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BA1C0-4253-471F-9465-70C052A380DA}" type="datetimeFigureOut">
              <a:rPr lang="fr-FR" smtClean="0"/>
              <a:pPr/>
              <a:t>13/01/2019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07A4C-D036-42D1-A8D8-0C834E35E43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6407A4C-D036-42D1-A8D8-0C834E35E43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575F7B-9687-4395-B1EF-6A8624CC99AA}"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ECDB51-59AF-428F-941F-752D0ED61D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75F7B-9687-4395-B1EF-6A8624CC99AA}" type="datetimeFigureOut">
              <a:rPr lang="fr-FR" smtClean="0"/>
              <a:pPr/>
              <a:t>13/01/2019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CDB51-59AF-428F-941F-752D0ED61D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vironnement.doctissimo.fr/developpement-durabl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2357430"/>
            <a:ext cx="7358114" cy="1428760"/>
          </a:xfrm>
        </p:spPr>
        <p:txBody>
          <a:bodyPr>
            <a:noAutofit/>
          </a:bodyPr>
          <a:lstStyle/>
          <a:p>
            <a:r>
              <a:rPr lang="fr-FR" sz="4400" b="1" dirty="0" smtClean="0">
                <a:solidFill>
                  <a:schemeClr val="tx1"/>
                </a:solidFill>
                <a:latin typeface="+mj-lt"/>
                <a:ea typeface="+mj-ea"/>
                <a:cs typeface="+mj-cs"/>
                <a:hlinkClick r:id="rId3"/>
              </a:rPr>
              <a:t>10 questions pour comprendre le </a:t>
            </a:r>
            <a:r>
              <a:rPr lang="fr-FR" sz="4400" b="1" dirty="0" smtClean="0">
                <a:solidFill>
                  <a:schemeClr val="tx1"/>
                </a:solidFill>
                <a:latin typeface="+mj-lt"/>
                <a:ea typeface="+mj-ea"/>
                <a:cs typeface="+mj-cs"/>
                <a:hlinkClick r:id="rId3"/>
              </a:rPr>
              <a:t>développement durable</a:t>
            </a:r>
            <a:endParaRPr lang="fr-FR" sz="4400" b="1" dirty="0">
              <a:solidFill>
                <a:schemeClr val="tx1"/>
              </a:solidFill>
              <a:latin typeface="+mj-lt"/>
              <a:ea typeface="+mj-ea"/>
              <a:cs typeface="+mj-cs"/>
              <a:hlinkClick r:id="rId3"/>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dirty="0"/>
              <a:t>7. Qu'a apporté le développement durable de concret ?</a:t>
            </a:r>
            <a:endParaRPr lang="fr-FR" dirty="0"/>
          </a:p>
          <a:p>
            <a:r>
              <a:rPr lang="fr-FR" dirty="0"/>
              <a:t>L'Agenda 21 rédigé lors du Sommet de la Terre de Rio, en 1992, semble aujourd'hui la seule avancée mondiale en faveur du développement </a:t>
            </a:r>
            <a:r>
              <a:rPr lang="fr-FR" dirty="0" smtClean="0"/>
              <a:t>durable</a:t>
            </a:r>
          </a:p>
          <a:p>
            <a:r>
              <a:rPr lang="fr-FR" dirty="0"/>
              <a:t>La Suède a décidé par exemple d'abandonner toute </a:t>
            </a:r>
            <a:r>
              <a:rPr lang="fr-FR" dirty="0" err="1"/>
              <a:t>ulitisation</a:t>
            </a:r>
            <a:r>
              <a:rPr lang="fr-FR" dirty="0"/>
              <a:t> du pétrole avant 2020. La France a inscrit une Charte de l'environnement dans sa Constitution en 2004. La Commission européenne se réfère de plus en plus au développement durable, et souhaite mettre en place la responsabilité des entreprises en matière d'environnement (avec par exemple le principe du pollueur-payeur).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b="1" dirty="0"/>
              <a:t>8. Quelles difficultés rencontre le développement durable ?</a:t>
            </a:r>
            <a:endParaRPr lang="fr-FR" dirty="0"/>
          </a:p>
          <a:p>
            <a:r>
              <a:rPr lang="fr-FR" dirty="0"/>
              <a:t>Les principes sont clairs, mais l'action soulève de multiples interrogations. Il est impossible, à l'heure actuelle, de définir clairement les besoins des générations </a:t>
            </a:r>
            <a:r>
              <a:rPr lang="fr-FR" dirty="0" smtClean="0"/>
              <a:t>futures</a:t>
            </a:r>
          </a:p>
          <a:p>
            <a:r>
              <a:rPr lang="fr-FR" dirty="0"/>
              <a:t>la pollution augmente sans cesse, les déchets se multiplient et les gaspillages sont incessants</a:t>
            </a:r>
            <a:r>
              <a:rPr lang="fr-FR" dirty="0" smtClean="0"/>
              <a:t>.</a:t>
            </a:r>
          </a:p>
          <a:p>
            <a:r>
              <a:rPr lang="fr-FR" dirty="0"/>
              <a:t>Même s'il existe aujourd'hui de nouveaux instruments, comme le capital naturel, l'empreinte écologique ou l'indice de développement humain, ils n'ont que peu d'incidence sur les pratiques économiques.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dirty="0"/>
              <a:t>9. Quelles critiques ont été soulevées contre le développement durable ?</a:t>
            </a:r>
            <a:endParaRPr lang="fr-FR" dirty="0"/>
          </a:p>
          <a:p>
            <a:r>
              <a:rPr lang="fr-FR" dirty="0"/>
              <a:t>Comme toute idée, le développement durable a ses limites et ses détracteurs. </a:t>
            </a:r>
            <a:endParaRPr lang="fr-FR" dirty="0" smtClean="0"/>
          </a:p>
          <a:p>
            <a:r>
              <a:rPr lang="fr-FR" dirty="0"/>
              <a:t>Le modèle social-économique actuel n'a pas su redistribuer les richesses de façon égale et n'a pas tenu compte de l'épuisement des ressources naturelles. </a:t>
            </a:r>
            <a:endParaRPr lang="fr-FR" dirty="0" smtClean="0"/>
          </a:p>
          <a:p>
            <a:r>
              <a:rPr lang="fr-FR" dirty="0"/>
              <a:t>il doit s'accompagner d'une refonte profonde du droit international. Elle empêcherait notamment la mainmise technologique des pays les plus riches sur les savoirs et les compétences, et donc, sur les ressources </a:t>
            </a:r>
            <a:r>
              <a:rPr lang="fr-FR" dirty="0" smtClean="0"/>
              <a:t>naturelles</a:t>
            </a:r>
          </a:p>
          <a:p>
            <a:r>
              <a:rPr lang="fr-FR" dirty="0"/>
              <a:t>Enfin, les dernières années ont vu apparaître le mot durable partout. Le « touriste durable », par exemple,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Un joli concept qui cache finalement un tourisme d'élite, plus cher que le tourisme traditionnel, donc développant les inégalités sociales. Car le terme reste confus. Certains y voient même un oxymore, puisque tout développement se doit d'être durable. Quelques scientifiques préfèrent parler de « décroissance soutenable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dirty="0"/>
              <a:t>10. Le développement durable, une utopie ?</a:t>
            </a:r>
            <a:endParaRPr lang="fr-FR" dirty="0"/>
          </a:p>
          <a:p>
            <a:r>
              <a:rPr lang="fr-FR" dirty="0"/>
              <a:t>Dans un monde où 20% de la population mondiale consomme 80% des ressources naturelles, le développement durable paraît bien utopique. Voire, impossible. Comment laisser 50% de la population utiliser 50% des ressources naturelles si ce n'est en forçant les pays riches à abandonner leur monopole ? </a:t>
            </a:r>
            <a:endParaRPr lang="fr-FR" dirty="0" smtClean="0"/>
          </a:p>
          <a:p>
            <a:r>
              <a:rPr lang="fr-FR" dirty="0"/>
              <a:t>la seule alternative reste les énergies renouvelables. Face à l'élite financière, seule la participation de tous les acteurs socio-économiques permettra d'améliorer le sort la population mondiale. En somme, le développement durable n'est pas la solution parfaite, mais c'est la seule solution.</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3600" b="1" dirty="0"/>
              <a:t>l'enjeu est capital : pour en finir avec les inégalités mondiales, l'épuisement des ressources naturelles et le réchauffement climatique, le développement durable s'avère être une solution révolutionnaire, bien que difficilement applicable. Dix questions, dix réponses pour s'y retrouver</a:t>
            </a:r>
            <a:endParaRPr lang="fr-F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571612"/>
            <a:ext cx="8229600" cy="4525963"/>
          </a:xfrm>
        </p:spPr>
        <p:txBody>
          <a:bodyPr>
            <a:normAutofit fontScale="85000" lnSpcReduction="20000"/>
          </a:bodyPr>
          <a:lstStyle/>
          <a:p>
            <a:pPr>
              <a:buNone/>
            </a:pPr>
            <a:r>
              <a:rPr lang="fr-FR" b="1" dirty="0"/>
              <a:t>1. </a:t>
            </a:r>
            <a:r>
              <a:rPr lang="fr-FR" b="1" dirty="0" smtClean="0"/>
              <a:t>Qu'est-ce </a:t>
            </a:r>
            <a:r>
              <a:rPr lang="fr-FR" b="1" dirty="0"/>
              <a:t>que le développement durable ?</a:t>
            </a:r>
            <a:endParaRPr lang="fr-FR" dirty="0"/>
          </a:p>
          <a:p>
            <a:r>
              <a:rPr lang="fr-FR" dirty="0"/>
              <a:t>La </a:t>
            </a:r>
            <a:r>
              <a:rPr lang="fr-FR" dirty="0" smtClean="0"/>
              <a:t>course </a:t>
            </a:r>
            <a:r>
              <a:rPr lang="fr-FR" dirty="0"/>
              <a:t>frénétique vers la croissance industrielle néglige, depuis des décennies, les ressources naturelles qui s'épuisent. Le développement durable est alors un idéal à atteindre : permettre à tous d'accéder au confort, garantir les libertés publiques, répartir les richesses plus justement, protéger la planète pour le bien-être de nos enfants. Cette nouvelle donne économique réconcilie le progrès industriel et social et l'équilibre naturel de la planète. Au nom de trois principes : </a:t>
            </a:r>
            <a:r>
              <a:rPr lang="fr-FR" dirty="0">
                <a:solidFill>
                  <a:srgbClr val="FF0000"/>
                </a:solidFill>
              </a:rPr>
              <a:t>l'équité sociale, l'efficacité économique, la qualité de l'environnement</a:t>
            </a:r>
            <a:r>
              <a:rPr lang="fr-FR" dirty="0" smtClean="0"/>
              <a:t>.</a:t>
            </a:r>
          </a:p>
          <a:p>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a:buNone/>
            </a:pPr>
            <a:r>
              <a:rPr lang="fr-FR" b="1" dirty="0"/>
              <a:t>2. </a:t>
            </a:r>
            <a:r>
              <a:rPr lang="fr-FR" b="1" dirty="0" smtClean="0"/>
              <a:t>Comment </a:t>
            </a:r>
            <a:r>
              <a:rPr lang="fr-FR" b="1" dirty="0"/>
              <a:t>est né le concept de développement durable ?</a:t>
            </a:r>
            <a:endParaRPr lang="fr-FR" dirty="0"/>
          </a:p>
          <a:p>
            <a:r>
              <a:rPr lang="fr-FR" dirty="0"/>
              <a:t>conférence internationale de Stockholm sur l'environnement, en 1972, le terme d'</a:t>
            </a:r>
            <a:r>
              <a:rPr lang="fr-FR" dirty="0" err="1"/>
              <a:t>éco-développement</a:t>
            </a:r>
            <a:r>
              <a:rPr lang="fr-FR" dirty="0"/>
              <a:t> naît. En Allemagne, en 1979, le livre du philosophe Hans Jonas, Le principe de responsabilité, remporte un véritable succès de librairie. L'auteur impose l'idée que la sauvegarde de l'humanité doit être prioritaire : toute technologie pouvant lui nuire doit être remplacée. L'homme est donc responsable de sa propre survie. Un an après, le terme « développement durable » apparaît dans un rapport de l'Union internationale pour la conservation de la nature. </a:t>
            </a:r>
            <a:r>
              <a:rPr lang="fr-FR" dirty="0">
                <a:solidFill>
                  <a:srgbClr val="FF0000"/>
                </a:solidFill>
              </a:rPr>
              <a:t>Mais c'est le rapport </a:t>
            </a:r>
            <a:r>
              <a:rPr lang="fr-FR" dirty="0" err="1">
                <a:solidFill>
                  <a:srgbClr val="FF0000"/>
                </a:solidFill>
              </a:rPr>
              <a:t>Bruntland</a:t>
            </a:r>
            <a:r>
              <a:rPr lang="fr-FR" dirty="0">
                <a:solidFill>
                  <a:srgbClr val="FF0000"/>
                </a:solidFill>
              </a:rPr>
              <a:t>, en 1987, qui officialise sa définition et répand le concept. Il devient un principe, un idéal à atteindre grâce à la Convention de Rio et l'Agenda 21, adoptés au Sommet de la Terre de Rio, en 1992.</a:t>
            </a:r>
          </a:p>
          <a:p>
            <a:endParaRPr lang="en-US"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dirty="0"/>
              <a:t>3. Comme le développement durable a pris de l'importance ?</a:t>
            </a:r>
            <a:endParaRPr lang="fr-FR" dirty="0"/>
          </a:p>
          <a:p>
            <a:r>
              <a:rPr lang="fr-FR" dirty="0"/>
              <a:t>L'économique et le social prennent </a:t>
            </a:r>
            <a:r>
              <a:rPr lang="fr-FR" dirty="0" smtClean="0"/>
              <a:t>toute </a:t>
            </a:r>
            <a:r>
              <a:rPr lang="fr-FR" dirty="0"/>
              <a:t>leur importance. Mais on néglige alors l'environnement. L'utilisation intensive des ressources naturelles mène à la prospérité des pays industriels alors que la Terre étouffe. Les analystes prennent conscience que ce modèle de développement n'est plus viable, puisqu'il provoque le réchauffement climatique, l'épuisement des énergies non renouvelables, la destruction de l'écosystème et de la biodiversité. La pollution, le gâchis pétrolier, la disparition de nombreuses espèces animales et végétales, le trou de la couche d'ozone </a:t>
            </a:r>
            <a:r>
              <a:rPr lang="fr-FR" dirty="0">
                <a:solidFill>
                  <a:srgbClr val="FF0000"/>
                </a:solidFill>
              </a:rPr>
              <a:t>: il faut tirer la sonnette </a:t>
            </a:r>
            <a:r>
              <a:rPr lang="fr-FR" dirty="0" smtClean="0">
                <a:solidFill>
                  <a:srgbClr val="FF0000"/>
                </a:solidFill>
              </a:rPr>
              <a:t>d'alarme</a:t>
            </a:r>
          </a:p>
          <a:p>
            <a:endParaRPr lang="fr-FR"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r>
              <a:rPr lang="fr-FR" b="1" dirty="0"/>
              <a:t>4. Quels sont les avantages du développement durable ?</a:t>
            </a:r>
            <a:endParaRPr lang="fr-FR" dirty="0"/>
          </a:p>
          <a:p>
            <a:pPr>
              <a:buNone/>
            </a:pPr>
            <a:r>
              <a:rPr lang="fr-FR" dirty="0" smtClean="0"/>
              <a:t> </a:t>
            </a:r>
            <a:r>
              <a:rPr lang="fr-FR" dirty="0"/>
              <a:t>Les trois piliers sont l'économique, le social et l'environnement et les acteurs jouent, à tous les niveaux, un rôle </a:t>
            </a:r>
            <a:r>
              <a:rPr lang="fr-FR" dirty="0" smtClean="0"/>
              <a:t>capital. </a:t>
            </a:r>
            <a:endParaRPr lang="fr-FR" dirty="0" smtClean="0">
              <a:solidFill>
                <a:srgbClr val="FF0000"/>
              </a:solidFill>
            </a:endParaRPr>
          </a:p>
          <a:p>
            <a:pPr>
              <a:buNone/>
            </a:pPr>
            <a:endParaRPr lang="fr-FR" dirty="0" smtClean="0">
              <a:solidFill>
                <a:srgbClr val="FF0000"/>
              </a:solidFill>
            </a:endParaRPr>
          </a:p>
          <a:p>
            <a:r>
              <a:rPr lang="fr-FR" dirty="0"/>
              <a:t>L'économique recherche la performance financière mais peut aussi contribuer au développement économique à long terme. Une entreprise qui délocalise doit également participer à l'enrichissement de la région où elle s'installe. Les Etats font alors en sorte que l'économique puisse apporter le confort à tous, et non à une minorité de la planète. </a:t>
            </a:r>
            <a:endParaRPr lang="fr-FR" dirty="0" smtClean="0"/>
          </a:p>
          <a:p>
            <a:r>
              <a:rPr lang="fr-FR" dirty="0" smtClean="0"/>
              <a:t>En </a:t>
            </a:r>
            <a:r>
              <a:rPr lang="fr-FR" dirty="0"/>
              <a:t>matière de social, si les salariés doivent être respectés et payés à la hauteur de leur travail, </a:t>
            </a:r>
            <a:endParaRPr lang="fr-FR" dirty="0" smtClean="0"/>
          </a:p>
          <a:p>
            <a:r>
              <a:rPr lang="fr-FR" dirty="0"/>
              <a:t>L'environnemental est intimement lié à l'économique : les activités des entreprises peuvent être compatibles avec le maintien de l'écosystème. Une analyse juste des Etats et des ONG de l'impact économique sur la planète,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b="1" dirty="0"/>
              <a:t>5. Quelles sont les priorités du développement durable ?</a:t>
            </a:r>
            <a:endParaRPr lang="fr-FR" dirty="0"/>
          </a:p>
          <a:p>
            <a:r>
              <a:rPr lang="fr-FR" dirty="0">
                <a:solidFill>
                  <a:srgbClr val="FF0000"/>
                </a:solidFill>
              </a:rPr>
              <a:t>la conférence de Rio, en 1992, a défini plusieurs objectifs. 173 Etats se sont engagés à les respecter </a:t>
            </a:r>
            <a:r>
              <a:rPr lang="fr-FR" dirty="0"/>
              <a:t>:</a:t>
            </a:r>
          </a:p>
          <a:p>
            <a:pPr>
              <a:buNone/>
            </a:pPr>
            <a:r>
              <a:rPr lang="fr-FR" dirty="0"/>
              <a:t>les pouvoirs entre priorités économiques et impératifs sociaux et </a:t>
            </a:r>
            <a:r>
              <a:rPr lang="fr-FR" dirty="0" smtClean="0"/>
              <a:t>écologiques</a:t>
            </a:r>
          </a:p>
          <a:p>
            <a:pPr>
              <a:buNone/>
            </a:pPr>
            <a:r>
              <a:rPr lang="fr-FR" dirty="0"/>
              <a:t>Les Etats doivent abandonner les pratiques politiques à court </a:t>
            </a:r>
            <a:r>
              <a:rPr lang="fr-FR" dirty="0" smtClean="0"/>
              <a:t>terme et mettre </a:t>
            </a:r>
            <a:r>
              <a:rPr lang="fr-FR" dirty="0"/>
              <a:t>l'homme au </a:t>
            </a:r>
            <a:r>
              <a:rPr lang="fr-FR" dirty="0" smtClean="0"/>
              <a:t>cœur </a:t>
            </a:r>
            <a:r>
              <a:rPr lang="fr-FR" dirty="0"/>
              <a:t>de l'économie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a:t>Les Etats sont responsables autant que les ONG, les syndicats, les citoyens. Tous les groupes socio-économiques sont invités à agir ensemble pour réaliser les objectifs du développement durable.</a:t>
            </a:r>
          </a:p>
          <a:p>
            <a:r>
              <a:rPr lang="fr-FR" dirty="0"/>
              <a:t>Rééquilibrer les relations Nord-Sud permettrait </a:t>
            </a:r>
            <a:r>
              <a:rPr lang="fr-FR" dirty="0" smtClean="0"/>
              <a:t>de </a:t>
            </a:r>
            <a:r>
              <a:rPr lang="fr-FR" dirty="0"/>
              <a:t>créer un monde plus </a:t>
            </a:r>
            <a:r>
              <a:rPr lang="fr-FR" dirty="0" smtClean="0"/>
              <a:t>juste</a:t>
            </a:r>
          </a:p>
          <a:p>
            <a:r>
              <a:rPr lang="fr-FR" dirty="0"/>
              <a:t>Le Programme des Nations Unies pour l'environnement doit devenir une Organisation mondiale, qui aurait le pouvoir d'imposer des politiques protectrices de la planète.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FR" b="1" dirty="0"/>
              <a:t>6. Qu'est-ce que la durabilité ?</a:t>
            </a:r>
            <a:endParaRPr lang="fr-FR" dirty="0"/>
          </a:p>
          <a:p>
            <a:r>
              <a:rPr lang="fr-FR" dirty="0"/>
              <a:t>les scientifiques en sont venus à parler de durabilité et de capital naturel. Certains sont partisans d'une durabilité forte, n'admettant pas que le capital naturel de la planète soit amputé au détriment des générations futures. D'autres préfèrent une durabilité faible : ils acceptent que le capital naturel soit détruit au profit d'intérêts économiques, mais proposent en échange le développement des connaissances afin qu'à l'avenir, une solution puisse être trouvée à l'épuisement des ressources.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1166</Words>
  <Application>Microsoft Office PowerPoint</Application>
  <PresentationFormat>Affichage à l'écran (4:3)</PresentationFormat>
  <Paragraphs>40</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développement durable Le développement durable  Comprendre le développement durable</dc:title>
  <dc:creator>Nabil</dc:creator>
  <cp:lastModifiedBy>Nabil</cp:lastModifiedBy>
  <cp:revision>12</cp:revision>
  <dcterms:created xsi:type="dcterms:W3CDTF">2017-02-06T15:10:48Z</dcterms:created>
  <dcterms:modified xsi:type="dcterms:W3CDTF">2019-01-13T15:10:39Z</dcterms:modified>
</cp:coreProperties>
</file>