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355" r:id="rId2"/>
    <p:sldId id="370" r:id="rId3"/>
    <p:sldId id="257" r:id="rId4"/>
    <p:sldId id="259" r:id="rId5"/>
    <p:sldId id="372" r:id="rId6"/>
    <p:sldId id="371" r:id="rId7"/>
    <p:sldId id="379" r:id="rId8"/>
    <p:sldId id="374" r:id="rId9"/>
    <p:sldId id="380" r:id="rId10"/>
    <p:sldId id="382" r:id="rId11"/>
    <p:sldId id="378" r:id="rId12"/>
    <p:sldId id="381" r:id="rId13"/>
    <p:sldId id="364" r:id="rId14"/>
    <p:sldId id="386" r:id="rId15"/>
    <p:sldId id="385" r:id="rId16"/>
    <p:sldId id="384" r:id="rId17"/>
    <p:sldId id="383" r:id="rId18"/>
    <p:sldId id="387" r:id="rId19"/>
    <p:sldId id="388" r:id="rId20"/>
    <p:sldId id="389" r:id="rId21"/>
    <p:sldId id="390" r:id="rId22"/>
    <p:sldId id="356" r:id="rId23"/>
    <p:sldId id="391" r:id="rId24"/>
    <p:sldId id="394" r:id="rId25"/>
    <p:sldId id="393" r:id="rId26"/>
    <p:sldId id="392" r:id="rId27"/>
    <p:sldId id="395" r:id="rId28"/>
    <p:sldId id="366" r:id="rId29"/>
    <p:sldId id="397" r:id="rId30"/>
    <p:sldId id="399" r:id="rId31"/>
    <p:sldId id="398" r:id="rId32"/>
    <p:sldId id="369" r:id="rId33"/>
    <p:sldId id="400" r:id="rId34"/>
    <p:sldId id="396" r:id="rId35"/>
    <p:sldId id="401" r:id="rId36"/>
    <p:sldId id="402" r:id="rId37"/>
    <p:sldId id="347" r:id="rId38"/>
    <p:sldId id="288" r:id="rId39"/>
    <p:sldId id="404" r:id="rId40"/>
    <p:sldId id="403" r:id="rId41"/>
    <p:sldId id="309" r:id="rId42"/>
    <p:sldId id="406" r:id="rId43"/>
    <p:sldId id="405" r:id="rId44"/>
    <p:sldId id="411" r:id="rId45"/>
    <p:sldId id="410" r:id="rId46"/>
    <p:sldId id="409" r:id="rId47"/>
    <p:sldId id="408" r:id="rId48"/>
    <p:sldId id="413" r:id="rId49"/>
    <p:sldId id="412" r:id="rId50"/>
    <p:sldId id="345" r:id="rId51"/>
    <p:sldId id="418" r:id="rId52"/>
    <p:sldId id="417" r:id="rId53"/>
    <p:sldId id="416" r:id="rId54"/>
    <p:sldId id="415" r:id="rId55"/>
    <p:sldId id="414" r:id="rId56"/>
    <p:sldId id="316" r:id="rId57"/>
    <p:sldId id="422" r:id="rId58"/>
    <p:sldId id="421" r:id="rId59"/>
    <p:sldId id="420" r:id="rId60"/>
    <p:sldId id="419" r:id="rId61"/>
    <p:sldId id="314" r:id="rId62"/>
    <p:sldId id="425" r:id="rId63"/>
    <p:sldId id="424" r:id="rId64"/>
    <p:sldId id="423" r:id="rId65"/>
    <p:sldId id="365" r:id="rId66"/>
    <p:sldId id="428" r:id="rId67"/>
    <p:sldId id="427" r:id="rId68"/>
    <p:sldId id="426" r:id="rId69"/>
    <p:sldId id="430" r:id="rId70"/>
    <p:sldId id="429" r:id="rId71"/>
    <p:sldId id="433" r:id="rId72"/>
    <p:sldId id="432" r:id="rId73"/>
    <p:sldId id="329" r:id="rId74"/>
    <p:sldId id="437" r:id="rId7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3819" autoAdjust="0"/>
    <p:restoredTop sz="94660"/>
  </p:normalViewPr>
  <p:slideViewPr>
    <p:cSldViewPr>
      <p:cViewPr>
        <p:scale>
          <a:sx n="60" d="100"/>
          <a:sy n="60" d="100"/>
        </p:scale>
        <p:origin x="-1176" y="-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5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1D27E-C877-4EE9-B58B-043241A18B82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B30D1-622B-40D7-9D80-D34085946AF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37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D2F17-DB33-4707-9D69-FAD2C9847099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430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53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B30D1-622B-40D7-9D80-D34085946AFD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72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F1FB-571F-4565-8713-7051D1FD0C1A}" type="datetimeFigureOut">
              <a:rPr lang="fr-FR" smtClean="0"/>
              <a:pPr/>
              <a:t>10/10/2023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DDCF-6951-45AE-B9AE-2EEEAD6442D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ff.univ-batna2.dz/ferhi-sala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276872"/>
            <a:ext cx="7772400" cy="1470025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C00000"/>
                </a:solidFill>
              </a:rPr>
              <a:t>Le cycle cardiaque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Cours de deuxième année des études médicales</a:t>
            </a: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Année Universitaire 2023-24   </a:t>
            </a:r>
          </a:p>
          <a:p>
            <a:pPr>
              <a:spcBef>
                <a:spcPct val="0"/>
              </a:spcBef>
              <a:defRPr/>
            </a:pPr>
            <a:endParaRPr lang="fr-FR" sz="31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Présentation : Dr. S. Ferhi </a:t>
            </a: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51520" y="116632"/>
            <a:ext cx="8712968" cy="65527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51520" y="116632"/>
            <a:ext cx="8712968" cy="141763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>
              <a:spcAft>
                <a:spcPct val="0"/>
              </a:spcAft>
            </a:pP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fr-FR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Université </a:t>
            </a: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Batna 2</a:t>
            </a:r>
          </a:p>
          <a:p>
            <a:pPr lvl="0" fontAlgn="base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Faculté de Médecine </a:t>
            </a:r>
            <a:endParaRPr lang="fr-F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Département de Médecine</a:t>
            </a:r>
            <a:r>
              <a:rPr lang="fr-FR" sz="2000" dirty="0" smtClean="0">
                <a:solidFill>
                  <a:srgbClr val="C00000"/>
                </a:solidFill>
              </a:rPr>
              <a:t> </a:t>
            </a:r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200" dirty="0" smtClean="0">
                <a:solidFill>
                  <a:srgbClr val="C00000"/>
                </a:solidFill>
              </a:rPr>
              <a:t>II.  Activité mécanique du cœur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93" y="1556792"/>
            <a:ext cx="4932895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5496" y="1628800"/>
            <a:ext cx="4104456" cy="4941168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endParaRPr lang="fr-FR" sz="2800" dirty="0" smtClean="0"/>
          </a:p>
          <a:p>
            <a:r>
              <a:rPr lang="fr-FR" sz="2800" dirty="0" smtClean="0"/>
              <a:t>L’activité </a:t>
            </a:r>
            <a:r>
              <a:rPr lang="fr-FR" sz="2800" dirty="0"/>
              <a:t>mécanique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est caractérisée par</a:t>
            </a:r>
            <a:r>
              <a:rPr lang="fr-FR" sz="2800" dirty="0"/>
              <a:t> : </a:t>
            </a:r>
            <a:endParaRPr lang="fr-FR" sz="2800" dirty="0" smtClean="0"/>
          </a:p>
          <a:p>
            <a:r>
              <a:rPr lang="fr-FR" sz="2800" dirty="0">
                <a:solidFill>
                  <a:schemeClr val="bg1"/>
                </a:solidFill>
              </a:rPr>
              <a:t>L’ouverture et la fermeture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    des valves cardiaques,  </a:t>
            </a:r>
          </a:p>
          <a:p>
            <a:r>
              <a:rPr lang="fr-FR" sz="2800" dirty="0">
                <a:solidFill>
                  <a:schemeClr val="bg1"/>
                </a:solidFill>
              </a:rPr>
              <a:t>Le remplissage et la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    vidange des oreillettes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puis </a:t>
            </a:r>
            <a:r>
              <a:rPr lang="fr-FR" sz="2800" dirty="0">
                <a:solidFill>
                  <a:schemeClr val="bg1"/>
                </a:solidFill>
              </a:rPr>
              <a:t>le remplissage et la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vidange des </a:t>
            </a:r>
            <a:r>
              <a:rPr lang="fr-FR" sz="2800" dirty="0">
                <a:solidFill>
                  <a:schemeClr val="bg1"/>
                </a:solidFill>
              </a:rPr>
              <a:t>ventricules</a:t>
            </a:r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6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200" dirty="0" smtClean="0">
                <a:solidFill>
                  <a:srgbClr val="C00000"/>
                </a:solidFill>
              </a:rPr>
              <a:t>II.  Activité mécanique du cœur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93" y="1556792"/>
            <a:ext cx="4932895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5496" y="1628800"/>
            <a:ext cx="4104456" cy="4941168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endParaRPr lang="fr-FR" sz="2800" dirty="0" smtClean="0"/>
          </a:p>
          <a:p>
            <a:r>
              <a:rPr lang="fr-FR" sz="2800" dirty="0" smtClean="0"/>
              <a:t>L’activité </a:t>
            </a:r>
            <a:r>
              <a:rPr lang="fr-FR" sz="2800" dirty="0"/>
              <a:t>mécanique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est caractérisée par</a:t>
            </a:r>
            <a:r>
              <a:rPr lang="fr-FR" sz="2800" dirty="0"/>
              <a:t> : </a:t>
            </a:r>
            <a:endParaRPr lang="fr-FR" sz="2800" dirty="0" smtClean="0"/>
          </a:p>
          <a:p>
            <a:r>
              <a:rPr lang="fr-FR" sz="2800" dirty="0">
                <a:solidFill>
                  <a:srgbClr val="0070C0"/>
                </a:solidFill>
              </a:rPr>
              <a:t>L’ouverture et la fermeture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    des valves cardiaques,  </a:t>
            </a:r>
          </a:p>
          <a:p>
            <a:r>
              <a:rPr lang="fr-FR" sz="2800" dirty="0">
                <a:solidFill>
                  <a:schemeClr val="bg1"/>
                </a:solidFill>
              </a:rPr>
              <a:t>Le remplissage et la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    vidange des oreillettes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puis </a:t>
            </a:r>
            <a:r>
              <a:rPr lang="fr-FR" sz="2800" dirty="0">
                <a:solidFill>
                  <a:schemeClr val="bg1"/>
                </a:solidFill>
              </a:rPr>
              <a:t>le remplissage et la </a:t>
            </a:r>
            <a:endParaRPr lang="fr-F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vidange des </a:t>
            </a:r>
            <a:r>
              <a:rPr lang="fr-FR" sz="2800" dirty="0">
                <a:solidFill>
                  <a:schemeClr val="bg1"/>
                </a:solidFill>
              </a:rPr>
              <a:t>ventricules</a:t>
            </a:r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7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200" dirty="0" smtClean="0">
                <a:solidFill>
                  <a:srgbClr val="C00000"/>
                </a:solidFill>
              </a:rPr>
              <a:t>II.  Activité mécanique du cœur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93" y="1556792"/>
            <a:ext cx="4932895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5496" y="1628800"/>
            <a:ext cx="4104456" cy="4941168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endParaRPr lang="fr-FR" sz="2800" dirty="0" smtClean="0"/>
          </a:p>
          <a:p>
            <a:r>
              <a:rPr lang="fr-FR" sz="2800" dirty="0" smtClean="0"/>
              <a:t>L’activité </a:t>
            </a:r>
            <a:r>
              <a:rPr lang="fr-FR" sz="2800" dirty="0"/>
              <a:t>mécanique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est caractérisée par</a:t>
            </a:r>
            <a:r>
              <a:rPr lang="fr-FR" sz="2800" dirty="0"/>
              <a:t> : </a:t>
            </a:r>
            <a:endParaRPr lang="fr-FR" sz="2800" dirty="0" smtClean="0"/>
          </a:p>
          <a:p>
            <a:r>
              <a:rPr lang="fr-FR" sz="2800" dirty="0">
                <a:solidFill>
                  <a:srgbClr val="0070C0"/>
                </a:solidFill>
              </a:rPr>
              <a:t>L’ouverture et la fermeture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    des valves cardiaques,  </a:t>
            </a:r>
          </a:p>
          <a:p>
            <a:r>
              <a:rPr lang="fr-FR" sz="2800" dirty="0">
                <a:solidFill>
                  <a:srgbClr val="0070C0"/>
                </a:solidFill>
              </a:rPr>
              <a:t>Le remplissage et la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    vidange des oreillettes </a:t>
            </a:r>
            <a:endParaRPr lang="fr-FR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puis </a:t>
            </a:r>
            <a:r>
              <a:rPr lang="fr-FR" sz="2800" dirty="0">
                <a:solidFill>
                  <a:srgbClr val="0070C0"/>
                </a:solidFill>
              </a:rPr>
              <a:t>le remplissage et la </a:t>
            </a:r>
            <a:endParaRPr lang="fr-FR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vidange des </a:t>
            </a:r>
            <a:r>
              <a:rPr lang="fr-FR" sz="2800" dirty="0">
                <a:solidFill>
                  <a:srgbClr val="0070C0"/>
                </a:solidFill>
              </a:rPr>
              <a:t>ventricules</a:t>
            </a:r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71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4752528" cy="5572164"/>
          </a:xfrm>
          <a:prstGeom prst="rect">
            <a:avLst/>
          </a:prstGeom>
          <a:noFill/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453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4752528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-108520" y="1916832"/>
            <a:ext cx="4032448" cy="460851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Par </a:t>
            </a:r>
            <a:r>
              <a:rPr lang="fr-FR" sz="2800" dirty="0" smtClean="0">
                <a:solidFill>
                  <a:srgbClr val="FF0000"/>
                </a:solidFill>
              </a:rPr>
              <a:t>cathétérisme cardiaque </a:t>
            </a:r>
            <a:r>
              <a:rPr lang="fr-FR" sz="2800" dirty="0" smtClean="0">
                <a:solidFill>
                  <a:schemeClr val="bg1"/>
                </a:solidFill>
              </a:rPr>
              <a:t>qui permet la mesure de la </a:t>
            </a:r>
            <a:r>
              <a:rPr lang="fr-FR" sz="2800" i="1" dirty="0" smtClean="0">
                <a:solidFill>
                  <a:schemeClr val="bg1"/>
                </a:solidFill>
              </a:rPr>
              <a:t>pression</a:t>
            </a:r>
            <a:r>
              <a:rPr lang="fr-FR" sz="2800" dirty="0" smtClean="0">
                <a:solidFill>
                  <a:schemeClr val="bg1"/>
                </a:solidFill>
              </a:rPr>
              <a:t> des cavités cardiaques, des gros </a:t>
            </a:r>
            <a:r>
              <a:rPr lang="fr-FR" sz="2800" dirty="0">
                <a:solidFill>
                  <a:schemeClr val="bg1"/>
                </a:solidFill>
              </a:rPr>
              <a:t>tronc </a:t>
            </a:r>
            <a:r>
              <a:rPr lang="fr-FR" sz="2800" dirty="0" smtClean="0">
                <a:solidFill>
                  <a:schemeClr val="bg1"/>
                </a:solidFill>
              </a:rPr>
              <a:t>vasculaires.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/>
                </a:solidFill>
              </a:rPr>
              <a:t>Par phonocardiographie qui permet l’enregistrement </a:t>
            </a:r>
            <a:r>
              <a:rPr lang="fr-FR" sz="2800" dirty="0">
                <a:solidFill>
                  <a:schemeClr val="bg1"/>
                </a:solidFill>
              </a:rPr>
              <a:t>des 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i="1" dirty="0">
                <a:solidFill>
                  <a:schemeClr val="bg1"/>
                </a:solidFill>
              </a:rPr>
              <a:t>bruits du </a:t>
            </a:r>
            <a:r>
              <a:rPr lang="fr-FR" sz="2800" i="1" dirty="0" smtClean="0">
                <a:solidFill>
                  <a:schemeClr val="bg1"/>
                </a:solidFill>
              </a:rPr>
              <a:t>cœur.</a:t>
            </a:r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32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4752528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-108520" y="1916832"/>
            <a:ext cx="4032448" cy="460851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Par </a:t>
            </a:r>
            <a:r>
              <a:rPr lang="fr-FR" sz="2800" dirty="0" smtClean="0">
                <a:solidFill>
                  <a:srgbClr val="FF0000"/>
                </a:solidFill>
              </a:rPr>
              <a:t>cathétérisme cardiaque </a:t>
            </a:r>
            <a:r>
              <a:rPr lang="fr-FR" sz="2800" dirty="0" smtClean="0"/>
              <a:t>qui permet la mesure de la </a:t>
            </a:r>
            <a:r>
              <a:rPr lang="fr-FR" sz="2800" i="1" dirty="0" smtClean="0">
                <a:solidFill>
                  <a:srgbClr val="0070C0"/>
                </a:solidFill>
              </a:rPr>
              <a:t>pression</a:t>
            </a:r>
            <a:r>
              <a:rPr lang="fr-FR" sz="2800" dirty="0" smtClean="0"/>
              <a:t> des cavités cardiaques, des gros </a:t>
            </a:r>
            <a:r>
              <a:rPr lang="fr-FR" sz="2800" dirty="0"/>
              <a:t>tronc </a:t>
            </a:r>
            <a:r>
              <a:rPr lang="fr-FR" sz="2800" dirty="0" smtClean="0"/>
              <a:t>vasculaires.</a:t>
            </a:r>
          </a:p>
          <a:p>
            <a:pPr>
              <a:defRPr/>
            </a:pPr>
            <a:r>
              <a:rPr lang="fr-FR" sz="2800" dirty="0" smtClean="0">
                <a:solidFill>
                  <a:schemeClr val="bg1"/>
                </a:solidFill>
              </a:rPr>
              <a:t>Par phonocardiographie qui permet l’enregistrement </a:t>
            </a:r>
            <a:r>
              <a:rPr lang="fr-FR" sz="2800" dirty="0">
                <a:solidFill>
                  <a:schemeClr val="bg1"/>
                </a:solidFill>
              </a:rPr>
              <a:t>des 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i="1" dirty="0">
                <a:solidFill>
                  <a:schemeClr val="bg1"/>
                </a:solidFill>
              </a:rPr>
              <a:t>bruits du </a:t>
            </a:r>
            <a:r>
              <a:rPr lang="fr-FR" sz="2800" i="1" dirty="0" smtClean="0">
                <a:solidFill>
                  <a:schemeClr val="bg1"/>
                </a:solidFill>
              </a:rPr>
              <a:t>cœur.</a:t>
            </a:r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32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4752528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-108520" y="1916832"/>
            <a:ext cx="4032448" cy="460851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Par </a:t>
            </a:r>
            <a:r>
              <a:rPr lang="fr-FR" sz="2800" dirty="0" smtClean="0">
                <a:solidFill>
                  <a:srgbClr val="FF0000"/>
                </a:solidFill>
              </a:rPr>
              <a:t>cathétérisme cardiaque </a:t>
            </a:r>
            <a:r>
              <a:rPr lang="fr-FR" sz="2800" dirty="0" smtClean="0"/>
              <a:t>qui permet la mesure de la </a:t>
            </a:r>
            <a:r>
              <a:rPr lang="fr-FR" sz="2800" i="1" dirty="0" smtClean="0">
                <a:solidFill>
                  <a:srgbClr val="0070C0"/>
                </a:solidFill>
              </a:rPr>
              <a:t>pression</a:t>
            </a:r>
            <a:r>
              <a:rPr lang="fr-FR" sz="2800" dirty="0" smtClean="0"/>
              <a:t> des cavités cardiaques, des gros </a:t>
            </a:r>
            <a:r>
              <a:rPr lang="fr-FR" sz="2800" dirty="0"/>
              <a:t>tronc </a:t>
            </a:r>
            <a:r>
              <a:rPr lang="fr-FR" sz="2800" dirty="0" smtClean="0"/>
              <a:t>vasculaires.</a:t>
            </a:r>
          </a:p>
          <a:p>
            <a:pPr>
              <a:defRPr/>
            </a:pPr>
            <a:r>
              <a:rPr lang="fr-FR" sz="2800" dirty="0" smtClean="0"/>
              <a:t>Par </a:t>
            </a:r>
            <a:r>
              <a:rPr lang="fr-FR" sz="2800" dirty="0" smtClean="0">
                <a:solidFill>
                  <a:srgbClr val="FF0000"/>
                </a:solidFill>
              </a:rPr>
              <a:t>phonocardiographie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qui permet l’enregistrement </a:t>
            </a:r>
            <a:r>
              <a:rPr lang="fr-FR" sz="2800" dirty="0">
                <a:solidFill>
                  <a:schemeClr val="bg1"/>
                </a:solidFill>
              </a:rPr>
              <a:t>des 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i="1" dirty="0">
                <a:solidFill>
                  <a:schemeClr val="bg1"/>
                </a:solidFill>
              </a:rPr>
              <a:t>bruits du </a:t>
            </a:r>
            <a:r>
              <a:rPr lang="fr-FR" sz="2800" i="1" dirty="0" smtClean="0">
                <a:solidFill>
                  <a:schemeClr val="bg1"/>
                </a:solidFill>
              </a:rPr>
              <a:t>cœur.</a:t>
            </a:r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32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4752528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-108520" y="1916832"/>
            <a:ext cx="4032448" cy="4608512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Par </a:t>
            </a:r>
            <a:r>
              <a:rPr lang="fr-FR" sz="2800" dirty="0" smtClean="0">
                <a:solidFill>
                  <a:srgbClr val="FF0000"/>
                </a:solidFill>
              </a:rPr>
              <a:t>cathétérisme cardiaque </a:t>
            </a:r>
            <a:r>
              <a:rPr lang="fr-FR" sz="2800" dirty="0" smtClean="0"/>
              <a:t>qui permet la mesure de la </a:t>
            </a:r>
            <a:r>
              <a:rPr lang="fr-FR" sz="2800" i="1" dirty="0" smtClean="0">
                <a:solidFill>
                  <a:srgbClr val="0070C0"/>
                </a:solidFill>
              </a:rPr>
              <a:t>pression</a:t>
            </a:r>
            <a:r>
              <a:rPr lang="fr-FR" sz="2800" dirty="0" smtClean="0"/>
              <a:t> des cavités cardiaques, des gros </a:t>
            </a:r>
            <a:r>
              <a:rPr lang="fr-FR" sz="2800" dirty="0"/>
              <a:t>tronc </a:t>
            </a:r>
            <a:r>
              <a:rPr lang="fr-FR" sz="2800" dirty="0" smtClean="0"/>
              <a:t>vasculaires.</a:t>
            </a:r>
          </a:p>
          <a:p>
            <a:pPr>
              <a:defRPr/>
            </a:pPr>
            <a:r>
              <a:rPr lang="fr-FR" sz="2800" dirty="0" smtClean="0"/>
              <a:t>Par </a:t>
            </a:r>
            <a:r>
              <a:rPr lang="fr-FR" sz="2800" dirty="0" smtClean="0">
                <a:solidFill>
                  <a:srgbClr val="FF0000"/>
                </a:solidFill>
              </a:rPr>
              <a:t>phonocardiographie</a:t>
            </a:r>
            <a:r>
              <a:rPr lang="fr-FR" sz="2800" dirty="0" smtClean="0"/>
              <a:t> qui permet l’enregistrement </a:t>
            </a:r>
            <a:r>
              <a:rPr lang="fr-FR" sz="2800" dirty="0"/>
              <a:t>des </a:t>
            </a:r>
            <a:r>
              <a:rPr lang="fr-FR" sz="2800" dirty="0" smtClean="0"/>
              <a:t> </a:t>
            </a:r>
            <a:r>
              <a:rPr lang="fr-FR" sz="2800" i="1" dirty="0">
                <a:solidFill>
                  <a:srgbClr val="0070C0"/>
                </a:solidFill>
              </a:rPr>
              <a:t>bruits du </a:t>
            </a:r>
            <a:r>
              <a:rPr lang="fr-FR" sz="2800" i="1" dirty="0" smtClean="0">
                <a:solidFill>
                  <a:srgbClr val="0070C0"/>
                </a:solidFill>
              </a:rPr>
              <a:t>cœur.</a:t>
            </a:r>
            <a:endParaRPr lang="fr-FR" sz="2800" i="1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 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732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5317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1676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Cours de deuxième année de médecine</a:t>
            </a: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Année Universitaire 2023-24   </a:t>
            </a:r>
          </a:p>
          <a:p>
            <a:pPr>
              <a:spcBef>
                <a:spcPct val="0"/>
              </a:spcBef>
              <a:defRPr/>
            </a:pPr>
            <a:endParaRPr lang="fr-FR" sz="31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3100" dirty="0" smtClean="0">
                <a:solidFill>
                  <a:srgbClr val="002060"/>
                </a:solidFill>
              </a:rPr>
              <a:t>Dr. S. Ferhi </a:t>
            </a: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43467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16632"/>
            <a:ext cx="8712968" cy="65527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1520" y="116632"/>
            <a:ext cx="8712968" cy="141763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base">
              <a:spcAft>
                <a:spcPct val="0"/>
              </a:spcAft>
            </a:pP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fr-FR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Université </a:t>
            </a: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Batna 2</a:t>
            </a:r>
          </a:p>
          <a:p>
            <a:pPr lvl="0" fontAlgn="base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Faculté de Médecine </a:t>
            </a:r>
            <a:endParaRPr lang="fr-F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fr-FR" sz="2000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Département de Médecine</a:t>
            </a:r>
            <a:r>
              <a:rPr lang="fr-FR" sz="2000" dirty="0" smtClean="0">
                <a:solidFill>
                  <a:srgbClr val="C00000"/>
                </a:solidFill>
              </a:rPr>
              <a:t> </a:t>
            </a: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1560" y="24630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Téléchargement des cours :                    </a:t>
            </a:r>
            <a:r>
              <a:rPr lang="en-US" sz="3600" u="sng" dirty="0" smtClean="0">
                <a:hlinkClick r:id="rId3" tooltip="FERHI  Salah 's website"/>
              </a:rPr>
              <a:t>http</a:t>
            </a:r>
            <a:r>
              <a:rPr lang="en-US" sz="3600" u="sng" dirty="0">
                <a:hlinkClick r:id="rId3" tooltip="FERHI  Salah 's website"/>
              </a:rPr>
              <a:t>://staff.univ-batna2.dz/ferhi-salah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2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4"/>
    </mc:Choice>
    <mc:Fallback xmlns="">
      <p:transition spd="slow" advTm="177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51411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Introduction à l’intérieur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de la circulation sanguine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d’un </a:t>
            </a:r>
            <a:r>
              <a:rPr lang="fr-FR" sz="2800" dirty="0" smtClean="0"/>
              <a:t>cathéter </a:t>
            </a:r>
            <a:r>
              <a:rPr lang="fr-FR" sz="2800" dirty="0" smtClean="0"/>
              <a:t>jusqu’au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au cœur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Ce cathéter est munie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d’un manomètre pour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la mesure  de la pression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aux niveau des cavités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cardiaques et des gros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tronc vasculaires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51411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/>
              <a:t>Introduction à l’intérieur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de la circulation sanguine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d’un </a:t>
            </a:r>
            <a:r>
              <a:rPr lang="fr-FR" sz="2800" dirty="0" smtClean="0"/>
              <a:t>cathéter </a:t>
            </a:r>
            <a:r>
              <a:rPr lang="fr-FR" sz="2800" dirty="0" smtClean="0"/>
              <a:t>jusqu’au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au cœur</a:t>
            </a:r>
          </a:p>
          <a:p>
            <a:r>
              <a:rPr lang="fr-FR" sz="2800" dirty="0" smtClean="0"/>
              <a:t>Ce cathéter est munie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d’un manomètre pour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la mesure  de la pression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aux niveau des cavités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cardiaques et des gros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tronc vasculaires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54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5040560" cy="479715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Voie artérielle  (voie rétrograde) </a:t>
            </a:r>
            <a:r>
              <a:rPr lang="fr-FR" sz="2800" dirty="0"/>
              <a:t>:</a:t>
            </a:r>
            <a:r>
              <a:rPr lang="fr-FR" sz="2800" dirty="0" smtClean="0"/>
              <a:t>                </a:t>
            </a:r>
          </a:p>
          <a:p>
            <a:pPr marL="0" indent="0">
              <a:buNone/>
            </a:pPr>
            <a:r>
              <a:rPr lang="fr-FR" sz="2800" i="1" dirty="0" smtClean="0">
                <a:solidFill>
                  <a:srgbClr val="0070C0"/>
                </a:solidFill>
              </a:rPr>
              <a:t>     </a:t>
            </a:r>
            <a:r>
              <a:rPr lang="fr-FR" sz="2800" i="1" dirty="0" smtClean="0">
                <a:solidFill>
                  <a:schemeClr val="bg1"/>
                </a:solidFill>
              </a:rPr>
              <a:t>artère fémorale, </a:t>
            </a:r>
            <a:r>
              <a:rPr lang="fr-FR" sz="2800" i="1" dirty="0" err="1" smtClean="0">
                <a:solidFill>
                  <a:schemeClr val="bg1"/>
                </a:solidFill>
              </a:rPr>
              <a:t>Ao</a:t>
            </a:r>
            <a:r>
              <a:rPr lang="fr-FR" sz="2800" i="1" dirty="0" smtClean="0">
                <a:solidFill>
                  <a:schemeClr val="bg1"/>
                </a:solidFill>
              </a:rPr>
              <a:t>, VG, l’OG.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Voie </a:t>
            </a:r>
            <a:r>
              <a:rPr lang="fr-FR" sz="2800" dirty="0">
                <a:solidFill>
                  <a:schemeClr val="bg1"/>
                </a:solidFill>
              </a:rPr>
              <a:t>veineuse :  </a:t>
            </a:r>
            <a:r>
              <a:rPr lang="fr-FR" sz="2800" dirty="0" smtClean="0">
                <a:solidFill>
                  <a:schemeClr val="bg1"/>
                </a:solidFill>
              </a:rPr>
              <a:t>                  </a:t>
            </a:r>
            <a:r>
              <a:rPr lang="fr-FR" sz="2800" i="1" dirty="0" smtClean="0">
                <a:solidFill>
                  <a:schemeClr val="bg1"/>
                </a:solidFill>
              </a:rPr>
              <a:t>veine périphérique, VCS</a:t>
            </a:r>
            <a:r>
              <a:rPr lang="fr-FR" sz="2800" i="1" dirty="0">
                <a:solidFill>
                  <a:schemeClr val="bg1"/>
                </a:solidFill>
              </a:rPr>
              <a:t>, OD, VD, l’AP. 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Voie </a:t>
            </a:r>
            <a:r>
              <a:rPr lang="fr-FR" sz="2800" dirty="0" err="1" smtClean="0">
                <a:solidFill>
                  <a:schemeClr val="bg1"/>
                </a:solidFill>
              </a:rPr>
              <a:t>trans</a:t>
            </a:r>
            <a:r>
              <a:rPr lang="fr-FR" sz="2800" dirty="0" smtClean="0">
                <a:solidFill>
                  <a:schemeClr val="bg1"/>
                </a:solidFill>
              </a:rPr>
              <a:t>-septale :  </a:t>
            </a:r>
            <a:r>
              <a:rPr lang="fr-FR" sz="2800" i="1" dirty="0" smtClean="0">
                <a:solidFill>
                  <a:schemeClr val="bg1"/>
                </a:solidFill>
              </a:rPr>
              <a:t>OD, septum inter auriculaire, OG, VG, Aorte.  </a:t>
            </a:r>
          </a:p>
          <a:p>
            <a:pPr marL="0" indent="0">
              <a:buNone/>
            </a:pPr>
            <a:endParaRPr lang="fr-FR" sz="2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5040560" cy="479715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Voie artérielle  (voie rétrograde) </a:t>
            </a:r>
            <a:r>
              <a:rPr lang="fr-FR" sz="2800" dirty="0"/>
              <a:t>:</a:t>
            </a:r>
            <a:r>
              <a:rPr lang="fr-FR" sz="2800" dirty="0" smtClean="0"/>
              <a:t>                </a:t>
            </a:r>
          </a:p>
          <a:p>
            <a:pPr marL="0" indent="0">
              <a:buNone/>
            </a:pPr>
            <a:r>
              <a:rPr lang="fr-FR" sz="2800" i="1" dirty="0" smtClean="0">
                <a:solidFill>
                  <a:srgbClr val="0070C0"/>
                </a:solidFill>
              </a:rPr>
              <a:t>     artère fémorale, </a:t>
            </a:r>
            <a:r>
              <a:rPr lang="fr-FR" sz="2800" i="1" dirty="0" err="1" smtClean="0">
                <a:solidFill>
                  <a:srgbClr val="0070C0"/>
                </a:solidFill>
              </a:rPr>
              <a:t>Ao</a:t>
            </a:r>
            <a:r>
              <a:rPr lang="fr-FR" sz="2800" i="1" dirty="0" smtClean="0">
                <a:solidFill>
                  <a:srgbClr val="0070C0"/>
                </a:solidFill>
              </a:rPr>
              <a:t>, VG, l’OG.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Voie </a:t>
            </a:r>
            <a:r>
              <a:rPr lang="fr-FR" sz="2800" dirty="0">
                <a:solidFill>
                  <a:schemeClr val="bg1"/>
                </a:solidFill>
              </a:rPr>
              <a:t>veineuse :  </a:t>
            </a:r>
            <a:r>
              <a:rPr lang="fr-FR" sz="2800" dirty="0" smtClean="0">
                <a:solidFill>
                  <a:schemeClr val="bg1"/>
                </a:solidFill>
              </a:rPr>
              <a:t>                  </a:t>
            </a:r>
            <a:r>
              <a:rPr lang="fr-FR" sz="2800" i="1" dirty="0" smtClean="0">
                <a:solidFill>
                  <a:schemeClr val="bg1"/>
                </a:solidFill>
              </a:rPr>
              <a:t>veine périphérique, VCS</a:t>
            </a:r>
            <a:r>
              <a:rPr lang="fr-FR" sz="2800" i="1" dirty="0">
                <a:solidFill>
                  <a:schemeClr val="bg1"/>
                </a:solidFill>
              </a:rPr>
              <a:t>, OD, VD, l’AP. 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Voie </a:t>
            </a:r>
            <a:r>
              <a:rPr lang="fr-FR" sz="2800" dirty="0" err="1" smtClean="0">
                <a:solidFill>
                  <a:schemeClr val="bg1"/>
                </a:solidFill>
              </a:rPr>
              <a:t>trans</a:t>
            </a:r>
            <a:r>
              <a:rPr lang="fr-FR" sz="2800" dirty="0" smtClean="0">
                <a:solidFill>
                  <a:schemeClr val="bg1"/>
                </a:solidFill>
              </a:rPr>
              <a:t>-septale :  </a:t>
            </a:r>
            <a:r>
              <a:rPr lang="fr-FR" sz="2800" i="1" dirty="0" smtClean="0">
                <a:solidFill>
                  <a:schemeClr val="bg1"/>
                </a:solidFill>
              </a:rPr>
              <a:t>OD, septum inter auriculaire, OG, VG, Aorte.  </a:t>
            </a:r>
          </a:p>
          <a:p>
            <a:pPr marL="0" indent="0">
              <a:buNone/>
            </a:pPr>
            <a:endParaRPr lang="fr-FR" sz="2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083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5040560" cy="479715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Voie artérielle  (voie rétrograde) </a:t>
            </a:r>
            <a:r>
              <a:rPr lang="fr-FR" sz="2800" dirty="0"/>
              <a:t>:</a:t>
            </a:r>
            <a:r>
              <a:rPr lang="fr-FR" sz="2800" dirty="0" smtClean="0"/>
              <a:t>                </a:t>
            </a:r>
          </a:p>
          <a:p>
            <a:pPr marL="0" indent="0">
              <a:buNone/>
            </a:pPr>
            <a:r>
              <a:rPr lang="fr-FR" sz="2800" i="1" dirty="0" smtClean="0">
                <a:solidFill>
                  <a:srgbClr val="0070C0"/>
                </a:solidFill>
              </a:rPr>
              <a:t>     artère fémorale, </a:t>
            </a:r>
            <a:r>
              <a:rPr lang="fr-FR" sz="2800" i="1" dirty="0" err="1" smtClean="0">
                <a:solidFill>
                  <a:srgbClr val="0070C0"/>
                </a:solidFill>
              </a:rPr>
              <a:t>Ao</a:t>
            </a:r>
            <a:r>
              <a:rPr lang="fr-FR" sz="2800" i="1" dirty="0" smtClean="0">
                <a:solidFill>
                  <a:srgbClr val="0070C0"/>
                </a:solidFill>
              </a:rPr>
              <a:t>, VG, l’OG.</a:t>
            </a:r>
          </a:p>
          <a:p>
            <a:r>
              <a:rPr lang="fr-FR" sz="2800" dirty="0" smtClean="0"/>
              <a:t>Voie </a:t>
            </a:r>
            <a:r>
              <a:rPr lang="fr-FR" sz="2800" dirty="0"/>
              <a:t>veineuse :  </a:t>
            </a:r>
            <a:r>
              <a:rPr lang="fr-FR" sz="2800" dirty="0" smtClean="0"/>
              <a:t>                  </a:t>
            </a:r>
            <a:r>
              <a:rPr lang="fr-FR" sz="2800" i="1" dirty="0" smtClean="0">
                <a:solidFill>
                  <a:schemeClr val="bg1"/>
                </a:solidFill>
              </a:rPr>
              <a:t>veine périphérique, VCS</a:t>
            </a:r>
            <a:r>
              <a:rPr lang="fr-FR" sz="2800" i="1" dirty="0">
                <a:solidFill>
                  <a:schemeClr val="bg1"/>
                </a:solidFill>
              </a:rPr>
              <a:t>, OD, VD, l’AP. 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Voie </a:t>
            </a:r>
            <a:r>
              <a:rPr lang="fr-FR" sz="2800" dirty="0" err="1" smtClean="0">
                <a:solidFill>
                  <a:schemeClr val="bg1"/>
                </a:solidFill>
              </a:rPr>
              <a:t>trans</a:t>
            </a:r>
            <a:r>
              <a:rPr lang="fr-FR" sz="2800" dirty="0" smtClean="0">
                <a:solidFill>
                  <a:schemeClr val="bg1"/>
                </a:solidFill>
              </a:rPr>
              <a:t>-septale :  </a:t>
            </a:r>
            <a:r>
              <a:rPr lang="fr-FR" sz="2800" i="1" dirty="0" smtClean="0">
                <a:solidFill>
                  <a:schemeClr val="bg1"/>
                </a:solidFill>
              </a:rPr>
              <a:t>OD, septum inter auriculaire, OG, VG, Aorte.  </a:t>
            </a:r>
          </a:p>
          <a:p>
            <a:pPr marL="0" indent="0">
              <a:buNone/>
            </a:pPr>
            <a:endParaRPr lang="fr-FR" sz="2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083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5040560" cy="479715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Voie artérielle  (voie rétrograde) </a:t>
            </a:r>
            <a:r>
              <a:rPr lang="fr-FR" sz="2800" dirty="0"/>
              <a:t>:</a:t>
            </a:r>
            <a:r>
              <a:rPr lang="fr-FR" sz="2800" dirty="0" smtClean="0"/>
              <a:t>                </a:t>
            </a:r>
          </a:p>
          <a:p>
            <a:pPr marL="0" indent="0">
              <a:buNone/>
            </a:pPr>
            <a:r>
              <a:rPr lang="fr-FR" sz="2800" i="1" dirty="0" smtClean="0">
                <a:solidFill>
                  <a:srgbClr val="0070C0"/>
                </a:solidFill>
              </a:rPr>
              <a:t>     artère fémorale, </a:t>
            </a:r>
            <a:r>
              <a:rPr lang="fr-FR" sz="2800" i="1" dirty="0" err="1" smtClean="0">
                <a:solidFill>
                  <a:srgbClr val="0070C0"/>
                </a:solidFill>
              </a:rPr>
              <a:t>Ao</a:t>
            </a:r>
            <a:r>
              <a:rPr lang="fr-FR" sz="2800" i="1" dirty="0" smtClean="0">
                <a:solidFill>
                  <a:srgbClr val="0070C0"/>
                </a:solidFill>
              </a:rPr>
              <a:t>, VG, l’OG.</a:t>
            </a:r>
          </a:p>
          <a:p>
            <a:r>
              <a:rPr lang="fr-FR" sz="2800" dirty="0" smtClean="0"/>
              <a:t>Voie </a:t>
            </a:r>
            <a:r>
              <a:rPr lang="fr-FR" sz="2800" dirty="0"/>
              <a:t>veineuse :  </a:t>
            </a:r>
            <a:r>
              <a:rPr lang="fr-FR" sz="2800" dirty="0" smtClean="0"/>
              <a:t>                  </a:t>
            </a:r>
            <a:r>
              <a:rPr lang="fr-FR" sz="2800" i="1" dirty="0" smtClean="0">
                <a:solidFill>
                  <a:srgbClr val="0070C0"/>
                </a:solidFill>
              </a:rPr>
              <a:t>veine périphérique, VCS</a:t>
            </a:r>
            <a:r>
              <a:rPr lang="fr-FR" sz="2800" i="1" dirty="0">
                <a:solidFill>
                  <a:srgbClr val="0070C0"/>
                </a:solidFill>
              </a:rPr>
              <a:t>, OD, VD, l’AP. 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Voie </a:t>
            </a:r>
            <a:r>
              <a:rPr lang="fr-FR" sz="2800" dirty="0" err="1" smtClean="0">
                <a:solidFill>
                  <a:schemeClr val="bg1"/>
                </a:solidFill>
              </a:rPr>
              <a:t>trans</a:t>
            </a:r>
            <a:r>
              <a:rPr lang="fr-FR" sz="2800" dirty="0" smtClean="0">
                <a:solidFill>
                  <a:schemeClr val="bg1"/>
                </a:solidFill>
              </a:rPr>
              <a:t>-septale :  </a:t>
            </a:r>
            <a:r>
              <a:rPr lang="fr-FR" sz="2800" dirty="0" smtClean="0">
                <a:solidFill>
                  <a:schemeClr val="bg1"/>
                </a:solidFill>
              </a:rPr>
              <a:t>             </a:t>
            </a:r>
            <a:r>
              <a:rPr lang="fr-FR" sz="2800" i="1" dirty="0" smtClean="0">
                <a:solidFill>
                  <a:schemeClr val="bg1"/>
                </a:solidFill>
              </a:rPr>
              <a:t>OD</a:t>
            </a:r>
            <a:r>
              <a:rPr lang="fr-FR" sz="2800" i="1" dirty="0" smtClean="0">
                <a:solidFill>
                  <a:schemeClr val="bg1"/>
                </a:solidFill>
              </a:rPr>
              <a:t>, septum inter auriculaire, OG, VG, Aorte.  </a:t>
            </a:r>
          </a:p>
          <a:p>
            <a:pPr marL="0" indent="0">
              <a:buNone/>
            </a:pPr>
            <a:endParaRPr lang="fr-FR" sz="2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083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5040560" cy="479715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Voie artérielle  (voie rétrograde) </a:t>
            </a:r>
            <a:r>
              <a:rPr lang="fr-FR" sz="2800" dirty="0"/>
              <a:t>:</a:t>
            </a:r>
            <a:r>
              <a:rPr lang="fr-FR" sz="2800" dirty="0" smtClean="0"/>
              <a:t>                </a:t>
            </a:r>
          </a:p>
          <a:p>
            <a:pPr marL="0" indent="0">
              <a:buNone/>
            </a:pPr>
            <a:r>
              <a:rPr lang="fr-FR" sz="2800" i="1" dirty="0" smtClean="0">
                <a:solidFill>
                  <a:srgbClr val="0070C0"/>
                </a:solidFill>
              </a:rPr>
              <a:t>     artère fémorale, </a:t>
            </a:r>
            <a:r>
              <a:rPr lang="fr-FR" sz="2800" i="1" dirty="0" err="1" smtClean="0">
                <a:solidFill>
                  <a:srgbClr val="0070C0"/>
                </a:solidFill>
              </a:rPr>
              <a:t>Ao</a:t>
            </a:r>
            <a:r>
              <a:rPr lang="fr-FR" sz="2800" i="1" dirty="0" smtClean="0">
                <a:solidFill>
                  <a:srgbClr val="0070C0"/>
                </a:solidFill>
              </a:rPr>
              <a:t>, VG, l’OG.</a:t>
            </a:r>
          </a:p>
          <a:p>
            <a:r>
              <a:rPr lang="fr-FR" sz="2800" dirty="0" smtClean="0"/>
              <a:t>Voie </a:t>
            </a:r>
            <a:r>
              <a:rPr lang="fr-FR" sz="2800" dirty="0"/>
              <a:t>veineuse :  </a:t>
            </a:r>
            <a:r>
              <a:rPr lang="fr-FR" sz="2800" dirty="0" smtClean="0"/>
              <a:t>                  </a:t>
            </a:r>
            <a:r>
              <a:rPr lang="fr-FR" sz="2800" i="1" dirty="0" smtClean="0">
                <a:solidFill>
                  <a:srgbClr val="0070C0"/>
                </a:solidFill>
              </a:rPr>
              <a:t>veine périphérique, VCS</a:t>
            </a:r>
            <a:r>
              <a:rPr lang="fr-FR" sz="2800" i="1" dirty="0">
                <a:solidFill>
                  <a:srgbClr val="0070C0"/>
                </a:solidFill>
              </a:rPr>
              <a:t>, OD, VD, l’AP.  </a:t>
            </a:r>
          </a:p>
          <a:p>
            <a:r>
              <a:rPr lang="fr-FR" sz="2800" dirty="0" smtClean="0"/>
              <a:t>Voie </a:t>
            </a:r>
            <a:r>
              <a:rPr lang="fr-FR" sz="2800" dirty="0" err="1" smtClean="0"/>
              <a:t>trans</a:t>
            </a:r>
            <a:r>
              <a:rPr lang="fr-FR" sz="2800" dirty="0" smtClean="0"/>
              <a:t>-septale :  </a:t>
            </a:r>
            <a:r>
              <a:rPr lang="fr-FR" sz="2800" dirty="0" smtClean="0"/>
              <a:t>                     </a:t>
            </a:r>
            <a:r>
              <a:rPr lang="fr-FR" sz="2800" i="1" dirty="0" smtClean="0">
                <a:solidFill>
                  <a:schemeClr val="bg1"/>
                </a:solidFill>
              </a:rPr>
              <a:t>OD</a:t>
            </a:r>
            <a:r>
              <a:rPr lang="fr-FR" sz="2800" i="1" dirty="0" smtClean="0">
                <a:solidFill>
                  <a:schemeClr val="bg1"/>
                </a:solidFill>
              </a:rPr>
              <a:t>, septum inter auriculaire, OG, VG, Aorte.  </a:t>
            </a:r>
          </a:p>
          <a:p>
            <a:pPr marL="0" indent="0">
              <a:buNone/>
            </a:pPr>
            <a:endParaRPr lang="fr-FR" sz="2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6083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5040560" cy="479715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/>
              <a:t>Voie artérielle  (voie rétrograde) </a:t>
            </a:r>
            <a:r>
              <a:rPr lang="fr-FR" sz="2800" dirty="0"/>
              <a:t>:</a:t>
            </a:r>
            <a:r>
              <a:rPr lang="fr-FR" sz="2800" dirty="0" smtClean="0"/>
              <a:t>                </a:t>
            </a:r>
          </a:p>
          <a:p>
            <a:pPr marL="0" indent="0">
              <a:buNone/>
            </a:pPr>
            <a:r>
              <a:rPr lang="fr-FR" sz="2800" i="1" dirty="0" smtClean="0">
                <a:solidFill>
                  <a:srgbClr val="0070C0"/>
                </a:solidFill>
              </a:rPr>
              <a:t>     artère fémorale, </a:t>
            </a:r>
            <a:r>
              <a:rPr lang="fr-FR" sz="2800" i="1" dirty="0" err="1" smtClean="0">
                <a:solidFill>
                  <a:srgbClr val="0070C0"/>
                </a:solidFill>
              </a:rPr>
              <a:t>Ao</a:t>
            </a:r>
            <a:r>
              <a:rPr lang="fr-FR" sz="2800" i="1" dirty="0" smtClean="0">
                <a:solidFill>
                  <a:srgbClr val="0070C0"/>
                </a:solidFill>
              </a:rPr>
              <a:t>, VG, l’OG.</a:t>
            </a:r>
          </a:p>
          <a:p>
            <a:r>
              <a:rPr lang="fr-FR" sz="2800" dirty="0" smtClean="0"/>
              <a:t>Voie </a:t>
            </a:r>
            <a:r>
              <a:rPr lang="fr-FR" sz="2800" dirty="0"/>
              <a:t>veineuse :  </a:t>
            </a:r>
            <a:r>
              <a:rPr lang="fr-FR" sz="2800" dirty="0" smtClean="0"/>
              <a:t>                  </a:t>
            </a:r>
            <a:r>
              <a:rPr lang="fr-FR" sz="2800" i="1" dirty="0" smtClean="0">
                <a:solidFill>
                  <a:srgbClr val="0070C0"/>
                </a:solidFill>
              </a:rPr>
              <a:t>veine périphérique, VCS</a:t>
            </a:r>
            <a:r>
              <a:rPr lang="fr-FR" sz="2800" i="1" dirty="0">
                <a:solidFill>
                  <a:srgbClr val="0070C0"/>
                </a:solidFill>
              </a:rPr>
              <a:t>, OD, VD, l’AP.  </a:t>
            </a:r>
          </a:p>
          <a:p>
            <a:r>
              <a:rPr lang="fr-FR" sz="2800" dirty="0" smtClean="0"/>
              <a:t>Voie </a:t>
            </a:r>
            <a:r>
              <a:rPr lang="fr-FR" sz="2800" dirty="0" err="1" smtClean="0"/>
              <a:t>trans</a:t>
            </a:r>
            <a:r>
              <a:rPr lang="fr-FR" sz="2800" dirty="0" smtClean="0"/>
              <a:t>-septale :  </a:t>
            </a:r>
            <a:r>
              <a:rPr lang="fr-FR" sz="2800" dirty="0" smtClean="0"/>
              <a:t>                     </a:t>
            </a:r>
            <a:r>
              <a:rPr lang="fr-FR" sz="2800" i="1" dirty="0" smtClean="0">
                <a:solidFill>
                  <a:schemeClr val="accent1"/>
                </a:solidFill>
              </a:rPr>
              <a:t>OD</a:t>
            </a:r>
            <a:r>
              <a:rPr lang="fr-FR" sz="2800" i="1" dirty="0" smtClean="0">
                <a:solidFill>
                  <a:schemeClr val="accent1"/>
                </a:solidFill>
              </a:rPr>
              <a:t>, septum inter auriculaire, OG, VG, Aorte.  </a:t>
            </a:r>
          </a:p>
          <a:p>
            <a:pPr marL="0" indent="0">
              <a:buNone/>
            </a:pPr>
            <a:endParaRPr lang="fr-FR" sz="2000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sz="2000" i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VOSTRO\Desktop\DOSSIERS\ENSEIGNEMENT DE PHYSIOLOGIE\ENSEIGNEMENT  DE LA PHYSIOLOGIE 2AM\Cours de physiologie 2eme AM\physiologie cardiovasculaire\Images\35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960440" cy="5301208"/>
          </a:xfrm>
          <a:prstGeom prst="rect">
            <a:avLst/>
          </a:prstGeom>
          <a:noFill/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(principe et voies d’abord)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799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52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8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2276872"/>
            <a:ext cx="8229600" cy="41044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    I.  </a:t>
            </a:r>
            <a:r>
              <a:rPr lang="fr-FR" dirty="0" smtClean="0"/>
              <a:t>Introduction</a:t>
            </a:r>
          </a:p>
          <a:p>
            <a:pPr>
              <a:buNone/>
            </a:pP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   II.  </a:t>
            </a:r>
            <a:r>
              <a:rPr lang="fr-FR" dirty="0" smtClean="0"/>
              <a:t>Activité mécanique du cœur </a:t>
            </a:r>
          </a:p>
          <a:p>
            <a:pPr>
              <a:buNone/>
            </a:pP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rgbClr val="C00000"/>
                </a:solidFill>
              </a:rPr>
              <a:t>   II.  </a:t>
            </a:r>
            <a:r>
              <a:rPr lang="fr-FR" dirty="0" smtClean="0"/>
              <a:t>Exploration de l’activité mécanique du cœur </a:t>
            </a: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dirty="0" smtClean="0">
                <a:solidFill>
                  <a:srgbClr val="C00000"/>
                </a:solidFill>
              </a:rPr>
              <a:t>A.</a:t>
            </a:r>
            <a:r>
              <a:rPr lang="fr-FR" dirty="0" smtClean="0"/>
              <a:t>  Cathétérisme cardiaque</a:t>
            </a:r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dirty="0" smtClean="0">
                <a:solidFill>
                  <a:srgbClr val="C00000"/>
                </a:solidFill>
              </a:rPr>
              <a:t>B.</a:t>
            </a:r>
            <a:r>
              <a:rPr lang="fr-FR" dirty="0" smtClean="0"/>
              <a:t>  </a:t>
            </a:r>
            <a:r>
              <a:rPr lang="fr-FR" dirty="0"/>
              <a:t>P</a:t>
            </a:r>
            <a:r>
              <a:rPr lang="fr-FR" dirty="0" smtClean="0"/>
              <a:t>honocardiographie</a:t>
            </a: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</a:rPr>
              <a:t>    IV.  </a:t>
            </a:r>
            <a:r>
              <a:rPr lang="fr-FR" dirty="0" smtClean="0"/>
              <a:t>Phases d’un cycle cardiaque ventriculaire</a:t>
            </a:r>
          </a:p>
          <a:p>
            <a:pPr>
              <a:buNone/>
            </a:pPr>
            <a:r>
              <a:rPr lang="fr-FR" dirty="0" smtClean="0"/>
              <a:t>     </a:t>
            </a:r>
          </a:p>
          <a:p>
            <a:pPr>
              <a:buNone/>
            </a:pPr>
            <a:endParaRPr lang="fr-FR" sz="2800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07504" y="5157192"/>
            <a:ext cx="9033582" cy="22322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smtClean="0">
                <a:solidFill>
                  <a:schemeClr val="bg1"/>
                </a:solidFill>
              </a:rPr>
              <a:t>Pendant tout le cycle cardiaque :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chemeClr val="bg1"/>
                </a:solidFill>
              </a:rPr>
              <a:t>      - La pression aortique et haute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chemeClr val="bg1"/>
                </a:solidFill>
              </a:rPr>
              <a:t>      - La pression auriculaire est basse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chemeClr val="bg1"/>
                </a:solidFill>
              </a:rPr>
              <a:t>      - La pression ventriculaire est variable, basse puis haute puis basse</a:t>
            </a:r>
          </a:p>
          <a:p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1988840"/>
            <a:ext cx="497036" cy="4320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26692" y="3068960"/>
            <a:ext cx="497036" cy="4320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7664" y="4221088"/>
            <a:ext cx="497036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07504" y="5157192"/>
            <a:ext cx="9033582" cy="22322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smtClean="0"/>
              <a:t>Pendant tout le cycle cardiaque :</a:t>
            </a:r>
          </a:p>
          <a:p>
            <a:pPr marL="0" indent="0">
              <a:buNone/>
            </a:pPr>
            <a:r>
              <a:rPr lang="fr-FR" sz="2200" dirty="0" smtClean="0"/>
              <a:t>      - La pression aortique et haute</a:t>
            </a:r>
          </a:p>
          <a:p>
            <a:pPr marL="0" indent="0">
              <a:buNone/>
            </a:pPr>
            <a:r>
              <a:rPr lang="fr-FR" sz="2200" dirty="0" smtClean="0"/>
              <a:t>      </a:t>
            </a:r>
            <a:r>
              <a:rPr lang="fr-FR" sz="2200" dirty="0" smtClean="0">
                <a:solidFill>
                  <a:schemeClr val="bg1"/>
                </a:solidFill>
              </a:rPr>
              <a:t>- La pression auriculaire est basse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chemeClr val="bg1"/>
                </a:solidFill>
              </a:rPr>
              <a:t>      - La pression ventriculaire est variable, basse puis haute puis basse</a:t>
            </a:r>
          </a:p>
          <a:p>
            <a:endParaRPr lang="fr-FR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47664" y="1988840"/>
            <a:ext cx="497036" cy="4320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07504" y="5157192"/>
            <a:ext cx="9033582" cy="22322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smtClean="0"/>
              <a:t>Pendant tout le cycle cardiaque :</a:t>
            </a:r>
          </a:p>
          <a:p>
            <a:pPr marL="0" indent="0">
              <a:buNone/>
            </a:pPr>
            <a:r>
              <a:rPr lang="fr-FR" sz="2200" dirty="0" smtClean="0"/>
              <a:t>      - La pression aortique et haute</a:t>
            </a:r>
          </a:p>
          <a:p>
            <a:pPr marL="0" indent="0">
              <a:buNone/>
            </a:pPr>
            <a:r>
              <a:rPr lang="fr-FR" sz="2200" dirty="0" smtClean="0"/>
              <a:t>      - La pression auriculaire est basse </a:t>
            </a:r>
          </a:p>
          <a:p>
            <a:pPr marL="0" indent="0">
              <a:buNone/>
            </a:pPr>
            <a:r>
              <a:rPr lang="fr-FR" sz="2200" dirty="0" smtClean="0"/>
              <a:t>      - </a:t>
            </a:r>
            <a:r>
              <a:rPr lang="fr-FR" sz="2200" dirty="0" smtClean="0">
                <a:solidFill>
                  <a:schemeClr val="bg1"/>
                </a:solidFill>
              </a:rPr>
              <a:t>La pression ventriculaire est variable, basse puis haute puis basse</a:t>
            </a:r>
          </a:p>
          <a:p>
            <a:endParaRPr lang="fr-FR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47664" y="1988840"/>
            <a:ext cx="497036" cy="4320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7664" y="4221088"/>
            <a:ext cx="497036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07504" y="5157192"/>
            <a:ext cx="9033582" cy="223224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smtClean="0"/>
              <a:t>Pendant tout le cycle cardiaque :</a:t>
            </a:r>
          </a:p>
          <a:p>
            <a:pPr marL="0" indent="0">
              <a:buNone/>
            </a:pPr>
            <a:r>
              <a:rPr lang="fr-FR" sz="2200" dirty="0" smtClean="0"/>
              <a:t>      - La pression aortique et haute</a:t>
            </a:r>
          </a:p>
          <a:p>
            <a:pPr marL="0" indent="0">
              <a:buNone/>
            </a:pPr>
            <a:r>
              <a:rPr lang="fr-FR" sz="2200" dirty="0" smtClean="0"/>
              <a:t>      - La pression auriculaire est basse </a:t>
            </a:r>
          </a:p>
          <a:p>
            <a:pPr marL="0" indent="0">
              <a:buNone/>
            </a:pPr>
            <a:r>
              <a:rPr lang="fr-FR" sz="2200" dirty="0" smtClean="0"/>
              <a:t>      - La pression ventriculaire est variable, basse puis haute puis basse</a:t>
            </a:r>
          </a:p>
          <a:p>
            <a:endParaRPr lang="fr-FR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47664" y="1988840"/>
            <a:ext cx="497036" cy="43204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26692" y="3068960"/>
            <a:ext cx="497036" cy="4320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7664" y="4221088"/>
            <a:ext cx="497036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6970" y="5229200"/>
            <a:ext cx="6729326" cy="16288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smtClean="0"/>
              <a:t>La pression ventriculaire varie entre la pression auriculaire et la pression vasculaire</a:t>
            </a:r>
          </a:p>
          <a:p>
            <a:r>
              <a:rPr lang="fr-FR" sz="2200" dirty="0" smtClean="0">
                <a:solidFill>
                  <a:schemeClr val="bg1"/>
                </a:solidFill>
              </a:rPr>
              <a:t>Elle semble être la source principale du jeu valvulaire et donc de l’hémodynamique intracardiaque. </a:t>
            </a:r>
          </a:p>
          <a:p>
            <a:endParaRPr lang="fr-FR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26692" y="3068960"/>
            <a:ext cx="497036" cy="4320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6970" y="5229200"/>
            <a:ext cx="6729326" cy="16288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smtClean="0"/>
              <a:t>La pression ventriculaire varie entre la pression auriculaire et la pression vasculaire</a:t>
            </a:r>
          </a:p>
          <a:p>
            <a:r>
              <a:rPr lang="fr-FR" sz="2200" dirty="0" smtClean="0"/>
              <a:t>Elle semble être la source principale du </a:t>
            </a:r>
            <a:r>
              <a:rPr lang="fr-FR" sz="2200" dirty="0" smtClean="0">
                <a:solidFill>
                  <a:srgbClr val="C00000"/>
                </a:solidFill>
              </a:rPr>
              <a:t>jeu valvulaire </a:t>
            </a:r>
            <a:r>
              <a:rPr lang="fr-FR" sz="2200" dirty="0" smtClean="0"/>
              <a:t>et donc de </a:t>
            </a:r>
            <a:r>
              <a:rPr lang="fr-FR" sz="2200" dirty="0" smtClean="0">
                <a:solidFill>
                  <a:srgbClr val="C00000"/>
                </a:solidFill>
              </a:rPr>
              <a:t>l’hémodynamique intracardiaque</a:t>
            </a:r>
            <a:r>
              <a:rPr lang="fr-FR" sz="2200" dirty="0" smtClean="0"/>
              <a:t>. </a:t>
            </a:r>
          </a:p>
          <a:p>
            <a:endParaRPr lang="fr-FR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26692" y="3068960"/>
            <a:ext cx="497036" cy="4320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7504" y="5157192"/>
            <a:ext cx="6552728" cy="1772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6970" y="5229200"/>
            <a:ext cx="6729326" cy="16288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 smtClean="0">
                <a:solidFill>
                  <a:schemeClr val="bg1"/>
                </a:solidFill>
              </a:rPr>
              <a:t>La pression ventriculaire varie entre la pression auriculaire et la pression vasculaire</a:t>
            </a:r>
          </a:p>
          <a:p>
            <a:r>
              <a:rPr lang="fr-FR" sz="2200" dirty="0" smtClean="0">
                <a:solidFill>
                  <a:schemeClr val="bg1"/>
                </a:solidFill>
              </a:rPr>
              <a:t>Elle semble être la source principale du jeu valvulaire et donc de l’hémodynamique intracardiaque. </a:t>
            </a:r>
          </a:p>
          <a:p>
            <a:endParaRPr lang="fr-FR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26692" y="3068960"/>
            <a:ext cx="497036" cy="4320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OSTRO\Desktop\DOSSIERS\ENSEIGNEMENT DE PHYSIOLOGIE\ENSEIGNEMENT  DE LA PHYSIOLOGIE 2AM\Cours de physiologie 2eme AM\physiologie cardiovasculaire\Images\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24744"/>
            <a:ext cx="6264695" cy="594759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</a:t>
            </a:r>
            <a:r>
              <a:rPr lang="fr-FR" sz="2800" dirty="0">
                <a:solidFill>
                  <a:srgbClr val="C00000"/>
                </a:solidFill>
              </a:rPr>
              <a:t>C</a:t>
            </a:r>
            <a:r>
              <a:rPr lang="fr-FR" sz="2800" dirty="0" smtClean="0">
                <a:solidFill>
                  <a:srgbClr val="C00000"/>
                </a:solidFill>
              </a:rPr>
              <a:t>athétérisme (courbes de pression)  </a:t>
            </a:r>
            <a:endParaRPr lang="fr-FR" sz="2800" dirty="0"/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73630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36912"/>
            <a:ext cx="5433182" cy="295232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dirty="0" smtClean="0">
                <a:solidFill>
                  <a:srgbClr val="C00000"/>
                </a:solidFill>
              </a:rPr>
              <a:t>Remarques :</a:t>
            </a:r>
          </a:p>
          <a:p>
            <a:r>
              <a:rPr lang="fr-FR" sz="2200" dirty="0" smtClean="0">
                <a:solidFill>
                  <a:schemeClr val="bg1"/>
                </a:solidFill>
              </a:rPr>
              <a:t>L’allure des courbes de variation de la pression, est </a:t>
            </a:r>
            <a:r>
              <a:rPr lang="fr-FR" sz="2200" dirty="0" smtClean="0">
                <a:solidFill>
                  <a:schemeClr val="bg1"/>
                </a:solidFill>
              </a:rPr>
              <a:t>le </a:t>
            </a:r>
            <a:r>
              <a:rPr lang="fr-FR" sz="2200" dirty="0" smtClean="0">
                <a:solidFill>
                  <a:schemeClr val="bg1"/>
                </a:solidFill>
              </a:rPr>
              <a:t>même pour les deux </a:t>
            </a:r>
            <a:r>
              <a:rPr lang="fr-FR" sz="2200" dirty="0" smtClean="0">
                <a:solidFill>
                  <a:schemeClr val="bg1"/>
                </a:solidFill>
              </a:rPr>
              <a:t>pompes (Ventricules, oreillettes et gros tronc vasculaires)</a:t>
            </a:r>
            <a:endParaRPr lang="fr-FR" sz="2200" dirty="0" smtClean="0">
              <a:solidFill>
                <a:schemeClr val="bg1"/>
              </a:solidFill>
            </a:endParaRPr>
          </a:p>
          <a:p>
            <a:r>
              <a:rPr lang="fr-FR" sz="2200" dirty="0" smtClean="0">
                <a:solidFill>
                  <a:schemeClr val="bg1"/>
                </a:solidFill>
              </a:rPr>
              <a:t>Les pressions gauches sont nettement supérieures à ceux droites.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Cathétérisme (courbes de pression)  </a:t>
            </a:r>
            <a:endParaRPr lang="fr-FR" sz="28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348880"/>
            <a:ext cx="273630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36912"/>
            <a:ext cx="5433182" cy="295232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dirty="0" smtClean="0">
                <a:solidFill>
                  <a:srgbClr val="C00000"/>
                </a:solidFill>
              </a:rPr>
              <a:t>Remarques :</a:t>
            </a:r>
          </a:p>
          <a:p>
            <a:r>
              <a:rPr lang="fr-FR" sz="2200" dirty="0" smtClean="0"/>
              <a:t>L’allure des courbes de variation de la pression, est </a:t>
            </a:r>
            <a:r>
              <a:rPr lang="fr-FR" sz="2200" dirty="0" smtClean="0"/>
              <a:t>le </a:t>
            </a:r>
            <a:r>
              <a:rPr lang="fr-FR" sz="2200" dirty="0" smtClean="0"/>
              <a:t>même pour les deux </a:t>
            </a:r>
            <a:r>
              <a:rPr lang="fr-FR" sz="2200" dirty="0" smtClean="0"/>
              <a:t>pompes (Ventricules, oreillettes et gros tronc vasculaires)</a:t>
            </a:r>
            <a:endParaRPr lang="fr-FR" sz="2200" dirty="0" smtClean="0"/>
          </a:p>
          <a:p>
            <a:r>
              <a:rPr lang="fr-FR" sz="2200" dirty="0" smtClean="0">
                <a:solidFill>
                  <a:schemeClr val="bg1"/>
                </a:solidFill>
              </a:rPr>
              <a:t>Les pressions gauches sont nettement supérieures à ceux droites.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Cathétérisme (courbes de pression)  </a:t>
            </a:r>
            <a:endParaRPr lang="fr-FR" sz="28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348880"/>
            <a:ext cx="2736304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I.  Introduction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367567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Le bon fonctionnement du cœur est lié au bon fonctionnement de :</a:t>
            </a:r>
          </a:p>
          <a:p>
            <a:pPr marL="0" indent="0">
              <a:buNone/>
              <a:defRPr/>
            </a:pPr>
            <a:r>
              <a:rPr lang="fr-FR" sz="2800" i="1" dirty="0" smtClean="0">
                <a:solidFill>
                  <a:srgbClr val="0070C0"/>
                </a:solidFill>
              </a:rPr>
              <a:t>            1. Son activité électrique</a:t>
            </a:r>
            <a:r>
              <a:rPr lang="fr-FR" sz="2800" dirty="0" smtClean="0"/>
              <a:t>                  </a:t>
            </a:r>
          </a:p>
          <a:p>
            <a:pPr marL="0" indent="0">
              <a:buNone/>
              <a:defRPr/>
            </a:pPr>
            <a:r>
              <a:rPr lang="fr-FR" sz="2800" i="1" dirty="0" smtClean="0">
                <a:solidFill>
                  <a:srgbClr val="0070C0"/>
                </a:solidFill>
              </a:rPr>
              <a:t>            2. Et de son activité mécanique </a:t>
            </a:r>
            <a:endParaRPr lang="fr-FR" sz="2800" dirty="0" smtClean="0"/>
          </a:p>
          <a:p>
            <a:pPr>
              <a:defRPr/>
            </a:pPr>
            <a:r>
              <a:rPr lang="fr-FR" sz="2800" dirty="0" smtClean="0">
                <a:solidFill>
                  <a:schemeClr val="bg1"/>
                </a:solidFill>
              </a:rPr>
              <a:t>Cette activité </a:t>
            </a:r>
            <a:r>
              <a:rPr lang="fr-FR" sz="2800" i="1" dirty="0" smtClean="0">
                <a:solidFill>
                  <a:schemeClr val="bg1"/>
                </a:solidFill>
              </a:rPr>
              <a:t>mécanique </a:t>
            </a:r>
            <a:r>
              <a:rPr lang="fr-FR" sz="2800" i="1" dirty="0">
                <a:solidFill>
                  <a:schemeClr val="bg1"/>
                </a:solidFill>
              </a:rPr>
              <a:t>est </a:t>
            </a:r>
            <a:r>
              <a:rPr lang="fr-FR" sz="2800" i="1" dirty="0" smtClean="0">
                <a:solidFill>
                  <a:schemeClr val="bg1"/>
                </a:solidFill>
              </a:rPr>
              <a:t>cyclique.</a:t>
            </a:r>
          </a:p>
          <a:p>
            <a:pPr>
              <a:defRPr/>
            </a:pPr>
            <a:r>
              <a:rPr lang="fr-FR" sz="2800" dirty="0">
                <a:solidFill>
                  <a:schemeClr val="bg1"/>
                </a:solidFill>
              </a:rPr>
              <a:t>S</a:t>
            </a:r>
            <a:r>
              <a:rPr lang="fr-FR" sz="2800" dirty="0" smtClean="0">
                <a:solidFill>
                  <a:schemeClr val="bg1"/>
                </a:solidFill>
              </a:rPr>
              <a:t>on étude se fait au cours d’un </a:t>
            </a:r>
            <a:r>
              <a:rPr lang="fr-FR" sz="2800" i="1" dirty="0" smtClean="0">
                <a:solidFill>
                  <a:schemeClr val="bg1"/>
                </a:solidFill>
              </a:rPr>
              <a:t>seul cycle cardiaque.</a:t>
            </a:r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636912"/>
            <a:ext cx="5433182" cy="295232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dirty="0" smtClean="0">
                <a:solidFill>
                  <a:srgbClr val="C00000"/>
                </a:solidFill>
              </a:rPr>
              <a:t>Remarques :</a:t>
            </a:r>
          </a:p>
          <a:p>
            <a:r>
              <a:rPr lang="fr-FR" sz="2200" dirty="0" smtClean="0"/>
              <a:t>L’allure des courbes de variation de la pression, est </a:t>
            </a:r>
            <a:r>
              <a:rPr lang="fr-FR" sz="2200" dirty="0" smtClean="0"/>
              <a:t>le </a:t>
            </a:r>
            <a:r>
              <a:rPr lang="fr-FR" sz="2200" dirty="0" smtClean="0"/>
              <a:t>même pour les deux </a:t>
            </a:r>
            <a:r>
              <a:rPr lang="fr-FR" sz="2200" dirty="0" smtClean="0"/>
              <a:t>pompes (Ventricules, oreillettes et gros tronc vasculaires)</a:t>
            </a:r>
            <a:endParaRPr lang="fr-FR" sz="2200" dirty="0" smtClean="0"/>
          </a:p>
          <a:p>
            <a:r>
              <a:rPr lang="fr-FR" sz="2200" dirty="0" smtClean="0"/>
              <a:t>Les pressions gauches sont nettement supérieures à ceux droites.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229600" cy="12961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A. Cathétérisme (courbes de pression)  </a:t>
            </a:r>
            <a:endParaRPr lang="fr-FR" sz="28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348880"/>
            <a:ext cx="2736304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6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(courbe du volume ventriculaire) 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OSTRO\Desktop\DOSSIERS\ENSEIGNEMENT DE PHYSIOLOGIE\ENSEIGNEMENT  DE LA PHYSIOLOGIE 2AM\Cours de physiologie 2eme AM\physiologie cardiovasculaire\Images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6652120"/>
            <a:ext cx="6072198" cy="12817424"/>
          </a:xfrm>
          <a:prstGeom prst="rect">
            <a:avLst/>
          </a:prstGeom>
          <a:noFill/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(courbe du volume ventriculaire) 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500034" y="1556792"/>
            <a:ext cx="5800158" cy="46085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OSTRO\Desktop\DOSSIERS\ENSEIGNEMENT DE PHYSIOLOGIE\ENSEIGNEMENT  DE LA PHYSIOLOGIE 2AM\Cours de physiologie 2eme AM\physiologie cardiovasculaire\Images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6652120"/>
            <a:ext cx="6072198" cy="12817424"/>
          </a:xfrm>
          <a:prstGeom prst="rect">
            <a:avLst/>
          </a:prstGeom>
          <a:noFill/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6426526" y="1916832"/>
            <a:ext cx="2537962" cy="38884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telediastolique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……</a:t>
            </a:r>
            <a:r>
              <a:rPr lang="fr-FR" sz="2400" dirty="0" smtClean="0">
                <a:solidFill>
                  <a:schemeClr val="bg1"/>
                </a:solidFill>
              </a:rPr>
              <a:t>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VES: volume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d’éjection systolique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fr-FR" sz="2400" dirty="0" smtClean="0">
                <a:solidFill>
                  <a:schemeClr val="bg1"/>
                </a:solidFill>
              </a:rPr>
              <a:t>……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VTS: volume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telesystolique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….. ml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(courbe du volume ventriculaire) 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500034" y="1556792"/>
            <a:ext cx="5800158" cy="46085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OSTRO\Desktop\DOSSIERS\ENSEIGNEMENT DE PHYSIOLOGIE\ENSEIGNEMENT  DE LA PHYSIOLOGIE 2AM\Cours de physiologie 2eme AM\physiologie cardiovasculaire\Images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6652120"/>
            <a:ext cx="6072198" cy="12817424"/>
          </a:xfrm>
          <a:prstGeom prst="rect">
            <a:avLst/>
          </a:prstGeom>
          <a:noFill/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6426526" y="1916832"/>
            <a:ext cx="2537962" cy="38884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volume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telediastolique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……</a:t>
            </a:r>
            <a:r>
              <a:rPr lang="fr-FR" sz="2400" dirty="0" smtClean="0">
                <a:solidFill>
                  <a:srgbClr val="C00000"/>
                </a:solidFill>
              </a:rPr>
              <a:t>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d’éjection systolique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fr-FR" sz="2400" dirty="0" smtClean="0">
                <a:solidFill>
                  <a:schemeClr val="bg1"/>
                </a:solidFill>
              </a:rPr>
              <a:t>……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VTS: volume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telesystolique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….. ml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(courbe du volume ventriculaire) 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500034" y="1556792"/>
            <a:ext cx="5800158" cy="46085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OSTRO\Desktop\DOSSIERS\ENSEIGNEMENT DE PHYSIOLOGIE\ENSEIGNEMENT  DE LA PHYSIOLOGIE 2AM\Cours de physiologie 2eme AM\physiologie cardiovasculaire\Images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6652120"/>
            <a:ext cx="6072198" cy="12817424"/>
          </a:xfrm>
          <a:prstGeom prst="rect">
            <a:avLst/>
          </a:prstGeom>
          <a:noFill/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6426526" y="1916832"/>
            <a:ext cx="2537962" cy="38884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volume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telediastolique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……</a:t>
            </a:r>
            <a:r>
              <a:rPr lang="fr-FR" sz="2400" dirty="0" smtClean="0">
                <a:solidFill>
                  <a:srgbClr val="C00000"/>
                </a:solidFill>
              </a:rPr>
              <a:t>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volume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d’éjection systolique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fr-FR" sz="2400" dirty="0" smtClean="0">
                <a:solidFill>
                  <a:srgbClr val="C00000"/>
                </a:solidFill>
              </a:rPr>
              <a:t>……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VTS: volume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telesystolique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….. ml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(courbe du volume ventriculaire) 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500034" y="1556792"/>
            <a:ext cx="5800158" cy="46085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OSTRO\Desktop\DOSSIERS\ENSEIGNEMENT DE PHYSIOLOGIE\ENSEIGNEMENT  DE LA PHYSIOLOGIE 2AM\Cours de physiologie 2eme AM\physiologie cardiovasculaire\Images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6652120"/>
            <a:ext cx="6072198" cy="12817424"/>
          </a:xfrm>
          <a:prstGeom prst="rect">
            <a:avLst/>
          </a:prstGeom>
          <a:noFill/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6426526" y="1916832"/>
            <a:ext cx="2537962" cy="38884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volume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telediastolique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……</a:t>
            </a:r>
            <a:r>
              <a:rPr lang="fr-FR" sz="2400" dirty="0" smtClean="0">
                <a:solidFill>
                  <a:srgbClr val="C00000"/>
                </a:solidFill>
              </a:rPr>
              <a:t>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volume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d’éjection systolique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fr-FR" sz="2400" dirty="0" smtClean="0">
                <a:solidFill>
                  <a:srgbClr val="C00000"/>
                </a:solidFill>
              </a:rPr>
              <a:t>……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volume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telesystolique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….. ml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(courbe du volume ventriculaire) 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500034" y="1556792"/>
            <a:ext cx="5800158" cy="46085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OSTRO\Desktop\DOSSIERS\ENSEIGNEMENT DE PHYSIOLOGIE\ENSEIGNEMENT  DE LA PHYSIOLOGIE 2AM\Cours de physiologie 2eme AM\physiologie cardiovasculaire\Images\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6652120"/>
            <a:ext cx="6072198" cy="12817424"/>
          </a:xfrm>
          <a:prstGeom prst="rect">
            <a:avLst/>
          </a:prstGeom>
          <a:noFill/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6426526" y="1916832"/>
            <a:ext cx="2537962" cy="38884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VTD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volume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telediastolique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……</a:t>
            </a:r>
            <a:r>
              <a:rPr lang="fr-FR" sz="2400" dirty="0" smtClean="0">
                <a:solidFill>
                  <a:srgbClr val="C00000"/>
                </a:solidFill>
              </a:rPr>
              <a:t> 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volume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d’éjection systolique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fr-FR" sz="2400" dirty="0" smtClean="0">
                <a:solidFill>
                  <a:srgbClr val="C00000"/>
                </a:solidFill>
              </a:rPr>
              <a:t>……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volume 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telesystolique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…..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(courbe du volume ventriculaire)  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500034" y="1556792"/>
            <a:ext cx="5800158" cy="46085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88841"/>
            <a:ext cx="8186766" cy="331236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C00000"/>
                </a:solidFill>
              </a:rPr>
              <a:t>Remarques :</a:t>
            </a:r>
            <a:endParaRPr lang="fr-FR" sz="2400" dirty="0" smtClean="0">
              <a:solidFill>
                <a:srgbClr val="C00000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Le ventricule ne se vide pas totalement après éjection de son contenu. Il reste un volume de sang,  c’est le VTS.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Une partie du VTS est mobilisée au moment du besoin, pour augmenter le VES (C’est donc un volume de réserve cardiaque), </a:t>
            </a:r>
            <a:r>
              <a:rPr lang="fr-FR" sz="2000" dirty="0" smtClean="0">
                <a:solidFill>
                  <a:schemeClr val="bg1"/>
                </a:solidFill>
              </a:rPr>
              <a:t>(voir le cours du débit cardiaque).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 (courbe du volume ventriculaire) 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469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88841"/>
            <a:ext cx="8186766" cy="331236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C00000"/>
                </a:solidFill>
              </a:rPr>
              <a:t>Remarques :</a:t>
            </a:r>
            <a:endParaRPr lang="fr-FR" sz="2400" dirty="0" smtClean="0">
              <a:solidFill>
                <a:srgbClr val="C00000"/>
              </a:solidFill>
            </a:endParaRPr>
          </a:p>
          <a:p>
            <a:r>
              <a:rPr lang="fr-FR" sz="2400" dirty="0" smtClean="0"/>
              <a:t>Le ventricule ne se vide pas totalement après éjection de son contenu. Il reste un volume de sang,  c’est le </a:t>
            </a:r>
            <a:r>
              <a:rPr lang="fr-FR" sz="2400" dirty="0" smtClean="0">
                <a:solidFill>
                  <a:srgbClr val="C00000"/>
                </a:solidFill>
              </a:rPr>
              <a:t>VTS</a:t>
            </a:r>
            <a:r>
              <a:rPr lang="fr-FR" sz="2400" dirty="0" smtClean="0"/>
              <a:t>.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Une partie du VTS est mobilisée au moment du besoin, pour augmenter le VES (C’est donc un volume de réserve cardiaque), </a:t>
            </a:r>
            <a:r>
              <a:rPr lang="fr-FR" sz="2000" dirty="0" smtClean="0">
                <a:solidFill>
                  <a:schemeClr val="bg1"/>
                </a:solidFill>
              </a:rPr>
              <a:t>(voir le cours du débit cardiaque).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 (courbe du volume ventriculaire) 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1325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I.  Introduction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367567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Le bon fonctionnement du cœur est lié au bon fonctionnement de :</a:t>
            </a:r>
          </a:p>
          <a:p>
            <a:pPr marL="0" indent="0">
              <a:buNone/>
              <a:defRPr/>
            </a:pPr>
            <a:r>
              <a:rPr lang="fr-FR" sz="2800" i="1" dirty="0" smtClean="0">
                <a:solidFill>
                  <a:srgbClr val="0070C0"/>
                </a:solidFill>
              </a:rPr>
              <a:t>            1. Son activité électrique</a:t>
            </a:r>
            <a:r>
              <a:rPr lang="fr-FR" sz="2800" dirty="0" smtClean="0"/>
              <a:t>                  </a:t>
            </a:r>
          </a:p>
          <a:p>
            <a:pPr marL="0" indent="0">
              <a:buNone/>
              <a:defRPr/>
            </a:pPr>
            <a:r>
              <a:rPr lang="fr-FR" sz="2800" i="1" dirty="0" smtClean="0">
                <a:solidFill>
                  <a:srgbClr val="0070C0"/>
                </a:solidFill>
              </a:rPr>
              <a:t>            2. Et de son activité mécanique </a:t>
            </a:r>
            <a:endParaRPr lang="fr-FR" sz="2800" dirty="0" smtClean="0"/>
          </a:p>
          <a:p>
            <a:pPr>
              <a:defRPr/>
            </a:pPr>
            <a:r>
              <a:rPr lang="fr-FR" sz="2800" dirty="0" smtClean="0"/>
              <a:t>Cette activité </a:t>
            </a:r>
            <a:r>
              <a:rPr lang="fr-FR" sz="2800" i="1" dirty="0" smtClean="0">
                <a:solidFill>
                  <a:srgbClr val="0070C0"/>
                </a:solidFill>
              </a:rPr>
              <a:t>mécanique </a:t>
            </a:r>
            <a:r>
              <a:rPr lang="fr-FR" sz="2800" i="1" dirty="0">
                <a:solidFill>
                  <a:srgbClr val="0070C0"/>
                </a:solidFill>
              </a:rPr>
              <a:t>est </a:t>
            </a:r>
            <a:r>
              <a:rPr lang="fr-FR" sz="2800" i="1" dirty="0" smtClean="0">
                <a:solidFill>
                  <a:srgbClr val="0070C0"/>
                </a:solidFill>
              </a:rPr>
              <a:t>cyclique.</a:t>
            </a:r>
          </a:p>
          <a:p>
            <a:pPr>
              <a:defRPr/>
            </a:pPr>
            <a:r>
              <a:rPr lang="fr-FR" sz="2800" dirty="0">
                <a:solidFill>
                  <a:schemeClr val="bg1"/>
                </a:solidFill>
              </a:rPr>
              <a:t>S</a:t>
            </a:r>
            <a:r>
              <a:rPr lang="fr-FR" sz="2800" dirty="0" smtClean="0">
                <a:solidFill>
                  <a:schemeClr val="bg1"/>
                </a:solidFill>
              </a:rPr>
              <a:t>on étude se fait au cours d’un </a:t>
            </a:r>
            <a:r>
              <a:rPr lang="fr-FR" sz="2800" i="1" dirty="0" smtClean="0">
                <a:solidFill>
                  <a:schemeClr val="bg1"/>
                </a:solidFill>
              </a:rPr>
              <a:t>seul cycle cardiaque.</a:t>
            </a:r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88841"/>
            <a:ext cx="8186766" cy="331236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C00000"/>
                </a:solidFill>
              </a:rPr>
              <a:t>Remarques :</a:t>
            </a:r>
            <a:endParaRPr lang="fr-FR" sz="2400" dirty="0" smtClean="0">
              <a:solidFill>
                <a:srgbClr val="C00000"/>
              </a:solidFill>
            </a:endParaRPr>
          </a:p>
          <a:p>
            <a:r>
              <a:rPr lang="fr-FR" sz="2400" dirty="0" smtClean="0"/>
              <a:t>Le ventricule ne se vide pas totalement après éjection de son contenu. Il reste un volume de sang,  c’est le </a:t>
            </a:r>
            <a:r>
              <a:rPr lang="fr-FR" sz="2400" dirty="0" smtClean="0">
                <a:solidFill>
                  <a:srgbClr val="C00000"/>
                </a:solidFill>
              </a:rPr>
              <a:t>VTS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Une partie du VTS est mobilisée au moment du besoin, pour augmenter le </a:t>
            </a:r>
            <a:r>
              <a:rPr lang="fr-FR" sz="2400" dirty="0" smtClean="0">
                <a:solidFill>
                  <a:srgbClr val="C00000"/>
                </a:solidFill>
              </a:rPr>
              <a:t>VES</a:t>
            </a:r>
            <a:r>
              <a:rPr lang="fr-FR" sz="2400" dirty="0" smtClean="0"/>
              <a:t> (C’est donc un </a:t>
            </a:r>
            <a:r>
              <a:rPr lang="fr-FR" sz="2400" dirty="0" smtClean="0">
                <a:solidFill>
                  <a:srgbClr val="C00000"/>
                </a:solidFill>
              </a:rPr>
              <a:t>volume de réserve cardiaque</a:t>
            </a:r>
            <a:r>
              <a:rPr lang="fr-FR" sz="2400" dirty="0" smtClean="0"/>
              <a:t>)</a:t>
            </a:r>
            <a:r>
              <a:rPr lang="fr-FR" sz="2400" dirty="0">
                <a:solidFill>
                  <a:srgbClr val="C00000"/>
                </a:solidFill>
              </a:rPr>
              <a:t>.</a:t>
            </a:r>
            <a:endParaRPr lang="fr-FR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 (courbe du volume ventriculaire) 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(graphe des bruits cardiaques) 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500034" y="1556792"/>
            <a:ext cx="822960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(graphe des bruits cardiaques) 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500034" y="1556792"/>
            <a:ext cx="822960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" descr="C:\Users\VOSTRO\Desktop\DOSSIERS\ENSEIGNEMENT DE PHYSIOLOGIE\ENSEIGNEMENT  DE LA PHYSIOLOGIE 2AM\Cours de physiologie 2eme AM\physiologie cardiovasculaire\Images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-18533440"/>
            <a:ext cx="8229600" cy="25490832"/>
          </a:xfrm>
          <a:prstGeom prst="rect">
            <a:avLst/>
          </a:prstGeom>
          <a:noFill/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652434" y="44624"/>
            <a:ext cx="8229600" cy="155679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smtClean="0">
                <a:solidFill>
                  <a:srgbClr val="C00000"/>
                </a:solidFill>
              </a:rPr>
              <a:t>III.  Exploration de l’activité mécanique du cœur</a:t>
            </a:r>
            <a:br>
              <a:rPr lang="fr-FR" sz="3200" smtClean="0">
                <a:solidFill>
                  <a:srgbClr val="C00000"/>
                </a:solidFill>
              </a:rPr>
            </a:br>
            <a:r>
              <a:rPr lang="fr-FR" sz="2400" smtClean="0">
                <a:solidFill>
                  <a:srgbClr val="C00000"/>
                </a:solidFill>
              </a:rPr>
              <a:t>A. Phonocardiographie (graphe des bruits cardiaques)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976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-18533440"/>
            <a:ext cx="8229600" cy="2549083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035778" y="1691516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B1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(graphe des bruits cardiaques) 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500034" y="1556792"/>
            <a:ext cx="822960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6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-18533440"/>
            <a:ext cx="8229600" cy="2549083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72460" y="2060848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B2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35778" y="1691516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B1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(graphe des bruits cardiaques) 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500034" y="1556792"/>
            <a:ext cx="822960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6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-18533440"/>
            <a:ext cx="8229600" cy="2549083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72460" y="2060848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B2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35778" y="1691516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B1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2698665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B3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(graphe des bruits cardiaques) 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500034" y="1556792"/>
            <a:ext cx="822960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6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-18533440"/>
            <a:ext cx="8229600" cy="2549083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272460" y="2060848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B2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35778" y="1691516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B1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5532" y="2267580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B4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2698665"/>
            <a:ext cx="43152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B3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(graphe des bruits cardiaques)  </a:t>
            </a:r>
            <a:endParaRPr lang="fr-FR" sz="2400" dirty="0"/>
          </a:p>
        </p:txBody>
      </p:sp>
      <p:sp>
        <p:nvSpPr>
          <p:cNvPr id="2" name="Rectangle 1"/>
          <p:cNvSpPr/>
          <p:nvPr/>
        </p:nvSpPr>
        <p:spPr>
          <a:xfrm>
            <a:off x="500034" y="1556792"/>
            <a:ext cx="8229600" cy="5040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(signification des bruits cardiaques)  </a:t>
            </a:r>
            <a:endParaRPr lang="fr-FR" sz="24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2736304" cy="3888432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72816"/>
            <a:ext cx="5872166" cy="4896544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B</a:t>
            </a:r>
            <a:r>
              <a:rPr lang="fr-FR" sz="2400" b="1" baseline="-25000" dirty="0" smtClean="0">
                <a:solidFill>
                  <a:schemeClr val="bg1"/>
                </a:solidFill>
              </a:rPr>
              <a:t>4 </a:t>
            </a:r>
            <a:r>
              <a:rPr lang="fr-FR" sz="2400" dirty="0" smtClean="0">
                <a:solidFill>
                  <a:schemeClr val="bg1"/>
                </a:solidFill>
              </a:rPr>
              <a:t>: correspond à la </a:t>
            </a:r>
            <a:r>
              <a:rPr lang="fr-FR" sz="2400" i="1" dirty="0" smtClean="0">
                <a:solidFill>
                  <a:schemeClr val="bg1"/>
                </a:solidFill>
              </a:rPr>
              <a:t>contraction auriculaire</a:t>
            </a:r>
            <a:r>
              <a:rPr lang="fr-FR" sz="2400" dirty="0" smtClean="0">
                <a:solidFill>
                  <a:schemeClr val="bg1"/>
                </a:solidFill>
              </a:rPr>
              <a:t>.      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          (audible cliniquement en cas de pathologie)</a:t>
            </a:r>
            <a:endParaRPr lang="fr-FR" sz="2400" b="1" dirty="0" smtClean="0">
              <a:solidFill>
                <a:schemeClr val="bg1"/>
              </a:solidFill>
            </a:endParaRPr>
          </a:p>
          <a:p>
            <a:r>
              <a:rPr lang="fr-FR" sz="2400" b="1" dirty="0" smtClean="0">
                <a:solidFill>
                  <a:srgbClr val="C00000"/>
                </a:solidFill>
              </a:rPr>
              <a:t>B</a:t>
            </a:r>
            <a:r>
              <a:rPr lang="fr-FR" sz="2400" b="1" baseline="-25000" dirty="0" smtClean="0">
                <a:solidFill>
                  <a:srgbClr val="C00000"/>
                </a:solidFill>
              </a:rPr>
              <a:t>1</a:t>
            </a:r>
            <a:r>
              <a:rPr lang="fr-FR" sz="2400" b="1" baseline="-25000" dirty="0" smtClean="0"/>
              <a:t> </a:t>
            </a:r>
            <a:r>
              <a:rPr lang="fr-FR" sz="2400" dirty="0" smtClean="0"/>
              <a:t>: correspond à la </a:t>
            </a:r>
            <a:r>
              <a:rPr lang="fr-FR" sz="2400" i="1" u="sng" dirty="0" smtClean="0">
                <a:solidFill>
                  <a:srgbClr val="C00000"/>
                </a:solidFill>
              </a:rPr>
              <a:t>fermeture des valves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 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auriculo-ventriculaires (mitrale et </a:t>
            </a:r>
          </a:p>
          <a:p>
            <a:pPr marL="0" indent="0">
              <a:buNone/>
            </a:pPr>
            <a:r>
              <a:rPr lang="fr-FR" sz="2400" i="1" dirty="0">
                <a:solidFill>
                  <a:srgbClr val="C00000"/>
                </a:solidFill>
              </a:rPr>
              <a:t> </a:t>
            </a:r>
            <a:r>
              <a:rPr lang="fr-FR" sz="2400" i="1" dirty="0" smtClean="0">
                <a:solidFill>
                  <a:srgbClr val="C00000"/>
                </a:solidFill>
              </a:rPr>
              <a:t>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tricuspide), </a:t>
            </a:r>
            <a:r>
              <a:rPr lang="fr-FR" sz="2400" dirty="0" smtClean="0"/>
              <a:t>et de l’écoulement du sang dans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les gros vaisseaux.</a:t>
            </a:r>
          </a:p>
          <a:p>
            <a:r>
              <a:rPr lang="fr-FR" sz="2400" b="1" dirty="0">
                <a:solidFill>
                  <a:schemeClr val="bg1"/>
                </a:solidFill>
              </a:rPr>
              <a:t>B</a:t>
            </a:r>
            <a:r>
              <a:rPr lang="fr-FR" sz="2400" b="1" baseline="-25000" dirty="0">
                <a:solidFill>
                  <a:schemeClr val="bg1"/>
                </a:solidFill>
              </a:rPr>
              <a:t>2 </a:t>
            </a:r>
            <a:r>
              <a:rPr lang="fr-FR" sz="2400" dirty="0">
                <a:solidFill>
                  <a:schemeClr val="bg1"/>
                </a:solidFill>
              </a:rPr>
              <a:t>: correspond à la </a:t>
            </a:r>
            <a:r>
              <a:rPr lang="fr-FR" sz="2400" i="1" u="sng" dirty="0">
                <a:solidFill>
                  <a:schemeClr val="bg1"/>
                </a:solidFill>
              </a:rPr>
              <a:t>fermeture des valves </a:t>
            </a:r>
            <a:endParaRPr lang="fr-FR" sz="2400" i="1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            </a:t>
            </a:r>
            <a:r>
              <a:rPr lang="fr-FR" sz="2400" i="1" u="sng" dirty="0" smtClean="0">
                <a:solidFill>
                  <a:schemeClr val="bg1"/>
                </a:solidFill>
              </a:rPr>
              <a:t>vasculaires </a:t>
            </a:r>
            <a:r>
              <a:rPr lang="fr-FR" sz="2400" i="1" u="sng" dirty="0">
                <a:solidFill>
                  <a:schemeClr val="bg1"/>
                </a:solidFill>
              </a:rPr>
              <a:t>(aortique </a:t>
            </a:r>
            <a:r>
              <a:rPr lang="fr-FR" sz="2400" i="1" u="sng" dirty="0" smtClean="0">
                <a:solidFill>
                  <a:schemeClr val="bg1"/>
                </a:solidFill>
              </a:rPr>
              <a:t>et </a:t>
            </a:r>
            <a:r>
              <a:rPr lang="fr-FR" sz="2400" i="1" u="sng" dirty="0">
                <a:solidFill>
                  <a:schemeClr val="bg1"/>
                </a:solidFill>
              </a:rPr>
              <a:t>pulmonaire</a:t>
            </a:r>
            <a:r>
              <a:rPr lang="fr-FR" sz="2400" i="1" u="sng" dirty="0" smtClean="0">
                <a:solidFill>
                  <a:schemeClr val="bg1"/>
                </a:solidFill>
              </a:rPr>
              <a:t>).</a:t>
            </a:r>
            <a:endParaRPr lang="fr-FR" sz="2400" b="1" i="1" u="sng" dirty="0">
              <a:solidFill>
                <a:schemeClr val="bg1"/>
              </a:solidFill>
            </a:endParaRPr>
          </a:p>
          <a:p>
            <a:r>
              <a:rPr lang="fr-FR" sz="2400" b="1" dirty="0">
                <a:solidFill>
                  <a:schemeClr val="bg1"/>
                </a:solidFill>
              </a:rPr>
              <a:t>B</a:t>
            </a:r>
            <a:r>
              <a:rPr lang="fr-FR" sz="2400" b="1" baseline="-25000" dirty="0">
                <a:solidFill>
                  <a:schemeClr val="bg1"/>
                </a:solidFill>
              </a:rPr>
              <a:t>3 </a:t>
            </a:r>
            <a:r>
              <a:rPr lang="fr-FR" sz="2400" dirty="0">
                <a:solidFill>
                  <a:schemeClr val="bg1"/>
                </a:solidFill>
              </a:rPr>
              <a:t>: correspond au </a:t>
            </a:r>
            <a:r>
              <a:rPr lang="fr-FR" sz="2400" i="1" dirty="0">
                <a:solidFill>
                  <a:schemeClr val="bg1"/>
                </a:solidFill>
              </a:rPr>
              <a:t>remplissage ventriculaire </a:t>
            </a: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            rapide</a:t>
            </a:r>
            <a:r>
              <a:rPr lang="fr-FR" sz="2400" dirty="0">
                <a:solidFill>
                  <a:schemeClr val="bg1"/>
                </a:solidFill>
              </a:rPr>
              <a:t>. (audible </a:t>
            </a:r>
            <a:r>
              <a:rPr lang="fr-FR" sz="2400" dirty="0" smtClean="0">
                <a:solidFill>
                  <a:schemeClr val="bg1"/>
                </a:solidFill>
              </a:rPr>
              <a:t>physiologiquement </a:t>
            </a:r>
            <a:r>
              <a:rPr lang="fr-FR" sz="2400" dirty="0">
                <a:solidFill>
                  <a:schemeClr val="bg1"/>
                </a:solidFill>
              </a:rPr>
              <a:t>chez le </a:t>
            </a:r>
            <a:r>
              <a:rPr lang="fr-FR" sz="2400" dirty="0" smtClean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           sujet </a:t>
            </a:r>
            <a:r>
              <a:rPr lang="fr-FR" sz="2400" dirty="0">
                <a:solidFill>
                  <a:schemeClr val="bg1"/>
                </a:solidFill>
              </a:rPr>
              <a:t>jeune, est pathologique </a:t>
            </a:r>
            <a:r>
              <a:rPr lang="fr-FR" sz="2400" dirty="0" smtClean="0">
                <a:solidFill>
                  <a:schemeClr val="bg1"/>
                </a:solidFill>
              </a:rPr>
              <a:t>chez l’adulte</a:t>
            </a:r>
            <a:r>
              <a:rPr lang="fr-FR" sz="2400" dirty="0">
                <a:solidFill>
                  <a:schemeClr val="bg1"/>
                </a:solidFill>
              </a:rPr>
              <a:t>).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(signification des bruits cardiaques)  </a:t>
            </a:r>
            <a:endParaRPr lang="fr-FR" sz="24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2736304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21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72816"/>
            <a:ext cx="5872166" cy="4896544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B</a:t>
            </a:r>
            <a:r>
              <a:rPr lang="fr-FR" sz="2400" b="1" baseline="-25000" dirty="0" smtClean="0">
                <a:solidFill>
                  <a:schemeClr val="bg1"/>
                </a:solidFill>
              </a:rPr>
              <a:t>4 </a:t>
            </a:r>
            <a:r>
              <a:rPr lang="fr-FR" sz="2400" dirty="0" smtClean="0">
                <a:solidFill>
                  <a:schemeClr val="bg1"/>
                </a:solidFill>
              </a:rPr>
              <a:t>: correspond à la </a:t>
            </a:r>
            <a:r>
              <a:rPr lang="fr-FR" sz="2400" i="1" dirty="0" smtClean="0">
                <a:solidFill>
                  <a:schemeClr val="bg1"/>
                </a:solidFill>
              </a:rPr>
              <a:t>contraction auriculaire</a:t>
            </a:r>
            <a:r>
              <a:rPr lang="fr-FR" sz="2400" dirty="0" smtClean="0">
                <a:solidFill>
                  <a:schemeClr val="bg1"/>
                </a:solidFill>
              </a:rPr>
              <a:t>.      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          (audible cliniquement en cas de pathologie)</a:t>
            </a:r>
            <a:endParaRPr lang="fr-FR" sz="2400" b="1" dirty="0" smtClean="0">
              <a:solidFill>
                <a:schemeClr val="bg1"/>
              </a:solidFill>
            </a:endParaRPr>
          </a:p>
          <a:p>
            <a:r>
              <a:rPr lang="fr-FR" sz="2400" b="1" dirty="0" smtClean="0">
                <a:solidFill>
                  <a:srgbClr val="C00000"/>
                </a:solidFill>
              </a:rPr>
              <a:t>B</a:t>
            </a:r>
            <a:r>
              <a:rPr lang="fr-FR" sz="2400" b="1" baseline="-25000" dirty="0" smtClean="0">
                <a:solidFill>
                  <a:srgbClr val="C00000"/>
                </a:solidFill>
              </a:rPr>
              <a:t>1</a:t>
            </a:r>
            <a:r>
              <a:rPr lang="fr-FR" sz="2400" b="1" baseline="-25000" dirty="0" smtClean="0"/>
              <a:t> </a:t>
            </a:r>
            <a:r>
              <a:rPr lang="fr-FR" sz="2400" dirty="0" smtClean="0"/>
              <a:t>: correspond à la </a:t>
            </a:r>
            <a:r>
              <a:rPr lang="fr-FR" sz="2400" i="1" u="sng" dirty="0" smtClean="0">
                <a:solidFill>
                  <a:srgbClr val="C00000"/>
                </a:solidFill>
              </a:rPr>
              <a:t>fermeture des valves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 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auriculo-ventriculaires (mitrale et </a:t>
            </a:r>
          </a:p>
          <a:p>
            <a:pPr marL="0" indent="0">
              <a:buNone/>
            </a:pPr>
            <a:r>
              <a:rPr lang="fr-FR" sz="2400" i="1" dirty="0">
                <a:solidFill>
                  <a:srgbClr val="C00000"/>
                </a:solidFill>
              </a:rPr>
              <a:t> </a:t>
            </a:r>
            <a:r>
              <a:rPr lang="fr-FR" sz="2400" i="1" dirty="0" smtClean="0">
                <a:solidFill>
                  <a:srgbClr val="C00000"/>
                </a:solidFill>
              </a:rPr>
              <a:t>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tricuspide), </a:t>
            </a:r>
            <a:r>
              <a:rPr lang="fr-FR" sz="2400" dirty="0" smtClean="0"/>
              <a:t>et de l’écoulement du sang dans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les gros vaisseaux.</a:t>
            </a:r>
          </a:p>
          <a:p>
            <a:r>
              <a:rPr lang="fr-FR" sz="2400" b="1" dirty="0">
                <a:solidFill>
                  <a:srgbClr val="C00000"/>
                </a:solidFill>
              </a:rPr>
              <a:t>B</a:t>
            </a:r>
            <a:r>
              <a:rPr lang="fr-FR" sz="2400" b="1" baseline="-25000" dirty="0">
                <a:solidFill>
                  <a:srgbClr val="C00000"/>
                </a:solidFill>
              </a:rPr>
              <a:t>2</a:t>
            </a:r>
            <a:r>
              <a:rPr lang="fr-FR" sz="2400" b="1" baseline="-25000" dirty="0"/>
              <a:t> </a:t>
            </a:r>
            <a:r>
              <a:rPr lang="fr-FR" sz="2400" dirty="0"/>
              <a:t>: correspond à la </a:t>
            </a:r>
            <a:r>
              <a:rPr lang="fr-FR" sz="2400" i="1" u="sng" dirty="0">
                <a:solidFill>
                  <a:srgbClr val="C00000"/>
                </a:solidFill>
              </a:rPr>
              <a:t>fermeture des valves </a:t>
            </a:r>
            <a:endParaRPr lang="fr-FR" sz="2400" i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rgbClr val="C00000"/>
                </a:solidFill>
              </a:rPr>
              <a:t>  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vasculaires </a:t>
            </a:r>
            <a:r>
              <a:rPr lang="fr-FR" sz="2400" i="1" u="sng" dirty="0">
                <a:solidFill>
                  <a:srgbClr val="C00000"/>
                </a:solidFill>
              </a:rPr>
              <a:t>(aortique </a:t>
            </a:r>
            <a:r>
              <a:rPr lang="fr-FR" sz="2400" i="1" u="sng" dirty="0" smtClean="0">
                <a:solidFill>
                  <a:srgbClr val="C00000"/>
                </a:solidFill>
              </a:rPr>
              <a:t>et </a:t>
            </a:r>
            <a:r>
              <a:rPr lang="fr-FR" sz="2400" i="1" u="sng" dirty="0">
                <a:solidFill>
                  <a:srgbClr val="C00000"/>
                </a:solidFill>
              </a:rPr>
              <a:t>pulmonaire</a:t>
            </a:r>
            <a:r>
              <a:rPr lang="fr-FR" sz="2400" i="1" u="sng" dirty="0" smtClean="0">
                <a:solidFill>
                  <a:srgbClr val="C00000"/>
                </a:solidFill>
              </a:rPr>
              <a:t>).</a:t>
            </a:r>
            <a:endParaRPr lang="fr-FR" sz="2400" b="1" i="1" u="sng" dirty="0">
              <a:solidFill>
                <a:srgbClr val="C00000"/>
              </a:solidFill>
            </a:endParaRPr>
          </a:p>
          <a:p>
            <a:r>
              <a:rPr lang="fr-FR" sz="2400" b="1" dirty="0">
                <a:solidFill>
                  <a:schemeClr val="bg1"/>
                </a:solidFill>
              </a:rPr>
              <a:t>B</a:t>
            </a:r>
            <a:r>
              <a:rPr lang="fr-FR" sz="2400" b="1" baseline="-25000" dirty="0">
                <a:solidFill>
                  <a:schemeClr val="bg1"/>
                </a:solidFill>
              </a:rPr>
              <a:t>3 </a:t>
            </a:r>
            <a:r>
              <a:rPr lang="fr-FR" sz="2400" dirty="0">
                <a:solidFill>
                  <a:schemeClr val="bg1"/>
                </a:solidFill>
              </a:rPr>
              <a:t>: correspond au </a:t>
            </a:r>
            <a:r>
              <a:rPr lang="fr-FR" sz="2400" i="1" dirty="0">
                <a:solidFill>
                  <a:schemeClr val="bg1"/>
                </a:solidFill>
              </a:rPr>
              <a:t>remplissage ventriculaire </a:t>
            </a:r>
            <a:endParaRPr lang="fr-FR" sz="2400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chemeClr val="bg1"/>
                </a:solidFill>
              </a:rPr>
              <a:t>            rapide</a:t>
            </a:r>
            <a:r>
              <a:rPr lang="fr-FR" sz="2400" dirty="0">
                <a:solidFill>
                  <a:schemeClr val="bg1"/>
                </a:solidFill>
              </a:rPr>
              <a:t>. (audible </a:t>
            </a:r>
            <a:r>
              <a:rPr lang="fr-FR" sz="2400" dirty="0" smtClean="0">
                <a:solidFill>
                  <a:schemeClr val="bg1"/>
                </a:solidFill>
              </a:rPr>
              <a:t>physiologiquement </a:t>
            </a:r>
            <a:r>
              <a:rPr lang="fr-FR" sz="2400" dirty="0">
                <a:solidFill>
                  <a:schemeClr val="bg1"/>
                </a:solidFill>
              </a:rPr>
              <a:t>chez le </a:t>
            </a:r>
            <a:r>
              <a:rPr lang="fr-FR" sz="2400" dirty="0" smtClean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chemeClr val="bg1"/>
                </a:solidFill>
              </a:rPr>
              <a:t>           sujet </a:t>
            </a:r>
            <a:r>
              <a:rPr lang="fr-FR" sz="2400" dirty="0">
                <a:solidFill>
                  <a:schemeClr val="bg1"/>
                </a:solidFill>
              </a:rPr>
              <a:t>jeune, est pathologique </a:t>
            </a:r>
            <a:r>
              <a:rPr lang="fr-FR" sz="2400" dirty="0" smtClean="0">
                <a:solidFill>
                  <a:schemeClr val="bg1"/>
                </a:solidFill>
              </a:rPr>
              <a:t>chez l’adulte</a:t>
            </a:r>
            <a:r>
              <a:rPr lang="fr-FR" sz="2400" dirty="0">
                <a:solidFill>
                  <a:schemeClr val="bg1"/>
                </a:solidFill>
              </a:rPr>
              <a:t>).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(signification des bruits cardiaques)  </a:t>
            </a:r>
            <a:endParaRPr lang="fr-FR" sz="24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2736304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21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I.  Introduction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367567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Le bon fonctionnement du cœur est lié au bon fonctionnement de :</a:t>
            </a:r>
          </a:p>
          <a:p>
            <a:pPr marL="0" indent="0">
              <a:buNone/>
              <a:defRPr/>
            </a:pPr>
            <a:r>
              <a:rPr lang="fr-FR" sz="2800" i="1" dirty="0" smtClean="0">
                <a:solidFill>
                  <a:srgbClr val="0070C0"/>
                </a:solidFill>
              </a:rPr>
              <a:t>            1. Son activité électrique</a:t>
            </a:r>
            <a:r>
              <a:rPr lang="fr-FR" sz="2800" dirty="0" smtClean="0"/>
              <a:t>                  </a:t>
            </a:r>
          </a:p>
          <a:p>
            <a:pPr marL="0" indent="0">
              <a:buNone/>
              <a:defRPr/>
            </a:pPr>
            <a:r>
              <a:rPr lang="fr-FR" sz="2800" i="1" dirty="0" smtClean="0">
                <a:solidFill>
                  <a:srgbClr val="0070C0"/>
                </a:solidFill>
              </a:rPr>
              <a:t>            2. Et de son activité mécanique </a:t>
            </a:r>
            <a:endParaRPr lang="fr-FR" sz="2800" dirty="0" smtClean="0"/>
          </a:p>
          <a:p>
            <a:pPr>
              <a:defRPr/>
            </a:pPr>
            <a:r>
              <a:rPr lang="fr-FR" sz="2800" dirty="0" smtClean="0"/>
              <a:t>Cette activité </a:t>
            </a:r>
            <a:r>
              <a:rPr lang="fr-FR" sz="2800" i="1" dirty="0" smtClean="0">
                <a:solidFill>
                  <a:srgbClr val="0070C0"/>
                </a:solidFill>
              </a:rPr>
              <a:t>mécanique </a:t>
            </a:r>
            <a:r>
              <a:rPr lang="fr-FR" sz="2800" i="1" dirty="0">
                <a:solidFill>
                  <a:srgbClr val="0070C0"/>
                </a:solidFill>
              </a:rPr>
              <a:t>est </a:t>
            </a:r>
            <a:r>
              <a:rPr lang="fr-FR" sz="2800" i="1" dirty="0" smtClean="0">
                <a:solidFill>
                  <a:srgbClr val="0070C0"/>
                </a:solidFill>
              </a:rPr>
              <a:t>cyclique.</a:t>
            </a:r>
          </a:p>
          <a:p>
            <a:pPr>
              <a:defRPr/>
            </a:pPr>
            <a:r>
              <a:rPr lang="fr-FR" sz="2800" dirty="0"/>
              <a:t>S</a:t>
            </a:r>
            <a:r>
              <a:rPr lang="fr-FR" sz="2800" dirty="0" smtClean="0"/>
              <a:t>on étude se fait au cours d’un </a:t>
            </a:r>
            <a:r>
              <a:rPr lang="fr-FR" sz="2800" i="1" dirty="0" smtClean="0">
                <a:solidFill>
                  <a:srgbClr val="0070C0"/>
                </a:solidFill>
              </a:rPr>
              <a:t>seul cycle cardiaque.</a:t>
            </a:r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0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72816"/>
            <a:ext cx="5872166" cy="4896544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B</a:t>
            </a:r>
            <a:r>
              <a:rPr lang="fr-FR" sz="2400" b="1" baseline="-25000" dirty="0" smtClean="0">
                <a:solidFill>
                  <a:schemeClr val="bg1"/>
                </a:solidFill>
              </a:rPr>
              <a:t>4 </a:t>
            </a:r>
            <a:r>
              <a:rPr lang="fr-FR" sz="2400" dirty="0" smtClean="0">
                <a:solidFill>
                  <a:schemeClr val="bg1"/>
                </a:solidFill>
              </a:rPr>
              <a:t>: correspond à la </a:t>
            </a:r>
            <a:r>
              <a:rPr lang="fr-FR" sz="2400" i="1" dirty="0" smtClean="0">
                <a:solidFill>
                  <a:schemeClr val="bg1"/>
                </a:solidFill>
              </a:rPr>
              <a:t>contraction auriculaire</a:t>
            </a:r>
            <a:r>
              <a:rPr lang="fr-FR" sz="2400" dirty="0" smtClean="0">
                <a:solidFill>
                  <a:schemeClr val="bg1"/>
                </a:solidFill>
              </a:rPr>
              <a:t>.       </a:t>
            </a:r>
          </a:p>
          <a:p>
            <a:pPr marL="0" indent="0">
              <a:buNone/>
            </a:pP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          (audible cliniquement en cas de pathologie)</a:t>
            </a:r>
            <a:endParaRPr lang="fr-FR" sz="2400" b="1" dirty="0" smtClean="0">
              <a:solidFill>
                <a:schemeClr val="bg1"/>
              </a:solidFill>
            </a:endParaRPr>
          </a:p>
          <a:p>
            <a:r>
              <a:rPr lang="fr-FR" sz="2400" b="1" dirty="0" smtClean="0">
                <a:solidFill>
                  <a:srgbClr val="C00000"/>
                </a:solidFill>
              </a:rPr>
              <a:t>B</a:t>
            </a:r>
            <a:r>
              <a:rPr lang="fr-FR" sz="2400" b="1" baseline="-25000" dirty="0" smtClean="0">
                <a:solidFill>
                  <a:srgbClr val="C00000"/>
                </a:solidFill>
              </a:rPr>
              <a:t>1</a:t>
            </a:r>
            <a:r>
              <a:rPr lang="fr-FR" sz="2400" b="1" baseline="-25000" dirty="0" smtClean="0"/>
              <a:t> </a:t>
            </a:r>
            <a:r>
              <a:rPr lang="fr-FR" sz="2400" dirty="0" smtClean="0"/>
              <a:t>: correspond à la </a:t>
            </a:r>
            <a:r>
              <a:rPr lang="fr-FR" sz="2400" i="1" u="sng" dirty="0" smtClean="0">
                <a:solidFill>
                  <a:srgbClr val="C00000"/>
                </a:solidFill>
              </a:rPr>
              <a:t>fermeture des valves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 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auriculo-ventriculaires (mitrale et </a:t>
            </a:r>
          </a:p>
          <a:p>
            <a:pPr marL="0" indent="0">
              <a:buNone/>
            </a:pPr>
            <a:r>
              <a:rPr lang="fr-FR" sz="2400" i="1" dirty="0">
                <a:solidFill>
                  <a:srgbClr val="C00000"/>
                </a:solidFill>
              </a:rPr>
              <a:t> </a:t>
            </a:r>
            <a:r>
              <a:rPr lang="fr-FR" sz="2400" i="1" dirty="0" smtClean="0">
                <a:solidFill>
                  <a:srgbClr val="C00000"/>
                </a:solidFill>
              </a:rPr>
              <a:t>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tricuspide), </a:t>
            </a:r>
            <a:r>
              <a:rPr lang="fr-FR" sz="2400" dirty="0" smtClean="0"/>
              <a:t>et de l’écoulement du sang dans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les gros vaisseaux.</a:t>
            </a:r>
          </a:p>
          <a:p>
            <a:r>
              <a:rPr lang="fr-FR" sz="2400" b="1" dirty="0">
                <a:solidFill>
                  <a:srgbClr val="C00000"/>
                </a:solidFill>
              </a:rPr>
              <a:t>B</a:t>
            </a:r>
            <a:r>
              <a:rPr lang="fr-FR" sz="2400" b="1" baseline="-25000" dirty="0">
                <a:solidFill>
                  <a:srgbClr val="C00000"/>
                </a:solidFill>
              </a:rPr>
              <a:t>2</a:t>
            </a:r>
            <a:r>
              <a:rPr lang="fr-FR" sz="2400" b="1" baseline="-25000" dirty="0"/>
              <a:t> </a:t>
            </a:r>
            <a:r>
              <a:rPr lang="fr-FR" sz="2400" dirty="0"/>
              <a:t>: correspond à la </a:t>
            </a:r>
            <a:r>
              <a:rPr lang="fr-FR" sz="2400" i="1" u="sng" dirty="0">
                <a:solidFill>
                  <a:srgbClr val="C00000"/>
                </a:solidFill>
              </a:rPr>
              <a:t>fermeture des valves </a:t>
            </a:r>
            <a:endParaRPr lang="fr-FR" sz="2400" i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rgbClr val="C00000"/>
                </a:solidFill>
              </a:rPr>
              <a:t>  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vasculaires </a:t>
            </a:r>
            <a:r>
              <a:rPr lang="fr-FR" sz="2400" i="1" u="sng" dirty="0">
                <a:solidFill>
                  <a:srgbClr val="C00000"/>
                </a:solidFill>
              </a:rPr>
              <a:t>(aortique </a:t>
            </a:r>
            <a:r>
              <a:rPr lang="fr-FR" sz="2400" i="1" u="sng" dirty="0" smtClean="0">
                <a:solidFill>
                  <a:srgbClr val="C00000"/>
                </a:solidFill>
              </a:rPr>
              <a:t>et </a:t>
            </a:r>
            <a:r>
              <a:rPr lang="fr-FR" sz="2400" i="1" u="sng" dirty="0">
                <a:solidFill>
                  <a:srgbClr val="C00000"/>
                </a:solidFill>
              </a:rPr>
              <a:t>pulmonaire</a:t>
            </a:r>
            <a:r>
              <a:rPr lang="fr-FR" sz="2400" i="1" u="sng" dirty="0" smtClean="0">
                <a:solidFill>
                  <a:srgbClr val="C00000"/>
                </a:solidFill>
              </a:rPr>
              <a:t>).</a:t>
            </a:r>
            <a:endParaRPr lang="fr-FR" sz="2400" b="1" i="1" u="sng" dirty="0">
              <a:solidFill>
                <a:srgbClr val="C00000"/>
              </a:solidFill>
            </a:endParaRPr>
          </a:p>
          <a:p>
            <a:r>
              <a:rPr lang="fr-FR" sz="2400" b="1" dirty="0">
                <a:solidFill>
                  <a:srgbClr val="0070C0"/>
                </a:solidFill>
              </a:rPr>
              <a:t>B</a:t>
            </a:r>
            <a:r>
              <a:rPr lang="fr-FR" sz="2400" b="1" baseline="-25000" dirty="0">
                <a:solidFill>
                  <a:srgbClr val="0070C0"/>
                </a:solidFill>
              </a:rPr>
              <a:t>3</a:t>
            </a:r>
            <a:r>
              <a:rPr lang="fr-FR" sz="2400" b="1" baseline="-25000" dirty="0"/>
              <a:t> </a:t>
            </a:r>
            <a:r>
              <a:rPr lang="fr-FR" sz="2400" dirty="0"/>
              <a:t>: correspond au </a:t>
            </a:r>
            <a:r>
              <a:rPr lang="fr-FR" sz="2400" i="1" dirty="0">
                <a:solidFill>
                  <a:srgbClr val="0070C0"/>
                </a:solidFill>
              </a:rPr>
              <a:t>remplissage ventriculaire </a:t>
            </a:r>
            <a:endParaRPr lang="fr-FR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rgbClr val="0070C0"/>
                </a:solidFill>
              </a:rPr>
              <a:t>            rapide</a:t>
            </a:r>
            <a:r>
              <a:rPr lang="fr-FR" sz="2400" dirty="0"/>
              <a:t>. (audible </a:t>
            </a:r>
            <a:r>
              <a:rPr lang="fr-FR" sz="2400" dirty="0" smtClean="0"/>
              <a:t>physiologiquement </a:t>
            </a:r>
            <a:r>
              <a:rPr lang="fr-FR" sz="2400" dirty="0"/>
              <a:t>chez le </a:t>
            </a:r>
            <a:r>
              <a:rPr lang="fr-FR" sz="2400" dirty="0" smtClean="0"/>
              <a:t>  </a:t>
            </a:r>
          </a:p>
          <a:p>
            <a:pPr marL="0" indent="0">
              <a:buNone/>
            </a:pPr>
            <a:r>
              <a:rPr lang="fr-FR" sz="2400" dirty="0" smtClean="0"/>
              <a:t>           sujet </a:t>
            </a:r>
            <a:r>
              <a:rPr lang="fr-FR" sz="2400" dirty="0"/>
              <a:t>jeune, est pathologique </a:t>
            </a:r>
            <a:r>
              <a:rPr lang="fr-FR" sz="2400" dirty="0" smtClean="0"/>
              <a:t>chez l’adulte</a:t>
            </a:r>
            <a:r>
              <a:rPr lang="fr-FR" sz="2400" dirty="0"/>
              <a:t>).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(signification des bruits cardiaques)  </a:t>
            </a:r>
            <a:endParaRPr lang="fr-FR" sz="24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2736304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21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72816"/>
            <a:ext cx="5872166" cy="4896544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B</a:t>
            </a:r>
            <a:r>
              <a:rPr lang="fr-FR" sz="2400" b="1" baseline="-25000" dirty="0" smtClean="0">
                <a:solidFill>
                  <a:srgbClr val="0070C0"/>
                </a:solidFill>
              </a:rPr>
              <a:t>4</a:t>
            </a:r>
            <a:r>
              <a:rPr lang="fr-FR" sz="2400" b="1" baseline="-25000" dirty="0" smtClean="0"/>
              <a:t> </a:t>
            </a:r>
            <a:r>
              <a:rPr lang="fr-FR" sz="2400" dirty="0" smtClean="0"/>
              <a:t>: correspond à la </a:t>
            </a:r>
            <a:r>
              <a:rPr lang="fr-FR" sz="2400" i="1" dirty="0" smtClean="0">
                <a:solidFill>
                  <a:srgbClr val="0070C0"/>
                </a:solidFill>
              </a:rPr>
              <a:t>contraction auriculaire</a:t>
            </a:r>
            <a:r>
              <a:rPr lang="fr-FR" sz="2400" dirty="0" smtClean="0"/>
              <a:t>.      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(audible cliniquement en cas de pathologie)</a:t>
            </a:r>
            <a:endParaRPr lang="fr-FR" sz="2400" b="1" dirty="0" smtClean="0">
              <a:solidFill>
                <a:srgbClr val="C00000"/>
              </a:solidFill>
            </a:endParaRPr>
          </a:p>
          <a:p>
            <a:r>
              <a:rPr lang="fr-FR" sz="2400" b="1" dirty="0" smtClean="0">
                <a:solidFill>
                  <a:srgbClr val="C00000"/>
                </a:solidFill>
              </a:rPr>
              <a:t>B</a:t>
            </a:r>
            <a:r>
              <a:rPr lang="fr-FR" sz="2400" b="1" baseline="-25000" dirty="0" smtClean="0">
                <a:solidFill>
                  <a:srgbClr val="C00000"/>
                </a:solidFill>
              </a:rPr>
              <a:t>1</a:t>
            </a:r>
            <a:r>
              <a:rPr lang="fr-FR" sz="2400" b="1" baseline="-25000" dirty="0" smtClean="0"/>
              <a:t> </a:t>
            </a:r>
            <a:r>
              <a:rPr lang="fr-FR" sz="2400" dirty="0" smtClean="0"/>
              <a:t>: correspond à la </a:t>
            </a:r>
            <a:r>
              <a:rPr lang="fr-FR" sz="2400" i="1" u="sng" dirty="0" smtClean="0">
                <a:solidFill>
                  <a:srgbClr val="C00000"/>
                </a:solidFill>
              </a:rPr>
              <a:t>fermeture des valves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 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auriculo-ventriculaires (mitrale et </a:t>
            </a:r>
          </a:p>
          <a:p>
            <a:pPr marL="0" indent="0">
              <a:buNone/>
            </a:pPr>
            <a:r>
              <a:rPr lang="fr-FR" sz="2400" i="1" dirty="0">
                <a:solidFill>
                  <a:srgbClr val="C00000"/>
                </a:solidFill>
              </a:rPr>
              <a:t> </a:t>
            </a:r>
            <a:r>
              <a:rPr lang="fr-FR" sz="2400" i="1" dirty="0" smtClean="0">
                <a:solidFill>
                  <a:srgbClr val="C00000"/>
                </a:solidFill>
              </a:rPr>
              <a:t>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tricuspide), </a:t>
            </a:r>
            <a:r>
              <a:rPr lang="fr-FR" sz="2400" dirty="0" smtClean="0"/>
              <a:t>et de l’écoulement du sang dans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les gros vaisseaux.</a:t>
            </a:r>
          </a:p>
          <a:p>
            <a:r>
              <a:rPr lang="fr-FR" sz="2400" b="1" dirty="0">
                <a:solidFill>
                  <a:srgbClr val="C00000"/>
                </a:solidFill>
              </a:rPr>
              <a:t>B</a:t>
            </a:r>
            <a:r>
              <a:rPr lang="fr-FR" sz="2400" b="1" baseline="-25000" dirty="0">
                <a:solidFill>
                  <a:srgbClr val="C00000"/>
                </a:solidFill>
              </a:rPr>
              <a:t>2</a:t>
            </a:r>
            <a:r>
              <a:rPr lang="fr-FR" sz="2400" b="1" baseline="-25000" dirty="0"/>
              <a:t> </a:t>
            </a:r>
            <a:r>
              <a:rPr lang="fr-FR" sz="2400" dirty="0"/>
              <a:t>: correspond à la </a:t>
            </a:r>
            <a:r>
              <a:rPr lang="fr-FR" sz="2400" i="1" u="sng" dirty="0">
                <a:solidFill>
                  <a:srgbClr val="C00000"/>
                </a:solidFill>
              </a:rPr>
              <a:t>fermeture des valves </a:t>
            </a:r>
            <a:endParaRPr lang="fr-FR" sz="2400" i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rgbClr val="C00000"/>
                </a:solidFill>
              </a:rPr>
              <a:t>            </a:t>
            </a:r>
            <a:r>
              <a:rPr lang="fr-FR" sz="2400" i="1" u="sng" dirty="0" smtClean="0">
                <a:solidFill>
                  <a:srgbClr val="C00000"/>
                </a:solidFill>
              </a:rPr>
              <a:t>vasculaires </a:t>
            </a:r>
            <a:r>
              <a:rPr lang="fr-FR" sz="2400" i="1" u="sng" dirty="0">
                <a:solidFill>
                  <a:srgbClr val="C00000"/>
                </a:solidFill>
              </a:rPr>
              <a:t>(aortique </a:t>
            </a:r>
            <a:r>
              <a:rPr lang="fr-FR" sz="2400" i="1" u="sng" dirty="0" smtClean="0">
                <a:solidFill>
                  <a:srgbClr val="C00000"/>
                </a:solidFill>
              </a:rPr>
              <a:t>et </a:t>
            </a:r>
            <a:r>
              <a:rPr lang="fr-FR" sz="2400" i="1" u="sng" dirty="0">
                <a:solidFill>
                  <a:srgbClr val="C00000"/>
                </a:solidFill>
              </a:rPr>
              <a:t>pulmonaire</a:t>
            </a:r>
            <a:r>
              <a:rPr lang="fr-FR" sz="2400" i="1" u="sng" dirty="0" smtClean="0">
                <a:solidFill>
                  <a:srgbClr val="C00000"/>
                </a:solidFill>
              </a:rPr>
              <a:t>).</a:t>
            </a:r>
            <a:endParaRPr lang="fr-FR" sz="2400" b="1" i="1" u="sng" dirty="0">
              <a:solidFill>
                <a:srgbClr val="C00000"/>
              </a:solidFill>
            </a:endParaRPr>
          </a:p>
          <a:p>
            <a:r>
              <a:rPr lang="fr-FR" sz="2400" b="1" dirty="0">
                <a:solidFill>
                  <a:srgbClr val="0070C0"/>
                </a:solidFill>
              </a:rPr>
              <a:t>B</a:t>
            </a:r>
            <a:r>
              <a:rPr lang="fr-FR" sz="2400" b="1" baseline="-25000" dirty="0">
                <a:solidFill>
                  <a:srgbClr val="0070C0"/>
                </a:solidFill>
              </a:rPr>
              <a:t>3</a:t>
            </a:r>
            <a:r>
              <a:rPr lang="fr-FR" sz="2400" b="1" baseline="-25000" dirty="0"/>
              <a:t> </a:t>
            </a:r>
            <a:r>
              <a:rPr lang="fr-FR" sz="2400" dirty="0"/>
              <a:t>: correspond au </a:t>
            </a:r>
            <a:r>
              <a:rPr lang="fr-FR" sz="2400" i="1" dirty="0">
                <a:solidFill>
                  <a:srgbClr val="0070C0"/>
                </a:solidFill>
              </a:rPr>
              <a:t>remplissage ventriculaire </a:t>
            </a:r>
            <a:endParaRPr lang="fr-FR" sz="24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sz="2400" i="1" dirty="0" smtClean="0">
                <a:solidFill>
                  <a:srgbClr val="0070C0"/>
                </a:solidFill>
              </a:rPr>
              <a:t>            rapide</a:t>
            </a:r>
            <a:r>
              <a:rPr lang="fr-FR" sz="2400" dirty="0"/>
              <a:t>. (audible </a:t>
            </a:r>
            <a:r>
              <a:rPr lang="fr-FR" sz="2400" dirty="0" smtClean="0"/>
              <a:t>physiologiquement </a:t>
            </a:r>
            <a:r>
              <a:rPr lang="fr-FR" sz="2400" dirty="0"/>
              <a:t>chez le </a:t>
            </a:r>
            <a:r>
              <a:rPr lang="fr-FR" sz="2400" dirty="0" smtClean="0"/>
              <a:t>  </a:t>
            </a:r>
          </a:p>
          <a:p>
            <a:pPr marL="0" indent="0">
              <a:buNone/>
            </a:pPr>
            <a:r>
              <a:rPr lang="fr-FR" sz="2400" dirty="0" smtClean="0"/>
              <a:t>           sujet </a:t>
            </a:r>
            <a:r>
              <a:rPr lang="fr-FR" sz="2400" dirty="0"/>
              <a:t>jeune, est pathologique </a:t>
            </a:r>
            <a:r>
              <a:rPr lang="fr-FR" sz="2400" dirty="0" smtClean="0"/>
              <a:t>chez l’adulte</a:t>
            </a:r>
            <a:r>
              <a:rPr lang="fr-FR" sz="2400" dirty="0"/>
              <a:t>).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5679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C00000"/>
                </a:solidFill>
              </a:rPr>
              <a:t>III.  </a:t>
            </a:r>
            <a:r>
              <a:rPr lang="fr-FR" sz="3200" dirty="0">
                <a:solidFill>
                  <a:srgbClr val="C00000"/>
                </a:solidFill>
              </a:rPr>
              <a:t>E</a:t>
            </a:r>
            <a:r>
              <a:rPr lang="fr-FR" sz="3200" dirty="0" smtClean="0">
                <a:solidFill>
                  <a:srgbClr val="C00000"/>
                </a:solidFill>
              </a:rPr>
              <a:t>xploration de l’activité mécanique du cœur</a:t>
            </a:r>
            <a:br>
              <a:rPr lang="fr-FR" sz="32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A. </a:t>
            </a:r>
            <a:r>
              <a:rPr lang="fr-FR" sz="2400" dirty="0">
                <a:solidFill>
                  <a:srgbClr val="C00000"/>
                </a:solidFill>
              </a:rPr>
              <a:t>P</a:t>
            </a:r>
            <a:r>
              <a:rPr lang="fr-FR" sz="2400" dirty="0" smtClean="0">
                <a:solidFill>
                  <a:srgbClr val="C00000"/>
                </a:solidFill>
              </a:rPr>
              <a:t>honocardiographie (signification des bruits cardiaques)  </a:t>
            </a:r>
            <a:endParaRPr lang="fr-FR" sz="24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273630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18256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Rectangle 2"/>
          <p:cNvSpPr/>
          <p:nvPr/>
        </p:nvSpPr>
        <p:spPr>
          <a:xfrm>
            <a:off x="2555776" y="1124744"/>
            <a:ext cx="54726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344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07504" y="1556792"/>
            <a:ext cx="1780301" cy="48245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200" dirty="0" smtClean="0">
                <a:solidFill>
                  <a:srgbClr val="C00000"/>
                </a:solidFill>
              </a:rPr>
              <a:t>-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C00000"/>
                </a:solidFill>
              </a:rPr>
              <a:t>- </a:t>
            </a:r>
            <a:r>
              <a:rPr lang="fr-FR" sz="2200" dirty="0" smtClean="0">
                <a:solidFill>
                  <a:srgbClr val="C00000"/>
                </a:solidFill>
              </a:rPr>
              <a:t>Systole </a:t>
            </a:r>
            <a:endParaRPr lang="fr-F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200" dirty="0" smtClean="0">
                <a:solidFill>
                  <a:srgbClr val="C00000"/>
                </a:solidFill>
              </a:rPr>
              <a:t>ventriculaire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C00000"/>
                </a:solidFill>
              </a:rPr>
              <a:t>(BCD), </a:t>
            </a:r>
            <a:endParaRPr lang="fr-F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200" dirty="0" smtClean="0"/>
              <a:t>de</a:t>
            </a:r>
            <a:r>
              <a:rPr lang="fr-FR" sz="2200" dirty="0" smtClean="0">
                <a:solidFill>
                  <a:srgbClr val="C00000"/>
                </a:solidFill>
              </a:rPr>
              <a:t> </a:t>
            </a:r>
            <a:r>
              <a:rPr lang="fr-FR" sz="2200" dirty="0" smtClean="0"/>
              <a:t>B</a:t>
            </a:r>
            <a:r>
              <a:rPr lang="fr-FR" sz="2200" baseline="-25000" dirty="0" smtClean="0"/>
              <a:t>1</a:t>
            </a:r>
            <a:r>
              <a:rPr lang="fr-FR" sz="2200" dirty="0" smtClean="0"/>
              <a:t> </a:t>
            </a:r>
            <a:r>
              <a:rPr lang="fr-FR" sz="2200" dirty="0" smtClean="0"/>
              <a:t>et </a:t>
            </a:r>
            <a:r>
              <a:rPr lang="fr-FR" sz="2200" dirty="0" smtClean="0"/>
              <a:t>B</a:t>
            </a:r>
            <a:r>
              <a:rPr lang="fr-FR" sz="2200" baseline="-25000" dirty="0" smtClean="0"/>
              <a:t>2</a:t>
            </a:r>
          </a:p>
          <a:p>
            <a:pPr marL="0" indent="0">
              <a:buNone/>
            </a:pPr>
            <a:endParaRPr lang="fr-FR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200" dirty="0" smtClean="0">
                <a:solidFill>
                  <a:srgbClr val="0070C0"/>
                </a:solidFill>
              </a:rPr>
              <a:t>- Diastole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0070C0"/>
                </a:solidFill>
              </a:rPr>
              <a:t>ventriculaire </a:t>
            </a:r>
          </a:p>
          <a:p>
            <a:pPr marL="0" indent="0">
              <a:buNone/>
            </a:pPr>
            <a:r>
              <a:rPr lang="fr-FR" sz="2200" dirty="0" smtClean="0">
                <a:solidFill>
                  <a:srgbClr val="0070C0"/>
                </a:solidFill>
              </a:rPr>
              <a:t>(EFGA) </a:t>
            </a:r>
            <a:r>
              <a:rPr lang="fr-FR" sz="2200" dirty="0" smtClean="0"/>
              <a:t>:  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smtClean="0"/>
              <a:t>de B</a:t>
            </a:r>
            <a:r>
              <a:rPr lang="fr-FR" sz="2200" baseline="-25000" dirty="0" smtClean="0"/>
              <a:t>2</a:t>
            </a:r>
            <a:r>
              <a:rPr lang="fr-FR" sz="2200" dirty="0" smtClean="0"/>
              <a:t> </a:t>
            </a:r>
            <a:r>
              <a:rPr lang="fr-FR" sz="2200" dirty="0" smtClean="0"/>
              <a:t>et B</a:t>
            </a:r>
            <a:r>
              <a:rPr lang="fr-FR" sz="2200" baseline="-25000" dirty="0" smtClean="0"/>
              <a:t>1</a:t>
            </a:r>
            <a:r>
              <a:rPr lang="fr-FR" sz="2200" dirty="0" smtClean="0"/>
              <a:t>  </a:t>
            </a:r>
            <a:endParaRPr lang="fr-FR" sz="2200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44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>
                <a:solidFill>
                  <a:schemeClr val="bg1"/>
                </a:solidFill>
              </a:rPr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chemeClr val="bg1"/>
                </a:solidFill>
              </a:rPr>
              <a:t>B- </a:t>
            </a:r>
            <a:r>
              <a:rPr lang="fr-FR" sz="1700" dirty="0">
                <a:solidFill>
                  <a:schemeClr val="bg1"/>
                </a:solidFill>
              </a:rPr>
              <a:t>Contraction ventriculaire iso </a:t>
            </a:r>
            <a:r>
              <a:rPr lang="fr-FR" sz="1700" dirty="0" smtClean="0">
                <a:solidFill>
                  <a:schemeClr val="bg1"/>
                </a:solidFill>
              </a:rPr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C- Ejection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D- Ejection ventriculaire </a:t>
            </a:r>
            <a:r>
              <a:rPr lang="fr-FR" sz="1700" dirty="0" smtClean="0">
                <a:solidFill>
                  <a:schemeClr val="bg1"/>
                </a:solidFill>
              </a:rPr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chemeClr val="bg1"/>
                </a:solidFill>
              </a:rPr>
              <a:t>E- </a:t>
            </a:r>
            <a:r>
              <a:rPr lang="fr-FR" sz="1700" dirty="0">
                <a:solidFill>
                  <a:schemeClr val="bg1"/>
                </a:solidFill>
              </a:rPr>
              <a:t>Relaxation ventriculaire iso </a:t>
            </a:r>
            <a:r>
              <a:rPr lang="fr-FR" sz="1700" dirty="0" smtClean="0">
                <a:solidFill>
                  <a:schemeClr val="bg1"/>
                </a:solidFill>
              </a:rPr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F- Remplissage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G- Remplissage ventriculaire lent (</a:t>
            </a:r>
            <a:r>
              <a:rPr lang="fr-FR" sz="1700" dirty="0" smtClean="0">
                <a:solidFill>
                  <a:schemeClr val="bg1"/>
                </a:solidFill>
              </a:rPr>
              <a:t>Diastasis</a:t>
            </a:r>
            <a:r>
              <a:rPr lang="fr-FR" sz="1700" dirty="0" smtClean="0">
                <a:solidFill>
                  <a:schemeClr val="bg1"/>
                </a:solidFill>
              </a:rPr>
              <a:t>)</a:t>
            </a:r>
            <a:endParaRPr lang="fr-FR" sz="1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/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C00000"/>
                </a:solidFill>
              </a:rPr>
              <a:t>B- </a:t>
            </a:r>
            <a:r>
              <a:rPr lang="fr-FR" sz="1700" dirty="0">
                <a:solidFill>
                  <a:schemeClr val="bg1"/>
                </a:solidFill>
              </a:rPr>
              <a:t>Contraction ventriculaire iso </a:t>
            </a:r>
            <a:r>
              <a:rPr lang="fr-FR" sz="1700" dirty="0" smtClean="0">
                <a:solidFill>
                  <a:schemeClr val="bg1"/>
                </a:solidFill>
              </a:rPr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C- Ejection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D- Ejection ventriculaire </a:t>
            </a:r>
            <a:r>
              <a:rPr lang="fr-FR" sz="1700" dirty="0" smtClean="0">
                <a:solidFill>
                  <a:schemeClr val="bg1"/>
                </a:solidFill>
              </a:rPr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chemeClr val="bg1"/>
                </a:solidFill>
              </a:rPr>
              <a:t>E- </a:t>
            </a:r>
            <a:r>
              <a:rPr lang="fr-FR" sz="1700" dirty="0">
                <a:solidFill>
                  <a:schemeClr val="bg1"/>
                </a:solidFill>
              </a:rPr>
              <a:t>Relaxation ventriculaire iso </a:t>
            </a:r>
            <a:r>
              <a:rPr lang="fr-FR" sz="1700" dirty="0" smtClean="0">
                <a:solidFill>
                  <a:schemeClr val="bg1"/>
                </a:solidFill>
              </a:rPr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F- Remplissage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G- Remplissage ventriculaire lent (</a:t>
            </a:r>
            <a:r>
              <a:rPr lang="fr-FR" sz="1700" dirty="0" smtClean="0">
                <a:solidFill>
                  <a:schemeClr val="bg1"/>
                </a:solidFill>
              </a:rPr>
              <a:t>Diastasis</a:t>
            </a:r>
            <a:r>
              <a:rPr lang="fr-FR" sz="1700" dirty="0" smtClean="0">
                <a:solidFill>
                  <a:schemeClr val="bg1"/>
                </a:solidFill>
              </a:rPr>
              <a:t>)</a:t>
            </a:r>
            <a:endParaRPr lang="fr-FR" sz="1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/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C00000"/>
                </a:solidFill>
              </a:rPr>
              <a:t>B- </a:t>
            </a:r>
            <a:r>
              <a:rPr lang="fr-FR" sz="1700" dirty="0"/>
              <a:t>Contraction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C- </a:t>
            </a:r>
            <a:r>
              <a:rPr lang="fr-FR" sz="1700" dirty="0">
                <a:solidFill>
                  <a:schemeClr val="bg1"/>
                </a:solidFill>
              </a:rPr>
              <a:t>Ejection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D- Ejection ventriculaire </a:t>
            </a:r>
            <a:r>
              <a:rPr lang="fr-FR" sz="1700" dirty="0" smtClean="0">
                <a:solidFill>
                  <a:schemeClr val="bg1"/>
                </a:solidFill>
              </a:rPr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chemeClr val="bg1"/>
                </a:solidFill>
              </a:rPr>
              <a:t>E- </a:t>
            </a:r>
            <a:r>
              <a:rPr lang="fr-FR" sz="1700" dirty="0">
                <a:solidFill>
                  <a:schemeClr val="bg1"/>
                </a:solidFill>
              </a:rPr>
              <a:t>Relaxation ventriculaire iso </a:t>
            </a:r>
            <a:r>
              <a:rPr lang="fr-FR" sz="1700" dirty="0" smtClean="0">
                <a:solidFill>
                  <a:schemeClr val="bg1"/>
                </a:solidFill>
              </a:rPr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F- Remplissage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G- Remplissage ventriculaire lent (</a:t>
            </a:r>
            <a:r>
              <a:rPr lang="fr-FR" sz="1700" dirty="0" smtClean="0">
                <a:solidFill>
                  <a:schemeClr val="bg1"/>
                </a:solidFill>
              </a:rPr>
              <a:t>Diastasis</a:t>
            </a:r>
            <a:r>
              <a:rPr lang="fr-FR" sz="1700" dirty="0" smtClean="0">
                <a:solidFill>
                  <a:schemeClr val="bg1"/>
                </a:solidFill>
              </a:rPr>
              <a:t>)</a:t>
            </a:r>
            <a:endParaRPr lang="fr-FR" sz="1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/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C00000"/>
                </a:solidFill>
              </a:rPr>
              <a:t>B- </a:t>
            </a:r>
            <a:r>
              <a:rPr lang="fr-FR" sz="1700" dirty="0"/>
              <a:t>Contraction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C- </a:t>
            </a:r>
            <a:r>
              <a:rPr lang="fr-FR" sz="1700" dirty="0"/>
              <a:t>Ejection ventriculaire </a:t>
            </a:r>
            <a:r>
              <a:rPr lang="fr-FR" sz="1700" dirty="0" smtClean="0"/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D- </a:t>
            </a:r>
            <a:r>
              <a:rPr lang="fr-FR" sz="1700" dirty="0">
                <a:solidFill>
                  <a:schemeClr val="bg1"/>
                </a:solidFill>
              </a:rPr>
              <a:t>Ejection ventriculaire </a:t>
            </a:r>
            <a:r>
              <a:rPr lang="fr-FR" sz="1700" dirty="0" smtClean="0">
                <a:solidFill>
                  <a:schemeClr val="bg1"/>
                </a:solidFill>
              </a:rPr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chemeClr val="bg1"/>
                </a:solidFill>
              </a:rPr>
              <a:t>E- </a:t>
            </a:r>
            <a:r>
              <a:rPr lang="fr-FR" sz="1700" dirty="0">
                <a:solidFill>
                  <a:schemeClr val="bg1"/>
                </a:solidFill>
              </a:rPr>
              <a:t>Relaxation ventriculaire iso </a:t>
            </a:r>
            <a:r>
              <a:rPr lang="fr-FR" sz="1700" dirty="0" smtClean="0">
                <a:solidFill>
                  <a:schemeClr val="bg1"/>
                </a:solidFill>
              </a:rPr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F- Remplissage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G- Remplissage ventriculaire lent (</a:t>
            </a:r>
            <a:r>
              <a:rPr lang="fr-FR" sz="1700" dirty="0" smtClean="0">
                <a:solidFill>
                  <a:schemeClr val="bg1"/>
                </a:solidFill>
              </a:rPr>
              <a:t>Diastasis</a:t>
            </a:r>
            <a:r>
              <a:rPr lang="fr-FR" sz="1700" dirty="0" smtClean="0">
                <a:solidFill>
                  <a:schemeClr val="bg1"/>
                </a:solidFill>
              </a:rPr>
              <a:t>)</a:t>
            </a:r>
            <a:endParaRPr lang="fr-FR" sz="1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/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C00000"/>
                </a:solidFill>
              </a:rPr>
              <a:t>B- </a:t>
            </a:r>
            <a:r>
              <a:rPr lang="fr-FR" sz="1700" dirty="0"/>
              <a:t>Contraction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C- </a:t>
            </a:r>
            <a:r>
              <a:rPr lang="fr-FR" sz="1700" dirty="0"/>
              <a:t>Ejection ventriculaire </a:t>
            </a:r>
            <a:r>
              <a:rPr lang="fr-FR" sz="1700" dirty="0" smtClean="0"/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D- </a:t>
            </a:r>
            <a:r>
              <a:rPr lang="fr-FR" sz="1700" dirty="0"/>
              <a:t>Ejection ventriculaire </a:t>
            </a:r>
            <a:r>
              <a:rPr lang="fr-FR" sz="1700" dirty="0" smtClean="0"/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0070C0"/>
                </a:solidFill>
              </a:rPr>
              <a:t>E- </a:t>
            </a:r>
            <a:r>
              <a:rPr lang="fr-FR" sz="1700" dirty="0">
                <a:solidFill>
                  <a:schemeClr val="bg1"/>
                </a:solidFill>
              </a:rPr>
              <a:t>Relaxation ventriculaire iso </a:t>
            </a:r>
            <a:r>
              <a:rPr lang="fr-FR" sz="1700" dirty="0" smtClean="0">
                <a:solidFill>
                  <a:schemeClr val="bg1"/>
                </a:solidFill>
              </a:rPr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F- Remplissage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G- Remplissage ventriculaire lent (</a:t>
            </a:r>
            <a:r>
              <a:rPr lang="fr-FR" sz="1700" dirty="0" smtClean="0">
                <a:solidFill>
                  <a:schemeClr val="bg1"/>
                </a:solidFill>
              </a:rPr>
              <a:t>Diastasis</a:t>
            </a:r>
            <a:r>
              <a:rPr lang="fr-FR" sz="1700" dirty="0" smtClean="0">
                <a:solidFill>
                  <a:schemeClr val="bg1"/>
                </a:solidFill>
              </a:rPr>
              <a:t>)</a:t>
            </a:r>
            <a:endParaRPr lang="fr-FR" sz="1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200" dirty="0" smtClean="0">
                <a:solidFill>
                  <a:srgbClr val="C00000"/>
                </a:solidFill>
              </a:rPr>
              <a:t>II.  Activité mécanique du cœur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93" y="1556792"/>
            <a:ext cx="4932895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800"/>
            <a:ext cx="4104456" cy="494116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L’activité </a:t>
            </a:r>
            <a:r>
              <a:rPr lang="fr-FR" sz="2800" dirty="0"/>
              <a:t>mécanique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est caractérisée par</a:t>
            </a:r>
            <a:r>
              <a:rPr lang="fr-FR" sz="2800" dirty="0"/>
              <a:t> : </a:t>
            </a:r>
          </a:p>
          <a:p>
            <a:r>
              <a:rPr lang="fr-FR" sz="2800" dirty="0">
                <a:solidFill>
                  <a:schemeClr val="bg1"/>
                </a:solidFill>
              </a:rPr>
              <a:t>L</a:t>
            </a:r>
            <a:r>
              <a:rPr lang="fr-FR" sz="2800" dirty="0" smtClean="0">
                <a:solidFill>
                  <a:schemeClr val="bg1"/>
                </a:solidFill>
              </a:rPr>
              <a:t>a </a:t>
            </a:r>
            <a:r>
              <a:rPr lang="fr-FR" sz="2800" dirty="0">
                <a:solidFill>
                  <a:schemeClr val="bg1"/>
                </a:solidFill>
              </a:rPr>
              <a:t>contraction </a:t>
            </a:r>
            <a:r>
              <a:rPr lang="fr-FR" sz="2800" dirty="0" smtClean="0">
                <a:solidFill>
                  <a:schemeClr val="bg1"/>
                </a:solidFill>
              </a:rPr>
              <a:t>et le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relâchement des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oreillettes.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La contraction et le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relâchement des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ventricules                                                                       </a:t>
            </a:r>
            <a:endParaRPr lang="fr-FR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fr-FR" sz="2800" dirty="0" smtClean="0"/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9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/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C00000"/>
                </a:solidFill>
              </a:rPr>
              <a:t>B- </a:t>
            </a:r>
            <a:r>
              <a:rPr lang="fr-FR" sz="1700" dirty="0"/>
              <a:t>Contraction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C- </a:t>
            </a:r>
            <a:r>
              <a:rPr lang="fr-FR" sz="1700" dirty="0"/>
              <a:t>Ejection ventriculaire </a:t>
            </a:r>
            <a:r>
              <a:rPr lang="fr-FR" sz="1700" dirty="0" smtClean="0"/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D- </a:t>
            </a:r>
            <a:r>
              <a:rPr lang="fr-FR" sz="1700" dirty="0"/>
              <a:t>Ejection ventriculaire </a:t>
            </a:r>
            <a:r>
              <a:rPr lang="fr-FR" sz="1700" dirty="0" smtClean="0"/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0070C0"/>
                </a:solidFill>
              </a:rPr>
              <a:t>E- </a:t>
            </a:r>
            <a:r>
              <a:rPr lang="fr-FR" sz="1700" dirty="0"/>
              <a:t>Relaxation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F- </a:t>
            </a:r>
            <a:r>
              <a:rPr lang="fr-FR" sz="1700" dirty="0">
                <a:solidFill>
                  <a:schemeClr val="bg1"/>
                </a:solidFill>
              </a:rPr>
              <a:t>Remplissage ventriculaire </a:t>
            </a:r>
            <a:r>
              <a:rPr lang="fr-FR" sz="1700" dirty="0" smtClean="0">
                <a:solidFill>
                  <a:schemeClr val="bg1"/>
                </a:solidFill>
              </a:rPr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chemeClr val="bg1"/>
                </a:solidFill>
              </a:rPr>
              <a:t>G- Remplissage ventriculaire lent (</a:t>
            </a:r>
            <a:r>
              <a:rPr lang="fr-FR" sz="1700" dirty="0" smtClean="0">
                <a:solidFill>
                  <a:schemeClr val="bg1"/>
                </a:solidFill>
              </a:rPr>
              <a:t>Diastasis</a:t>
            </a:r>
            <a:r>
              <a:rPr lang="fr-FR" sz="1700" dirty="0" smtClean="0">
                <a:solidFill>
                  <a:schemeClr val="bg1"/>
                </a:solidFill>
              </a:rPr>
              <a:t>)</a:t>
            </a:r>
            <a:endParaRPr lang="fr-FR" sz="1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/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C00000"/>
                </a:solidFill>
              </a:rPr>
              <a:t>B- </a:t>
            </a:r>
            <a:r>
              <a:rPr lang="fr-FR" sz="1700" dirty="0"/>
              <a:t>Contraction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C- </a:t>
            </a:r>
            <a:r>
              <a:rPr lang="fr-FR" sz="1700" dirty="0"/>
              <a:t>Ejection ventriculaire </a:t>
            </a:r>
            <a:r>
              <a:rPr lang="fr-FR" sz="1700" dirty="0" smtClean="0"/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D- </a:t>
            </a:r>
            <a:r>
              <a:rPr lang="fr-FR" sz="1700" dirty="0"/>
              <a:t>Ejection ventriculaire </a:t>
            </a:r>
            <a:r>
              <a:rPr lang="fr-FR" sz="1700" dirty="0" smtClean="0"/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0070C0"/>
                </a:solidFill>
              </a:rPr>
              <a:t>E- </a:t>
            </a:r>
            <a:r>
              <a:rPr lang="fr-FR" sz="1700" dirty="0"/>
              <a:t>Relaxation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F- </a:t>
            </a:r>
            <a:r>
              <a:rPr lang="fr-FR" sz="1700" dirty="0"/>
              <a:t>Remplissage ventriculaire </a:t>
            </a:r>
            <a:r>
              <a:rPr lang="fr-FR" sz="1700" dirty="0" smtClean="0"/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G- </a:t>
            </a:r>
            <a:r>
              <a:rPr lang="fr-FR" sz="1700" dirty="0">
                <a:solidFill>
                  <a:schemeClr val="bg1"/>
                </a:solidFill>
              </a:rPr>
              <a:t>Remplissage ventriculaire lent (</a:t>
            </a:r>
            <a:r>
              <a:rPr lang="fr-FR" sz="1700" dirty="0" smtClean="0">
                <a:solidFill>
                  <a:schemeClr val="bg1"/>
                </a:solidFill>
              </a:rPr>
              <a:t>Diastasis</a:t>
            </a:r>
            <a:r>
              <a:rPr lang="fr-FR" sz="1700" dirty="0" smtClean="0">
                <a:solidFill>
                  <a:schemeClr val="bg1"/>
                </a:solidFill>
              </a:rPr>
              <a:t>)</a:t>
            </a:r>
            <a:endParaRPr lang="fr-FR" sz="1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OSTRO\Desktop\DOSSIERS\ENSEIGNEMENT DE PHYSIOLOGIE\ENSEIGNEMENT  DE LA PHYSIOLOGIE 2AM\Cours de physiologie 2eme AM\physiologie cardiovasculaire\Images\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7344816" cy="61653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5499260" y="1124744"/>
            <a:ext cx="29687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79720" y="1124744"/>
            <a:ext cx="32412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225752" y="1124744"/>
            <a:ext cx="29046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F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408210" y="1124744"/>
            <a:ext cx="33214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G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65402" y="1124744"/>
            <a:ext cx="31451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77474" y="1124744"/>
            <a:ext cx="30649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C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45516" y="1124744"/>
            <a:ext cx="33054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568952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>IV.  Phases d’un cycle cardiaque ventriculaire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rgbClr val="C00000"/>
                </a:solidFill>
              </a:rPr>
              <a:t>ECG- courbes de pression-courbes de volume-Bruits cardiaques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5395" y="1268760"/>
            <a:ext cx="1780301" cy="54006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A- </a:t>
            </a:r>
            <a:r>
              <a:rPr lang="fr-FR" sz="1700" dirty="0"/>
              <a:t>Contraction auriculaire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C00000"/>
                </a:solidFill>
              </a:rPr>
              <a:t>B- </a:t>
            </a:r>
            <a:r>
              <a:rPr lang="fr-FR" sz="1700" dirty="0"/>
              <a:t>Contraction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C- </a:t>
            </a:r>
            <a:r>
              <a:rPr lang="fr-FR" sz="1700" dirty="0"/>
              <a:t>Ejection ventriculaire </a:t>
            </a:r>
            <a:r>
              <a:rPr lang="fr-FR" sz="1700" dirty="0" smtClean="0"/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C00000"/>
                </a:solidFill>
              </a:rPr>
              <a:t>D- </a:t>
            </a:r>
            <a:r>
              <a:rPr lang="fr-FR" sz="1700" dirty="0"/>
              <a:t>Ejection ventriculaire </a:t>
            </a:r>
            <a:r>
              <a:rPr lang="fr-FR" sz="1700" dirty="0" smtClean="0"/>
              <a:t>lente</a:t>
            </a:r>
          </a:p>
          <a:p>
            <a:pPr marL="0" indent="0">
              <a:buNone/>
            </a:pPr>
            <a:r>
              <a:rPr lang="fr-FR" sz="1700" dirty="0" smtClean="0">
                <a:solidFill>
                  <a:srgbClr val="0070C0"/>
                </a:solidFill>
              </a:rPr>
              <a:t>E- </a:t>
            </a:r>
            <a:r>
              <a:rPr lang="fr-FR" sz="1700" dirty="0"/>
              <a:t>Relaxation ventriculaire iso </a:t>
            </a:r>
            <a:r>
              <a:rPr lang="fr-FR" sz="1700" dirty="0" smtClean="0"/>
              <a:t>volumétrique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F- </a:t>
            </a:r>
            <a:r>
              <a:rPr lang="fr-FR" sz="1700" dirty="0"/>
              <a:t>Remplissage ventriculaire </a:t>
            </a:r>
            <a:r>
              <a:rPr lang="fr-FR" sz="1700" dirty="0" smtClean="0"/>
              <a:t>rapide</a:t>
            </a:r>
          </a:p>
          <a:p>
            <a:pPr marL="0" indent="0">
              <a:buNone/>
            </a:pPr>
            <a:r>
              <a:rPr lang="fr-FR" sz="1700" dirty="0">
                <a:solidFill>
                  <a:srgbClr val="0070C0"/>
                </a:solidFill>
              </a:rPr>
              <a:t>G- </a:t>
            </a:r>
            <a:r>
              <a:rPr lang="fr-FR" sz="1700" dirty="0"/>
              <a:t>Remplissage ventriculaire lent (</a:t>
            </a:r>
            <a:r>
              <a:rPr lang="fr-FR" sz="1700" dirty="0" smtClean="0"/>
              <a:t>Diastasis</a:t>
            </a:r>
            <a:r>
              <a:rPr lang="fr-FR" sz="1700" dirty="0" smtClean="0"/>
              <a:t>)</a:t>
            </a:r>
            <a:endParaRPr lang="fr-FR" sz="1700" dirty="0" smtClean="0"/>
          </a:p>
        </p:txBody>
      </p:sp>
    </p:spTree>
    <p:extLst>
      <p:ext uri="{BB962C8B-B14F-4D97-AF65-F5344CB8AC3E}">
        <p14:creationId xmlns:p14="http://schemas.microsoft.com/office/powerpoint/2010/main" val="31670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VOSTRO\Desktop\DOSSIERS\ENSEIGNEMENT DE PHYSIOLOGIE\ENSEIGNEMENT  DE LA PHYSIOLOGIE 2AM\Cours de physiologie 2eme AM\physiologie cardiovasculaire\Images\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03100"/>
            <a:ext cx="9144000" cy="11555475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251520" y="53752"/>
            <a:ext cx="8568952" cy="114213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9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IV. </a:t>
            </a:r>
            <a:r>
              <a:rPr kumimoji="0" lang="fr-FR" sz="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Phases d’un cycle cardiaque ventriculaire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Représentation en courbe Pression/volume ventriculaire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742584" y="1638524"/>
            <a:ext cx="1944216" cy="114270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2800" b="1" dirty="0" smtClean="0">
                <a:solidFill>
                  <a:srgbClr val="C00000"/>
                </a:solidFill>
              </a:rPr>
              <a:t>        </a:t>
            </a:r>
            <a:r>
              <a:rPr lang="fr-FR" sz="4000" b="1" dirty="0" smtClean="0">
                <a:solidFill>
                  <a:srgbClr val="C00000"/>
                </a:solidFill>
              </a:rPr>
              <a:t> ?</a:t>
            </a:r>
            <a:endParaRPr lang="fr-FR" sz="4000" b="1" dirty="0">
              <a:solidFill>
                <a:srgbClr val="C00000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5652120" y="2781226"/>
            <a:ext cx="1944216" cy="1943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796136" y="2523120"/>
            <a:ext cx="360040" cy="3298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C00000"/>
                </a:solidFill>
              </a:rPr>
              <a:t>?</a:t>
            </a:r>
            <a:endParaRPr lang="fr-FR" sz="2000" b="1" dirty="0" smtClean="0">
              <a:solidFill>
                <a:srgbClr val="C0000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308775" y="4941168"/>
            <a:ext cx="360040" cy="3298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C00000"/>
                </a:solidFill>
              </a:rPr>
              <a:t>?</a:t>
            </a:r>
            <a:endParaRPr lang="fr-FR" sz="2000" b="1" dirty="0" smtClean="0">
              <a:solidFill>
                <a:srgbClr val="C00000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411760" y="2276872"/>
            <a:ext cx="360040" cy="3298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C00000"/>
                </a:solidFill>
              </a:rPr>
              <a:t>?</a:t>
            </a:r>
            <a:endParaRPr lang="fr-FR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C:\Users\VOSTRO\Desktop\DOSSIERS\ENSEIGNEMENT DE PHYSIOLOGIE\ENSEIGNEMENT  DE LA PHYSIOLOGIE 2AM\Cours de physiologie 2eme AM\physiologie cardiovasculaire\Images\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03100"/>
            <a:ext cx="9144000" cy="11555475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251520" y="53752"/>
            <a:ext cx="8568952" cy="114213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9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IV. </a:t>
            </a:r>
            <a:r>
              <a:rPr kumimoji="0" lang="fr-FR" sz="3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Phases d’un cycle cardiaque ventriculaire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Représentation en courbe Pression/volume ventriculaire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742584" y="1638524"/>
            <a:ext cx="1944216" cy="114270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fr-FR" sz="2000" dirty="0" smtClean="0"/>
              <a:t>Fermeture des </a:t>
            </a:r>
          </a:p>
          <a:p>
            <a:pPr>
              <a:buFont typeface="Arial" pitchFamily="34" charset="0"/>
              <a:buNone/>
            </a:pPr>
            <a:r>
              <a:rPr lang="fr-FR" sz="2000" dirty="0" smtClean="0"/>
              <a:t>Valves auriculo -</a:t>
            </a:r>
          </a:p>
          <a:p>
            <a:pPr>
              <a:buFont typeface="Arial" pitchFamily="34" charset="0"/>
              <a:buNone/>
            </a:pPr>
            <a:r>
              <a:rPr lang="fr-FR" sz="2000" dirty="0" smtClean="0"/>
              <a:t>Ventriculaire (B1) </a:t>
            </a:r>
          </a:p>
          <a:p>
            <a:pPr>
              <a:buFont typeface="Arial" pitchFamily="34" charset="0"/>
              <a:buNone/>
            </a:pPr>
            <a:endParaRPr lang="fr-FR" sz="2000" dirty="0" smtClean="0">
              <a:solidFill>
                <a:srgbClr val="C00000"/>
              </a:solidFill>
            </a:endParaRPr>
          </a:p>
        </p:txBody>
      </p:sp>
      <p:cxnSp>
        <p:nvCxnSpPr>
          <p:cNvPr id="9" name="Connecteur droit 8"/>
          <p:cNvCxnSpPr/>
          <p:nvPr/>
        </p:nvCxnSpPr>
        <p:spPr>
          <a:xfrm flipH="1">
            <a:off x="5652120" y="2781226"/>
            <a:ext cx="1944216" cy="1943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796136" y="2523120"/>
            <a:ext cx="360040" cy="3298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C00000"/>
                </a:solidFill>
              </a:rPr>
              <a:t>?</a:t>
            </a:r>
            <a:endParaRPr lang="fr-FR" sz="2000" b="1" dirty="0" smtClean="0">
              <a:solidFill>
                <a:srgbClr val="C0000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2308775" y="4941168"/>
            <a:ext cx="360040" cy="3298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C00000"/>
                </a:solidFill>
              </a:rPr>
              <a:t>?</a:t>
            </a:r>
            <a:endParaRPr lang="fr-FR" sz="2000" b="1" dirty="0" smtClean="0">
              <a:solidFill>
                <a:srgbClr val="C00000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411760" y="2276872"/>
            <a:ext cx="360040" cy="32981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C00000"/>
                </a:solidFill>
              </a:rPr>
              <a:t>?</a:t>
            </a:r>
            <a:endParaRPr lang="fr-FR" sz="2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7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200" dirty="0" smtClean="0">
                <a:solidFill>
                  <a:srgbClr val="C00000"/>
                </a:solidFill>
              </a:rPr>
              <a:t>II.  Activité mécanique du cœur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93" y="1556792"/>
            <a:ext cx="4932895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800"/>
            <a:ext cx="4104456" cy="494116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L’activité </a:t>
            </a:r>
            <a:r>
              <a:rPr lang="fr-FR" sz="2800" dirty="0"/>
              <a:t>mécanique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est caractérisée par</a:t>
            </a:r>
            <a:r>
              <a:rPr lang="fr-FR" sz="2800" dirty="0"/>
              <a:t> : </a:t>
            </a:r>
          </a:p>
          <a:p>
            <a:r>
              <a:rPr lang="fr-FR" sz="2800" dirty="0">
                <a:solidFill>
                  <a:srgbClr val="0070C0"/>
                </a:solidFill>
              </a:rPr>
              <a:t>L</a:t>
            </a:r>
            <a:r>
              <a:rPr lang="fr-FR" sz="2800" dirty="0" smtClean="0">
                <a:solidFill>
                  <a:srgbClr val="0070C0"/>
                </a:solidFill>
              </a:rPr>
              <a:t>a </a:t>
            </a:r>
            <a:r>
              <a:rPr lang="fr-FR" sz="2800" dirty="0">
                <a:solidFill>
                  <a:srgbClr val="0070C0"/>
                </a:solidFill>
              </a:rPr>
              <a:t>contraction </a:t>
            </a:r>
            <a:r>
              <a:rPr lang="fr-FR" sz="2800" dirty="0" smtClean="0">
                <a:solidFill>
                  <a:srgbClr val="0070C0"/>
                </a:solidFill>
              </a:rPr>
              <a:t>et le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relâchement des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oreillettes.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La contraction et le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relâchement des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    ventricules                                                                       </a:t>
            </a:r>
            <a:endParaRPr lang="fr-FR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fr-FR" sz="2800" dirty="0" smtClean="0"/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6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2296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200" dirty="0" smtClean="0">
                <a:solidFill>
                  <a:srgbClr val="C00000"/>
                </a:solidFill>
              </a:rPr>
              <a:t>II.  Activité mécanique du cœur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1593" y="1556792"/>
            <a:ext cx="4932895" cy="5572164"/>
          </a:xfrm>
          <a:prstGeom prst="rect">
            <a:avLst/>
          </a:prstGeom>
          <a:noFill/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800"/>
            <a:ext cx="4104456" cy="494116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L’activité </a:t>
            </a:r>
            <a:r>
              <a:rPr lang="fr-FR" sz="2800" dirty="0"/>
              <a:t>mécanique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est caractérisée par</a:t>
            </a:r>
            <a:r>
              <a:rPr lang="fr-FR" sz="2800" dirty="0"/>
              <a:t> : </a:t>
            </a:r>
          </a:p>
          <a:p>
            <a:r>
              <a:rPr lang="fr-FR" sz="2800" dirty="0">
                <a:solidFill>
                  <a:srgbClr val="0070C0"/>
                </a:solidFill>
              </a:rPr>
              <a:t>L</a:t>
            </a:r>
            <a:r>
              <a:rPr lang="fr-FR" sz="2800" dirty="0" smtClean="0">
                <a:solidFill>
                  <a:srgbClr val="0070C0"/>
                </a:solidFill>
              </a:rPr>
              <a:t>a </a:t>
            </a:r>
            <a:r>
              <a:rPr lang="fr-FR" sz="2800" dirty="0">
                <a:solidFill>
                  <a:srgbClr val="0070C0"/>
                </a:solidFill>
              </a:rPr>
              <a:t>contraction </a:t>
            </a:r>
            <a:r>
              <a:rPr lang="fr-FR" sz="2800" dirty="0" smtClean="0">
                <a:solidFill>
                  <a:srgbClr val="0070C0"/>
                </a:solidFill>
              </a:rPr>
              <a:t>et le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relâchement des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oreillettes.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La contraction et le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relâchement des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smtClean="0">
                <a:solidFill>
                  <a:srgbClr val="0070C0"/>
                </a:solidFill>
              </a:rPr>
              <a:t>    ventricules                                                                       </a:t>
            </a:r>
            <a:endParaRPr lang="fr-FR" sz="2800" dirty="0">
              <a:solidFill>
                <a:srgbClr val="0070C0"/>
              </a:solidFill>
            </a:endParaRPr>
          </a:p>
          <a:p>
            <a:pPr>
              <a:buNone/>
            </a:pPr>
            <a:endParaRPr lang="fr-FR" sz="2800" dirty="0" smtClean="0"/>
          </a:p>
          <a:p>
            <a:pPr>
              <a:defRPr/>
            </a:pPr>
            <a:endParaRPr lang="fr-FR" sz="2400" dirty="0" smtClean="0"/>
          </a:p>
          <a:p>
            <a:pPr>
              <a:defRPr/>
            </a:pPr>
            <a:endParaRPr lang="fr-FR" sz="2400" dirty="0" smtClean="0"/>
          </a:p>
          <a:p>
            <a:pPr marL="0" indent="0">
              <a:buNone/>
              <a:defRPr/>
            </a:pPr>
            <a:endParaRPr lang="fr-FR" sz="2400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52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9943</TotalTime>
  <Words>2164</Words>
  <Application>Microsoft Office PowerPoint</Application>
  <PresentationFormat>On-screen Show (4:3)</PresentationFormat>
  <Paragraphs>573</Paragraphs>
  <Slides>74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Thème Office</vt:lpstr>
      <vt:lpstr>Le cycle cardiaque</vt:lpstr>
      <vt:lpstr>PowerPoint Presentation</vt:lpstr>
      <vt:lpstr>Plan </vt:lpstr>
      <vt:lpstr> I.  Introduction </vt:lpstr>
      <vt:lpstr> I.  Introduction </vt:lpstr>
      <vt:lpstr> I.  Introduction </vt:lpstr>
      <vt:lpstr> II.  Activité mécanique du cœur  </vt:lpstr>
      <vt:lpstr> II.  Activité mécanique du cœur  </vt:lpstr>
      <vt:lpstr> II.  Activité mécanique du cœur  </vt:lpstr>
      <vt:lpstr> II.  Activité mécanique du cœur  </vt:lpstr>
      <vt:lpstr> II.  Activité mécanique du cœur  </vt:lpstr>
      <vt:lpstr> II.  Activité mécanique du cœur  </vt:lpstr>
      <vt:lpstr>III.  Exploration de l’activité mécanique du cœur  </vt:lpstr>
      <vt:lpstr>III.  Exploration de l’activité mécanique du cœur  </vt:lpstr>
      <vt:lpstr>III.  Exploration de l’activité mécanique du cœur  </vt:lpstr>
      <vt:lpstr>III.  Exploration de l’activité mécanique du cœur  </vt:lpstr>
      <vt:lpstr>III.  Exploration de l’activité mécanique du cœur 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(principe et voies d’abord)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A. Cathétérisme (courbes de pression)  </vt:lpstr>
      <vt:lpstr>III.  Exploration de l’activité mécanique du cœur (courbe du volume ventriculaire)  </vt:lpstr>
      <vt:lpstr>III.  Exploration de l’activité mécanique du cœur (courbe du volume ventriculaire)  </vt:lpstr>
      <vt:lpstr>III.  Exploration de l’activité mécanique du cœur (courbe du volume ventriculaire)  </vt:lpstr>
      <vt:lpstr>III.  Exploration de l’activité mécanique du cœur (courbe du volume ventriculaire)  </vt:lpstr>
      <vt:lpstr>III.  Exploration de l’activité mécanique du cœur (courbe du volume ventriculaire)  </vt:lpstr>
      <vt:lpstr>III.  Exploration de l’activité mécanique du cœur (courbe du volume ventriculaire)  </vt:lpstr>
      <vt:lpstr>III.  Exploration de l’activité mécanique du cœur (courbe du volume ventriculaire)  </vt:lpstr>
      <vt:lpstr>III.  Exploration de l’activité mécanique du cœur  (courbe du volume ventriculaire)  </vt:lpstr>
      <vt:lpstr>III.  Exploration de l’activité mécanique du cœur  (courbe du volume ventriculaire)  </vt:lpstr>
      <vt:lpstr>III.  Exploration de l’activité mécanique du cœur  (courbe du volume ventriculaire)  </vt:lpstr>
      <vt:lpstr>III.  Exploration de l’activité mécanique du cœur A. Phonocardiographie (graphe des bruits cardiaques)  </vt:lpstr>
      <vt:lpstr>III.  Exploration de l’activité mécanique du cœur A. Phonocardiographie (graphe des bruits cardiaques)  </vt:lpstr>
      <vt:lpstr>III.  Exploration de l’activité mécanique du cœur A. Phonocardiographie (graphe des bruits cardiaques)  </vt:lpstr>
      <vt:lpstr>III.  Exploration de l’activité mécanique du cœur A. Phonocardiographie (graphe des bruits cardiaques)  </vt:lpstr>
      <vt:lpstr>III.  Exploration de l’activité mécanique du cœur A. Phonocardiographie (graphe des bruits cardiaques)  </vt:lpstr>
      <vt:lpstr>III.  Exploration de l’activité mécanique du cœur A. Phonocardiographie (graphe des bruits cardiaques)  </vt:lpstr>
      <vt:lpstr>III.  Exploration de l’activité mécanique du cœur A. Phonocardiographie (signification des bruits cardiaques)  </vt:lpstr>
      <vt:lpstr>III.  Exploration de l’activité mécanique du cœur A. Phonocardiographie (signification des bruits cardiaques)  </vt:lpstr>
      <vt:lpstr>III.  Exploration de l’activité mécanique du cœur A. Phonocardiographie (signification des bruits cardiaques)  </vt:lpstr>
      <vt:lpstr>III.  Exploration de l’activité mécanique du cœur A. Phonocardiographie (signification des bruits cardiaques)  </vt:lpstr>
      <vt:lpstr>III.  Exploration de l’activité mécanique du cœur A. Phonocardiographie (signification des bruits cardiaques) 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 IV.  Phases d’un cycle cardiaque ventriculaire ECG- courbes de pression-courbes de volume-Bruits cardiaques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cardiaque</dc:title>
  <dc:creator>VOSTRO</dc:creator>
  <cp:lastModifiedBy>Timgad informaique</cp:lastModifiedBy>
  <cp:revision>464</cp:revision>
  <dcterms:created xsi:type="dcterms:W3CDTF">2013-10-07T09:38:11Z</dcterms:created>
  <dcterms:modified xsi:type="dcterms:W3CDTF">2023-10-10T08:44:31Z</dcterms:modified>
</cp:coreProperties>
</file>