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8"/>
  </p:notesMasterIdLst>
  <p:sldIdLst>
    <p:sldId id="310" r:id="rId2"/>
    <p:sldId id="388" r:id="rId3"/>
    <p:sldId id="392" r:id="rId4"/>
    <p:sldId id="391" r:id="rId5"/>
    <p:sldId id="390" r:id="rId6"/>
    <p:sldId id="389" r:id="rId7"/>
    <p:sldId id="311" r:id="rId8"/>
    <p:sldId id="395" r:id="rId9"/>
    <p:sldId id="394" r:id="rId10"/>
    <p:sldId id="393" r:id="rId11"/>
    <p:sldId id="397" r:id="rId12"/>
    <p:sldId id="396" r:id="rId13"/>
    <p:sldId id="399" r:id="rId14"/>
    <p:sldId id="403" r:id="rId15"/>
    <p:sldId id="402" r:id="rId16"/>
    <p:sldId id="408" r:id="rId17"/>
    <p:sldId id="405" r:id="rId18"/>
    <p:sldId id="404" r:id="rId19"/>
    <p:sldId id="407" r:id="rId20"/>
    <p:sldId id="409" r:id="rId21"/>
    <p:sldId id="370" r:id="rId22"/>
    <p:sldId id="420" r:id="rId23"/>
    <p:sldId id="419" r:id="rId24"/>
    <p:sldId id="417" r:id="rId25"/>
    <p:sldId id="418" r:id="rId26"/>
    <p:sldId id="412" r:id="rId27"/>
    <p:sldId id="413" r:id="rId28"/>
    <p:sldId id="425" r:id="rId29"/>
    <p:sldId id="422" r:id="rId30"/>
    <p:sldId id="424" r:id="rId31"/>
    <p:sldId id="423" r:id="rId32"/>
    <p:sldId id="431" r:id="rId33"/>
    <p:sldId id="432" r:id="rId34"/>
    <p:sldId id="433" r:id="rId35"/>
    <p:sldId id="430" r:id="rId36"/>
    <p:sldId id="434" r:id="rId37"/>
    <p:sldId id="435" r:id="rId38"/>
    <p:sldId id="439" r:id="rId39"/>
    <p:sldId id="436" r:id="rId40"/>
    <p:sldId id="437" r:id="rId41"/>
    <p:sldId id="443" r:id="rId42"/>
    <p:sldId id="442" r:id="rId43"/>
    <p:sldId id="441" r:id="rId44"/>
    <p:sldId id="470" r:id="rId45"/>
    <p:sldId id="448" r:id="rId46"/>
    <p:sldId id="444" r:id="rId47"/>
    <p:sldId id="447" r:id="rId48"/>
    <p:sldId id="446" r:id="rId49"/>
    <p:sldId id="451" r:id="rId50"/>
    <p:sldId id="450" r:id="rId51"/>
    <p:sldId id="449" r:id="rId52"/>
    <p:sldId id="332" r:id="rId53"/>
    <p:sldId id="457" r:id="rId54"/>
    <p:sldId id="458" r:id="rId55"/>
    <p:sldId id="459" r:id="rId56"/>
    <p:sldId id="466" r:id="rId57"/>
    <p:sldId id="467" r:id="rId58"/>
    <p:sldId id="468" r:id="rId59"/>
    <p:sldId id="469" r:id="rId60"/>
    <p:sldId id="385" r:id="rId61"/>
    <p:sldId id="461" r:id="rId62"/>
    <p:sldId id="387" r:id="rId63"/>
    <p:sldId id="464" r:id="rId64"/>
    <p:sldId id="463" r:id="rId65"/>
    <p:sldId id="465" r:id="rId66"/>
    <p:sldId id="355" r:id="rId6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70D13"/>
    <a:srgbClr val="100003"/>
    <a:srgbClr val="FF00FF"/>
    <a:srgbClr val="311D2A"/>
    <a:srgbClr val="240007"/>
    <a:srgbClr val="000046"/>
    <a:srgbClr val="0000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94659" autoAdjust="0"/>
  </p:normalViewPr>
  <p:slideViewPr>
    <p:cSldViewPr>
      <p:cViewPr varScale="1">
        <p:scale>
          <a:sx n="73" d="100"/>
          <a:sy n="73" d="100"/>
        </p:scale>
        <p:origin x="-8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34FD3-A3B2-4461-A89F-B70A6341DAF4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23810-E076-41FF-8A7D-F8F8630DFB79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53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53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707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812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81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54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707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56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707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57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14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59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14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14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714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20536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3810-E076-41FF-8A7D-F8F8630DFB79}" type="slidenum">
              <a:rPr lang="fr-FR" smtClean="0"/>
              <a:pPr/>
              <a:t>63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812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1520E-3EEF-48E0-BB6F-EED9BC79BFF5}" type="datetimeFigureOut">
              <a:rPr lang="fr-FR" smtClean="0"/>
              <a:pPr/>
              <a:t>11/10/2023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1DC9D-B404-4D1A-890D-CFB5D9825383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staff.univ-batna2.dz/ferhi-salah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492896"/>
            <a:ext cx="7772400" cy="1470025"/>
          </a:xfrm>
        </p:spPr>
        <p:txBody>
          <a:bodyPr>
            <a:normAutofit/>
          </a:bodyPr>
          <a:lstStyle/>
          <a:p>
            <a:r>
              <a:rPr lang="fr-FR" sz="5400" dirty="0" smtClean="0">
                <a:solidFill>
                  <a:srgbClr val="C00000"/>
                </a:solidFill>
              </a:rPr>
              <a:t>Débit cardiaque</a:t>
            </a:r>
            <a:endParaRPr lang="fr-FR" sz="3600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Cours de deuxième année des études médicales</a:t>
            </a: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Année Universitaire </a:t>
            </a:r>
            <a:r>
              <a:rPr lang="fr-FR" sz="2600" dirty="0" smtClean="0">
                <a:solidFill>
                  <a:srgbClr val="002060"/>
                </a:solidFill>
              </a:rPr>
              <a:t>2023-24   </a:t>
            </a:r>
            <a:endParaRPr lang="fr-FR" sz="26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sz="2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70C0"/>
                </a:solidFill>
              </a:rPr>
              <a:t>Présentation : 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38499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Université Batna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Faculté de Médecine de Batna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92488" cy="5068108"/>
          </a:xfrm>
          <a:prstGeom prst="rect">
            <a:avLst/>
          </a:prstGeom>
          <a:noFill/>
        </p:spPr>
      </p:pic>
      <p:sp>
        <p:nvSpPr>
          <p:cNvPr id="3" name="Rectangle à coins arrondis 2"/>
          <p:cNvSpPr/>
          <p:nvPr/>
        </p:nvSpPr>
        <p:spPr>
          <a:xfrm>
            <a:off x="323528" y="1772816"/>
            <a:ext cx="3888432" cy="46085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Le débit </a:t>
            </a:r>
            <a:r>
              <a:rPr lang="fr-FR" sz="2400" dirty="0" smtClean="0">
                <a:solidFill>
                  <a:srgbClr val="170D13"/>
                </a:solidFill>
              </a:rPr>
              <a:t>cardiaque (Qc</a:t>
            </a:r>
            <a:r>
              <a:rPr lang="fr-FR" sz="2400" dirty="0">
                <a:solidFill>
                  <a:srgbClr val="170D13"/>
                </a:solidFill>
              </a:rPr>
              <a:t>),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170D13"/>
                </a:solidFill>
              </a:rPr>
              <a:t>est la quantité de sang, </a:t>
            </a:r>
            <a:r>
              <a:rPr lang="fr-FR" sz="2400" dirty="0" smtClean="0">
                <a:solidFill>
                  <a:srgbClr val="170D13"/>
                </a:solidFill>
              </a:rPr>
              <a:t>en litres, pomper </a:t>
            </a:r>
            <a:r>
              <a:rPr lang="fr-FR" sz="2400" dirty="0">
                <a:solidFill>
                  <a:srgbClr val="170D13"/>
                </a:solidFill>
              </a:rPr>
              <a:t>par le cœur, en une minute, </a:t>
            </a:r>
            <a:r>
              <a:rPr lang="fr-FR" sz="2400" dirty="0" smtClean="0">
                <a:solidFill>
                  <a:schemeClr val="bg1"/>
                </a:solidFill>
              </a:rPr>
              <a:t>suffisante pour couvrir les besoins métaboliques de l’organisme.</a:t>
            </a: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Il </a:t>
            </a:r>
            <a:r>
              <a:rPr lang="fr-FR" sz="2400" dirty="0">
                <a:solidFill>
                  <a:schemeClr val="bg1"/>
                </a:solidFill>
              </a:rPr>
              <a:t>s’agit du </a:t>
            </a:r>
            <a:r>
              <a:rPr lang="fr-FR" sz="2400" dirty="0" err="1">
                <a:solidFill>
                  <a:schemeClr val="bg1"/>
                </a:solidFill>
              </a:rPr>
              <a:t>Qc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gauche,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mais </a:t>
            </a:r>
            <a:r>
              <a:rPr lang="fr-FR" sz="2400" dirty="0">
                <a:solidFill>
                  <a:schemeClr val="bg1"/>
                </a:solidFill>
              </a:rPr>
              <a:t>aussi </a:t>
            </a:r>
            <a:r>
              <a:rPr lang="fr-FR" sz="2400" dirty="0" err="1" smtClean="0">
                <a:solidFill>
                  <a:schemeClr val="bg1"/>
                </a:solidFill>
              </a:rPr>
              <a:t>Qc</a:t>
            </a:r>
            <a:r>
              <a:rPr lang="fr-FR" sz="2400" dirty="0" smtClean="0">
                <a:solidFill>
                  <a:schemeClr val="bg1"/>
                </a:solidFill>
              </a:rPr>
              <a:t> droit </a:t>
            </a:r>
            <a:r>
              <a:rPr lang="fr-FR" sz="2400" dirty="0" smtClean="0">
                <a:solidFill>
                  <a:schemeClr val="bg1"/>
                </a:solidFill>
              </a:rPr>
              <a:t>           </a:t>
            </a:r>
            <a:r>
              <a:rPr lang="fr-FR" sz="2400" dirty="0" smtClean="0">
                <a:solidFill>
                  <a:schemeClr val="bg1"/>
                </a:solidFill>
              </a:rPr>
              <a:t>(= </a:t>
            </a:r>
            <a:r>
              <a:rPr lang="fr-FR" sz="2400" dirty="0" smtClean="0">
                <a:solidFill>
                  <a:schemeClr val="bg1"/>
                </a:solidFill>
              </a:rPr>
              <a:t>débit pulmonaire).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92488" cy="5068108"/>
          </a:xfrm>
          <a:prstGeom prst="rect">
            <a:avLst/>
          </a:prstGeom>
          <a:noFill/>
        </p:spPr>
      </p:pic>
      <p:sp>
        <p:nvSpPr>
          <p:cNvPr id="3" name="Rectangle à coins arrondis 2"/>
          <p:cNvSpPr/>
          <p:nvPr/>
        </p:nvSpPr>
        <p:spPr>
          <a:xfrm>
            <a:off x="323528" y="1772816"/>
            <a:ext cx="3888432" cy="46085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Le débit </a:t>
            </a:r>
            <a:r>
              <a:rPr lang="fr-FR" sz="2400" dirty="0" smtClean="0">
                <a:solidFill>
                  <a:srgbClr val="170D13"/>
                </a:solidFill>
              </a:rPr>
              <a:t>cardiaque (Qc</a:t>
            </a:r>
            <a:r>
              <a:rPr lang="fr-FR" sz="2400" dirty="0">
                <a:solidFill>
                  <a:srgbClr val="170D13"/>
                </a:solidFill>
              </a:rPr>
              <a:t>),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170D13"/>
                </a:solidFill>
              </a:rPr>
              <a:t>est la quantité de sang, </a:t>
            </a:r>
            <a:r>
              <a:rPr lang="fr-FR" sz="2400" dirty="0" smtClean="0">
                <a:solidFill>
                  <a:srgbClr val="170D13"/>
                </a:solidFill>
              </a:rPr>
              <a:t>en litres, pomper </a:t>
            </a:r>
            <a:r>
              <a:rPr lang="fr-FR" sz="2400" dirty="0">
                <a:solidFill>
                  <a:srgbClr val="170D13"/>
                </a:solidFill>
              </a:rPr>
              <a:t>par le cœur, en une minute, suffisante pour couvrir </a:t>
            </a:r>
            <a:r>
              <a:rPr lang="fr-FR" sz="2400" dirty="0" smtClean="0">
                <a:solidFill>
                  <a:srgbClr val="170D13"/>
                </a:solidFill>
              </a:rPr>
              <a:t>les </a:t>
            </a:r>
            <a:r>
              <a:rPr lang="fr-FR" sz="2400" dirty="0">
                <a:solidFill>
                  <a:srgbClr val="170D13"/>
                </a:solidFill>
              </a:rPr>
              <a:t>besoins métaboliques </a:t>
            </a:r>
            <a:r>
              <a:rPr lang="fr-FR" sz="2400" dirty="0" smtClean="0">
                <a:solidFill>
                  <a:srgbClr val="170D13"/>
                </a:solidFill>
              </a:rPr>
              <a:t>de l’organisme.</a:t>
            </a:r>
            <a:endParaRPr lang="fr-FR" sz="2400" dirty="0">
              <a:solidFill>
                <a:srgbClr val="170D13"/>
              </a:solidFill>
            </a:endParaRP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Il </a:t>
            </a:r>
            <a:r>
              <a:rPr lang="fr-FR" sz="2400" dirty="0">
                <a:solidFill>
                  <a:schemeClr val="bg1"/>
                </a:solidFill>
              </a:rPr>
              <a:t>s’agit du </a:t>
            </a:r>
            <a:r>
              <a:rPr lang="fr-FR" sz="2400" dirty="0" err="1">
                <a:solidFill>
                  <a:schemeClr val="bg1"/>
                </a:solidFill>
              </a:rPr>
              <a:t>Qc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gauche,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mais </a:t>
            </a:r>
            <a:r>
              <a:rPr lang="fr-FR" sz="2400" dirty="0">
                <a:solidFill>
                  <a:schemeClr val="bg1"/>
                </a:solidFill>
              </a:rPr>
              <a:t>aussi </a:t>
            </a:r>
            <a:r>
              <a:rPr lang="fr-FR" sz="2400" dirty="0" err="1" smtClean="0">
                <a:solidFill>
                  <a:schemeClr val="bg1"/>
                </a:solidFill>
              </a:rPr>
              <a:t>Qc</a:t>
            </a:r>
            <a:r>
              <a:rPr lang="fr-FR" sz="2400" dirty="0" smtClean="0">
                <a:solidFill>
                  <a:schemeClr val="bg1"/>
                </a:solidFill>
              </a:rPr>
              <a:t> droit </a:t>
            </a:r>
            <a:r>
              <a:rPr lang="fr-FR" sz="2400" dirty="0" smtClean="0">
                <a:solidFill>
                  <a:schemeClr val="bg1"/>
                </a:solidFill>
              </a:rPr>
              <a:t>           </a:t>
            </a:r>
            <a:r>
              <a:rPr lang="fr-FR" sz="2400" dirty="0" smtClean="0">
                <a:solidFill>
                  <a:schemeClr val="bg1"/>
                </a:solidFill>
              </a:rPr>
              <a:t>(= </a:t>
            </a:r>
            <a:r>
              <a:rPr lang="fr-FR" sz="2400" dirty="0" smtClean="0">
                <a:solidFill>
                  <a:schemeClr val="bg1"/>
                </a:solidFill>
              </a:rPr>
              <a:t>débit pulmonaire).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92488" cy="5068108"/>
          </a:xfrm>
          <a:prstGeom prst="rect">
            <a:avLst/>
          </a:prstGeom>
          <a:noFill/>
        </p:spPr>
      </p:pic>
      <p:sp>
        <p:nvSpPr>
          <p:cNvPr id="3" name="Rectangle à coins arrondis 2"/>
          <p:cNvSpPr/>
          <p:nvPr/>
        </p:nvSpPr>
        <p:spPr>
          <a:xfrm>
            <a:off x="323528" y="1772816"/>
            <a:ext cx="3888432" cy="46085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Le débit </a:t>
            </a:r>
            <a:r>
              <a:rPr lang="fr-FR" sz="2400" dirty="0" smtClean="0">
                <a:solidFill>
                  <a:srgbClr val="170D13"/>
                </a:solidFill>
              </a:rPr>
              <a:t>cardiaque (Qc</a:t>
            </a:r>
            <a:r>
              <a:rPr lang="fr-FR" sz="2400" dirty="0">
                <a:solidFill>
                  <a:srgbClr val="170D13"/>
                </a:solidFill>
              </a:rPr>
              <a:t>),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170D13"/>
                </a:solidFill>
              </a:rPr>
              <a:t>est la quantité de sang, </a:t>
            </a:r>
            <a:r>
              <a:rPr lang="fr-FR" sz="2400" dirty="0" smtClean="0">
                <a:solidFill>
                  <a:srgbClr val="170D13"/>
                </a:solidFill>
              </a:rPr>
              <a:t>en litres, pomper </a:t>
            </a:r>
            <a:r>
              <a:rPr lang="fr-FR" sz="2400" dirty="0">
                <a:solidFill>
                  <a:srgbClr val="170D13"/>
                </a:solidFill>
              </a:rPr>
              <a:t>par le cœur, en une minute, suffisante pour couvrir </a:t>
            </a:r>
            <a:r>
              <a:rPr lang="fr-FR" sz="2400" dirty="0" smtClean="0">
                <a:solidFill>
                  <a:srgbClr val="170D13"/>
                </a:solidFill>
              </a:rPr>
              <a:t>les </a:t>
            </a:r>
            <a:r>
              <a:rPr lang="fr-FR" sz="2400" dirty="0">
                <a:solidFill>
                  <a:srgbClr val="170D13"/>
                </a:solidFill>
              </a:rPr>
              <a:t>besoins métaboliques </a:t>
            </a:r>
            <a:r>
              <a:rPr lang="fr-FR" sz="2400" dirty="0" smtClean="0">
                <a:solidFill>
                  <a:srgbClr val="170D13"/>
                </a:solidFill>
              </a:rPr>
              <a:t>de l’organisme.</a:t>
            </a:r>
            <a:endParaRPr lang="fr-FR" sz="2400" dirty="0">
              <a:solidFill>
                <a:srgbClr val="170D13"/>
              </a:solidFill>
            </a:endParaRP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Il </a:t>
            </a:r>
            <a:r>
              <a:rPr lang="fr-FR" sz="2400" dirty="0">
                <a:solidFill>
                  <a:srgbClr val="170D13"/>
                </a:solidFill>
              </a:rPr>
              <a:t>s’agit du </a:t>
            </a:r>
            <a:r>
              <a:rPr lang="fr-FR" sz="2400" dirty="0" err="1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gauche</a:t>
            </a:r>
            <a:r>
              <a:rPr lang="fr-FR" sz="2400" dirty="0" smtClean="0">
                <a:solidFill>
                  <a:srgbClr val="170D13"/>
                </a:solidFill>
              </a:rPr>
              <a:t>,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mais </a:t>
            </a:r>
            <a:r>
              <a:rPr lang="fr-FR" sz="2400" dirty="0">
                <a:solidFill>
                  <a:schemeClr val="bg1"/>
                </a:solidFill>
              </a:rPr>
              <a:t>aussi </a:t>
            </a:r>
            <a:r>
              <a:rPr lang="fr-FR" sz="2400" dirty="0" err="1" smtClean="0">
                <a:solidFill>
                  <a:schemeClr val="bg1"/>
                </a:solidFill>
              </a:rPr>
              <a:t>Qc</a:t>
            </a:r>
            <a:r>
              <a:rPr lang="fr-FR" sz="2400" dirty="0" smtClean="0">
                <a:solidFill>
                  <a:schemeClr val="bg1"/>
                </a:solidFill>
              </a:rPr>
              <a:t> droit </a:t>
            </a:r>
            <a:r>
              <a:rPr lang="fr-FR" sz="2400" dirty="0" smtClean="0">
                <a:solidFill>
                  <a:schemeClr val="bg1"/>
                </a:solidFill>
              </a:rPr>
              <a:t>           </a:t>
            </a:r>
            <a:r>
              <a:rPr lang="fr-FR" sz="2400" dirty="0" smtClean="0">
                <a:solidFill>
                  <a:schemeClr val="bg1"/>
                </a:solidFill>
              </a:rPr>
              <a:t>(= </a:t>
            </a:r>
            <a:r>
              <a:rPr lang="fr-FR" sz="2400" dirty="0" smtClean="0">
                <a:solidFill>
                  <a:schemeClr val="bg1"/>
                </a:solidFill>
              </a:rPr>
              <a:t>débit pulmonaire).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3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92488" cy="5068108"/>
          </a:xfrm>
          <a:prstGeom prst="rect">
            <a:avLst/>
          </a:prstGeom>
          <a:noFill/>
        </p:spPr>
      </p:pic>
      <p:sp>
        <p:nvSpPr>
          <p:cNvPr id="3" name="Rectangle à coins arrondis 2"/>
          <p:cNvSpPr/>
          <p:nvPr/>
        </p:nvSpPr>
        <p:spPr>
          <a:xfrm>
            <a:off x="323528" y="1772816"/>
            <a:ext cx="3888432" cy="4608512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Le débit </a:t>
            </a:r>
            <a:r>
              <a:rPr lang="fr-FR" sz="2400" dirty="0" smtClean="0">
                <a:solidFill>
                  <a:srgbClr val="170D13"/>
                </a:solidFill>
              </a:rPr>
              <a:t>cardiaque (Qc</a:t>
            </a:r>
            <a:r>
              <a:rPr lang="fr-FR" sz="2400" dirty="0">
                <a:solidFill>
                  <a:srgbClr val="170D13"/>
                </a:solidFill>
              </a:rPr>
              <a:t>), </a:t>
            </a:r>
          </a:p>
          <a:p>
            <a:pPr marL="0" indent="0">
              <a:buNone/>
            </a:pPr>
            <a:r>
              <a:rPr lang="fr-FR" sz="2400" dirty="0">
                <a:solidFill>
                  <a:srgbClr val="170D13"/>
                </a:solidFill>
              </a:rPr>
              <a:t>est la quantité de sang, </a:t>
            </a:r>
            <a:r>
              <a:rPr lang="fr-FR" sz="2400" dirty="0" smtClean="0">
                <a:solidFill>
                  <a:srgbClr val="170D13"/>
                </a:solidFill>
              </a:rPr>
              <a:t>en litres, pomper </a:t>
            </a:r>
            <a:r>
              <a:rPr lang="fr-FR" sz="2400" dirty="0">
                <a:solidFill>
                  <a:srgbClr val="170D13"/>
                </a:solidFill>
              </a:rPr>
              <a:t>par le cœur, en une minute, suffisante pour couvrir </a:t>
            </a:r>
            <a:r>
              <a:rPr lang="fr-FR" sz="2400" dirty="0" smtClean="0">
                <a:solidFill>
                  <a:srgbClr val="170D13"/>
                </a:solidFill>
              </a:rPr>
              <a:t>les </a:t>
            </a:r>
            <a:r>
              <a:rPr lang="fr-FR" sz="2400" dirty="0">
                <a:solidFill>
                  <a:srgbClr val="170D13"/>
                </a:solidFill>
              </a:rPr>
              <a:t>besoins métaboliques </a:t>
            </a:r>
            <a:r>
              <a:rPr lang="fr-FR" sz="2400" dirty="0" smtClean="0">
                <a:solidFill>
                  <a:srgbClr val="170D13"/>
                </a:solidFill>
              </a:rPr>
              <a:t>de l’organisme.</a:t>
            </a:r>
            <a:endParaRPr lang="fr-FR" sz="2400" dirty="0">
              <a:solidFill>
                <a:srgbClr val="170D13"/>
              </a:solidFill>
            </a:endParaRP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Il </a:t>
            </a:r>
            <a:r>
              <a:rPr lang="fr-FR" sz="2400" dirty="0">
                <a:solidFill>
                  <a:srgbClr val="170D13"/>
                </a:solidFill>
              </a:rPr>
              <a:t>s’agit du </a:t>
            </a:r>
            <a:r>
              <a:rPr lang="fr-FR" sz="2400" dirty="0" err="1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gauche</a:t>
            </a:r>
            <a:r>
              <a:rPr lang="fr-FR" sz="2400" dirty="0" smtClean="0">
                <a:solidFill>
                  <a:srgbClr val="170D13"/>
                </a:solidFill>
              </a:rPr>
              <a:t>,</a:t>
            </a:r>
          </a:p>
          <a:p>
            <a:r>
              <a:rPr lang="fr-FR" sz="2400" dirty="0" smtClean="0">
                <a:solidFill>
                  <a:srgbClr val="170D13"/>
                </a:solidFill>
              </a:rPr>
              <a:t>mais </a:t>
            </a:r>
            <a:r>
              <a:rPr lang="fr-FR" sz="2400" dirty="0">
                <a:solidFill>
                  <a:srgbClr val="170D13"/>
                </a:solidFill>
              </a:rPr>
              <a:t>aussi </a:t>
            </a:r>
            <a:r>
              <a:rPr lang="fr-FR" sz="2400" dirty="0" smtClean="0">
                <a:solidFill>
                  <a:srgbClr val="170D13"/>
                </a:solidFill>
              </a:rPr>
              <a:t>du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err="1" smtClean="0">
                <a:solidFill>
                  <a:srgbClr val="0070C0"/>
                </a:solidFill>
              </a:rPr>
              <a:t>Qc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droit </a:t>
            </a:r>
            <a:r>
              <a:rPr lang="fr-FR" sz="2400" dirty="0" smtClean="0">
                <a:solidFill>
                  <a:srgbClr val="0070C0"/>
                </a:solidFill>
              </a:rPr>
              <a:t>           </a:t>
            </a:r>
            <a:r>
              <a:rPr lang="fr-FR" sz="2400" dirty="0" smtClean="0">
                <a:solidFill>
                  <a:srgbClr val="0070C0"/>
                </a:solidFill>
              </a:rPr>
              <a:t>(= </a:t>
            </a:r>
            <a:r>
              <a:rPr lang="fr-FR" sz="2400" dirty="0" smtClean="0">
                <a:solidFill>
                  <a:srgbClr val="0070C0"/>
                </a:solidFill>
              </a:rPr>
              <a:t>débit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0070C0"/>
                </a:solidFill>
              </a:rPr>
              <a:t>pulmonaire)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  <a:endParaRPr lang="fr-FR" sz="2400" dirty="0">
              <a:solidFill>
                <a:srgbClr val="170D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5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chemeClr val="bg1"/>
                </a:solidFill>
              </a:rPr>
              <a:t>Ainsi, pour </a:t>
            </a:r>
            <a:r>
              <a:rPr lang="fr-FR" sz="2400" dirty="0">
                <a:solidFill>
                  <a:schemeClr val="bg1"/>
                </a:solidFill>
              </a:rPr>
              <a:t>un sujet représentatif de la population générale, 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qui présente </a:t>
            </a:r>
            <a:r>
              <a:rPr lang="fr-FR" sz="2400" dirty="0">
                <a:solidFill>
                  <a:schemeClr val="bg1"/>
                </a:solidFill>
              </a:rPr>
              <a:t>:  Fc = 70 battements/minute et VES = 70ml, le Qc est = 70 bat x 70 ml = 4900ml/minute, pratiquement 5L/min</a:t>
            </a:r>
          </a:p>
        </p:txBody>
      </p:sp>
    </p:spTree>
    <p:extLst>
      <p:ext uri="{BB962C8B-B14F-4D97-AF65-F5344CB8AC3E}">
        <p14:creationId xmlns:p14="http://schemas.microsoft.com/office/powerpoint/2010/main" val="35554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 smtClean="0">
                <a:solidFill>
                  <a:srgbClr val="170D13"/>
                </a:solidFill>
              </a:rPr>
              <a:t> 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7,0 </a:t>
            </a:r>
            <a:r>
              <a:rPr lang="fr-FR" sz="2400" dirty="0">
                <a:solidFill>
                  <a:schemeClr val="bg1"/>
                </a:solidFill>
              </a:rPr>
              <a:t>bat x 70 ml = 4900ml/minute, pratiquement 5L/min</a:t>
            </a:r>
          </a:p>
        </p:txBody>
      </p:sp>
    </p:spTree>
    <p:extLst>
      <p:ext uri="{BB962C8B-B14F-4D97-AF65-F5344CB8AC3E}">
        <p14:creationId xmlns:p14="http://schemas.microsoft.com/office/powerpoint/2010/main" val="355545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>
                <a:solidFill>
                  <a:srgbClr val="C00000"/>
                </a:solidFill>
              </a:rPr>
              <a:t>70 bat x 70 ml </a:t>
            </a:r>
            <a:r>
              <a:rPr lang="fr-FR" sz="2400" dirty="0">
                <a:solidFill>
                  <a:srgbClr val="170D13"/>
                </a:solidFill>
              </a:rPr>
              <a:t>= </a:t>
            </a:r>
            <a:r>
              <a:rPr lang="fr-FR" sz="2400" dirty="0">
                <a:solidFill>
                  <a:srgbClr val="C00000"/>
                </a:solidFill>
              </a:rPr>
              <a:t>4900ml/minute</a:t>
            </a:r>
            <a:r>
              <a:rPr lang="fr-FR" sz="2400" dirty="0">
                <a:solidFill>
                  <a:srgbClr val="170D13"/>
                </a:solidFill>
              </a:rPr>
              <a:t>, pratiquement </a:t>
            </a:r>
            <a:r>
              <a:rPr lang="fr-FR" sz="2400" dirty="0">
                <a:solidFill>
                  <a:srgbClr val="C00000"/>
                </a:solidFill>
              </a:rPr>
              <a:t>5L/min</a:t>
            </a:r>
          </a:p>
        </p:txBody>
      </p:sp>
    </p:spTree>
    <p:extLst>
      <p:ext uri="{BB962C8B-B14F-4D97-AF65-F5344CB8AC3E}">
        <p14:creationId xmlns:p14="http://schemas.microsoft.com/office/powerpoint/2010/main" val="314872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>
                <a:solidFill>
                  <a:srgbClr val="C00000"/>
                </a:solidFill>
              </a:rPr>
              <a:t>70 bat x 70 ml </a:t>
            </a:r>
            <a:r>
              <a:rPr lang="fr-FR" sz="2400" dirty="0">
                <a:solidFill>
                  <a:srgbClr val="170D13"/>
                </a:solidFill>
              </a:rPr>
              <a:t>= </a:t>
            </a:r>
            <a:r>
              <a:rPr lang="fr-FR" sz="2400" dirty="0">
                <a:solidFill>
                  <a:srgbClr val="C00000"/>
                </a:solidFill>
              </a:rPr>
              <a:t>4900ml/minute</a:t>
            </a:r>
            <a:r>
              <a:rPr lang="fr-FR" sz="2400" dirty="0">
                <a:solidFill>
                  <a:srgbClr val="170D13"/>
                </a:solidFill>
              </a:rPr>
              <a:t>, pratiquement </a:t>
            </a:r>
            <a:r>
              <a:rPr lang="fr-FR" sz="2400" dirty="0">
                <a:solidFill>
                  <a:srgbClr val="C00000"/>
                </a:solidFill>
              </a:rPr>
              <a:t>5L/min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8337" y="3789040"/>
            <a:ext cx="8229600" cy="28083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Pour une surface du corps du sujet précédent = à </a:t>
            </a:r>
            <a:r>
              <a:rPr lang="fr-FR" sz="2400" dirty="0">
                <a:solidFill>
                  <a:srgbClr val="C00000"/>
                </a:solidFill>
              </a:rPr>
              <a:t>1,66 m²</a:t>
            </a:r>
            <a:r>
              <a:rPr lang="fr-FR" sz="2400" dirty="0">
                <a:solidFill>
                  <a:srgbClr val="170D13"/>
                </a:solidFill>
              </a:rPr>
              <a:t>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le </a:t>
            </a:r>
            <a:r>
              <a:rPr lang="fr-FR" sz="2400" dirty="0">
                <a:solidFill>
                  <a:srgbClr val="C00000"/>
                </a:solidFill>
              </a:rPr>
              <a:t>Qc/1,66 m² </a:t>
            </a:r>
            <a:r>
              <a:rPr lang="fr-FR" sz="2400" dirty="0">
                <a:solidFill>
                  <a:srgbClr val="170D13"/>
                </a:solidFill>
              </a:rPr>
              <a:t>sera = 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  <a:r>
              <a:rPr lang="fr-FR" sz="2400" dirty="0" smtClean="0">
                <a:solidFill>
                  <a:schemeClr val="bg1"/>
                </a:solidFill>
              </a:rPr>
              <a:t>à  </a:t>
            </a:r>
            <a:r>
              <a:rPr lang="fr-FR" sz="2400" dirty="0">
                <a:solidFill>
                  <a:schemeClr val="bg1"/>
                </a:solidFill>
              </a:rPr>
              <a:t>5/1,66 = 3L/min/m² </a:t>
            </a:r>
          </a:p>
          <a:p>
            <a:r>
              <a:rPr lang="fr-FR" sz="2400" dirty="0">
                <a:solidFill>
                  <a:schemeClr val="bg1"/>
                </a:solidFill>
              </a:rPr>
              <a:t>Cette nouvelle valeur est dite : Index cardiaque (</a:t>
            </a:r>
            <a:r>
              <a:rPr lang="fr-FR" sz="2400" dirty="0" err="1">
                <a:solidFill>
                  <a:schemeClr val="bg1"/>
                </a:solidFill>
              </a:rPr>
              <a:t>Ic</a:t>
            </a:r>
            <a:r>
              <a:rPr lang="fr-FR" sz="2400" dirty="0">
                <a:solidFill>
                  <a:schemeClr val="bg1"/>
                </a:solidFill>
              </a:rPr>
              <a:t>). 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L’Ic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permet de mieux comparer la performance de la fonction cardiaque entre les sujets qui présentent un Qc comparable, mais des surfaces corporelles variables.</a:t>
            </a:r>
          </a:p>
        </p:txBody>
      </p:sp>
    </p:spTree>
    <p:extLst>
      <p:ext uri="{BB962C8B-B14F-4D97-AF65-F5344CB8AC3E}">
        <p14:creationId xmlns:p14="http://schemas.microsoft.com/office/powerpoint/2010/main" val="7539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>
                <a:solidFill>
                  <a:srgbClr val="C00000"/>
                </a:solidFill>
              </a:rPr>
              <a:t>70 bat x 70 ml </a:t>
            </a:r>
            <a:r>
              <a:rPr lang="fr-FR" sz="2400" dirty="0">
                <a:solidFill>
                  <a:srgbClr val="170D13"/>
                </a:solidFill>
              </a:rPr>
              <a:t>= </a:t>
            </a:r>
            <a:r>
              <a:rPr lang="fr-FR" sz="2400" dirty="0">
                <a:solidFill>
                  <a:srgbClr val="C00000"/>
                </a:solidFill>
              </a:rPr>
              <a:t>4900ml/minute</a:t>
            </a:r>
            <a:r>
              <a:rPr lang="fr-FR" sz="2400" dirty="0">
                <a:solidFill>
                  <a:srgbClr val="170D13"/>
                </a:solidFill>
              </a:rPr>
              <a:t>, pratiquement </a:t>
            </a:r>
            <a:r>
              <a:rPr lang="fr-FR" sz="2400" dirty="0">
                <a:solidFill>
                  <a:srgbClr val="C00000"/>
                </a:solidFill>
              </a:rPr>
              <a:t>5L/min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8337" y="3789040"/>
            <a:ext cx="8229600" cy="28083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Pour une surface du corps du sujet précédent = à </a:t>
            </a:r>
            <a:r>
              <a:rPr lang="fr-FR" sz="2400" dirty="0">
                <a:solidFill>
                  <a:srgbClr val="C00000"/>
                </a:solidFill>
              </a:rPr>
              <a:t>1,66 m²</a:t>
            </a:r>
            <a:r>
              <a:rPr lang="fr-FR" sz="2400" dirty="0">
                <a:solidFill>
                  <a:srgbClr val="170D13"/>
                </a:solidFill>
              </a:rPr>
              <a:t>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le </a:t>
            </a:r>
            <a:r>
              <a:rPr lang="fr-FR" sz="2400" dirty="0">
                <a:solidFill>
                  <a:srgbClr val="C00000"/>
                </a:solidFill>
              </a:rPr>
              <a:t>Qc/1,66 m² </a:t>
            </a:r>
            <a:r>
              <a:rPr lang="fr-FR" sz="2400" dirty="0">
                <a:solidFill>
                  <a:srgbClr val="170D13"/>
                </a:solidFill>
              </a:rPr>
              <a:t>sera = à  </a:t>
            </a:r>
            <a:r>
              <a:rPr lang="fr-FR" sz="2400" dirty="0">
                <a:solidFill>
                  <a:srgbClr val="C00000"/>
                </a:solidFill>
              </a:rPr>
              <a:t>5/1,66</a:t>
            </a:r>
            <a:r>
              <a:rPr lang="fr-FR" sz="2400" dirty="0">
                <a:solidFill>
                  <a:srgbClr val="170D13"/>
                </a:solidFill>
              </a:rPr>
              <a:t> = </a:t>
            </a:r>
            <a:r>
              <a:rPr lang="fr-FR" sz="2400" dirty="0">
                <a:solidFill>
                  <a:srgbClr val="C00000"/>
                </a:solidFill>
              </a:rPr>
              <a:t>3L/min/m²</a:t>
            </a:r>
            <a:r>
              <a:rPr lang="fr-FR" sz="2400" dirty="0">
                <a:solidFill>
                  <a:srgbClr val="170D13"/>
                </a:solidFill>
              </a:rPr>
              <a:t> </a:t>
            </a:r>
          </a:p>
          <a:p>
            <a:r>
              <a:rPr lang="fr-FR" sz="2400" dirty="0">
                <a:solidFill>
                  <a:schemeClr val="bg1"/>
                </a:solidFill>
              </a:rPr>
              <a:t>Cette nouvelle valeur est dite : Index cardiaque (</a:t>
            </a:r>
            <a:r>
              <a:rPr lang="fr-FR" sz="2400" dirty="0" err="1">
                <a:solidFill>
                  <a:schemeClr val="bg1"/>
                </a:solidFill>
              </a:rPr>
              <a:t>Ic</a:t>
            </a:r>
            <a:r>
              <a:rPr lang="fr-FR" sz="2400" dirty="0">
                <a:solidFill>
                  <a:schemeClr val="bg1"/>
                </a:solidFill>
              </a:rPr>
              <a:t>). </a:t>
            </a:r>
          </a:p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L’Ic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permet de mieux comparer la performance de la fonction cardiaque entre les sujets qui présentent un Qc comparable, mais des surfaces corporelles variables.</a:t>
            </a:r>
          </a:p>
        </p:txBody>
      </p:sp>
    </p:spTree>
    <p:extLst>
      <p:ext uri="{BB962C8B-B14F-4D97-AF65-F5344CB8AC3E}">
        <p14:creationId xmlns:p14="http://schemas.microsoft.com/office/powerpoint/2010/main" val="7539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>
                <a:solidFill>
                  <a:srgbClr val="C00000"/>
                </a:solidFill>
              </a:rPr>
              <a:t>70 bat x 70 ml </a:t>
            </a:r>
            <a:r>
              <a:rPr lang="fr-FR" sz="2400" dirty="0">
                <a:solidFill>
                  <a:srgbClr val="170D13"/>
                </a:solidFill>
              </a:rPr>
              <a:t>= </a:t>
            </a:r>
            <a:r>
              <a:rPr lang="fr-FR" sz="2400" dirty="0">
                <a:solidFill>
                  <a:srgbClr val="C00000"/>
                </a:solidFill>
              </a:rPr>
              <a:t>4900ml/minute</a:t>
            </a:r>
            <a:r>
              <a:rPr lang="fr-FR" sz="2400" dirty="0">
                <a:solidFill>
                  <a:srgbClr val="170D13"/>
                </a:solidFill>
              </a:rPr>
              <a:t>, pratiquement </a:t>
            </a:r>
            <a:r>
              <a:rPr lang="fr-FR" sz="2400" dirty="0">
                <a:solidFill>
                  <a:srgbClr val="C00000"/>
                </a:solidFill>
              </a:rPr>
              <a:t>5L/min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8337" y="3789040"/>
            <a:ext cx="8229600" cy="28083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Pour une surface du corps du sujet précédent = à </a:t>
            </a:r>
            <a:r>
              <a:rPr lang="fr-FR" sz="2400" dirty="0">
                <a:solidFill>
                  <a:srgbClr val="C00000"/>
                </a:solidFill>
              </a:rPr>
              <a:t>1,66 m²</a:t>
            </a:r>
            <a:r>
              <a:rPr lang="fr-FR" sz="2400" dirty="0">
                <a:solidFill>
                  <a:srgbClr val="170D13"/>
                </a:solidFill>
              </a:rPr>
              <a:t>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le </a:t>
            </a:r>
            <a:r>
              <a:rPr lang="fr-FR" sz="2400" dirty="0">
                <a:solidFill>
                  <a:srgbClr val="C00000"/>
                </a:solidFill>
              </a:rPr>
              <a:t>Qc/1,66 m² </a:t>
            </a:r>
            <a:r>
              <a:rPr lang="fr-FR" sz="2400" dirty="0">
                <a:solidFill>
                  <a:srgbClr val="170D13"/>
                </a:solidFill>
              </a:rPr>
              <a:t>sera = à  </a:t>
            </a:r>
            <a:r>
              <a:rPr lang="fr-FR" sz="2400" dirty="0">
                <a:solidFill>
                  <a:srgbClr val="C00000"/>
                </a:solidFill>
              </a:rPr>
              <a:t>5/1,66</a:t>
            </a:r>
            <a:r>
              <a:rPr lang="fr-FR" sz="2400" dirty="0">
                <a:solidFill>
                  <a:srgbClr val="170D13"/>
                </a:solidFill>
              </a:rPr>
              <a:t> = </a:t>
            </a:r>
            <a:r>
              <a:rPr lang="fr-FR" sz="2400" dirty="0">
                <a:solidFill>
                  <a:srgbClr val="C00000"/>
                </a:solidFill>
              </a:rPr>
              <a:t>3L/min/m²</a:t>
            </a:r>
            <a:r>
              <a:rPr lang="fr-FR" sz="2400" dirty="0">
                <a:solidFill>
                  <a:srgbClr val="170D13"/>
                </a:solidFill>
              </a:rPr>
              <a:t> </a:t>
            </a:r>
          </a:p>
          <a:p>
            <a:r>
              <a:rPr lang="fr-FR" sz="2400" dirty="0">
                <a:solidFill>
                  <a:srgbClr val="170D13"/>
                </a:solidFill>
              </a:rPr>
              <a:t>Cette nouvelle valeur est dite : </a:t>
            </a:r>
            <a:r>
              <a:rPr lang="fr-FR" sz="2400" dirty="0">
                <a:solidFill>
                  <a:srgbClr val="0070C0"/>
                </a:solidFill>
              </a:rPr>
              <a:t>Index cardiaque (</a:t>
            </a:r>
            <a:r>
              <a:rPr lang="fr-FR" sz="2400" dirty="0" err="1">
                <a:solidFill>
                  <a:srgbClr val="0070C0"/>
                </a:solidFill>
              </a:rPr>
              <a:t>Ic</a:t>
            </a:r>
            <a:r>
              <a:rPr lang="fr-FR" sz="2400" dirty="0">
                <a:solidFill>
                  <a:srgbClr val="0070C0"/>
                </a:solidFill>
              </a:rPr>
              <a:t>). </a:t>
            </a: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err="1" smtClean="0">
                <a:solidFill>
                  <a:schemeClr val="bg1"/>
                </a:solidFill>
              </a:rPr>
              <a:t>L’Ic</a:t>
            </a:r>
            <a:r>
              <a:rPr lang="fr-FR" sz="2400" dirty="0" smtClean="0">
                <a:solidFill>
                  <a:schemeClr val="bg1"/>
                </a:solidFill>
              </a:rPr>
              <a:t> </a:t>
            </a:r>
            <a:r>
              <a:rPr lang="fr-FR" sz="2400" dirty="0">
                <a:solidFill>
                  <a:schemeClr val="bg1"/>
                </a:solidFill>
              </a:rPr>
              <a:t>permet de mieux comparer la performance de la fonction cardiaque entre les sujets qui présentent un Qc comparable, mais des surfaces corporelles variables.</a:t>
            </a:r>
          </a:p>
        </p:txBody>
      </p:sp>
    </p:spTree>
    <p:extLst>
      <p:ext uri="{BB962C8B-B14F-4D97-AF65-F5344CB8AC3E}">
        <p14:creationId xmlns:p14="http://schemas.microsoft.com/office/powerpoint/2010/main" val="328336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55672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0"/>
              </a:spcBef>
              <a:defRPr/>
            </a:pPr>
            <a:endParaRPr lang="fr-FR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Cours de deuxième année des études médicales</a:t>
            </a: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2060"/>
                </a:solidFill>
              </a:rPr>
              <a:t>Année Universitaire </a:t>
            </a:r>
            <a:r>
              <a:rPr lang="fr-FR" sz="2600" dirty="0" smtClean="0">
                <a:solidFill>
                  <a:srgbClr val="002060"/>
                </a:solidFill>
              </a:rPr>
              <a:t>2023-24   </a:t>
            </a:r>
            <a:endParaRPr lang="fr-FR" sz="2600" dirty="0" smtClean="0">
              <a:solidFill>
                <a:srgbClr val="002060"/>
              </a:solidFill>
            </a:endParaRPr>
          </a:p>
          <a:p>
            <a:pPr>
              <a:spcBef>
                <a:spcPct val="0"/>
              </a:spcBef>
              <a:defRPr/>
            </a:pPr>
            <a:endParaRPr lang="fr-FR" sz="2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fr-FR" sz="2600" dirty="0" smtClean="0">
                <a:solidFill>
                  <a:srgbClr val="0070C0"/>
                </a:solidFill>
              </a:rPr>
              <a:t>Présentation : Dr. S. Ferhi </a:t>
            </a:r>
          </a:p>
          <a:p>
            <a:pPr>
              <a:spcBef>
                <a:spcPct val="0"/>
              </a:spcBef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138499"/>
            <a:ext cx="91440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Université Batna 2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Faculté de Médecine de Batna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Département de Médecine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116632"/>
            <a:ext cx="8856984" cy="65527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611560" y="239102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Téléchargement des cours :                    </a:t>
            </a:r>
            <a:r>
              <a:rPr lang="en-US" sz="3600" u="sng" dirty="0" smtClean="0">
                <a:hlinkClick r:id="rId2" tooltip="FERHI  Salah 's website"/>
              </a:rPr>
              <a:t>http</a:t>
            </a:r>
            <a:r>
              <a:rPr lang="en-US" sz="3600" u="sng" dirty="0">
                <a:hlinkClick r:id="rId2" tooltip="FERHI  Salah 's website"/>
              </a:rPr>
              <a:t>://staff.univ-batna2.dz/ferhi-salah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7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II. Valeur du Qc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7200" y="1700808"/>
            <a:ext cx="8229600" cy="19442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Elle se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 smtClean="0">
                <a:solidFill>
                  <a:srgbClr val="170D13"/>
                </a:solidFill>
              </a:rPr>
              <a:t>calcule par l’équation :  </a:t>
            </a:r>
            <a:r>
              <a:rPr lang="fr-FR" sz="2400" dirty="0" err="1" smtClean="0">
                <a:solidFill>
                  <a:srgbClr val="0070C0"/>
                </a:solidFill>
              </a:rPr>
              <a:t>Fc</a:t>
            </a:r>
            <a:r>
              <a:rPr lang="fr-FR" sz="2400" dirty="0" smtClean="0">
                <a:solidFill>
                  <a:srgbClr val="0070C0"/>
                </a:solidFill>
              </a:rPr>
              <a:t> x VES</a:t>
            </a:r>
            <a:r>
              <a:rPr lang="fr-FR" sz="2400" dirty="0" smtClean="0">
                <a:solidFill>
                  <a:srgbClr val="170D13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>
                <a:solidFill>
                  <a:srgbClr val="170D13"/>
                </a:solidFill>
              </a:rPr>
              <a:t>Ainsi, pour </a:t>
            </a:r>
            <a:r>
              <a:rPr lang="fr-FR" sz="2400" dirty="0">
                <a:solidFill>
                  <a:srgbClr val="170D13"/>
                </a:solidFill>
              </a:rPr>
              <a:t>un sujet représentatif de la population générale,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qui présente </a:t>
            </a:r>
            <a:r>
              <a:rPr lang="fr-FR" sz="2400" dirty="0">
                <a:solidFill>
                  <a:srgbClr val="170D13"/>
                </a:solidFill>
              </a:rPr>
              <a:t>:  </a:t>
            </a:r>
            <a:r>
              <a:rPr lang="fr-FR" sz="2400" dirty="0">
                <a:solidFill>
                  <a:srgbClr val="0070C0"/>
                </a:solidFill>
              </a:rPr>
              <a:t>Fc</a:t>
            </a:r>
            <a:r>
              <a:rPr lang="fr-FR" sz="2400" dirty="0">
                <a:solidFill>
                  <a:srgbClr val="C00000"/>
                </a:solidFill>
              </a:rPr>
              <a:t> = 70 battements/minute </a:t>
            </a:r>
            <a:r>
              <a:rPr lang="fr-FR" sz="2400" dirty="0">
                <a:solidFill>
                  <a:srgbClr val="170D13"/>
                </a:solidFill>
              </a:rPr>
              <a:t>et </a:t>
            </a:r>
            <a:r>
              <a:rPr lang="fr-FR" sz="2400" dirty="0">
                <a:solidFill>
                  <a:srgbClr val="0070C0"/>
                </a:solidFill>
              </a:rPr>
              <a:t>VES</a:t>
            </a:r>
            <a:r>
              <a:rPr lang="fr-FR" sz="2400" dirty="0">
                <a:solidFill>
                  <a:srgbClr val="C00000"/>
                </a:solidFill>
              </a:rPr>
              <a:t> = 70ml</a:t>
            </a:r>
            <a:r>
              <a:rPr lang="fr-FR" sz="2400" dirty="0">
                <a:solidFill>
                  <a:srgbClr val="170D13"/>
                </a:solidFill>
              </a:rPr>
              <a:t>, le </a:t>
            </a:r>
            <a:r>
              <a:rPr lang="fr-FR" sz="2400" dirty="0">
                <a:solidFill>
                  <a:srgbClr val="0070C0"/>
                </a:solidFill>
              </a:rPr>
              <a:t>Qc</a:t>
            </a:r>
            <a:r>
              <a:rPr lang="fr-FR" sz="2400" dirty="0">
                <a:solidFill>
                  <a:srgbClr val="170D13"/>
                </a:solidFill>
              </a:rPr>
              <a:t> est = </a:t>
            </a:r>
            <a:r>
              <a:rPr lang="fr-FR" sz="2400" dirty="0">
                <a:solidFill>
                  <a:srgbClr val="C00000"/>
                </a:solidFill>
              </a:rPr>
              <a:t>70 bat x 70 ml </a:t>
            </a:r>
            <a:r>
              <a:rPr lang="fr-FR" sz="2400" dirty="0">
                <a:solidFill>
                  <a:srgbClr val="170D13"/>
                </a:solidFill>
              </a:rPr>
              <a:t>= </a:t>
            </a:r>
            <a:r>
              <a:rPr lang="fr-FR" sz="2400" dirty="0">
                <a:solidFill>
                  <a:srgbClr val="C00000"/>
                </a:solidFill>
              </a:rPr>
              <a:t>4900ml/minute</a:t>
            </a:r>
            <a:r>
              <a:rPr lang="fr-FR" sz="2400" dirty="0">
                <a:solidFill>
                  <a:srgbClr val="170D13"/>
                </a:solidFill>
              </a:rPr>
              <a:t>, pratiquement </a:t>
            </a:r>
            <a:r>
              <a:rPr lang="fr-FR" sz="2400" dirty="0">
                <a:solidFill>
                  <a:srgbClr val="C00000"/>
                </a:solidFill>
              </a:rPr>
              <a:t>5L/min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58337" y="3789040"/>
            <a:ext cx="8229600" cy="28083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170D13"/>
                </a:solidFill>
              </a:rPr>
              <a:t>Pour une surface du corps du sujet précédent = à </a:t>
            </a:r>
            <a:r>
              <a:rPr lang="fr-FR" sz="2400" dirty="0">
                <a:solidFill>
                  <a:srgbClr val="C00000"/>
                </a:solidFill>
              </a:rPr>
              <a:t>1,66 m²</a:t>
            </a:r>
            <a:r>
              <a:rPr lang="fr-FR" sz="2400" dirty="0">
                <a:solidFill>
                  <a:srgbClr val="170D13"/>
                </a:solidFill>
              </a:rPr>
              <a:t>,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le </a:t>
            </a:r>
            <a:r>
              <a:rPr lang="fr-FR" sz="2400" dirty="0">
                <a:solidFill>
                  <a:srgbClr val="C00000"/>
                </a:solidFill>
              </a:rPr>
              <a:t>Qc/1,66 m² </a:t>
            </a:r>
            <a:r>
              <a:rPr lang="fr-FR" sz="2400" dirty="0">
                <a:solidFill>
                  <a:srgbClr val="170D13"/>
                </a:solidFill>
              </a:rPr>
              <a:t>sera = à  </a:t>
            </a:r>
            <a:r>
              <a:rPr lang="fr-FR" sz="2400" dirty="0">
                <a:solidFill>
                  <a:srgbClr val="C00000"/>
                </a:solidFill>
              </a:rPr>
              <a:t>5/1,66</a:t>
            </a:r>
            <a:r>
              <a:rPr lang="fr-FR" sz="2400" dirty="0">
                <a:solidFill>
                  <a:srgbClr val="170D13"/>
                </a:solidFill>
              </a:rPr>
              <a:t> = </a:t>
            </a:r>
            <a:r>
              <a:rPr lang="fr-FR" sz="2400" dirty="0">
                <a:solidFill>
                  <a:srgbClr val="C00000"/>
                </a:solidFill>
              </a:rPr>
              <a:t>3L/min/m²</a:t>
            </a:r>
            <a:r>
              <a:rPr lang="fr-FR" sz="2400" dirty="0">
                <a:solidFill>
                  <a:srgbClr val="170D13"/>
                </a:solidFill>
              </a:rPr>
              <a:t> </a:t>
            </a:r>
          </a:p>
          <a:p>
            <a:r>
              <a:rPr lang="fr-FR" sz="2400" dirty="0">
                <a:solidFill>
                  <a:srgbClr val="170D13"/>
                </a:solidFill>
              </a:rPr>
              <a:t>Cette nouvelle valeur est dite : </a:t>
            </a:r>
            <a:r>
              <a:rPr lang="fr-FR" sz="2400" dirty="0">
                <a:solidFill>
                  <a:srgbClr val="0070C0"/>
                </a:solidFill>
              </a:rPr>
              <a:t>Index cardiaque (</a:t>
            </a:r>
            <a:r>
              <a:rPr lang="fr-FR" sz="2400" dirty="0" err="1">
                <a:solidFill>
                  <a:srgbClr val="0070C0"/>
                </a:solidFill>
              </a:rPr>
              <a:t>Ic</a:t>
            </a:r>
            <a:r>
              <a:rPr lang="fr-FR" sz="2400" dirty="0">
                <a:solidFill>
                  <a:srgbClr val="0070C0"/>
                </a:solidFill>
              </a:rPr>
              <a:t>). </a:t>
            </a:r>
          </a:p>
          <a:p>
            <a:endParaRPr lang="fr-FR" sz="2400" dirty="0" smtClean="0">
              <a:solidFill>
                <a:srgbClr val="170D13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fr-FR" sz="2400" dirty="0" err="1" smtClean="0">
                <a:solidFill>
                  <a:srgbClr val="170D13"/>
                </a:solidFill>
              </a:rPr>
              <a:t>L’Ic</a:t>
            </a:r>
            <a:r>
              <a:rPr lang="fr-FR" sz="2400" dirty="0" smtClean="0">
                <a:solidFill>
                  <a:srgbClr val="170D13"/>
                </a:solidFill>
              </a:rPr>
              <a:t> </a:t>
            </a:r>
            <a:r>
              <a:rPr lang="fr-FR" sz="2400" dirty="0">
                <a:solidFill>
                  <a:srgbClr val="170D13"/>
                </a:solidFill>
              </a:rPr>
              <a:t>permet de mieux comparer la performance de la </a:t>
            </a:r>
            <a:endParaRPr lang="fr-FR" sz="2400" dirty="0" smtClean="0">
              <a:solidFill>
                <a:srgbClr val="170D13"/>
              </a:solidFill>
            </a:endParaRPr>
          </a:p>
          <a:p>
            <a:r>
              <a:rPr lang="fr-FR" sz="2400" dirty="0" smtClean="0">
                <a:solidFill>
                  <a:srgbClr val="170D13"/>
                </a:solidFill>
              </a:rPr>
              <a:t>fonction </a:t>
            </a:r>
            <a:r>
              <a:rPr lang="fr-FR" sz="2400" dirty="0">
                <a:solidFill>
                  <a:srgbClr val="170D13"/>
                </a:solidFill>
              </a:rPr>
              <a:t>cardiaque entre les sujets qui présentent un Qc comparable, mais des surfaces corporelles variables.</a:t>
            </a:r>
          </a:p>
        </p:txBody>
      </p:sp>
    </p:spTree>
    <p:extLst>
      <p:ext uri="{BB962C8B-B14F-4D97-AF65-F5344CB8AC3E}">
        <p14:creationId xmlns:p14="http://schemas.microsoft.com/office/powerpoint/2010/main" val="309126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1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</a:t>
            </a:r>
            <a:r>
              <a:rPr lang="fr-FR" sz="2400" dirty="0" smtClean="0"/>
              <a:t> </a:t>
            </a:r>
            <a:r>
              <a:rPr lang="fr-FR" sz="2400" dirty="0">
                <a:solidFill>
                  <a:schemeClr val="bg1"/>
                </a:solidFill>
              </a:rPr>
              <a:t>D</a:t>
            </a:r>
            <a:r>
              <a:rPr lang="fr-FR" sz="2400" dirty="0" smtClean="0">
                <a:solidFill>
                  <a:schemeClr val="bg1"/>
                </a:solidFill>
              </a:rPr>
              <a:t>igestion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      - Dans l’environnement chaud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ltitude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 smtClean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nxiété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308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</a:t>
            </a:r>
            <a:r>
              <a:rPr lang="fr-FR" sz="2400" dirty="0" smtClean="0">
                <a:solidFill>
                  <a:schemeClr val="bg1"/>
                </a:solidFill>
              </a:rPr>
              <a:t>- Dans l’environnement chaud</a:t>
            </a:r>
          </a:p>
          <a:p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ltitude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 smtClean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nxiété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308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- Dans l’environnement chaud</a:t>
            </a:r>
          </a:p>
          <a:p>
            <a:r>
              <a:rPr lang="fr-FR" sz="2400" dirty="0" smtClean="0"/>
              <a:t>      </a:t>
            </a:r>
            <a:r>
              <a:rPr lang="fr-FR" sz="2400" dirty="0" smtClean="0">
                <a:solidFill>
                  <a:schemeClr val="bg1"/>
                </a:solidFill>
              </a:rPr>
              <a:t>- </a:t>
            </a:r>
            <a:r>
              <a:rPr lang="fr-FR" sz="2400" dirty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ltitude</a:t>
            </a:r>
            <a:endParaRPr lang="fr-FR" sz="2400" dirty="0" smtClean="0">
              <a:solidFill>
                <a:schemeClr val="bg1"/>
              </a:solidFill>
            </a:endParaRPr>
          </a:p>
          <a:p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 smtClean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nxiété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308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- Dans l’environnement chaud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A</a:t>
            </a:r>
            <a:r>
              <a:rPr lang="fr-FR" sz="2400" dirty="0" smtClean="0"/>
              <a:t>ltitude</a:t>
            </a:r>
            <a:endParaRPr lang="fr-FR" sz="2400" dirty="0" smtClean="0"/>
          </a:p>
          <a:p>
            <a:r>
              <a:rPr lang="fr-FR" sz="2400" dirty="0" smtClean="0"/>
              <a:t>      </a:t>
            </a:r>
            <a:r>
              <a:rPr lang="fr-FR" sz="2400" dirty="0" smtClean="0">
                <a:solidFill>
                  <a:schemeClr val="bg1"/>
                </a:solidFill>
              </a:rPr>
              <a:t>- </a:t>
            </a:r>
            <a:r>
              <a:rPr lang="fr-FR" sz="2400" dirty="0" smtClean="0">
                <a:solidFill>
                  <a:schemeClr val="bg1"/>
                </a:solidFill>
              </a:rPr>
              <a:t>A</a:t>
            </a:r>
            <a:r>
              <a:rPr lang="fr-FR" sz="2400" dirty="0" smtClean="0">
                <a:solidFill>
                  <a:schemeClr val="bg1"/>
                </a:solidFill>
              </a:rPr>
              <a:t>nxiété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3084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- Dans l’environnement chaud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A</a:t>
            </a:r>
            <a:r>
              <a:rPr lang="fr-FR" sz="2400" dirty="0" smtClean="0"/>
              <a:t>ltitude</a:t>
            </a:r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 smtClean="0"/>
              <a:t>A</a:t>
            </a:r>
            <a:r>
              <a:rPr lang="fr-FR" sz="2400" dirty="0" smtClean="0"/>
              <a:t>nxiété</a:t>
            </a: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1274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- Dans l’environnement chaud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A</a:t>
            </a:r>
            <a:r>
              <a:rPr lang="fr-FR" sz="2400" dirty="0" smtClean="0"/>
              <a:t>ltitude</a:t>
            </a:r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 smtClean="0"/>
              <a:t>A</a:t>
            </a:r>
            <a:r>
              <a:rPr lang="fr-FR" sz="2400" dirty="0" smtClean="0"/>
              <a:t>nxiété</a:t>
            </a: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  <p:sp>
        <p:nvSpPr>
          <p:cNvPr id="5" name="Rectangle à coins arrondis 2"/>
          <p:cNvSpPr/>
          <p:nvPr/>
        </p:nvSpPr>
        <p:spPr>
          <a:xfrm>
            <a:off x="899592" y="4797152"/>
            <a:ext cx="7344816" cy="144016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59632" y="4911506"/>
            <a:ext cx="6912768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 smtClean="0"/>
              <a:t>À l’exception :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>
                <a:solidFill>
                  <a:schemeClr val="bg1"/>
                </a:solidFill>
              </a:rPr>
              <a:t>      - </a:t>
            </a:r>
            <a:r>
              <a:rPr lang="fr-FR" sz="2400" dirty="0">
                <a:solidFill>
                  <a:schemeClr val="bg1"/>
                </a:solidFill>
              </a:rPr>
              <a:t>P</a:t>
            </a:r>
            <a:r>
              <a:rPr lang="fr-FR" sz="2400" dirty="0" smtClean="0">
                <a:solidFill>
                  <a:schemeClr val="bg1"/>
                </a:solidFill>
              </a:rPr>
              <a:t>assage </a:t>
            </a:r>
            <a:r>
              <a:rPr lang="fr-FR" sz="2400" dirty="0" smtClean="0">
                <a:solidFill>
                  <a:schemeClr val="bg1"/>
                </a:solidFill>
              </a:rPr>
              <a:t>en </a:t>
            </a:r>
            <a:r>
              <a:rPr lang="fr-FR" sz="2400" dirty="0" smtClean="0">
                <a:solidFill>
                  <a:schemeClr val="bg1"/>
                </a:solidFill>
              </a:rPr>
              <a:t>orthostatisme, ou le </a:t>
            </a:r>
            <a:r>
              <a:rPr lang="fr-FR" sz="2400" dirty="0" err="1" smtClean="0">
                <a:solidFill>
                  <a:schemeClr val="bg1"/>
                </a:solidFill>
              </a:rPr>
              <a:t>Qc</a:t>
            </a:r>
            <a:r>
              <a:rPr lang="fr-FR" sz="2400" dirty="0" smtClean="0">
                <a:solidFill>
                  <a:schemeClr val="bg1"/>
                </a:solidFill>
              </a:rPr>
              <a:t> diminue</a:t>
            </a:r>
            <a:endParaRPr lang="fr-FR" sz="24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99079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III. </a:t>
            </a:r>
            <a:r>
              <a:rPr lang="fr-FR" sz="3600" dirty="0" smtClean="0">
                <a:solidFill>
                  <a:srgbClr val="C00000"/>
                </a:solidFill>
              </a:rPr>
              <a:t>Augmentation</a:t>
            </a:r>
            <a:r>
              <a:rPr lang="fr-FR" sz="3600" dirty="0" smtClean="0">
                <a:solidFill>
                  <a:srgbClr val="C00000"/>
                </a:solidFill>
              </a:rPr>
              <a:t> physiologique </a:t>
            </a:r>
            <a:r>
              <a:rPr lang="fr-FR" sz="3600" dirty="0" smtClean="0">
                <a:solidFill>
                  <a:srgbClr val="C00000"/>
                </a:solidFill>
              </a:rPr>
              <a:t>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899592" y="1556792"/>
            <a:ext cx="7344816" cy="302433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259632" y="1772816"/>
            <a:ext cx="691276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fr-FR" sz="2400" dirty="0" smtClean="0"/>
              <a:t>Le </a:t>
            </a:r>
            <a:r>
              <a:rPr lang="fr-FR" sz="2400" dirty="0" err="1" smtClean="0"/>
              <a:t>Qc</a:t>
            </a:r>
            <a:r>
              <a:rPr lang="fr-FR" sz="2400" dirty="0" smtClean="0"/>
              <a:t> augmente : 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/>
              <a:t>L</a:t>
            </a:r>
            <a:r>
              <a:rPr lang="fr-FR" sz="2400" dirty="0" smtClean="0"/>
              <a:t>’exercice </a:t>
            </a:r>
            <a:r>
              <a:rPr lang="fr-FR" sz="2400" dirty="0" smtClean="0"/>
              <a:t>physique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D</a:t>
            </a:r>
            <a:r>
              <a:rPr lang="fr-FR" sz="2400" dirty="0" smtClean="0"/>
              <a:t>igestion</a:t>
            </a:r>
            <a:endParaRPr lang="fr-FR" sz="2400" dirty="0" smtClean="0"/>
          </a:p>
          <a:p>
            <a:r>
              <a:rPr lang="fr-FR" sz="2400" dirty="0" smtClean="0"/>
              <a:t>      - Dans l’environnement chaud</a:t>
            </a:r>
          </a:p>
          <a:p>
            <a:r>
              <a:rPr lang="fr-FR" sz="2400" dirty="0" smtClean="0"/>
              <a:t>      - </a:t>
            </a:r>
            <a:r>
              <a:rPr lang="fr-FR" sz="2400" dirty="0"/>
              <a:t>A</a:t>
            </a:r>
            <a:r>
              <a:rPr lang="fr-FR" sz="2400" dirty="0" smtClean="0"/>
              <a:t>ltitude</a:t>
            </a:r>
            <a:endParaRPr lang="fr-FR" sz="2400" dirty="0" smtClean="0"/>
          </a:p>
          <a:p>
            <a:r>
              <a:rPr lang="fr-FR" sz="2400" dirty="0" smtClean="0"/>
              <a:t>      - </a:t>
            </a:r>
            <a:r>
              <a:rPr lang="fr-FR" sz="2400" dirty="0" smtClean="0"/>
              <a:t>A</a:t>
            </a:r>
            <a:r>
              <a:rPr lang="fr-FR" sz="2400" dirty="0" smtClean="0"/>
              <a:t>nxiété</a:t>
            </a: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  <p:sp>
        <p:nvSpPr>
          <p:cNvPr id="5" name="Rectangle à coins arrondis 2"/>
          <p:cNvSpPr/>
          <p:nvPr/>
        </p:nvSpPr>
        <p:spPr>
          <a:xfrm>
            <a:off x="899592" y="4797152"/>
            <a:ext cx="7344816" cy="144016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259632" y="4911506"/>
            <a:ext cx="6912768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 smtClean="0"/>
              <a:t>À l’exception :</a:t>
            </a:r>
            <a:r>
              <a:rPr lang="fr-FR" sz="2400" dirty="0" smtClean="0"/>
              <a:t> </a:t>
            </a:r>
            <a:endParaRPr lang="fr-FR" sz="2400" dirty="0" smtClean="0"/>
          </a:p>
          <a:p>
            <a:pPr>
              <a:lnSpc>
                <a:spcPct val="150000"/>
              </a:lnSpc>
            </a:pPr>
            <a:r>
              <a:rPr lang="fr-FR" sz="2400" dirty="0" smtClean="0"/>
              <a:t>      - </a:t>
            </a:r>
            <a:r>
              <a:rPr lang="fr-FR" sz="2400" dirty="0"/>
              <a:t>P</a:t>
            </a:r>
            <a:r>
              <a:rPr lang="fr-FR" sz="2400" dirty="0" smtClean="0"/>
              <a:t>assage </a:t>
            </a:r>
            <a:r>
              <a:rPr lang="fr-FR" sz="2400" dirty="0" smtClean="0"/>
              <a:t>en </a:t>
            </a:r>
            <a:r>
              <a:rPr lang="fr-FR" sz="2400" dirty="0" smtClean="0"/>
              <a:t>orthostatisme, ou le </a:t>
            </a:r>
            <a:r>
              <a:rPr lang="fr-FR" sz="2400" dirty="0" err="1" smtClean="0"/>
              <a:t>Qc</a:t>
            </a:r>
            <a:r>
              <a:rPr lang="fr-FR" sz="2400" dirty="0" smtClean="0"/>
              <a:t> diminue</a:t>
            </a:r>
            <a:endParaRPr lang="fr-FR" sz="2400" dirty="0" smtClean="0"/>
          </a:p>
          <a:p>
            <a:pPr>
              <a:lnSpc>
                <a:spcPct val="150000"/>
              </a:lnSpc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135881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844824"/>
            <a:ext cx="8229600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Le </a:t>
            </a:r>
            <a:r>
              <a:rPr lang="fr-FR" sz="2800" dirty="0" smtClean="0">
                <a:latin typeface="+mn-lt"/>
              </a:rPr>
              <a:t>Qc peut atteindre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20 à 25 L/min</a:t>
            </a:r>
            <a:r>
              <a:rPr lang="fr-FR" sz="2800" dirty="0" smtClean="0">
                <a:latin typeface="+mn-lt"/>
              </a:rPr>
              <a:t>, </a:t>
            </a:r>
            <a:r>
              <a:rPr lang="fr-FR" sz="2800" dirty="0" smtClean="0">
                <a:latin typeface="+mn-lt"/>
              </a:rPr>
              <a:t>si l’exercice est </a:t>
            </a:r>
            <a:r>
              <a:rPr lang="fr-FR" sz="2800" dirty="0" smtClean="0">
                <a:latin typeface="+mn-lt"/>
              </a:rPr>
              <a:t>intense.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Il peut atteindre  35 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L/min, 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chez l’athlète de compétition. </a:t>
            </a:r>
          </a:p>
          <a:p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La différence entre le Qc de l’</a:t>
            </a:r>
            <a:r>
              <a:rPr lang="fr-FR" sz="2800" dirty="0" err="1" smtClean="0">
                <a:solidFill>
                  <a:schemeClr val="bg1"/>
                </a:solidFill>
                <a:latin typeface="+mn-lt"/>
              </a:rPr>
              <a:t>excercie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et celui du repos est appelée </a:t>
            </a:r>
            <a:r>
              <a:rPr lang="fr-FR" sz="2800" i="1" dirty="0" smtClean="0">
                <a:solidFill>
                  <a:schemeClr val="bg1"/>
                </a:solidFill>
                <a:latin typeface="+mn-lt"/>
              </a:rPr>
              <a:t>réserve cardiaque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4" name="Rectangle à coins arrondis 2"/>
          <p:cNvSpPr/>
          <p:nvPr/>
        </p:nvSpPr>
        <p:spPr>
          <a:xfrm>
            <a:off x="323528" y="1988840"/>
            <a:ext cx="8363272" cy="23042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07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du cours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8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844824"/>
            <a:ext cx="8229600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Le </a:t>
            </a:r>
            <a:r>
              <a:rPr lang="fr-FR" sz="2800" dirty="0" smtClean="0">
                <a:latin typeface="+mn-lt"/>
              </a:rPr>
              <a:t>Qc peut atteindre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20 à 25 L/min</a:t>
            </a:r>
            <a:r>
              <a:rPr lang="fr-FR" sz="2800" dirty="0" smtClean="0">
                <a:latin typeface="+mn-lt"/>
              </a:rPr>
              <a:t>, </a:t>
            </a:r>
            <a:r>
              <a:rPr lang="fr-FR" sz="2800" dirty="0" smtClean="0">
                <a:latin typeface="+mn-lt"/>
              </a:rPr>
              <a:t>si l’exercice est </a:t>
            </a:r>
            <a:r>
              <a:rPr lang="fr-FR" sz="2800" dirty="0" smtClean="0">
                <a:latin typeface="+mn-lt"/>
              </a:rPr>
              <a:t>intense.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Il peut atteindre 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35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L/min</a:t>
            </a:r>
            <a:r>
              <a:rPr lang="fr-FR" sz="2800" dirty="0" smtClean="0">
                <a:latin typeface="+mn-lt"/>
              </a:rPr>
              <a:t>, </a:t>
            </a:r>
            <a:r>
              <a:rPr lang="fr-FR" sz="2800" dirty="0" smtClean="0">
                <a:latin typeface="+mn-lt"/>
              </a:rPr>
              <a:t>chez l’athlète de compétition. </a:t>
            </a:r>
          </a:p>
          <a:p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La différence entre le Qc de l’</a:t>
            </a:r>
            <a:r>
              <a:rPr lang="fr-FR" sz="2800" dirty="0" err="1" smtClean="0">
                <a:solidFill>
                  <a:schemeClr val="bg1"/>
                </a:solidFill>
                <a:latin typeface="+mn-lt"/>
              </a:rPr>
              <a:t>excercie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et celui du repos est appelée </a:t>
            </a:r>
            <a:r>
              <a:rPr lang="fr-FR" sz="2800" i="1" dirty="0" smtClean="0">
                <a:solidFill>
                  <a:schemeClr val="bg1"/>
                </a:solidFill>
                <a:latin typeface="+mn-lt"/>
              </a:rPr>
              <a:t>réserve cardiaque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4" name="Rectangle à coins arrondis 2"/>
          <p:cNvSpPr/>
          <p:nvPr/>
        </p:nvSpPr>
        <p:spPr>
          <a:xfrm>
            <a:off x="323528" y="1988840"/>
            <a:ext cx="8363272" cy="23042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2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844824"/>
            <a:ext cx="8229600" cy="397031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Le </a:t>
            </a:r>
            <a:r>
              <a:rPr lang="fr-FR" sz="2800" dirty="0" smtClean="0">
                <a:latin typeface="+mn-lt"/>
              </a:rPr>
              <a:t>Qc peut atteindre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20 à 25 L/min</a:t>
            </a:r>
            <a:r>
              <a:rPr lang="fr-FR" sz="2800" dirty="0" smtClean="0">
                <a:latin typeface="+mn-lt"/>
              </a:rPr>
              <a:t>, </a:t>
            </a:r>
            <a:r>
              <a:rPr lang="fr-FR" sz="2800" dirty="0" smtClean="0">
                <a:latin typeface="+mn-lt"/>
              </a:rPr>
              <a:t>si l’exercice est </a:t>
            </a:r>
            <a:r>
              <a:rPr lang="fr-FR" sz="2800" dirty="0" smtClean="0">
                <a:latin typeface="+mn-lt"/>
              </a:rPr>
              <a:t>intense.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Il peut atteindre 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35 </a:t>
            </a:r>
            <a:r>
              <a:rPr lang="fr-FR" sz="2800" dirty="0" smtClean="0">
                <a:solidFill>
                  <a:srgbClr val="C00000"/>
                </a:solidFill>
                <a:latin typeface="+mn-lt"/>
              </a:rPr>
              <a:t>L/min</a:t>
            </a:r>
            <a:r>
              <a:rPr lang="fr-FR" sz="2800" dirty="0" smtClean="0">
                <a:latin typeface="+mn-lt"/>
              </a:rPr>
              <a:t>, </a:t>
            </a:r>
            <a:r>
              <a:rPr lang="fr-FR" sz="2800" dirty="0" smtClean="0">
                <a:latin typeface="+mn-lt"/>
              </a:rPr>
              <a:t>chez l’athlète de compétition. </a:t>
            </a:r>
          </a:p>
          <a:p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La différence entre le Qc de l’</a:t>
            </a:r>
            <a:r>
              <a:rPr lang="fr-FR" sz="2800" dirty="0" err="1" smtClean="0">
                <a:solidFill>
                  <a:schemeClr val="bg1"/>
                </a:solidFill>
                <a:latin typeface="+mn-lt"/>
              </a:rPr>
              <a:t>excercie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et celui du repos est appelée </a:t>
            </a:r>
            <a:r>
              <a:rPr lang="fr-FR" sz="2800" i="1" dirty="0" smtClean="0">
                <a:solidFill>
                  <a:schemeClr val="bg1"/>
                </a:solidFill>
                <a:latin typeface="+mn-lt"/>
              </a:rPr>
              <a:t>réserve cardiaque</a:t>
            </a:r>
            <a:r>
              <a:rPr lang="fr-FR" sz="2800" dirty="0" smtClean="0">
                <a:solidFill>
                  <a:schemeClr val="bg1"/>
                </a:solidFill>
                <a:latin typeface="+mn-lt"/>
              </a:rPr>
              <a:t>.</a:t>
            </a:r>
          </a:p>
          <a:p>
            <a:r>
              <a:rPr lang="fr-FR" sz="2800" dirty="0" smtClean="0">
                <a:solidFill>
                  <a:schemeClr val="bg1"/>
                </a:solidFill>
                <a:latin typeface="+mn-lt"/>
              </a:rPr>
              <a:t>   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4" name="Rectangle à coins arrondis 2"/>
          <p:cNvSpPr/>
          <p:nvPr/>
        </p:nvSpPr>
        <p:spPr>
          <a:xfrm>
            <a:off x="323528" y="1988840"/>
            <a:ext cx="8363272" cy="230425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2"/>
          <p:cNvSpPr/>
          <p:nvPr/>
        </p:nvSpPr>
        <p:spPr>
          <a:xfrm>
            <a:off x="323528" y="4581128"/>
            <a:ext cx="8363272" cy="158417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7200" y="4421430"/>
            <a:ext cx="8229600" cy="181588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fr-FR" sz="2800" dirty="0" smtClean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 smtClean="0">
                <a:latin typeface="+mn-lt"/>
              </a:rPr>
              <a:t>La différence entre le Qc de </a:t>
            </a:r>
            <a:r>
              <a:rPr lang="fr-FR" sz="2800" dirty="0" smtClean="0">
                <a:latin typeface="+mn-lt"/>
              </a:rPr>
              <a:t>l’exercice </a:t>
            </a:r>
            <a:r>
              <a:rPr lang="fr-FR" sz="2800" dirty="0" smtClean="0">
                <a:latin typeface="+mn-lt"/>
              </a:rPr>
              <a:t>et celui du repos est appelée </a:t>
            </a:r>
            <a:r>
              <a:rPr lang="fr-FR" sz="2800" i="1" dirty="0" smtClean="0">
                <a:solidFill>
                  <a:srgbClr val="0070C0"/>
                </a:solidFill>
                <a:latin typeface="+mn-lt"/>
              </a:rPr>
              <a:t>réserve </a:t>
            </a:r>
            <a:r>
              <a:rPr lang="fr-FR" sz="2800" i="1" dirty="0" smtClean="0">
                <a:solidFill>
                  <a:srgbClr val="0070C0"/>
                </a:solidFill>
                <a:latin typeface="+mn-lt"/>
              </a:rPr>
              <a:t>cardiaque</a:t>
            </a:r>
            <a:r>
              <a:rPr lang="fr-FR" sz="2800" dirty="0">
                <a:latin typeface="+mn-lt"/>
              </a:rPr>
              <a:t> </a:t>
            </a:r>
            <a:r>
              <a:rPr lang="fr-FR" sz="2800" dirty="0" smtClean="0">
                <a:latin typeface="+mn-lt"/>
              </a:rPr>
              <a:t>« </a:t>
            </a:r>
            <a:r>
              <a:rPr lang="fr-FR" sz="2800" i="1" dirty="0" smtClean="0">
                <a:solidFill>
                  <a:srgbClr val="0070C0"/>
                </a:solidFill>
                <a:latin typeface="+mn-lt"/>
              </a:rPr>
              <a:t>dynamique</a:t>
            </a:r>
            <a:r>
              <a:rPr lang="fr-FR" sz="2800" dirty="0" smtClean="0">
                <a:latin typeface="+mn-lt"/>
              </a:rPr>
              <a:t> »</a:t>
            </a:r>
            <a:endParaRPr lang="fr-FR" sz="2800" dirty="0" smtClean="0">
              <a:latin typeface="+mn-lt"/>
            </a:endParaRPr>
          </a:p>
          <a:p>
            <a:r>
              <a:rPr lang="fr-FR" sz="2800" dirty="0" smtClean="0">
                <a:latin typeface="+mn-lt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7829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pic>
        <p:nvPicPr>
          <p:cNvPr id="7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9" name="Rectangle à coins arrondis 14"/>
          <p:cNvSpPr/>
          <p:nvPr/>
        </p:nvSpPr>
        <p:spPr>
          <a:xfrm>
            <a:off x="4716016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567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12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3" name="Rectangle à coins arrondis 14"/>
          <p:cNvSpPr/>
          <p:nvPr/>
        </p:nvSpPr>
        <p:spPr>
          <a:xfrm>
            <a:off x="4716016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756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12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3" name="Rectangle à coins arrondis 14"/>
          <p:cNvSpPr/>
          <p:nvPr/>
        </p:nvSpPr>
        <p:spPr>
          <a:xfrm>
            <a:off x="4716016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9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63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2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659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2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5" name="Connecteur droit avec flèche 7"/>
          <p:cNvCxnSpPr/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23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2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5" name="Connecteur droit avec flèche 7"/>
          <p:cNvCxnSpPr/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0" name="Connecteur droit avec flèche 28"/>
          <p:cNvCxnSpPr/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58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2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5" name="Connecteur droit avec flèche 7"/>
          <p:cNvCxnSpPr/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0" name="Connecteur droit avec flèche 28"/>
          <p:cNvCxnSpPr/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3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31"/>
          <p:cNvCxnSpPr/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494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42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5" name="Connecteur droit avec flèche 7"/>
          <p:cNvCxnSpPr/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0" name="Connecteur droit avec flèche 28"/>
          <p:cNvCxnSpPr/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23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31"/>
          <p:cNvCxnSpPr/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56"/>
          <p:cNvCxnSpPr/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648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du cours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72782"/>
            <a:ext cx="8075240" cy="3316458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dirty="0">
                <a:solidFill>
                  <a:srgbClr val="C00000"/>
                </a:solidFill>
              </a:rPr>
              <a:t>I</a:t>
            </a:r>
            <a:r>
              <a:rPr lang="fr-FR" sz="3600" dirty="0" smtClean="0">
                <a:solidFill>
                  <a:srgbClr val="C00000"/>
                </a:solidFill>
              </a:rPr>
              <a:t>.</a:t>
            </a:r>
            <a:r>
              <a:rPr lang="fr-FR" sz="3600" dirty="0" smtClean="0"/>
              <a:t> Définition</a:t>
            </a:r>
          </a:p>
          <a:p>
            <a:pPr marL="571500" indent="-57150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018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79712" y="583344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848113" y="5727600"/>
            <a:ext cx="2363847" cy="443981"/>
          </a:xfrm>
          <a:prstGeom prst="roundRect">
            <a:avLst/>
          </a:prstGeom>
          <a:noFill/>
          <a:ln>
            <a:solidFill>
              <a:srgbClr val="170D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etour veineux (RV)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2" idx="0"/>
          </p:cNvCxnSpPr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1" idx="0"/>
          </p:cNvCxnSpPr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0" idx="0"/>
          </p:cNvCxnSpPr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0"/>
            <a:endCxn id="20" idx="2"/>
          </p:cNvCxnSpPr>
          <p:nvPr/>
        </p:nvCxnSpPr>
        <p:spPr>
          <a:xfrm flipV="1">
            <a:off x="3030037" y="4607216"/>
            <a:ext cx="923989" cy="112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0" idx="3"/>
            <a:endCxn id="21" idx="1"/>
          </p:cNvCxnSpPr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cxnSp>
        <p:nvCxnSpPr>
          <p:cNvPr id="85" name="Connecteur droit avec flèche 84"/>
          <p:cNvCxnSpPr/>
          <p:nvPr/>
        </p:nvCxnSpPr>
        <p:spPr>
          <a:xfrm>
            <a:off x="1937528" y="4586950"/>
            <a:ext cx="325183" cy="11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35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79712" y="583344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848113" y="5727600"/>
            <a:ext cx="2363847" cy="443981"/>
          </a:xfrm>
          <a:prstGeom prst="roundRect">
            <a:avLst/>
          </a:prstGeom>
          <a:noFill/>
          <a:ln>
            <a:solidFill>
              <a:srgbClr val="170D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etour veineux (RV)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2" idx="0"/>
          </p:cNvCxnSpPr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1" idx="0"/>
          </p:cNvCxnSpPr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0" idx="0"/>
          </p:cNvCxnSpPr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0"/>
            <a:endCxn id="20" idx="2"/>
          </p:cNvCxnSpPr>
          <p:nvPr/>
        </p:nvCxnSpPr>
        <p:spPr>
          <a:xfrm flipV="1">
            <a:off x="3030037" y="4607216"/>
            <a:ext cx="923989" cy="112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0" idx="3"/>
            <a:endCxn id="21" idx="1"/>
          </p:cNvCxnSpPr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cxnSp>
        <p:nvCxnSpPr>
          <p:cNvPr id="85" name="Connecteur droit avec flèche 84"/>
          <p:cNvCxnSpPr/>
          <p:nvPr/>
        </p:nvCxnSpPr>
        <p:spPr>
          <a:xfrm>
            <a:off x="1937528" y="4586950"/>
            <a:ext cx="325183" cy="11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à coins arrondis 40"/>
          <p:cNvSpPr/>
          <p:nvPr/>
        </p:nvSpPr>
        <p:spPr>
          <a:xfrm>
            <a:off x="5436096" y="5589239"/>
            <a:ext cx="1800200" cy="63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Facteurs </a:t>
            </a:r>
            <a:r>
              <a:rPr lang="fr-FR" b="1" i="1" dirty="0" smtClean="0">
                <a:solidFill>
                  <a:schemeClr val="tx1"/>
                </a:solidFill>
              </a:rPr>
              <a:t>extracardiaques</a:t>
            </a:r>
            <a:endParaRPr lang="fr-FR" b="1" i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298350" y="5906697"/>
            <a:ext cx="106573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0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79712" y="583344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848113" y="5727600"/>
            <a:ext cx="2363847" cy="443981"/>
          </a:xfrm>
          <a:prstGeom prst="roundRect">
            <a:avLst/>
          </a:prstGeom>
          <a:noFill/>
          <a:ln>
            <a:solidFill>
              <a:srgbClr val="170D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etour veineux (RV)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2" idx="0"/>
          </p:cNvCxnSpPr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1" idx="0"/>
          </p:cNvCxnSpPr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0" idx="0"/>
          </p:cNvCxnSpPr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0"/>
            <a:endCxn id="20" idx="2"/>
          </p:cNvCxnSpPr>
          <p:nvPr/>
        </p:nvCxnSpPr>
        <p:spPr>
          <a:xfrm flipV="1">
            <a:off x="3030037" y="4607216"/>
            <a:ext cx="923989" cy="112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827584" y="1949285"/>
            <a:ext cx="3816424" cy="1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23089" y="1949285"/>
            <a:ext cx="1" cy="400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823090" y="5949590"/>
            <a:ext cx="868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0" idx="3"/>
            <a:endCxn id="21" idx="1"/>
          </p:cNvCxnSpPr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cxnSp>
        <p:nvCxnSpPr>
          <p:cNvPr id="85" name="Connecteur droit avec flèche 84"/>
          <p:cNvCxnSpPr/>
          <p:nvPr/>
        </p:nvCxnSpPr>
        <p:spPr>
          <a:xfrm>
            <a:off x="1937528" y="4586950"/>
            <a:ext cx="325183" cy="11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à coins arrondis 40"/>
          <p:cNvSpPr/>
          <p:nvPr/>
        </p:nvSpPr>
        <p:spPr>
          <a:xfrm>
            <a:off x="5436096" y="5589239"/>
            <a:ext cx="1800200" cy="63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Facteurs </a:t>
            </a:r>
            <a:r>
              <a:rPr lang="fr-FR" b="1" i="1" dirty="0" smtClean="0">
                <a:solidFill>
                  <a:schemeClr val="tx1"/>
                </a:solidFill>
              </a:rPr>
              <a:t>extracardiaques</a:t>
            </a:r>
            <a:endParaRPr lang="fr-FR" b="1" i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298350" y="5906697"/>
            <a:ext cx="106573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38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04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79712" y="583344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681187" y="3769836"/>
            <a:ext cx="63902" cy="32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848113" y="5727600"/>
            <a:ext cx="2363847" cy="443981"/>
          </a:xfrm>
          <a:prstGeom prst="roundRect">
            <a:avLst/>
          </a:prstGeom>
          <a:noFill/>
          <a:ln>
            <a:solidFill>
              <a:srgbClr val="170D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etour veineux (RV)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7092281" y="3754632"/>
            <a:ext cx="1594520" cy="92288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ésistance à l’éjection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2" idx="0"/>
          </p:cNvCxnSpPr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1" idx="0"/>
          </p:cNvCxnSpPr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0"/>
          </p:cNvCxnSpPr>
          <p:nvPr/>
        </p:nvCxnSpPr>
        <p:spPr>
          <a:xfrm flipH="1" flipV="1">
            <a:off x="6330199" y="3194522"/>
            <a:ext cx="1559342" cy="56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0" idx="0"/>
          </p:cNvCxnSpPr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0"/>
            <a:endCxn id="20" idx="2"/>
          </p:cNvCxnSpPr>
          <p:nvPr/>
        </p:nvCxnSpPr>
        <p:spPr>
          <a:xfrm flipV="1">
            <a:off x="3030037" y="4607216"/>
            <a:ext cx="923989" cy="112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827584" y="1949285"/>
            <a:ext cx="3816424" cy="1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23089" y="1949285"/>
            <a:ext cx="1" cy="400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823090" y="5949590"/>
            <a:ext cx="868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0" idx="3"/>
            <a:endCxn id="21" idx="1"/>
          </p:cNvCxnSpPr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cxnSp>
        <p:nvCxnSpPr>
          <p:cNvPr id="85" name="Connecteur droit avec flèche 84"/>
          <p:cNvCxnSpPr/>
          <p:nvPr/>
        </p:nvCxnSpPr>
        <p:spPr>
          <a:xfrm>
            <a:off x="1937528" y="4586950"/>
            <a:ext cx="325183" cy="11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à coins arrondis 40"/>
          <p:cNvSpPr/>
          <p:nvPr/>
        </p:nvSpPr>
        <p:spPr>
          <a:xfrm>
            <a:off x="5436096" y="5589239"/>
            <a:ext cx="1800200" cy="63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Facteurs </a:t>
            </a:r>
            <a:r>
              <a:rPr lang="fr-FR" b="1" i="1" dirty="0" smtClean="0">
                <a:solidFill>
                  <a:schemeClr val="tx1"/>
                </a:solidFill>
              </a:rPr>
              <a:t>extracardiaques</a:t>
            </a:r>
            <a:endParaRPr lang="fr-FR" b="1" i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298350" y="5906697"/>
            <a:ext cx="106573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cteur droit avec flèche 6"/>
          <p:cNvCxnSpPr/>
          <p:nvPr/>
        </p:nvCxnSpPr>
        <p:spPr>
          <a:xfrm flipV="1">
            <a:off x="4788024" y="184725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2850016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5436096" y="3754633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V="1">
            <a:off x="1979712" y="5833442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>
            <a:off x="7681187" y="3769836"/>
            <a:ext cx="63902" cy="329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5873653" y="2685105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3622471" y="4150066"/>
            <a:ext cx="14401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3" idx="0"/>
          </p:cNvCxnSpPr>
          <p:nvPr/>
        </p:nvCxnSpPr>
        <p:spPr>
          <a:xfrm flipV="1">
            <a:off x="3192247" y="2220616"/>
            <a:ext cx="1716707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à coins arrondis 2"/>
          <p:cNvSpPr/>
          <p:nvPr/>
        </p:nvSpPr>
        <p:spPr>
          <a:xfrm>
            <a:off x="2755268" y="2564904"/>
            <a:ext cx="873958" cy="528434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err="1" smtClean="0">
                <a:solidFill>
                  <a:schemeClr val="tx1"/>
                </a:solidFill>
              </a:rPr>
              <a:t>Fc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5" name="Rectangle à coins arrondis 14"/>
          <p:cNvSpPr/>
          <p:nvPr/>
        </p:nvSpPr>
        <p:spPr>
          <a:xfrm>
            <a:off x="4709054" y="1734056"/>
            <a:ext cx="727042" cy="45142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b="1" dirty="0" err="1" smtClean="0">
                <a:solidFill>
                  <a:schemeClr val="tx1"/>
                </a:solidFill>
              </a:rPr>
              <a:t>Qc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1848113" y="5727600"/>
            <a:ext cx="2363847" cy="443981"/>
          </a:xfrm>
          <a:prstGeom prst="roundRect">
            <a:avLst/>
          </a:prstGeom>
          <a:noFill/>
          <a:ln>
            <a:solidFill>
              <a:srgbClr val="170D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etour veineux (RV)</a:t>
            </a: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7092281" y="3754632"/>
            <a:ext cx="1594520" cy="92288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  </a:t>
            </a:r>
            <a:r>
              <a:rPr lang="fr-FR" b="1" dirty="0">
                <a:solidFill>
                  <a:schemeClr val="tx1"/>
                </a:solidFill>
              </a:rPr>
              <a:t>R</a:t>
            </a:r>
            <a:r>
              <a:rPr lang="fr-FR" b="1" dirty="0" smtClean="0">
                <a:solidFill>
                  <a:schemeClr val="tx1"/>
                </a:solidFill>
              </a:rPr>
              <a:t>ésistance à l’éjection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1315107" y="3912034"/>
            <a:ext cx="1534909" cy="67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chemeClr val="tx1"/>
                </a:solidFill>
              </a:rPr>
              <a:t>Stimulation</a:t>
            </a:r>
            <a:r>
              <a:rPr lang="fr-FR" b="1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sympathique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3480067" y="4079768"/>
            <a:ext cx="947917" cy="527448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VTD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5231770" y="3645024"/>
            <a:ext cx="1572477" cy="104752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dirty="0" smtClean="0">
                <a:solidFill>
                  <a:schemeClr val="tx1"/>
                </a:solidFill>
              </a:rPr>
              <a:t>     </a:t>
            </a:r>
            <a:r>
              <a:rPr lang="fr-FR" b="1" dirty="0" smtClean="0">
                <a:solidFill>
                  <a:schemeClr val="tx1"/>
                </a:solidFill>
              </a:rPr>
              <a:t>Force de   </a:t>
            </a:r>
          </a:p>
          <a:p>
            <a:r>
              <a:rPr lang="fr-FR" b="1" dirty="0">
                <a:solidFill>
                  <a:schemeClr val="tx1"/>
                </a:solidFill>
              </a:rPr>
              <a:t> </a:t>
            </a:r>
            <a:r>
              <a:rPr lang="fr-FR" b="1" dirty="0" smtClean="0">
                <a:solidFill>
                  <a:schemeClr val="tx1"/>
                </a:solidFill>
              </a:rPr>
              <a:t> contraction (contractilité)  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5735826" y="2564904"/>
            <a:ext cx="1140430" cy="53688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    </a:t>
            </a:r>
            <a:r>
              <a:rPr lang="fr-FR" b="1" dirty="0" smtClean="0">
                <a:solidFill>
                  <a:schemeClr val="tx1"/>
                </a:solidFill>
              </a:rPr>
              <a:t>VES</a:t>
            </a: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22" idx="0"/>
          </p:cNvCxnSpPr>
          <p:nvPr/>
        </p:nvCxnSpPr>
        <p:spPr>
          <a:xfrm flipH="1" flipV="1">
            <a:off x="5231770" y="2220616"/>
            <a:ext cx="1074271" cy="344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stCxn id="21" idx="0"/>
          </p:cNvCxnSpPr>
          <p:nvPr/>
        </p:nvCxnSpPr>
        <p:spPr>
          <a:xfrm flipV="1">
            <a:off x="6018009" y="3140622"/>
            <a:ext cx="210175" cy="504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18" idx="0"/>
          </p:cNvCxnSpPr>
          <p:nvPr/>
        </p:nvCxnSpPr>
        <p:spPr>
          <a:xfrm flipH="1" flipV="1">
            <a:off x="6330199" y="3194522"/>
            <a:ext cx="1559342" cy="560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516196" y="3018643"/>
            <a:ext cx="61335" cy="8348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20" idx="0"/>
          </p:cNvCxnSpPr>
          <p:nvPr/>
        </p:nvCxnSpPr>
        <p:spPr>
          <a:xfrm flipV="1">
            <a:off x="3954026" y="3154836"/>
            <a:ext cx="2053127" cy="92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stCxn id="16" idx="0"/>
            <a:endCxn id="20" idx="2"/>
          </p:cNvCxnSpPr>
          <p:nvPr/>
        </p:nvCxnSpPr>
        <p:spPr>
          <a:xfrm flipV="1">
            <a:off x="3030037" y="4607216"/>
            <a:ext cx="923989" cy="112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827584" y="1949285"/>
            <a:ext cx="3816424" cy="104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823089" y="1949285"/>
            <a:ext cx="1" cy="4000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823090" y="5949590"/>
            <a:ext cx="868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2195737" y="4586950"/>
            <a:ext cx="187912" cy="4982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/>
          <p:nvPr/>
        </p:nvCxnSpPr>
        <p:spPr>
          <a:xfrm flipH="1">
            <a:off x="2396939" y="5085184"/>
            <a:ext cx="35487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 flipV="1">
            <a:off x="5945661" y="4706090"/>
            <a:ext cx="127264" cy="3790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stCxn id="20" idx="3"/>
            <a:endCxn id="21" idx="1"/>
          </p:cNvCxnSpPr>
          <p:nvPr/>
        </p:nvCxnSpPr>
        <p:spPr>
          <a:xfrm flipV="1">
            <a:off x="4427984" y="4168784"/>
            <a:ext cx="803786" cy="1747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79" y="1484784"/>
            <a:ext cx="2016225" cy="1857920"/>
          </a:xfrm>
          <a:prstGeom prst="rect">
            <a:avLst/>
          </a:prstGeom>
          <a:noFill/>
        </p:spPr>
      </p:pic>
      <p:cxnSp>
        <p:nvCxnSpPr>
          <p:cNvPr id="85" name="Connecteur droit avec flèche 84"/>
          <p:cNvCxnSpPr/>
          <p:nvPr/>
        </p:nvCxnSpPr>
        <p:spPr>
          <a:xfrm>
            <a:off x="1937528" y="4586950"/>
            <a:ext cx="325183" cy="11406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à coins arrondis 49"/>
          <p:cNvSpPr/>
          <p:nvPr/>
        </p:nvSpPr>
        <p:spPr>
          <a:xfrm>
            <a:off x="1031000" y="2208694"/>
            <a:ext cx="1154053" cy="758963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sz="1400" b="1" i="1" dirty="0" smtClean="0">
                <a:solidFill>
                  <a:srgbClr val="C00000"/>
                </a:solidFill>
              </a:rPr>
              <a:t>Au cours de </a:t>
            </a:r>
            <a:r>
              <a:rPr lang="fr-FR" sz="1400" b="1" i="1" dirty="0" smtClean="0">
                <a:solidFill>
                  <a:srgbClr val="C00000"/>
                </a:solidFill>
              </a:rPr>
              <a:t>l’exercice </a:t>
            </a:r>
            <a:r>
              <a:rPr lang="fr-FR" sz="1400" b="1" i="1" dirty="0" smtClean="0">
                <a:solidFill>
                  <a:srgbClr val="C00000"/>
                </a:solidFill>
              </a:rPr>
              <a:t>physique</a:t>
            </a: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2" name="Connecteur droit avec flèche 51"/>
          <p:cNvCxnSpPr/>
          <p:nvPr/>
        </p:nvCxnSpPr>
        <p:spPr>
          <a:xfrm flipV="1">
            <a:off x="2123728" y="3140622"/>
            <a:ext cx="870304" cy="720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à coins arrondis 40"/>
          <p:cNvSpPr/>
          <p:nvPr/>
        </p:nvSpPr>
        <p:spPr>
          <a:xfrm>
            <a:off x="5436096" y="5589239"/>
            <a:ext cx="1800200" cy="63491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r>
              <a:rPr lang="fr-FR" b="1" i="1" dirty="0" smtClean="0">
                <a:solidFill>
                  <a:schemeClr val="tx1"/>
                </a:solidFill>
              </a:rPr>
              <a:t>Facteurs </a:t>
            </a:r>
            <a:r>
              <a:rPr lang="fr-FR" b="1" i="1" dirty="0" smtClean="0">
                <a:solidFill>
                  <a:schemeClr val="tx1"/>
                </a:solidFill>
              </a:rPr>
              <a:t>extracardiaques</a:t>
            </a:r>
            <a:endParaRPr lang="fr-FR" b="1" i="1" dirty="0" smtClean="0">
              <a:solidFill>
                <a:schemeClr val="tx1"/>
              </a:solidFill>
            </a:endParaRPr>
          </a:p>
          <a:p>
            <a:endParaRPr lang="fr-FR" dirty="0" smtClean="0">
              <a:solidFill>
                <a:schemeClr val="tx1"/>
              </a:solidFill>
            </a:endParaRPr>
          </a:p>
          <a:p>
            <a:endParaRPr lang="fr-FR" dirty="0">
              <a:solidFill>
                <a:schemeClr val="tx1"/>
              </a:solidFill>
            </a:endParaRPr>
          </a:p>
          <a:p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17" name="Connecteur droit avec flèche 16"/>
          <p:cNvCxnSpPr/>
          <p:nvPr/>
        </p:nvCxnSpPr>
        <p:spPr>
          <a:xfrm flipH="1">
            <a:off x="4298350" y="5906697"/>
            <a:ext cx="106573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</a:t>
            </a:r>
            <a:r>
              <a:rPr lang="fr-FR" sz="3100" dirty="0" smtClean="0">
                <a:solidFill>
                  <a:srgbClr val="C00000"/>
                </a:solidFill>
              </a:rPr>
              <a:t>à </a:t>
            </a:r>
            <a:r>
              <a:rPr lang="fr-FR" sz="3100" dirty="0" smtClean="0">
                <a:solidFill>
                  <a:srgbClr val="C00000"/>
                </a:solidFill>
              </a:rPr>
              <a:t>l’exercice </a:t>
            </a:r>
            <a:r>
              <a:rPr lang="fr-FR" sz="3100" dirty="0" smtClean="0">
                <a:solidFill>
                  <a:srgbClr val="C00000"/>
                </a:solidFill>
              </a:rPr>
              <a:t>physique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51720" y="3174591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5207496" y="4723525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2</a:t>
            </a:r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5645053" y="3236791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4402832" y="3449189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  <a:endParaRPr lang="en-US" dirty="0"/>
          </a:p>
        </p:txBody>
      </p:sp>
      <p:sp>
        <p:nvSpPr>
          <p:cNvPr id="46" name="Rectangle 45"/>
          <p:cNvSpPr/>
          <p:nvPr/>
        </p:nvSpPr>
        <p:spPr>
          <a:xfrm>
            <a:off x="2913605" y="5252673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80354" y="5719634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6881270" y="3264955"/>
            <a:ext cx="457200" cy="3362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66888"/>
            <a:ext cx="8424936" cy="900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76056" y="2713782"/>
            <a:ext cx="3528392" cy="9312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51520" y="2713782"/>
            <a:ext cx="1224136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7504" y="5019129"/>
            <a:ext cx="1728192" cy="1002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51520" y="3925104"/>
            <a:ext cx="2088232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74276" y="3925104"/>
            <a:ext cx="3098124" cy="5712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4276" y="5075158"/>
            <a:ext cx="3674188" cy="1306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47174" y="1958735"/>
            <a:ext cx="2017114" cy="4057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39752" y="1958735"/>
            <a:ext cx="2520280" cy="4311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1. stimulation sympathique sur la </a:t>
            </a:r>
            <a:r>
              <a:rPr lang="fr-FR" sz="3100" dirty="0" err="1" smtClean="0">
                <a:solidFill>
                  <a:srgbClr val="C00000"/>
                </a:solidFill>
              </a:rPr>
              <a:t>Fc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2713782"/>
            <a:ext cx="8856984" cy="38022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9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66888"/>
            <a:ext cx="8424936" cy="900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76056" y="2713782"/>
            <a:ext cx="3528392" cy="9312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51520" y="2713782"/>
            <a:ext cx="1224136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7504" y="5019129"/>
            <a:ext cx="1728192" cy="1002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51520" y="3925104"/>
            <a:ext cx="2088232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74276" y="3925104"/>
            <a:ext cx="3098124" cy="5712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4276" y="5075158"/>
            <a:ext cx="3674188" cy="1306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47174" y="1958735"/>
            <a:ext cx="2017114" cy="4057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39752" y="1958735"/>
            <a:ext cx="2520280" cy="4311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1. stimulation sympathique sur la </a:t>
            </a:r>
            <a:r>
              <a:rPr lang="fr-FR" sz="3100" dirty="0" err="1" smtClean="0">
                <a:solidFill>
                  <a:srgbClr val="C00000"/>
                </a:solidFill>
              </a:rPr>
              <a:t>Fc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504" y="3789040"/>
            <a:ext cx="8856984" cy="27270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71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66888"/>
            <a:ext cx="8424936" cy="900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76056" y="2713782"/>
            <a:ext cx="3528392" cy="9312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51520" y="2713782"/>
            <a:ext cx="1224136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7504" y="5019129"/>
            <a:ext cx="1728192" cy="1002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51520" y="3925104"/>
            <a:ext cx="2088232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74276" y="3925104"/>
            <a:ext cx="3098124" cy="5712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4276" y="5075158"/>
            <a:ext cx="3674188" cy="1306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47174" y="1958735"/>
            <a:ext cx="2017114" cy="4057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39752" y="1958735"/>
            <a:ext cx="2520280" cy="4311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1. stimulation sympathique sur la </a:t>
            </a:r>
            <a:r>
              <a:rPr lang="fr-FR" sz="3100" dirty="0" err="1" smtClean="0">
                <a:solidFill>
                  <a:srgbClr val="C00000"/>
                </a:solidFill>
              </a:rPr>
              <a:t>Fc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04" y="4869160"/>
            <a:ext cx="8856984" cy="1646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66888"/>
            <a:ext cx="8424936" cy="9006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076056" y="2713782"/>
            <a:ext cx="3528392" cy="93124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251520" y="2713782"/>
            <a:ext cx="1224136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07504" y="5019129"/>
            <a:ext cx="1728192" cy="10021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251520" y="3925104"/>
            <a:ext cx="2088232" cy="57120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5074276" y="3925104"/>
            <a:ext cx="3098124" cy="57120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4276" y="5075158"/>
            <a:ext cx="3674188" cy="1306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147174" y="1958735"/>
            <a:ext cx="2017114" cy="4057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339752" y="1958735"/>
            <a:ext cx="2520280" cy="43116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1. stimulation sympathique sur la </a:t>
            </a:r>
            <a:r>
              <a:rPr lang="fr-FR" sz="3100" dirty="0" err="1" smtClean="0">
                <a:solidFill>
                  <a:srgbClr val="C00000"/>
                </a:solidFill>
              </a:rPr>
              <a:t>Fc</a:t>
            </a:r>
            <a:r>
              <a:rPr lang="fr-FR" sz="3100" dirty="0" smtClean="0">
                <a:solidFill>
                  <a:srgbClr val="C00000"/>
                </a:solidFill>
              </a:rPr>
              <a:t> 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9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899592"/>
            <a:ext cx="8424936" cy="835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44016"/>
            <a:ext cx="9144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75766"/>
            <a:ext cx="8496944" cy="4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148064" y="2132856"/>
            <a:ext cx="2304256" cy="3629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147002" y="2621994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147002" y="3734846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147002" y="5535195"/>
            <a:ext cx="3601462" cy="7741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564904"/>
            <a:ext cx="1728192" cy="6242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11104" y="5535194"/>
            <a:ext cx="832504" cy="4407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3672409"/>
            <a:ext cx="1728192" cy="6206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683568" y="1479169"/>
            <a:ext cx="395536" cy="293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2. stimulation sympathique sur la contractilité et le retour veineux (RV)</a:t>
            </a:r>
            <a:endParaRPr lang="fr-FR" sz="31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2044934"/>
            <a:ext cx="2736304" cy="4192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504" y="2561927"/>
            <a:ext cx="8784976" cy="3963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3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du cours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72782"/>
            <a:ext cx="8075240" cy="3316458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dirty="0">
                <a:solidFill>
                  <a:srgbClr val="C00000"/>
                </a:solidFill>
              </a:rPr>
              <a:t>I</a:t>
            </a:r>
            <a:r>
              <a:rPr lang="fr-FR" sz="3600" dirty="0" smtClean="0">
                <a:solidFill>
                  <a:srgbClr val="C00000"/>
                </a:solidFill>
              </a:rPr>
              <a:t>.</a:t>
            </a:r>
            <a:r>
              <a:rPr lang="fr-FR" sz="3600" dirty="0" smtClean="0"/>
              <a:t> Définition</a:t>
            </a:r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II. </a:t>
            </a:r>
            <a:r>
              <a:rPr lang="fr-FR" sz="3600" dirty="0" smtClean="0"/>
              <a:t>Valeur du Qc</a:t>
            </a: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018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899592"/>
            <a:ext cx="8424936" cy="835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44016"/>
            <a:ext cx="9144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75766"/>
            <a:ext cx="8496944" cy="4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148064" y="2132856"/>
            <a:ext cx="2304256" cy="3629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147002" y="2621994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147002" y="3734846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147002" y="5535195"/>
            <a:ext cx="3601462" cy="7741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564904"/>
            <a:ext cx="1728192" cy="6242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11104" y="5535194"/>
            <a:ext cx="832504" cy="4407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3672409"/>
            <a:ext cx="1728192" cy="6206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683568" y="1479169"/>
            <a:ext cx="395536" cy="293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2044934"/>
            <a:ext cx="2736304" cy="4192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104" y="3501008"/>
            <a:ext cx="8753384" cy="2958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2. stimulation sympathique sur la contractilité et le retour veineux (RV)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899592"/>
            <a:ext cx="8424936" cy="835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44016"/>
            <a:ext cx="9144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75766"/>
            <a:ext cx="8496944" cy="4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148064" y="2132856"/>
            <a:ext cx="2304256" cy="3629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147002" y="2621994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147002" y="3734846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147002" y="5535195"/>
            <a:ext cx="3601462" cy="7741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564904"/>
            <a:ext cx="1728192" cy="6242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11104" y="5535194"/>
            <a:ext cx="832504" cy="4407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3672409"/>
            <a:ext cx="1728192" cy="6206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683568" y="1479169"/>
            <a:ext cx="395536" cy="293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2044934"/>
            <a:ext cx="2736304" cy="4192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1104" y="4509120"/>
            <a:ext cx="85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5085184"/>
            <a:ext cx="8640960" cy="1374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1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2. stimulation sympathique sur la contractilité et le retour veineux (RV)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5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1899592"/>
            <a:ext cx="8424936" cy="835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144016"/>
            <a:ext cx="9144000" cy="17728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075766"/>
            <a:ext cx="8496944" cy="48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5148064" y="2132856"/>
            <a:ext cx="2304256" cy="36299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5147002" y="2621994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5147002" y="3734846"/>
            <a:ext cx="3539798" cy="42735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147002" y="5535195"/>
            <a:ext cx="3601462" cy="774125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llipse 1"/>
          <p:cNvSpPr/>
          <p:nvPr/>
        </p:nvSpPr>
        <p:spPr>
          <a:xfrm>
            <a:off x="251520" y="2564904"/>
            <a:ext cx="1728192" cy="624232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11104" y="5535194"/>
            <a:ext cx="832504" cy="440797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3672409"/>
            <a:ext cx="1728192" cy="62068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683568" y="1479169"/>
            <a:ext cx="395536" cy="2936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2044934"/>
            <a:ext cx="2736304" cy="41923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11104" y="4509120"/>
            <a:ext cx="853736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4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2. stimulation sympathique sur la contractilité et le retour veineux (RV)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79512" y="1700808"/>
            <a:ext cx="5256584" cy="496855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contractilité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3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force 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 la </a:t>
            </a:r>
          </a:p>
          <a:p>
            <a:pPr>
              <a:spcBef>
                <a:spcPct val="20000"/>
              </a:spcBef>
              <a:defRPr/>
            </a:pP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Contraction), signifie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la vitesse et le degré </a:t>
            </a:r>
            <a:r>
              <a:rPr lang="fr-FR" sz="3200" kern="0" dirty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de raccourcissement des fibres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musculaires au moment de la contraction</a:t>
            </a:r>
            <a:endParaRPr lang="fr-FR" sz="3200" dirty="0" smtClean="0">
              <a:solidFill>
                <a:srgbClr val="0070C0"/>
              </a:solidFill>
              <a:latin typeface="+mn-lt"/>
            </a:endParaRPr>
          </a:p>
          <a:p>
            <a:pPr>
              <a:buFontTx/>
              <a:buChar char="-"/>
            </a:pP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Dépend de la quantité 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Ca++ 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délivrée aux protéines contractiles.</a:t>
            </a:r>
          </a:p>
          <a:p>
            <a:pPr>
              <a:buFontTx/>
              <a:buChar char="-"/>
            </a:pPr>
            <a:endParaRPr lang="fr-FR" sz="26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fr-FR" sz="2600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2600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2900" dirty="0">
                <a:solidFill>
                  <a:srgbClr val="C00000"/>
                </a:solidFill>
              </a:rPr>
              <a:t>3</a:t>
            </a:r>
            <a:r>
              <a:rPr lang="fr-FR" sz="2900" dirty="0" smtClean="0">
                <a:solidFill>
                  <a:srgbClr val="C00000"/>
                </a:solidFill>
              </a:rPr>
              <a:t>. </a:t>
            </a:r>
            <a:r>
              <a:rPr lang="fr-FR" sz="3100" dirty="0" smtClean="0">
                <a:solidFill>
                  <a:srgbClr val="C00000"/>
                </a:solidFill>
              </a:rPr>
              <a:t>Action </a:t>
            </a:r>
            <a:r>
              <a:rPr lang="fr-FR" sz="3100" dirty="0" smtClean="0">
                <a:solidFill>
                  <a:srgbClr val="C00000"/>
                </a:solidFill>
              </a:rPr>
              <a:t>de la contractilité sur le VES</a:t>
            </a:r>
            <a:endParaRPr lang="fr-FR" sz="3100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607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2204864"/>
            <a:ext cx="5328592" cy="345638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endParaRPr lang="fr-FR" sz="32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L’augmentation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la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contractilité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entraine une augmentation de la force de contraction et donc 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VES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endParaRPr lang="fr-FR" sz="26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fr-FR" sz="2600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2600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2900" dirty="0">
                <a:solidFill>
                  <a:srgbClr val="C00000"/>
                </a:solidFill>
              </a:rPr>
              <a:t>3</a:t>
            </a:r>
            <a:r>
              <a:rPr lang="fr-FR" sz="2900" dirty="0" smtClean="0">
                <a:solidFill>
                  <a:srgbClr val="C00000"/>
                </a:solidFill>
              </a:rPr>
              <a:t>. </a:t>
            </a:r>
            <a:r>
              <a:rPr lang="fr-FR" sz="3100" dirty="0" smtClean="0">
                <a:solidFill>
                  <a:srgbClr val="C00000"/>
                </a:solidFill>
              </a:rPr>
              <a:t>Action </a:t>
            </a:r>
            <a:r>
              <a:rPr lang="fr-FR" sz="3100" dirty="0" smtClean="0">
                <a:solidFill>
                  <a:srgbClr val="C00000"/>
                </a:solidFill>
              </a:rPr>
              <a:t>de la contractilité sur le VES</a:t>
            </a:r>
            <a:endParaRPr lang="fr-FR" sz="3100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981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052736"/>
            <a:ext cx="828092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385923" y="2420888"/>
            <a:ext cx="2082621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Augmentation du</a:t>
            </a:r>
          </a:p>
          <a:p>
            <a:r>
              <a:rPr lang="fr-FR" b="1" dirty="0" smtClean="0">
                <a:solidFill>
                  <a:srgbClr val="C00000"/>
                </a:solidFill>
              </a:rPr>
              <a:t> retour veineux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85923" y="1134036"/>
            <a:ext cx="3347864" cy="5391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4139952" y="4005064"/>
            <a:ext cx="648072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8892480" y="1052736"/>
            <a:ext cx="122413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4000" dirty="0" smtClean="0">
                <a:solidFill>
                  <a:srgbClr val="C00000"/>
                </a:solidFill>
              </a:rPr>
              <a:t>IV. </a:t>
            </a:r>
            <a:r>
              <a:rPr lang="fr-FR" sz="4000" dirty="0" smtClean="0">
                <a:solidFill>
                  <a:srgbClr val="C00000"/>
                </a:solidFill>
              </a:rPr>
              <a:t>Mécanisme de l’augmentation </a:t>
            </a:r>
            <a:r>
              <a:rPr lang="fr-FR" sz="40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>du </a:t>
            </a:r>
            <a:r>
              <a:rPr lang="fr-FR" sz="4000" dirty="0" err="1" smtClean="0">
                <a:solidFill>
                  <a:srgbClr val="C00000"/>
                </a:solidFill>
              </a:rPr>
              <a:t>Qc</a:t>
            </a:r>
            <a:r>
              <a:rPr lang="fr-FR" sz="4000" dirty="0" smtClean="0">
                <a:solidFill>
                  <a:srgbClr val="C00000"/>
                </a:solidFill>
              </a:rPr>
              <a:t> </a:t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100" dirty="0">
                <a:solidFill>
                  <a:srgbClr val="C00000"/>
                </a:solidFill>
              </a:rPr>
              <a:t>3</a:t>
            </a:r>
            <a:r>
              <a:rPr lang="fr-FR" sz="3100" dirty="0" smtClean="0">
                <a:solidFill>
                  <a:srgbClr val="C00000"/>
                </a:solidFill>
              </a:rPr>
              <a:t>. </a:t>
            </a:r>
            <a:r>
              <a:rPr lang="fr-FR" sz="2900" dirty="0" smtClean="0">
                <a:solidFill>
                  <a:srgbClr val="C00000"/>
                </a:solidFill>
              </a:rPr>
              <a:t>Action </a:t>
            </a:r>
            <a:r>
              <a:rPr lang="fr-FR" sz="2900" dirty="0" smtClean="0">
                <a:solidFill>
                  <a:srgbClr val="C00000"/>
                </a:solidFill>
              </a:rPr>
              <a:t>de la contractilité sur le VES </a:t>
            </a:r>
            <a:endParaRPr lang="fr-FR" sz="2900" dirty="0">
              <a:solidFill>
                <a:srgbClr val="C00000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4139952" y="3786825"/>
            <a:ext cx="648072" cy="3600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412980" y="2744053"/>
            <a:ext cx="1512168" cy="7010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Action du sympathique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Flèche gauche 7"/>
          <p:cNvSpPr/>
          <p:nvPr/>
        </p:nvSpPr>
        <p:spPr>
          <a:xfrm rot="19521377">
            <a:off x="6712436" y="3697746"/>
            <a:ext cx="742673" cy="16195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6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23528" y="2276872"/>
            <a:ext cx="5328592" cy="316835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spcBef>
                <a:spcPct val="20000"/>
              </a:spcBef>
              <a:buFontTx/>
              <a:buChar char="-"/>
              <a:defRPr/>
            </a:pPr>
            <a:endParaRPr lang="fr-FR" sz="32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57200" indent="-457200">
              <a:buFontTx/>
              <a:buChar char="-"/>
            </a:pP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</a:t>
            </a:r>
            <a:r>
              <a:rPr lang="fr-FR" sz="3200" kern="0" dirty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relation entre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r>
              <a:rPr lang="fr-FR" sz="3200" kern="0" dirty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contractilité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3200" kern="0" dirty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 </a:t>
            </a:r>
            <a:r>
              <a:rPr lang="fr-FR" sz="3200" kern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VES</a:t>
            </a:r>
            <a:r>
              <a:rPr lang="fr-FR" sz="3200" dirty="0">
                <a:solidFill>
                  <a:srgbClr val="0070C0"/>
                </a:solidFill>
                <a:latin typeface="+mn-lt"/>
              </a:rPr>
              <a:t>  est </a:t>
            </a:r>
            <a:r>
              <a:rPr lang="fr-FR" sz="3200" dirty="0">
                <a:solidFill>
                  <a:srgbClr val="C00000"/>
                </a:solidFill>
                <a:latin typeface="+mn-lt"/>
              </a:rPr>
              <a:t>une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 </a:t>
            </a:r>
          </a:p>
          <a:p>
            <a:r>
              <a:rPr lang="fr-FR" sz="3200" dirty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   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régulation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extrinsèque liée </a:t>
            </a:r>
            <a:endParaRPr lang="fr-FR" sz="3200" dirty="0" smtClean="0">
              <a:solidFill>
                <a:srgbClr val="C00000"/>
              </a:solidFill>
              <a:latin typeface="+mn-lt"/>
            </a:endParaRPr>
          </a:p>
          <a:p>
            <a:r>
              <a:rPr lang="fr-FR" sz="3200" dirty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   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à 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l’action du sympathique.</a:t>
            </a:r>
            <a:r>
              <a:rPr lang="fr-FR" sz="3200" dirty="0" smtClean="0">
                <a:solidFill>
                  <a:srgbClr val="0070C0"/>
                </a:solidFill>
                <a:latin typeface="+mn-lt"/>
              </a:rPr>
              <a:t> </a:t>
            </a:r>
            <a:endParaRPr lang="fr-FR" sz="3200" dirty="0">
              <a:solidFill>
                <a:srgbClr val="0070C0"/>
              </a:solidFill>
              <a:latin typeface="+mn-lt"/>
            </a:endParaRPr>
          </a:p>
          <a:p>
            <a:pPr>
              <a:buFontTx/>
              <a:buChar char="-"/>
            </a:pPr>
            <a:endParaRPr lang="fr-FR" sz="26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endParaRPr lang="fr-FR" sz="2600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2600" dirty="0" smtClean="0">
                <a:solidFill>
                  <a:srgbClr val="0070C0"/>
                </a:solidFill>
              </a:rPr>
              <a:t>                                 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2900" dirty="0">
                <a:solidFill>
                  <a:srgbClr val="C00000"/>
                </a:solidFill>
              </a:rPr>
              <a:t>3</a:t>
            </a:r>
            <a:r>
              <a:rPr lang="fr-FR" sz="2900" dirty="0" smtClean="0">
                <a:solidFill>
                  <a:srgbClr val="C00000"/>
                </a:solidFill>
              </a:rPr>
              <a:t>. </a:t>
            </a:r>
            <a:r>
              <a:rPr lang="fr-FR" sz="3100" dirty="0" smtClean="0">
                <a:solidFill>
                  <a:srgbClr val="C00000"/>
                </a:solidFill>
              </a:rPr>
              <a:t>Action </a:t>
            </a:r>
            <a:r>
              <a:rPr lang="fr-FR" sz="3100" dirty="0" smtClean="0">
                <a:solidFill>
                  <a:srgbClr val="C00000"/>
                </a:solidFill>
              </a:rPr>
              <a:t>de la contractilité sur le VES</a:t>
            </a:r>
            <a:endParaRPr lang="fr-FR" sz="3100" dirty="0">
              <a:solidFill>
                <a:srgbClr val="C00000"/>
              </a:solidFill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61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2502249"/>
            <a:ext cx="5194920" cy="258293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32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L’augmentation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VTD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entraine une augmentation 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VES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fr-FR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4. Action du VTD sur le VES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0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88640" y="1412776"/>
            <a:ext cx="806489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0" y="6516052"/>
            <a:ext cx="91440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Sherwood,  PHYSIOLOGIE HUMAINE,  </a:t>
            </a:r>
            <a:r>
              <a:rPr lang="fr-FR" sz="1600" dirty="0" smtClean="0">
                <a:solidFill>
                  <a:schemeClr val="accent2">
                    <a:lumMod val="50000"/>
                  </a:schemeClr>
                </a:solidFill>
              </a:rPr>
              <a:t>2éme édition, De Boeck éditions, 2006</a:t>
            </a:r>
            <a:endParaRPr lang="fr-FR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088232" y="1628800"/>
            <a:ext cx="3347864" cy="4896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3995936" y="2420888"/>
            <a:ext cx="576064" cy="43204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851920" y="4005064"/>
            <a:ext cx="72008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re 1"/>
          <p:cNvSpPr txBox="1">
            <a:spLocks/>
          </p:cNvSpPr>
          <p:nvPr/>
        </p:nvSpPr>
        <p:spPr>
          <a:xfrm>
            <a:off x="457200" y="116632"/>
            <a:ext cx="8229600" cy="1152128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4. Action du VTD sur le VES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9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2492896"/>
            <a:ext cx="5194920" cy="360040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3200" kern="0" dirty="0" smtClean="0">
              <a:solidFill>
                <a:srgbClr val="10000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relation entre le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VTD</a:t>
            </a:r>
            <a:r>
              <a:rPr lang="fr-FR" sz="3200" kern="0" dirty="0" smtClean="0">
                <a:solidFill>
                  <a:srgbClr val="10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et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VES</a:t>
            </a:r>
            <a:r>
              <a:rPr lang="fr-FR" sz="3200" dirty="0" smtClean="0">
                <a:solidFill>
                  <a:srgbClr val="0070C0"/>
                </a:solidFill>
                <a:latin typeface="+mj-lt"/>
              </a:rPr>
              <a:t>  est une </a:t>
            </a:r>
            <a:r>
              <a:rPr lang="fr-FR" sz="3200" dirty="0" smtClean="0">
                <a:solidFill>
                  <a:srgbClr val="C00000"/>
                </a:solidFill>
                <a:latin typeface="+mj-lt"/>
              </a:rPr>
              <a:t>régulation intrinsèque au niveau du cœur (lois de Frank- </a:t>
            </a:r>
            <a:r>
              <a:rPr lang="fr-FR" sz="3200" dirty="0" err="1" smtClean="0">
                <a:solidFill>
                  <a:srgbClr val="C00000"/>
                </a:solidFill>
                <a:latin typeface="+mj-lt"/>
              </a:rPr>
              <a:t>Starling</a:t>
            </a:r>
            <a:r>
              <a:rPr lang="fr-FR" sz="3200" dirty="0" smtClean="0">
                <a:solidFill>
                  <a:srgbClr val="C00000"/>
                </a:solidFill>
                <a:latin typeface="+mj-lt"/>
              </a:rPr>
              <a:t>). 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fr-FR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4. Action du VTD sur le VES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585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du cours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72782"/>
            <a:ext cx="8075240" cy="3316458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dirty="0">
                <a:solidFill>
                  <a:srgbClr val="C00000"/>
                </a:solidFill>
              </a:rPr>
              <a:t>I</a:t>
            </a:r>
            <a:r>
              <a:rPr lang="fr-FR" sz="3600" dirty="0" smtClean="0">
                <a:solidFill>
                  <a:srgbClr val="C00000"/>
                </a:solidFill>
              </a:rPr>
              <a:t>.</a:t>
            </a:r>
            <a:r>
              <a:rPr lang="fr-FR" sz="3600" dirty="0" smtClean="0"/>
              <a:t> Définition</a:t>
            </a:r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II. </a:t>
            </a:r>
            <a:r>
              <a:rPr lang="fr-FR" sz="3600" dirty="0" smtClean="0"/>
              <a:t>Valeur du Qc</a:t>
            </a:r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III.</a:t>
            </a:r>
            <a:r>
              <a:rPr lang="fr-FR" sz="3600" dirty="0" smtClean="0"/>
              <a:t> </a:t>
            </a:r>
            <a:r>
              <a:rPr lang="fr-FR" sz="3600" dirty="0" smtClean="0"/>
              <a:t>Augmentation</a:t>
            </a:r>
            <a:r>
              <a:rPr lang="fr-FR" sz="3600" dirty="0" smtClean="0"/>
              <a:t> </a:t>
            </a:r>
            <a:r>
              <a:rPr lang="fr-FR" sz="3600" dirty="0" smtClean="0"/>
              <a:t>physiologique du </a:t>
            </a:r>
            <a:r>
              <a:rPr lang="fr-FR" sz="3600" dirty="0" err="1" smtClean="0"/>
              <a:t>Qc</a:t>
            </a:r>
            <a:r>
              <a:rPr lang="fr-FR" sz="3600" dirty="0" smtClean="0"/>
              <a:t> 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00183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5. Action du RV sur le VTD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9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457200" y="1844824"/>
            <a:ext cx="5194920" cy="4824536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Le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RV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est le sang qui revient au cœur droit et secondairement au cœur gauche. Il permet le remplissage des ventricules et détermine 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VTD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-"/>
              <a:defRPr/>
            </a:pP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L’augmentation 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RV</a:t>
            </a:r>
            <a:r>
              <a:rPr lang="fr-FR" sz="32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entraine une augmentation du </a:t>
            </a:r>
            <a:r>
              <a:rPr lang="fr-FR" sz="3200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VTD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fr-FR" sz="3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pic>
        <p:nvPicPr>
          <p:cNvPr id="4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49225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600" dirty="0" err="1" smtClean="0">
                <a:solidFill>
                  <a:srgbClr val="C00000"/>
                </a:solidFill>
              </a:rPr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</a:t>
            </a:r>
            <a:r>
              <a:rPr lang="fr-FR" sz="3100" dirty="0" smtClean="0">
                <a:solidFill>
                  <a:srgbClr val="C00000"/>
                </a:solidFill>
              </a:rPr>
              <a:t>                        5. Action du RV sur le VTD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7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60848"/>
            <a:ext cx="8229601" cy="396044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fr-FR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- Pompe </a:t>
            </a:r>
            <a:r>
              <a:rPr lang="fr-FR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musculaire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   - 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Vasomotricité du secteur veineux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fr-FR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  - Pompe respiratoire (RV augmente en </a:t>
            </a:r>
            <a:r>
              <a:rPr lang="fr-FR" sz="28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i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nspiration</a:t>
            </a: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endParaRPr lang="fr-FR" sz="2800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8" charset="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fr-FR" sz="2800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    Ces </a:t>
            </a:r>
            <a:r>
              <a:rPr lang="fr-FR" sz="2800" i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8" charset="2"/>
              </a:rPr>
              <a:t>3 derniers mécanismes agissent sur la différence de pression (gradient de pression) entre le secteur veineux et l’OD   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defRPr/>
            </a:pPr>
            <a:r>
              <a:rPr lang="fr-FR" sz="2800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endParaRPr lang="fr-FR" sz="2400" kern="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fr-FR" sz="2000" kern="0" dirty="0">
                <a:solidFill>
                  <a:srgbClr val="FFFF00"/>
                </a:solidFill>
                <a:latin typeface="Comic Sans MS" pitchFamily="66" charset="0"/>
                <a:cs typeface="+mn-cs"/>
              </a:rPr>
              <a:t> </a:t>
            </a:r>
            <a:r>
              <a:rPr lang="fr-FR" sz="2000" kern="0" dirty="0" smtClean="0">
                <a:solidFill>
                  <a:srgbClr val="FFFF00"/>
                </a:solidFill>
                <a:latin typeface="Comic Sans MS" pitchFamily="66" charset="0"/>
                <a:cs typeface="+mn-cs"/>
              </a:rPr>
              <a:t> </a:t>
            </a:r>
            <a:endParaRPr lang="fr-FR" sz="2000" kern="0" dirty="0">
              <a:solidFill>
                <a:srgbClr val="FFFF00"/>
              </a:solidFill>
              <a:latin typeface="Comic Sans MS" pitchFamily="66" charset="0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2900" dirty="0">
                <a:solidFill>
                  <a:srgbClr val="C00000"/>
                </a:solidFill>
              </a:rPr>
              <a:t>6</a:t>
            </a:r>
            <a:r>
              <a:rPr lang="fr-FR" sz="2900" dirty="0" smtClean="0">
                <a:solidFill>
                  <a:srgbClr val="C00000"/>
                </a:solidFill>
              </a:rPr>
              <a:t>. </a:t>
            </a:r>
            <a:r>
              <a:rPr lang="fr-FR" sz="2900" dirty="0" smtClean="0">
                <a:solidFill>
                  <a:srgbClr val="C00000"/>
                </a:solidFill>
              </a:rPr>
              <a:t>Action des facteurs </a:t>
            </a:r>
            <a:r>
              <a:rPr lang="fr-FR" sz="2900" dirty="0" smtClean="0">
                <a:solidFill>
                  <a:srgbClr val="C00000"/>
                </a:solidFill>
              </a:rPr>
              <a:t>extracardiaques sur </a:t>
            </a:r>
            <a:r>
              <a:rPr lang="fr-FR" sz="2900" dirty="0" smtClean="0">
                <a:solidFill>
                  <a:srgbClr val="C00000"/>
                </a:solidFill>
              </a:rPr>
              <a:t>le RV </a:t>
            </a:r>
            <a:endParaRPr lang="fr-FR" sz="29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9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639" y="1772816"/>
            <a:ext cx="4540409" cy="489654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3200" dirty="0" smtClean="0">
                <a:latin typeface="+mn-lt"/>
              </a:rPr>
              <a:t>Ensemble de forces, </a:t>
            </a:r>
            <a:r>
              <a:rPr lang="fr-FR" sz="3200" dirty="0">
                <a:latin typeface="+mn-lt"/>
              </a:rPr>
              <a:t>groupées </a:t>
            </a:r>
            <a:r>
              <a:rPr lang="fr-FR" sz="3200" dirty="0" smtClean="0">
                <a:latin typeface="+mn-lt"/>
              </a:rPr>
              <a:t>sous </a:t>
            </a:r>
            <a:endParaRPr lang="fr-FR" sz="3200" dirty="0" smtClean="0">
              <a:latin typeface="+mn-lt"/>
            </a:endParaRPr>
          </a:p>
          <a:p>
            <a:r>
              <a:rPr lang="fr-FR" sz="3200" dirty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    </a:t>
            </a:r>
            <a:r>
              <a:rPr lang="fr-FR" sz="3200" dirty="0" smtClean="0">
                <a:latin typeface="+mn-lt"/>
              </a:rPr>
              <a:t>la nomination</a:t>
            </a:r>
          </a:p>
          <a:p>
            <a:r>
              <a:rPr lang="fr-FR" sz="3200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fr-FR" sz="3200" dirty="0" smtClean="0">
                <a:solidFill>
                  <a:srgbClr val="0070C0"/>
                </a:solidFill>
                <a:latin typeface="+mn-lt"/>
              </a:rPr>
              <a:t>d’impédance artérielle</a:t>
            </a:r>
            <a:r>
              <a:rPr lang="fr-FR" sz="3200" dirty="0" smtClean="0">
                <a:latin typeface="+mn-lt"/>
              </a:rPr>
              <a:t>,</a:t>
            </a:r>
          </a:p>
          <a:p>
            <a:r>
              <a:rPr lang="fr-FR" sz="3200" dirty="0" smtClean="0">
                <a:latin typeface="+mn-lt"/>
              </a:rPr>
              <a:t>    que </a:t>
            </a:r>
            <a:r>
              <a:rPr lang="fr-FR" sz="3200" dirty="0" smtClean="0">
                <a:latin typeface="+mn-lt"/>
              </a:rPr>
              <a:t>doit vaincre le VG </a:t>
            </a:r>
            <a:r>
              <a:rPr lang="fr-FR" sz="3200" dirty="0" smtClean="0">
                <a:latin typeface="+mn-lt"/>
              </a:rPr>
              <a:t> </a:t>
            </a:r>
          </a:p>
          <a:p>
            <a:r>
              <a:rPr lang="fr-FR" sz="3200" dirty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   </a:t>
            </a:r>
            <a:r>
              <a:rPr lang="fr-FR" sz="3200" dirty="0" smtClean="0">
                <a:latin typeface="+mn-lt"/>
              </a:rPr>
              <a:t>au </a:t>
            </a:r>
            <a:r>
              <a:rPr lang="fr-FR" sz="3200" dirty="0" smtClean="0">
                <a:latin typeface="+mn-lt"/>
              </a:rPr>
              <a:t>moment </a:t>
            </a:r>
            <a:r>
              <a:rPr lang="fr-FR" sz="3200" dirty="0" smtClean="0">
                <a:latin typeface="+mn-lt"/>
              </a:rPr>
              <a:t>de  </a:t>
            </a:r>
          </a:p>
          <a:p>
            <a:r>
              <a:rPr lang="fr-FR" sz="3200" dirty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   </a:t>
            </a:r>
            <a:r>
              <a:rPr lang="fr-FR" sz="3200" dirty="0" smtClean="0">
                <a:latin typeface="+mn-lt"/>
              </a:rPr>
              <a:t>l’éjection</a:t>
            </a:r>
            <a:r>
              <a:rPr lang="fr-FR" sz="3200" dirty="0" smtClean="0">
                <a:latin typeface="+mn-lt"/>
              </a:rPr>
              <a:t>. </a:t>
            </a:r>
            <a:endParaRPr lang="fr-FR" sz="32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q"/>
              <a:defRPr/>
            </a:pPr>
            <a:endParaRPr lang="fr-FR" sz="24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fr-FR" sz="2400" kern="0" dirty="0">
                <a:solidFill>
                  <a:srgbClr val="FFFF00"/>
                </a:solidFill>
                <a:latin typeface="+mn-lt"/>
                <a:cs typeface="+mn-cs"/>
              </a:rPr>
              <a:t>           </a:t>
            </a:r>
          </a:p>
        </p:txBody>
      </p:sp>
      <p:pic>
        <p:nvPicPr>
          <p:cNvPr id="7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300" dirty="0" smtClean="0">
                <a:solidFill>
                  <a:srgbClr val="C00000"/>
                </a:solidFill>
              </a:rPr>
              <a:t>7. </a:t>
            </a:r>
            <a:r>
              <a:rPr lang="fr-FR" sz="3100" dirty="0" smtClean="0">
                <a:solidFill>
                  <a:srgbClr val="C00000"/>
                </a:solidFill>
              </a:rPr>
              <a:t>Action des résistances à l’éjection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639" y="1628800"/>
            <a:ext cx="5188482" cy="4896544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fr-FR" sz="3200" dirty="0" smtClean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latin typeface="+mn-lt"/>
              </a:rPr>
              <a:t>Elles </a:t>
            </a:r>
            <a:r>
              <a:rPr lang="fr-FR" sz="3200" dirty="0" smtClean="0">
                <a:latin typeface="+mn-lt"/>
              </a:rPr>
              <a:t>sont constituées de:</a:t>
            </a:r>
          </a:p>
          <a:p>
            <a:r>
              <a:rPr lang="fr-FR" sz="3200" dirty="0" smtClean="0">
                <a:latin typeface="+mn-lt"/>
              </a:rPr>
              <a:t>  - La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masse sanguine </a:t>
            </a:r>
            <a:r>
              <a:rPr lang="fr-FR" sz="3200" dirty="0" smtClean="0">
                <a:latin typeface="+mn-lt"/>
              </a:rPr>
              <a:t>avec sa </a:t>
            </a:r>
            <a:r>
              <a:rPr lang="fr-FR" sz="3200" dirty="0" smtClean="0">
                <a:latin typeface="+mn-lt"/>
              </a:rPr>
              <a:t> </a:t>
            </a:r>
          </a:p>
          <a:p>
            <a:r>
              <a:rPr lang="fr-FR" sz="3200" dirty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  </a:t>
            </a:r>
            <a:r>
              <a:rPr lang="fr-FR" sz="3200" dirty="0" smtClean="0">
                <a:latin typeface="+mn-lt"/>
              </a:rPr>
              <a:t>viscosité</a:t>
            </a:r>
            <a:r>
              <a:rPr lang="fr-FR" sz="3200" dirty="0" smtClean="0">
                <a:latin typeface="+mn-lt"/>
              </a:rPr>
              <a:t> que le cœur doit lui </a:t>
            </a:r>
            <a:endParaRPr lang="fr-FR" sz="3200" dirty="0" smtClean="0">
              <a:latin typeface="+mn-lt"/>
            </a:endParaRPr>
          </a:p>
          <a:p>
            <a:r>
              <a:rPr lang="fr-FR" sz="3200" dirty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   </a:t>
            </a:r>
            <a:r>
              <a:rPr lang="fr-FR" sz="3200" dirty="0" smtClean="0">
                <a:latin typeface="+mn-lt"/>
              </a:rPr>
              <a:t>donner </a:t>
            </a:r>
            <a:r>
              <a:rPr lang="fr-FR" sz="3200" dirty="0" smtClean="0">
                <a:latin typeface="+mn-lt"/>
              </a:rPr>
              <a:t>une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accélération</a:t>
            </a:r>
            <a:r>
              <a:rPr lang="fr-FR" sz="3200" dirty="0" smtClean="0">
                <a:solidFill>
                  <a:srgbClr val="C00000"/>
                </a:solidFill>
                <a:latin typeface="+mn-lt"/>
              </a:rPr>
              <a:t> </a:t>
            </a:r>
            <a:endParaRPr lang="fr-FR" sz="3200" dirty="0" smtClean="0">
              <a:solidFill>
                <a:srgbClr val="C00000"/>
              </a:solidFill>
              <a:latin typeface="+mn-lt"/>
            </a:endParaRPr>
          </a:p>
          <a:p>
            <a:r>
              <a:rPr lang="fr-FR" sz="3200" i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C00000"/>
                </a:solidFill>
                <a:latin typeface="+mn-lt"/>
              </a:rPr>
              <a:t>  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force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d’inertie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). </a:t>
            </a:r>
          </a:p>
          <a:p>
            <a:r>
              <a:rPr lang="fr-FR" sz="3200" dirty="0" smtClean="0">
                <a:latin typeface="+mn-lt"/>
              </a:rPr>
              <a:t>  - La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paroi aortique élastique </a:t>
            </a:r>
            <a:endParaRPr lang="fr-FR" sz="3200" i="1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fr-FR" sz="3200" dirty="0" smtClean="0">
                <a:latin typeface="+mn-lt"/>
              </a:rPr>
              <a:t>que </a:t>
            </a:r>
            <a:r>
              <a:rPr lang="fr-FR" sz="3200" dirty="0" smtClean="0">
                <a:latin typeface="+mn-lt"/>
              </a:rPr>
              <a:t>le cœur doit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distendre</a:t>
            </a:r>
            <a:r>
              <a:rPr lang="fr-FR" sz="3200" dirty="0">
                <a:latin typeface="+mn-lt"/>
              </a:rPr>
              <a:t> </a:t>
            </a:r>
            <a:endParaRPr lang="fr-FR" sz="3200" dirty="0" smtClean="0">
              <a:latin typeface="+mn-lt"/>
            </a:endParaRP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force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capacitive)</a:t>
            </a:r>
          </a:p>
          <a:p>
            <a:r>
              <a:rPr lang="fr-FR" sz="3200" dirty="0" smtClean="0">
                <a:latin typeface="+mn-lt"/>
              </a:rPr>
              <a:t>  </a:t>
            </a:r>
            <a:endParaRPr lang="fr-FR" sz="24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fr-FR" sz="2400" kern="0" dirty="0">
                <a:solidFill>
                  <a:srgbClr val="FFFF00"/>
                </a:solidFill>
                <a:latin typeface="+mn-lt"/>
                <a:cs typeface="+mn-cs"/>
              </a:rPr>
              <a:t>           </a:t>
            </a:r>
          </a:p>
        </p:txBody>
      </p:sp>
      <p:pic>
        <p:nvPicPr>
          <p:cNvPr id="7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300" dirty="0" smtClean="0">
                <a:solidFill>
                  <a:srgbClr val="C00000"/>
                </a:solidFill>
              </a:rPr>
              <a:t>7. </a:t>
            </a:r>
            <a:r>
              <a:rPr lang="fr-FR" sz="3100" dirty="0" smtClean="0">
                <a:solidFill>
                  <a:srgbClr val="C00000"/>
                </a:solidFill>
              </a:rPr>
              <a:t>Action des résistances à l’éjection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3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55576" y="2204864"/>
            <a:ext cx="4540410" cy="3528392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r-FR" sz="3200" dirty="0" smtClean="0">
                <a:latin typeface="+mn-lt"/>
              </a:rPr>
              <a:t> </a:t>
            </a:r>
            <a:r>
              <a:rPr lang="fr-FR" sz="3200" dirty="0" smtClean="0">
                <a:latin typeface="+mn-lt"/>
              </a:rPr>
              <a:t>Le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raiseau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artériel </a:t>
            </a:r>
            <a:endParaRPr lang="fr-FR" sz="3200" i="1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fr-FR" sz="3200" dirty="0" smtClean="0">
                <a:latin typeface="+mn-lt"/>
              </a:rPr>
              <a:t>qui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résiste avec sa </a:t>
            </a:r>
            <a:endParaRPr lang="fr-FR" sz="3200" i="1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vasomotricité </a:t>
            </a: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artériolaire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à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l</a:t>
            </a: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l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’écoulement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du sang </a:t>
            </a:r>
            <a:endParaRPr lang="fr-FR" sz="3200" i="1" dirty="0" smtClean="0">
              <a:solidFill>
                <a:srgbClr val="0070C0"/>
              </a:solidFill>
              <a:latin typeface="+mn-lt"/>
            </a:endParaRPr>
          </a:p>
          <a:p>
            <a:r>
              <a:rPr lang="fr-FR" sz="3200" i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  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force </a:t>
            </a:r>
            <a:r>
              <a:rPr lang="fr-FR" sz="3200" i="1" dirty="0">
                <a:solidFill>
                  <a:srgbClr val="0070C0"/>
                </a:solidFill>
                <a:latin typeface="+mn-lt"/>
              </a:rPr>
              <a:t>résistive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)</a:t>
            </a:r>
            <a:r>
              <a:rPr lang="fr-FR" sz="3200" i="1" dirty="0" smtClean="0">
                <a:solidFill>
                  <a:srgbClr val="C00000"/>
                </a:solidFill>
                <a:latin typeface="+mn-lt"/>
              </a:rPr>
              <a:t>+++</a:t>
            </a:r>
            <a:r>
              <a:rPr lang="fr-FR" sz="3200" i="1" dirty="0" smtClean="0">
                <a:solidFill>
                  <a:srgbClr val="0070C0"/>
                </a:solidFill>
                <a:latin typeface="+mn-lt"/>
              </a:rPr>
              <a:t> </a:t>
            </a:r>
            <a:endParaRPr lang="fr-FR" sz="3200" dirty="0" smtClean="0">
              <a:latin typeface="+mn-lt"/>
            </a:endParaRPr>
          </a:p>
          <a:p>
            <a:endParaRPr lang="fr-FR" sz="24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Char char="q"/>
              <a:defRPr/>
            </a:pPr>
            <a:endParaRPr lang="fr-FR" sz="2400" kern="0" dirty="0">
              <a:solidFill>
                <a:srgbClr val="FFFF00"/>
              </a:solidFill>
              <a:latin typeface="+mn-lt"/>
              <a:cs typeface="+mn-cs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FFFF00"/>
              </a:buClr>
              <a:buFont typeface="Wingdings" pitchFamily="2" charset="2"/>
              <a:buNone/>
              <a:defRPr/>
            </a:pPr>
            <a:r>
              <a:rPr lang="fr-FR" sz="2400" kern="0" dirty="0">
                <a:solidFill>
                  <a:srgbClr val="FFFF00"/>
                </a:solidFill>
                <a:latin typeface="+mn-lt"/>
                <a:cs typeface="+mn-cs"/>
              </a:rPr>
              <a:t>           </a:t>
            </a:r>
          </a:p>
        </p:txBody>
      </p:sp>
      <p:pic>
        <p:nvPicPr>
          <p:cNvPr id="7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6591" y="2330174"/>
            <a:ext cx="3017897" cy="3907138"/>
          </a:xfrm>
          <a:prstGeom prst="rect">
            <a:avLst/>
          </a:prstGeom>
          <a:noFill/>
        </p:spPr>
      </p:pic>
      <p:sp>
        <p:nvSpPr>
          <p:cNvPr id="8" name="Titr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00"/>
          </a:solidFill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fr-FR" sz="3500" dirty="0" smtClean="0">
                <a:solidFill>
                  <a:srgbClr val="C00000"/>
                </a:solidFill>
              </a:rPr>
              <a:t>IV. </a:t>
            </a:r>
            <a:r>
              <a:rPr lang="fr-FR" sz="3500" dirty="0" smtClean="0">
                <a:solidFill>
                  <a:srgbClr val="C00000"/>
                </a:solidFill>
              </a:rPr>
              <a:t>Mécanisme de l’augmentation du </a:t>
            </a:r>
            <a:r>
              <a:rPr lang="fr-FR" sz="3500" dirty="0" err="1" smtClean="0">
                <a:solidFill>
                  <a:srgbClr val="C00000"/>
                </a:solidFill>
              </a:rPr>
              <a:t>Qc</a:t>
            </a:r>
            <a:r>
              <a:rPr lang="fr-FR" sz="3500" dirty="0" smtClean="0">
                <a:solidFill>
                  <a:srgbClr val="C00000"/>
                </a:solidFill>
              </a:rPr>
              <a:t> </a:t>
            </a:r>
            <a:r>
              <a:rPr lang="fr-FR" sz="4000" dirty="0" smtClean="0">
                <a:solidFill>
                  <a:srgbClr val="C00000"/>
                </a:solidFill>
              </a:rPr>
              <a:t/>
            </a:r>
            <a:br>
              <a:rPr lang="fr-FR" sz="4000" dirty="0" smtClean="0">
                <a:solidFill>
                  <a:srgbClr val="C00000"/>
                </a:solidFill>
              </a:rPr>
            </a:br>
            <a:r>
              <a:rPr lang="fr-FR" sz="3300" dirty="0" smtClean="0">
                <a:solidFill>
                  <a:srgbClr val="C00000"/>
                </a:solidFill>
              </a:rPr>
              <a:t>7. </a:t>
            </a:r>
            <a:r>
              <a:rPr lang="fr-FR" sz="3100" dirty="0" smtClean="0">
                <a:solidFill>
                  <a:srgbClr val="C00000"/>
                </a:solidFill>
              </a:rPr>
              <a:t>Action des résistances à l’éjection</a:t>
            </a:r>
            <a:endParaRPr lang="fr-FR" sz="31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50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574171" y="2366878"/>
            <a:ext cx="8128187" cy="286232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fr-FR" sz="2400" dirty="0" smtClean="0"/>
              <a:t> </a:t>
            </a:r>
            <a:r>
              <a:rPr lang="fr-FR" sz="2400" dirty="0" err="1" smtClean="0"/>
              <a:t>Eleine</a:t>
            </a:r>
            <a:r>
              <a:rPr lang="fr-FR" sz="2400" dirty="0" smtClean="0"/>
              <a:t> N MARIEB. Anatomie et physiologie humaine.     </a:t>
            </a:r>
          </a:p>
          <a:p>
            <a:r>
              <a:rPr lang="fr-FR" sz="2400" dirty="0" smtClean="0"/>
              <a:t>   Adaptation française de la 6eme édition américaine par </a:t>
            </a:r>
          </a:p>
          <a:p>
            <a:r>
              <a:rPr lang="fr-FR" sz="2400" dirty="0" smtClean="0"/>
              <a:t>   René LACHAINE.© 2005. Pearson Education France</a:t>
            </a:r>
          </a:p>
          <a:p>
            <a:endParaRPr lang="fr-FR" sz="2400" dirty="0" smtClean="0"/>
          </a:p>
          <a:p>
            <a:pPr>
              <a:buFontTx/>
              <a:buChar char="-"/>
            </a:pPr>
            <a:r>
              <a:rPr lang="fr-FR" sz="2400" dirty="0" smtClean="0"/>
              <a:t> Sherwood,  PHYSIOLOGIE HUMAINE,  2éme édition, </a:t>
            </a:r>
          </a:p>
          <a:p>
            <a:r>
              <a:rPr lang="fr-FR" sz="2400" dirty="0" smtClean="0"/>
              <a:t>   De Boeck éditions, 2006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574171" y="332656"/>
            <a:ext cx="7958270" cy="138499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smtClean="0">
                <a:latin typeface="Calibri" pitchFamily="34" charset="0"/>
                <a:cs typeface="+mn-cs"/>
              </a:rPr>
              <a:t>                                 </a:t>
            </a:r>
          </a:p>
          <a:p>
            <a:pPr>
              <a:defRPr/>
            </a:pPr>
            <a:r>
              <a:rPr lang="fr-FR" sz="2400" b="1" kern="0" dirty="0" smtClean="0">
                <a:solidFill>
                  <a:srgbClr val="C00000"/>
                </a:solidFill>
                <a:latin typeface="Calibri" pitchFamily="34" charset="0"/>
                <a:cs typeface="+mn-cs"/>
              </a:rPr>
              <a:t>                                              </a:t>
            </a:r>
            <a:r>
              <a:rPr lang="fr-FR" sz="3600" kern="0" dirty="0" smtClean="0">
                <a:solidFill>
                  <a:srgbClr val="C00000"/>
                </a:solidFill>
                <a:latin typeface="+mn-lt"/>
              </a:rPr>
              <a:t>Références</a:t>
            </a:r>
            <a:r>
              <a:rPr lang="fr-FR" sz="2800" kern="0" dirty="0" smtClean="0">
                <a:solidFill>
                  <a:srgbClr val="C00000"/>
                </a:solidFill>
                <a:latin typeface="+mn-lt"/>
              </a:rPr>
              <a:t>  </a:t>
            </a:r>
          </a:p>
          <a:p>
            <a:pPr>
              <a:defRPr/>
            </a:pPr>
            <a:endParaRPr lang="fr-FR" sz="2400" b="1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</a:rPr>
              <a:t>Plan du cours </a:t>
            </a:r>
            <a:endParaRPr lang="fr-FR" sz="3600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272782"/>
            <a:ext cx="8075240" cy="3316458"/>
          </a:xfrm>
        </p:spPr>
        <p:txBody>
          <a:bodyPr>
            <a:normAutofit/>
          </a:bodyPr>
          <a:lstStyle/>
          <a:p>
            <a:pPr marL="571500" indent="-571500">
              <a:buNone/>
            </a:pPr>
            <a:r>
              <a:rPr lang="fr-FR" dirty="0">
                <a:solidFill>
                  <a:srgbClr val="C00000"/>
                </a:solidFill>
              </a:rPr>
              <a:t>I</a:t>
            </a:r>
            <a:r>
              <a:rPr lang="fr-FR" sz="3600" dirty="0" smtClean="0">
                <a:solidFill>
                  <a:srgbClr val="C00000"/>
                </a:solidFill>
              </a:rPr>
              <a:t>.</a:t>
            </a:r>
            <a:r>
              <a:rPr lang="fr-FR" sz="3600" dirty="0" smtClean="0"/>
              <a:t> Définition</a:t>
            </a:r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II. </a:t>
            </a:r>
            <a:r>
              <a:rPr lang="fr-FR" sz="3600" dirty="0" smtClean="0"/>
              <a:t>Valeur du Qc</a:t>
            </a:r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III.</a:t>
            </a:r>
            <a:r>
              <a:rPr lang="fr-FR" sz="3600" dirty="0" smtClean="0"/>
              <a:t> </a:t>
            </a:r>
            <a:r>
              <a:rPr lang="fr-FR" sz="3600" dirty="0" smtClean="0"/>
              <a:t>Augmentation</a:t>
            </a:r>
            <a:r>
              <a:rPr lang="fr-FR" sz="3600" dirty="0" smtClean="0"/>
              <a:t> </a:t>
            </a:r>
            <a:r>
              <a:rPr lang="fr-FR" sz="3600" dirty="0" smtClean="0"/>
              <a:t>physiologique du </a:t>
            </a:r>
            <a:r>
              <a:rPr lang="fr-FR" sz="3600" dirty="0" err="1" smtClean="0"/>
              <a:t>Qc</a:t>
            </a:r>
            <a:r>
              <a:rPr lang="fr-FR" sz="3600" dirty="0" smtClean="0"/>
              <a:t> </a:t>
            </a:r>
            <a:r>
              <a:rPr lang="fr-FR" sz="3600" dirty="0" smtClean="0"/>
              <a:t> </a:t>
            </a:r>
            <a:endParaRPr lang="fr-FR" sz="3600" dirty="0" smtClean="0"/>
          </a:p>
          <a:p>
            <a:pPr marL="571500" indent="-571500">
              <a:buNone/>
            </a:pPr>
            <a:r>
              <a:rPr lang="fr-FR" sz="3600" dirty="0" smtClean="0">
                <a:solidFill>
                  <a:srgbClr val="C00000"/>
                </a:solidFill>
              </a:rPr>
              <a:t>IV. </a:t>
            </a:r>
            <a:r>
              <a:rPr lang="fr-FR" sz="3600" dirty="0"/>
              <a:t>M</a:t>
            </a:r>
            <a:r>
              <a:rPr lang="fr-FR" sz="3600" dirty="0" smtClean="0"/>
              <a:t>écanismes de </a:t>
            </a:r>
            <a:r>
              <a:rPr lang="fr-FR" sz="3600" dirty="0" smtClean="0"/>
              <a:t>l’augmentation du </a:t>
            </a:r>
            <a:r>
              <a:rPr lang="fr-FR" sz="3600" dirty="0" err="1" smtClean="0"/>
              <a:t>Qc</a:t>
            </a:r>
            <a:r>
              <a:rPr lang="fr-FR" sz="3600" dirty="0" smtClean="0">
                <a:solidFill>
                  <a:srgbClr val="C00000"/>
                </a:solidFill>
              </a:rPr>
              <a:t>  </a:t>
            </a:r>
            <a:endParaRPr lang="fr-F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None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8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C00000"/>
                </a:solidFill>
                <a:latin typeface="+mn-lt"/>
              </a:rPr>
              <a:t>I. Définition </a:t>
            </a:r>
            <a:endParaRPr lang="fr-FR" sz="3600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5" name="Picture 2" descr="C:\Users\VOSTRO\Desktop\rc_anim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628800"/>
            <a:ext cx="4392488" cy="5068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3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7048</TotalTime>
  <Words>2555</Words>
  <Application>Microsoft Office PowerPoint</Application>
  <PresentationFormat>On-screen Show (4:3)</PresentationFormat>
  <Paragraphs>833</Paragraphs>
  <Slides>66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Thème Office</vt:lpstr>
      <vt:lpstr>Débit cardiaque</vt:lpstr>
      <vt:lpstr>PowerPoint Presentation</vt:lpstr>
      <vt:lpstr>Plan du cours </vt:lpstr>
      <vt:lpstr>Plan du cours </vt:lpstr>
      <vt:lpstr>Plan du cours </vt:lpstr>
      <vt:lpstr>Plan du cours </vt:lpstr>
      <vt:lpstr>Plan du cours </vt:lpstr>
      <vt:lpstr>I. Définition </vt:lpstr>
      <vt:lpstr>I. Définition </vt:lpstr>
      <vt:lpstr>I. Définition </vt:lpstr>
      <vt:lpstr>I. Définition </vt:lpstr>
      <vt:lpstr>I. Définition </vt:lpstr>
      <vt:lpstr>I. Définition </vt:lpstr>
      <vt:lpstr>II. Valeur du Qc </vt:lpstr>
      <vt:lpstr>II. Valeur du Qc </vt:lpstr>
      <vt:lpstr>II. Valeur du Qc </vt:lpstr>
      <vt:lpstr>II. Valeur du Qc </vt:lpstr>
      <vt:lpstr>II. Valeur du Qc </vt:lpstr>
      <vt:lpstr>II. Valeur du Qc </vt:lpstr>
      <vt:lpstr>II. Valeur du Qc </vt:lpstr>
      <vt:lpstr>III. Augmentation physiologique du Qc </vt:lpstr>
      <vt:lpstr>III. Augmentation physiologique du Qc </vt:lpstr>
      <vt:lpstr>III. Augmentation physiologique du Qc </vt:lpstr>
      <vt:lpstr>III. Augmentation physiologique du Qc </vt:lpstr>
      <vt:lpstr>III. Augmentation physiologique du Qc </vt:lpstr>
      <vt:lpstr>III. Augmentation physiologique du Qc </vt:lpstr>
      <vt:lpstr>III. Augmentation physiologique du Qc </vt:lpstr>
      <vt:lpstr>III. Augmentation physiologique du Qc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IV. Mécanisme de l’augmentation du Qc                         à l’exercice physique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AnneSophie</dc:creator>
  <cp:lastModifiedBy>Timgad informaique</cp:lastModifiedBy>
  <cp:revision>602</cp:revision>
  <dcterms:created xsi:type="dcterms:W3CDTF">2007-04-11T13:20:34Z</dcterms:created>
  <dcterms:modified xsi:type="dcterms:W3CDTF">2023-10-12T07:22:10Z</dcterms:modified>
</cp:coreProperties>
</file>