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5"/>
  </p:notesMasterIdLst>
  <p:sldIdLst>
    <p:sldId id="270" r:id="rId2"/>
    <p:sldId id="303" r:id="rId3"/>
    <p:sldId id="320" r:id="rId4"/>
    <p:sldId id="304" r:id="rId5"/>
    <p:sldId id="271" r:id="rId6"/>
    <p:sldId id="305" r:id="rId7"/>
    <p:sldId id="262" r:id="rId8"/>
    <p:sldId id="307" r:id="rId9"/>
    <p:sldId id="308" r:id="rId10"/>
    <p:sldId id="309" r:id="rId11"/>
    <p:sldId id="311" r:id="rId12"/>
    <p:sldId id="315" r:id="rId13"/>
    <p:sldId id="316" r:id="rId14"/>
    <p:sldId id="317" r:id="rId15"/>
    <p:sldId id="318" r:id="rId16"/>
    <p:sldId id="313" r:id="rId17"/>
    <p:sldId id="323" r:id="rId18"/>
    <p:sldId id="324" r:id="rId19"/>
    <p:sldId id="325" r:id="rId20"/>
    <p:sldId id="330" r:id="rId21"/>
    <p:sldId id="329" r:id="rId22"/>
    <p:sldId id="328" r:id="rId23"/>
    <p:sldId id="265" r:id="rId24"/>
    <p:sldId id="333" r:id="rId25"/>
    <p:sldId id="332" r:id="rId26"/>
    <p:sldId id="331" r:id="rId27"/>
    <p:sldId id="340" r:id="rId28"/>
    <p:sldId id="341" r:id="rId29"/>
    <p:sldId id="342" r:id="rId30"/>
    <p:sldId id="335" r:id="rId31"/>
    <p:sldId id="334" r:id="rId32"/>
    <p:sldId id="268" r:id="rId33"/>
    <p:sldId id="336" r:id="rId34"/>
    <p:sldId id="347" r:id="rId35"/>
    <p:sldId id="346" r:id="rId36"/>
    <p:sldId id="289" r:id="rId37"/>
    <p:sldId id="349" r:id="rId38"/>
    <p:sldId id="348" r:id="rId39"/>
    <p:sldId id="350" r:id="rId40"/>
    <p:sldId id="352" r:id="rId41"/>
    <p:sldId id="351" r:id="rId42"/>
    <p:sldId id="291" r:id="rId43"/>
    <p:sldId id="354" r:id="rId44"/>
    <p:sldId id="353" r:id="rId45"/>
    <p:sldId id="274" r:id="rId46"/>
    <p:sldId id="356" r:id="rId47"/>
    <p:sldId id="355" r:id="rId48"/>
    <p:sldId id="292" r:id="rId49"/>
    <p:sldId id="358" r:id="rId50"/>
    <p:sldId id="357" r:id="rId51"/>
    <p:sldId id="293" r:id="rId52"/>
    <p:sldId id="300" r:id="rId53"/>
    <p:sldId id="359" r:id="rId5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1" autoAdjust="0"/>
    <p:restoredTop sz="94615" autoAdjust="0"/>
  </p:normalViewPr>
  <p:slideViewPr>
    <p:cSldViewPr>
      <p:cViewPr>
        <p:scale>
          <a:sx n="75" d="100"/>
          <a:sy n="75" d="100"/>
        </p:scale>
        <p:origin x="-1512" y="-22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24" y="647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3918"/>
    </p:cViewPr>
  </p:sorterViewPr>
  <p:notesViewPr>
    <p:cSldViewPr>
      <p:cViewPr varScale="1">
        <p:scale>
          <a:sx n="65" d="100"/>
          <a:sy n="65" d="100"/>
        </p:scale>
        <p:origin x="-3168" y="-1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66D465-13D6-4FAA-A503-4CF58B15ED7B}" type="datetimeFigureOut">
              <a:rPr lang="fr-FR" smtClean="0"/>
              <a:pPr/>
              <a:t>21/10/2023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310DEF-688D-4CC4-BC82-9FC4929F1FA9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763319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ED2F17-DB33-4707-9D69-FAD2C9847099}" type="slidenum">
              <a:rPr lang="fr-FR" smtClean="0"/>
              <a:pPr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4643024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310DEF-688D-4CC4-BC82-9FC4929F1FA9}" type="slidenum">
              <a:rPr lang="fr-FR" smtClean="0"/>
              <a:t>24</a:t>
            </a:fld>
            <a:endParaRPr lang="fr-FR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310DEF-688D-4CC4-BC82-9FC4929F1FA9}" type="slidenum">
              <a:rPr lang="fr-FR" smtClean="0"/>
              <a:t>25</a:t>
            </a:fld>
            <a:endParaRPr lang="fr-FR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310DEF-688D-4CC4-BC82-9FC4929F1FA9}" type="slidenum">
              <a:rPr lang="fr-FR" smtClean="0"/>
              <a:t>26</a:t>
            </a:fld>
            <a:endParaRPr lang="fr-FR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310DEF-688D-4CC4-BC82-9FC4929F1FA9}" type="slidenum">
              <a:rPr lang="fr-FR" smtClean="0"/>
              <a:pPr/>
              <a:t>27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2487347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310DEF-688D-4CC4-BC82-9FC4929F1FA9}" type="slidenum">
              <a:rPr lang="fr-FR" smtClean="0"/>
              <a:pPr/>
              <a:t>28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2487347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310DEF-688D-4CC4-BC82-9FC4929F1FA9}" type="slidenum">
              <a:rPr lang="fr-FR" smtClean="0"/>
              <a:pPr/>
              <a:t>29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2487347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310DEF-688D-4CC4-BC82-9FC4929F1FA9}" type="slidenum">
              <a:rPr lang="fr-FR" smtClean="0"/>
              <a:pPr/>
              <a:t>37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2487347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310DEF-688D-4CC4-BC82-9FC4929F1FA9}" type="slidenum">
              <a:rPr lang="fr-FR" smtClean="0"/>
              <a:pPr/>
              <a:t>38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248734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310DEF-688D-4CC4-BC82-9FC4929F1FA9}" type="slidenum">
              <a:rPr lang="fr-FR" smtClean="0"/>
              <a:pPr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787294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310DEF-688D-4CC4-BC82-9FC4929F1FA9}" type="slidenum">
              <a:rPr lang="fr-FR" smtClean="0"/>
              <a:pPr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191028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310DEF-688D-4CC4-BC82-9FC4929F1FA9}" type="slidenum">
              <a:rPr lang="fr-FR" smtClean="0"/>
              <a:pPr/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568058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310DEF-688D-4CC4-BC82-9FC4929F1FA9}" type="slidenum">
              <a:rPr lang="fr-FR" smtClean="0"/>
              <a:pPr/>
              <a:t>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5680580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310DEF-688D-4CC4-BC82-9FC4929F1FA9}" type="slidenum">
              <a:rPr lang="fr-FR" smtClean="0"/>
              <a:pPr/>
              <a:t>13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5680580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310DEF-688D-4CC4-BC82-9FC4929F1FA9}" type="slidenum">
              <a:rPr lang="fr-FR" smtClean="0"/>
              <a:pPr/>
              <a:t>14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5680580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310DEF-688D-4CC4-BC82-9FC4929F1FA9}" type="slidenum">
              <a:rPr lang="fr-FR" smtClean="0"/>
              <a:pPr/>
              <a:t>15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5680580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310DEF-688D-4CC4-BC82-9FC4929F1FA9}" type="slidenum">
              <a:rPr lang="fr-FR" smtClean="0"/>
              <a:pPr/>
              <a:t>16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568058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DE74D-DCFA-4CC9-B247-FD940DF6D7BF}" type="datetimeFigureOut">
              <a:rPr lang="fr-FR" smtClean="0"/>
              <a:pPr/>
              <a:t>21/10/2023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3DA37-C71D-41CB-9EFD-B1F1A746BDE6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DE74D-DCFA-4CC9-B247-FD940DF6D7BF}" type="datetimeFigureOut">
              <a:rPr lang="fr-FR" smtClean="0"/>
              <a:pPr/>
              <a:t>21/10/2023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3DA37-C71D-41CB-9EFD-B1F1A746BDE6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DE74D-DCFA-4CC9-B247-FD940DF6D7BF}" type="datetimeFigureOut">
              <a:rPr lang="fr-FR" smtClean="0"/>
              <a:pPr/>
              <a:t>21/10/2023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3DA37-C71D-41CB-9EFD-B1F1A746BDE6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DE74D-DCFA-4CC9-B247-FD940DF6D7BF}" type="datetimeFigureOut">
              <a:rPr lang="fr-FR" smtClean="0"/>
              <a:pPr/>
              <a:t>21/10/2023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3DA37-C71D-41CB-9EFD-B1F1A746BDE6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DE74D-DCFA-4CC9-B247-FD940DF6D7BF}" type="datetimeFigureOut">
              <a:rPr lang="fr-FR" smtClean="0"/>
              <a:pPr/>
              <a:t>21/10/2023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3DA37-C71D-41CB-9EFD-B1F1A746BDE6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DE74D-DCFA-4CC9-B247-FD940DF6D7BF}" type="datetimeFigureOut">
              <a:rPr lang="fr-FR" smtClean="0"/>
              <a:pPr/>
              <a:t>21/10/2023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3DA37-C71D-41CB-9EFD-B1F1A746BDE6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DE74D-DCFA-4CC9-B247-FD940DF6D7BF}" type="datetimeFigureOut">
              <a:rPr lang="fr-FR" smtClean="0"/>
              <a:pPr/>
              <a:t>21/10/2023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3DA37-C71D-41CB-9EFD-B1F1A746BDE6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DE74D-DCFA-4CC9-B247-FD940DF6D7BF}" type="datetimeFigureOut">
              <a:rPr lang="fr-FR" smtClean="0"/>
              <a:pPr/>
              <a:t>21/10/2023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3DA37-C71D-41CB-9EFD-B1F1A746BDE6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DE74D-DCFA-4CC9-B247-FD940DF6D7BF}" type="datetimeFigureOut">
              <a:rPr lang="fr-FR" smtClean="0"/>
              <a:pPr/>
              <a:t>21/10/2023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3DA37-C71D-41CB-9EFD-B1F1A746BDE6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DE74D-DCFA-4CC9-B247-FD940DF6D7BF}" type="datetimeFigureOut">
              <a:rPr lang="fr-FR" smtClean="0"/>
              <a:pPr/>
              <a:t>21/10/2023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3DA37-C71D-41CB-9EFD-B1F1A746BDE6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DE74D-DCFA-4CC9-B247-FD940DF6D7BF}" type="datetimeFigureOut">
              <a:rPr lang="fr-FR" smtClean="0"/>
              <a:pPr/>
              <a:t>21/10/2023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3DA37-C71D-41CB-9EFD-B1F1A746BDE6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FDE74D-DCFA-4CC9-B247-FD940DF6D7BF}" type="datetimeFigureOut">
              <a:rPr lang="fr-FR" smtClean="0"/>
              <a:pPr/>
              <a:t>21/10/2023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23DA37-C71D-41CB-9EFD-B1F1A746BDE6}" type="slidenum">
              <a:rPr lang="fr-FR" smtClean="0"/>
              <a:pPr/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staff.univ-batna2.dz/ferhi-salah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png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14348" y="2492896"/>
            <a:ext cx="7772400" cy="1470025"/>
          </a:xfrm>
        </p:spPr>
        <p:txBody>
          <a:bodyPr>
            <a:normAutofit/>
          </a:bodyPr>
          <a:lstStyle/>
          <a:p>
            <a:r>
              <a:rPr lang="fr-FR" sz="5400" dirty="0" smtClean="0">
                <a:solidFill>
                  <a:srgbClr val="FF0000"/>
                </a:solidFill>
              </a:rPr>
              <a:t>Circulation coronaire</a:t>
            </a:r>
            <a:endParaRPr lang="fr-FR" sz="3600" dirty="0">
              <a:solidFill>
                <a:srgbClr val="FF0000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4556720"/>
            <a:ext cx="6400800" cy="1752600"/>
          </a:xfrm>
        </p:spPr>
        <p:txBody>
          <a:bodyPr>
            <a:normAutofit fontScale="92500" lnSpcReduction="20000"/>
          </a:bodyPr>
          <a:lstStyle/>
          <a:p>
            <a:pPr>
              <a:spcBef>
                <a:spcPct val="0"/>
              </a:spcBef>
              <a:defRPr/>
            </a:pPr>
            <a:endParaRPr lang="fr-FR" b="1" dirty="0" smtClean="0">
              <a:solidFill>
                <a:srgbClr val="0070C0"/>
              </a:solidFill>
            </a:endParaRPr>
          </a:p>
          <a:p>
            <a:pPr>
              <a:spcBef>
                <a:spcPct val="0"/>
              </a:spcBef>
              <a:defRPr/>
            </a:pPr>
            <a:r>
              <a:rPr lang="fr-FR" sz="2600" dirty="0" smtClean="0">
                <a:solidFill>
                  <a:srgbClr val="002060"/>
                </a:solidFill>
              </a:rPr>
              <a:t>Cours de deuxième année des études médicales</a:t>
            </a:r>
          </a:p>
          <a:p>
            <a:pPr>
              <a:spcBef>
                <a:spcPct val="0"/>
              </a:spcBef>
              <a:defRPr/>
            </a:pPr>
            <a:r>
              <a:rPr lang="fr-FR" sz="2600" dirty="0" smtClean="0">
                <a:solidFill>
                  <a:srgbClr val="002060"/>
                </a:solidFill>
              </a:rPr>
              <a:t>Année Universitaire 2023-24  </a:t>
            </a:r>
          </a:p>
          <a:p>
            <a:pPr>
              <a:spcBef>
                <a:spcPct val="0"/>
              </a:spcBef>
              <a:defRPr/>
            </a:pPr>
            <a:endParaRPr lang="fr-FR" sz="2600" dirty="0" smtClean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  <a:p>
            <a:pPr>
              <a:spcBef>
                <a:spcPct val="0"/>
              </a:spcBef>
              <a:defRPr/>
            </a:pPr>
            <a:r>
              <a:rPr lang="fr-FR" sz="2600" dirty="0" smtClean="0">
                <a:solidFill>
                  <a:srgbClr val="0070C0"/>
                </a:solidFill>
              </a:rPr>
              <a:t>Dr. S. Ferhi </a:t>
            </a:r>
          </a:p>
          <a:p>
            <a:pPr>
              <a:spcBef>
                <a:spcPct val="0"/>
              </a:spcBef>
              <a:defRPr/>
            </a:pPr>
            <a:endParaRPr lang="fr-FR" dirty="0" smtClean="0"/>
          </a:p>
          <a:p>
            <a:endParaRPr lang="fr-FR" dirty="0"/>
          </a:p>
        </p:txBody>
      </p:sp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0" y="-138499"/>
            <a:ext cx="9144000" cy="1477328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    Université Batna 2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   </a:t>
            </a:r>
            <a:r>
              <a:rPr kumimoji="0" lang="fr-FR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Faculté de Médecine de Batna</a:t>
            </a:r>
            <a:endParaRPr kumimoji="0" lang="fr-FR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Département de Médecine  </a:t>
            </a:r>
            <a:r>
              <a:rPr kumimoji="0" lang="fr-F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                                                        </a:t>
            </a:r>
            <a:endParaRPr kumimoji="0" lang="fr-FR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</a:t>
            </a:r>
            <a:endParaRPr kumimoji="0" lang="fr-F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51520" y="116632"/>
            <a:ext cx="8712968" cy="6552728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1656" y="2060848"/>
            <a:ext cx="8286808" cy="1944216"/>
          </a:xfrm>
          <a:ln>
            <a:solidFill>
              <a:srgbClr val="0070C0"/>
            </a:solidFill>
          </a:ln>
        </p:spPr>
        <p:txBody>
          <a:bodyPr>
            <a:normAutofit fontScale="92500" lnSpcReduction="10000"/>
          </a:bodyPr>
          <a:lstStyle/>
          <a:p>
            <a:endParaRPr lang="fr-FR" sz="2800" dirty="0" smtClean="0"/>
          </a:p>
          <a:p>
            <a:r>
              <a:rPr lang="fr-FR" sz="3000" dirty="0" smtClean="0"/>
              <a:t>La </a:t>
            </a:r>
            <a:r>
              <a:rPr lang="fr-FR" sz="3000" dirty="0" smtClean="0">
                <a:solidFill>
                  <a:srgbClr val="C00000"/>
                </a:solidFill>
              </a:rPr>
              <a:t>consommation d’O</a:t>
            </a:r>
            <a:r>
              <a:rPr lang="fr-FR" sz="3000" dirty="0" smtClean="0">
                <a:solidFill>
                  <a:srgbClr val="C00000"/>
                </a:solidFill>
                <a:ea typeface="Cambria Math"/>
              </a:rPr>
              <a:t>xygène </a:t>
            </a:r>
            <a:r>
              <a:rPr lang="fr-FR" sz="3000" dirty="0" smtClean="0">
                <a:solidFill>
                  <a:srgbClr val="C00000"/>
                </a:solidFill>
              </a:rPr>
              <a:t>(MVO</a:t>
            </a:r>
            <a:r>
              <a:rPr lang="fr-FR" sz="3000" dirty="0" smtClean="0">
                <a:solidFill>
                  <a:srgbClr val="C00000"/>
                </a:solidFill>
                <a:ea typeface="Cambria Math"/>
              </a:rPr>
              <a:t>₂)</a:t>
            </a:r>
            <a:r>
              <a:rPr lang="fr-FR" sz="3000" dirty="0" smtClean="0">
                <a:solidFill>
                  <a:srgbClr val="C00000"/>
                </a:solidFill>
              </a:rPr>
              <a:t> </a:t>
            </a:r>
            <a:r>
              <a:rPr lang="fr-FR" sz="3000" dirty="0" smtClean="0"/>
              <a:t>tissu </a:t>
            </a:r>
            <a:r>
              <a:rPr lang="fr-FR" sz="3000" dirty="0" smtClean="0"/>
              <a:t>cardiaque </a:t>
            </a:r>
            <a:r>
              <a:rPr lang="fr-FR" sz="3000" dirty="0" smtClean="0"/>
              <a:t>est </a:t>
            </a:r>
            <a:r>
              <a:rPr lang="fr-FR" sz="3000" dirty="0" smtClean="0"/>
              <a:t> </a:t>
            </a:r>
            <a:r>
              <a:rPr lang="fr-FR" sz="3000" dirty="0" smtClean="0"/>
              <a:t>la plus importante de l’organisme</a:t>
            </a:r>
            <a:r>
              <a:rPr lang="fr-FR" sz="3000" dirty="0" smtClean="0"/>
              <a:t>.</a:t>
            </a:r>
          </a:p>
          <a:p>
            <a:pPr marL="0" indent="0">
              <a:buNone/>
            </a:pPr>
            <a:r>
              <a:rPr lang="fr-FR" sz="3600" dirty="0" smtClean="0"/>
              <a:t>    </a:t>
            </a:r>
            <a:endParaRPr lang="fr-FR" sz="3000" dirty="0" smtClean="0"/>
          </a:p>
          <a:p>
            <a:endParaRPr lang="fr-FR" sz="30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5E3D2-C2B9-4D3D-86F8-549E5749246B}" type="slidenum">
              <a:rPr lang="fr-FR" smtClean="0"/>
              <a:pPr/>
              <a:t>10</a:t>
            </a:fld>
            <a:endParaRPr lang="fr-FR" dirty="0"/>
          </a:p>
        </p:txBody>
      </p:sp>
      <p:sp>
        <p:nvSpPr>
          <p:cNvPr id="7" name="Titre 1"/>
          <p:cNvSpPr>
            <a:spLocks noGrp="1"/>
          </p:cNvSpPr>
          <p:nvPr>
            <p:ph type="title"/>
          </p:nvPr>
        </p:nvSpPr>
        <p:spPr>
          <a:xfrm>
            <a:off x="389648" y="116632"/>
            <a:ext cx="8286808" cy="1224136"/>
          </a:xfrm>
          <a:solidFill>
            <a:srgbClr val="FFFF00"/>
          </a:solidFill>
        </p:spPr>
        <p:txBody>
          <a:bodyPr>
            <a:normAutofit/>
          </a:bodyPr>
          <a:lstStyle/>
          <a:p>
            <a:pPr marL="857250" indent="-857250" algn="ctr"/>
            <a:r>
              <a:rPr lang="fr-FR" sz="3600" dirty="0" smtClean="0">
                <a:solidFill>
                  <a:srgbClr val="C00000"/>
                </a:solidFill>
                <a:latin typeface="+mn-lt"/>
              </a:rPr>
              <a:t>1.  Introduction </a:t>
            </a:r>
            <a:endParaRPr lang="fr-FR" sz="36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5" name="Espace réservé du contenu 2"/>
          <p:cNvSpPr txBox="1">
            <a:spLocks/>
          </p:cNvSpPr>
          <p:nvPr/>
        </p:nvSpPr>
        <p:spPr>
          <a:xfrm>
            <a:off x="467544" y="4437112"/>
            <a:ext cx="8286808" cy="1368152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800" dirty="0" smtClean="0">
                <a:ea typeface="Cambria Math" panose="02040503050406030204"/>
              </a:rPr>
              <a:t>A noté aussi, qu’il présente la capacité </a:t>
            </a:r>
            <a:r>
              <a:rPr lang="fr-FR" sz="2800" dirty="0" smtClean="0">
                <a:solidFill>
                  <a:srgbClr val="C00000"/>
                </a:solidFill>
                <a:ea typeface="Cambria Math" panose="02040503050406030204"/>
              </a:rPr>
              <a:t>d’extraction </a:t>
            </a:r>
            <a:r>
              <a:rPr lang="fr-FR" sz="2800" dirty="0" smtClean="0">
                <a:solidFill>
                  <a:srgbClr val="C00000"/>
                </a:solidFill>
              </a:rPr>
              <a:t>d’O</a:t>
            </a:r>
            <a:r>
              <a:rPr lang="fr-FR" sz="2800" dirty="0" smtClean="0">
                <a:solidFill>
                  <a:srgbClr val="C00000"/>
                </a:solidFill>
                <a:ea typeface="Cambria Math" panose="02040503050406030204"/>
              </a:rPr>
              <a:t>₂ </a:t>
            </a:r>
            <a:r>
              <a:rPr lang="fr-FR" sz="2800" dirty="0" smtClean="0">
                <a:ea typeface="Cambria Math" panose="02040503050406030204"/>
              </a:rPr>
              <a:t>de sa circulation nourricière la plus importante.             </a:t>
            </a:r>
            <a:endParaRPr lang="fr-FR" sz="2800" dirty="0" smtClean="0"/>
          </a:p>
          <a:p>
            <a:endParaRPr lang="fr-FR" sz="2800" dirty="0" smtClean="0"/>
          </a:p>
          <a:p>
            <a:endParaRPr lang="fr-FR" sz="3000" dirty="0" smtClean="0"/>
          </a:p>
          <a:p>
            <a:endParaRPr lang="fr-FR" sz="3000" dirty="0"/>
          </a:p>
        </p:txBody>
      </p:sp>
    </p:spTree>
    <p:extLst>
      <p:ext uri="{BB962C8B-B14F-4D97-AF65-F5344CB8AC3E}">
        <p14:creationId xmlns:p14="http://schemas.microsoft.com/office/powerpoint/2010/main" val="3101810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1988840"/>
            <a:ext cx="8286808" cy="4536504"/>
          </a:xfrm>
          <a:ln>
            <a:solidFill>
              <a:srgbClr val="0070C0"/>
            </a:solidFill>
          </a:ln>
        </p:spPr>
        <p:txBody>
          <a:bodyPr>
            <a:normAutofit/>
          </a:bodyPr>
          <a:lstStyle/>
          <a:p>
            <a:r>
              <a:rPr lang="fr-FR" sz="2800" dirty="0" smtClean="0"/>
              <a:t>La </a:t>
            </a:r>
            <a:r>
              <a:rPr lang="fr-FR" sz="2800" dirty="0" smtClean="0">
                <a:solidFill>
                  <a:srgbClr val="C00000"/>
                </a:solidFill>
              </a:rPr>
              <a:t>MVO</a:t>
            </a:r>
            <a:r>
              <a:rPr lang="fr-FR" sz="2800" dirty="0" smtClean="0">
                <a:solidFill>
                  <a:srgbClr val="C00000"/>
                </a:solidFill>
                <a:ea typeface="Cambria Math"/>
              </a:rPr>
              <a:t>₂  est liée </a:t>
            </a:r>
            <a:r>
              <a:rPr lang="fr-FR" sz="2800" dirty="0" smtClean="0"/>
              <a:t>à plusieurs déterminants :</a:t>
            </a:r>
            <a:endParaRPr lang="fr-FR" sz="2800" dirty="0" smtClean="0"/>
          </a:p>
          <a:p>
            <a:pPr>
              <a:buNone/>
            </a:pPr>
            <a:r>
              <a:rPr lang="fr-FR" sz="2800" dirty="0" smtClean="0"/>
              <a:t>    </a:t>
            </a:r>
            <a:r>
              <a:rPr lang="fr-FR" sz="2800" dirty="0" smtClean="0"/>
              <a:t>                            Mineurs et Majeurs</a:t>
            </a:r>
          </a:p>
          <a:p>
            <a:pPr>
              <a:buNone/>
            </a:pPr>
            <a:r>
              <a:rPr lang="fr-FR" sz="2800" dirty="0"/>
              <a:t> </a:t>
            </a:r>
            <a:r>
              <a:rPr lang="fr-FR" sz="2800" dirty="0" smtClean="0"/>
              <a:t>   </a:t>
            </a:r>
            <a:r>
              <a:rPr lang="fr-FR" sz="2800" dirty="0" smtClean="0"/>
              <a:t> </a:t>
            </a:r>
            <a:r>
              <a:rPr lang="fr-FR" sz="2800" dirty="0" smtClean="0">
                <a:solidFill>
                  <a:schemeClr val="bg1"/>
                </a:solidFill>
              </a:rPr>
              <a:t>-  MVO</a:t>
            </a:r>
            <a:r>
              <a:rPr lang="fr-FR" sz="2800" dirty="0" smtClean="0">
                <a:solidFill>
                  <a:schemeClr val="bg1"/>
                </a:solidFill>
                <a:ea typeface="Cambria Math"/>
              </a:rPr>
              <a:t>₂ de base. </a:t>
            </a:r>
            <a:endParaRPr lang="fr-FR" sz="2800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fr-FR" sz="2800" dirty="0" smtClean="0">
                <a:solidFill>
                  <a:schemeClr val="bg1"/>
                </a:solidFill>
              </a:rPr>
              <a:t>     -  Travail interne (</a:t>
            </a:r>
            <a:r>
              <a:rPr lang="fr-FR" sz="2800" dirty="0">
                <a:solidFill>
                  <a:schemeClr val="bg1"/>
                </a:solidFill>
              </a:rPr>
              <a:t>L</a:t>
            </a:r>
            <a:r>
              <a:rPr lang="fr-FR" sz="2800" dirty="0" smtClean="0">
                <a:solidFill>
                  <a:schemeClr val="bg1"/>
                </a:solidFill>
              </a:rPr>
              <a:t>a pression                                                                                 </a:t>
            </a:r>
          </a:p>
          <a:p>
            <a:pPr>
              <a:buNone/>
            </a:pPr>
            <a:r>
              <a:rPr lang="fr-FR" sz="2800" dirty="0" smtClean="0">
                <a:solidFill>
                  <a:schemeClr val="bg1"/>
                </a:solidFill>
              </a:rPr>
              <a:t>          intra-myocardique = tension pariétal).  </a:t>
            </a:r>
          </a:p>
          <a:p>
            <a:pPr>
              <a:buNone/>
            </a:pPr>
            <a:r>
              <a:rPr lang="fr-FR" sz="2800" dirty="0" smtClean="0">
                <a:solidFill>
                  <a:schemeClr val="bg1"/>
                </a:solidFill>
              </a:rPr>
              <a:t>     -   Travail externe (raccourcissement). </a:t>
            </a:r>
          </a:p>
          <a:p>
            <a:pPr>
              <a:buNone/>
            </a:pPr>
            <a:r>
              <a:rPr lang="fr-FR" sz="2800" dirty="0" smtClean="0">
                <a:solidFill>
                  <a:schemeClr val="bg1"/>
                </a:solidFill>
              </a:rPr>
              <a:t>     -   Contractilité. </a:t>
            </a:r>
          </a:p>
          <a:p>
            <a:pPr>
              <a:buNone/>
            </a:pPr>
            <a:r>
              <a:rPr lang="fr-FR" sz="2800" dirty="0" smtClean="0">
                <a:solidFill>
                  <a:schemeClr val="bg1"/>
                </a:solidFill>
              </a:rPr>
              <a:t>     -   Fréquence cardiaque. </a:t>
            </a:r>
          </a:p>
          <a:p>
            <a:pPr>
              <a:buFontTx/>
              <a:buChar char="-"/>
            </a:pPr>
            <a:endParaRPr lang="fr-FR" dirty="0" smtClean="0">
              <a:solidFill>
                <a:srgbClr val="FF0000"/>
              </a:solidFill>
            </a:endParaRPr>
          </a:p>
          <a:p>
            <a:pPr>
              <a:buFontTx/>
              <a:buChar char="-"/>
            </a:pPr>
            <a:endParaRPr lang="fr-FR" dirty="0" smtClean="0"/>
          </a:p>
          <a:p>
            <a:pPr>
              <a:buFontTx/>
              <a:buChar char="-"/>
            </a:pP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5E3D2-C2B9-4D3D-86F8-549E5749246B}" type="slidenum">
              <a:rPr lang="fr-FR" smtClean="0"/>
              <a:pPr/>
              <a:t>11</a:t>
            </a:fld>
            <a:endParaRPr lang="fr-FR" dirty="0"/>
          </a:p>
        </p:txBody>
      </p:sp>
      <p:sp>
        <p:nvSpPr>
          <p:cNvPr id="7" name="Titre 1"/>
          <p:cNvSpPr>
            <a:spLocks noGrp="1"/>
          </p:cNvSpPr>
          <p:nvPr>
            <p:ph type="title"/>
          </p:nvPr>
        </p:nvSpPr>
        <p:spPr>
          <a:xfrm>
            <a:off x="389648" y="116632"/>
            <a:ext cx="8286808" cy="1224136"/>
          </a:xfrm>
          <a:solidFill>
            <a:srgbClr val="FFFF00"/>
          </a:solidFill>
        </p:spPr>
        <p:txBody>
          <a:bodyPr>
            <a:normAutofit/>
          </a:bodyPr>
          <a:lstStyle/>
          <a:p>
            <a:pPr marL="857250" indent="-857250" algn="ctr"/>
            <a:r>
              <a:rPr lang="fr-FR" sz="3600" dirty="0" smtClean="0">
                <a:solidFill>
                  <a:srgbClr val="C00000"/>
                </a:solidFill>
                <a:latin typeface="+mn-lt"/>
              </a:rPr>
              <a:t>1.  Introduction </a:t>
            </a:r>
            <a:endParaRPr lang="fr-FR" sz="3600" dirty="0">
              <a:solidFill>
                <a:srgbClr val="C0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157083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1988840"/>
            <a:ext cx="8286808" cy="4536504"/>
          </a:xfrm>
          <a:ln>
            <a:solidFill>
              <a:srgbClr val="0070C0"/>
            </a:solidFill>
          </a:ln>
        </p:spPr>
        <p:txBody>
          <a:bodyPr>
            <a:normAutofit/>
          </a:bodyPr>
          <a:lstStyle/>
          <a:p>
            <a:r>
              <a:rPr lang="fr-FR" sz="2800" dirty="0" smtClean="0"/>
              <a:t>La </a:t>
            </a:r>
            <a:r>
              <a:rPr lang="fr-FR" sz="2800" dirty="0" smtClean="0">
                <a:solidFill>
                  <a:srgbClr val="C00000"/>
                </a:solidFill>
              </a:rPr>
              <a:t>MVO</a:t>
            </a:r>
            <a:r>
              <a:rPr lang="fr-FR" sz="2800" dirty="0" smtClean="0">
                <a:solidFill>
                  <a:srgbClr val="C00000"/>
                </a:solidFill>
                <a:ea typeface="Cambria Math"/>
              </a:rPr>
              <a:t>₂  est liée </a:t>
            </a:r>
            <a:r>
              <a:rPr lang="fr-FR" sz="2800" dirty="0" smtClean="0"/>
              <a:t>à plusieurs déterminants :</a:t>
            </a:r>
            <a:endParaRPr lang="fr-FR" sz="2800" dirty="0" smtClean="0"/>
          </a:p>
          <a:p>
            <a:pPr>
              <a:buNone/>
            </a:pPr>
            <a:r>
              <a:rPr lang="fr-FR" sz="2800" dirty="0" smtClean="0"/>
              <a:t>    </a:t>
            </a:r>
            <a:r>
              <a:rPr lang="fr-FR" sz="2800" dirty="0" smtClean="0"/>
              <a:t>                            Mineurs et Majeurs</a:t>
            </a:r>
          </a:p>
          <a:p>
            <a:pPr>
              <a:buNone/>
            </a:pPr>
            <a:r>
              <a:rPr lang="fr-FR" sz="2800" dirty="0"/>
              <a:t> </a:t>
            </a:r>
            <a:r>
              <a:rPr lang="fr-FR" sz="2800" dirty="0" smtClean="0"/>
              <a:t>- MVO</a:t>
            </a:r>
            <a:r>
              <a:rPr lang="fr-FR" sz="2800" dirty="0" smtClean="0">
                <a:ea typeface="Cambria Math"/>
              </a:rPr>
              <a:t>₂ de base. </a:t>
            </a:r>
            <a:endParaRPr lang="fr-FR" sz="28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fr-FR" sz="2800" dirty="0" smtClean="0"/>
              <a:t> </a:t>
            </a:r>
            <a:r>
              <a:rPr lang="fr-FR" sz="2800" dirty="0" smtClean="0"/>
              <a:t>- Travail </a:t>
            </a:r>
            <a:r>
              <a:rPr lang="fr-FR" sz="2800" dirty="0" smtClean="0"/>
              <a:t>interne (</a:t>
            </a:r>
            <a:r>
              <a:rPr lang="fr-FR" sz="2800" dirty="0"/>
              <a:t>L</a:t>
            </a:r>
            <a:r>
              <a:rPr lang="fr-FR" sz="2800" dirty="0" smtClean="0"/>
              <a:t>a pression                                                                                 </a:t>
            </a:r>
          </a:p>
          <a:p>
            <a:pPr>
              <a:buNone/>
            </a:pPr>
            <a:r>
              <a:rPr lang="fr-FR" sz="2800" dirty="0" smtClean="0"/>
              <a:t>   intra-myocardique </a:t>
            </a:r>
            <a:r>
              <a:rPr lang="fr-FR" sz="2800" dirty="0" smtClean="0"/>
              <a:t>= tension pariétal).  </a:t>
            </a:r>
            <a:endParaRPr lang="fr-FR" sz="28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fr-FR" sz="2800" dirty="0" smtClean="0"/>
              <a:t> </a:t>
            </a:r>
            <a:r>
              <a:rPr lang="fr-FR" sz="2800" dirty="0" smtClean="0"/>
              <a:t>- Travail </a:t>
            </a:r>
            <a:r>
              <a:rPr lang="fr-FR" sz="2800" dirty="0" smtClean="0"/>
              <a:t>externe (raccourcissement). </a:t>
            </a:r>
            <a:endParaRPr lang="fr-FR" sz="28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fr-FR" sz="2800" dirty="0" smtClean="0"/>
              <a:t> </a:t>
            </a:r>
            <a:r>
              <a:rPr lang="fr-FR" sz="2800" dirty="0" smtClean="0"/>
              <a:t>- Contractilité</a:t>
            </a:r>
            <a:r>
              <a:rPr lang="fr-FR" sz="2800" dirty="0" smtClean="0"/>
              <a:t>. </a:t>
            </a:r>
            <a:endParaRPr lang="fr-FR" sz="28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fr-FR" sz="2800" dirty="0" smtClean="0"/>
              <a:t> </a:t>
            </a:r>
            <a:r>
              <a:rPr lang="fr-FR" sz="2800" dirty="0" smtClean="0"/>
              <a:t>- Fréquence </a:t>
            </a:r>
            <a:r>
              <a:rPr lang="fr-FR" sz="2800" dirty="0" smtClean="0"/>
              <a:t>cardiaque. </a:t>
            </a:r>
            <a:endParaRPr lang="fr-FR" sz="2800" dirty="0" smtClean="0">
              <a:solidFill>
                <a:srgbClr val="FF0000"/>
              </a:solidFill>
            </a:endParaRPr>
          </a:p>
          <a:p>
            <a:pPr>
              <a:buFontTx/>
              <a:buChar char="-"/>
            </a:pPr>
            <a:endParaRPr lang="fr-FR" dirty="0" smtClean="0">
              <a:solidFill>
                <a:srgbClr val="FF0000"/>
              </a:solidFill>
            </a:endParaRPr>
          </a:p>
          <a:p>
            <a:pPr>
              <a:buFontTx/>
              <a:buChar char="-"/>
            </a:pPr>
            <a:endParaRPr lang="fr-FR" dirty="0" smtClean="0"/>
          </a:p>
          <a:p>
            <a:pPr>
              <a:buFontTx/>
              <a:buChar char="-"/>
            </a:pP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5E3D2-C2B9-4D3D-86F8-549E5749246B}" type="slidenum">
              <a:rPr lang="fr-FR" smtClean="0"/>
              <a:pPr/>
              <a:t>12</a:t>
            </a:fld>
            <a:endParaRPr lang="fr-FR" dirty="0"/>
          </a:p>
        </p:txBody>
      </p:sp>
      <p:sp>
        <p:nvSpPr>
          <p:cNvPr id="7" name="Titre 1"/>
          <p:cNvSpPr>
            <a:spLocks noGrp="1"/>
          </p:cNvSpPr>
          <p:nvPr>
            <p:ph type="title"/>
          </p:nvPr>
        </p:nvSpPr>
        <p:spPr>
          <a:xfrm>
            <a:off x="389648" y="116632"/>
            <a:ext cx="8286808" cy="1224136"/>
          </a:xfrm>
          <a:solidFill>
            <a:srgbClr val="FFFF00"/>
          </a:solidFill>
        </p:spPr>
        <p:txBody>
          <a:bodyPr>
            <a:normAutofit/>
          </a:bodyPr>
          <a:lstStyle/>
          <a:p>
            <a:pPr marL="857250" indent="-857250" algn="ctr"/>
            <a:r>
              <a:rPr lang="fr-FR" sz="3600" dirty="0" smtClean="0">
                <a:solidFill>
                  <a:srgbClr val="C00000"/>
                </a:solidFill>
                <a:latin typeface="+mn-lt"/>
              </a:rPr>
              <a:t>1.  Introduction </a:t>
            </a:r>
            <a:endParaRPr lang="fr-FR" sz="3600" dirty="0">
              <a:solidFill>
                <a:srgbClr val="C00000"/>
              </a:solidFill>
              <a:latin typeface="+mn-lt"/>
            </a:endParaRPr>
          </a:p>
        </p:txBody>
      </p:sp>
      <p:pic>
        <p:nvPicPr>
          <p:cNvPr id="6" name="Picture 5" descr="C:\Users\VOSTRO\Desktop\rc_anim2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84168" y="2564904"/>
            <a:ext cx="3065875" cy="403244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524957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1988840"/>
            <a:ext cx="8286808" cy="4536504"/>
          </a:xfrm>
          <a:ln>
            <a:solidFill>
              <a:srgbClr val="0070C0"/>
            </a:solidFill>
          </a:ln>
        </p:spPr>
        <p:txBody>
          <a:bodyPr>
            <a:normAutofit/>
          </a:bodyPr>
          <a:lstStyle/>
          <a:p>
            <a:r>
              <a:rPr lang="fr-FR" sz="2800" dirty="0" smtClean="0"/>
              <a:t>La </a:t>
            </a:r>
            <a:r>
              <a:rPr lang="fr-FR" sz="2800" dirty="0" smtClean="0">
                <a:solidFill>
                  <a:srgbClr val="C00000"/>
                </a:solidFill>
              </a:rPr>
              <a:t>MVO</a:t>
            </a:r>
            <a:r>
              <a:rPr lang="fr-FR" sz="2800" dirty="0" smtClean="0">
                <a:solidFill>
                  <a:srgbClr val="C00000"/>
                </a:solidFill>
                <a:ea typeface="Cambria Math"/>
              </a:rPr>
              <a:t>₂  est liée </a:t>
            </a:r>
            <a:r>
              <a:rPr lang="fr-FR" sz="2800" dirty="0" smtClean="0"/>
              <a:t>à plusieurs déterminants :</a:t>
            </a:r>
            <a:endParaRPr lang="fr-FR" sz="2800" dirty="0" smtClean="0"/>
          </a:p>
          <a:p>
            <a:pPr>
              <a:buNone/>
            </a:pPr>
            <a:r>
              <a:rPr lang="fr-FR" sz="2800" dirty="0" smtClean="0"/>
              <a:t>    </a:t>
            </a:r>
            <a:r>
              <a:rPr lang="fr-FR" sz="2800" dirty="0" smtClean="0"/>
              <a:t>                            </a:t>
            </a:r>
            <a:r>
              <a:rPr lang="fr-FR" sz="2800" dirty="0" smtClean="0">
                <a:solidFill>
                  <a:srgbClr val="00B0F0"/>
                </a:solidFill>
              </a:rPr>
              <a:t>Mineurs </a:t>
            </a:r>
            <a:r>
              <a:rPr lang="fr-FR" sz="2800" dirty="0" smtClean="0"/>
              <a:t>et Majeurs </a:t>
            </a:r>
          </a:p>
          <a:p>
            <a:pPr>
              <a:buNone/>
            </a:pPr>
            <a:r>
              <a:rPr lang="fr-FR" sz="2800" dirty="0"/>
              <a:t> </a:t>
            </a:r>
            <a:r>
              <a:rPr lang="fr-FR" sz="2800" dirty="0" smtClean="0"/>
              <a:t>- MVO</a:t>
            </a:r>
            <a:r>
              <a:rPr lang="fr-FR" sz="2800" dirty="0" smtClean="0">
                <a:ea typeface="Cambria Math"/>
              </a:rPr>
              <a:t>₂ de base. </a:t>
            </a:r>
            <a:endParaRPr lang="fr-FR" sz="2800" dirty="0" smtClean="0"/>
          </a:p>
          <a:p>
            <a:pPr>
              <a:buNone/>
            </a:pPr>
            <a:r>
              <a:rPr lang="fr-FR" sz="2800" dirty="0" smtClean="0"/>
              <a:t> </a:t>
            </a:r>
            <a:r>
              <a:rPr lang="fr-FR" sz="2800" dirty="0" smtClean="0"/>
              <a:t>- Travail </a:t>
            </a:r>
            <a:r>
              <a:rPr lang="fr-FR" sz="2800" dirty="0" smtClean="0"/>
              <a:t>interne (</a:t>
            </a:r>
            <a:r>
              <a:rPr lang="fr-FR" sz="2800" dirty="0"/>
              <a:t>L</a:t>
            </a:r>
            <a:r>
              <a:rPr lang="fr-FR" sz="2800" dirty="0" smtClean="0"/>
              <a:t>a pression                                                                                 </a:t>
            </a:r>
          </a:p>
          <a:p>
            <a:pPr>
              <a:buNone/>
            </a:pPr>
            <a:r>
              <a:rPr lang="fr-FR" sz="2800" dirty="0" smtClean="0"/>
              <a:t>   intra-myocardique </a:t>
            </a:r>
            <a:r>
              <a:rPr lang="fr-FR" sz="2800" dirty="0" smtClean="0"/>
              <a:t>= tension pariétal). </a:t>
            </a:r>
          </a:p>
          <a:p>
            <a:pPr>
              <a:buNone/>
            </a:pPr>
            <a:r>
              <a:rPr lang="fr-FR" sz="2800" dirty="0" smtClean="0"/>
              <a:t> </a:t>
            </a:r>
            <a:r>
              <a:rPr lang="fr-FR" sz="2800" dirty="0" smtClean="0"/>
              <a:t>- Travail </a:t>
            </a:r>
            <a:r>
              <a:rPr lang="fr-FR" sz="2800" dirty="0" smtClean="0"/>
              <a:t>externe (raccourcissement). </a:t>
            </a:r>
          </a:p>
          <a:p>
            <a:pPr>
              <a:buNone/>
            </a:pPr>
            <a:r>
              <a:rPr lang="fr-FR" sz="2800" dirty="0" smtClean="0"/>
              <a:t> </a:t>
            </a:r>
            <a:r>
              <a:rPr lang="fr-FR" sz="2800" dirty="0" smtClean="0"/>
              <a:t>- Contractilité</a:t>
            </a:r>
            <a:r>
              <a:rPr lang="fr-FR" sz="2800" dirty="0" smtClean="0"/>
              <a:t>. </a:t>
            </a:r>
          </a:p>
          <a:p>
            <a:pPr>
              <a:buNone/>
            </a:pPr>
            <a:r>
              <a:rPr lang="fr-FR" sz="2800" dirty="0" smtClean="0"/>
              <a:t> </a:t>
            </a:r>
            <a:r>
              <a:rPr lang="fr-FR" sz="2800" dirty="0" smtClean="0"/>
              <a:t>- Fréquence </a:t>
            </a:r>
            <a:r>
              <a:rPr lang="fr-FR" sz="2800" dirty="0" smtClean="0"/>
              <a:t>cardiaque. </a:t>
            </a:r>
          </a:p>
          <a:p>
            <a:pPr>
              <a:buFontTx/>
              <a:buChar char="-"/>
            </a:pPr>
            <a:endParaRPr lang="fr-FR" dirty="0" smtClean="0">
              <a:solidFill>
                <a:srgbClr val="FF0000"/>
              </a:solidFill>
            </a:endParaRPr>
          </a:p>
          <a:p>
            <a:pPr>
              <a:buFontTx/>
              <a:buChar char="-"/>
            </a:pPr>
            <a:endParaRPr lang="fr-FR" dirty="0" smtClean="0"/>
          </a:p>
          <a:p>
            <a:pPr>
              <a:buFontTx/>
              <a:buChar char="-"/>
            </a:pP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5E3D2-C2B9-4D3D-86F8-549E5749246B}" type="slidenum">
              <a:rPr lang="fr-FR" smtClean="0"/>
              <a:pPr/>
              <a:t>13</a:t>
            </a:fld>
            <a:endParaRPr lang="fr-FR" dirty="0"/>
          </a:p>
        </p:txBody>
      </p:sp>
      <p:sp>
        <p:nvSpPr>
          <p:cNvPr id="7" name="Titre 1"/>
          <p:cNvSpPr>
            <a:spLocks noGrp="1"/>
          </p:cNvSpPr>
          <p:nvPr>
            <p:ph type="title"/>
          </p:nvPr>
        </p:nvSpPr>
        <p:spPr>
          <a:xfrm>
            <a:off x="389648" y="116632"/>
            <a:ext cx="8286808" cy="1224136"/>
          </a:xfrm>
          <a:solidFill>
            <a:srgbClr val="FFFF00"/>
          </a:solidFill>
        </p:spPr>
        <p:txBody>
          <a:bodyPr>
            <a:normAutofit/>
          </a:bodyPr>
          <a:lstStyle/>
          <a:p>
            <a:pPr marL="857250" indent="-857250" algn="ctr"/>
            <a:r>
              <a:rPr lang="fr-FR" sz="3600" dirty="0" smtClean="0">
                <a:solidFill>
                  <a:srgbClr val="C00000"/>
                </a:solidFill>
                <a:latin typeface="+mn-lt"/>
              </a:rPr>
              <a:t>1.  Introduction </a:t>
            </a:r>
            <a:endParaRPr lang="fr-FR" sz="3600" dirty="0">
              <a:solidFill>
                <a:srgbClr val="C00000"/>
              </a:solidFill>
              <a:latin typeface="+mn-lt"/>
            </a:endParaRPr>
          </a:p>
        </p:txBody>
      </p:sp>
      <p:pic>
        <p:nvPicPr>
          <p:cNvPr id="6" name="Picture 5" descr="C:\Users\VOSTRO\Desktop\rc_anim2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84168" y="2564904"/>
            <a:ext cx="3065875" cy="403244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334802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1988840"/>
            <a:ext cx="8286808" cy="4536504"/>
          </a:xfrm>
          <a:ln>
            <a:solidFill>
              <a:srgbClr val="0070C0"/>
            </a:solidFill>
          </a:ln>
        </p:spPr>
        <p:txBody>
          <a:bodyPr>
            <a:normAutofit/>
          </a:bodyPr>
          <a:lstStyle/>
          <a:p>
            <a:r>
              <a:rPr lang="fr-FR" sz="2800" dirty="0" smtClean="0"/>
              <a:t>La </a:t>
            </a:r>
            <a:r>
              <a:rPr lang="fr-FR" sz="2800" dirty="0" smtClean="0">
                <a:solidFill>
                  <a:srgbClr val="C00000"/>
                </a:solidFill>
              </a:rPr>
              <a:t>MVO</a:t>
            </a:r>
            <a:r>
              <a:rPr lang="fr-FR" sz="2800" dirty="0" smtClean="0">
                <a:solidFill>
                  <a:srgbClr val="C00000"/>
                </a:solidFill>
                <a:ea typeface="Cambria Math"/>
              </a:rPr>
              <a:t>₂  est liée </a:t>
            </a:r>
            <a:r>
              <a:rPr lang="fr-FR" sz="2800" dirty="0" smtClean="0"/>
              <a:t>à plusieurs déterminants :</a:t>
            </a:r>
            <a:endParaRPr lang="fr-FR" sz="2800" dirty="0" smtClean="0"/>
          </a:p>
          <a:p>
            <a:pPr>
              <a:buNone/>
            </a:pPr>
            <a:r>
              <a:rPr lang="fr-FR" sz="2800" dirty="0" smtClean="0"/>
              <a:t>    </a:t>
            </a:r>
            <a:r>
              <a:rPr lang="fr-FR" sz="2800" dirty="0" smtClean="0"/>
              <a:t>                            </a:t>
            </a:r>
            <a:r>
              <a:rPr lang="fr-FR" sz="2800" dirty="0" smtClean="0">
                <a:solidFill>
                  <a:srgbClr val="00B0F0"/>
                </a:solidFill>
              </a:rPr>
              <a:t>Mineurs </a:t>
            </a:r>
            <a:r>
              <a:rPr lang="fr-FR" sz="2800" dirty="0" smtClean="0"/>
              <a:t>et Majeurs </a:t>
            </a:r>
          </a:p>
          <a:p>
            <a:pPr>
              <a:buNone/>
            </a:pPr>
            <a:r>
              <a:rPr lang="fr-FR" sz="2800" dirty="0"/>
              <a:t> </a:t>
            </a:r>
            <a:r>
              <a:rPr lang="fr-FR" sz="2800" dirty="0" smtClean="0"/>
              <a:t>- </a:t>
            </a:r>
            <a:r>
              <a:rPr lang="fr-FR" sz="2800" dirty="0" smtClean="0">
                <a:solidFill>
                  <a:srgbClr val="00B0F0"/>
                </a:solidFill>
              </a:rPr>
              <a:t>MVO</a:t>
            </a:r>
            <a:r>
              <a:rPr lang="fr-FR" sz="2800" dirty="0" smtClean="0">
                <a:solidFill>
                  <a:srgbClr val="00B0F0"/>
                </a:solidFill>
                <a:ea typeface="Cambria Math"/>
              </a:rPr>
              <a:t>₂ de base. </a:t>
            </a:r>
            <a:endParaRPr lang="fr-FR" sz="2800" dirty="0" smtClean="0">
              <a:solidFill>
                <a:srgbClr val="00B0F0"/>
              </a:solidFill>
            </a:endParaRPr>
          </a:p>
          <a:p>
            <a:pPr>
              <a:buNone/>
            </a:pPr>
            <a:r>
              <a:rPr lang="fr-FR" sz="2800" dirty="0" smtClean="0"/>
              <a:t> </a:t>
            </a:r>
            <a:r>
              <a:rPr lang="fr-FR" sz="2800" dirty="0" smtClean="0"/>
              <a:t>- Travail </a:t>
            </a:r>
            <a:r>
              <a:rPr lang="fr-FR" sz="2800" dirty="0" smtClean="0"/>
              <a:t>interne (</a:t>
            </a:r>
            <a:r>
              <a:rPr lang="fr-FR" sz="2800" dirty="0"/>
              <a:t>L</a:t>
            </a:r>
            <a:r>
              <a:rPr lang="fr-FR" sz="2800" dirty="0" smtClean="0"/>
              <a:t>a pression                                                                                 </a:t>
            </a:r>
          </a:p>
          <a:p>
            <a:pPr>
              <a:buNone/>
            </a:pPr>
            <a:r>
              <a:rPr lang="fr-FR" sz="2800" dirty="0" smtClean="0"/>
              <a:t>   intra-myocardique </a:t>
            </a:r>
            <a:r>
              <a:rPr lang="fr-FR" sz="2800" dirty="0" smtClean="0"/>
              <a:t>= tension pariétal). </a:t>
            </a:r>
          </a:p>
          <a:p>
            <a:pPr>
              <a:buNone/>
            </a:pPr>
            <a:r>
              <a:rPr lang="fr-FR" sz="2800" dirty="0" smtClean="0"/>
              <a:t> </a:t>
            </a:r>
            <a:r>
              <a:rPr lang="fr-FR" sz="2800" dirty="0" smtClean="0"/>
              <a:t>- </a:t>
            </a:r>
            <a:r>
              <a:rPr lang="fr-FR" sz="2800" dirty="0" smtClean="0">
                <a:solidFill>
                  <a:srgbClr val="00B0F0"/>
                </a:solidFill>
              </a:rPr>
              <a:t>Travail </a:t>
            </a:r>
            <a:r>
              <a:rPr lang="fr-FR" sz="2800" dirty="0" smtClean="0">
                <a:solidFill>
                  <a:srgbClr val="00B0F0"/>
                </a:solidFill>
              </a:rPr>
              <a:t>externe (raccourcissement). </a:t>
            </a:r>
          </a:p>
          <a:p>
            <a:pPr>
              <a:buNone/>
            </a:pPr>
            <a:r>
              <a:rPr lang="fr-FR" sz="2800" dirty="0" smtClean="0"/>
              <a:t> </a:t>
            </a:r>
            <a:r>
              <a:rPr lang="fr-FR" sz="2800" dirty="0" smtClean="0"/>
              <a:t>- Contractilité</a:t>
            </a:r>
            <a:r>
              <a:rPr lang="fr-FR" sz="2800" dirty="0" smtClean="0"/>
              <a:t>. </a:t>
            </a:r>
          </a:p>
          <a:p>
            <a:pPr>
              <a:buNone/>
            </a:pPr>
            <a:r>
              <a:rPr lang="fr-FR" sz="2800" dirty="0" smtClean="0"/>
              <a:t> </a:t>
            </a:r>
            <a:r>
              <a:rPr lang="fr-FR" sz="2800" dirty="0" smtClean="0"/>
              <a:t>- Fréquence </a:t>
            </a:r>
            <a:r>
              <a:rPr lang="fr-FR" sz="2800" dirty="0" smtClean="0"/>
              <a:t>cardiaque. </a:t>
            </a:r>
          </a:p>
          <a:p>
            <a:pPr>
              <a:buFontTx/>
              <a:buChar char="-"/>
            </a:pPr>
            <a:endParaRPr lang="fr-FR" dirty="0" smtClean="0">
              <a:solidFill>
                <a:srgbClr val="FF0000"/>
              </a:solidFill>
            </a:endParaRPr>
          </a:p>
          <a:p>
            <a:pPr>
              <a:buFontTx/>
              <a:buChar char="-"/>
            </a:pPr>
            <a:endParaRPr lang="fr-FR" dirty="0" smtClean="0"/>
          </a:p>
          <a:p>
            <a:pPr>
              <a:buFontTx/>
              <a:buChar char="-"/>
            </a:pP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5E3D2-C2B9-4D3D-86F8-549E5749246B}" type="slidenum">
              <a:rPr lang="fr-FR" smtClean="0"/>
              <a:pPr/>
              <a:t>14</a:t>
            </a:fld>
            <a:endParaRPr lang="fr-FR" dirty="0"/>
          </a:p>
        </p:txBody>
      </p:sp>
      <p:sp>
        <p:nvSpPr>
          <p:cNvPr id="7" name="Titre 1"/>
          <p:cNvSpPr>
            <a:spLocks noGrp="1"/>
          </p:cNvSpPr>
          <p:nvPr>
            <p:ph type="title"/>
          </p:nvPr>
        </p:nvSpPr>
        <p:spPr>
          <a:xfrm>
            <a:off x="389648" y="116632"/>
            <a:ext cx="8286808" cy="1224136"/>
          </a:xfrm>
          <a:solidFill>
            <a:srgbClr val="FFFF00"/>
          </a:solidFill>
        </p:spPr>
        <p:txBody>
          <a:bodyPr>
            <a:normAutofit/>
          </a:bodyPr>
          <a:lstStyle/>
          <a:p>
            <a:pPr marL="857250" indent="-857250" algn="ctr"/>
            <a:r>
              <a:rPr lang="fr-FR" sz="3600" dirty="0" smtClean="0">
                <a:solidFill>
                  <a:srgbClr val="C00000"/>
                </a:solidFill>
                <a:latin typeface="+mn-lt"/>
              </a:rPr>
              <a:t>1.  Introduction </a:t>
            </a:r>
            <a:endParaRPr lang="fr-FR" sz="3600" dirty="0">
              <a:solidFill>
                <a:srgbClr val="C00000"/>
              </a:solidFill>
              <a:latin typeface="+mn-lt"/>
            </a:endParaRPr>
          </a:p>
        </p:txBody>
      </p:sp>
      <p:pic>
        <p:nvPicPr>
          <p:cNvPr id="6" name="Picture 5" descr="C:\Users\VOSTRO\Desktop\rc_anim2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84168" y="2564904"/>
            <a:ext cx="3065875" cy="403244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826426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1988840"/>
            <a:ext cx="8286808" cy="4536504"/>
          </a:xfrm>
          <a:ln>
            <a:solidFill>
              <a:srgbClr val="0070C0"/>
            </a:solidFill>
          </a:ln>
        </p:spPr>
        <p:txBody>
          <a:bodyPr>
            <a:normAutofit/>
          </a:bodyPr>
          <a:lstStyle/>
          <a:p>
            <a:r>
              <a:rPr lang="fr-FR" sz="2800" dirty="0" smtClean="0"/>
              <a:t>La </a:t>
            </a:r>
            <a:r>
              <a:rPr lang="fr-FR" sz="2800" dirty="0" smtClean="0">
                <a:solidFill>
                  <a:srgbClr val="C00000"/>
                </a:solidFill>
              </a:rPr>
              <a:t>MVO</a:t>
            </a:r>
            <a:r>
              <a:rPr lang="fr-FR" sz="2800" dirty="0" smtClean="0">
                <a:solidFill>
                  <a:srgbClr val="C00000"/>
                </a:solidFill>
                <a:ea typeface="Cambria Math"/>
              </a:rPr>
              <a:t>₂  est liée </a:t>
            </a:r>
            <a:r>
              <a:rPr lang="fr-FR" sz="2800" dirty="0" smtClean="0"/>
              <a:t>à plusieurs déterminants :</a:t>
            </a:r>
            <a:endParaRPr lang="fr-FR" sz="2800" dirty="0" smtClean="0"/>
          </a:p>
          <a:p>
            <a:pPr>
              <a:buNone/>
            </a:pPr>
            <a:r>
              <a:rPr lang="fr-FR" sz="2800" dirty="0" smtClean="0"/>
              <a:t>   </a:t>
            </a:r>
            <a:r>
              <a:rPr lang="fr-FR" sz="2800" dirty="0" smtClean="0"/>
              <a:t>                             Mineurs et </a:t>
            </a:r>
            <a:r>
              <a:rPr lang="fr-FR" sz="2800" dirty="0" smtClean="0">
                <a:solidFill>
                  <a:srgbClr val="FF0000"/>
                </a:solidFill>
              </a:rPr>
              <a:t>Majeurs :</a:t>
            </a:r>
          </a:p>
          <a:p>
            <a:pPr>
              <a:buNone/>
            </a:pPr>
            <a:r>
              <a:rPr lang="fr-FR" sz="2800" dirty="0"/>
              <a:t> </a:t>
            </a:r>
            <a:r>
              <a:rPr lang="fr-FR" sz="2800" dirty="0" smtClean="0"/>
              <a:t>- MVO</a:t>
            </a:r>
            <a:r>
              <a:rPr lang="fr-FR" sz="2800" dirty="0" smtClean="0">
                <a:ea typeface="Cambria Math"/>
              </a:rPr>
              <a:t>₂ de base. </a:t>
            </a:r>
            <a:endParaRPr lang="fr-FR" sz="2800" dirty="0" smtClean="0"/>
          </a:p>
          <a:p>
            <a:pPr>
              <a:buNone/>
            </a:pPr>
            <a:r>
              <a:rPr lang="fr-FR" sz="2800" dirty="0" smtClean="0"/>
              <a:t> </a:t>
            </a:r>
            <a:r>
              <a:rPr lang="fr-FR" sz="2800" dirty="0" smtClean="0"/>
              <a:t>- Travail </a:t>
            </a:r>
            <a:r>
              <a:rPr lang="fr-FR" sz="2800" dirty="0" smtClean="0"/>
              <a:t>interne (</a:t>
            </a:r>
            <a:r>
              <a:rPr lang="fr-FR" sz="2800" dirty="0"/>
              <a:t>L</a:t>
            </a:r>
            <a:r>
              <a:rPr lang="fr-FR" sz="2800" dirty="0" smtClean="0"/>
              <a:t>a pression                                                                                 </a:t>
            </a:r>
          </a:p>
          <a:p>
            <a:pPr>
              <a:buNone/>
            </a:pPr>
            <a:r>
              <a:rPr lang="fr-FR" sz="2800" dirty="0" smtClean="0"/>
              <a:t> </a:t>
            </a:r>
            <a:r>
              <a:rPr lang="fr-FR" sz="2800" dirty="0" smtClean="0"/>
              <a:t>  intra-myocardique </a:t>
            </a:r>
            <a:r>
              <a:rPr lang="fr-FR" sz="2800" dirty="0" smtClean="0"/>
              <a:t>= tension pariétal).  </a:t>
            </a:r>
          </a:p>
          <a:p>
            <a:pPr>
              <a:buNone/>
            </a:pPr>
            <a:r>
              <a:rPr lang="fr-FR" sz="2800" dirty="0" smtClean="0"/>
              <a:t> </a:t>
            </a:r>
            <a:r>
              <a:rPr lang="fr-FR" sz="2800" dirty="0" smtClean="0"/>
              <a:t>- Travail </a:t>
            </a:r>
            <a:r>
              <a:rPr lang="fr-FR" sz="2800" dirty="0" smtClean="0"/>
              <a:t>externe (raccourcissement). </a:t>
            </a:r>
          </a:p>
          <a:p>
            <a:pPr>
              <a:buNone/>
            </a:pPr>
            <a:r>
              <a:rPr lang="fr-FR" sz="2800" dirty="0" smtClean="0"/>
              <a:t> </a:t>
            </a:r>
            <a:r>
              <a:rPr lang="fr-FR" sz="2800" dirty="0" smtClean="0"/>
              <a:t>- Contractilité</a:t>
            </a:r>
            <a:r>
              <a:rPr lang="fr-FR" sz="2800" dirty="0" smtClean="0"/>
              <a:t>. </a:t>
            </a:r>
          </a:p>
          <a:p>
            <a:pPr>
              <a:buNone/>
            </a:pPr>
            <a:r>
              <a:rPr lang="fr-FR" sz="2800" dirty="0" smtClean="0"/>
              <a:t> </a:t>
            </a:r>
            <a:r>
              <a:rPr lang="fr-FR" sz="2800" dirty="0" smtClean="0"/>
              <a:t>- Fréquence </a:t>
            </a:r>
            <a:r>
              <a:rPr lang="fr-FR" sz="2800" dirty="0" smtClean="0"/>
              <a:t>cardiaque. </a:t>
            </a:r>
          </a:p>
          <a:p>
            <a:pPr>
              <a:buFontTx/>
              <a:buChar char="-"/>
            </a:pPr>
            <a:endParaRPr lang="fr-FR" dirty="0" smtClean="0">
              <a:solidFill>
                <a:srgbClr val="FF0000"/>
              </a:solidFill>
            </a:endParaRPr>
          </a:p>
          <a:p>
            <a:pPr>
              <a:buFontTx/>
              <a:buChar char="-"/>
            </a:pPr>
            <a:endParaRPr lang="fr-FR" dirty="0" smtClean="0"/>
          </a:p>
          <a:p>
            <a:pPr>
              <a:buFontTx/>
              <a:buChar char="-"/>
            </a:pP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5E3D2-C2B9-4D3D-86F8-549E5749246B}" type="slidenum">
              <a:rPr lang="fr-FR" smtClean="0"/>
              <a:pPr/>
              <a:t>15</a:t>
            </a:fld>
            <a:endParaRPr lang="fr-FR" dirty="0"/>
          </a:p>
        </p:txBody>
      </p:sp>
      <p:sp>
        <p:nvSpPr>
          <p:cNvPr id="7" name="Titre 1"/>
          <p:cNvSpPr>
            <a:spLocks noGrp="1"/>
          </p:cNvSpPr>
          <p:nvPr>
            <p:ph type="title"/>
          </p:nvPr>
        </p:nvSpPr>
        <p:spPr>
          <a:xfrm>
            <a:off x="389648" y="116632"/>
            <a:ext cx="8286808" cy="1224136"/>
          </a:xfrm>
          <a:solidFill>
            <a:srgbClr val="FFFF00"/>
          </a:solidFill>
        </p:spPr>
        <p:txBody>
          <a:bodyPr>
            <a:normAutofit/>
          </a:bodyPr>
          <a:lstStyle/>
          <a:p>
            <a:pPr marL="857250" indent="-857250" algn="ctr"/>
            <a:r>
              <a:rPr lang="fr-FR" sz="3600" dirty="0" smtClean="0">
                <a:solidFill>
                  <a:srgbClr val="C00000"/>
                </a:solidFill>
                <a:latin typeface="+mn-lt"/>
              </a:rPr>
              <a:t>1.  Introduction </a:t>
            </a:r>
            <a:endParaRPr lang="fr-FR" sz="3600" dirty="0">
              <a:solidFill>
                <a:srgbClr val="C00000"/>
              </a:solidFill>
              <a:latin typeface="+mn-lt"/>
            </a:endParaRPr>
          </a:p>
        </p:txBody>
      </p:sp>
      <p:pic>
        <p:nvPicPr>
          <p:cNvPr id="6" name="Picture 5" descr="C:\Users\VOSTRO\Desktop\rc_anim2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84168" y="2564904"/>
            <a:ext cx="3065875" cy="403244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727122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1988840"/>
            <a:ext cx="8286808" cy="4536504"/>
          </a:xfrm>
          <a:ln>
            <a:solidFill>
              <a:srgbClr val="0070C0"/>
            </a:solidFill>
          </a:ln>
        </p:spPr>
        <p:txBody>
          <a:bodyPr>
            <a:normAutofit/>
          </a:bodyPr>
          <a:lstStyle/>
          <a:p>
            <a:r>
              <a:rPr lang="fr-FR" sz="2800" dirty="0" smtClean="0"/>
              <a:t>La </a:t>
            </a:r>
            <a:r>
              <a:rPr lang="fr-FR" sz="2800" dirty="0" smtClean="0">
                <a:solidFill>
                  <a:srgbClr val="C00000"/>
                </a:solidFill>
              </a:rPr>
              <a:t>MVO</a:t>
            </a:r>
            <a:r>
              <a:rPr lang="fr-FR" sz="2800" dirty="0" smtClean="0">
                <a:solidFill>
                  <a:srgbClr val="C00000"/>
                </a:solidFill>
                <a:ea typeface="Cambria Math"/>
              </a:rPr>
              <a:t>₂  est liée </a:t>
            </a:r>
            <a:r>
              <a:rPr lang="fr-FR" sz="2800" dirty="0" smtClean="0"/>
              <a:t>à plusieurs déterminants :</a:t>
            </a:r>
            <a:endParaRPr lang="fr-FR" sz="2800" dirty="0" smtClean="0"/>
          </a:p>
          <a:p>
            <a:pPr>
              <a:buNone/>
            </a:pPr>
            <a:r>
              <a:rPr lang="fr-FR" sz="2800" dirty="0" smtClean="0"/>
              <a:t>   </a:t>
            </a:r>
            <a:r>
              <a:rPr lang="fr-FR" sz="2800" dirty="0" smtClean="0"/>
              <a:t>                             Mineurs et </a:t>
            </a:r>
            <a:r>
              <a:rPr lang="fr-FR" sz="2800" dirty="0" smtClean="0">
                <a:solidFill>
                  <a:srgbClr val="FF0000"/>
                </a:solidFill>
              </a:rPr>
              <a:t>Majeurs :</a:t>
            </a:r>
          </a:p>
          <a:p>
            <a:pPr>
              <a:buNone/>
            </a:pPr>
            <a:r>
              <a:rPr lang="fr-FR" sz="2800" dirty="0"/>
              <a:t> </a:t>
            </a:r>
            <a:r>
              <a:rPr lang="fr-FR" sz="2800" dirty="0" smtClean="0"/>
              <a:t>- MVO</a:t>
            </a:r>
            <a:r>
              <a:rPr lang="fr-FR" sz="2800" dirty="0" smtClean="0">
                <a:ea typeface="Cambria Math"/>
              </a:rPr>
              <a:t>₂ de base. </a:t>
            </a:r>
            <a:endParaRPr lang="fr-FR" sz="2800" dirty="0" smtClean="0"/>
          </a:p>
          <a:p>
            <a:pPr>
              <a:buNone/>
            </a:pPr>
            <a:r>
              <a:rPr lang="fr-FR" sz="2800" dirty="0" smtClean="0"/>
              <a:t> </a:t>
            </a:r>
            <a:r>
              <a:rPr lang="fr-FR" sz="2800" dirty="0" smtClean="0">
                <a:solidFill>
                  <a:srgbClr val="FF0000"/>
                </a:solidFill>
              </a:rPr>
              <a:t>- Travail </a:t>
            </a:r>
            <a:r>
              <a:rPr lang="fr-FR" sz="2800" dirty="0" smtClean="0">
                <a:solidFill>
                  <a:srgbClr val="FF0000"/>
                </a:solidFill>
              </a:rPr>
              <a:t>interne (</a:t>
            </a:r>
            <a:r>
              <a:rPr lang="fr-FR" sz="2800" dirty="0">
                <a:solidFill>
                  <a:srgbClr val="FF0000"/>
                </a:solidFill>
              </a:rPr>
              <a:t>L</a:t>
            </a:r>
            <a:r>
              <a:rPr lang="fr-FR" sz="2800" dirty="0" smtClean="0">
                <a:solidFill>
                  <a:srgbClr val="FF0000"/>
                </a:solidFill>
              </a:rPr>
              <a:t>a pression                                                                                 </a:t>
            </a:r>
          </a:p>
          <a:p>
            <a:pPr>
              <a:buNone/>
            </a:pPr>
            <a:r>
              <a:rPr lang="fr-FR" sz="2800" dirty="0" smtClean="0">
                <a:solidFill>
                  <a:srgbClr val="FF0000"/>
                </a:solidFill>
              </a:rPr>
              <a:t>   intra-myocardique </a:t>
            </a:r>
            <a:r>
              <a:rPr lang="fr-FR" sz="2800" dirty="0" smtClean="0">
                <a:solidFill>
                  <a:srgbClr val="FF0000"/>
                </a:solidFill>
              </a:rPr>
              <a:t>= tension pariétal</a:t>
            </a:r>
            <a:r>
              <a:rPr lang="fr-FR" sz="2800" dirty="0" smtClean="0">
                <a:solidFill>
                  <a:srgbClr val="FF0000"/>
                </a:solidFill>
              </a:rPr>
              <a:t>).</a:t>
            </a:r>
            <a:endParaRPr lang="fr-FR" sz="28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fr-FR" sz="2800" dirty="0" smtClean="0"/>
              <a:t> </a:t>
            </a:r>
            <a:r>
              <a:rPr lang="fr-FR" sz="2800" dirty="0" smtClean="0"/>
              <a:t>- Travail </a:t>
            </a:r>
            <a:r>
              <a:rPr lang="fr-FR" sz="2800" dirty="0" smtClean="0"/>
              <a:t>externe (raccourcissement). </a:t>
            </a:r>
          </a:p>
          <a:p>
            <a:pPr>
              <a:buNone/>
            </a:pPr>
            <a:r>
              <a:rPr lang="fr-FR" sz="2800" dirty="0" smtClean="0"/>
              <a:t> </a:t>
            </a:r>
            <a:r>
              <a:rPr lang="fr-FR" sz="2800" dirty="0" smtClean="0">
                <a:solidFill>
                  <a:srgbClr val="FF0000"/>
                </a:solidFill>
              </a:rPr>
              <a:t>- Contractilité</a:t>
            </a:r>
            <a:r>
              <a:rPr lang="fr-FR" sz="2800" dirty="0" smtClean="0">
                <a:solidFill>
                  <a:srgbClr val="FF0000"/>
                </a:solidFill>
              </a:rPr>
              <a:t>. </a:t>
            </a:r>
          </a:p>
          <a:p>
            <a:pPr>
              <a:buNone/>
            </a:pPr>
            <a:r>
              <a:rPr lang="fr-FR" sz="2800" dirty="0" smtClean="0">
                <a:solidFill>
                  <a:srgbClr val="FF0000"/>
                </a:solidFill>
              </a:rPr>
              <a:t> </a:t>
            </a:r>
            <a:r>
              <a:rPr lang="fr-FR" sz="2800" dirty="0" smtClean="0">
                <a:solidFill>
                  <a:srgbClr val="FF0000"/>
                </a:solidFill>
              </a:rPr>
              <a:t>- Fréquence </a:t>
            </a:r>
            <a:r>
              <a:rPr lang="fr-FR" sz="2800" dirty="0" smtClean="0">
                <a:solidFill>
                  <a:srgbClr val="FF0000"/>
                </a:solidFill>
              </a:rPr>
              <a:t>cardiaque. </a:t>
            </a:r>
          </a:p>
          <a:p>
            <a:pPr>
              <a:buFontTx/>
              <a:buChar char="-"/>
            </a:pPr>
            <a:endParaRPr lang="fr-FR" dirty="0" smtClean="0">
              <a:solidFill>
                <a:srgbClr val="FF0000"/>
              </a:solidFill>
            </a:endParaRPr>
          </a:p>
          <a:p>
            <a:pPr>
              <a:buFontTx/>
              <a:buChar char="-"/>
            </a:pPr>
            <a:endParaRPr lang="fr-FR" dirty="0" smtClean="0"/>
          </a:p>
          <a:p>
            <a:pPr>
              <a:buFontTx/>
              <a:buChar char="-"/>
            </a:pP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5E3D2-C2B9-4D3D-86F8-549E5749246B}" type="slidenum">
              <a:rPr lang="fr-FR" smtClean="0"/>
              <a:pPr/>
              <a:t>16</a:t>
            </a:fld>
            <a:endParaRPr lang="fr-FR" dirty="0"/>
          </a:p>
        </p:txBody>
      </p:sp>
      <p:sp>
        <p:nvSpPr>
          <p:cNvPr id="7" name="Titre 1"/>
          <p:cNvSpPr>
            <a:spLocks noGrp="1"/>
          </p:cNvSpPr>
          <p:nvPr>
            <p:ph type="title"/>
          </p:nvPr>
        </p:nvSpPr>
        <p:spPr>
          <a:xfrm>
            <a:off x="389648" y="116632"/>
            <a:ext cx="8286808" cy="1224136"/>
          </a:xfrm>
          <a:solidFill>
            <a:srgbClr val="FFFF00"/>
          </a:solidFill>
        </p:spPr>
        <p:txBody>
          <a:bodyPr>
            <a:normAutofit/>
          </a:bodyPr>
          <a:lstStyle/>
          <a:p>
            <a:pPr marL="857250" indent="-857250" algn="ctr"/>
            <a:r>
              <a:rPr lang="fr-FR" sz="3600" dirty="0" smtClean="0">
                <a:solidFill>
                  <a:srgbClr val="C00000"/>
                </a:solidFill>
                <a:latin typeface="+mn-lt"/>
              </a:rPr>
              <a:t>1.  Introduction </a:t>
            </a:r>
            <a:endParaRPr lang="fr-FR" sz="3600" dirty="0">
              <a:solidFill>
                <a:srgbClr val="C00000"/>
              </a:solidFill>
              <a:latin typeface="+mn-lt"/>
            </a:endParaRPr>
          </a:p>
        </p:txBody>
      </p:sp>
      <p:pic>
        <p:nvPicPr>
          <p:cNvPr id="5" name="Picture 4" descr="C:\Users\VOSTRO\Desktop\rc_anim2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84168" y="2564904"/>
            <a:ext cx="3065875" cy="403244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06919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5E3D2-C2B9-4D3D-86F8-549E5749246B}" type="slidenum">
              <a:rPr lang="fr-FR" smtClean="0"/>
              <a:pPr/>
              <a:t>17</a:t>
            </a:fld>
            <a:endParaRPr lang="fr-FR" dirty="0"/>
          </a:p>
        </p:txBody>
      </p:sp>
      <p:pic>
        <p:nvPicPr>
          <p:cNvPr id="8" name="Espace réservé du contenu 5" descr="http://www.jle.com/e-docs/00/02/BF/D3/texte_alt_fig1.gif"/>
          <p:cNvPicPr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1484784"/>
            <a:ext cx="5149443" cy="10513168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ctangle 4"/>
          <p:cNvSpPr/>
          <p:nvPr/>
        </p:nvSpPr>
        <p:spPr>
          <a:xfrm>
            <a:off x="3779912" y="2276872"/>
            <a:ext cx="1080120" cy="165618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779912" y="4653136"/>
            <a:ext cx="1152128" cy="15841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7452319" y="3933056"/>
            <a:ext cx="1477035" cy="1615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020272" y="1556792"/>
            <a:ext cx="1477035" cy="15841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Arrow Connector 12"/>
          <p:cNvCxnSpPr/>
          <p:nvPr/>
        </p:nvCxnSpPr>
        <p:spPr>
          <a:xfrm flipH="1" flipV="1">
            <a:off x="6444209" y="3274132"/>
            <a:ext cx="1080119" cy="82860"/>
          </a:xfrm>
          <a:prstGeom prst="straightConnector1">
            <a:avLst/>
          </a:prstGeom>
          <a:ln w="3810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V="1">
            <a:off x="4716016" y="3645024"/>
            <a:ext cx="1080120" cy="576064"/>
          </a:xfrm>
          <a:prstGeom prst="straightConnector1">
            <a:avLst/>
          </a:prstGeom>
          <a:ln w="3810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H="1">
            <a:off x="7020272" y="3645024"/>
            <a:ext cx="504057" cy="24743"/>
          </a:xfrm>
          <a:prstGeom prst="straightConnector1">
            <a:avLst/>
          </a:prstGeom>
          <a:ln w="3810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itre 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solidFill>
            <a:srgbClr val="FFFF00"/>
          </a:solidFill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857250" marR="0" lvl="0" indent="-85725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3700" dirty="0" smtClean="0">
                <a:solidFill>
                  <a:srgbClr val="C00000"/>
                </a:solidFill>
                <a:ea typeface="+mj-ea"/>
                <a:cs typeface="+mj-cs"/>
              </a:rPr>
              <a:t>2</a:t>
            </a:r>
            <a:r>
              <a:rPr kumimoji="0" lang="fr-FR" sz="3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ea typeface="+mj-ea"/>
                <a:cs typeface="+mj-cs"/>
              </a:rPr>
              <a:t>.  Anatomie de la circulation coronaire  </a:t>
            </a:r>
            <a:r>
              <a:rPr kumimoji="0" lang="fr-FR" sz="4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/>
            </a:r>
            <a:br>
              <a:rPr kumimoji="0" lang="fr-FR" sz="4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</a:br>
            <a:r>
              <a:rPr lang="fr-FR" sz="2900" noProof="0" dirty="0" smtClean="0">
                <a:solidFill>
                  <a:srgbClr val="C00000"/>
                </a:solidFill>
                <a:ea typeface="+mj-ea"/>
                <a:cs typeface="+mj-cs"/>
              </a:rPr>
              <a:t>2</a:t>
            </a:r>
            <a:r>
              <a:rPr lang="fr-FR" sz="2900" dirty="0" smtClean="0">
                <a:solidFill>
                  <a:srgbClr val="C00000"/>
                </a:solidFill>
                <a:ea typeface="+mj-ea"/>
                <a:cs typeface="+mj-cs"/>
              </a:rPr>
              <a:t>.1. A</a:t>
            </a:r>
            <a:r>
              <a:rPr kumimoji="0" lang="fr-FR" sz="29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ea typeface="+mj-ea"/>
                <a:cs typeface="+mj-cs"/>
              </a:rPr>
              <a:t>rtères</a:t>
            </a:r>
            <a:r>
              <a:rPr kumimoji="0" lang="fr-FR" sz="29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ea typeface="+mj-ea"/>
                <a:cs typeface="+mj-cs"/>
              </a:rPr>
              <a:t> coronaires superficielles    </a:t>
            </a:r>
            <a:endParaRPr kumimoji="0" lang="fr-FR" sz="29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ea typeface="+mj-ea"/>
              <a:cs typeface="+mj-cs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251520" y="2276872"/>
            <a:ext cx="3528392" cy="324036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Espace réservé du contenu 2"/>
          <p:cNvSpPr>
            <a:spLocks noGrp="1"/>
          </p:cNvSpPr>
          <p:nvPr>
            <p:ph idx="1"/>
          </p:nvPr>
        </p:nvSpPr>
        <p:spPr>
          <a:xfrm>
            <a:off x="179512" y="2276872"/>
            <a:ext cx="3744416" cy="5400600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fr-FR" sz="2800" dirty="0" smtClean="0"/>
          </a:p>
          <a:p>
            <a:pPr marL="0" indent="0">
              <a:buNone/>
            </a:pPr>
            <a:r>
              <a:rPr lang="fr-FR" sz="2800" dirty="0"/>
              <a:t> </a:t>
            </a:r>
            <a:r>
              <a:rPr lang="fr-FR" sz="2800" dirty="0" smtClean="0"/>
              <a:t> - </a:t>
            </a:r>
            <a:r>
              <a:rPr lang="fr-FR" sz="2800" dirty="0" err="1" smtClean="0"/>
              <a:t>Epicardiques</a:t>
            </a:r>
            <a:r>
              <a:rPr lang="fr-FR" sz="2800" dirty="0" smtClean="0"/>
              <a:t> et </a:t>
            </a:r>
          </a:p>
          <a:p>
            <a:pPr marL="0" indent="0">
              <a:buNone/>
            </a:pPr>
            <a:r>
              <a:rPr lang="fr-FR" sz="2800" dirty="0"/>
              <a:t> </a:t>
            </a:r>
            <a:r>
              <a:rPr lang="fr-FR" sz="2800" dirty="0" smtClean="0"/>
              <a:t>     </a:t>
            </a:r>
            <a:r>
              <a:rPr lang="fr-FR" sz="2800" dirty="0" smtClean="0"/>
              <a:t>visibles</a:t>
            </a:r>
            <a:r>
              <a:rPr lang="fr-FR" sz="2800" dirty="0"/>
              <a:t>.</a:t>
            </a:r>
            <a:r>
              <a:rPr lang="fr-FR" sz="2800" dirty="0" smtClean="0"/>
              <a:t> </a:t>
            </a:r>
          </a:p>
          <a:p>
            <a:pPr marL="0" indent="0">
              <a:buNone/>
            </a:pPr>
            <a:r>
              <a:rPr lang="fr-FR" sz="2800" dirty="0"/>
              <a:t> </a:t>
            </a:r>
            <a:r>
              <a:rPr lang="fr-FR" sz="2800" dirty="0" smtClean="0"/>
              <a:t> - M</a:t>
            </a:r>
            <a:r>
              <a:rPr lang="fr-FR" sz="2800" dirty="0" smtClean="0"/>
              <a:t>esurant entre</a:t>
            </a:r>
          </a:p>
          <a:p>
            <a:pPr marL="0" indent="0">
              <a:buNone/>
            </a:pPr>
            <a:r>
              <a:rPr lang="fr-FR" sz="2800" dirty="0"/>
              <a:t> </a:t>
            </a:r>
            <a:r>
              <a:rPr lang="fr-FR" sz="2800" dirty="0" smtClean="0"/>
              <a:t>   </a:t>
            </a:r>
            <a:r>
              <a:rPr lang="fr-FR" sz="2800" dirty="0" smtClean="0">
                <a:solidFill>
                  <a:srgbClr val="C00000"/>
                </a:solidFill>
              </a:rPr>
              <a:t>2</a:t>
            </a:r>
            <a:r>
              <a:rPr lang="fr-FR" sz="2800" dirty="0" smtClean="0"/>
              <a:t>- </a:t>
            </a:r>
            <a:r>
              <a:rPr lang="fr-FR" sz="2800" dirty="0" smtClean="0">
                <a:solidFill>
                  <a:srgbClr val="C00000"/>
                </a:solidFill>
              </a:rPr>
              <a:t>4mm</a:t>
            </a:r>
            <a:r>
              <a:rPr lang="fr-FR" sz="2800" dirty="0"/>
              <a:t> </a:t>
            </a:r>
            <a:r>
              <a:rPr lang="fr-FR" sz="2800" dirty="0" smtClean="0"/>
              <a:t>de diamètre</a:t>
            </a:r>
            <a:endParaRPr lang="fr-FR" sz="2800" dirty="0" smtClean="0"/>
          </a:p>
          <a:p>
            <a:pPr marL="0" indent="0">
              <a:buNone/>
            </a:pPr>
            <a:r>
              <a:rPr lang="fr-FR" sz="2800" dirty="0" smtClean="0"/>
              <a:t> </a:t>
            </a:r>
            <a:r>
              <a:rPr lang="fr-FR" sz="2800" dirty="0"/>
              <a:t> </a:t>
            </a:r>
            <a:r>
              <a:rPr lang="fr-FR" sz="2800" dirty="0" smtClean="0"/>
              <a:t>  </a:t>
            </a:r>
            <a:r>
              <a:rPr lang="fr-FR" sz="2800" dirty="0" smtClean="0"/>
              <a:t>     </a:t>
            </a:r>
            <a:r>
              <a:rPr lang="fr-FR" sz="2800" dirty="0" smtClean="0">
                <a:solidFill>
                  <a:srgbClr val="C00000"/>
                </a:solidFill>
              </a:rPr>
              <a:t>   </a:t>
            </a:r>
            <a:endParaRPr lang="fr-FR" sz="2800" dirty="0" smtClean="0"/>
          </a:p>
          <a:p>
            <a:pPr>
              <a:buNone/>
            </a:pPr>
            <a:r>
              <a:rPr lang="fr-FR" sz="2800" dirty="0" smtClean="0">
                <a:solidFill>
                  <a:srgbClr val="C00000"/>
                </a:solidFill>
              </a:rPr>
              <a:t>  </a:t>
            </a:r>
            <a:endParaRPr lang="fr-FR" sz="28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1372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5E3D2-C2B9-4D3D-86F8-549E5749246B}" type="slidenum">
              <a:rPr lang="fr-FR" smtClean="0"/>
              <a:pPr/>
              <a:t>18</a:t>
            </a:fld>
            <a:endParaRPr lang="fr-FR" dirty="0"/>
          </a:p>
        </p:txBody>
      </p:sp>
      <p:pic>
        <p:nvPicPr>
          <p:cNvPr id="8" name="Espace réservé du contenu 5" descr="http://www.jle.com/e-docs/00/02/BF/D3/texte_alt_fig1.gif"/>
          <p:cNvPicPr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9061" y="1484784"/>
            <a:ext cx="5149443" cy="10513168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ctangle 4"/>
          <p:cNvSpPr/>
          <p:nvPr/>
        </p:nvSpPr>
        <p:spPr>
          <a:xfrm>
            <a:off x="3923928" y="2276872"/>
            <a:ext cx="1080120" cy="165618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779912" y="4653136"/>
            <a:ext cx="1152128" cy="15841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7452319" y="3933056"/>
            <a:ext cx="1477035" cy="39087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199421" y="1556792"/>
            <a:ext cx="1477035" cy="15841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Arrow Connector 12"/>
          <p:cNvCxnSpPr/>
          <p:nvPr/>
        </p:nvCxnSpPr>
        <p:spPr>
          <a:xfrm flipH="1" flipV="1">
            <a:off x="6660232" y="3274132"/>
            <a:ext cx="864097" cy="82860"/>
          </a:xfrm>
          <a:prstGeom prst="straightConnector1">
            <a:avLst/>
          </a:prstGeom>
          <a:ln w="3810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V="1">
            <a:off x="4716016" y="3669767"/>
            <a:ext cx="1224136" cy="551321"/>
          </a:xfrm>
          <a:prstGeom prst="straightConnector1">
            <a:avLst/>
          </a:prstGeom>
          <a:ln w="3810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H="1">
            <a:off x="7020272" y="3645024"/>
            <a:ext cx="504057" cy="24743"/>
          </a:xfrm>
          <a:prstGeom prst="straightConnector1">
            <a:avLst/>
          </a:prstGeom>
          <a:ln w="3810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itre 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solidFill>
            <a:srgbClr val="FFFF00"/>
          </a:solidFill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857250" marR="0" lvl="0" indent="-85725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3700" dirty="0" smtClean="0">
                <a:solidFill>
                  <a:srgbClr val="C00000"/>
                </a:solidFill>
                <a:ea typeface="+mj-ea"/>
                <a:cs typeface="+mj-cs"/>
              </a:rPr>
              <a:t>2</a:t>
            </a:r>
            <a:r>
              <a:rPr kumimoji="0" lang="fr-FR" sz="3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ea typeface="+mj-ea"/>
                <a:cs typeface="+mj-cs"/>
              </a:rPr>
              <a:t>.  Anatomie de la circulation coronaire  </a:t>
            </a:r>
            <a:r>
              <a:rPr kumimoji="0" lang="fr-FR" sz="4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/>
            </a:r>
            <a:br>
              <a:rPr kumimoji="0" lang="fr-FR" sz="4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</a:br>
            <a:r>
              <a:rPr lang="fr-FR" sz="2900" noProof="0" dirty="0" smtClean="0">
                <a:solidFill>
                  <a:srgbClr val="C00000"/>
                </a:solidFill>
                <a:ea typeface="+mj-ea"/>
                <a:cs typeface="+mj-cs"/>
              </a:rPr>
              <a:t>2</a:t>
            </a:r>
            <a:r>
              <a:rPr lang="fr-FR" sz="2900" dirty="0" smtClean="0">
                <a:solidFill>
                  <a:srgbClr val="C00000"/>
                </a:solidFill>
                <a:ea typeface="+mj-ea"/>
                <a:cs typeface="+mj-cs"/>
              </a:rPr>
              <a:t>.1. A</a:t>
            </a:r>
            <a:r>
              <a:rPr kumimoji="0" lang="fr-FR" sz="29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ea typeface="+mj-ea"/>
                <a:cs typeface="+mj-cs"/>
              </a:rPr>
              <a:t>rtères</a:t>
            </a:r>
            <a:r>
              <a:rPr kumimoji="0" lang="fr-FR" sz="29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ea typeface="+mj-ea"/>
                <a:cs typeface="+mj-cs"/>
              </a:rPr>
              <a:t> coronaires superficielles    </a:t>
            </a:r>
            <a:endParaRPr kumimoji="0" lang="fr-FR" sz="29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ea typeface="+mj-ea"/>
              <a:cs typeface="+mj-cs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251520" y="1556792"/>
            <a:ext cx="3672408" cy="4581128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Espace réservé du contenu 2"/>
          <p:cNvSpPr>
            <a:spLocks noGrp="1"/>
          </p:cNvSpPr>
          <p:nvPr>
            <p:ph idx="1"/>
          </p:nvPr>
        </p:nvSpPr>
        <p:spPr>
          <a:xfrm>
            <a:off x="216387" y="1783357"/>
            <a:ext cx="3707541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fr-FR" sz="2800" dirty="0" smtClean="0"/>
              <a:t>  Composés de :</a:t>
            </a:r>
            <a:endParaRPr lang="fr-FR" sz="2800" dirty="0" smtClean="0"/>
          </a:p>
          <a:p>
            <a:pPr marL="0" indent="0">
              <a:buNone/>
            </a:pPr>
            <a:r>
              <a:rPr lang="fr-FR" sz="2800" dirty="0">
                <a:solidFill>
                  <a:srgbClr val="C00000"/>
                </a:solidFill>
              </a:rPr>
              <a:t> </a:t>
            </a:r>
            <a:r>
              <a:rPr lang="fr-FR" sz="2800" dirty="0" smtClean="0">
                <a:solidFill>
                  <a:srgbClr val="C00000"/>
                </a:solidFill>
              </a:rPr>
              <a:t>* L’artère </a:t>
            </a:r>
            <a:r>
              <a:rPr lang="fr-FR" sz="2800" dirty="0">
                <a:solidFill>
                  <a:srgbClr val="C00000"/>
                </a:solidFill>
              </a:rPr>
              <a:t>coronaire G</a:t>
            </a:r>
            <a:r>
              <a:rPr lang="fr-FR" sz="2800" dirty="0" smtClean="0">
                <a:solidFill>
                  <a:srgbClr val="C00000"/>
                </a:solidFill>
              </a:rPr>
              <a:t> :</a:t>
            </a:r>
            <a:r>
              <a:rPr lang="fr-FR" sz="2800" dirty="0" smtClean="0"/>
              <a:t> </a:t>
            </a:r>
            <a:endParaRPr lang="fr-FR" sz="2800" dirty="0"/>
          </a:p>
          <a:p>
            <a:pPr marL="0" indent="0">
              <a:buNone/>
            </a:pPr>
            <a:r>
              <a:rPr lang="fr-FR" sz="2800" dirty="0" smtClean="0">
                <a:solidFill>
                  <a:srgbClr val="C00000"/>
                </a:solidFill>
              </a:rPr>
              <a:t>- l’inter-VA, </a:t>
            </a:r>
          </a:p>
          <a:p>
            <a:pPr marL="0" indent="0">
              <a:buNone/>
            </a:pPr>
            <a:r>
              <a:rPr lang="fr-FR" sz="2800" dirty="0">
                <a:solidFill>
                  <a:srgbClr val="C00000"/>
                </a:solidFill>
              </a:rPr>
              <a:t> </a:t>
            </a:r>
            <a:r>
              <a:rPr lang="fr-FR" sz="2800" dirty="0" smtClean="0">
                <a:solidFill>
                  <a:srgbClr val="C00000"/>
                </a:solidFill>
              </a:rPr>
              <a:t> </a:t>
            </a:r>
            <a:r>
              <a:rPr lang="fr-FR" sz="2800" dirty="0" smtClean="0"/>
              <a:t>parcourt </a:t>
            </a:r>
            <a:r>
              <a:rPr lang="fr-FR" sz="2800" dirty="0"/>
              <a:t>le sillon </a:t>
            </a:r>
            <a:r>
              <a:rPr lang="fr-FR" sz="2800" dirty="0" smtClean="0"/>
              <a:t> IVA</a:t>
            </a:r>
            <a:r>
              <a:rPr lang="fr-FR" sz="2800" dirty="0"/>
              <a:t>. </a:t>
            </a:r>
            <a:r>
              <a:rPr lang="fr-FR" sz="2800" dirty="0" smtClean="0"/>
              <a:t>                              </a:t>
            </a:r>
          </a:p>
          <a:p>
            <a:pPr marL="0" indent="0">
              <a:buNone/>
            </a:pPr>
            <a:r>
              <a:rPr lang="fr-FR" sz="2800" dirty="0" smtClean="0">
                <a:solidFill>
                  <a:srgbClr val="C00000"/>
                </a:solidFill>
              </a:rPr>
              <a:t>- La</a:t>
            </a:r>
            <a:r>
              <a:rPr lang="fr-FR" sz="2800" dirty="0" smtClean="0"/>
              <a:t> </a:t>
            </a:r>
            <a:r>
              <a:rPr lang="fr-FR" sz="2800" dirty="0">
                <a:solidFill>
                  <a:srgbClr val="C00000"/>
                </a:solidFill>
              </a:rPr>
              <a:t>circonflexe (</a:t>
            </a:r>
            <a:r>
              <a:rPr lang="fr-FR" sz="2800" dirty="0" smtClean="0">
                <a:solidFill>
                  <a:srgbClr val="C00000"/>
                </a:solidFill>
              </a:rPr>
              <a:t>Cx), </a:t>
            </a:r>
          </a:p>
          <a:p>
            <a:pPr marL="0" indent="0">
              <a:buNone/>
            </a:pPr>
            <a:r>
              <a:rPr lang="fr-FR" sz="2800" dirty="0">
                <a:solidFill>
                  <a:srgbClr val="C00000"/>
                </a:solidFill>
              </a:rPr>
              <a:t> </a:t>
            </a:r>
            <a:r>
              <a:rPr lang="fr-FR" sz="2800" dirty="0" smtClean="0"/>
              <a:t>parcourt </a:t>
            </a:r>
            <a:r>
              <a:rPr lang="fr-FR" sz="2800" dirty="0"/>
              <a:t>le sillon O-V  </a:t>
            </a:r>
            <a:r>
              <a:rPr lang="fr-FR" sz="2800" dirty="0" smtClean="0"/>
              <a:t>G</a:t>
            </a:r>
            <a:endParaRPr lang="fr-FR" sz="2800" dirty="0"/>
          </a:p>
          <a:p>
            <a:pPr marL="0" indent="0">
              <a:buNone/>
            </a:pPr>
            <a:r>
              <a:rPr lang="fr-FR" sz="2800" dirty="0" smtClean="0"/>
              <a:t>  </a:t>
            </a:r>
            <a:r>
              <a:rPr lang="fr-FR" sz="2800" dirty="0" smtClean="0">
                <a:solidFill>
                  <a:srgbClr val="C00000"/>
                </a:solidFill>
              </a:rPr>
              <a:t>*</a:t>
            </a:r>
            <a:r>
              <a:rPr lang="fr-FR" sz="2800" dirty="0" smtClean="0"/>
              <a:t> </a:t>
            </a:r>
            <a:r>
              <a:rPr lang="fr-FR" sz="2800" dirty="0" smtClean="0">
                <a:solidFill>
                  <a:srgbClr val="C00000"/>
                </a:solidFill>
              </a:rPr>
              <a:t>L’artère </a:t>
            </a:r>
            <a:r>
              <a:rPr lang="fr-FR" sz="2800" dirty="0" smtClean="0">
                <a:solidFill>
                  <a:srgbClr val="C00000"/>
                </a:solidFill>
              </a:rPr>
              <a:t>coronaire </a:t>
            </a:r>
            <a:r>
              <a:rPr lang="fr-FR" sz="2800" dirty="0" smtClean="0">
                <a:solidFill>
                  <a:srgbClr val="C00000"/>
                </a:solidFill>
              </a:rPr>
              <a:t>D </a:t>
            </a:r>
            <a:r>
              <a:rPr lang="fr-FR" sz="2800" dirty="0" smtClean="0">
                <a:solidFill>
                  <a:srgbClr val="C00000"/>
                </a:solidFill>
              </a:rPr>
              <a:t>: </a:t>
            </a:r>
          </a:p>
          <a:p>
            <a:pPr marL="0" indent="0">
              <a:buNone/>
            </a:pPr>
            <a:r>
              <a:rPr lang="fr-FR" sz="2800" dirty="0">
                <a:solidFill>
                  <a:srgbClr val="C00000"/>
                </a:solidFill>
              </a:rPr>
              <a:t> </a:t>
            </a:r>
            <a:r>
              <a:rPr lang="fr-FR" sz="2800" dirty="0" smtClean="0"/>
              <a:t>parcourt </a:t>
            </a:r>
            <a:r>
              <a:rPr lang="fr-FR" sz="2800" dirty="0" smtClean="0"/>
              <a:t>le sillon O-V </a:t>
            </a:r>
            <a:r>
              <a:rPr lang="fr-FR" sz="2800" dirty="0"/>
              <a:t> </a:t>
            </a:r>
            <a:r>
              <a:rPr lang="fr-FR" sz="2800" dirty="0" smtClean="0"/>
              <a:t>D</a:t>
            </a:r>
            <a:r>
              <a:rPr lang="fr-FR" sz="2800" dirty="0" smtClean="0"/>
              <a:t> </a:t>
            </a:r>
          </a:p>
          <a:p>
            <a:pPr marL="0" indent="0">
              <a:buNone/>
            </a:pPr>
            <a:r>
              <a:rPr lang="fr-FR" sz="2600" dirty="0"/>
              <a:t> </a:t>
            </a:r>
            <a:r>
              <a:rPr lang="fr-FR" sz="2600" dirty="0" smtClean="0"/>
              <a:t>   </a:t>
            </a:r>
            <a:r>
              <a:rPr lang="fr-FR" sz="2600" dirty="0"/>
              <a:t> </a:t>
            </a:r>
            <a:r>
              <a:rPr lang="fr-FR" sz="2600" dirty="0" smtClean="0">
                <a:solidFill>
                  <a:srgbClr val="C00000"/>
                </a:solidFill>
              </a:rPr>
              <a:t>   </a:t>
            </a:r>
            <a:endParaRPr lang="fr-FR" sz="2600" dirty="0" smtClean="0"/>
          </a:p>
          <a:p>
            <a:pPr>
              <a:buNone/>
            </a:pPr>
            <a:r>
              <a:rPr lang="fr-FR" sz="2600" dirty="0" smtClean="0">
                <a:solidFill>
                  <a:srgbClr val="C00000"/>
                </a:solidFill>
              </a:rPr>
              <a:t>  </a:t>
            </a:r>
            <a:endParaRPr lang="fr-FR" sz="2600" dirty="0">
              <a:solidFill>
                <a:srgbClr val="C00000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7604719" y="4982344"/>
            <a:ext cx="1477035" cy="39087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176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5E3D2-C2B9-4D3D-86F8-549E5749246B}" type="slidenum">
              <a:rPr lang="fr-FR" smtClean="0"/>
              <a:pPr/>
              <a:t>19</a:t>
            </a:fld>
            <a:endParaRPr lang="fr-FR" dirty="0"/>
          </a:p>
        </p:txBody>
      </p:sp>
      <p:pic>
        <p:nvPicPr>
          <p:cNvPr id="8" name="Espace réservé du contenu 5" descr="http://www.jle.com/e-docs/00/02/BF/D3/texte_alt_fig1.gif"/>
          <p:cNvPicPr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9061" y="1484784"/>
            <a:ext cx="5149443" cy="10513168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ctangle 4"/>
          <p:cNvSpPr/>
          <p:nvPr/>
        </p:nvSpPr>
        <p:spPr>
          <a:xfrm>
            <a:off x="3923928" y="2276872"/>
            <a:ext cx="1080120" cy="165618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779912" y="4653136"/>
            <a:ext cx="1152128" cy="15841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7452319" y="3933056"/>
            <a:ext cx="1477035" cy="39087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199421" y="1556792"/>
            <a:ext cx="1477035" cy="15841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Arrow Connector 12"/>
          <p:cNvCxnSpPr/>
          <p:nvPr/>
        </p:nvCxnSpPr>
        <p:spPr>
          <a:xfrm flipH="1" flipV="1">
            <a:off x="6660232" y="3274132"/>
            <a:ext cx="864097" cy="82860"/>
          </a:xfrm>
          <a:prstGeom prst="straightConnector1">
            <a:avLst/>
          </a:prstGeom>
          <a:ln w="3810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V="1">
            <a:off x="4716016" y="3669767"/>
            <a:ext cx="1224136" cy="551321"/>
          </a:xfrm>
          <a:prstGeom prst="straightConnector1">
            <a:avLst/>
          </a:prstGeom>
          <a:ln w="3810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H="1">
            <a:off x="7020272" y="3645024"/>
            <a:ext cx="504057" cy="24743"/>
          </a:xfrm>
          <a:prstGeom prst="straightConnector1">
            <a:avLst/>
          </a:prstGeom>
          <a:ln w="3810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itre 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solidFill>
            <a:srgbClr val="FFFF00"/>
          </a:solidFill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857250" marR="0" lvl="0" indent="-85725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3700" dirty="0" smtClean="0">
                <a:solidFill>
                  <a:srgbClr val="C00000"/>
                </a:solidFill>
                <a:ea typeface="+mj-ea"/>
                <a:cs typeface="+mj-cs"/>
              </a:rPr>
              <a:t>2</a:t>
            </a:r>
            <a:r>
              <a:rPr kumimoji="0" lang="fr-FR" sz="3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ea typeface="+mj-ea"/>
                <a:cs typeface="+mj-cs"/>
              </a:rPr>
              <a:t>.  Anatomie de la circulation coronaire  </a:t>
            </a:r>
            <a:r>
              <a:rPr kumimoji="0" lang="fr-FR" sz="4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/>
            </a:r>
            <a:br>
              <a:rPr kumimoji="0" lang="fr-FR" sz="4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</a:br>
            <a:r>
              <a:rPr lang="fr-FR" sz="2900" noProof="0" dirty="0" smtClean="0">
                <a:solidFill>
                  <a:srgbClr val="C00000"/>
                </a:solidFill>
                <a:ea typeface="+mj-ea"/>
                <a:cs typeface="+mj-cs"/>
              </a:rPr>
              <a:t>2</a:t>
            </a:r>
            <a:r>
              <a:rPr lang="fr-FR" sz="2900" dirty="0" smtClean="0">
                <a:solidFill>
                  <a:srgbClr val="C00000"/>
                </a:solidFill>
                <a:ea typeface="+mj-ea"/>
                <a:cs typeface="+mj-cs"/>
              </a:rPr>
              <a:t>.1. A</a:t>
            </a:r>
            <a:r>
              <a:rPr kumimoji="0" lang="fr-FR" sz="29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ea typeface="+mj-ea"/>
                <a:cs typeface="+mj-cs"/>
              </a:rPr>
              <a:t>rtères</a:t>
            </a:r>
            <a:r>
              <a:rPr kumimoji="0" lang="fr-FR" sz="29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ea typeface="+mj-ea"/>
                <a:cs typeface="+mj-cs"/>
              </a:rPr>
              <a:t> coronaires superficielles    </a:t>
            </a:r>
            <a:endParaRPr kumimoji="0" lang="fr-FR" sz="29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ea typeface="+mj-ea"/>
              <a:cs typeface="+mj-cs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7604719" y="4982344"/>
            <a:ext cx="1477035" cy="39087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Espace réservé du contenu 2"/>
          <p:cNvSpPr txBox="1">
            <a:spLocks/>
          </p:cNvSpPr>
          <p:nvPr/>
        </p:nvSpPr>
        <p:spPr>
          <a:xfrm>
            <a:off x="179512" y="1700808"/>
            <a:ext cx="4104456" cy="5400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fr-FR" sz="2800" dirty="0" smtClean="0">
                <a:solidFill>
                  <a:srgbClr val="C00000"/>
                </a:solidFill>
              </a:rPr>
              <a:t> </a:t>
            </a:r>
            <a:r>
              <a:rPr lang="fr-FR" sz="2800" dirty="0" smtClean="0"/>
              <a:t>-</a:t>
            </a:r>
            <a:r>
              <a:rPr lang="fr-FR" sz="2800" dirty="0" smtClean="0">
                <a:solidFill>
                  <a:srgbClr val="C00000"/>
                </a:solidFill>
              </a:rPr>
              <a:t> l’inter-VA :</a:t>
            </a:r>
            <a:r>
              <a:rPr lang="fr-FR" sz="2800" dirty="0" smtClean="0"/>
              <a:t>                    </a:t>
            </a:r>
          </a:p>
          <a:p>
            <a:pPr marL="0" indent="0">
              <a:buFont typeface="Arial" pitchFamily="34" charset="0"/>
              <a:buNone/>
            </a:pPr>
            <a:r>
              <a:rPr lang="fr-FR" sz="2800" dirty="0"/>
              <a:t> </a:t>
            </a:r>
            <a:r>
              <a:rPr lang="fr-FR" sz="2800" dirty="0" smtClean="0"/>
              <a:t>  </a:t>
            </a:r>
            <a:r>
              <a:rPr lang="fr-FR" sz="2800" dirty="0" err="1" smtClean="0"/>
              <a:t>vascularise</a:t>
            </a:r>
            <a:r>
              <a:rPr lang="fr-FR" sz="2800" dirty="0" smtClean="0">
                <a:solidFill>
                  <a:srgbClr val="00B0F0"/>
                </a:solidFill>
              </a:rPr>
              <a:t> la paroi </a:t>
            </a:r>
          </a:p>
          <a:p>
            <a:pPr marL="0" indent="0">
              <a:buFont typeface="Arial" pitchFamily="34" charset="0"/>
              <a:buNone/>
            </a:pPr>
            <a:r>
              <a:rPr lang="fr-FR" sz="2800" dirty="0">
                <a:solidFill>
                  <a:srgbClr val="00B0F0"/>
                </a:solidFill>
              </a:rPr>
              <a:t> </a:t>
            </a:r>
            <a:r>
              <a:rPr lang="fr-FR" sz="2800" dirty="0" smtClean="0">
                <a:solidFill>
                  <a:srgbClr val="00B0F0"/>
                </a:solidFill>
              </a:rPr>
              <a:t>   antérieure du VG</a:t>
            </a:r>
            <a:r>
              <a:rPr lang="fr-FR" sz="2800" dirty="0" smtClean="0"/>
              <a:t>.</a:t>
            </a:r>
          </a:p>
          <a:p>
            <a:pPr marL="0" indent="0">
              <a:buFont typeface="Arial" pitchFamily="34" charset="0"/>
              <a:buNone/>
            </a:pPr>
            <a:r>
              <a:rPr lang="fr-FR" sz="2800" dirty="0" smtClean="0">
                <a:solidFill>
                  <a:srgbClr val="C00000"/>
                </a:solidFill>
              </a:rPr>
              <a:t> - La</a:t>
            </a:r>
            <a:r>
              <a:rPr lang="fr-FR" sz="2800" dirty="0" smtClean="0"/>
              <a:t> </a:t>
            </a:r>
            <a:r>
              <a:rPr lang="fr-FR" sz="2800" dirty="0" smtClean="0">
                <a:solidFill>
                  <a:srgbClr val="C00000"/>
                </a:solidFill>
              </a:rPr>
              <a:t>circonflexe (Cx) : </a:t>
            </a:r>
            <a:r>
              <a:rPr lang="fr-FR" sz="2800" dirty="0" smtClean="0"/>
              <a:t> </a:t>
            </a:r>
          </a:p>
          <a:p>
            <a:pPr marL="0" indent="0">
              <a:buFont typeface="Arial" pitchFamily="34" charset="0"/>
              <a:buNone/>
            </a:pPr>
            <a:r>
              <a:rPr lang="fr-FR" sz="2800" dirty="0"/>
              <a:t> </a:t>
            </a:r>
            <a:r>
              <a:rPr lang="fr-FR" sz="2800" dirty="0" smtClean="0"/>
              <a:t> </a:t>
            </a:r>
            <a:r>
              <a:rPr lang="fr-FR" sz="2800" dirty="0" err="1" smtClean="0"/>
              <a:t>vascularise</a:t>
            </a:r>
            <a:r>
              <a:rPr lang="fr-FR" sz="2800" dirty="0" smtClean="0">
                <a:solidFill>
                  <a:srgbClr val="00B0F0"/>
                </a:solidFill>
              </a:rPr>
              <a:t> l‘OG et la </a:t>
            </a:r>
          </a:p>
          <a:p>
            <a:pPr marL="0" indent="0">
              <a:buFont typeface="Arial" pitchFamily="34" charset="0"/>
              <a:buNone/>
            </a:pPr>
            <a:r>
              <a:rPr lang="fr-FR" sz="2800" dirty="0">
                <a:solidFill>
                  <a:srgbClr val="00B0F0"/>
                </a:solidFill>
              </a:rPr>
              <a:t> </a:t>
            </a:r>
            <a:r>
              <a:rPr lang="fr-FR" sz="2800" dirty="0" smtClean="0">
                <a:solidFill>
                  <a:srgbClr val="00B0F0"/>
                </a:solidFill>
              </a:rPr>
              <a:t> partie antérolatérale du </a:t>
            </a:r>
          </a:p>
          <a:p>
            <a:pPr marL="0" indent="0">
              <a:buFont typeface="Arial" pitchFamily="34" charset="0"/>
              <a:buNone/>
            </a:pPr>
            <a:r>
              <a:rPr lang="fr-FR" sz="2800" dirty="0">
                <a:solidFill>
                  <a:srgbClr val="00B0F0"/>
                </a:solidFill>
              </a:rPr>
              <a:t> </a:t>
            </a:r>
            <a:r>
              <a:rPr lang="fr-FR" sz="2800" dirty="0" smtClean="0">
                <a:solidFill>
                  <a:srgbClr val="00B0F0"/>
                </a:solidFill>
              </a:rPr>
              <a:t> VG</a:t>
            </a:r>
            <a:r>
              <a:rPr lang="fr-FR" sz="2800" dirty="0" smtClean="0"/>
              <a:t>.</a:t>
            </a:r>
            <a:endParaRPr lang="fr-FR" sz="2800" dirty="0" smtClean="0">
              <a:solidFill>
                <a:srgbClr val="C00000"/>
              </a:solidFill>
            </a:endParaRPr>
          </a:p>
          <a:p>
            <a:pPr marL="0" indent="0">
              <a:buFont typeface="Arial" pitchFamily="34" charset="0"/>
              <a:buNone/>
            </a:pPr>
            <a:r>
              <a:rPr lang="fr-FR" sz="2800" dirty="0" smtClean="0"/>
              <a:t> - </a:t>
            </a:r>
            <a:r>
              <a:rPr lang="fr-FR" sz="2800" dirty="0" smtClean="0">
                <a:solidFill>
                  <a:srgbClr val="C00000"/>
                </a:solidFill>
              </a:rPr>
              <a:t>L’artère coronaire D : </a:t>
            </a:r>
            <a:endParaRPr lang="fr-FR" sz="2800" dirty="0" smtClean="0"/>
          </a:p>
          <a:p>
            <a:pPr marL="0" indent="0">
              <a:buFont typeface="Arial" pitchFamily="34" charset="0"/>
              <a:buNone/>
            </a:pPr>
            <a:r>
              <a:rPr lang="fr-FR" sz="2800" dirty="0" smtClean="0"/>
              <a:t>  </a:t>
            </a:r>
            <a:r>
              <a:rPr lang="fr-FR" sz="2800" dirty="0" err="1" smtClean="0">
                <a:solidFill>
                  <a:srgbClr val="00B0F0"/>
                </a:solidFill>
              </a:rPr>
              <a:t>vascularise</a:t>
            </a:r>
            <a:r>
              <a:rPr lang="fr-FR" sz="2800" dirty="0" smtClean="0">
                <a:solidFill>
                  <a:srgbClr val="00B0F0"/>
                </a:solidFill>
              </a:rPr>
              <a:t> l’OD et le VD</a:t>
            </a:r>
            <a:r>
              <a:rPr lang="fr-FR" sz="2800" dirty="0" smtClean="0"/>
              <a:t> </a:t>
            </a:r>
          </a:p>
          <a:p>
            <a:pPr marL="0" indent="0">
              <a:buFont typeface="Arial" pitchFamily="34" charset="0"/>
              <a:buNone/>
            </a:pPr>
            <a:r>
              <a:rPr lang="fr-FR" sz="2800" dirty="0" smtClean="0">
                <a:solidFill>
                  <a:srgbClr val="C00000"/>
                </a:solidFill>
              </a:rPr>
              <a:t>   </a:t>
            </a:r>
            <a:endParaRPr lang="fr-FR" sz="2800" dirty="0" smtClean="0"/>
          </a:p>
          <a:p>
            <a:pPr>
              <a:buFont typeface="Arial" pitchFamily="34" charset="0"/>
              <a:buNone/>
            </a:pPr>
            <a:r>
              <a:rPr lang="fr-FR" sz="2800" dirty="0" smtClean="0">
                <a:solidFill>
                  <a:srgbClr val="C00000"/>
                </a:solidFill>
              </a:rPr>
              <a:t>  </a:t>
            </a:r>
            <a:endParaRPr lang="fr-FR" sz="2800" dirty="0">
              <a:solidFill>
                <a:srgbClr val="C00000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51520" y="1628800"/>
            <a:ext cx="3960440" cy="4968552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45598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4916760"/>
            <a:ext cx="6400800" cy="1752600"/>
          </a:xfrm>
        </p:spPr>
        <p:txBody>
          <a:bodyPr>
            <a:normAutofit fontScale="85000" lnSpcReduction="20000"/>
          </a:bodyPr>
          <a:lstStyle/>
          <a:p>
            <a:pPr>
              <a:spcBef>
                <a:spcPct val="0"/>
              </a:spcBef>
              <a:defRPr/>
            </a:pPr>
            <a:endParaRPr lang="fr-FR" b="1" dirty="0" smtClean="0">
              <a:solidFill>
                <a:srgbClr val="0070C0"/>
              </a:solidFill>
            </a:endParaRPr>
          </a:p>
          <a:p>
            <a:pPr>
              <a:spcBef>
                <a:spcPct val="0"/>
              </a:spcBef>
              <a:defRPr/>
            </a:pPr>
            <a:r>
              <a:rPr lang="fr-FR" sz="3100" dirty="0" smtClean="0">
                <a:solidFill>
                  <a:srgbClr val="002060"/>
                </a:solidFill>
              </a:rPr>
              <a:t>Cours de deuxième année de médecine</a:t>
            </a:r>
          </a:p>
          <a:p>
            <a:pPr>
              <a:spcBef>
                <a:spcPct val="0"/>
              </a:spcBef>
              <a:defRPr/>
            </a:pPr>
            <a:r>
              <a:rPr lang="fr-FR" sz="3100" dirty="0" smtClean="0">
                <a:solidFill>
                  <a:srgbClr val="002060"/>
                </a:solidFill>
              </a:rPr>
              <a:t>Année Universitaire 2023-24   </a:t>
            </a:r>
          </a:p>
          <a:p>
            <a:pPr>
              <a:spcBef>
                <a:spcPct val="0"/>
              </a:spcBef>
              <a:defRPr/>
            </a:pPr>
            <a:endParaRPr lang="fr-FR" sz="3100" dirty="0" smtClean="0">
              <a:solidFill>
                <a:srgbClr val="002060"/>
              </a:solidFill>
            </a:endParaRPr>
          </a:p>
          <a:p>
            <a:pPr>
              <a:spcBef>
                <a:spcPct val="0"/>
              </a:spcBef>
              <a:defRPr/>
            </a:pPr>
            <a:r>
              <a:rPr lang="fr-FR" sz="3100" dirty="0" smtClean="0">
                <a:solidFill>
                  <a:srgbClr val="002060"/>
                </a:solidFill>
              </a:rPr>
              <a:t>Dr. S. Ferhi </a:t>
            </a:r>
          </a:p>
          <a:p>
            <a:pPr>
              <a:spcBef>
                <a:spcPct val="0"/>
              </a:spcBef>
              <a:defRPr/>
            </a:pPr>
            <a:endParaRPr lang="fr-FR" dirty="0" smtClean="0"/>
          </a:p>
          <a:p>
            <a:endParaRPr lang="fr-FR" dirty="0"/>
          </a:p>
        </p:txBody>
      </p:sp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0" y="243467"/>
            <a:ext cx="9144000" cy="92333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    </a:t>
            </a:r>
            <a:r>
              <a:rPr kumimoji="0" lang="fr-FR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</a:t>
            </a:r>
            <a:r>
              <a:rPr kumimoji="0" lang="fr-F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                                   </a:t>
            </a:r>
            <a:endParaRPr kumimoji="0" lang="fr-FR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</a:t>
            </a:r>
            <a:endParaRPr kumimoji="0" lang="fr-F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51520" y="116632"/>
            <a:ext cx="8712968" cy="6552728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Titre 1"/>
          <p:cNvSpPr txBox="1">
            <a:spLocks/>
          </p:cNvSpPr>
          <p:nvPr/>
        </p:nvSpPr>
        <p:spPr>
          <a:xfrm>
            <a:off x="251520" y="116632"/>
            <a:ext cx="8712968" cy="1417638"/>
          </a:xfrm>
          <a:prstGeom prst="rect">
            <a:avLst/>
          </a:prstGeom>
          <a:solidFill>
            <a:srgbClr val="FFFF00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fontAlgn="base">
              <a:spcAft>
                <a:spcPct val="0"/>
              </a:spcAft>
            </a:pPr>
            <a:r>
              <a:rPr lang="fr-FR" sz="2800" dirty="0" smtClean="0">
                <a:solidFill>
                  <a:srgbClr val="C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  </a:t>
            </a:r>
            <a:r>
              <a:rPr lang="fr-FR" sz="2000" dirty="0" smtClean="0">
                <a:solidFill>
                  <a:srgbClr val="C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Université </a:t>
            </a:r>
            <a:r>
              <a:rPr lang="fr-FR" sz="2000" dirty="0">
                <a:solidFill>
                  <a:srgbClr val="C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Batna 2</a:t>
            </a:r>
          </a:p>
          <a:p>
            <a:pPr lvl="0" fontAlgn="base">
              <a:spcAft>
                <a:spcPct val="0"/>
              </a:spcAft>
            </a:pPr>
            <a:r>
              <a:rPr lang="fr-FR" sz="2000" dirty="0">
                <a:solidFill>
                  <a:srgbClr val="C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   Faculté de Médecine </a:t>
            </a:r>
            <a:endParaRPr lang="fr-FR" sz="20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Aft>
                <a:spcPct val="0"/>
              </a:spcAft>
            </a:pPr>
            <a:r>
              <a:rPr lang="fr-FR" sz="2000" dirty="0">
                <a:solidFill>
                  <a:srgbClr val="C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   Département de Médecine</a:t>
            </a:r>
            <a:r>
              <a:rPr lang="fr-FR" sz="2000" dirty="0" smtClean="0">
                <a:solidFill>
                  <a:srgbClr val="C00000"/>
                </a:solidFill>
              </a:rPr>
              <a:t> </a:t>
            </a:r>
            <a:endParaRPr lang="fr-FR" sz="2000" dirty="0">
              <a:solidFill>
                <a:srgbClr val="C00000"/>
              </a:solidFill>
            </a:endParaRPr>
          </a:p>
        </p:txBody>
      </p:sp>
      <p:sp>
        <p:nvSpPr>
          <p:cNvPr id="7" name="Titre 1"/>
          <p:cNvSpPr txBox="1">
            <a:spLocks/>
          </p:cNvSpPr>
          <p:nvPr/>
        </p:nvSpPr>
        <p:spPr>
          <a:xfrm>
            <a:off x="611560" y="2463031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3600" dirty="0" smtClean="0">
                <a:solidFill>
                  <a:srgbClr val="C00000"/>
                </a:solidFill>
              </a:rPr>
              <a:t>Téléchargement des cours :                    </a:t>
            </a:r>
            <a:r>
              <a:rPr lang="en-US" sz="3600" u="sng" dirty="0" smtClean="0">
                <a:hlinkClick r:id="rId3" tooltip="FERHI  Salah 's website"/>
              </a:rPr>
              <a:t>http</a:t>
            </a:r>
            <a:r>
              <a:rPr lang="en-US" sz="3600" u="sng" dirty="0">
                <a:hlinkClick r:id="rId3" tooltip="FERHI  Salah 's website"/>
              </a:rPr>
              <a:t>://staff.univ-batna2.dz/ferhi-salah</a:t>
            </a:r>
            <a:endParaRPr lang="fr-FR" sz="36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25071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774"/>
    </mc:Choice>
    <mc:Fallback xmlns="">
      <p:transition spd="slow" advTm="1774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19952" y="116632"/>
            <a:ext cx="8572528" cy="1224136"/>
          </a:xfrm>
          <a:solidFill>
            <a:srgbClr val="FFFF00"/>
          </a:solidFill>
        </p:spPr>
        <p:txBody>
          <a:bodyPr>
            <a:normAutofit/>
          </a:bodyPr>
          <a:lstStyle/>
          <a:p>
            <a:pPr marL="857250" indent="-857250"/>
            <a:r>
              <a:rPr lang="fr-FR" sz="3600" dirty="0" smtClean="0">
                <a:solidFill>
                  <a:srgbClr val="C00000"/>
                </a:solidFill>
                <a:latin typeface="+mn-lt"/>
              </a:rPr>
              <a:t>2. </a:t>
            </a:r>
            <a:r>
              <a:rPr lang="fr-FR" sz="3600" dirty="0" smtClean="0">
                <a:solidFill>
                  <a:srgbClr val="C00000"/>
                </a:solidFill>
                <a:latin typeface="+mn-lt"/>
              </a:rPr>
              <a:t>Anatomie </a:t>
            </a:r>
            <a:r>
              <a:rPr lang="fr-FR" sz="3600" dirty="0" smtClean="0">
                <a:solidFill>
                  <a:srgbClr val="C00000"/>
                </a:solidFill>
                <a:latin typeface="+mn-lt"/>
              </a:rPr>
              <a:t>de la circulation </a:t>
            </a:r>
            <a:r>
              <a:rPr lang="fr-FR" sz="3600" dirty="0" smtClean="0">
                <a:solidFill>
                  <a:srgbClr val="C00000"/>
                </a:solidFill>
                <a:latin typeface="+mn-lt"/>
              </a:rPr>
              <a:t>coronaire</a:t>
            </a:r>
            <a:r>
              <a:rPr lang="fr-FR" sz="4000" dirty="0" smtClean="0">
                <a:solidFill>
                  <a:srgbClr val="C00000"/>
                </a:solidFill>
                <a:latin typeface="+mn-lt"/>
              </a:rPr>
              <a:t/>
            </a:r>
            <a:br>
              <a:rPr lang="fr-FR" sz="4000" dirty="0" smtClean="0">
                <a:solidFill>
                  <a:srgbClr val="C00000"/>
                </a:solidFill>
                <a:latin typeface="+mn-lt"/>
              </a:rPr>
            </a:br>
            <a:r>
              <a:rPr lang="fr-FR" sz="2800" dirty="0" smtClean="0">
                <a:solidFill>
                  <a:srgbClr val="C00000"/>
                </a:solidFill>
              </a:rPr>
              <a:t>2.2</a:t>
            </a:r>
            <a:r>
              <a:rPr lang="fr-FR" sz="2800" dirty="0" smtClean="0">
                <a:solidFill>
                  <a:srgbClr val="C00000"/>
                </a:solidFill>
              </a:rPr>
              <a:t>.  Artères coronaires</a:t>
            </a:r>
            <a:r>
              <a:rPr lang="fr-FR" sz="2800" dirty="0" smtClean="0">
                <a:solidFill>
                  <a:srgbClr val="C00000"/>
                </a:solidFill>
                <a:latin typeface="+mn-lt"/>
              </a:rPr>
              <a:t> profondes</a:t>
            </a:r>
            <a:endParaRPr lang="fr-FR" sz="28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7" name="Espace réservé du contenu 2"/>
          <p:cNvSpPr txBox="1">
            <a:spLocks/>
          </p:cNvSpPr>
          <p:nvPr/>
        </p:nvSpPr>
        <p:spPr>
          <a:xfrm>
            <a:off x="251520" y="1484784"/>
            <a:ext cx="8572528" cy="1512168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800" dirty="0" smtClean="0"/>
              <a:t>Les artères superficielles (</a:t>
            </a:r>
            <a:r>
              <a:rPr lang="fr-FR" sz="2800" dirty="0" err="1" smtClean="0"/>
              <a:t>épicardiques</a:t>
            </a:r>
            <a:r>
              <a:rPr lang="fr-FR" sz="2800" dirty="0" smtClean="0"/>
              <a:t>)  pénètrent à angle droit dans le myocarde pour donner des artères profondes, qui sont de deux types :</a:t>
            </a:r>
          </a:p>
          <a:p>
            <a:pPr marL="0" indent="0">
              <a:buFont typeface="Arial" pitchFamily="34" charset="0"/>
              <a:buNone/>
            </a:pPr>
            <a:endParaRPr lang="fr-FR" sz="2800" dirty="0" smtClean="0"/>
          </a:p>
          <a:p>
            <a:pPr>
              <a:buFont typeface="Arial" pitchFamily="34" charset="0"/>
              <a:buNone/>
            </a:pP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2592785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19952" y="116632"/>
            <a:ext cx="8572528" cy="1224136"/>
          </a:xfrm>
          <a:solidFill>
            <a:srgbClr val="FFFF00"/>
          </a:solidFill>
        </p:spPr>
        <p:txBody>
          <a:bodyPr>
            <a:normAutofit/>
          </a:bodyPr>
          <a:lstStyle/>
          <a:p>
            <a:pPr marL="857250" indent="-857250"/>
            <a:r>
              <a:rPr lang="fr-FR" sz="3600" dirty="0" smtClean="0">
                <a:solidFill>
                  <a:srgbClr val="C00000"/>
                </a:solidFill>
                <a:latin typeface="+mn-lt"/>
              </a:rPr>
              <a:t>2. </a:t>
            </a:r>
            <a:r>
              <a:rPr lang="fr-FR" sz="3600" dirty="0" smtClean="0">
                <a:solidFill>
                  <a:srgbClr val="C00000"/>
                </a:solidFill>
                <a:latin typeface="+mn-lt"/>
              </a:rPr>
              <a:t>Anatomie </a:t>
            </a:r>
            <a:r>
              <a:rPr lang="fr-FR" sz="3600" dirty="0" smtClean="0">
                <a:solidFill>
                  <a:srgbClr val="C00000"/>
                </a:solidFill>
                <a:latin typeface="+mn-lt"/>
              </a:rPr>
              <a:t>de la circulation </a:t>
            </a:r>
            <a:r>
              <a:rPr lang="fr-FR" sz="3600" dirty="0" smtClean="0">
                <a:solidFill>
                  <a:srgbClr val="C00000"/>
                </a:solidFill>
                <a:latin typeface="+mn-lt"/>
              </a:rPr>
              <a:t>coronaire</a:t>
            </a:r>
            <a:r>
              <a:rPr lang="fr-FR" sz="4000" dirty="0" smtClean="0">
                <a:solidFill>
                  <a:srgbClr val="C00000"/>
                </a:solidFill>
                <a:latin typeface="+mn-lt"/>
              </a:rPr>
              <a:t/>
            </a:r>
            <a:br>
              <a:rPr lang="fr-FR" sz="4000" dirty="0" smtClean="0">
                <a:solidFill>
                  <a:srgbClr val="C00000"/>
                </a:solidFill>
                <a:latin typeface="+mn-lt"/>
              </a:rPr>
            </a:br>
            <a:r>
              <a:rPr lang="fr-FR" sz="2800" dirty="0" smtClean="0">
                <a:solidFill>
                  <a:srgbClr val="C00000"/>
                </a:solidFill>
              </a:rPr>
              <a:t>2.2</a:t>
            </a:r>
            <a:r>
              <a:rPr lang="fr-FR" sz="2800" dirty="0" smtClean="0">
                <a:solidFill>
                  <a:srgbClr val="C00000"/>
                </a:solidFill>
              </a:rPr>
              <a:t>.  Artères coronaires</a:t>
            </a:r>
            <a:r>
              <a:rPr lang="fr-FR" sz="2800" dirty="0" smtClean="0">
                <a:solidFill>
                  <a:srgbClr val="C00000"/>
                </a:solidFill>
                <a:latin typeface="+mn-lt"/>
              </a:rPr>
              <a:t> profondes</a:t>
            </a:r>
            <a:endParaRPr lang="fr-FR" sz="28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3140968"/>
            <a:ext cx="8572528" cy="1728192"/>
          </a:xfrm>
          <a:ln>
            <a:solidFill>
              <a:srgbClr val="0070C0"/>
            </a:solidFill>
          </a:ln>
        </p:spPr>
        <p:txBody>
          <a:bodyPr>
            <a:noAutofit/>
          </a:bodyPr>
          <a:lstStyle/>
          <a:p>
            <a:r>
              <a:rPr lang="fr-FR" sz="2800" dirty="0" smtClean="0">
                <a:solidFill>
                  <a:srgbClr val="C00000"/>
                </a:solidFill>
              </a:rPr>
              <a:t>Artères de </a:t>
            </a:r>
            <a:r>
              <a:rPr lang="fr-FR" sz="2800" dirty="0">
                <a:solidFill>
                  <a:srgbClr val="C00000"/>
                </a:solidFill>
              </a:rPr>
              <a:t>la classe </a:t>
            </a:r>
            <a:r>
              <a:rPr lang="fr-FR" sz="2800" dirty="0" smtClean="0">
                <a:solidFill>
                  <a:srgbClr val="C00000"/>
                </a:solidFill>
              </a:rPr>
              <a:t>A, </a:t>
            </a:r>
            <a:r>
              <a:rPr lang="fr-FR" sz="2800" dirty="0" smtClean="0"/>
              <a:t>qui s’arrêtent </a:t>
            </a:r>
            <a:r>
              <a:rPr lang="fr-FR" sz="2800" dirty="0" smtClean="0"/>
              <a:t>dans les 3/4 </a:t>
            </a:r>
            <a:r>
              <a:rPr lang="fr-FR" sz="2800" dirty="0" smtClean="0"/>
              <a:t>de </a:t>
            </a:r>
            <a:endParaRPr lang="fr-FR" sz="2800" dirty="0" smtClean="0"/>
          </a:p>
          <a:p>
            <a:pPr marL="0" indent="0">
              <a:buNone/>
            </a:pPr>
            <a:r>
              <a:rPr lang="fr-FR" sz="2800" dirty="0"/>
              <a:t> </a:t>
            </a:r>
            <a:r>
              <a:rPr lang="fr-FR" sz="2800" dirty="0" smtClean="0"/>
              <a:t>    </a:t>
            </a:r>
            <a:r>
              <a:rPr lang="fr-FR" sz="2800" dirty="0" smtClean="0"/>
              <a:t>la paroi myocardique. Ils sont p</a:t>
            </a:r>
            <a:r>
              <a:rPr lang="fr-FR" sz="2800" dirty="0" smtClean="0"/>
              <a:t>lus </a:t>
            </a:r>
            <a:r>
              <a:rPr lang="fr-FR" sz="2800" dirty="0"/>
              <a:t>nombreuses avec </a:t>
            </a:r>
            <a:endParaRPr lang="fr-FR" sz="2800" dirty="0" smtClean="0"/>
          </a:p>
          <a:p>
            <a:pPr marL="0" indent="0">
              <a:buNone/>
            </a:pPr>
            <a:r>
              <a:rPr lang="fr-FR" sz="2800" dirty="0"/>
              <a:t> </a:t>
            </a:r>
            <a:r>
              <a:rPr lang="fr-FR" sz="2800" dirty="0" smtClean="0"/>
              <a:t>    absence d’anastomoses. </a:t>
            </a:r>
          </a:p>
          <a:p>
            <a:pPr marL="0" indent="0">
              <a:buNone/>
            </a:pPr>
            <a:endParaRPr lang="fr-FR" sz="2800" dirty="0"/>
          </a:p>
          <a:p>
            <a:pPr marL="0" indent="0">
              <a:buNone/>
            </a:pPr>
            <a:endParaRPr lang="fr-FR" sz="2800" dirty="0" smtClean="0"/>
          </a:p>
          <a:p>
            <a:pPr>
              <a:buNone/>
            </a:pPr>
            <a:endParaRPr lang="fr-FR" sz="2800" dirty="0"/>
          </a:p>
        </p:txBody>
      </p:sp>
      <p:sp>
        <p:nvSpPr>
          <p:cNvPr id="7" name="Espace réservé du contenu 2"/>
          <p:cNvSpPr txBox="1">
            <a:spLocks/>
          </p:cNvSpPr>
          <p:nvPr/>
        </p:nvSpPr>
        <p:spPr>
          <a:xfrm>
            <a:off x="251520" y="1484784"/>
            <a:ext cx="8572528" cy="1512168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800" dirty="0" smtClean="0"/>
              <a:t>Les artères superficielles (</a:t>
            </a:r>
            <a:r>
              <a:rPr lang="fr-FR" sz="2800" dirty="0" err="1" smtClean="0"/>
              <a:t>épicardiques</a:t>
            </a:r>
            <a:r>
              <a:rPr lang="fr-FR" sz="2800" dirty="0" smtClean="0"/>
              <a:t>)  pénètrent à angle droit dans le myocarde pour donner des artères profondes, qui sont de deux types :</a:t>
            </a:r>
          </a:p>
          <a:p>
            <a:pPr marL="0" indent="0">
              <a:buFont typeface="Arial" pitchFamily="34" charset="0"/>
              <a:buNone/>
            </a:pPr>
            <a:endParaRPr lang="fr-FR" sz="2800" dirty="0" smtClean="0"/>
          </a:p>
          <a:p>
            <a:pPr>
              <a:buFont typeface="Arial" pitchFamily="34" charset="0"/>
              <a:buNone/>
            </a:pP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2592785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19952" y="116632"/>
            <a:ext cx="8572528" cy="1224136"/>
          </a:xfrm>
          <a:solidFill>
            <a:srgbClr val="FFFF00"/>
          </a:solidFill>
        </p:spPr>
        <p:txBody>
          <a:bodyPr>
            <a:normAutofit/>
          </a:bodyPr>
          <a:lstStyle/>
          <a:p>
            <a:pPr marL="857250" indent="-857250"/>
            <a:r>
              <a:rPr lang="fr-FR" sz="3600" dirty="0" smtClean="0">
                <a:solidFill>
                  <a:srgbClr val="C00000"/>
                </a:solidFill>
                <a:latin typeface="+mn-lt"/>
              </a:rPr>
              <a:t>2. </a:t>
            </a:r>
            <a:r>
              <a:rPr lang="fr-FR" sz="3600" dirty="0" smtClean="0">
                <a:solidFill>
                  <a:srgbClr val="C00000"/>
                </a:solidFill>
                <a:latin typeface="+mn-lt"/>
              </a:rPr>
              <a:t>Anatomie </a:t>
            </a:r>
            <a:r>
              <a:rPr lang="fr-FR" sz="3600" dirty="0" smtClean="0">
                <a:solidFill>
                  <a:srgbClr val="C00000"/>
                </a:solidFill>
                <a:latin typeface="+mn-lt"/>
              </a:rPr>
              <a:t>de la circulation </a:t>
            </a:r>
            <a:r>
              <a:rPr lang="fr-FR" sz="3600" dirty="0" smtClean="0">
                <a:solidFill>
                  <a:srgbClr val="C00000"/>
                </a:solidFill>
                <a:latin typeface="+mn-lt"/>
              </a:rPr>
              <a:t>coronaire</a:t>
            </a:r>
            <a:r>
              <a:rPr lang="fr-FR" sz="4000" dirty="0" smtClean="0">
                <a:solidFill>
                  <a:srgbClr val="C00000"/>
                </a:solidFill>
                <a:latin typeface="+mn-lt"/>
              </a:rPr>
              <a:t/>
            </a:r>
            <a:br>
              <a:rPr lang="fr-FR" sz="4000" dirty="0" smtClean="0">
                <a:solidFill>
                  <a:srgbClr val="C00000"/>
                </a:solidFill>
                <a:latin typeface="+mn-lt"/>
              </a:rPr>
            </a:br>
            <a:r>
              <a:rPr lang="fr-FR" sz="2800" dirty="0" smtClean="0">
                <a:solidFill>
                  <a:srgbClr val="C00000"/>
                </a:solidFill>
              </a:rPr>
              <a:t>2.2</a:t>
            </a:r>
            <a:r>
              <a:rPr lang="fr-FR" sz="2800" dirty="0" smtClean="0">
                <a:solidFill>
                  <a:srgbClr val="C00000"/>
                </a:solidFill>
              </a:rPr>
              <a:t>.  Artères coronaires</a:t>
            </a:r>
            <a:r>
              <a:rPr lang="fr-FR" sz="2800" dirty="0" smtClean="0">
                <a:solidFill>
                  <a:srgbClr val="C00000"/>
                </a:solidFill>
                <a:latin typeface="+mn-lt"/>
              </a:rPr>
              <a:t> profondes</a:t>
            </a:r>
            <a:endParaRPr lang="fr-FR" sz="28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3140968"/>
            <a:ext cx="8572528" cy="1728192"/>
          </a:xfrm>
          <a:ln>
            <a:solidFill>
              <a:srgbClr val="0070C0"/>
            </a:solidFill>
          </a:ln>
        </p:spPr>
        <p:txBody>
          <a:bodyPr>
            <a:noAutofit/>
          </a:bodyPr>
          <a:lstStyle/>
          <a:p>
            <a:r>
              <a:rPr lang="fr-FR" sz="2800" dirty="0" smtClean="0">
                <a:solidFill>
                  <a:srgbClr val="C00000"/>
                </a:solidFill>
              </a:rPr>
              <a:t>Artères de </a:t>
            </a:r>
            <a:r>
              <a:rPr lang="fr-FR" sz="2800" dirty="0">
                <a:solidFill>
                  <a:srgbClr val="C00000"/>
                </a:solidFill>
              </a:rPr>
              <a:t>la classe </a:t>
            </a:r>
            <a:r>
              <a:rPr lang="fr-FR" sz="2800" dirty="0" smtClean="0">
                <a:solidFill>
                  <a:srgbClr val="C00000"/>
                </a:solidFill>
              </a:rPr>
              <a:t>A, </a:t>
            </a:r>
            <a:r>
              <a:rPr lang="fr-FR" sz="2800" dirty="0" smtClean="0"/>
              <a:t>qui s’arrêtent </a:t>
            </a:r>
            <a:r>
              <a:rPr lang="fr-FR" sz="2800" dirty="0" smtClean="0"/>
              <a:t>dans les 3/4 </a:t>
            </a:r>
            <a:r>
              <a:rPr lang="fr-FR" sz="2800" dirty="0" smtClean="0"/>
              <a:t>de </a:t>
            </a:r>
            <a:endParaRPr lang="fr-FR" sz="2800" dirty="0" smtClean="0"/>
          </a:p>
          <a:p>
            <a:pPr marL="0" indent="0">
              <a:buNone/>
            </a:pPr>
            <a:r>
              <a:rPr lang="fr-FR" sz="2800" dirty="0"/>
              <a:t> </a:t>
            </a:r>
            <a:r>
              <a:rPr lang="fr-FR" sz="2800" dirty="0" smtClean="0"/>
              <a:t>    </a:t>
            </a:r>
            <a:r>
              <a:rPr lang="fr-FR" sz="2800" dirty="0" smtClean="0"/>
              <a:t>la paroi myocardique. Ils sont p</a:t>
            </a:r>
            <a:r>
              <a:rPr lang="fr-FR" sz="2800" dirty="0" smtClean="0"/>
              <a:t>lus </a:t>
            </a:r>
            <a:r>
              <a:rPr lang="fr-FR" sz="2800" dirty="0"/>
              <a:t>nombreuses avec </a:t>
            </a:r>
            <a:endParaRPr lang="fr-FR" sz="2800" dirty="0" smtClean="0"/>
          </a:p>
          <a:p>
            <a:pPr marL="0" indent="0">
              <a:buNone/>
            </a:pPr>
            <a:r>
              <a:rPr lang="fr-FR" sz="2800" dirty="0"/>
              <a:t> </a:t>
            </a:r>
            <a:r>
              <a:rPr lang="fr-FR" sz="2800" dirty="0" smtClean="0"/>
              <a:t>    absence d’anastomoses. </a:t>
            </a:r>
          </a:p>
          <a:p>
            <a:pPr marL="0" indent="0">
              <a:buNone/>
            </a:pPr>
            <a:endParaRPr lang="fr-FR" sz="2800" dirty="0"/>
          </a:p>
          <a:p>
            <a:pPr marL="0" indent="0">
              <a:buNone/>
            </a:pPr>
            <a:endParaRPr lang="fr-FR" sz="2800" dirty="0" smtClean="0"/>
          </a:p>
          <a:p>
            <a:pPr>
              <a:buNone/>
            </a:pPr>
            <a:endParaRPr lang="fr-FR" sz="2800" dirty="0"/>
          </a:p>
        </p:txBody>
      </p:sp>
      <p:sp>
        <p:nvSpPr>
          <p:cNvPr id="6" name="Espace réservé du contenu 2"/>
          <p:cNvSpPr txBox="1">
            <a:spLocks/>
          </p:cNvSpPr>
          <p:nvPr/>
        </p:nvSpPr>
        <p:spPr>
          <a:xfrm>
            <a:off x="273060" y="5013176"/>
            <a:ext cx="8572528" cy="1728192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800" dirty="0" smtClean="0">
                <a:solidFill>
                  <a:srgbClr val="C00000"/>
                </a:solidFill>
              </a:rPr>
              <a:t>Artères de la classe B, </a:t>
            </a:r>
            <a:r>
              <a:rPr lang="fr-FR" sz="2800" dirty="0" smtClean="0"/>
              <a:t>qui pénètrent jusqu’à </a:t>
            </a:r>
          </a:p>
          <a:p>
            <a:pPr marL="0" indent="0">
              <a:buFont typeface="Arial" pitchFamily="34" charset="0"/>
              <a:buNone/>
            </a:pPr>
            <a:r>
              <a:rPr lang="fr-FR" sz="2800" dirty="0" smtClean="0"/>
              <a:t>     l’endocarde ou elles s’anastomosent pour former le </a:t>
            </a:r>
          </a:p>
          <a:p>
            <a:pPr marL="0" indent="0">
              <a:buFont typeface="Arial" pitchFamily="34" charset="0"/>
              <a:buNone/>
            </a:pPr>
            <a:r>
              <a:rPr lang="fr-FR" sz="2800" dirty="0" smtClean="0">
                <a:solidFill>
                  <a:srgbClr val="C00000"/>
                </a:solidFill>
              </a:rPr>
              <a:t>     plexus (arcade) sous </a:t>
            </a:r>
            <a:r>
              <a:rPr lang="fr-FR" sz="2800" dirty="0" err="1" smtClean="0">
                <a:solidFill>
                  <a:srgbClr val="C00000"/>
                </a:solidFill>
              </a:rPr>
              <a:t>endocardique</a:t>
            </a:r>
            <a:r>
              <a:rPr lang="fr-FR" sz="2800" dirty="0" smtClean="0"/>
              <a:t>.  </a:t>
            </a:r>
          </a:p>
          <a:p>
            <a:pPr marL="0" indent="0">
              <a:buFont typeface="Arial" pitchFamily="34" charset="0"/>
              <a:buNone/>
            </a:pPr>
            <a:endParaRPr lang="fr-FR" sz="2800" dirty="0" smtClean="0"/>
          </a:p>
          <a:p>
            <a:pPr>
              <a:buFont typeface="Arial" pitchFamily="34" charset="0"/>
              <a:buNone/>
            </a:pPr>
            <a:endParaRPr lang="fr-FR" sz="2800" dirty="0"/>
          </a:p>
        </p:txBody>
      </p:sp>
      <p:sp>
        <p:nvSpPr>
          <p:cNvPr id="7" name="Espace réservé du contenu 2"/>
          <p:cNvSpPr txBox="1">
            <a:spLocks/>
          </p:cNvSpPr>
          <p:nvPr/>
        </p:nvSpPr>
        <p:spPr>
          <a:xfrm>
            <a:off x="251520" y="1484784"/>
            <a:ext cx="8572528" cy="1512168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800" dirty="0" smtClean="0"/>
              <a:t>Les artères superficielles (</a:t>
            </a:r>
            <a:r>
              <a:rPr lang="fr-FR" sz="2800" dirty="0" err="1" smtClean="0"/>
              <a:t>épicardiques</a:t>
            </a:r>
            <a:r>
              <a:rPr lang="fr-FR" sz="2800" dirty="0" smtClean="0"/>
              <a:t>)  pénètrent à angle droit dans le myocarde pour donner des artères profondes, qui sont de deux types :</a:t>
            </a:r>
          </a:p>
          <a:p>
            <a:pPr marL="0" indent="0">
              <a:buFont typeface="Arial" pitchFamily="34" charset="0"/>
              <a:buNone/>
            </a:pPr>
            <a:endParaRPr lang="fr-FR" sz="2800" dirty="0" smtClean="0"/>
          </a:p>
          <a:p>
            <a:pPr>
              <a:buFont typeface="Arial" pitchFamily="34" charset="0"/>
              <a:buNone/>
            </a:pP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732424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196753"/>
            <a:ext cx="8352928" cy="55446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618" y="2708920"/>
            <a:ext cx="1688959" cy="9027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7" y="4869160"/>
            <a:ext cx="1578009" cy="792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5E3D2-C2B9-4D3D-86F8-549E5749246B}" type="slidenum">
              <a:rPr lang="fr-FR" smtClean="0"/>
              <a:pPr/>
              <a:t>23</a:t>
            </a:fld>
            <a:endParaRPr lang="fr-FR" dirty="0"/>
          </a:p>
        </p:txBody>
      </p:sp>
      <p:sp>
        <p:nvSpPr>
          <p:cNvPr id="10" name="Titre 1"/>
          <p:cNvSpPr>
            <a:spLocks noGrp="1"/>
          </p:cNvSpPr>
          <p:nvPr>
            <p:ph type="title"/>
          </p:nvPr>
        </p:nvSpPr>
        <p:spPr>
          <a:xfrm>
            <a:off x="319952" y="116632"/>
            <a:ext cx="8572528" cy="1224136"/>
          </a:xfrm>
          <a:solidFill>
            <a:srgbClr val="FFFF00"/>
          </a:solidFill>
        </p:spPr>
        <p:txBody>
          <a:bodyPr>
            <a:normAutofit/>
          </a:bodyPr>
          <a:lstStyle/>
          <a:p>
            <a:pPr marL="857250" indent="-857250"/>
            <a:r>
              <a:rPr lang="fr-FR" sz="3600" dirty="0" smtClean="0">
                <a:solidFill>
                  <a:srgbClr val="C00000"/>
                </a:solidFill>
                <a:latin typeface="+mn-lt"/>
              </a:rPr>
              <a:t>2. </a:t>
            </a:r>
            <a:r>
              <a:rPr lang="fr-FR" sz="3600" dirty="0" smtClean="0">
                <a:solidFill>
                  <a:srgbClr val="C00000"/>
                </a:solidFill>
                <a:latin typeface="+mn-lt"/>
              </a:rPr>
              <a:t>Anatomie </a:t>
            </a:r>
            <a:r>
              <a:rPr lang="fr-FR" sz="3600" dirty="0" smtClean="0">
                <a:solidFill>
                  <a:srgbClr val="C00000"/>
                </a:solidFill>
                <a:latin typeface="+mn-lt"/>
              </a:rPr>
              <a:t>de la circulation </a:t>
            </a:r>
            <a:r>
              <a:rPr lang="fr-FR" sz="3600" dirty="0" smtClean="0">
                <a:solidFill>
                  <a:srgbClr val="C00000"/>
                </a:solidFill>
                <a:latin typeface="+mn-lt"/>
              </a:rPr>
              <a:t>coronaire</a:t>
            </a:r>
            <a:r>
              <a:rPr lang="fr-FR" sz="4000" dirty="0">
                <a:solidFill>
                  <a:srgbClr val="C00000"/>
                </a:solidFill>
                <a:latin typeface="+mn-lt"/>
              </a:rPr>
              <a:t/>
            </a:r>
            <a:br>
              <a:rPr lang="fr-FR" sz="4000" dirty="0">
                <a:solidFill>
                  <a:srgbClr val="C00000"/>
                </a:solidFill>
                <a:latin typeface="+mn-lt"/>
              </a:rPr>
            </a:br>
            <a:r>
              <a:rPr lang="fr-FR" sz="2800" dirty="0" smtClean="0">
                <a:solidFill>
                  <a:srgbClr val="C00000"/>
                </a:solidFill>
              </a:rPr>
              <a:t>2.2</a:t>
            </a:r>
            <a:r>
              <a:rPr lang="fr-FR" sz="2800" dirty="0" smtClean="0">
                <a:solidFill>
                  <a:srgbClr val="C00000"/>
                </a:solidFill>
              </a:rPr>
              <a:t>.  Artères coronaires</a:t>
            </a:r>
            <a:r>
              <a:rPr lang="fr-FR" sz="2800" dirty="0" smtClean="0">
                <a:solidFill>
                  <a:srgbClr val="C00000"/>
                </a:solidFill>
                <a:latin typeface="+mn-lt"/>
              </a:rPr>
              <a:t> profondes</a:t>
            </a:r>
            <a:endParaRPr lang="fr-FR" sz="2800" dirty="0">
              <a:solidFill>
                <a:srgbClr val="C00000"/>
              </a:solidFill>
              <a:latin typeface="+mn-lt"/>
            </a:endParaRPr>
          </a:p>
        </p:txBody>
      </p:sp>
      <p:cxnSp>
        <p:nvCxnSpPr>
          <p:cNvPr id="8" name="Connecteur droit avec flèche 7"/>
          <p:cNvCxnSpPr/>
          <p:nvPr/>
        </p:nvCxnSpPr>
        <p:spPr>
          <a:xfrm>
            <a:off x="2195736" y="3356992"/>
            <a:ext cx="504056" cy="288032"/>
          </a:xfrm>
          <a:prstGeom prst="straightConnector1">
            <a:avLst/>
          </a:prstGeom>
          <a:ln w="317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avec flèche 10"/>
          <p:cNvCxnSpPr/>
          <p:nvPr/>
        </p:nvCxnSpPr>
        <p:spPr>
          <a:xfrm flipV="1">
            <a:off x="2267744" y="4293096"/>
            <a:ext cx="864096" cy="648072"/>
          </a:xfrm>
          <a:prstGeom prst="straightConnector1">
            <a:avLst/>
          </a:prstGeom>
          <a:ln w="317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1259632" y="2852936"/>
            <a:ext cx="936104" cy="504056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12"/>
          <p:cNvSpPr/>
          <p:nvPr/>
        </p:nvSpPr>
        <p:spPr>
          <a:xfrm>
            <a:off x="1242646" y="4941168"/>
            <a:ext cx="1025098" cy="504056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Rectangle 13"/>
          <p:cNvSpPr/>
          <p:nvPr/>
        </p:nvSpPr>
        <p:spPr>
          <a:xfrm>
            <a:off x="319952" y="1484784"/>
            <a:ext cx="8572528" cy="518457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Rectangle 1"/>
          <p:cNvSpPr/>
          <p:nvPr/>
        </p:nvSpPr>
        <p:spPr>
          <a:xfrm>
            <a:off x="810597" y="2888940"/>
            <a:ext cx="432049" cy="43204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755576" y="5013176"/>
            <a:ext cx="432049" cy="43204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036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1556792"/>
            <a:ext cx="8208912" cy="1584176"/>
          </a:xfrm>
          <a:ln>
            <a:solidFill>
              <a:srgbClr val="0070C0"/>
            </a:solidFill>
          </a:ln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fr-FR" sz="2800" dirty="0" smtClean="0"/>
              <a:t>Le </a:t>
            </a:r>
            <a:r>
              <a:rPr lang="fr-FR" sz="2800" dirty="0" err="1" smtClean="0"/>
              <a:t>Qco</a:t>
            </a:r>
            <a:r>
              <a:rPr lang="fr-FR" sz="2800" dirty="0" smtClean="0"/>
              <a:t> est d’ ≈ </a:t>
            </a:r>
            <a:r>
              <a:rPr lang="fr-FR" sz="2800" dirty="0" smtClean="0">
                <a:solidFill>
                  <a:srgbClr val="C00000"/>
                </a:solidFill>
              </a:rPr>
              <a:t>5 %</a:t>
            </a:r>
            <a:r>
              <a:rPr lang="fr-FR" sz="2800" dirty="0" smtClean="0"/>
              <a:t> du Qc,    </a:t>
            </a:r>
          </a:p>
          <a:p>
            <a:pPr>
              <a:lnSpc>
                <a:spcPct val="150000"/>
              </a:lnSpc>
              <a:buNone/>
            </a:pPr>
            <a:r>
              <a:rPr lang="fr-FR" sz="2800" dirty="0" smtClean="0"/>
              <a:t>       soit </a:t>
            </a:r>
            <a:r>
              <a:rPr lang="fr-FR" sz="2800" dirty="0" smtClean="0">
                <a:solidFill>
                  <a:srgbClr val="C00000"/>
                </a:solidFill>
              </a:rPr>
              <a:t>250 ml/min</a:t>
            </a:r>
            <a:r>
              <a:rPr lang="fr-FR" sz="2800" dirty="0" smtClean="0"/>
              <a:t>, pour un Qc de 5L/min</a:t>
            </a:r>
            <a:r>
              <a:rPr lang="fr-FR" sz="2800" dirty="0" smtClean="0"/>
              <a:t>.</a:t>
            </a:r>
            <a:endParaRPr lang="fr-FR" sz="2800" dirty="0" smtClean="0"/>
          </a:p>
        </p:txBody>
      </p:sp>
      <p:sp>
        <p:nvSpPr>
          <p:cNvPr id="6" name="Titre 1"/>
          <p:cNvSpPr>
            <a:spLocks noGrp="1"/>
          </p:cNvSpPr>
          <p:nvPr>
            <p:ph type="title"/>
          </p:nvPr>
        </p:nvSpPr>
        <p:spPr>
          <a:xfrm>
            <a:off x="389648" y="116631"/>
            <a:ext cx="8286808" cy="1231627"/>
          </a:xfrm>
          <a:solidFill>
            <a:srgbClr val="FFFF00"/>
          </a:solidFill>
        </p:spPr>
        <p:txBody>
          <a:bodyPr>
            <a:normAutofit/>
          </a:bodyPr>
          <a:lstStyle/>
          <a:p>
            <a:pPr marL="857250" indent="-857250" algn="ctr"/>
            <a:r>
              <a:rPr lang="fr-FR" sz="3600" dirty="0" smtClean="0">
                <a:solidFill>
                  <a:srgbClr val="C00000"/>
                </a:solidFill>
                <a:latin typeface="+mn-lt"/>
              </a:rPr>
              <a:t>3.  Etude du débit coronaire (</a:t>
            </a:r>
            <a:r>
              <a:rPr lang="fr-FR" sz="3600" dirty="0" err="1" smtClean="0">
                <a:solidFill>
                  <a:srgbClr val="C00000"/>
                </a:solidFill>
                <a:latin typeface="+mn-lt"/>
              </a:rPr>
              <a:t>Qco</a:t>
            </a:r>
            <a:r>
              <a:rPr lang="fr-FR" sz="3600" dirty="0" smtClean="0">
                <a:solidFill>
                  <a:srgbClr val="C00000"/>
                </a:solidFill>
                <a:latin typeface="+mn-lt"/>
              </a:rPr>
              <a:t>) </a:t>
            </a:r>
            <a:r>
              <a:rPr lang="fr-FR" sz="4000" dirty="0">
                <a:solidFill>
                  <a:srgbClr val="C00000"/>
                </a:solidFill>
                <a:latin typeface="+mn-lt"/>
              </a:rPr>
              <a:t/>
            </a:r>
            <a:br>
              <a:rPr lang="fr-FR" sz="4000" dirty="0">
                <a:solidFill>
                  <a:srgbClr val="C00000"/>
                </a:solidFill>
                <a:latin typeface="+mn-lt"/>
              </a:rPr>
            </a:br>
            <a:r>
              <a:rPr lang="fr-FR" sz="2800" dirty="0" smtClean="0">
                <a:solidFill>
                  <a:srgbClr val="C00000"/>
                </a:solidFill>
                <a:latin typeface="+mn-lt"/>
              </a:rPr>
              <a:t>3.1. Valeur du </a:t>
            </a:r>
            <a:r>
              <a:rPr lang="fr-FR" sz="2800" dirty="0" err="1" smtClean="0">
                <a:solidFill>
                  <a:srgbClr val="C00000"/>
                </a:solidFill>
                <a:latin typeface="+mn-lt"/>
              </a:rPr>
              <a:t>Qco</a:t>
            </a:r>
            <a:endParaRPr lang="fr-FR" sz="2800" dirty="0">
              <a:solidFill>
                <a:srgbClr val="C0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637697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1556792"/>
            <a:ext cx="8208912" cy="1584176"/>
          </a:xfrm>
          <a:ln>
            <a:solidFill>
              <a:srgbClr val="0070C0"/>
            </a:solidFill>
          </a:ln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fr-FR" sz="2800" dirty="0" smtClean="0"/>
              <a:t>Le </a:t>
            </a:r>
            <a:r>
              <a:rPr lang="fr-FR" sz="2800" dirty="0" err="1" smtClean="0"/>
              <a:t>Qco</a:t>
            </a:r>
            <a:r>
              <a:rPr lang="fr-FR" sz="2800" dirty="0" smtClean="0"/>
              <a:t> est d’ ≈ </a:t>
            </a:r>
            <a:r>
              <a:rPr lang="fr-FR" sz="2800" dirty="0" smtClean="0">
                <a:solidFill>
                  <a:srgbClr val="C00000"/>
                </a:solidFill>
              </a:rPr>
              <a:t>5 %</a:t>
            </a:r>
            <a:r>
              <a:rPr lang="fr-FR" sz="2800" dirty="0" smtClean="0"/>
              <a:t> du Qc,    </a:t>
            </a:r>
          </a:p>
          <a:p>
            <a:pPr>
              <a:lnSpc>
                <a:spcPct val="150000"/>
              </a:lnSpc>
              <a:buNone/>
            </a:pPr>
            <a:r>
              <a:rPr lang="fr-FR" sz="2800" dirty="0" smtClean="0"/>
              <a:t>       soit </a:t>
            </a:r>
            <a:r>
              <a:rPr lang="fr-FR" sz="2800" dirty="0" smtClean="0">
                <a:solidFill>
                  <a:srgbClr val="C00000"/>
                </a:solidFill>
              </a:rPr>
              <a:t>250 ml/min</a:t>
            </a:r>
            <a:r>
              <a:rPr lang="fr-FR" sz="2800" dirty="0" smtClean="0"/>
              <a:t>, pour un Qc de 5L/min</a:t>
            </a:r>
            <a:r>
              <a:rPr lang="fr-FR" sz="2800" dirty="0" smtClean="0"/>
              <a:t>.</a:t>
            </a:r>
            <a:endParaRPr lang="fr-FR" sz="2800" dirty="0" smtClean="0"/>
          </a:p>
        </p:txBody>
      </p:sp>
      <p:sp>
        <p:nvSpPr>
          <p:cNvPr id="6" name="Titre 1"/>
          <p:cNvSpPr>
            <a:spLocks noGrp="1"/>
          </p:cNvSpPr>
          <p:nvPr>
            <p:ph type="title"/>
          </p:nvPr>
        </p:nvSpPr>
        <p:spPr>
          <a:xfrm>
            <a:off x="389648" y="116631"/>
            <a:ext cx="8286808" cy="1231627"/>
          </a:xfrm>
          <a:solidFill>
            <a:srgbClr val="FFFF00"/>
          </a:solidFill>
        </p:spPr>
        <p:txBody>
          <a:bodyPr>
            <a:normAutofit/>
          </a:bodyPr>
          <a:lstStyle/>
          <a:p>
            <a:pPr marL="857250" indent="-857250" algn="ctr"/>
            <a:r>
              <a:rPr lang="fr-FR" sz="3600" dirty="0" smtClean="0">
                <a:solidFill>
                  <a:srgbClr val="C00000"/>
                </a:solidFill>
                <a:latin typeface="+mn-lt"/>
              </a:rPr>
              <a:t>3.  Etude du débit coronaire (</a:t>
            </a:r>
            <a:r>
              <a:rPr lang="fr-FR" sz="3600" dirty="0" err="1" smtClean="0">
                <a:solidFill>
                  <a:srgbClr val="C00000"/>
                </a:solidFill>
                <a:latin typeface="+mn-lt"/>
              </a:rPr>
              <a:t>Qco</a:t>
            </a:r>
            <a:r>
              <a:rPr lang="fr-FR" sz="3600" dirty="0" smtClean="0">
                <a:solidFill>
                  <a:srgbClr val="C00000"/>
                </a:solidFill>
                <a:latin typeface="+mn-lt"/>
              </a:rPr>
              <a:t>) </a:t>
            </a:r>
            <a:r>
              <a:rPr lang="fr-FR" sz="4000" dirty="0">
                <a:solidFill>
                  <a:srgbClr val="C00000"/>
                </a:solidFill>
                <a:latin typeface="+mn-lt"/>
              </a:rPr>
              <a:t/>
            </a:r>
            <a:br>
              <a:rPr lang="fr-FR" sz="4000" dirty="0">
                <a:solidFill>
                  <a:srgbClr val="C00000"/>
                </a:solidFill>
                <a:latin typeface="+mn-lt"/>
              </a:rPr>
            </a:br>
            <a:r>
              <a:rPr lang="fr-FR" sz="2800" dirty="0" smtClean="0">
                <a:solidFill>
                  <a:srgbClr val="C00000"/>
                </a:solidFill>
                <a:latin typeface="+mn-lt"/>
              </a:rPr>
              <a:t>3.1. Valeur du </a:t>
            </a:r>
            <a:r>
              <a:rPr lang="fr-FR" sz="2800" dirty="0" err="1" smtClean="0">
                <a:solidFill>
                  <a:srgbClr val="C00000"/>
                </a:solidFill>
                <a:latin typeface="+mn-lt"/>
              </a:rPr>
              <a:t>Qco</a:t>
            </a:r>
            <a:endParaRPr lang="fr-FR" sz="28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8" name="Espace réservé du contenu 2"/>
          <p:cNvSpPr txBox="1">
            <a:spLocks/>
          </p:cNvSpPr>
          <p:nvPr/>
        </p:nvSpPr>
        <p:spPr>
          <a:xfrm>
            <a:off x="467544" y="3301752"/>
            <a:ext cx="8208912" cy="1639416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fr-FR" sz="2800" dirty="0" smtClean="0"/>
              <a:t>Le poids du cœur ≈ </a:t>
            </a:r>
            <a:r>
              <a:rPr lang="fr-FR" sz="2800" dirty="0" smtClean="0">
                <a:solidFill>
                  <a:srgbClr val="C00000"/>
                </a:solidFill>
              </a:rPr>
              <a:t>0,5%</a:t>
            </a:r>
            <a:r>
              <a:rPr lang="fr-FR" sz="2800" dirty="0" smtClean="0"/>
              <a:t> du poids total corporel, </a:t>
            </a:r>
          </a:p>
          <a:p>
            <a:pPr>
              <a:lnSpc>
                <a:spcPct val="150000"/>
              </a:lnSpc>
              <a:buFont typeface="Arial" pitchFamily="34" charset="0"/>
              <a:buNone/>
            </a:pPr>
            <a:r>
              <a:rPr lang="fr-FR" sz="2800" dirty="0" smtClean="0"/>
              <a:t>        soit </a:t>
            </a:r>
            <a:r>
              <a:rPr lang="fr-FR" sz="2800" dirty="0" smtClean="0">
                <a:solidFill>
                  <a:srgbClr val="C00000"/>
                </a:solidFill>
              </a:rPr>
              <a:t>300g</a:t>
            </a:r>
            <a:r>
              <a:rPr lang="fr-FR" sz="2800" dirty="0" smtClean="0"/>
              <a:t>, pour un sujet de 60Kg.</a:t>
            </a:r>
            <a:endParaRPr lang="fr-FR" dirty="0" smtClean="0"/>
          </a:p>
          <a:p>
            <a:endParaRPr lang="fr-FR" dirty="0" smtClean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37697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1556792"/>
            <a:ext cx="8208912" cy="1584176"/>
          </a:xfrm>
          <a:ln>
            <a:solidFill>
              <a:srgbClr val="0070C0"/>
            </a:solidFill>
          </a:ln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fr-FR" sz="2800" dirty="0" smtClean="0"/>
              <a:t>Le </a:t>
            </a:r>
            <a:r>
              <a:rPr lang="fr-FR" sz="2800" dirty="0" err="1" smtClean="0"/>
              <a:t>Qco</a:t>
            </a:r>
            <a:r>
              <a:rPr lang="fr-FR" sz="2800" dirty="0" smtClean="0"/>
              <a:t> est d’ ≈ </a:t>
            </a:r>
            <a:r>
              <a:rPr lang="fr-FR" sz="2800" dirty="0" smtClean="0">
                <a:solidFill>
                  <a:srgbClr val="C00000"/>
                </a:solidFill>
              </a:rPr>
              <a:t>5 %</a:t>
            </a:r>
            <a:r>
              <a:rPr lang="fr-FR" sz="2800" dirty="0" smtClean="0"/>
              <a:t> du Qc,    </a:t>
            </a:r>
          </a:p>
          <a:p>
            <a:pPr>
              <a:lnSpc>
                <a:spcPct val="150000"/>
              </a:lnSpc>
              <a:buNone/>
            </a:pPr>
            <a:r>
              <a:rPr lang="fr-FR" sz="2800" dirty="0" smtClean="0"/>
              <a:t>       soit </a:t>
            </a:r>
            <a:r>
              <a:rPr lang="fr-FR" sz="2800" dirty="0" smtClean="0">
                <a:solidFill>
                  <a:srgbClr val="C00000"/>
                </a:solidFill>
              </a:rPr>
              <a:t>250 ml/min</a:t>
            </a:r>
            <a:r>
              <a:rPr lang="fr-FR" sz="2800" dirty="0" smtClean="0"/>
              <a:t>, pour un Qc de 5L/min</a:t>
            </a:r>
            <a:r>
              <a:rPr lang="fr-FR" sz="2800" dirty="0" smtClean="0"/>
              <a:t>.</a:t>
            </a:r>
            <a:endParaRPr lang="fr-FR" sz="2800" dirty="0" smtClean="0"/>
          </a:p>
        </p:txBody>
      </p:sp>
      <p:sp>
        <p:nvSpPr>
          <p:cNvPr id="6" name="Titre 1"/>
          <p:cNvSpPr>
            <a:spLocks noGrp="1"/>
          </p:cNvSpPr>
          <p:nvPr>
            <p:ph type="title"/>
          </p:nvPr>
        </p:nvSpPr>
        <p:spPr>
          <a:xfrm>
            <a:off x="389648" y="116631"/>
            <a:ext cx="8286808" cy="1231627"/>
          </a:xfrm>
          <a:solidFill>
            <a:srgbClr val="FFFF00"/>
          </a:solidFill>
        </p:spPr>
        <p:txBody>
          <a:bodyPr>
            <a:normAutofit/>
          </a:bodyPr>
          <a:lstStyle/>
          <a:p>
            <a:pPr marL="857250" indent="-857250" algn="ctr"/>
            <a:r>
              <a:rPr lang="fr-FR" sz="3600" dirty="0" smtClean="0">
                <a:solidFill>
                  <a:srgbClr val="C00000"/>
                </a:solidFill>
                <a:latin typeface="+mn-lt"/>
              </a:rPr>
              <a:t>3.  Etude du débit coronaire (</a:t>
            </a:r>
            <a:r>
              <a:rPr lang="fr-FR" sz="3600" dirty="0" err="1" smtClean="0">
                <a:solidFill>
                  <a:srgbClr val="C00000"/>
                </a:solidFill>
                <a:latin typeface="+mn-lt"/>
              </a:rPr>
              <a:t>Qco</a:t>
            </a:r>
            <a:r>
              <a:rPr lang="fr-FR" sz="3600" dirty="0" smtClean="0">
                <a:solidFill>
                  <a:srgbClr val="C00000"/>
                </a:solidFill>
                <a:latin typeface="+mn-lt"/>
              </a:rPr>
              <a:t>) </a:t>
            </a:r>
            <a:r>
              <a:rPr lang="fr-FR" sz="4000" dirty="0">
                <a:solidFill>
                  <a:srgbClr val="C00000"/>
                </a:solidFill>
                <a:latin typeface="+mn-lt"/>
              </a:rPr>
              <a:t/>
            </a:r>
            <a:br>
              <a:rPr lang="fr-FR" sz="4000" dirty="0">
                <a:solidFill>
                  <a:srgbClr val="C00000"/>
                </a:solidFill>
                <a:latin typeface="+mn-lt"/>
              </a:rPr>
            </a:br>
            <a:r>
              <a:rPr lang="fr-FR" sz="2800" dirty="0" smtClean="0">
                <a:solidFill>
                  <a:srgbClr val="C00000"/>
                </a:solidFill>
                <a:latin typeface="+mn-lt"/>
              </a:rPr>
              <a:t>3.1. Valeur du </a:t>
            </a:r>
            <a:r>
              <a:rPr lang="fr-FR" sz="2800" dirty="0" err="1" smtClean="0">
                <a:solidFill>
                  <a:srgbClr val="C00000"/>
                </a:solidFill>
                <a:latin typeface="+mn-lt"/>
              </a:rPr>
              <a:t>Qco</a:t>
            </a:r>
            <a:endParaRPr lang="fr-FR" sz="28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7" name="Espace réservé du contenu 2"/>
          <p:cNvSpPr txBox="1">
            <a:spLocks/>
          </p:cNvSpPr>
          <p:nvPr/>
        </p:nvSpPr>
        <p:spPr>
          <a:xfrm>
            <a:off x="467544" y="5085184"/>
            <a:ext cx="8208912" cy="1368152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fr-FR" sz="2800" dirty="0" smtClean="0"/>
              <a:t>Le </a:t>
            </a:r>
            <a:r>
              <a:rPr lang="fr-FR" sz="2800" dirty="0" err="1" smtClean="0"/>
              <a:t>Qco</a:t>
            </a:r>
            <a:r>
              <a:rPr lang="fr-FR" sz="2800" dirty="0" smtClean="0"/>
              <a:t>/poids du cœur = 250/300 ≈ </a:t>
            </a:r>
            <a:r>
              <a:rPr lang="fr-FR" sz="2800" dirty="0" smtClean="0">
                <a:solidFill>
                  <a:srgbClr val="C00000"/>
                </a:solidFill>
              </a:rPr>
              <a:t>0,83 ml/min/g</a:t>
            </a:r>
            <a:r>
              <a:rPr lang="fr-FR" sz="2800" dirty="0" smtClean="0"/>
              <a:t>,                                                          soit  </a:t>
            </a:r>
            <a:r>
              <a:rPr lang="fr-FR" sz="2800" dirty="0" smtClean="0">
                <a:solidFill>
                  <a:srgbClr val="C00000"/>
                </a:solidFill>
              </a:rPr>
              <a:t>83ml /min/100g </a:t>
            </a:r>
            <a:r>
              <a:rPr lang="fr-FR" sz="2800" dirty="0" smtClean="0"/>
              <a:t>de</a:t>
            </a:r>
            <a:r>
              <a:rPr lang="fr-FR" sz="2800" dirty="0" smtClean="0">
                <a:solidFill>
                  <a:srgbClr val="C00000"/>
                </a:solidFill>
              </a:rPr>
              <a:t> </a:t>
            </a:r>
            <a:r>
              <a:rPr lang="fr-FR" sz="2800" dirty="0" smtClean="0"/>
              <a:t>tissu cardiaque.</a:t>
            </a:r>
          </a:p>
          <a:p>
            <a:endParaRPr lang="fr-FR" dirty="0" smtClean="0"/>
          </a:p>
          <a:p>
            <a:endParaRPr lang="fr-FR" dirty="0" smtClean="0"/>
          </a:p>
          <a:p>
            <a:endParaRPr lang="fr-FR" dirty="0"/>
          </a:p>
        </p:txBody>
      </p:sp>
      <p:sp>
        <p:nvSpPr>
          <p:cNvPr id="8" name="Espace réservé du contenu 2"/>
          <p:cNvSpPr txBox="1">
            <a:spLocks/>
          </p:cNvSpPr>
          <p:nvPr/>
        </p:nvSpPr>
        <p:spPr>
          <a:xfrm>
            <a:off x="467544" y="3301752"/>
            <a:ext cx="8208912" cy="1639416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fr-FR" sz="2800" dirty="0" smtClean="0"/>
              <a:t>Le poids du cœur ≈ </a:t>
            </a:r>
            <a:r>
              <a:rPr lang="fr-FR" sz="2800" dirty="0" smtClean="0">
                <a:solidFill>
                  <a:srgbClr val="C00000"/>
                </a:solidFill>
              </a:rPr>
              <a:t>0,5%</a:t>
            </a:r>
            <a:r>
              <a:rPr lang="fr-FR" sz="2800" dirty="0" smtClean="0"/>
              <a:t> du poids total corporel, </a:t>
            </a:r>
          </a:p>
          <a:p>
            <a:pPr>
              <a:lnSpc>
                <a:spcPct val="150000"/>
              </a:lnSpc>
              <a:buFont typeface="Arial" pitchFamily="34" charset="0"/>
              <a:buNone/>
            </a:pPr>
            <a:r>
              <a:rPr lang="fr-FR" sz="2800" dirty="0" smtClean="0"/>
              <a:t>        soit </a:t>
            </a:r>
            <a:r>
              <a:rPr lang="fr-FR" sz="2800" dirty="0" smtClean="0">
                <a:solidFill>
                  <a:srgbClr val="C00000"/>
                </a:solidFill>
              </a:rPr>
              <a:t>300g</a:t>
            </a:r>
            <a:r>
              <a:rPr lang="fr-FR" sz="2800" dirty="0" smtClean="0"/>
              <a:t>, pour un sujet de 60Kg.</a:t>
            </a:r>
            <a:endParaRPr lang="fr-FR" dirty="0" smtClean="0"/>
          </a:p>
          <a:p>
            <a:endParaRPr lang="fr-FR" dirty="0" smtClean="0"/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 descr="http://www.jle.com/e-docs/00/02/BF/D3/texte_alt_fig2.gif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1340768"/>
            <a:ext cx="5040560" cy="5517232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Rectangle 7"/>
          <p:cNvSpPr/>
          <p:nvPr/>
        </p:nvSpPr>
        <p:spPr>
          <a:xfrm>
            <a:off x="1763688" y="3284984"/>
            <a:ext cx="3456384" cy="144016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rgbClr val="00B0F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763688" y="1340768"/>
            <a:ext cx="2160240" cy="14401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rgbClr val="00B0F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860032" y="4077072"/>
            <a:ext cx="792088" cy="2880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4860032" y="5877272"/>
            <a:ext cx="864096" cy="2880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bg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907704" y="3429000"/>
            <a:ext cx="360040" cy="144016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10"/>
          <p:cNvSpPr/>
          <p:nvPr/>
        </p:nvSpPr>
        <p:spPr>
          <a:xfrm>
            <a:off x="1979712" y="5445224"/>
            <a:ext cx="288032" cy="144016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Rectangle 15"/>
          <p:cNvSpPr/>
          <p:nvPr/>
        </p:nvSpPr>
        <p:spPr>
          <a:xfrm>
            <a:off x="2339752" y="1916832"/>
            <a:ext cx="1008112" cy="86409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Rectangle 16"/>
          <p:cNvSpPr/>
          <p:nvPr/>
        </p:nvSpPr>
        <p:spPr>
          <a:xfrm>
            <a:off x="2411760" y="3789040"/>
            <a:ext cx="1008112" cy="86409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Rectangle 17"/>
          <p:cNvSpPr/>
          <p:nvPr/>
        </p:nvSpPr>
        <p:spPr>
          <a:xfrm>
            <a:off x="2411760" y="5157192"/>
            <a:ext cx="1008112" cy="86409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Rectangle 18"/>
          <p:cNvSpPr/>
          <p:nvPr/>
        </p:nvSpPr>
        <p:spPr>
          <a:xfrm>
            <a:off x="251520" y="1484784"/>
            <a:ext cx="8568952" cy="518457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Titre 1"/>
          <p:cNvSpPr>
            <a:spLocks noGrp="1"/>
          </p:cNvSpPr>
          <p:nvPr>
            <p:ph type="title"/>
          </p:nvPr>
        </p:nvSpPr>
        <p:spPr>
          <a:xfrm>
            <a:off x="-900608" y="-27384"/>
            <a:ext cx="10044608" cy="1143000"/>
          </a:xfrm>
          <a:solidFill>
            <a:srgbClr val="FFFF00"/>
          </a:solidFill>
        </p:spPr>
        <p:txBody>
          <a:bodyPr>
            <a:normAutofit fontScale="90000"/>
          </a:bodyPr>
          <a:lstStyle/>
          <a:p>
            <a:pPr marL="857250" indent="-857250"/>
            <a:r>
              <a:rPr lang="fr-FR" dirty="0" smtClean="0">
                <a:solidFill>
                  <a:srgbClr val="FF0000"/>
                </a:solidFill>
                <a:latin typeface="+mn-lt"/>
              </a:rPr>
              <a:t/>
            </a:r>
            <a:br>
              <a:rPr lang="fr-FR" dirty="0" smtClean="0">
                <a:solidFill>
                  <a:srgbClr val="FF0000"/>
                </a:solidFill>
                <a:latin typeface="+mn-lt"/>
              </a:rPr>
            </a:br>
            <a:r>
              <a:rPr lang="fr-FR" dirty="0" smtClean="0">
                <a:solidFill>
                  <a:srgbClr val="FF0000"/>
                </a:solidFill>
                <a:latin typeface="+mn-lt"/>
              </a:rPr>
              <a:t>3.  Etude du débit coronaire (</a:t>
            </a:r>
            <a:r>
              <a:rPr lang="fr-FR" dirty="0" err="1" smtClean="0">
                <a:solidFill>
                  <a:srgbClr val="FF0000"/>
                </a:solidFill>
                <a:latin typeface="+mn-lt"/>
              </a:rPr>
              <a:t>Qco</a:t>
            </a:r>
            <a:r>
              <a:rPr lang="fr-FR" dirty="0" smtClean="0">
                <a:solidFill>
                  <a:srgbClr val="FF0000"/>
                </a:solidFill>
                <a:latin typeface="+mn-lt"/>
              </a:rPr>
              <a:t>)</a:t>
            </a:r>
            <a:br>
              <a:rPr lang="fr-FR" dirty="0" smtClean="0">
                <a:solidFill>
                  <a:srgbClr val="FF0000"/>
                </a:solidFill>
                <a:latin typeface="+mn-lt"/>
              </a:rPr>
            </a:br>
            <a:r>
              <a:rPr lang="fr-FR" sz="3300" dirty="0" smtClean="0">
                <a:solidFill>
                  <a:srgbClr val="FF0000"/>
                </a:solidFill>
              </a:rPr>
              <a:t>3.2. Distribution du </a:t>
            </a:r>
            <a:r>
              <a:rPr lang="fr-FR" sz="3300" dirty="0" err="1" smtClean="0">
                <a:solidFill>
                  <a:srgbClr val="FF0000"/>
                </a:solidFill>
              </a:rPr>
              <a:t>Qco</a:t>
            </a:r>
            <a:r>
              <a:rPr lang="fr-FR" sz="3300" dirty="0" smtClean="0">
                <a:solidFill>
                  <a:srgbClr val="FF0000"/>
                </a:solidFill>
              </a:rPr>
              <a:t> au cours d’un cycle cardiaque </a:t>
            </a:r>
            <a:r>
              <a:rPr lang="fr-FR" sz="4000" dirty="0" smtClean="0">
                <a:solidFill>
                  <a:srgbClr val="FF0000"/>
                </a:solidFill>
                <a:latin typeface="+mn-lt"/>
              </a:rPr>
              <a:t/>
            </a:r>
            <a:br>
              <a:rPr lang="fr-FR" sz="4000" dirty="0" smtClean="0">
                <a:solidFill>
                  <a:srgbClr val="FF0000"/>
                </a:solidFill>
                <a:latin typeface="+mn-lt"/>
              </a:rPr>
            </a:br>
            <a:r>
              <a:rPr lang="fr-FR" sz="4000" dirty="0" smtClean="0">
                <a:solidFill>
                  <a:srgbClr val="FF0000"/>
                </a:solidFill>
              </a:rPr>
              <a:t> </a:t>
            </a:r>
            <a:endParaRPr lang="fr-FR" sz="31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1979712" y="4869160"/>
            <a:ext cx="360040" cy="144016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Rectangle 22"/>
          <p:cNvSpPr/>
          <p:nvPr/>
        </p:nvSpPr>
        <p:spPr>
          <a:xfrm>
            <a:off x="2051720" y="6021288"/>
            <a:ext cx="288032" cy="144016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Rectangle 23"/>
          <p:cNvSpPr/>
          <p:nvPr/>
        </p:nvSpPr>
        <p:spPr>
          <a:xfrm>
            <a:off x="1907704" y="1484784"/>
            <a:ext cx="360040" cy="14401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Rectangle 24"/>
          <p:cNvSpPr/>
          <p:nvPr/>
        </p:nvSpPr>
        <p:spPr>
          <a:xfrm>
            <a:off x="1979712" y="2636912"/>
            <a:ext cx="360040" cy="14401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3" name="Straight Connector 12"/>
          <p:cNvCxnSpPr/>
          <p:nvPr/>
        </p:nvCxnSpPr>
        <p:spPr>
          <a:xfrm>
            <a:off x="1979712" y="5157192"/>
            <a:ext cx="496855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Flowchart: Connector 25"/>
          <p:cNvSpPr/>
          <p:nvPr/>
        </p:nvSpPr>
        <p:spPr>
          <a:xfrm>
            <a:off x="3593604" y="5072608"/>
            <a:ext cx="114300" cy="84584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lowchart: Connector 26"/>
          <p:cNvSpPr/>
          <p:nvPr/>
        </p:nvSpPr>
        <p:spPr>
          <a:xfrm>
            <a:off x="3635896" y="2708920"/>
            <a:ext cx="114300" cy="84584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lowchart: Connector 27"/>
          <p:cNvSpPr/>
          <p:nvPr/>
        </p:nvSpPr>
        <p:spPr>
          <a:xfrm>
            <a:off x="3563888" y="6008712"/>
            <a:ext cx="114300" cy="84584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0" name="Straight Connector 29"/>
          <p:cNvCxnSpPr/>
          <p:nvPr/>
        </p:nvCxnSpPr>
        <p:spPr>
          <a:xfrm flipV="1">
            <a:off x="6732240" y="3501008"/>
            <a:ext cx="0" cy="266429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H="1" flipV="1">
            <a:off x="6708080" y="1628800"/>
            <a:ext cx="24160" cy="116470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>
            <a:off x="3707904" y="1268760"/>
            <a:ext cx="828092" cy="0"/>
          </a:xfrm>
          <a:prstGeom prst="straightConnector1">
            <a:avLst/>
          </a:prstGeom>
          <a:ln w="28575">
            <a:solidFill>
              <a:srgbClr val="FF33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ZoneTexte 13"/>
          <p:cNvSpPr txBox="1"/>
          <p:nvPr/>
        </p:nvSpPr>
        <p:spPr>
          <a:xfrm>
            <a:off x="3995936" y="1187460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rgbClr val="C00000"/>
                </a:solidFill>
              </a:rPr>
              <a:t>S</a:t>
            </a:r>
            <a:endParaRPr lang="fr-FR" dirty="0">
              <a:solidFill>
                <a:srgbClr val="C00000"/>
              </a:solidFill>
            </a:endParaRPr>
          </a:p>
        </p:txBody>
      </p:sp>
      <p:cxnSp>
        <p:nvCxnSpPr>
          <p:cNvPr id="33" name="Straight Arrow Connector 32"/>
          <p:cNvCxnSpPr/>
          <p:nvPr/>
        </p:nvCxnSpPr>
        <p:spPr>
          <a:xfrm flipV="1">
            <a:off x="4688396" y="1268760"/>
            <a:ext cx="2196244" cy="18338"/>
          </a:xfrm>
          <a:prstGeom prst="straightConnector1">
            <a:avLst/>
          </a:prstGeom>
          <a:ln w="28575">
            <a:solidFill>
              <a:srgbClr val="FF33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ZoneTexte 14"/>
          <p:cNvSpPr txBox="1"/>
          <p:nvPr/>
        </p:nvSpPr>
        <p:spPr>
          <a:xfrm>
            <a:off x="5468802" y="1196752"/>
            <a:ext cx="327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rgbClr val="C00000"/>
                </a:solidFill>
              </a:rPr>
              <a:t>D</a:t>
            </a:r>
            <a:endParaRPr lang="fr-FR" dirty="0">
              <a:solidFill>
                <a:srgbClr val="C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04662" y="5776639"/>
            <a:ext cx="1339982" cy="52322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r>
              <a:rPr lang="fr-FR" sz="1400" dirty="0" smtClean="0">
                <a:solidFill>
                  <a:srgbClr val="C00000"/>
                </a:solidFill>
              </a:rPr>
              <a:t>Débit Coronaire</a:t>
            </a:r>
          </a:p>
          <a:p>
            <a:r>
              <a:rPr lang="fr-FR" sz="1400" dirty="0" smtClean="0">
                <a:solidFill>
                  <a:srgbClr val="C00000"/>
                </a:solidFill>
              </a:rPr>
              <a:t> droit</a:t>
            </a:r>
            <a:endParaRPr lang="en-US" sz="1400" dirty="0">
              <a:solidFill>
                <a:srgbClr val="C00000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380874" y="4221088"/>
            <a:ext cx="1380058" cy="52322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r>
              <a:rPr lang="fr-FR" sz="1400" dirty="0" smtClean="0">
                <a:solidFill>
                  <a:srgbClr val="C00000"/>
                </a:solidFill>
              </a:rPr>
              <a:t>Débit Coronaire </a:t>
            </a:r>
          </a:p>
          <a:p>
            <a:r>
              <a:rPr lang="fr-FR" sz="1400" dirty="0" smtClean="0">
                <a:solidFill>
                  <a:srgbClr val="C00000"/>
                </a:solidFill>
              </a:rPr>
              <a:t>gauche</a:t>
            </a:r>
            <a:endParaRPr lang="en-US" sz="1400" dirty="0">
              <a:solidFill>
                <a:srgbClr val="C00000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363625" y="2194991"/>
            <a:ext cx="1464696" cy="307777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none" rtlCol="0">
            <a:spAutoFit/>
          </a:bodyPr>
          <a:lstStyle/>
          <a:p>
            <a:r>
              <a:rPr lang="fr-FR" sz="1400" dirty="0" smtClean="0">
                <a:solidFill>
                  <a:srgbClr val="0070C0"/>
                </a:solidFill>
              </a:rPr>
              <a:t>Pression aortique</a:t>
            </a:r>
            <a:endParaRPr lang="en-US" sz="1400" dirty="0">
              <a:solidFill>
                <a:srgbClr val="0070C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63625" y="3212976"/>
            <a:ext cx="7736767" cy="33843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821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 descr="http://www.jle.com/e-docs/00/02/BF/D3/texte_alt_fig2.gif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1340768"/>
            <a:ext cx="5040560" cy="5517232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Rectangle 7"/>
          <p:cNvSpPr/>
          <p:nvPr/>
        </p:nvSpPr>
        <p:spPr>
          <a:xfrm>
            <a:off x="1763688" y="3284984"/>
            <a:ext cx="3456384" cy="144016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rgbClr val="00B0F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763688" y="1340768"/>
            <a:ext cx="2160240" cy="14401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rgbClr val="00B0F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860032" y="4077072"/>
            <a:ext cx="792088" cy="2880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4860032" y="5877272"/>
            <a:ext cx="864096" cy="2880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bg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907704" y="3429000"/>
            <a:ext cx="360040" cy="144016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10"/>
          <p:cNvSpPr/>
          <p:nvPr/>
        </p:nvSpPr>
        <p:spPr>
          <a:xfrm>
            <a:off x="1979712" y="5445224"/>
            <a:ext cx="288032" cy="144016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Rectangle 15"/>
          <p:cNvSpPr/>
          <p:nvPr/>
        </p:nvSpPr>
        <p:spPr>
          <a:xfrm>
            <a:off x="2339752" y="1916832"/>
            <a:ext cx="1008112" cy="86409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Rectangle 16"/>
          <p:cNvSpPr/>
          <p:nvPr/>
        </p:nvSpPr>
        <p:spPr>
          <a:xfrm>
            <a:off x="2411760" y="3789040"/>
            <a:ext cx="1008112" cy="86409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Rectangle 17"/>
          <p:cNvSpPr/>
          <p:nvPr/>
        </p:nvSpPr>
        <p:spPr>
          <a:xfrm>
            <a:off x="2411760" y="5157192"/>
            <a:ext cx="1008112" cy="86409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Rectangle 18"/>
          <p:cNvSpPr/>
          <p:nvPr/>
        </p:nvSpPr>
        <p:spPr>
          <a:xfrm>
            <a:off x="251520" y="1484784"/>
            <a:ext cx="8568952" cy="518457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Titre 1"/>
          <p:cNvSpPr>
            <a:spLocks noGrp="1"/>
          </p:cNvSpPr>
          <p:nvPr>
            <p:ph type="title"/>
          </p:nvPr>
        </p:nvSpPr>
        <p:spPr>
          <a:xfrm>
            <a:off x="-900608" y="-27384"/>
            <a:ext cx="10044608" cy="1143000"/>
          </a:xfrm>
          <a:solidFill>
            <a:srgbClr val="FFFF00"/>
          </a:solidFill>
        </p:spPr>
        <p:txBody>
          <a:bodyPr>
            <a:normAutofit fontScale="90000"/>
          </a:bodyPr>
          <a:lstStyle/>
          <a:p>
            <a:pPr marL="857250" indent="-857250"/>
            <a:r>
              <a:rPr lang="fr-FR" dirty="0" smtClean="0">
                <a:solidFill>
                  <a:srgbClr val="FF0000"/>
                </a:solidFill>
                <a:latin typeface="+mn-lt"/>
              </a:rPr>
              <a:t/>
            </a:r>
            <a:br>
              <a:rPr lang="fr-FR" dirty="0" smtClean="0">
                <a:solidFill>
                  <a:srgbClr val="FF0000"/>
                </a:solidFill>
                <a:latin typeface="+mn-lt"/>
              </a:rPr>
            </a:br>
            <a:r>
              <a:rPr lang="fr-FR" dirty="0" smtClean="0">
                <a:solidFill>
                  <a:srgbClr val="FF0000"/>
                </a:solidFill>
                <a:latin typeface="+mn-lt"/>
              </a:rPr>
              <a:t>3.  Etude du débit coronaire (</a:t>
            </a:r>
            <a:r>
              <a:rPr lang="fr-FR" dirty="0" err="1" smtClean="0">
                <a:solidFill>
                  <a:srgbClr val="FF0000"/>
                </a:solidFill>
                <a:latin typeface="+mn-lt"/>
              </a:rPr>
              <a:t>Qco</a:t>
            </a:r>
            <a:r>
              <a:rPr lang="fr-FR" dirty="0" smtClean="0">
                <a:solidFill>
                  <a:srgbClr val="FF0000"/>
                </a:solidFill>
                <a:latin typeface="+mn-lt"/>
              </a:rPr>
              <a:t>)</a:t>
            </a:r>
            <a:br>
              <a:rPr lang="fr-FR" dirty="0" smtClean="0">
                <a:solidFill>
                  <a:srgbClr val="FF0000"/>
                </a:solidFill>
                <a:latin typeface="+mn-lt"/>
              </a:rPr>
            </a:br>
            <a:r>
              <a:rPr lang="fr-FR" sz="3300" dirty="0" smtClean="0">
                <a:solidFill>
                  <a:srgbClr val="FF0000"/>
                </a:solidFill>
              </a:rPr>
              <a:t>3.2. Distribution du </a:t>
            </a:r>
            <a:r>
              <a:rPr lang="fr-FR" sz="3300" dirty="0" err="1" smtClean="0">
                <a:solidFill>
                  <a:srgbClr val="FF0000"/>
                </a:solidFill>
              </a:rPr>
              <a:t>Qco</a:t>
            </a:r>
            <a:r>
              <a:rPr lang="fr-FR" sz="3300" dirty="0" smtClean="0">
                <a:solidFill>
                  <a:srgbClr val="FF0000"/>
                </a:solidFill>
              </a:rPr>
              <a:t> au cours d’un cycle cardiaque </a:t>
            </a:r>
            <a:r>
              <a:rPr lang="fr-FR" sz="4000" dirty="0" smtClean="0">
                <a:solidFill>
                  <a:srgbClr val="FF0000"/>
                </a:solidFill>
                <a:latin typeface="+mn-lt"/>
              </a:rPr>
              <a:t/>
            </a:r>
            <a:br>
              <a:rPr lang="fr-FR" sz="4000" dirty="0" smtClean="0">
                <a:solidFill>
                  <a:srgbClr val="FF0000"/>
                </a:solidFill>
                <a:latin typeface="+mn-lt"/>
              </a:rPr>
            </a:br>
            <a:r>
              <a:rPr lang="fr-FR" sz="4000" dirty="0" smtClean="0">
                <a:solidFill>
                  <a:srgbClr val="FF0000"/>
                </a:solidFill>
              </a:rPr>
              <a:t> </a:t>
            </a:r>
            <a:endParaRPr lang="fr-FR" sz="31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1979712" y="4869160"/>
            <a:ext cx="360040" cy="144016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Rectangle 22"/>
          <p:cNvSpPr/>
          <p:nvPr/>
        </p:nvSpPr>
        <p:spPr>
          <a:xfrm>
            <a:off x="2051720" y="6021288"/>
            <a:ext cx="288032" cy="144016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Rectangle 23"/>
          <p:cNvSpPr/>
          <p:nvPr/>
        </p:nvSpPr>
        <p:spPr>
          <a:xfrm>
            <a:off x="1907704" y="1484784"/>
            <a:ext cx="360040" cy="14401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Rectangle 24"/>
          <p:cNvSpPr/>
          <p:nvPr/>
        </p:nvSpPr>
        <p:spPr>
          <a:xfrm>
            <a:off x="1979712" y="2636912"/>
            <a:ext cx="360040" cy="14401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3" name="Straight Connector 12"/>
          <p:cNvCxnSpPr/>
          <p:nvPr/>
        </p:nvCxnSpPr>
        <p:spPr>
          <a:xfrm>
            <a:off x="1979712" y="5157192"/>
            <a:ext cx="496855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Flowchart: Connector 25"/>
          <p:cNvSpPr/>
          <p:nvPr/>
        </p:nvSpPr>
        <p:spPr>
          <a:xfrm>
            <a:off x="3593604" y="5072608"/>
            <a:ext cx="114300" cy="84584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lowchart: Connector 26"/>
          <p:cNvSpPr/>
          <p:nvPr/>
        </p:nvSpPr>
        <p:spPr>
          <a:xfrm>
            <a:off x="3635896" y="2708920"/>
            <a:ext cx="114300" cy="84584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lowchart: Connector 27"/>
          <p:cNvSpPr/>
          <p:nvPr/>
        </p:nvSpPr>
        <p:spPr>
          <a:xfrm>
            <a:off x="3563888" y="6008712"/>
            <a:ext cx="114300" cy="84584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0" name="Straight Connector 29"/>
          <p:cNvCxnSpPr/>
          <p:nvPr/>
        </p:nvCxnSpPr>
        <p:spPr>
          <a:xfrm flipV="1">
            <a:off x="6732240" y="3501008"/>
            <a:ext cx="0" cy="266429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H="1" flipV="1">
            <a:off x="6708080" y="1628800"/>
            <a:ext cx="24160" cy="116470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>
            <a:off x="3707904" y="1268760"/>
            <a:ext cx="828092" cy="0"/>
          </a:xfrm>
          <a:prstGeom prst="straightConnector1">
            <a:avLst/>
          </a:prstGeom>
          <a:ln w="28575">
            <a:solidFill>
              <a:srgbClr val="FF33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ZoneTexte 13"/>
          <p:cNvSpPr txBox="1"/>
          <p:nvPr/>
        </p:nvSpPr>
        <p:spPr>
          <a:xfrm>
            <a:off x="3995936" y="1187460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rgbClr val="C00000"/>
                </a:solidFill>
              </a:rPr>
              <a:t>S</a:t>
            </a:r>
            <a:endParaRPr lang="fr-FR" dirty="0">
              <a:solidFill>
                <a:srgbClr val="C00000"/>
              </a:solidFill>
            </a:endParaRPr>
          </a:p>
        </p:txBody>
      </p:sp>
      <p:cxnSp>
        <p:nvCxnSpPr>
          <p:cNvPr id="33" name="Straight Arrow Connector 32"/>
          <p:cNvCxnSpPr/>
          <p:nvPr/>
        </p:nvCxnSpPr>
        <p:spPr>
          <a:xfrm flipV="1">
            <a:off x="4688396" y="1268760"/>
            <a:ext cx="2196244" cy="18338"/>
          </a:xfrm>
          <a:prstGeom prst="straightConnector1">
            <a:avLst/>
          </a:prstGeom>
          <a:ln w="28575">
            <a:solidFill>
              <a:srgbClr val="FF33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ZoneTexte 14"/>
          <p:cNvSpPr txBox="1"/>
          <p:nvPr/>
        </p:nvSpPr>
        <p:spPr>
          <a:xfrm>
            <a:off x="5468802" y="1196752"/>
            <a:ext cx="327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rgbClr val="C00000"/>
                </a:solidFill>
              </a:rPr>
              <a:t>D</a:t>
            </a:r>
            <a:endParaRPr lang="fr-FR" dirty="0">
              <a:solidFill>
                <a:srgbClr val="C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04662" y="5776639"/>
            <a:ext cx="1339982" cy="52322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r>
              <a:rPr lang="fr-FR" sz="1400" dirty="0" smtClean="0">
                <a:solidFill>
                  <a:srgbClr val="C00000"/>
                </a:solidFill>
              </a:rPr>
              <a:t>Débit Coronaire</a:t>
            </a:r>
          </a:p>
          <a:p>
            <a:r>
              <a:rPr lang="fr-FR" sz="1400" dirty="0" smtClean="0">
                <a:solidFill>
                  <a:srgbClr val="C00000"/>
                </a:solidFill>
              </a:rPr>
              <a:t> droit</a:t>
            </a:r>
            <a:endParaRPr lang="en-US" sz="1400" dirty="0">
              <a:solidFill>
                <a:srgbClr val="C00000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380874" y="4221088"/>
            <a:ext cx="1380058" cy="52322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r>
              <a:rPr lang="fr-FR" sz="1400" dirty="0" smtClean="0">
                <a:solidFill>
                  <a:srgbClr val="C00000"/>
                </a:solidFill>
              </a:rPr>
              <a:t>Débit Coronaire </a:t>
            </a:r>
          </a:p>
          <a:p>
            <a:r>
              <a:rPr lang="fr-FR" sz="1400" dirty="0" smtClean="0">
                <a:solidFill>
                  <a:srgbClr val="C00000"/>
                </a:solidFill>
              </a:rPr>
              <a:t>gauche</a:t>
            </a:r>
            <a:endParaRPr lang="en-US" sz="1400" dirty="0">
              <a:solidFill>
                <a:srgbClr val="C00000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363625" y="2194991"/>
            <a:ext cx="1464696" cy="307777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none" rtlCol="0">
            <a:spAutoFit/>
          </a:bodyPr>
          <a:lstStyle/>
          <a:p>
            <a:r>
              <a:rPr lang="fr-FR" sz="1400" dirty="0" smtClean="0">
                <a:solidFill>
                  <a:srgbClr val="0070C0"/>
                </a:solidFill>
              </a:rPr>
              <a:t>Pression aortique</a:t>
            </a:r>
            <a:endParaRPr lang="en-US" sz="1400" dirty="0">
              <a:solidFill>
                <a:srgbClr val="0070C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63625" y="5184576"/>
            <a:ext cx="7736767" cy="13559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65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 descr="http://www.jle.com/e-docs/00/02/BF/D3/texte_alt_fig2.gif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1340768"/>
            <a:ext cx="5040560" cy="5517232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Rectangle 7"/>
          <p:cNvSpPr/>
          <p:nvPr/>
        </p:nvSpPr>
        <p:spPr>
          <a:xfrm>
            <a:off x="1763688" y="3284984"/>
            <a:ext cx="3456384" cy="144016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rgbClr val="00B0F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763688" y="1340768"/>
            <a:ext cx="2160240" cy="14401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rgbClr val="00B0F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860032" y="4077072"/>
            <a:ext cx="792088" cy="2880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4860032" y="5877272"/>
            <a:ext cx="864096" cy="2880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bg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907704" y="3429000"/>
            <a:ext cx="360040" cy="144016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10"/>
          <p:cNvSpPr/>
          <p:nvPr/>
        </p:nvSpPr>
        <p:spPr>
          <a:xfrm>
            <a:off x="1979712" y="5445224"/>
            <a:ext cx="288032" cy="144016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Rectangle 15"/>
          <p:cNvSpPr/>
          <p:nvPr/>
        </p:nvSpPr>
        <p:spPr>
          <a:xfrm>
            <a:off x="2339752" y="1916832"/>
            <a:ext cx="1008112" cy="86409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Rectangle 16"/>
          <p:cNvSpPr/>
          <p:nvPr/>
        </p:nvSpPr>
        <p:spPr>
          <a:xfrm>
            <a:off x="2411760" y="3789040"/>
            <a:ext cx="1008112" cy="86409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Rectangle 17"/>
          <p:cNvSpPr/>
          <p:nvPr/>
        </p:nvSpPr>
        <p:spPr>
          <a:xfrm>
            <a:off x="2411760" y="5157192"/>
            <a:ext cx="1008112" cy="86409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Rectangle 18"/>
          <p:cNvSpPr/>
          <p:nvPr/>
        </p:nvSpPr>
        <p:spPr>
          <a:xfrm>
            <a:off x="251520" y="1484784"/>
            <a:ext cx="8568952" cy="518457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Titre 1"/>
          <p:cNvSpPr>
            <a:spLocks noGrp="1"/>
          </p:cNvSpPr>
          <p:nvPr>
            <p:ph type="title"/>
          </p:nvPr>
        </p:nvSpPr>
        <p:spPr>
          <a:xfrm>
            <a:off x="-900608" y="-27384"/>
            <a:ext cx="10044608" cy="1143000"/>
          </a:xfrm>
          <a:solidFill>
            <a:srgbClr val="FFFF00"/>
          </a:solidFill>
        </p:spPr>
        <p:txBody>
          <a:bodyPr>
            <a:normAutofit fontScale="90000"/>
          </a:bodyPr>
          <a:lstStyle/>
          <a:p>
            <a:pPr marL="857250" indent="-857250"/>
            <a:r>
              <a:rPr lang="fr-FR" dirty="0" smtClean="0">
                <a:solidFill>
                  <a:srgbClr val="FF0000"/>
                </a:solidFill>
                <a:latin typeface="+mn-lt"/>
              </a:rPr>
              <a:t/>
            </a:r>
            <a:br>
              <a:rPr lang="fr-FR" dirty="0" smtClean="0">
                <a:solidFill>
                  <a:srgbClr val="FF0000"/>
                </a:solidFill>
                <a:latin typeface="+mn-lt"/>
              </a:rPr>
            </a:br>
            <a:r>
              <a:rPr lang="fr-FR" dirty="0" smtClean="0">
                <a:solidFill>
                  <a:srgbClr val="FF0000"/>
                </a:solidFill>
                <a:latin typeface="+mn-lt"/>
              </a:rPr>
              <a:t>3.  Etude du débit coronaire (</a:t>
            </a:r>
            <a:r>
              <a:rPr lang="fr-FR" dirty="0" err="1" smtClean="0">
                <a:solidFill>
                  <a:srgbClr val="FF0000"/>
                </a:solidFill>
                <a:latin typeface="+mn-lt"/>
              </a:rPr>
              <a:t>Qco</a:t>
            </a:r>
            <a:r>
              <a:rPr lang="fr-FR" dirty="0" smtClean="0">
                <a:solidFill>
                  <a:srgbClr val="FF0000"/>
                </a:solidFill>
                <a:latin typeface="+mn-lt"/>
              </a:rPr>
              <a:t>)</a:t>
            </a:r>
            <a:br>
              <a:rPr lang="fr-FR" dirty="0" smtClean="0">
                <a:solidFill>
                  <a:srgbClr val="FF0000"/>
                </a:solidFill>
                <a:latin typeface="+mn-lt"/>
              </a:rPr>
            </a:br>
            <a:r>
              <a:rPr lang="fr-FR" sz="3300" dirty="0" smtClean="0">
                <a:solidFill>
                  <a:srgbClr val="FF0000"/>
                </a:solidFill>
              </a:rPr>
              <a:t>3.2. Distribution du </a:t>
            </a:r>
            <a:r>
              <a:rPr lang="fr-FR" sz="3300" dirty="0" err="1" smtClean="0">
                <a:solidFill>
                  <a:srgbClr val="FF0000"/>
                </a:solidFill>
              </a:rPr>
              <a:t>Qco</a:t>
            </a:r>
            <a:r>
              <a:rPr lang="fr-FR" sz="3300" dirty="0" smtClean="0">
                <a:solidFill>
                  <a:srgbClr val="FF0000"/>
                </a:solidFill>
              </a:rPr>
              <a:t> au cours d’un cycle cardiaque </a:t>
            </a:r>
            <a:r>
              <a:rPr lang="fr-FR" sz="4000" dirty="0" smtClean="0">
                <a:solidFill>
                  <a:srgbClr val="FF0000"/>
                </a:solidFill>
                <a:latin typeface="+mn-lt"/>
              </a:rPr>
              <a:t/>
            </a:r>
            <a:br>
              <a:rPr lang="fr-FR" sz="4000" dirty="0" smtClean="0">
                <a:solidFill>
                  <a:srgbClr val="FF0000"/>
                </a:solidFill>
                <a:latin typeface="+mn-lt"/>
              </a:rPr>
            </a:br>
            <a:r>
              <a:rPr lang="fr-FR" sz="4000" dirty="0" smtClean="0">
                <a:solidFill>
                  <a:srgbClr val="FF0000"/>
                </a:solidFill>
              </a:rPr>
              <a:t> </a:t>
            </a:r>
            <a:endParaRPr lang="fr-FR" sz="31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1979712" y="4869160"/>
            <a:ext cx="360040" cy="144016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Rectangle 22"/>
          <p:cNvSpPr/>
          <p:nvPr/>
        </p:nvSpPr>
        <p:spPr>
          <a:xfrm>
            <a:off x="2051720" y="6021288"/>
            <a:ext cx="288032" cy="144016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Rectangle 23"/>
          <p:cNvSpPr/>
          <p:nvPr/>
        </p:nvSpPr>
        <p:spPr>
          <a:xfrm>
            <a:off x="1907704" y="1484784"/>
            <a:ext cx="360040" cy="14401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Rectangle 24"/>
          <p:cNvSpPr/>
          <p:nvPr/>
        </p:nvSpPr>
        <p:spPr>
          <a:xfrm>
            <a:off x="1979712" y="2636912"/>
            <a:ext cx="360040" cy="14401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3" name="Straight Connector 12"/>
          <p:cNvCxnSpPr/>
          <p:nvPr/>
        </p:nvCxnSpPr>
        <p:spPr>
          <a:xfrm>
            <a:off x="1979712" y="5157192"/>
            <a:ext cx="496855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Flowchart: Connector 25"/>
          <p:cNvSpPr/>
          <p:nvPr/>
        </p:nvSpPr>
        <p:spPr>
          <a:xfrm>
            <a:off x="3593604" y="5072608"/>
            <a:ext cx="114300" cy="84584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lowchart: Connector 26"/>
          <p:cNvSpPr/>
          <p:nvPr/>
        </p:nvSpPr>
        <p:spPr>
          <a:xfrm>
            <a:off x="3635896" y="2708920"/>
            <a:ext cx="114300" cy="84584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lowchart: Connector 27"/>
          <p:cNvSpPr/>
          <p:nvPr/>
        </p:nvSpPr>
        <p:spPr>
          <a:xfrm>
            <a:off x="3563888" y="6008712"/>
            <a:ext cx="114300" cy="84584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0" name="Straight Connector 29"/>
          <p:cNvCxnSpPr/>
          <p:nvPr/>
        </p:nvCxnSpPr>
        <p:spPr>
          <a:xfrm flipV="1">
            <a:off x="6732240" y="3501008"/>
            <a:ext cx="0" cy="266429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H="1" flipV="1">
            <a:off x="6708080" y="1628800"/>
            <a:ext cx="24160" cy="116470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>
            <a:off x="3707904" y="1268760"/>
            <a:ext cx="828092" cy="0"/>
          </a:xfrm>
          <a:prstGeom prst="straightConnector1">
            <a:avLst/>
          </a:prstGeom>
          <a:ln w="28575">
            <a:solidFill>
              <a:srgbClr val="FF33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ZoneTexte 13"/>
          <p:cNvSpPr txBox="1"/>
          <p:nvPr/>
        </p:nvSpPr>
        <p:spPr>
          <a:xfrm>
            <a:off x="3995936" y="1187460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rgbClr val="C00000"/>
                </a:solidFill>
              </a:rPr>
              <a:t>S</a:t>
            </a:r>
            <a:endParaRPr lang="fr-FR" dirty="0">
              <a:solidFill>
                <a:srgbClr val="C00000"/>
              </a:solidFill>
            </a:endParaRPr>
          </a:p>
        </p:txBody>
      </p:sp>
      <p:cxnSp>
        <p:nvCxnSpPr>
          <p:cNvPr id="33" name="Straight Arrow Connector 32"/>
          <p:cNvCxnSpPr/>
          <p:nvPr/>
        </p:nvCxnSpPr>
        <p:spPr>
          <a:xfrm flipV="1">
            <a:off x="4688396" y="1268760"/>
            <a:ext cx="2196244" cy="18338"/>
          </a:xfrm>
          <a:prstGeom prst="straightConnector1">
            <a:avLst/>
          </a:prstGeom>
          <a:ln w="28575">
            <a:solidFill>
              <a:srgbClr val="FF33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ZoneTexte 14"/>
          <p:cNvSpPr txBox="1"/>
          <p:nvPr/>
        </p:nvSpPr>
        <p:spPr>
          <a:xfrm>
            <a:off x="5468802" y="1196752"/>
            <a:ext cx="327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rgbClr val="C00000"/>
                </a:solidFill>
              </a:rPr>
              <a:t>D</a:t>
            </a:r>
            <a:endParaRPr lang="fr-FR" dirty="0">
              <a:solidFill>
                <a:srgbClr val="C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04662" y="5776639"/>
            <a:ext cx="1339982" cy="52322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r>
              <a:rPr lang="fr-FR" sz="1400" dirty="0" smtClean="0">
                <a:solidFill>
                  <a:srgbClr val="C00000"/>
                </a:solidFill>
              </a:rPr>
              <a:t>Débit Coronaire</a:t>
            </a:r>
          </a:p>
          <a:p>
            <a:r>
              <a:rPr lang="fr-FR" sz="1400" dirty="0" smtClean="0">
                <a:solidFill>
                  <a:srgbClr val="C00000"/>
                </a:solidFill>
              </a:rPr>
              <a:t> droit</a:t>
            </a:r>
            <a:endParaRPr lang="en-US" sz="1400" dirty="0">
              <a:solidFill>
                <a:srgbClr val="C00000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380874" y="4221088"/>
            <a:ext cx="1380058" cy="52322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r>
              <a:rPr lang="fr-FR" sz="1400" dirty="0" smtClean="0">
                <a:solidFill>
                  <a:srgbClr val="C00000"/>
                </a:solidFill>
              </a:rPr>
              <a:t>Débit Coronaire </a:t>
            </a:r>
          </a:p>
          <a:p>
            <a:r>
              <a:rPr lang="fr-FR" sz="1400" dirty="0" smtClean="0">
                <a:solidFill>
                  <a:srgbClr val="C00000"/>
                </a:solidFill>
              </a:rPr>
              <a:t>gauche</a:t>
            </a:r>
            <a:endParaRPr lang="en-US" sz="1400" dirty="0">
              <a:solidFill>
                <a:srgbClr val="C00000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363625" y="2194991"/>
            <a:ext cx="1464696" cy="307777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none" rtlCol="0">
            <a:spAutoFit/>
          </a:bodyPr>
          <a:lstStyle/>
          <a:p>
            <a:r>
              <a:rPr lang="fr-FR" sz="1400" dirty="0" smtClean="0">
                <a:solidFill>
                  <a:srgbClr val="0070C0"/>
                </a:solidFill>
              </a:rPr>
              <a:t>Pression aortique</a:t>
            </a:r>
            <a:endParaRPr lang="en-US" sz="1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1100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fr-FR" sz="3600" dirty="0" smtClean="0">
                <a:solidFill>
                  <a:srgbClr val="C00000"/>
                </a:solidFill>
              </a:rPr>
              <a:t>Plan</a:t>
            </a:r>
            <a:r>
              <a:rPr lang="fr-FR" sz="4000" dirty="0" smtClean="0">
                <a:solidFill>
                  <a:srgbClr val="FF0000"/>
                </a:solidFill>
              </a:rPr>
              <a:t>  </a:t>
            </a:r>
            <a:endParaRPr lang="fr-FR" sz="4000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1656184"/>
          </a:xfrm>
          <a:ln>
            <a:solidFill>
              <a:srgbClr val="0070C0"/>
            </a:solidFill>
          </a:ln>
        </p:spPr>
        <p:txBody>
          <a:bodyPr>
            <a:normAutofit/>
          </a:bodyPr>
          <a:lstStyle/>
          <a:p>
            <a:pPr marL="571500" indent="-571500">
              <a:buNone/>
            </a:pPr>
            <a:endParaRPr lang="fr-FR" sz="3000" dirty="0" smtClean="0">
              <a:solidFill>
                <a:srgbClr val="C00000"/>
              </a:solidFill>
            </a:endParaRPr>
          </a:p>
          <a:p>
            <a:pPr marL="571500" indent="-571500">
              <a:buNone/>
            </a:pPr>
            <a:r>
              <a:rPr lang="fr-FR" sz="3000" dirty="0" smtClean="0">
                <a:solidFill>
                  <a:srgbClr val="C00000"/>
                </a:solidFill>
              </a:rPr>
              <a:t>1</a:t>
            </a:r>
            <a:r>
              <a:rPr lang="fr-FR" sz="3000" dirty="0" smtClean="0">
                <a:solidFill>
                  <a:srgbClr val="C00000"/>
                </a:solidFill>
              </a:rPr>
              <a:t>.</a:t>
            </a:r>
            <a:r>
              <a:rPr lang="fr-FR" sz="3000" dirty="0" smtClean="0"/>
              <a:t>  Introduction</a:t>
            </a:r>
          </a:p>
          <a:p>
            <a:pPr marL="571500" indent="-571500">
              <a:buNone/>
            </a:pPr>
            <a:endParaRPr lang="fr-FR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None/>
            </a:pPr>
            <a:endParaRPr lang="fr-FR" dirty="0" smtClean="0"/>
          </a:p>
          <a:p>
            <a:pPr marL="514350" indent="-514350">
              <a:buNone/>
            </a:pPr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1904076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467544" y="1628800"/>
            <a:ext cx="8424936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fr-FR" sz="2800" dirty="0" smtClean="0"/>
              <a:t> La perfusion des coronaires est </a:t>
            </a:r>
            <a:r>
              <a:rPr lang="fr-FR" sz="2800" i="1" dirty="0" smtClean="0">
                <a:solidFill>
                  <a:srgbClr val="0070C0"/>
                </a:solidFill>
              </a:rPr>
              <a:t>quantitativement                            </a:t>
            </a:r>
          </a:p>
          <a:p>
            <a:r>
              <a:rPr lang="fr-FR" sz="2800" i="1" dirty="0" smtClean="0">
                <a:solidFill>
                  <a:srgbClr val="0070C0"/>
                </a:solidFill>
              </a:rPr>
              <a:t> variable</a:t>
            </a:r>
            <a:r>
              <a:rPr lang="fr-FR" sz="2800" dirty="0" smtClean="0"/>
              <a:t> entre la coronaire droite et gauche.                          Elle est </a:t>
            </a:r>
            <a:r>
              <a:rPr lang="fr-FR" sz="2800" dirty="0" smtClean="0">
                <a:solidFill>
                  <a:srgbClr val="C00000"/>
                </a:solidFill>
              </a:rPr>
              <a:t>plus importante pour la coronaire gauche. </a:t>
            </a:r>
          </a:p>
          <a:p>
            <a:endParaRPr lang="fr-FR" sz="2800" dirty="0" smtClean="0">
              <a:solidFill>
                <a:srgbClr val="C00000"/>
              </a:solidFill>
            </a:endParaRPr>
          </a:p>
          <a:p>
            <a:r>
              <a:rPr lang="fr-FR" sz="2800" dirty="0" smtClean="0"/>
              <a:t> </a:t>
            </a:r>
            <a:r>
              <a:rPr lang="fr-FR" sz="2800" dirty="0" smtClean="0">
                <a:solidFill>
                  <a:schemeClr val="bg1"/>
                </a:solidFill>
              </a:rPr>
              <a:t>Pour une même coronaire,  la perfusion est variable, elle est phasique (cyclique) :</a:t>
            </a:r>
          </a:p>
          <a:p>
            <a:r>
              <a:rPr lang="fr-FR" sz="2800" dirty="0" smtClean="0">
                <a:solidFill>
                  <a:schemeClr val="bg1"/>
                </a:solidFill>
              </a:rPr>
              <a:t>     - </a:t>
            </a:r>
            <a:r>
              <a:rPr lang="fr-FR" sz="2800" dirty="0" err="1" smtClean="0">
                <a:solidFill>
                  <a:schemeClr val="bg1"/>
                </a:solidFill>
              </a:rPr>
              <a:t>Systolo</a:t>
            </a:r>
            <a:r>
              <a:rPr lang="fr-FR" sz="2800" dirty="0" smtClean="0">
                <a:solidFill>
                  <a:schemeClr val="bg1"/>
                </a:solidFill>
              </a:rPr>
              <a:t>-diastolique , mais surtout diastolique au niveau de la coronaire gauche avec annulation au début de la systole .</a:t>
            </a:r>
          </a:p>
          <a:p>
            <a:r>
              <a:rPr lang="fr-FR" sz="2800" dirty="0" smtClean="0">
                <a:solidFill>
                  <a:schemeClr val="bg1"/>
                </a:solidFill>
              </a:rPr>
              <a:t>     - </a:t>
            </a:r>
            <a:r>
              <a:rPr lang="fr-FR" sz="2800" dirty="0" err="1" smtClean="0">
                <a:solidFill>
                  <a:schemeClr val="bg1"/>
                </a:solidFill>
              </a:rPr>
              <a:t>Systolo</a:t>
            </a:r>
            <a:r>
              <a:rPr lang="fr-FR" sz="2800" dirty="0" smtClean="0">
                <a:solidFill>
                  <a:schemeClr val="bg1"/>
                </a:solidFill>
              </a:rPr>
              <a:t>-diastolique, pratiquement comparable et sans annulation au niveau de la coronaire droite.</a:t>
            </a:r>
          </a:p>
        </p:txBody>
      </p:sp>
      <p:sp>
        <p:nvSpPr>
          <p:cNvPr id="6" name="Titre 1"/>
          <p:cNvSpPr>
            <a:spLocks noGrp="1"/>
          </p:cNvSpPr>
          <p:nvPr>
            <p:ph type="title"/>
          </p:nvPr>
        </p:nvSpPr>
        <p:spPr>
          <a:xfrm>
            <a:off x="-828600" y="-27384"/>
            <a:ext cx="10009112" cy="1368152"/>
          </a:xfrm>
          <a:solidFill>
            <a:srgbClr val="FFFF00"/>
          </a:solidFill>
        </p:spPr>
        <p:txBody>
          <a:bodyPr>
            <a:normAutofit fontScale="90000"/>
          </a:bodyPr>
          <a:lstStyle/>
          <a:p>
            <a:pPr marL="857250" indent="-857250"/>
            <a:r>
              <a:rPr lang="fr-FR" dirty="0" smtClean="0">
                <a:solidFill>
                  <a:srgbClr val="FF0000"/>
                </a:solidFill>
                <a:latin typeface="+mn-lt"/>
              </a:rPr>
              <a:t/>
            </a:r>
            <a:br>
              <a:rPr lang="fr-FR" dirty="0" smtClean="0">
                <a:solidFill>
                  <a:srgbClr val="FF0000"/>
                </a:solidFill>
                <a:latin typeface="+mn-lt"/>
              </a:rPr>
            </a:br>
            <a:r>
              <a:rPr lang="fr-FR" dirty="0" smtClean="0">
                <a:solidFill>
                  <a:srgbClr val="FF0000"/>
                </a:solidFill>
                <a:latin typeface="+mn-lt"/>
              </a:rPr>
              <a:t>3.  Etude du débit coronaire (</a:t>
            </a:r>
            <a:r>
              <a:rPr lang="fr-FR" dirty="0" err="1" smtClean="0">
                <a:solidFill>
                  <a:srgbClr val="FF0000"/>
                </a:solidFill>
                <a:latin typeface="+mn-lt"/>
              </a:rPr>
              <a:t>Qco</a:t>
            </a:r>
            <a:r>
              <a:rPr lang="fr-FR" dirty="0" smtClean="0">
                <a:solidFill>
                  <a:srgbClr val="FF0000"/>
                </a:solidFill>
                <a:latin typeface="+mn-lt"/>
              </a:rPr>
              <a:t>)</a:t>
            </a:r>
            <a:br>
              <a:rPr lang="fr-FR" dirty="0" smtClean="0">
                <a:solidFill>
                  <a:srgbClr val="FF0000"/>
                </a:solidFill>
                <a:latin typeface="+mn-lt"/>
              </a:rPr>
            </a:br>
            <a:r>
              <a:rPr lang="fr-FR" sz="3300" dirty="0" smtClean="0">
                <a:solidFill>
                  <a:srgbClr val="FF0000"/>
                </a:solidFill>
              </a:rPr>
              <a:t>3.2. Distribution du </a:t>
            </a:r>
            <a:r>
              <a:rPr lang="fr-FR" sz="3300" dirty="0" err="1" smtClean="0">
                <a:solidFill>
                  <a:srgbClr val="FF0000"/>
                </a:solidFill>
              </a:rPr>
              <a:t>Qco</a:t>
            </a:r>
            <a:r>
              <a:rPr lang="fr-FR" sz="3300" dirty="0" smtClean="0">
                <a:solidFill>
                  <a:srgbClr val="FF0000"/>
                </a:solidFill>
              </a:rPr>
              <a:t> au cours d’un cycle cardiaque </a:t>
            </a:r>
            <a:r>
              <a:rPr lang="fr-FR" sz="4000" dirty="0" smtClean="0">
                <a:solidFill>
                  <a:srgbClr val="FF0000"/>
                </a:solidFill>
                <a:latin typeface="+mn-lt"/>
              </a:rPr>
              <a:t/>
            </a:r>
            <a:br>
              <a:rPr lang="fr-FR" sz="4000" dirty="0" smtClean="0">
                <a:solidFill>
                  <a:srgbClr val="FF0000"/>
                </a:solidFill>
                <a:latin typeface="+mn-lt"/>
              </a:rPr>
            </a:br>
            <a:r>
              <a:rPr lang="fr-FR" sz="4000" dirty="0" smtClean="0">
                <a:solidFill>
                  <a:srgbClr val="FF0000"/>
                </a:solidFill>
              </a:rPr>
              <a:t> </a:t>
            </a:r>
            <a:endParaRPr lang="fr-FR" sz="31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51520" y="1412776"/>
            <a:ext cx="8568952" cy="5328592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41008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467544" y="1628800"/>
            <a:ext cx="8424936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fr-FR" sz="2800" dirty="0" smtClean="0"/>
              <a:t> La perfusion des coronaires est </a:t>
            </a:r>
            <a:r>
              <a:rPr lang="fr-FR" sz="2800" i="1" dirty="0" smtClean="0">
                <a:solidFill>
                  <a:srgbClr val="0070C0"/>
                </a:solidFill>
              </a:rPr>
              <a:t>quantitativement                            </a:t>
            </a:r>
          </a:p>
          <a:p>
            <a:r>
              <a:rPr lang="fr-FR" sz="2800" i="1" dirty="0" smtClean="0">
                <a:solidFill>
                  <a:srgbClr val="0070C0"/>
                </a:solidFill>
              </a:rPr>
              <a:t> variable</a:t>
            </a:r>
            <a:r>
              <a:rPr lang="fr-FR" sz="2800" dirty="0" smtClean="0"/>
              <a:t> entre la coronaire droite et gauche.                          Elle est </a:t>
            </a:r>
            <a:r>
              <a:rPr lang="fr-FR" sz="2800" dirty="0" smtClean="0">
                <a:solidFill>
                  <a:srgbClr val="C00000"/>
                </a:solidFill>
              </a:rPr>
              <a:t>plus importante pour la coronaire gauche. </a:t>
            </a:r>
          </a:p>
          <a:p>
            <a:endParaRPr lang="fr-FR" sz="2800" dirty="0" smtClean="0">
              <a:solidFill>
                <a:srgbClr val="C00000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fr-FR" sz="2800" dirty="0" smtClean="0"/>
              <a:t> Pour une même coronaire,  la perfusion est variable, elle est phasique (cyclique) :</a:t>
            </a:r>
          </a:p>
          <a:p>
            <a:r>
              <a:rPr lang="fr-FR" sz="2800" dirty="0" smtClean="0"/>
              <a:t>     </a:t>
            </a:r>
            <a:r>
              <a:rPr lang="fr-FR" sz="2800" dirty="0" smtClean="0">
                <a:solidFill>
                  <a:schemeClr val="bg1"/>
                </a:solidFill>
              </a:rPr>
              <a:t>- </a:t>
            </a:r>
            <a:r>
              <a:rPr lang="fr-FR" sz="2800" dirty="0" err="1" smtClean="0">
                <a:solidFill>
                  <a:schemeClr val="bg1"/>
                </a:solidFill>
              </a:rPr>
              <a:t>Systolo</a:t>
            </a:r>
            <a:r>
              <a:rPr lang="fr-FR" sz="2800" dirty="0" smtClean="0">
                <a:solidFill>
                  <a:schemeClr val="bg1"/>
                </a:solidFill>
              </a:rPr>
              <a:t>-diastolique , mais surtout diastolique au niveau de la coronaire gauche avec annulation au début de la systole .</a:t>
            </a:r>
          </a:p>
          <a:p>
            <a:r>
              <a:rPr lang="fr-FR" sz="2800" dirty="0" smtClean="0">
                <a:solidFill>
                  <a:schemeClr val="bg1"/>
                </a:solidFill>
              </a:rPr>
              <a:t>     - </a:t>
            </a:r>
            <a:r>
              <a:rPr lang="fr-FR" sz="2800" dirty="0" err="1" smtClean="0">
                <a:solidFill>
                  <a:schemeClr val="bg1"/>
                </a:solidFill>
              </a:rPr>
              <a:t>Systolo</a:t>
            </a:r>
            <a:r>
              <a:rPr lang="fr-FR" sz="2800" dirty="0" smtClean="0">
                <a:solidFill>
                  <a:schemeClr val="bg1"/>
                </a:solidFill>
              </a:rPr>
              <a:t>-diastolique, pratiquement comparable et sans annulation au niveau de la coronaire droite.</a:t>
            </a:r>
          </a:p>
        </p:txBody>
      </p:sp>
      <p:sp>
        <p:nvSpPr>
          <p:cNvPr id="6" name="Titre 1"/>
          <p:cNvSpPr>
            <a:spLocks noGrp="1"/>
          </p:cNvSpPr>
          <p:nvPr>
            <p:ph type="title"/>
          </p:nvPr>
        </p:nvSpPr>
        <p:spPr>
          <a:xfrm>
            <a:off x="-828600" y="-27384"/>
            <a:ext cx="10009112" cy="1368152"/>
          </a:xfrm>
          <a:solidFill>
            <a:srgbClr val="FFFF00"/>
          </a:solidFill>
        </p:spPr>
        <p:txBody>
          <a:bodyPr>
            <a:normAutofit fontScale="90000"/>
          </a:bodyPr>
          <a:lstStyle/>
          <a:p>
            <a:pPr marL="857250" indent="-857250"/>
            <a:r>
              <a:rPr lang="fr-FR" dirty="0" smtClean="0">
                <a:solidFill>
                  <a:srgbClr val="FF0000"/>
                </a:solidFill>
                <a:latin typeface="+mn-lt"/>
              </a:rPr>
              <a:t/>
            </a:r>
            <a:br>
              <a:rPr lang="fr-FR" dirty="0" smtClean="0">
                <a:solidFill>
                  <a:srgbClr val="FF0000"/>
                </a:solidFill>
                <a:latin typeface="+mn-lt"/>
              </a:rPr>
            </a:br>
            <a:r>
              <a:rPr lang="fr-FR" dirty="0" smtClean="0">
                <a:solidFill>
                  <a:srgbClr val="FF0000"/>
                </a:solidFill>
                <a:latin typeface="+mn-lt"/>
              </a:rPr>
              <a:t>3.  Etude du débit coronaire (</a:t>
            </a:r>
            <a:r>
              <a:rPr lang="fr-FR" dirty="0" err="1" smtClean="0">
                <a:solidFill>
                  <a:srgbClr val="FF0000"/>
                </a:solidFill>
                <a:latin typeface="+mn-lt"/>
              </a:rPr>
              <a:t>Qco</a:t>
            </a:r>
            <a:r>
              <a:rPr lang="fr-FR" dirty="0" smtClean="0">
                <a:solidFill>
                  <a:srgbClr val="FF0000"/>
                </a:solidFill>
                <a:latin typeface="+mn-lt"/>
              </a:rPr>
              <a:t>)</a:t>
            </a:r>
            <a:br>
              <a:rPr lang="fr-FR" dirty="0" smtClean="0">
                <a:solidFill>
                  <a:srgbClr val="FF0000"/>
                </a:solidFill>
                <a:latin typeface="+mn-lt"/>
              </a:rPr>
            </a:br>
            <a:r>
              <a:rPr lang="fr-FR" sz="3300" dirty="0" smtClean="0">
                <a:solidFill>
                  <a:srgbClr val="FF0000"/>
                </a:solidFill>
              </a:rPr>
              <a:t>3.2. Distribution du </a:t>
            </a:r>
            <a:r>
              <a:rPr lang="fr-FR" sz="3300" dirty="0" err="1" smtClean="0">
                <a:solidFill>
                  <a:srgbClr val="FF0000"/>
                </a:solidFill>
              </a:rPr>
              <a:t>Qco</a:t>
            </a:r>
            <a:r>
              <a:rPr lang="fr-FR" sz="3300" dirty="0" smtClean="0">
                <a:solidFill>
                  <a:srgbClr val="FF0000"/>
                </a:solidFill>
              </a:rPr>
              <a:t> au cours d’un cycle cardiaque </a:t>
            </a:r>
            <a:r>
              <a:rPr lang="fr-FR" sz="4000" dirty="0" smtClean="0">
                <a:solidFill>
                  <a:srgbClr val="FF0000"/>
                </a:solidFill>
                <a:latin typeface="+mn-lt"/>
              </a:rPr>
              <a:t/>
            </a:r>
            <a:br>
              <a:rPr lang="fr-FR" sz="4000" dirty="0" smtClean="0">
                <a:solidFill>
                  <a:srgbClr val="FF0000"/>
                </a:solidFill>
                <a:latin typeface="+mn-lt"/>
              </a:rPr>
            </a:br>
            <a:r>
              <a:rPr lang="fr-FR" sz="4000" dirty="0" smtClean="0">
                <a:solidFill>
                  <a:srgbClr val="FF0000"/>
                </a:solidFill>
              </a:rPr>
              <a:t> </a:t>
            </a:r>
            <a:endParaRPr lang="fr-FR" sz="31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51520" y="1412776"/>
            <a:ext cx="8568952" cy="5328592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41008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467544" y="1628800"/>
            <a:ext cx="8424936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fr-FR" sz="2800" dirty="0" smtClean="0"/>
              <a:t> La perfusion des coronaires est </a:t>
            </a:r>
            <a:r>
              <a:rPr lang="fr-FR" sz="2800" i="1" dirty="0" smtClean="0">
                <a:solidFill>
                  <a:srgbClr val="0070C0"/>
                </a:solidFill>
              </a:rPr>
              <a:t>quantitativement                            </a:t>
            </a:r>
          </a:p>
          <a:p>
            <a:r>
              <a:rPr lang="fr-FR" sz="2800" i="1" dirty="0" smtClean="0">
                <a:solidFill>
                  <a:srgbClr val="0070C0"/>
                </a:solidFill>
              </a:rPr>
              <a:t> variable</a:t>
            </a:r>
            <a:r>
              <a:rPr lang="fr-FR" sz="2800" dirty="0" smtClean="0"/>
              <a:t> entre la coronaire droite et gauche.                          Elle est </a:t>
            </a:r>
            <a:r>
              <a:rPr lang="fr-FR" sz="2800" dirty="0" smtClean="0">
                <a:solidFill>
                  <a:srgbClr val="C00000"/>
                </a:solidFill>
              </a:rPr>
              <a:t>plus importante pour la coronaire gauche. </a:t>
            </a:r>
          </a:p>
          <a:p>
            <a:endParaRPr lang="fr-FR" sz="2800" dirty="0" smtClean="0">
              <a:solidFill>
                <a:srgbClr val="C00000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fr-FR" sz="2800" dirty="0" smtClean="0"/>
              <a:t> Pour une même coronaire,  la perfusion est variable, elle est phasique (cyclique) :</a:t>
            </a:r>
          </a:p>
          <a:p>
            <a:r>
              <a:rPr lang="fr-FR" sz="2800" dirty="0" smtClean="0"/>
              <a:t>     - </a:t>
            </a:r>
            <a:r>
              <a:rPr lang="fr-FR" sz="2800" dirty="0" err="1" smtClean="0">
                <a:solidFill>
                  <a:srgbClr val="C00000"/>
                </a:solidFill>
              </a:rPr>
              <a:t>Systolo</a:t>
            </a:r>
            <a:r>
              <a:rPr lang="fr-FR" sz="2800" dirty="0" smtClean="0">
                <a:solidFill>
                  <a:srgbClr val="C00000"/>
                </a:solidFill>
              </a:rPr>
              <a:t>-diastolique , mais surtout diastolique</a:t>
            </a:r>
            <a:r>
              <a:rPr lang="fr-FR" sz="2800" dirty="0" smtClean="0"/>
              <a:t> au niveau de la coronaire gauche avec annulation au début de la systole .</a:t>
            </a:r>
          </a:p>
          <a:p>
            <a:r>
              <a:rPr lang="fr-FR" sz="2800" dirty="0" smtClean="0"/>
              <a:t>     </a:t>
            </a:r>
            <a:r>
              <a:rPr lang="fr-FR" sz="2800" dirty="0" smtClean="0">
                <a:solidFill>
                  <a:schemeClr val="bg1"/>
                </a:solidFill>
              </a:rPr>
              <a:t>- </a:t>
            </a:r>
            <a:r>
              <a:rPr lang="fr-FR" sz="2800" dirty="0" err="1" smtClean="0">
                <a:solidFill>
                  <a:schemeClr val="bg1"/>
                </a:solidFill>
              </a:rPr>
              <a:t>Systolo</a:t>
            </a:r>
            <a:r>
              <a:rPr lang="fr-FR" sz="2800" dirty="0" smtClean="0">
                <a:solidFill>
                  <a:schemeClr val="bg1"/>
                </a:solidFill>
              </a:rPr>
              <a:t>-diastolique, pratiquement comparable et sans annulation au niveau de la coronaire droite.</a:t>
            </a:r>
          </a:p>
        </p:txBody>
      </p:sp>
      <p:sp>
        <p:nvSpPr>
          <p:cNvPr id="6" name="Titre 1"/>
          <p:cNvSpPr>
            <a:spLocks noGrp="1"/>
          </p:cNvSpPr>
          <p:nvPr>
            <p:ph type="title"/>
          </p:nvPr>
        </p:nvSpPr>
        <p:spPr>
          <a:xfrm>
            <a:off x="-828600" y="-27384"/>
            <a:ext cx="10009112" cy="1368152"/>
          </a:xfrm>
          <a:solidFill>
            <a:srgbClr val="FFFF00"/>
          </a:solidFill>
        </p:spPr>
        <p:txBody>
          <a:bodyPr>
            <a:normAutofit fontScale="90000"/>
          </a:bodyPr>
          <a:lstStyle/>
          <a:p>
            <a:pPr marL="857250" indent="-857250"/>
            <a:r>
              <a:rPr lang="fr-FR" dirty="0" smtClean="0">
                <a:solidFill>
                  <a:srgbClr val="FF0000"/>
                </a:solidFill>
                <a:latin typeface="+mn-lt"/>
              </a:rPr>
              <a:t/>
            </a:r>
            <a:br>
              <a:rPr lang="fr-FR" dirty="0" smtClean="0">
                <a:solidFill>
                  <a:srgbClr val="FF0000"/>
                </a:solidFill>
                <a:latin typeface="+mn-lt"/>
              </a:rPr>
            </a:br>
            <a:r>
              <a:rPr lang="fr-FR" dirty="0" smtClean="0">
                <a:solidFill>
                  <a:srgbClr val="FF0000"/>
                </a:solidFill>
                <a:latin typeface="+mn-lt"/>
              </a:rPr>
              <a:t>3.  Etude du débit coronaire (</a:t>
            </a:r>
            <a:r>
              <a:rPr lang="fr-FR" dirty="0" err="1" smtClean="0">
                <a:solidFill>
                  <a:srgbClr val="FF0000"/>
                </a:solidFill>
                <a:latin typeface="+mn-lt"/>
              </a:rPr>
              <a:t>Qco</a:t>
            </a:r>
            <a:r>
              <a:rPr lang="fr-FR" dirty="0" smtClean="0">
                <a:solidFill>
                  <a:srgbClr val="FF0000"/>
                </a:solidFill>
                <a:latin typeface="+mn-lt"/>
              </a:rPr>
              <a:t>)</a:t>
            </a:r>
            <a:br>
              <a:rPr lang="fr-FR" dirty="0" smtClean="0">
                <a:solidFill>
                  <a:srgbClr val="FF0000"/>
                </a:solidFill>
                <a:latin typeface="+mn-lt"/>
              </a:rPr>
            </a:br>
            <a:r>
              <a:rPr lang="fr-FR" sz="3300" dirty="0" smtClean="0">
                <a:solidFill>
                  <a:srgbClr val="FF0000"/>
                </a:solidFill>
              </a:rPr>
              <a:t>3.2. Distribution du </a:t>
            </a:r>
            <a:r>
              <a:rPr lang="fr-FR" sz="3300" dirty="0" err="1" smtClean="0">
                <a:solidFill>
                  <a:srgbClr val="FF0000"/>
                </a:solidFill>
              </a:rPr>
              <a:t>Qco</a:t>
            </a:r>
            <a:r>
              <a:rPr lang="fr-FR" sz="3300" dirty="0" smtClean="0">
                <a:solidFill>
                  <a:srgbClr val="FF0000"/>
                </a:solidFill>
              </a:rPr>
              <a:t> au cours d’un cycle cardiaque </a:t>
            </a:r>
            <a:r>
              <a:rPr lang="fr-FR" sz="4000" dirty="0" smtClean="0">
                <a:solidFill>
                  <a:srgbClr val="FF0000"/>
                </a:solidFill>
                <a:latin typeface="+mn-lt"/>
              </a:rPr>
              <a:t/>
            </a:r>
            <a:br>
              <a:rPr lang="fr-FR" sz="4000" dirty="0" smtClean="0">
                <a:solidFill>
                  <a:srgbClr val="FF0000"/>
                </a:solidFill>
                <a:latin typeface="+mn-lt"/>
              </a:rPr>
            </a:br>
            <a:r>
              <a:rPr lang="fr-FR" sz="4000" dirty="0" smtClean="0">
                <a:solidFill>
                  <a:srgbClr val="FF0000"/>
                </a:solidFill>
              </a:rPr>
              <a:t> </a:t>
            </a:r>
            <a:endParaRPr lang="fr-FR" sz="31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51520" y="1412776"/>
            <a:ext cx="8568952" cy="5328592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467544" y="1628800"/>
            <a:ext cx="8424936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fr-FR" sz="2800" dirty="0" smtClean="0"/>
              <a:t> La perfusion des coronaires est </a:t>
            </a:r>
            <a:r>
              <a:rPr lang="fr-FR" sz="2800" i="1" dirty="0" smtClean="0">
                <a:solidFill>
                  <a:srgbClr val="0070C0"/>
                </a:solidFill>
              </a:rPr>
              <a:t>quantitativement                            </a:t>
            </a:r>
          </a:p>
          <a:p>
            <a:r>
              <a:rPr lang="fr-FR" sz="2800" i="1" dirty="0" smtClean="0">
                <a:solidFill>
                  <a:srgbClr val="0070C0"/>
                </a:solidFill>
              </a:rPr>
              <a:t> variable</a:t>
            </a:r>
            <a:r>
              <a:rPr lang="fr-FR" sz="2800" dirty="0" smtClean="0"/>
              <a:t> entre la coronaire droite et gauche.                          Elle est </a:t>
            </a:r>
            <a:r>
              <a:rPr lang="fr-FR" sz="2800" dirty="0" smtClean="0">
                <a:solidFill>
                  <a:srgbClr val="C00000"/>
                </a:solidFill>
              </a:rPr>
              <a:t>plus importante pour la coronaire gauche. </a:t>
            </a:r>
          </a:p>
          <a:p>
            <a:endParaRPr lang="fr-FR" sz="2800" dirty="0" smtClean="0">
              <a:solidFill>
                <a:srgbClr val="C00000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fr-FR" sz="2800" dirty="0" smtClean="0"/>
              <a:t> Pour une même coronaire,  la perfusion est variable, elle est phasique (cyclique) :</a:t>
            </a:r>
          </a:p>
          <a:p>
            <a:r>
              <a:rPr lang="fr-FR" sz="2800" dirty="0" smtClean="0"/>
              <a:t>     - </a:t>
            </a:r>
            <a:r>
              <a:rPr lang="fr-FR" sz="2800" dirty="0" err="1" smtClean="0">
                <a:solidFill>
                  <a:srgbClr val="C00000"/>
                </a:solidFill>
              </a:rPr>
              <a:t>Systolo</a:t>
            </a:r>
            <a:r>
              <a:rPr lang="fr-FR" sz="2800" dirty="0" smtClean="0">
                <a:solidFill>
                  <a:srgbClr val="C00000"/>
                </a:solidFill>
              </a:rPr>
              <a:t>-diastolique , mais surtout diastolique</a:t>
            </a:r>
            <a:r>
              <a:rPr lang="fr-FR" sz="2800" dirty="0" smtClean="0"/>
              <a:t> au niveau de la coronaire gauche avec annulation au début de la systole .</a:t>
            </a:r>
          </a:p>
          <a:p>
            <a:r>
              <a:rPr lang="fr-FR" sz="2800" dirty="0" smtClean="0"/>
              <a:t>     - </a:t>
            </a:r>
            <a:r>
              <a:rPr lang="fr-FR" sz="2800" dirty="0" err="1" smtClean="0">
                <a:solidFill>
                  <a:srgbClr val="C00000"/>
                </a:solidFill>
              </a:rPr>
              <a:t>Systolo</a:t>
            </a:r>
            <a:r>
              <a:rPr lang="fr-FR" sz="2800" dirty="0" smtClean="0">
                <a:solidFill>
                  <a:srgbClr val="C00000"/>
                </a:solidFill>
              </a:rPr>
              <a:t>-diastolique</a:t>
            </a:r>
            <a:r>
              <a:rPr lang="fr-FR" sz="2800" dirty="0" smtClean="0"/>
              <a:t>, </a:t>
            </a:r>
            <a:r>
              <a:rPr lang="fr-FR" sz="2800" dirty="0" smtClean="0">
                <a:solidFill>
                  <a:srgbClr val="C00000"/>
                </a:solidFill>
              </a:rPr>
              <a:t>pratiquement comparable </a:t>
            </a:r>
            <a:r>
              <a:rPr lang="fr-FR" sz="2800" dirty="0" smtClean="0"/>
              <a:t>et sans annulation au niveau de la coronaire droite.</a:t>
            </a:r>
          </a:p>
        </p:txBody>
      </p:sp>
      <p:sp>
        <p:nvSpPr>
          <p:cNvPr id="6" name="Titre 1"/>
          <p:cNvSpPr>
            <a:spLocks noGrp="1"/>
          </p:cNvSpPr>
          <p:nvPr>
            <p:ph type="title"/>
          </p:nvPr>
        </p:nvSpPr>
        <p:spPr>
          <a:xfrm>
            <a:off x="-828600" y="-27384"/>
            <a:ext cx="10009112" cy="1368152"/>
          </a:xfrm>
          <a:solidFill>
            <a:srgbClr val="FFFF00"/>
          </a:solidFill>
        </p:spPr>
        <p:txBody>
          <a:bodyPr>
            <a:normAutofit fontScale="90000"/>
          </a:bodyPr>
          <a:lstStyle/>
          <a:p>
            <a:pPr marL="857250" indent="-857250"/>
            <a:r>
              <a:rPr lang="fr-FR" dirty="0" smtClean="0">
                <a:solidFill>
                  <a:srgbClr val="FF0000"/>
                </a:solidFill>
                <a:latin typeface="+mn-lt"/>
              </a:rPr>
              <a:t/>
            </a:r>
            <a:br>
              <a:rPr lang="fr-FR" dirty="0" smtClean="0">
                <a:solidFill>
                  <a:srgbClr val="FF0000"/>
                </a:solidFill>
                <a:latin typeface="+mn-lt"/>
              </a:rPr>
            </a:br>
            <a:r>
              <a:rPr lang="fr-FR" dirty="0" smtClean="0">
                <a:solidFill>
                  <a:srgbClr val="FF0000"/>
                </a:solidFill>
                <a:latin typeface="+mn-lt"/>
              </a:rPr>
              <a:t>3.  Etude du débit coronaire (</a:t>
            </a:r>
            <a:r>
              <a:rPr lang="fr-FR" dirty="0" err="1" smtClean="0">
                <a:solidFill>
                  <a:srgbClr val="FF0000"/>
                </a:solidFill>
                <a:latin typeface="+mn-lt"/>
              </a:rPr>
              <a:t>Qco</a:t>
            </a:r>
            <a:r>
              <a:rPr lang="fr-FR" dirty="0" smtClean="0">
                <a:solidFill>
                  <a:srgbClr val="FF0000"/>
                </a:solidFill>
                <a:latin typeface="+mn-lt"/>
              </a:rPr>
              <a:t>)</a:t>
            </a:r>
            <a:br>
              <a:rPr lang="fr-FR" dirty="0" smtClean="0">
                <a:solidFill>
                  <a:srgbClr val="FF0000"/>
                </a:solidFill>
                <a:latin typeface="+mn-lt"/>
              </a:rPr>
            </a:br>
            <a:r>
              <a:rPr lang="fr-FR" sz="3300" dirty="0" smtClean="0">
                <a:solidFill>
                  <a:srgbClr val="FF0000"/>
                </a:solidFill>
              </a:rPr>
              <a:t>3.2. Distribution du </a:t>
            </a:r>
            <a:r>
              <a:rPr lang="fr-FR" sz="3300" dirty="0" err="1" smtClean="0">
                <a:solidFill>
                  <a:srgbClr val="FF0000"/>
                </a:solidFill>
              </a:rPr>
              <a:t>Qco</a:t>
            </a:r>
            <a:r>
              <a:rPr lang="fr-FR" sz="3300" dirty="0" smtClean="0">
                <a:solidFill>
                  <a:srgbClr val="FF0000"/>
                </a:solidFill>
              </a:rPr>
              <a:t> au cours d’un cycle cardiaque </a:t>
            </a:r>
            <a:r>
              <a:rPr lang="fr-FR" sz="4000" dirty="0" smtClean="0">
                <a:solidFill>
                  <a:srgbClr val="FF0000"/>
                </a:solidFill>
                <a:latin typeface="+mn-lt"/>
              </a:rPr>
              <a:t/>
            </a:r>
            <a:br>
              <a:rPr lang="fr-FR" sz="4000" dirty="0" smtClean="0">
                <a:solidFill>
                  <a:srgbClr val="FF0000"/>
                </a:solidFill>
                <a:latin typeface="+mn-lt"/>
              </a:rPr>
            </a:br>
            <a:r>
              <a:rPr lang="fr-FR" sz="4000" dirty="0" smtClean="0">
                <a:solidFill>
                  <a:srgbClr val="FF0000"/>
                </a:solidFill>
              </a:rPr>
              <a:t> </a:t>
            </a:r>
            <a:endParaRPr lang="fr-FR" sz="31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51520" y="1412776"/>
            <a:ext cx="8568952" cy="5328592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34985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683568" y="1988840"/>
            <a:ext cx="7848872" cy="1877437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fr-FR" sz="3200" dirty="0" smtClean="0"/>
              <a:t>  </a:t>
            </a:r>
            <a:r>
              <a:rPr lang="fr-FR" sz="3200" dirty="0" smtClean="0"/>
              <a:t>  </a:t>
            </a:r>
            <a:r>
              <a:rPr lang="fr-FR" sz="2800" dirty="0" smtClean="0"/>
              <a:t>Au </a:t>
            </a:r>
            <a:r>
              <a:rPr lang="fr-FR" sz="2800" dirty="0" smtClean="0"/>
              <a:t>niveau des deux coronaires ensembles, la </a:t>
            </a:r>
            <a:endParaRPr lang="fr-FR" sz="2800" dirty="0" smtClean="0"/>
          </a:p>
          <a:p>
            <a:r>
              <a:rPr lang="fr-FR" sz="2800" dirty="0"/>
              <a:t> </a:t>
            </a:r>
            <a:r>
              <a:rPr lang="fr-FR" sz="2800" dirty="0" smtClean="0"/>
              <a:t>     </a:t>
            </a:r>
            <a:r>
              <a:rPr lang="fr-FR" sz="2800" dirty="0" smtClean="0"/>
              <a:t>perfusion  </a:t>
            </a:r>
            <a:r>
              <a:rPr lang="fr-FR" sz="2800" dirty="0" smtClean="0"/>
              <a:t>du cœur est surtout diastolique, </a:t>
            </a:r>
            <a:endParaRPr lang="fr-FR" sz="2800" dirty="0" smtClean="0"/>
          </a:p>
          <a:p>
            <a:r>
              <a:rPr lang="fr-FR" sz="2800" dirty="0"/>
              <a:t> </a:t>
            </a:r>
            <a:r>
              <a:rPr lang="fr-FR" sz="2800" dirty="0" smtClean="0"/>
              <a:t>     </a:t>
            </a:r>
            <a:r>
              <a:rPr lang="fr-FR" sz="2800" dirty="0" smtClean="0"/>
              <a:t>constituant </a:t>
            </a:r>
            <a:r>
              <a:rPr lang="fr-FR" sz="2800" dirty="0" smtClean="0">
                <a:solidFill>
                  <a:srgbClr val="C00000"/>
                </a:solidFill>
              </a:rPr>
              <a:t>70%</a:t>
            </a:r>
            <a:r>
              <a:rPr lang="fr-FR" sz="2800" dirty="0" smtClean="0"/>
              <a:t> du </a:t>
            </a:r>
            <a:r>
              <a:rPr lang="fr-FR" sz="2800" dirty="0" err="1" smtClean="0"/>
              <a:t>Qco</a:t>
            </a:r>
            <a:r>
              <a:rPr lang="fr-FR" sz="2800" dirty="0" smtClean="0"/>
              <a:t> </a:t>
            </a:r>
            <a:r>
              <a:rPr lang="fr-FR" sz="2800" dirty="0" smtClean="0"/>
              <a:t>total</a:t>
            </a:r>
          </a:p>
          <a:p>
            <a:pPr>
              <a:buFont typeface="Arial" pitchFamily="34" charset="0"/>
              <a:buChar char="•"/>
            </a:pPr>
            <a:endParaRPr lang="fr-FR" sz="2800" dirty="0" smtClean="0"/>
          </a:p>
        </p:txBody>
      </p:sp>
      <p:sp>
        <p:nvSpPr>
          <p:cNvPr id="6" name="Titre 1"/>
          <p:cNvSpPr>
            <a:spLocks noGrp="1"/>
          </p:cNvSpPr>
          <p:nvPr>
            <p:ph type="title"/>
          </p:nvPr>
        </p:nvSpPr>
        <p:spPr>
          <a:xfrm>
            <a:off x="-828600" y="-27384"/>
            <a:ext cx="10009112" cy="1368152"/>
          </a:xfrm>
          <a:solidFill>
            <a:srgbClr val="FFFF00"/>
          </a:solidFill>
        </p:spPr>
        <p:txBody>
          <a:bodyPr>
            <a:normAutofit fontScale="90000"/>
          </a:bodyPr>
          <a:lstStyle/>
          <a:p>
            <a:pPr marL="857250" indent="-857250"/>
            <a:r>
              <a:rPr lang="fr-FR" dirty="0" smtClean="0">
                <a:solidFill>
                  <a:srgbClr val="FF0000"/>
                </a:solidFill>
                <a:latin typeface="+mn-lt"/>
              </a:rPr>
              <a:t/>
            </a:r>
            <a:br>
              <a:rPr lang="fr-FR" dirty="0" smtClean="0">
                <a:solidFill>
                  <a:srgbClr val="FF0000"/>
                </a:solidFill>
                <a:latin typeface="+mn-lt"/>
              </a:rPr>
            </a:br>
            <a:r>
              <a:rPr lang="fr-FR" dirty="0" smtClean="0">
                <a:solidFill>
                  <a:srgbClr val="FF0000"/>
                </a:solidFill>
                <a:latin typeface="+mn-lt"/>
              </a:rPr>
              <a:t>3.  Etude du débit coronaire (</a:t>
            </a:r>
            <a:r>
              <a:rPr lang="fr-FR" dirty="0" err="1" smtClean="0">
                <a:solidFill>
                  <a:srgbClr val="FF0000"/>
                </a:solidFill>
                <a:latin typeface="+mn-lt"/>
              </a:rPr>
              <a:t>Qco</a:t>
            </a:r>
            <a:r>
              <a:rPr lang="fr-FR" dirty="0" smtClean="0">
                <a:solidFill>
                  <a:srgbClr val="FF0000"/>
                </a:solidFill>
                <a:latin typeface="+mn-lt"/>
              </a:rPr>
              <a:t>)</a:t>
            </a:r>
            <a:br>
              <a:rPr lang="fr-FR" dirty="0" smtClean="0">
                <a:solidFill>
                  <a:srgbClr val="FF0000"/>
                </a:solidFill>
                <a:latin typeface="+mn-lt"/>
              </a:rPr>
            </a:br>
            <a:r>
              <a:rPr lang="fr-FR" sz="3300" dirty="0" smtClean="0">
                <a:solidFill>
                  <a:srgbClr val="FF0000"/>
                </a:solidFill>
              </a:rPr>
              <a:t>3.2. Distribution du </a:t>
            </a:r>
            <a:r>
              <a:rPr lang="fr-FR" sz="3300" dirty="0" err="1" smtClean="0">
                <a:solidFill>
                  <a:srgbClr val="FF0000"/>
                </a:solidFill>
              </a:rPr>
              <a:t>Qco</a:t>
            </a:r>
            <a:r>
              <a:rPr lang="fr-FR" sz="3300" dirty="0" smtClean="0">
                <a:solidFill>
                  <a:srgbClr val="FF0000"/>
                </a:solidFill>
              </a:rPr>
              <a:t> au cours d’un cycle cardiaque </a:t>
            </a:r>
            <a:r>
              <a:rPr lang="fr-FR" sz="4000" dirty="0" smtClean="0">
                <a:solidFill>
                  <a:srgbClr val="FF0000"/>
                </a:solidFill>
                <a:latin typeface="+mn-lt"/>
              </a:rPr>
              <a:t/>
            </a:r>
            <a:br>
              <a:rPr lang="fr-FR" sz="4000" dirty="0" smtClean="0">
                <a:solidFill>
                  <a:srgbClr val="FF0000"/>
                </a:solidFill>
                <a:latin typeface="+mn-lt"/>
              </a:rPr>
            </a:br>
            <a:r>
              <a:rPr lang="fr-FR" sz="4000" dirty="0" smtClean="0">
                <a:solidFill>
                  <a:srgbClr val="FF0000"/>
                </a:solidFill>
              </a:rPr>
              <a:t> </a:t>
            </a:r>
            <a:endParaRPr lang="fr-FR" sz="3100" dirty="0">
              <a:solidFill>
                <a:srgbClr val="FF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103526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683568" y="1988840"/>
            <a:ext cx="7848872" cy="1877437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fr-FR" sz="3200" dirty="0" smtClean="0"/>
              <a:t>  </a:t>
            </a:r>
            <a:r>
              <a:rPr lang="fr-FR" sz="3200" dirty="0" smtClean="0"/>
              <a:t>  </a:t>
            </a:r>
            <a:r>
              <a:rPr lang="fr-FR" sz="2800" dirty="0" smtClean="0"/>
              <a:t>Au </a:t>
            </a:r>
            <a:r>
              <a:rPr lang="fr-FR" sz="2800" dirty="0" smtClean="0"/>
              <a:t>niveau des deux coronaires ensembles, la </a:t>
            </a:r>
            <a:endParaRPr lang="fr-FR" sz="2800" dirty="0" smtClean="0"/>
          </a:p>
          <a:p>
            <a:r>
              <a:rPr lang="fr-FR" sz="2800" dirty="0"/>
              <a:t> </a:t>
            </a:r>
            <a:r>
              <a:rPr lang="fr-FR" sz="2800" dirty="0" smtClean="0"/>
              <a:t>     </a:t>
            </a:r>
            <a:r>
              <a:rPr lang="fr-FR" sz="2800" dirty="0" smtClean="0"/>
              <a:t>perfusion  </a:t>
            </a:r>
            <a:r>
              <a:rPr lang="fr-FR" sz="2800" dirty="0" smtClean="0"/>
              <a:t>du cœur est surtout diastolique, </a:t>
            </a:r>
            <a:endParaRPr lang="fr-FR" sz="2800" dirty="0" smtClean="0"/>
          </a:p>
          <a:p>
            <a:r>
              <a:rPr lang="fr-FR" sz="2800" dirty="0"/>
              <a:t> </a:t>
            </a:r>
            <a:r>
              <a:rPr lang="fr-FR" sz="2800" dirty="0" smtClean="0"/>
              <a:t>     </a:t>
            </a:r>
            <a:r>
              <a:rPr lang="fr-FR" sz="2800" dirty="0" smtClean="0"/>
              <a:t>constituant </a:t>
            </a:r>
            <a:r>
              <a:rPr lang="fr-FR" sz="2800" dirty="0" smtClean="0">
                <a:solidFill>
                  <a:srgbClr val="C00000"/>
                </a:solidFill>
              </a:rPr>
              <a:t>70%</a:t>
            </a:r>
            <a:r>
              <a:rPr lang="fr-FR" sz="2800" dirty="0" smtClean="0"/>
              <a:t> du </a:t>
            </a:r>
            <a:r>
              <a:rPr lang="fr-FR" sz="2800" dirty="0" err="1" smtClean="0"/>
              <a:t>Qco</a:t>
            </a:r>
            <a:r>
              <a:rPr lang="fr-FR" sz="2800" dirty="0" smtClean="0"/>
              <a:t> </a:t>
            </a:r>
            <a:r>
              <a:rPr lang="fr-FR" sz="2800" dirty="0" smtClean="0"/>
              <a:t>total</a:t>
            </a:r>
          </a:p>
          <a:p>
            <a:pPr>
              <a:buFont typeface="Arial" pitchFamily="34" charset="0"/>
              <a:buChar char="•"/>
            </a:pPr>
            <a:endParaRPr lang="fr-FR" sz="2800" dirty="0" smtClean="0"/>
          </a:p>
        </p:txBody>
      </p:sp>
      <p:sp>
        <p:nvSpPr>
          <p:cNvPr id="6" name="Titre 1"/>
          <p:cNvSpPr>
            <a:spLocks noGrp="1"/>
          </p:cNvSpPr>
          <p:nvPr>
            <p:ph type="title"/>
          </p:nvPr>
        </p:nvSpPr>
        <p:spPr>
          <a:xfrm>
            <a:off x="-828600" y="-27384"/>
            <a:ext cx="10009112" cy="1368152"/>
          </a:xfrm>
          <a:solidFill>
            <a:srgbClr val="FFFF00"/>
          </a:solidFill>
        </p:spPr>
        <p:txBody>
          <a:bodyPr>
            <a:normAutofit fontScale="90000"/>
          </a:bodyPr>
          <a:lstStyle/>
          <a:p>
            <a:pPr marL="857250" indent="-857250"/>
            <a:r>
              <a:rPr lang="fr-FR" dirty="0" smtClean="0">
                <a:solidFill>
                  <a:srgbClr val="FF0000"/>
                </a:solidFill>
                <a:latin typeface="+mn-lt"/>
              </a:rPr>
              <a:t/>
            </a:r>
            <a:br>
              <a:rPr lang="fr-FR" dirty="0" smtClean="0">
                <a:solidFill>
                  <a:srgbClr val="FF0000"/>
                </a:solidFill>
                <a:latin typeface="+mn-lt"/>
              </a:rPr>
            </a:br>
            <a:r>
              <a:rPr lang="fr-FR" dirty="0" smtClean="0">
                <a:solidFill>
                  <a:srgbClr val="FF0000"/>
                </a:solidFill>
                <a:latin typeface="+mn-lt"/>
              </a:rPr>
              <a:t>3.  Etude du débit coronaire (</a:t>
            </a:r>
            <a:r>
              <a:rPr lang="fr-FR" dirty="0" err="1" smtClean="0">
                <a:solidFill>
                  <a:srgbClr val="FF0000"/>
                </a:solidFill>
                <a:latin typeface="+mn-lt"/>
              </a:rPr>
              <a:t>Qco</a:t>
            </a:r>
            <a:r>
              <a:rPr lang="fr-FR" dirty="0" smtClean="0">
                <a:solidFill>
                  <a:srgbClr val="FF0000"/>
                </a:solidFill>
                <a:latin typeface="+mn-lt"/>
              </a:rPr>
              <a:t>)</a:t>
            </a:r>
            <a:br>
              <a:rPr lang="fr-FR" dirty="0" smtClean="0">
                <a:solidFill>
                  <a:srgbClr val="FF0000"/>
                </a:solidFill>
                <a:latin typeface="+mn-lt"/>
              </a:rPr>
            </a:br>
            <a:r>
              <a:rPr lang="fr-FR" sz="3300" dirty="0" smtClean="0">
                <a:solidFill>
                  <a:srgbClr val="FF0000"/>
                </a:solidFill>
              </a:rPr>
              <a:t>3.2. Distribution du </a:t>
            </a:r>
            <a:r>
              <a:rPr lang="fr-FR" sz="3300" dirty="0" err="1" smtClean="0">
                <a:solidFill>
                  <a:srgbClr val="FF0000"/>
                </a:solidFill>
              </a:rPr>
              <a:t>Qco</a:t>
            </a:r>
            <a:r>
              <a:rPr lang="fr-FR" sz="3300" dirty="0" smtClean="0">
                <a:solidFill>
                  <a:srgbClr val="FF0000"/>
                </a:solidFill>
              </a:rPr>
              <a:t> au cours d’un cycle cardiaque </a:t>
            </a:r>
            <a:r>
              <a:rPr lang="fr-FR" sz="4000" dirty="0" smtClean="0">
                <a:solidFill>
                  <a:srgbClr val="FF0000"/>
                </a:solidFill>
                <a:latin typeface="+mn-lt"/>
              </a:rPr>
              <a:t/>
            </a:r>
            <a:br>
              <a:rPr lang="fr-FR" sz="4000" dirty="0" smtClean="0">
                <a:solidFill>
                  <a:srgbClr val="FF0000"/>
                </a:solidFill>
                <a:latin typeface="+mn-lt"/>
              </a:rPr>
            </a:br>
            <a:r>
              <a:rPr lang="fr-FR" sz="4000" dirty="0" smtClean="0">
                <a:solidFill>
                  <a:srgbClr val="FF0000"/>
                </a:solidFill>
              </a:rPr>
              <a:t> </a:t>
            </a:r>
            <a:endParaRPr lang="fr-FR" sz="31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5" name="ZoneTexte 2"/>
          <p:cNvSpPr txBox="1"/>
          <p:nvPr/>
        </p:nvSpPr>
        <p:spPr>
          <a:xfrm>
            <a:off x="683568" y="4149080"/>
            <a:ext cx="7848872" cy="954107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fr-FR" sz="2800" dirty="0" smtClean="0"/>
              <a:t>Donc</a:t>
            </a:r>
            <a:r>
              <a:rPr lang="fr-FR" sz="2800" dirty="0" smtClean="0"/>
              <a:t>, </a:t>
            </a:r>
            <a:r>
              <a:rPr lang="fr-FR" sz="2800" dirty="0" smtClean="0"/>
              <a:t> </a:t>
            </a:r>
            <a:r>
              <a:rPr lang="fr-FR" sz="2800" dirty="0" smtClean="0">
                <a:solidFill>
                  <a:srgbClr val="C00000"/>
                </a:solidFill>
              </a:rPr>
              <a:t>le cœur est surtout irrigué pendant la diastole.</a:t>
            </a:r>
            <a:endParaRPr lang="fr-FR" sz="28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3526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683568" y="1988840"/>
            <a:ext cx="7848872" cy="1877437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fr-FR" sz="3200" dirty="0" smtClean="0"/>
              <a:t>  </a:t>
            </a:r>
            <a:r>
              <a:rPr lang="fr-FR" sz="3200" dirty="0" smtClean="0"/>
              <a:t>  </a:t>
            </a:r>
            <a:r>
              <a:rPr lang="fr-FR" sz="2800" dirty="0" smtClean="0"/>
              <a:t>Au </a:t>
            </a:r>
            <a:r>
              <a:rPr lang="fr-FR" sz="2800" dirty="0" smtClean="0"/>
              <a:t>niveau des deux coronaires ensembles, la </a:t>
            </a:r>
            <a:endParaRPr lang="fr-FR" sz="2800" dirty="0" smtClean="0"/>
          </a:p>
          <a:p>
            <a:r>
              <a:rPr lang="fr-FR" sz="2800" dirty="0"/>
              <a:t> </a:t>
            </a:r>
            <a:r>
              <a:rPr lang="fr-FR" sz="2800" dirty="0" smtClean="0"/>
              <a:t>     </a:t>
            </a:r>
            <a:r>
              <a:rPr lang="fr-FR" sz="2800" dirty="0" smtClean="0"/>
              <a:t>perfusion  </a:t>
            </a:r>
            <a:r>
              <a:rPr lang="fr-FR" sz="2800" dirty="0" smtClean="0"/>
              <a:t>du cœur est surtout diastolique, </a:t>
            </a:r>
            <a:endParaRPr lang="fr-FR" sz="2800" dirty="0" smtClean="0"/>
          </a:p>
          <a:p>
            <a:r>
              <a:rPr lang="fr-FR" sz="2800" dirty="0"/>
              <a:t> </a:t>
            </a:r>
            <a:r>
              <a:rPr lang="fr-FR" sz="2800" dirty="0" smtClean="0"/>
              <a:t>     </a:t>
            </a:r>
            <a:r>
              <a:rPr lang="fr-FR" sz="2800" dirty="0" smtClean="0"/>
              <a:t>constituant </a:t>
            </a:r>
            <a:r>
              <a:rPr lang="fr-FR" sz="2800" dirty="0" smtClean="0">
                <a:solidFill>
                  <a:srgbClr val="C00000"/>
                </a:solidFill>
              </a:rPr>
              <a:t>70%</a:t>
            </a:r>
            <a:r>
              <a:rPr lang="fr-FR" sz="2800" dirty="0" smtClean="0"/>
              <a:t> du </a:t>
            </a:r>
            <a:r>
              <a:rPr lang="fr-FR" sz="2800" dirty="0" err="1" smtClean="0"/>
              <a:t>Qco</a:t>
            </a:r>
            <a:r>
              <a:rPr lang="fr-FR" sz="2800" dirty="0" smtClean="0"/>
              <a:t> </a:t>
            </a:r>
            <a:r>
              <a:rPr lang="fr-FR" sz="2800" dirty="0" smtClean="0"/>
              <a:t>total</a:t>
            </a:r>
          </a:p>
          <a:p>
            <a:pPr>
              <a:buFont typeface="Arial" pitchFamily="34" charset="0"/>
              <a:buChar char="•"/>
            </a:pPr>
            <a:endParaRPr lang="fr-FR" sz="2800" dirty="0" smtClean="0"/>
          </a:p>
        </p:txBody>
      </p:sp>
      <p:sp>
        <p:nvSpPr>
          <p:cNvPr id="6" name="Titre 1"/>
          <p:cNvSpPr>
            <a:spLocks noGrp="1"/>
          </p:cNvSpPr>
          <p:nvPr>
            <p:ph type="title"/>
          </p:nvPr>
        </p:nvSpPr>
        <p:spPr>
          <a:xfrm>
            <a:off x="-828600" y="-27384"/>
            <a:ext cx="10009112" cy="1368152"/>
          </a:xfrm>
          <a:solidFill>
            <a:srgbClr val="FFFF00"/>
          </a:solidFill>
        </p:spPr>
        <p:txBody>
          <a:bodyPr>
            <a:normAutofit fontScale="90000"/>
          </a:bodyPr>
          <a:lstStyle/>
          <a:p>
            <a:pPr marL="857250" indent="-857250"/>
            <a:r>
              <a:rPr lang="fr-FR" dirty="0" smtClean="0">
                <a:solidFill>
                  <a:srgbClr val="FF0000"/>
                </a:solidFill>
                <a:latin typeface="+mn-lt"/>
              </a:rPr>
              <a:t/>
            </a:r>
            <a:br>
              <a:rPr lang="fr-FR" dirty="0" smtClean="0">
                <a:solidFill>
                  <a:srgbClr val="FF0000"/>
                </a:solidFill>
                <a:latin typeface="+mn-lt"/>
              </a:rPr>
            </a:br>
            <a:r>
              <a:rPr lang="fr-FR" dirty="0" smtClean="0">
                <a:solidFill>
                  <a:srgbClr val="FF0000"/>
                </a:solidFill>
                <a:latin typeface="+mn-lt"/>
              </a:rPr>
              <a:t>3.  Etude du débit coronaire (</a:t>
            </a:r>
            <a:r>
              <a:rPr lang="fr-FR" dirty="0" err="1" smtClean="0">
                <a:solidFill>
                  <a:srgbClr val="FF0000"/>
                </a:solidFill>
                <a:latin typeface="+mn-lt"/>
              </a:rPr>
              <a:t>Qco</a:t>
            </a:r>
            <a:r>
              <a:rPr lang="fr-FR" dirty="0" smtClean="0">
                <a:solidFill>
                  <a:srgbClr val="FF0000"/>
                </a:solidFill>
                <a:latin typeface="+mn-lt"/>
              </a:rPr>
              <a:t>)</a:t>
            </a:r>
            <a:br>
              <a:rPr lang="fr-FR" dirty="0" smtClean="0">
                <a:solidFill>
                  <a:srgbClr val="FF0000"/>
                </a:solidFill>
                <a:latin typeface="+mn-lt"/>
              </a:rPr>
            </a:br>
            <a:r>
              <a:rPr lang="fr-FR" sz="3300" dirty="0" smtClean="0">
                <a:solidFill>
                  <a:srgbClr val="FF0000"/>
                </a:solidFill>
              </a:rPr>
              <a:t>3.2. Distribution du </a:t>
            </a:r>
            <a:r>
              <a:rPr lang="fr-FR" sz="3300" dirty="0" err="1" smtClean="0">
                <a:solidFill>
                  <a:srgbClr val="FF0000"/>
                </a:solidFill>
              </a:rPr>
              <a:t>Qco</a:t>
            </a:r>
            <a:r>
              <a:rPr lang="fr-FR" sz="3300" dirty="0" smtClean="0">
                <a:solidFill>
                  <a:srgbClr val="FF0000"/>
                </a:solidFill>
              </a:rPr>
              <a:t> au cours d’un cycle cardiaque </a:t>
            </a:r>
            <a:r>
              <a:rPr lang="fr-FR" sz="4000" dirty="0" smtClean="0">
                <a:solidFill>
                  <a:srgbClr val="FF0000"/>
                </a:solidFill>
                <a:latin typeface="+mn-lt"/>
              </a:rPr>
              <a:t/>
            </a:r>
            <a:br>
              <a:rPr lang="fr-FR" sz="4000" dirty="0" smtClean="0">
                <a:solidFill>
                  <a:srgbClr val="FF0000"/>
                </a:solidFill>
                <a:latin typeface="+mn-lt"/>
              </a:rPr>
            </a:br>
            <a:r>
              <a:rPr lang="fr-FR" sz="4000" dirty="0" smtClean="0">
                <a:solidFill>
                  <a:srgbClr val="FF0000"/>
                </a:solidFill>
              </a:rPr>
              <a:t> </a:t>
            </a:r>
            <a:endParaRPr lang="fr-FR" sz="31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5" name="ZoneTexte 2"/>
          <p:cNvSpPr txBox="1"/>
          <p:nvPr/>
        </p:nvSpPr>
        <p:spPr>
          <a:xfrm>
            <a:off x="683568" y="4149080"/>
            <a:ext cx="7848872" cy="954107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fr-FR" sz="2800" dirty="0" smtClean="0"/>
              <a:t>Donc</a:t>
            </a:r>
            <a:r>
              <a:rPr lang="fr-FR" sz="2800" dirty="0" smtClean="0"/>
              <a:t>, </a:t>
            </a:r>
            <a:r>
              <a:rPr lang="fr-FR" sz="2800" dirty="0" smtClean="0"/>
              <a:t> </a:t>
            </a:r>
            <a:r>
              <a:rPr lang="fr-FR" sz="2800" dirty="0" smtClean="0">
                <a:solidFill>
                  <a:srgbClr val="C00000"/>
                </a:solidFill>
              </a:rPr>
              <a:t>le cœur est surtout irrigué pendant la diastole.</a:t>
            </a:r>
            <a:endParaRPr lang="fr-FR" sz="2800" dirty="0">
              <a:solidFill>
                <a:srgbClr val="C00000"/>
              </a:solidFill>
            </a:endParaRPr>
          </a:p>
        </p:txBody>
      </p:sp>
      <p:sp>
        <p:nvSpPr>
          <p:cNvPr id="7" name="ZoneTexte 2"/>
          <p:cNvSpPr txBox="1"/>
          <p:nvPr/>
        </p:nvSpPr>
        <p:spPr>
          <a:xfrm>
            <a:off x="683568" y="5355213"/>
            <a:ext cx="7848872" cy="52322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fr-FR" sz="2800" dirty="0" smtClean="0"/>
              <a:t>Et il est moins </a:t>
            </a:r>
            <a:r>
              <a:rPr lang="fr-FR" sz="2800" dirty="0" smtClean="0">
                <a:solidFill>
                  <a:srgbClr val="C00000"/>
                </a:solidFill>
              </a:rPr>
              <a:t>irrigué en systole.</a:t>
            </a:r>
            <a:endParaRPr lang="fr-FR" sz="28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 descr="http://www.jle.com/e-docs/00/02/BF/D3/texte_alt_fig2.gif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1340768"/>
            <a:ext cx="5040560" cy="5517232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Rectangle 7"/>
          <p:cNvSpPr/>
          <p:nvPr/>
        </p:nvSpPr>
        <p:spPr>
          <a:xfrm>
            <a:off x="1763688" y="3284984"/>
            <a:ext cx="3456384" cy="144016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rgbClr val="00B0F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763688" y="1340768"/>
            <a:ext cx="2160240" cy="14401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rgbClr val="00B0F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860032" y="4077072"/>
            <a:ext cx="792088" cy="2880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4860032" y="5877272"/>
            <a:ext cx="864096" cy="2880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bg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907704" y="3429000"/>
            <a:ext cx="360040" cy="144016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10"/>
          <p:cNvSpPr/>
          <p:nvPr/>
        </p:nvSpPr>
        <p:spPr>
          <a:xfrm>
            <a:off x="1979712" y="5445224"/>
            <a:ext cx="288032" cy="144016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Rectangle 15"/>
          <p:cNvSpPr/>
          <p:nvPr/>
        </p:nvSpPr>
        <p:spPr>
          <a:xfrm>
            <a:off x="2339752" y="1916832"/>
            <a:ext cx="1008112" cy="86409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Rectangle 16"/>
          <p:cNvSpPr/>
          <p:nvPr/>
        </p:nvSpPr>
        <p:spPr>
          <a:xfrm>
            <a:off x="2411760" y="3789040"/>
            <a:ext cx="1008112" cy="86409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Rectangle 17"/>
          <p:cNvSpPr/>
          <p:nvPr/>
        </p:nvSpPr>
        <p:spPr>
          <a:xfrm>
            <a:off x="2411760" y="5157192"/>
            <a:ext cx="1008112" cy="86409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Rectangle 18"/>
          <p:cNvSpPr/>
          <p:nvPr/>
        </p:nvSpPr>
        <p:spPr>
          <a:xfrm>
            <a:off x="251520" y="1484784"/>
            <a:ext cx="8568952" cy="518457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Rectangle 21"/>
          <p:cNvSpPr/>
          <p:nvPr/>
        </p:nvSpPr>
        <p:spPr>
          <a:xfrm>
            <a:off x="1979712" y="4869160"/>
            <a:ext cx="360040" cy="144016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Rectangle 22"/>
          <p:cNvSpPr/>
          <p:nvPr/>
        </p:nvSpPr>
        <p:spPr>
          <a:xfrm>
            <a:off x="2051720" y="6021288"/>
            <a:ext cx="288032" cy="144016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Rectangle 23"/>
          <p:cNvSpPr/>
          <p:nvPr/>
        </p:nvSpPr>
        <p:spPr>
          <a:xfrm>
            <a:off x="1907704" y="1484784"/>
            <a:ext cx="360040" cy="14401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Rectangle 24"/>
          <p:cNvSpPr/>
          <p:nvPr/>
        </p:nvSpPr>
        <p:spPr>
          <a:xfrm>
            <a:off x="1979712" y="2636912"/>
            <a:ext cx="360040" cy="14401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3" name="Straight Connector 12"/>
          <p:cNvCxnSpPr/>
          <p:nvPr/>
        </p:nvCxnSpPr>
        <p:spPr>
          <a:xfrm>
            <a:off x="1979712" y="5157192"/>
            <a:ext cx="496855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Flowchart: Connector 25"/>
          <p:cNvSpPr/>
          <p:nvPr/>
        </p:nvSpPr>
        <p:spPr>
          <a:xfrm>
            <a:off x="3593604" y="5072608"/>
            <a:ext cx="114300" cy="84584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lowchart: Connector 26"/>
          <p:cNvSpPr/>
          <p:nvPr/>
        </p:nvSpPr>
        <p:spPr>
          <a:xfrm>
            <a:off x="3635896" y="2708920"/>
            <a:ext cx="114300" cy="84584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lowchart: Connector 27"/>
          <p:cNvSpPr/>
          <p:nvPr/>
        </p:nvSpPr>
        <p:spPr>
          <a:xfrm>
            <a:off x="3563888" y="6008712"/>
            <a:ext cx="114300" cy="84584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0" name="Straight Connector 29"/>
          <p:cNvCxnSpPr/>
          <p:nvPr/>
        </p:nvCxnSpPr>
        <p:spPr>
          <a:xfrm flipV="1">
            <a:off x="6732240" y="3501008"/>
            <a:ext cx="0" cy="266429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H="1" flipV="1">
            <a:off x="6708080" y="1628800"/>
            <a:ext cx="24160" cy="116470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>
            <a:off x="3707904" y="1268760"/>
            <a:ext cx="828092" cy="0"/>
          </a:xfrm>
          <a:prstGeom prst="straightConnector1">
            <a:avLst/>
          </a:prstGeom>
          <a:ln w="28575">
            <a:solidFill>
              <a:srgbClr val="FF33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ZoneTexte 13"/>
          <p:cNvSpPr txBox="1"/>
          <p:nvPr/>
        </p:nvSpPr>
        <p:spPr>
          <a:xfrm>
            <a:off x="3995936" y="1187460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rgbClr val="C00000"/>
                </a:solidFill>
              </a:rPr>
              <a:t>S</a:t>
            </a:r>
            <a:endParaRPr lang="fr-FR" dirty="0">
              <a:solidFill>
                <a:srgbClr val="C00000"/>
              </a:solidFill>
            </a:endParaRPr>
          </a:p>
        </p:txBody>
      </p:sp>
      <p:cxnSp>
        <p:nvCxnSpPr>
          <p:cNvPr id="33" name="Straight Arrow Connector 32"/>
          <p:cNvCxnSpPr/>
          <p:nvPr/>
        </p:nvCxnSpPr>
        <p:spPr>
          <a:xfrm flipV="1">
            <a:off x="4688396" y="1268760"/>
            <a:ext cx="2196244" cy="18338"/>
          </a:xfrm>
          <a:prstGeom prst="straightConnector1">
            <a:avLst/>
          </a:prstGeom>
          <a:ln w="28575">
            <a:solidFill>
              <a:srgbClr val="FF33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ZoneTexte 14"/>
          <p:cNvSpPr txBox="1"/>
          <p:nvPr/>
        </p:nvSpPr>
        <p:spPr>
          <a:xfrm>
            <a:off x="5468802" y="1196752"/>
            <a:ext cx="327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rgbClr val="C00000"/>
                </a:solidFill>
              </a:rPr>
              <a:t>D</a:t>
            </a:r>
            <a:endParaRPr lang="fr-FR" dirty="0">
              <a:solidFill>
                <a:srgbClr val="C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04662" y="5776639"/>
            <a:ext cx="1339982" cy="52322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r>
              <a:rPr lang="fr-FR" sz="1400" dirty="0" smtClean="0">
                <a:solidFill>
                  <a:srgbClr val="C00000"/>
                </a:solidFill>
              </a:rPr>
              <a:t>Débit Coronaire</a:t>
            </a:r>
          </a:p>
          <a:p>
            <a:r>
              <a:rPr lang="fr-FR" sz="1400" dirty="0" smtClean="0">
                <a:solidFill>
                  <a:srgbClr val="C00000"/>
                </a:solidFill>
              </a:rPr>
              <a:t> droit</a:t>
            </a:r>
            <a:endParaRPr lang="en-US" sz="1400" dirty="0">
              <a:solidFill>
                <a:srgbClr val="C00000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380874" y="4221088"/>
            <a:ext cx="1380058" cy="52322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r>
              <a:rPr lang="fr-FR" sz="1400" dirty="0" smtClean="0">
                <a:solidFill>
                  <a:srgbClr val="C00000"/>
                </a:solidFill>
              </a:rPr>
              <a:t>Débit Coronaire </a:t>
            </a:r>
          </a:p>
          <a:p>
            <a:r>
              <a:rPr lang="fr-FR" sz="1400" dirty="0" smtClean="0">
                <a:solidFill>
                  <a:srgbClr val="C00000"/>
                </a:solidFill>
              </a:rPr>
              <a:t>gauche</a:t>
            </a:r>
            <a:endParaRPr lang="en-US" sz="1400" dirty="0">
              <a:solidFill>
                <a:srgbClr val="C00000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363625" y="2194991"/>
            <a:ext cx="1464696" cy="307777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none" rtlCol="0">
            <a:spAutoFit/>
          </a:bodyPr>
          <a:lstStyle/>
          <a:p>
            <a:r>
              <a:rPr lang="fr-FR" sz="1400" dirty="0" smtClean="0">
                <a:solidFill>
                  <a:srgbClr val="0070C0"/>
                </a:solidFill>
              </a:rPr>
              <a:t>Pression aortique</a:t>
            </a:r>
            <a:endParaRPr lang="en-US" sz="1400" dirty="0">
              <a:solidFill>
                <a:srgbClr val="0070C0"/>
              </a:solidFill>
            </a:endParaRPr>
          </a:p>
        </p:txBody>
      </p:sp>
      <p:sp>
        <p:nvSpPr>
          <p:cNvPr id="37" name="Titre 1"/>
          <p:cNvSpPr>
            <a:spLocks noGrp="1"/>
          </p:cNvSpPr>
          <p:nvPr>
            <p:ph type="title"/>
          </p:nvPr>
        </p:nvSpPr>
        <p:spPr>
          <a:xfrm>
            <a:off x="0" y="-27384"/>
            <a:ext cx="9144000" cy="1224136"/>
          </a:xfrm>
          <a:solidFill>
            <a:srgbClr val="FFFF00"/>
          </a:solidFill>
        </p:spPr>
        <p:txBody>
          <a:bodyPr>
            <a:normAutofit/>
          </a:bodyPr>
          <a:lstStyle/>
          <a:p>
            <a:pPr marL="857250" indent="-857250"/>
            <a:r>
              <a:rPr lang="fr-FR" sz="4000" dirty="0" smtClean="0">
                <a:solidFill>
                  <a:srgbClr val="FF0000"/>
                </a:solidFill>
                <a:latin typeface="+mn-lt"/>
              </a:rPr>
              <a:t>3.  Etude du débit coronaire (</a:t>
            </a:r>
            <a:r>
              <a:rPr lang="fr-FR" sz="4000" dirty="0" err="1" smtClean="0">
                <a:solidFill>
                  <a:srgbClr val="FF0000"/>
                </a:solidFill>
                <a:latin typeface="+mn-lt"/>
              </a:rPr>
              <a:t>Qco</a:t>
            </a:r>
            <a:r>
              <a:rPr lang="fr-FR" sz="4000" dirty="0" smtClean="0">
                <a:solidFill>
                  <a:srgbClr val="FF0000"/>
                </a:solidFill>
                <a:latin typeface="+mn-lt"/>
              </a:rPr>
              <a:t>)</a:t>
            </a:r>
            <a:br>
              <a:rPr lang="fr-FR" sz="4000" dirty="0" smtClean="0">
                <a:solidFill>
                  <a:srgbClr val="FF0000"/>
                </a:solidFill>
                <a:latin typeface="+mn-lt"/>
              </a:rPr>
            </a:br>
            <a:r>
              <a:rPr lang="fr-FR" sz="3000" dirty="0" smtClean="0">
                <a:solidFill>
                  <a:srgbClr val="FF0000"/>
                </a:solidFill>
                <a:latin typeface="+mn-lt"/>
              </a:rPr>
              <a:t>3.3.  </a:t>
            </a:r>
            <a:r>
              <a:rPr lang="fr-FR" sz="3000" dirty="0" smtClean="0">
                <a:solidFill>
                  <a:srgbClr val="FF0000"/>
                </a:solidFill>
              </a:rPr>
              <a:t>Déterminants du </a:t>
            </a:r>
            <a:r>
              <a:rPr lang="fr-FR" sz="3000" dirty="0" err="1" smtClean="0">
                <a:solidFill>
                  <a:srgbClr val="FF0000"/>
                </a:solidFill>
              </a:rPr>
              <a:t>Qco</a:t>
            </a:r>
            <a:r>
              <a:rPr lang="fr-FR" sz="3000" dirty="0" smtClean="0">
                <a:solidFill>
                  <a:srgbClr val="FF0000"/>
                </a:solidFill>
              </a:rPr>
              <a:t> </a:t>
            </a:r>
            <a:endParaRPr lang="fr-FR" sz="30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107504" y="1196752"/>
            <a:ext cx="8928992" cy="20162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ZoneTexte 2"/>
          <p:cNvSpPr txBox="1"/>
          <p:nvPr/>
        </p:nvSpPr>
        <p:spPr>
          <a:xfrm>
            <a:off x="476050" y="1700808"/>
            <a:ext cx="8128398" cy="954107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fr-FR" sz="2800" dirty="0" smtClean="0"/>
              <a:t>moins </a:t>
            </a:r>
            <a:r>
              <a:rPr lang="fr-FR" sz="2800" dirty="0" smtClean="0">
                <a:solidFill>
                  <a:srgbClr val="C00000"/>
                </a:solidFill>
              </a:rPr>
              <a:t>irrigué en systole, surtout en VG, quelle explication ?</a:t>
            </a:r>
            <a:endParaRPr lang="fr-FR" sz="28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5073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 descr="http://www.jle.com/e-docs/00/02/BF/D3/texte_alt_fig2.gif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1340768"/>
            <a:ext cx="5040560" cy="5517232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Rectangle 7"/>
          <p:cNvSpPr/>
          <p:nvPr/>
        </p:nvSpPr>
        <p:spPr>
          <a:xfrm>
            <a:off x="1763688" y="3284984"/>
            <a:ext cx="3456384" cy="144016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rgbClr val="00B0F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763688" y="1340768"/>
            <a:ext cx="2160240" cy="14401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rgbClr val="00B0F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860032" y="4077072"/>
            <a:ext cx="792088" cy="2880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4860032" y="5877272"/>
            <a:ext cx="864096" cy="2880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bg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907704" y="3429000"/>
            <a:ext cx="360040" cy="144016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10"/>
          <p:cNvSpPr/>
          <p:nvPr/>
        </p:nvSpPr>
        <p:spPr>
          <a:xfrm>
            <a:off x="1979712" y="5445224"/>
            <a:ext cx="288032" cy="144016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Rectangle 15"/>
          <p:cNvSpPr/>
          <p:nvPr/>
        </p:nvSpPr>
        <p:spPr>
          <a:xfrm>
            <a:off x="2339752" y="1916832"/>
            <a:ext cx="1008112" cy="86409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Rectangle 16"/>
          <p:cNvSpPr/>
          <p:nvPr/>
        </p:nvSpPr>
        <p:spPr>
          <a:xfrm>
            <a:off x="2411760" y="3789040"/>
            <a:ext cx="1008112" cy="86409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Rectangle 17"/>
          <p:cNvSpPr/>
          <p:nvPr/>
        </p:nvSpPr>
        <p:spPr>
          <a:xfrm>
            <a:off x="2411760" y="5157192"/>
            <a:ext cx="1008112" cy="86409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Rectangle 18"/>
          <p:cNvSpPr/>
          <p:nvPr/>
        </p:nvSpPr>
        <p:spPr>
          <a:xfrm>
            <a:off x="251520" y="1484784"/>
            <a:ext cx="8568952" cy="518457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Rectangle 21"/>
          <p:cNvSpPr/>
          <p:nvPr/>
        </p:nvSpPr>
        <p:spPr>
          <a:xfrm>
            <a:off x="1979712" y="4869160"/>
            <a:ext cx="360040" cy="144016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Rectangle 22"/>
          <p:cNvSpPr/>
          <p:nvPr/>
        </p:nvSpPr>
        <p:spPr>
          <a:xfrm>
            <a:off x="2051720" y="6021288"/>
            <a:ext cx="288032" cy="144016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Rectangle 23"/>
          <p:cNvSpPr/>
          <p:nvPr/>
        </p:nvSpPr>
        <p:spPr>
          <a:xfrm>
            <a:off x="1907704" y="1484784"/>
            <a:ext cx="360040" cy="14401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Rectangle 24"/>
          <p:cNvSpPr/>
          <p:nvPr/>
        </p:nvSpPr>
        <p:spPr>
          <a:xfrm>
            <a:off x="1979712" y="2636912"/>
            <a:ext cx="360040" cy="14401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3" name="Straight Connector 12"/>
          <p:cNvCxnSpPr/>
          <p:nvPr/>
        </p:nvCxnSpPr>
        <p:spPr>
          <a:xfrm>
            <a:off x="1979712" y="5157192"/>
            <a:ext cx="496855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Flowchart: Connector 25"/>
          <p:cNvSpPr/>
          <p:nvPr/>
        </p:nvSpPr>
        <p:spPr>
          <a:xfrm>
            <a:off x="3593604" y="5072608"/>
            <a:ext cx="114300" cy="84584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lowchart: Connector 26"/>
          <p:cNvSpPr/>
          <p:nvPr/>
        </p:nvSpPr>
        <p:spPr>
          <a:xfrm>
            <a:off x="3635896" y="2708920"/>
            <a:ext cx="114300" cy="84584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lowchart: Connector 27"/>
          <p:cNvSpPr/>
          <p:nvPr/>
        </p:nvSpPr>
        <p:spPr>
          <a:xfrm>
            <a:off x="3563888" y="6008712"/>
            <a:ext cx="114300" cy="84584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0" name="Straight Connector 29"/>
          <p:cNvCxnSpPr/>
          <p:nvPr/>
        </p:nvCxnSpPr>
        <p:spPr>
          <a:xfrm flipV="1">
            <a:off x="6732240" y="3501008"/>
            <a:ext cx="0" cy="266429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H="1" flipV="1">
            <a:off x="6708080" y="1628800"/>
            <a:ext cx="24160" cy="116470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>
            <a:off x="3707904" y="1268760"/>
            <a:ext cx="828092" cy="0"/>
          </a:xfrm>
          <a:prstGeom prst="straightConnector1">
            <a:avLst/>
          </a:prstGeom>
          <a:ln w="28575">
            <a:solidFill>
              <a:srgbClr val="FF33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ZoneTexte 13"/>
          <p:cNvSpPr txBox="1"/>
          <p:nvPr/>
        </p:nvSpPr>
        <p:spPr>
          <a:xfrm>
            <a:off x="3995936" y="1187460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rgbClr val="C00000"/>
                </a:solidFill>
              </a:rPr>
              <a:t>S</a:t>
            </a:r>
            <a:endParaRPr lang="fr-FR" dirty="0">
              <a:solidFill>
                <a:srgbClr val="C00000"/>
              </a:solidFill>
            </a:endParaRPr>
          </a:p>
        </p:txBody>
      </p:sp>
      <p:cxnSp>
        <p:nvCxnSpPr>
          <p:cNvPr id="33" name="Straight Arrow Connector 32"/>
          <p:cNvCxnSpPr/>
          <p:nvPr/>
        </p:nvCxnSpPr>
        <p:spPr>
          <a:xfrm flipV="1">
            <a:off x="4688396" y="1268760"/>
            <a:ext cx="2196244" cy="18338"/>
          </a:xfrm>
          <a:prstGeom prst="straightConnector1">
            <a:avLst/>
          </a:prstGeom>
          <a:ln w="28575">
            <a:solidFill>
              <a:srgbClr val="FF33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ZoneTexte 14"/>
          <p:cNvSpPr txBox="1"/>
          <p:nvPr/>
        </p:nvSpPr>
        <p:spPr>
          <a:xfrm>
            <a:off x="5468802" y="1196752"/>
            <a:ext cx="327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rgbClr val="C00000"/>
                </a:solidFill>
              </a:rPr>
              <a:t>D</a:t>
            </a:r>
            <a:endParaRPr lang="fr-FR" dirty="0">
              <a:solidFill>
                <a:srgbClr val="C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04662" y="5776639"/>
            <a:ext cx="1339982" cy="52322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r>
              <a:rPr lang="fr-FR" sz="1400" dirty="0" smtClean="0">
                <a:solidFill>
                  <a:srgbClr val="C00000"/>
                </a:solidFill>
              </a:rPr>
              <a:t>Débit Coronaire</a:t>
            </a:r>
          </a:p>
          <a:p>
            <a:r>
              <a:rPr lang="fr-FR" sz="1400" dirty="0" smtClean="0">
                <a:solidFill>
                  <a:srgbClr val="C00000"/>
                </a:solidFill>
              </a:rPr>
              <a:t> droit</a:t>
            </a:r>
            <a:endParaRPr lang="en-US" sz="1400" dirty="0">
              <a:solidFill>
                <a:srgbClr val="C00000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380874" y="4221088"/>
            <a:ext cx="1380058" cy="52322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r>
              <a:rPr lang="fr-FR" sz="1400" dirty="0" smtClean="0">
                <a:solidFill>
                  <a:srgbClr val="C00000"/>
                </a:solidFill>
              </a:rPr>
              <a:t>Débit Coronaire </a:t>
            </a:r>
          </a:p>
          <a:p>
            <a:r>
              <a:rPr lang="fr-FR" sz="1400" dirty="0" smtClean="0">
                <a:solidFill>
                  <a:srgbClr val="C00000"/>
                </a:solidFill>
              </a:rPr>
              <a:t>gauche</a:t>
            </a:r>
            <a:endParaRPr lang="en-US" sz="1400" dirty="0">
              <a:solidFill>
                <a:srgbClr val="C00000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363625" y="2194991"/>
            <a:ext cx="1464696" cy="307777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none" rtlCol="0">
            <a:spAutoFit/>
          </a:bodyPr>
          <a:lstStyle/>
          <a:p>
            <a:r>
              <a:rPr lang="fr-FR" sz="1400" dirty="0" smtClean="0">
                <a:solidFill>
                  <a:srgbClr val="0070C0"/>
                </a:solidFill>
              </a:rPr>
              <a:t>Pression aortique</a:t>
            </a:r>
            <a:endParaRPr lang="en-US" sz="1400" dirty="0">
              <a:solidFill>
                <a:srgbClr val="0070C0"/>
              </a:solidFill>
            </a:endParaRPr>
          </a:p>
        </p:txBody>
      </p:sp>
      <p:sp>
        <p:nvSpPr>
          <p:cNvPr id="37" name="Titre 1"/>
          <p:cNvSpPr>
            <a:spLocks noGrp="1"/>
          </p:cNvSpPr>
          <p:nvPr>
            <p:ph type="title"/>
          </p:nvPr>
        </p:nvSpPr>
        <p:spPr>
          <a:xfrm>
            <a:off x="0" y="-27384"/>
            <a:ext cx="9144000" cy="1224136"/>
          </a:xfrm>
          <a:solidFill>
            <a:srgbClr val="FFFF00"/>
          </a:solidFill>
        </p:spPr>
        <p:txBody>
          <a:bodyPr>
            <a:normAutofit/>
          </a:bodyPr>
          <a:lstStyle/>
          <a:p>
            <a:pPr marL="857250" indent="-857250"/>
            <a:r>
              <a:rPr lang="fr-FR" sz="4000" dirty="0" smtClean="0">
                <a:solidFill>
                  <a:srgbClr val="FF0000"/>
                </a:solidFill>
                <a:latin typeface="+mn-lt"/>
              </a:rPr>
              <a:t>3.  Etude du débit coronaire (</a:t>
            </a:r>
            <a:r>
              <a:rPr lang="fr-FR" sz="4000" dirty="0" err="1" smtClean="0">
                <a:solidFill>
                  <a:srgbClr val="FF0000"/>
                </a:solidFill>
                <a:latin typeface="+mn-lt"/>
              </a:rPr>
              <a:t>Qco</a:t>
            </a:r>
            <a:r>
              <a:rPr lang="fr-FR" sz="4000" dirty="0" smtClean="0">
                <a:solidFill>
                  <a:srgbClr val="FF0000"/>
                </a:solidFill>
                <a:latin typeface="+mn-lt"/>
              </a:rPr>
              <a:t>)</a:t>
            </a:r>
            <a:br>
              <a:rPr lang="fr-FR" sz="4000" dirty="0" smtClean="0">
                <a:solidFill>
                  <a:srgbClr val="FF0000"/>
                </a:solidFill>
                <a:latin typeface="+mn-lt"/>
              </a:rPr>
            </a:br>
            <a:r>
              <a:rPr lang="fr-FR" sz="3000" dirty="0" smtClean="0">
                <a:solidFill>
                  <a:srgbClr val="FF0000"/>
                </a:solidFill>
                <a:latin typeface="+mn-lt"/>
              </a:rPr>
              <a:t>3.3.  </a:t>
            </a:r>
            <a:r>
              <a:rPr lang="fr-FR" sz="3000" dirty="0" smtClean="0">
                <a:solidFill>
                  <a:srgbClr val="FF0000"/>
                </a:solidFill>
              </a:rPr>
              <a:t>Déterminants du </a:t>
            </a:r>
            <a:r>
              <a:rPr lang="fr-FR" sz="3000" dirty="0" err="1" smtClean="0">
                <a:solidFill>
                  <a:srgbClr val="FF0000"/>
                </a:solidFill>
              </a:rPr>
              <a:t>Qco</a:t>
            </a:r>
            <a:r>
              <a:rPr lang="fr-FR" sz="3000" dirty="0" smtClean="0">
                <a:solidFill>
                  <a:srgbClr val="FF0000"/>
                </a:solidFill>
              </a:rPr>
              <a:t> </a:t>
            </a:r>
            <a:endParaRPr lang="fr-FR" sz="30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107504" y="1196752"/>
            <a:ext cx="8928992" cy="20162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ZoneTexte 2"/>
          <p:cNvSpPr txBox="1"/>
          <p:nvPr/>
        </p:nvSpPr>
        <p:spPr>
          <a:xfrm>
            <a:off x="476050" y="1700808"/>
            <a:ext cx="8128398" cy="954107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fr-FR" sz="2800" dirty="0" smtClean="0"/>
              <a:t>moins </a:t>
            </a:r>
            <a:r>
              <a:rPr lang="fr-FR" sz="2800" dirty="0" smtClean="0">
                <a:solidFill>
                  <a:srgbClr val="C00000"/>
                </a:solidFill>
              </a:rPr>
              <a:t>irrigué en systole, surtout en VG, quelle explication ?</a:t>
            </a:r>
            <a:endParaRPr lang="fr-FR" sz="2800" dirty="0">
              <a:solidFill>
                <a:srgbClr val="C00000"/>
              </a:solidFill>
            </a:endParaRPr>
          </a:p>
        </p:txBody>
      </p:sp>
      <p:sp>
        <p:nvSpPr>
          <p:cNvPr id="2" name="Oval 1"/>
          <p:cNvSpPr/>
          <p:nvPr/>
        </p:nvSpPr>
        <p:spPr>
          <a:xfrm>
            <a:off x="3491880" y="4005064"/>
            <a:ext cx="1224136" cy="208823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7037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1268760"/>
            <a:ext cx="8136904" cy="1728192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fr-FR" dirty="0" smtClean="0">
                <a:solidFill>
                  <a:srgbClr val="C00000"/>
                </a:solidFill>
              </a:rPr>
              <a:t>  </a:t>
            </a:r>
            <a:r>
              <a:rPr lang="fr-FR" dirty="0" smtClean="0">
                <a:solidFill>
                  <a:srgbClr val="C00000"/>
                </a:solidFill>
              </a:rPr>
              <a:t>                     </a:t>
            </a:r>
            <a:r>
              <a:rPr lang="fr-FR" sz="2600" dirty="0" smtClean="0">
                <a:solidFill>
                  <a:srgbClr val="C00000"/>
                </a:solidFill>
              </a:rPr>
              <a:t>Pression perfusion </a:t>
            </a:r>
            <a:r>
              <a:rPr lang="fr-FR" sz="2600" dirty="0" smtClean="0">
                <a:solidFill>
                  <a:srgbClr val="C00000"/>
                </a:solidFill>
              </a:rPr>
              <a:t>coronaire (</a:t>
            </a:r>
            <a:r>
              <a:rPr lang="fr-FR" sz="2600" dirty="0" err="1" smtClean="0">
                <a:solidFill>
                  <a:srgbClr val="C00000"/>
                </a:solidFill>
              </a:rPr>
              <a:t>PPco</a:t>
            </a:r>
            <a:r>
              <a:rPr lang="fr-FR" sz="2600" dirty="0" smtClean="0">
                <a:solidFill>
                  <a:srgbClr val="C00000"/>
                </a:solidFill>
              </a:rPr>
              <a:t>)</a:t>
            </a:r>
          </a:p>
          <a:p>
            <a:pPr>
              <a:buNone/>
            </a:pPr>
            <a:r>
              <a:rPr lang="fr-FR" sz="2600" dirty="0" smtClean="0">
                <a:solidFill>
                  <a:srgbClr val="C00000"/>
                </a:solidFill>
              </a:rPr>
              <a:t>        </a:t>
            </a:r>
            <a:r>
              <a:rPr lang="fr-FR" sz="2600" dirty="0" err="1" smtClean="0">
                <a:solidFill>
                  <a:srgbClr val="C00000"/>
                </a:solidFill>
              </a:rPr>
              <a:t>Qco</a:t>
            </a:r>
            <a:r>
              <a:rPr lang="fr-FR" sz="2600" dirty="0" smtClean="0">
                <a:solidFill>
                  <a:srgbClr val="C00000"/>
                </a:solidFill>
              </a:rPr>
              <a:t>  =</a:t>
            </a:r>
          </a:p>
          <a:p>
            <a:pPr>
              <a:buNone/>
            </a:pPr>
            <a:r>
              <a:rPr lang="fr-FR" sz="2600" dirty="0" smtClean="0">
                <a:solidFill>
                  <a:srgbClr val="C00000"/>
                </a:solidFill>
              </a:rPr>
              <a:t>                              </a:t>
            </a:r>
            <a:r>
              <a:rPr lang="fr-FR" sz="2600" dirty="0" smtClean="0">
                <a:solidFill>
                  <a:srgbClr val="C00000"/>
                </a:solidFill>
              </a:rPr>
              <a:t>    Résistances </a:t>
            </a:r>
            <a:r>
              <a:rPr lang="fr-FR" sz="2600" dirty="0" smtClean="0">
                <a:solidFill>
                  <a:srgbClr val="C00000"/>
                </a:solidFill>
              </a:rPr>
              <a:t>coronaires (</a:t>
            </a:r>
            <a:r>
              <a:rPr lang="fr-FR" sz="2600" dirty="0" err="1" smtClean="0">
                <a:solidFill>
                  <a:srgbClr val="C00000"/>
                </a:solidFill>
              </a:rPr>
              <a:t>Rco</a:t>
            </a:r>
            <a:r>
              <a:rPr lang="fr-FR" sz="2600" dirty="0" smtClean="0">
                <a:solidFill>
                  <a:srgbClr val="C00000"/>
                </a:solidFill>
              </a:rPr>
              <a:t>)</a:t>
            </a:r>
          </a:p>
          <a:p>
            <a:pPr>
              <a:buNone/>
            </a:pPr>
            <a:endParaRPr lang="fr-FR" dirty="0" smtClean="0">
              <a:solidFill>
                <a:srgbClr val="C00000"/>
              </a:solidFill>
            </a:endParaRPr>
          </a:p>
        </p:txBody>
      </p:sp>
      <p:sp>
        <p:nvSpPr>
          <p:cNvPr id="6" name="Titre 1"/>
          <p:cNvSpPr>
            <a:spLocks noGrp="1"/>
          </p:cNvSpPr>
          <p:nvPr>
            <p:ph type="title"/>
          </p:nvPr>
        </p:nvSpPr>
        <p:spPr>
          <a:xfrm>
            <a:off x="0" y="-27384"/>
            <a:ext cx="9144000" cy="1224136"/>
          </a:xfrm>
          <a:solidFill>
            <a:srgbClr val="FFFF00"/>
          </a:solidFill>
        </p:spPr>
        <p:txBody>
          <a:bodyPr>
            <a:normAutofit/>
          </a:bodyPr>
          <a:lstStyle/>
          <a:p>
            <a:pPr marL="857250" indent="-857250"/>
            <a:r>
              <a:rPr lang="fr-FR" sz="4000" dirty="0" smtClean="0">
                <a:solidFill>
                  <a:srgbClr val="FF0000"/>
                </a:solidFill>
                <a:latin typeface="+mn-lt"/>
              </a:rPr>
              <a:t>3.  Etude du débit coronaire (</a:t>
            </a:r>
            <a:r>
              <a:rPr lang="fr-FR" sz="4000" dirty="0" err="1" smtClean="0">
                <a:solidFill>
                  <a:srgbClr val="FF0000"/>
                </a:solidFill>
                <a:latin typeface="+mn-lt"/>
              </a:rPr>
              <a:t>Qco</a:t>
            </a:r>
            <a:r>
              <a:rPr lang="fr-FR" sz="4000" dirty="0" smtClean="0">
                <a:solidFill>
                  <a:srgbClr val="FF0000"/>
                </a:solidFill>
                <a:latin typeface="+mn-lt"/>
              </a:rPr>
              <a:t>)</a:t>
            </a:r>
            <a:br>
              <a:rPr lang="fr-FR" sz="4000" dirty="0" smtClean="0">
                <a:solidFill>
                  <a:srgbClr val="FF0000"/>
                </a:solidFill>
                <a:latin typeface="+mn-lt"/>
              </a:rPr>
            </a:br>
            <a:r>
              <a:rPr lang="fr-FR" sz="3000" dirty="0" smtClean="0">
                <a:solidFill>
                  <a:srgbClr val="FF0000"/>
                </a:solidFill>
                <a:latin typeface="+mn-lt"/>
              </a:rPr>
              <a:t>3.3.  </a:t>
            </a:r>
            <a:r>
              <a:rPr lang="fr-FR" sz="3000" dirty="0" smtClean="0">
                <a:solidFill>
                  <a:srgbClr val="FF0000"/>
                </a:solidFill>
              </a:rPr>
              <a:t>Déterminants du </a:t>
            </a:r>
            <a:r>
              <a:rPr lang="fr-FR" sz="3000" dirty="0" err="1" smtClean="0">
                <a:solidFill>
                  <a:srgbClr val="FF0000"/>
                </a:solidFill>
              </a:rPr>
              <a:t>Qco</a:t>
            </a:r>
            <a:r>
              <a:rPr lang="fr-FR" sz="3000" dirty="0" smtClean="0">
                <a:solidFill>
                  <a:srgbClr val="FF0000"/>
                </a:solidFill>
              </a:rPr>
              <a:t> </a:t>
            </a:r>
            <a:endParaRPr lang="fr-FR" sz="3000" dirty="0">
              <a:solidFill>
                <a:srgbClr val="FF0000"/>
              </a:solidFill>
              <a:latin typeface="+mn-lt"/>
            </a:endParaRPr>
          </a:p>
        </p:txBody>
      </p:sp>
      <p:cxnSp>
        <p:nvCxnSpPr>
          <p:cNvPr id="7" name="Connecteur droit 6"/>
          <p:cNvCxnSpPr/>
          <p:nvPr/>
        </p:nvCxnSpPr>
        <p:spPr>
          <a:xfrm>
            <a:off x="2339752" y="2132856"/>
            <a:ext cx="5472608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fr-FR" sz="3600" dirty="0" smtClean="0">
                <a:solidFill>
                  <a:srgbClr val="C00000"/>
                </a:solidFill>
              </a:rPr>
              <a:t>Plan</a:t>
            </a:r>
            <a:r>
              <a:rPr lang="fr-FR" sz="4000" dirty="0" smtClean="0">
                <a:solidFill>
                  <a:srgbClr val="FF0000"/>
                </a:solidFill>
              </a:rPr>
              <a:t>  </a:t>
            </a:r>
            <a:endParaRPr lang="fr-FR" sz="4000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2808312"/>
          </a:xfrm>
          <a:ln>
            <a:solidFill>
              <a:srgbClr val="0070C0"/>
            </a:solidFill>
          </a:ln>
        </p:spPr>
        <p:txBody>
          <a:bodyPr>
            <a:normAutofit/>
          </a:bodyPr>
          <a:lstStyle/>
          <a:p>
            <a:pPr marL="571500" indent="-571500">
              <a:buNone/>
            </a:pPr>
            <a:endParaRPr lang="fr-FR" sz="3000" dirty="0" smtClean="0">
              <a:solidFill>
                <a:srgbClr val="C00000"/>
              </a:solidFill>
            </a:endParaRPr>
          </a:p>
          <a:p>
            <a:pPr marL="571500" indent="-571500">
              <a:buNone/>
            </a:pPr>
            <a:r>
              <a:rPr lang="fr-FR" sz="3000" dirty="0" smtClean="0">
                <a:solidFill>
                  <a:srgbClr val="C00000"/>
                </a:solidFill>
              </a:rPr>
              <a:t>2</a:t>
            </a:r>
            <a:r>
              <a:rPr lang="fr-FR" sz="3000" dirty="0" smtClean="0">
                <a:solidFill>
                  <a:srgbClr val="C00000"/>
                </a:solidFill>
              </a:rPr>
              <a:t>.  </a:t>
            </a:r>
            <a:r>
              <a:rPr lang="fr-FR" sz="3000" dirty="0" smtClean="0"/>
              <a:t>Anatomie de la circulation coronaire</a:t>
            </a:r>
          </a:p>
          <a:p>
            <a:pPr marL="571500" indent="-571500">
              <a:buNone/>
            </a:pPr>
            <a:r>
              <a:rPr lang="fr-FR" sz="3000" dirty="0" smtClean="0">
                <a:solidFill>
                  <a:srgbClr val="FF0000"/>
                </a:solidFill>
              </a:rPr>
              <a:t>   </a:t>
            </a:r>
            <a:r>
              <a:rPr lang="fr-FR" sz="3000" dirty="0" smtClean="0">
                <a:solidFill>
                  <a:srgbClr val="C00000"/>
                </a:solidFill>
              </a:rPr>
              <a:t>2.1.  </a:t>
            </a:r>
            <a:r>
              <a:rPr lang="fr-FR" sz="3000" dirty="0" smtClean="0"/>
              <a:t>Artères coronaires superficielles</a:t>
            </a:r>
          </a:p>
          <a:p>
            <a:pPr marL="571500" indent="-571500">
              <a:buNone/>
            </a:pPr>
            <a:r>
              <a:rPr lang="fr-FR" sz="3000" dirty="0" smtClean="0">
                <a:solidFill>
                  <a:srgbClr val="FF0000"/>
                </a:solidFill>
              </a:rPr>
              <a:t>   </a:t>
            </a:r>
            <a:r>
              <a:rPr lang="fr-FR" sz="3000" dirty="0" smtClean="0">
                <a:solidFill>
                  <a:srgbClr val="C00000"/>
                </a:solidFill>
              </a:rPr>
              <a:t>2.2.  </a:t>
            </a:r>
            <a:r>
              <a:rPr lang="fr-FR" sz="3000" dirty="0" smtClean="0"/>
              <a:t>Artères coronaires profondes</a:t>
            </a:r>
          </a:p>
          <a:p>
            <a:pPr marL="571500" indent="-571500">
              <a:buNone/>
            </a:pPr>
            <a:endParaRPr lang="fr-FR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None/>
            </a:pPr>
            <a:endParaRPr lang="fr-FR" dirty="0" smtClean="0"/>
          </a:p>
          <a:p>
            <a:pPr marL="514350" indent="-514350">
              <a:buNone/>
            </a:pPr>
            <a:endParaRPr lang="fr-FR" dirty="0" smtClean="0"/>
          </a:p>
          <a:p>
            <a:pPr marL="514350" indent="-514350">
              <a:buNone/>
            </a:pPr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738102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1268760"/>
            <a:ext cx="8136904" cy="1728192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fr-FR" dirty="0" smtClean="0">
                <a:solidFill>
                  <a:srgbClr val="C00000"/>
                </a:solidFill>
              </a:rPr>
              <a:t>  </a:t>
            </a:r>
            <a:r>
              <a:rPr lang="fr-FR" dirty="0" smtClean="0">
                <a:solidFill>
                  <a:srgbClr val="C00000"/>
                </a:solidFill>
              </a:rPr>
              <a:t>                     </a:t>
            </a:r>
            <a:r>
              <a:rPr lang="fr-FR" sz="2600" dirty="0" smtClean="0">
                <a:solidFill>
                  <a:srgbClr val="C00000"/>
                </a:solidFill>
              </a:rPr>
              <a:t>Pression perfusion </a:t>
            </a:r>
            <a:r>
              <a:rPr lang="fr-FR" sz="2600" dirty="0" smtClean="0">
                <a:solidFill>
                  <a:srgbClr val="C00000"/>
                </a:solidFill>
              </a:rPr>
              <a:t>coronaire (</a:t>
            </a:r>
            <a:r>
              <a:rPr lang="fr-FR" sz="2600" dirty="0" err="1" smtClean="0">
                <a:solidFill>
                  <a:srgbClr val="C00000"/>
                </a:solidFill>
              </a:rPr>
              <a:t>PPco</a:t>
            </a:r>
            <a:r>
              <a:rPr lang="fr-FR" sz="2600" dirty="0" smtClean="0">
                <a:solidFill>
                  <a:srgbClr val="C00000"/>
                </a:solidFill>
              </a:rPr>
              <a:t>)</a:t>
            </a:r>
          </a:p>
          <a:p>
            <a:pPr>
              <a:buNone/>
            </a:pPr>
            <a:r>
              <a:rPr lang="fr-FR" sz="2600" dirty="0" smtClean="0">
                <a:solidFill>
                  <a:srgbClr val="C00000"/>
                </a:solidFill>
              </a:rPr>
              <a:t>        </a:t>
            </a:r>
            <a:r>
              <a:rPr lang="fr-FR" sz="2600" dirty="0" err="1" smtClean="0">
                <a:solidFill>
                  <a:srgbClr val="C00000"/>
                </a:solidFill>
              </a:rPr>
              <a:t>Qco</a:t>
            </a:r>
            <a:r>
              <a:rPr lang="fr-FR" sz="2600" dirty="0" smtClean="0">
                <a:solidFill>
                  <a:srgbClr val="C00000"/>
                </a:solidFill>
              </a:rPr>
              <a:t>  =</a:t>
            </a:r>
          </a:p>
          <a:p>
            <a:pPr>
              <a:buNone/>
            </a:pPr>
            <a:r>
              <a:rPr lang="fr-FR" sz="2600" dirty="0" smtClean="0">
                <a:solidFill>
                  <a:srgbClr val="C00000"/>
                </a:solidFill>
              </a:rPr>
              <a:t>                              </a:t>
            </a:r>
            <a:r>
              <a:rPr lang="fr-FR" sz="2600" dirty="0" smtClean="0">
                <a:solidFill>
                  <a:srgbClr val="C00000"/>
                </a:solidFill>
              </a:rPr>
              <a:t>    Résistances </a:t>
            </a:r>
            <a:r>
              <a:rPr lang="fr-FR" sz="2600" dirty="0" smtClean="0">
                <a:solidFill>
                  <a:srgbClr val="C00000"/>
                </a:solidFill>
              </a:rPr>
              <a:t>coronaires (</a:t>
            </a:r>
            <a:r>
              <a:rPr lang="fr-FR" sz="2600" dirty="0" err="1" smtClean="0">
                <a:solidFill>
                  <a:srgbClr val="C00000"/>
                </a:solidFill>
              </a:rPr>
              <a:t>Rco</a:t>
            </a:r>
            <a:r>
              <a:rPr lang="fr-FR" sz="2600" dirty="0" smtClean="0">
                <a:solidFill>
                  <a:srgbClr val="C00000"/>
                </a:solidFill>
              </a:rPr>
              <a:t>)</a:t>
            </a:r>
          </a:p>
          <a:p>
            <a:pPr>
              <a:buNone/>
            </a:pPr>
            <a:endParaRPr lang="fr-FR" dirty="0" smtClean="0">
              <a:solidFill>
                <a:srgbClr val="C00000"/>
              </a:solidFill>
            </a:endParaRPr>
          </a:p>
        </p:txBody>
      </p:sp>
      <p:sp>
        <p:nvSpPr>
          <p:cNvPr id="6" name="Titre 1"/>
          <p:cNvSpPr>
            <a:spLocks noGrp="1"/>
          </p:cNvSpPr>
          <p:nvPr>
            <p:ph type="title"/>
          </p:nvPr>
        </p:nvSpPr>
        <p:spPr>
          <a:xfrm>
            <a:off x="0" y="-27384"/>
            <a:ext cx="9144000" cy="1224136"/>
          </a:xfrm>
          <a:solidFill>
            <a:srgbClr val="FFFF00"/>
          </a:solidFill>
        </p:spPr>
        <p:txBody>
          <a:bodyPr>
            <a:normAutofit/>
          </a:bodyPr>
          <a:lstStyle/>
          <a:p>
            <a:pPr marL="857250" indent="-857250"/>
            <a:r>
              <a:rPr lang="fr-FR" sz="4000" dirty="0" smtClean="0">
                <a:solidFill>
                  <a:srgbClr val="FF0000"/>
                </a:solidFill>
                <a:latin typeface="+mn-lt"/>
              </a:rPr>
              <a:t>3.  Etude du débit coronaire (</a:t>
            </a:r>
            <a:r>
              <a:rPr lang="fr-FR" sz="4000" dirty="0" err="1" smtClean="0">
                <a:solidFill>
                  <a:srgbClr val="FF0000"/>
                </a:solidFill>
                <a:latin typeface="+mn-lt"/>
              </a:rPr>
              <a:t>Qco</a:t>
            </a:r>
            <a:r>
              <a:rPr lang="fr-FR" sz="4000" dirty="0" smtClean="0">
                <a:solidFill>
                  <a:srgbClr val="FF0000"/>
                </a:solidFill>
                <a:latin typeface="+mn-lt"/>
              </a:rPr>
              <a:t>)</a:t>
            </a:r>
            <a:br>
              <a:rPr lang="fr-FR" sz="4000" dirty="0" smtClean="0">
                <a:solidFill>
                  <a:srgbClr val="FF0000"/>
                </a:solidFill>
                <a:latin typeface="+mn-lt"/>
              </a:rPr>
            </a:br>
            <a:r>
              <a:rPr lang="fr-FR" sz="3000" dirty="0" smtClean="0">
                <a:solidFill>
                  <a:srgbClr val="FF0000"/>
                </a:solidFill>
                <a:latin typeface="+mn-lt"/>
              </a:rPr>
              <a:t>3.3.  </a:t>
            </a:r>
            <a:r>
              <a:rPr lang="fr-FR" sz="3000" dirty="0" smtClean="0">
                <a:solidFill>
                  <a:srgbClr val="FF0000"/>
                </a:solidFill>
              </a:rPr>
              <a:t>Déterminants du </a:t>
            </a:r>
            <a:r>
              <a:rPr lang="fr-FR" sz="3000" dirty="0" err="1" smtClean="0">
                <a:solidFill>
                  <a:srgbClr val="FF0000"/>
                </a:solidFill>
              </a:rPr>
              <a:t>Qco</a:t>
            </a:r>
            <a:r>
              <a:rPr lang="fr-FR" sz="3000" dirty="0" smtClean="0">
                <a:solidFill>
                  <a:srgbClr val="FF0000"/>
                </a:solidFill>
              </a:rPr>
              <a:t> </a:t>
            </a:r>
            <a:endParaRPr lang="fr-FR" sz="3000" dirty="0">
              <a:solidFill>
                <a:srgbClr val="FF0000"/>
              </a:solidFill>
              <a:latin typeface="+mn-lt"/>
            </a:endParaRPr>
          </a:p>
        </p:txBody>
      </p:sp>
      <p:cxnSp>
        <p:nvCxnSpPr>
          <p:cNvPr id="7" name="Connecteur droit 6"/>
          <p:cNvCxnSpPr/>
          <p:nvPr/>
        </p:nvCxnSpPr>
        <p:spPr>
          <a:xfrm>
            <a:off x="2339752" y="2132856"/>
            <a:ext cx="5472608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Espace réservé du contenu 2"/>
          <p:cNvSpPr txBox="1">
            <a:spLocks/>
          </p:cNvSpPr>
          <p:nvPr/>
        </p:nvSpPr>
        <p:spPr>
          <a:xfrm>
            <a:off x="467544" y="3068960"/>
            <a:ext cx="8208912" cy="180020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600" dirty="0" smtClean="0"/>
              <a:t>La diminution du </a:t>
            </a:r>
            <a:r>
              <a:rPr lang="fr-FR" sz="2600" dirty="0" err="1" smtClean="0">
                <a:solidFill>
                  <a:srgbClr val="C00000"/>
                </a:solidFill>
              </a:rPr>
              <a:t>Qco</a:t>
            </a:r>
            <a:r>
              <a:rPr lang="fr-FR" sz="2600" dirty="0" smtClean="0"/>
              <a:t> en systole, est forcément en rapport avec l’augmentation de  </a:t>
            </a:r>
            <a:r>
              <a:rPr lang="fr-FR" sz="2600" dirty="0" err="1" smtClean="0">
                <a:solidFill>
                  <a:srgbClr val="C00000"/>
                </a:solidFill>
              </a:rPr>
              <a:t>Rco</a:t>
            </a:r>
            <a:r>
              <a:rPr lang="fr-FR" sz="2600" dirty="0" smtClean="0"/>
              <a:t> à l’écoulement du sang, surtout myocardiques, puisque la </a:t>
            </a:r>
            <a:r>
              <a:rPr lang="fr-FR" sz="2600" dirty="0" err="1" smtClean="0">
                <a:solidFill>
                  <a:srgbClr val="C00000"/>
                </a:solidFill>
              </a:rPr>
              <a:t>PPco</a:t>
            </a:r>
            <a:r>
              <a:rPr lang="fr-FR" sz="2600" dirty="0" smtClean="0"/>
              <a:t> augmente par augmentation de la pression aortique</a:t>
            </a:r>
          </a:p>
        </p:txBody>
      </p:sp>
    </p:spTree>
    <p:extLst>
      <p:ext uri="{BB962C8B-B14F-4D97-AF65-F5344CB8AC3E}">
        <p14:creationId xmlns:p14="http://schemas.microsoft.com/office/powerpoint/2010/main" val="730689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1268760"/>
            <a:ext cx="8136904" cy="1728192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fr-FR" dirty="0" smtClean="0">
                <a:solidFill>
                  <a:srgbClr val="C00000"/>
                </a:solidFill>
              </a:rPr>
              <a:t>  </a:t>
            </a:r>
            <a:r>
              <a:rPr lang="fr-FR" dirty="0" smtClean="0">
                <a:solidFill>
                  <a:srgbClr val="C00000"/>
                </a:solidFill>
              </a:rPr>
              <a:t>                     </a:t>
            </a:r>
            <a:r>
              <a:rPr lang="fr-FR" sz="2600" dirty="0" smtClean="0">
                <a:solidFill>
                  <a:srgbClr val="C00000"/>
                </a:solidFill>
              </a:rPr>
              <a:t>Pression perfusion </a:t>
            </a:r>
            <a:r>
              <a:rPr lang="fr-FR" sz="2600" dirty="0" smtClean="0">
                <a:solidFill>
                  <a:srgbClr val="C00000"/>
                </a:solidFill>
              </a:rPr>
              <a:t>coronaire (</a:t>
            </a:r>
            <a:r>
              <a:rPr lang="fr-FR" sz="2600" dirty="0" err="1" smtClean="0">
                <a:solidFill>
                  <a:srgbClr val="C00000"/>
                </a:solidFill>
              </a:rPr>
              <a:t>PPco</a:t>
            </a:r>
            <a:r>
              <a:rPr lang="fr-FR" sz="2600" dirty="0" smtClean="0">
                <a:solidFill>
                  <a:srgbClr val="C00000"/>
                </a:solidFill>
              </a:rPr>
              <a:t>)</a:t>
            </a:r>
          </a:p>
          <a:p>
            <a:pPr>
              <a:buNone/>
            </a:pPr>
            <a:r>
              <a:rPr lang="fr-FR" sz="2600" dirty="0" smtClean="0">
                <a:solidFill>
                  <a:srgbClr val="C00000"/>
                </a:solidFill>
              </a:rPr>
              <a:t>        </a:t>
            </a:r>
            <a:r>
              <a:rPr lang="fr-FR" sz="2600" dirty="0" err="1" smtClean="0">
                <a:solidFill>
                  <a:srgbClr val="C00000"/>
                </a:solidFill>
              </a:rPr>
              <a:t>Qco</a:t>
            </a:r>
            <a:r>
              <a:rPr lang="fr-FR" sz="2600" dirty="0" smtClean="0">
                <a:solidFill>
                  <a:srgbClr val="C00000"/>
                </a:solidFill>
              </a:rPr>
              <a:t>  =</a:t>
            </a:r>
          </a:p>
          <a:p>
            <a:pPr>
              <a:buNone/>
            </a:pPr>
            <a:r>
              <a:rPr lang="fr-FR" sz="2600" dirty="0" smtClean="0">
                <a:solidFill>
                  <a:srgbClr val="C00000"/>
                </a:solidFill>
              </a:rPr>
              <a:t>                              </a:t>
            </a:r>
            <a:r>
              <a:rPr lang="fr-FR" sz="2600" dirty="0" smtClean="0">
                <a:solidFill>
                  <a:srgbClr val="C00000"/>
                </a:solidFill>
              </a:rPr>
              <a:t>    Résistances </a:t>
            </a:r>
            <a:r>
              <a:rPr lang="fr-FR" sz="2600" dirty="0" smtClean="0">
                <a:solidFill>
                  <a:srgbClr val="C00000"/>
                </a:solidFill>
              </a:rPr>
              <a:t>coronaires (</a:t>
            </a:r>
            <a:r>
              <a:rPr lang="fr-FR" sz="2600" dirty="0" err="1" smtClean="0">
                <a:solidFill>
                  <a:srgbClr val="C00000"/>
                </a:solidFill>
              </a:rPr>
              <a:t>Rco</a:t>
            </a:r>
            <a:r>
              <a:rPr lang="fr-FR" sz="2600" dirty="0" smtClean="0">
                <a:solidFill>
                  <a:srgbClr val="C00000"/>
                </a:solidFill>
              </a:rPr>
              <a:t>)</a:t>
            </a:r>
          </a:p>
          <a:p>
            <a:pPr>
              <a:buNone/>
            </a:pPr>
            <a:endParaRPr lang="fr-FR" dirty="0" smtClean="0">
              <a:solidFill>
                <a:srgbClr val="C00000"/>
              </a:solidFill>
            </a:endParaRPr>
          </a:p>
        </p:txBody>
      </p:sp>
      <p:sp>
        <p:nvSpPr>
          <p:cNvPr id="6" name="Titre 1"/>
          <p:cNvSpPr>
            <a:spLocks noGrp="1"/>
          </p:cNvSpPr>
          <p:nvPr>
            <p:ph type="title"/>
          </p:nvPr>
        </p:nvSpPr>
        <p:spPr>
          <a:xfrm>
            <a:off x="0" y="-27384"/>
            <a:ext cx="9144000" cy="1224136"/>
          </a:xfrm>
          <a:solidFill>
            <a:srgbClr val="FFFF00"/>
          </a:solidFill>
        </p:spPr>
        <p:txBody>
          <a:bodyPr>
            <a:normAutofit/>
          </a:bodyPr>
          <a:lstStyle/>
          <a:p>
            <a:pPr marL="857250" indent="-857250"/>
            <a:r>
              <a:rPr lang="fr-FR" sz="4000" dirty="0" smtClean="0">
                <a:solidFill>
                  <a:srgbClr val="FF0000"/>
                </a:solidFill>
                <a:latin typeface="+mn-lt"/>
              </a:rPr>
              <a:t>3.  Etude du débit coronaire (</a:t>
            </a:r>
            <a:r>
              <a:rPr lang="fr-FR" sz="4000" dirty="0" err="1" smtClean="0">
                <a:solidFill>
                  <a:srgbClr val="FF0000"/>
                </a:solidFill>
                <a:latin typeface="+mn-lt"/>
              </a:rPr>
              <a:t>Qco</a:t>
            </a:r>
            <a:r>
              <a:rPr lang="fr-FR" sz="4000" dirty="0" smtClean="0">
                <a:solidFill>
                  <a:srgbClr val="FF0000"/>
                </a:solidFill>
                <a:latin typeface="+mn-lt"/>
              </a:rPr>
              <a:t>)</a:t>
            </a:r>
            <a:br>
              <a:rPr lang="fr-FR" sz="4000" dirty="0" smtClean="0">
                <a:solidFill>
                  <a:srgbClr val="FF0000"/>
                </a:solidFill>
                <a:latin typeface="+mn-lt"/>
              </a:rPr>
            </a:br>
            <a:r>
              <a:rPr lang="fr-FR" sz="3000" dirty="0" smtClean="0">
                <a:solidFill>
                  <a:srgbClr val="FF0000"/>
                </a:solidFill>
                <a:latin typeface="+mn-lt"/>
              </a:rPr>
              <a:t>3.3.  </a:t>
            </a:r>
            <a:r>
              <a:rPr lang="fr-FR" sz="3000" dirty="0" smtClean="0">
                <a:solidFill>
                  <a:srgbClr val="FF0000"/>
                </a:solidFill>
              </a:rPr>
              <a:t>Déterminants du </a:t>
            </a:r>
            <a:r>
              <a:rPr lang="fr-FR" sz="3000" dirty="0" err="1" smtClean="0">
                <a:solidFill>
                  <a:srgbClr val="FF0000"/>
                </a:solidFill>
              </a:rPr>
              <a:t>Qco</a:t>
            </a:r>
            <a:r>
              <a:rPr lang="fr-FR" sz="3000" dirty="0" smtClean="0">
                <a:solidFill>
                  <a:srgbClr val="FF0000"/>
                </a:solidFill>
              </a:rPr>
              <a:t> </a:t>
            </a:r>
            <a:endParaRPr lang="fr-FR" sz="3000" dirty="0">
              <a:solidFill>
                <a:srgbClr val="FF0000"/>
              </a:solidFill>
              <a:latin typeface="+mn-lt"/>
            </a:endParaRPr>
          </a:p>
        </p:txBody>
      </p:sp>
      <p:cxnSp>
        <p:nvCxnSpPr>
          <p:cNvPr id="7" name="Connecteur droit 6"/>
          <p:cNvCxnSpPr/>
          <p:nvPr/>
        </p:nvCxnSpPr>
        <p:spPr>
          <a:xfrm>
            <a:off x="2339752" y="2132856"/>
            <a:ext cx="5472608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Espace réservé du contenu 2"/>
          <p:cNvSpPr txBox="1">
            <a:spLocks/>
          </p:cNvSpPr>
          <p:nvPr/>
        </p:nvSpPr>
        <p:spPr>
          <a:xfrm>
            <a:off x="467544" y="3068960"/>
            <a:ext cx="8208912" cy="180020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600" dirty="0" smtClean="0"/>
              <a:t>La diminution du </a:t>
            </a:r>
            <a:r>
              <a:rPr lang="fr-FR" sz="2600" dirty="0" err="1" smtClean="0">
                <a:solidFill>
                  <a:srgbClr val="C00000"/>
                </a:solidFill>
              </a:rPr>
              <a:t>Qco</a:t>
            </a:r>
            <a:r>
              <a:rPr lang="fr-FR" sz="2600" dirty="0" smtClean="0"/>
              <a:t> en systole, est forcément en rapport avec l’augmentation de  </a:t>
            </a:r>
            <a:r>
              <a:rPr lang="fr-FR" sz="2600" dirty="0" err="1" smtClean="0">
                <a:solidFill>
                  <a:srgbClr val="C00000"/>
                </a:solidFill>
              </a:rPr>
              <a:t>Rco</a:t>
            </a:r>
            <a:r>
              <a:rPr lang="fr-FR" sz="2600" dirty="0" smtClean="0"/>
              <a:t> à l’écoulement du sang, surtout myocardiques, puisque la </a:t>
            </a:r>
            <a:r>
              <a:rPr lang="fr-FR" sz="2600" dirty="0" err="1" smtClean="0">
                <a:solidFill>
                  <a:srgbClr val="C00000"/>
                </a:solidFill>
              </a:rPr>
              <a:t>PPco</a:t>
            </a:r>
            <a:r>
              <a:rPr lang="fr-FR" sz="2600" dirty="0" smtClean="0"/>
              <a:t> augmente par augmentation de la pression aortique</a:t>
            </a:r>
          </a:p>
        </p:txBody>
      </p:sp>
      <p:sp>
        <p:nvSpPr>
          <p:cNvPr id="9" name="Espace réservé du contenu 2"/>
          <p:cNvSpPr txBox="1">
            <a:spLocks/>
          </p:cNvSpPr>
          <p:nvPr/>
        </p:nvSpPr>
        <p:spPr>
          <a:xfrm>
            <a:off x="467544" y="4941168"/>
            <a:ext cx="8208912" cy="1656184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800" smtClean="0"/>
              <a:t>mais aussi à l’application des valvules aortiques ouvertes sur l’orifice des artères coronaires pendant phase de l’éjection ventriculaire de la systole </a:t>
            </a:r>
            <a:endParaRPr lang="fr-FR" sz="2800" dirty="0" smtClean="0"/>
          </a:p>
        </p:txBody>
      </p:sp>
    </p:spTree>
    <p:extLst>
      <p:ext uri="{BB962C8B-B14F-4D97-AF65-F5344CB8AC3E}">
        <p14:creationId xmlns:p14="http://schemas.microsoft.com/office/powerpoint/2010/main" val="730689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2008" y="1512168"/>
            <a:ext cx="8892480" cy="5229200"/>
          </a:xfrm>
        </p:spPr>
        <p:txBody>
          <a:bodyPr>
            <a:noAutofit/>
          </a:bodyPr>
          <a:lstStyle/>
          <a:p>
            <a:r>
              <a:rPr lang="fr-FR" sz="2800" dirty="0" smtClean="0"/>
              <a:t>La </a:t>
            </a:r>
            <a:r>
              <a:rPr lang="fr-FR" sz="2800" dirty="0" err="1" smtClean="0">
                <a:solidFill>
                  <a:srgbClr val="C00000"/>
                </a:solidFill>
              </a:rPr>
              <a:t>Rco</a:t>
            </a:r>
            <a:r>
              <a:rPr lang="fr-FR" sz="2800" dirty="0" smtClean="0">
                <a:solidFill>
                  <a:srgbClr val="C00000"/>
                </a:solidFill>
              </a:rPr>
              <a:t> </a:t>
            </a:r>
            <a:r>
              <a:rPr lang="fr-FR" sz="2800" dirty="0" smtClean="0"/>
              <a:t>à </a:t>
            </a:r>
            <a:r>
              <a:rPr lang="fr-FR" sz="2800" dirty="0" smtClean="0"/>
              <a:t>l’écoulement du sang est liée essentiellement au </a:t>
            </a:r>
            <a:r>
              <a:rPr lang="fr-FR" sz="2800" dirty="0" smtClean="0">
                <a:solidFill>
                  <a:srgbClr val="C00000"/>
                </a:solidFill>
              </a:rPr>
              <a:t>rayon vasculaire</a:t>
            </a:r>
            <a:r>
              <a:rPr lang="fr-FR" sz="2800" dirty="0" smtClean="0"/>
              <a:t>.</a:t>
            </a:r>
          </a:p>
          <a:p>
            <a:r>
              <a:rPr lang="fr-FR" sz="2800" dirty="0" smtClean="0">
                <a:solidFill>
                  <a:schemeClr val="bg1"/>
                </a:solidFill>
              </a:rPr>
              <a:t>Le rayon vasculaire est variable :   </a:t>
            </a:r>
          </a:p>
          <a:p>
            <a:pPr>
              <a:buNone/>
            </a:pPr>
            <a:r>
              <a:rPr lang="fr-FR" sz="2800" dirty="0" smtClean="0">
                <a:solidFill>
                  <a:schemeClr val="bg1"/>
                </a:solidFill>
              </a:rPr>
              <a:t>   -   Selon le cycle cardiaque. Diminue en systole et augmente en diastole, sous l’effet de la pression intra-myocardique. Cette dernière est concentrique , augmente de la couche sous </a:t>
            </a:r>
            <a:r>
              <a:rPr lang="fr-FR" sz="2800" dirty="0" err="1" smtClean="0">
                <a:solidFill>
                  <a:schemeClr val="bg1"/>
                </a:solidFill>
              </a:rPr>
              <a:t>épicardique</a:t>
            </a:r>
            <a:r>
              <a:rPr lang="fr-FR" sz="2800" dirty="0" smtClean="0">
                <a:solidFill>
                  <a:schemeClr val="bg1"/>
                </a:solidFill>
              </a:rPr>
              <a:t> vers la couche sous </a:t>
            </a:r>
            <a:r>
              <a:rPr lang="fr-FR" sz="2800" dirty="0" err="1" smtClean="0">
                <a:solidFill>
                  <a:schemeClr val="bg1"/>
                </a:solidFill>
              </a:rPr>
              <a:t>endocardique</a:t>
            </a:r>
            <a:r>
              <a:rPr lang="fr-FR" sz="2800" dirty="0" smtClean="0">
                <a:solidFill>
                  <a:schemeClr val="bg1"/>
                </a:solidFill>
              </a:rPr>
              <a:t>.</a:t>
            </a:r>
          </a:p>
          <a:p>
            <a:pPr>
              <a:buNone/>
            </a:pPr>
            <a:r>
              <a:rPr lang="fr-FR" sz="2800" dirty="0" smtClean="0">
                <a:solidFill>
                  <a:schemeClr val="bg1"/>
                </a:solidFill>
              </a:rPr>
              <a:t>  -   Selon le degré de la vasomotricité des vaisseaux </a:t>
            </a:r>
            <a:r>
              <a:rPr lang="fr-FR" sz="2800" dirty="0" smtClean="0">
                <a:solidFill>
                  <a:schemeClr val="bg1"/>
                </a:solidFill>
              </a:rPr>
              <a:t>  coronaires</a:t>
            </a:r>
            <a:r>
              <a:rPr lang="fr-FR" sz="2800" dirty="0" smtClean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6" name="Titre 1"/>
          <p:cNvSpPr>
            <a:spLocks noGrp="1"/>
          </p:cNvSpPr>
          <p:nvPr>
            <p:ph type="title"/>
          </p:nvPr>
        </p:nvSpPr>
        <p:spPr>
          <a:xfrm>
            <a:off x="0" y="-27384"/>
            <a:ext cx="9144000" cy="1224136"/>
          </a:xfrm>
          <a:solidFill>
            <a:srgbClr val="FFFF00"/>
          </a:solidFill>
        </p:spPr>
        <p:txBody>
          <a:bodyPr>
            <a:normAutofit/>
          </a:bodyPr>
          <a:lstStyle/>
          <a:p>
            <a:pPr marL="857250" indent="-857250"/>
            <a:r>
              <a:rPr lang="fr-FR" sz="4000" dirty="0" smtClean="0">
                <a:solidFill>
                  <a:srgbClr val="FF0000"/>
                </a:solidFill>
                <a:latin typeface="+mn-lt"/>
              </a:rPr>
              <a:t>3.  Etude du débit coronaire (</a:t>
            </a:r>
            <a:r>
              <a:rPr lang="fr-FR" sz="4000" dirty="0" err="1" smtClean="0">
                <a:solidFill>
                  <a:srgbClr val="FF0000"/>
                </a:solidFill>
                <a:latin typeface="+mn-lt"/>
              </a:rPr>
              <a:t>Qco</a:t>
            </a:r>
            <a:r>
              <a:rPr lang="fr-FR" sz="4000" dirty="0" smtClean="0">
                <a:solidFill>
                  <a:srgbClr val="FF0000"/>
                </a:solidFill>
                <a:latin typeface="+mn-lt"/>
              </a:rPr>
              <a:t>)</a:t>
            </a:r>
            <a:br>
              <a:rPr lang="fr-FR" sz="4000" dirty="0" smtClean="0">
                <a:solidFill>
                  <a:srgbClr val="FF0000"/>
                </a:solidFill>
                <a:latin typeface="+mn-lt"/>
              </a:rPr>
            </a:br>
            <a:r>
              <a:rPr lang="fr-FR" sz="3000" dirty="0" smtClean="0">
                <a:solidFill>
                  <a:srgbClr val="FF0000"/>
                </a:solidFill>
                <a:latin typeface="+mn-lt"/>
              </a:rPr>
              <a:t>3.3.  </a:t>
            </a:r>
            <a:r>
              <a:rPr lang="fr-FR" sz="3000" dirty="0" smtClean="0">
                <a:solidFill>
                  <a:srgbClr val="FF0000"/>
                </a:solidFill>
              </a:rPr>
              <a:t>Déterminants du </a:t>
            </a:r>
            <a:r>
              <a:rPr lang="fr-FR" sz="3000" dirty="0" err="1" smtClean="0">
                <a:solidFill>
                  <a:srgbClr val="FF0000"/>
                </a:solidFill>
              </a:rPr>
              <a:t>Qco</a:t>
            </a:r>
            <a:r>
              <a:rPr lang="fr-FR" sz="3000" dirty="0" smtClean="0">
                <a:solidFill>
                  <a:srgbClr val="FF0000"/>
                </a:solidFill>
              </a:rPr>
              <a:t> </a:t>
            </a:r>
            <a:endParaRPr lang="fr-FR" sz="30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79512" y="1340768"/>
            <a:ext cx="8748464" cy="5328592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1094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2008" y="1512168"/>
            <a:ext cx="8892480" cy="5229200"/>
          </a:xfrm>
        </p:spPr>
        <p:txBody>
          <a:bodyPr>
            <a:noAutofit/>
          </a:bodyPr>
          <a:lstStyle/>
          <a:p>
            <a:r>
              <a:rPr lang="fr-FR" sz="2800" dirty="0" smtClean="0"/>
              <a:t>La </a:t>
            </a:r>
            <a:r>
              <a:rPr lang="fr-FR" sz="2800" dirty="0" err="1" smtClean="0">
                <a:solidFill>
                  <a:srgbClr val="C00000"/>
                </a:solidFill>
              </a:rPr>
              <a:t>Rco</a:t>
            </a:r>
            <a:r>
              <a:rPr lang="fr-FR" sz="2800" dirty="0" smtClean="0">
                <a:solidFill>
                  <a:srgbClr val="C00000"/>
                </a:solidFill>
              </a:rPr>
              <a:t> </a:t>
            </a:r>
            <a:r>
              <a:rPr lang="fr-FR" sz="2800" dirty="0" smtClean="0"/>
              <a:t>à </a:t>
            </a:r>
            <a:r>
              <a:rPr lang="fr-FR" sz="2800" dirty="0" smtClean="0"/>
              <a:t>l’écoulement du sang est liée essentiellement au </a:t>
            </a:r>
            <a:r>
              <a:rPr lang="fr-FR" sz="2800" dirty="0" smtClean="0">
                <a:solidFill>
                  <a:srgbClr val="C00000"/>
                </a:solidFill>
              </a:rPr>
              <a:t>rayon vasculaire</a:t>
            </a:r>
            <a:r>
              <a:rPr lang="fr-FR" sz="2800" dirty="0" smtClean="0"/>
              <a:t>.</a:t>
            </a:r>
          </a:p>
          <a:p>
            <a:r>
              <a:rPr lang="fr-FR" sz="2800" dirty="0" smtClean="0"/>
              <a:t>Le </a:t>
            </a:r>
            <a:r>
              <a:rPr lang="fr-FR" sz="2800" dirty="0" smtClean="0">
                <a:solidFill>
                  <a:srgbClr val="0070C0"/>
                </a:solidFill>
              </a:rPr>
              <a:t>rayon vasculaire </a:t>
            </a:r>
            <a:r>
              <a:rPr lang="fr-FR" sz="2800" dirty="0" smtClean="0"/>
              <a:t>est variable :   </a:t>
            </a:r>
          </a:p>
          <a:p>
            <a:pPr>
              <a:buNone/>
            </a:pPr>
            <a:r>
              <a:rPr lang="fr-FR" sz="2800" dirty="0" smtClean="0"/>
              <a:t>   -   </a:t>
            </a:r>
            <a:r>
              <a:rPr lang="fr-FR" sz="2800" dirty="0" smtClean="0">
                <a:solidFill>
                  <a:srgbClr val="0070C0"/>
                </a:solidFill>
              </a:rPr>
              <a:t>Selon le cycle cardiaque</a:t>
            </a:r>
            <a:r>
              <a:rPr lang="fr-FR" sz="2800" dirty="0" smtClean="0"/>
              <a:t>. Diminue en systole et augmente en diastole, sous l’effet de la pression intra-myocardique. Cette dernière est concentrique , augmente de la couche sous </a:t>
            </a:r>
            <a:r>
              <a:rPr lang="fr-FR" sz="2800" dirty="0" err="1" smtClean="0"/>
              <a:t>épicardique</a:t>
            </a:r>
            <a:r>
              <a:rPr lang="fr-FR" sz="2800" dirty="0" smtClean="0"/>
              <a:t> vers la couche sous </a:t>
            </a:r>
            <a:r>
              <a:rPr lang="fr-FR" sz="2800" dirty="0" err="1" smtClean="0"/>
              <a:t>endocardique</a:t>
            </a:r>
            <a:r>
              <a:rPr lang="fr-FR" sz="2800" dirty="0" smtClean="0"/>
              <a:t>.</a:t>
            </a:r>
          </a:p>
          <a:p>
            <a:pPr>
              <a:buNone/>
            </a:pPr>
            <a:r>
              <a:rPr lang="fr-FR" sz="2800" dirty="0" smtClean="0"/>
              <a:t>  -   </a:t>
            </a:r>
            <a:r>
              <a:rPr lang="fr-FR" sz="2800" dirty="0" smtClean="0">
                <a:solidFill>
                  <a:schemeClr val="bg1"/>
                </a:solidFill>
              </a:rPr>
              <a:t>Selon le degré de la vasomotricité des vaisseaux </a:t>
            </a:r>
            <a:r>
              <a:rPr lang="fr-FR" sz="2800" dirty="0" smtClean="0">
                <a:solidFill>
                  <a:schemeClr val="bg1"/>
                </a:solidFill>
              </a:rPr>
              <a:t>  coronaires</a:t>
            </a:r>
            <a:r>
              <a:rPr lang="fr-FR" sz="2800" dirty="0" smtClean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6" name="Titre 1"/>
          <p:cNvSpPr>
            <a:spLocks noGrp="1"/>
          </p:cNvSpPr>
          <p:nvPr>
            <p:ph type="title"/>
          </p:nvPr>
        </p:nvSpPr>
        <p:spPr>
          <a:xfrm>
            <a:off x="0" y="-27384"/>
            <a:ext cx="9144000" cy="1224136"/>
          </a:xfrm>
          <a:solidFill>
            <a:srgbClr val="FFFF00"/>
          </a:solidFill>
        </p:spPr>
        <p:txBody>
          <a:bodyPr>
            <a:normAutofit/>
          </a:bodyPr>
          <a:lstStyle/>
          <a:p>
            <a:pPr marL="857250" indent="-857250"/>
            <a:r>
              <a:rPr lang="fr-FR" sz="4000" dirty="0" smtClean="0">
                <a:solidFill>
                  <a:srgbClr val="FF0000"/>
                </a:solidFill>
                <a:latin typeface="+mn-lt"/>
              </a:rPr>
              <a:t>3.  Etude du débit coronaire (</a:t>
            </a:r>
            <a:r>
              <a:rPr lang="fr-FR" sz="4000" dirty="0" err="1" smtClean="0">
                <a:solidFill>
                  <a:srgbClr val="FF0000"/>
                </a:solidFill>
                <a:latin typeface="+mn-lt"/>
              </a:rPr>
              <a:t>Qco</a:t>
            </a:r>
            <a:r>
              <a:rPr lang="fr-FR" sz="4000" dirty="0" smtClean="0">
                <a:solidFill>
                  <a:srgbClr val="FF0000"/>
                </a:solidFill>
                <a:latin typeface="+mn-lt"/>
              </a:rPr>
              <a:t>)</a:t>
            </a:r>
            <a:br>
              <a:rPr lang="fr-FR" sz="4000" dirty="0" smtClean="0">
                <a:solidFill>
                  <a:srgbClr val="FF0000"/>
                </a:solidFill>
                <a:latin typeface="+mn-lt"/>
              </a:rPr>
            </a:br>
            <a:r>
              <a:rPr lang="fr-FR" sz="3000" dirty="0" smtClean="0">
                <a:solidFill>
                  <a:srgbClr val="FF0000"/>
                </a:solidFill>
                <a:latin typeface="+mn-lt"/>
              </a:rPr>
              <a:t>3.3.  </a:t>
            </a:r>
            <a:r>
              <a:rPr lang="fr-FR" sz="3000" dirty="0" smtClean="0">
                <a:solidFill>
                  <a:srgbClr val="FF0000"/>
                </a:solidFill>
              </a:rPr>
              <a:t>Déterminants du </a:t>
            </a:r>
            <a:r>
              <a:rPr lang="fr-FR" sz="3000" dirty="0" err="1" smtClean="0">
                <a:solidFill>
                  <a:srgbClr val="FF0000"/>
                </a:solidFill>
              </a:rPr>
              <a:t>Qco</a:t>
            </a:r>
            <a:r>
              <a:rPr lang="fr-FR" sz="3000" dirty="0" smtClean="0">
                <a:solidFill>
                  <a:srgbClr val="FF0000"/>
                </a:solidFill>
              </a:rPr>
              <a:t> </a:t>
            </a:r>
            <a:endParaRPr lang="fr-FR" sz="30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79512" y="1340768"/>
            <a:ext cx="8748464" cy="5328592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18610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2008" y="1512168"/>
            <a:ext cx="8892480" cy="5229200"/>
          </a:xfrm>
        </p:spPr>
        <p:txBody>
          <a:bodyPr>
            <a:noAutofit/>
          </a:bodyPr>
          <a:lstStyle/>
          <a:p>
            <a:r>
              <a:rPr lang="fr-FR" sz="2800" dirty="0" smtClean="0"/>
              <a:t>La </a:t>
            </a:r>
            <a:r>
              <a:rPr lang="fr-FR" sz="2800" dirty="0" err="1" smtClean="0">
                <a:solidFill>
                  <a:srgbClr val="C00000"/>
                </a:solidFill>
              </a:rPr>
              <a:t>Rco</a:t>
            </a:r>
            <a:r>
              <a:rPr lang="fr-FR" sz="2800" dirty="0" smtClean="0">
                <a:solidFill>
                  <a:srgbClr val="C00000"/>
                </a:solidFill>
              </a:rPr>
              <a:t> </a:t>
            </a:r>
            <a:r>
              <a:rPr lang="fr-FR" sz="2800" dirty="0" smtClean="0"/>
              <a:t>à </a:t>
            </a:r>
            <a:r>
              <a:rPr lang="fr-FR" sz="2800" dirty="0" smtClean="0"/>
              <a:t>l’écoulement du sang est liée essentiellement au </a:t>
            </a:r>
            <a:r>
              <a:rPr lang="fr-FR" sz="2800" dirty="0" smtClean="0">
                <a:solidFill>
                  <a:srgbClr val="C00000"/>
                </a:solidFill>
              </a:rPr>
              <a:t>rayon vasculaire</a:t>
            </a:r>
            <a:r>
              <a:rPr lang="fr-FR" sz="2800" dirty="0" smtClean="0"/>
              <a:t>.</a:t>
            </a:r>
          </a:p>
          <a:p>
            <a:r>
              <a:rPr lang="fr-FR" sz="2800" dirty="0" smtClean="0"/>
              <a:t>Le </a:t>
            </a:r>
            <a:r>
              <a:rPr lang="fr-FR" sz="2800" dirty="0" smtClean="0">
                <a:solidFill>
                  <a:srgbClr val="0070C0"/>
                </a:solidFill>
              </a:rPr>
              <a:t>rayon vasculaire </a:t>
            </a:r>
            <a:r>
              <a:rPr lang="fr-FR" sz="2800" dirty="0" smtClean="0"/>
              <a:t>est variable :   </a:t>
            </a:r>
          </a:p>
          <a:p>
            <a:pPr>
              <a:buNone/>
            </a:pPr>
            <a:r>
              <a:rPr lang="fr-FR" sz="2800" dirty="0" smtClean="0"/>
              <a:t>   -   </a:t>
            </a:r>
            <a:r>
              <a:rPr lang="fr-FR" sz="2800" dirty="0" smtClean="0">
                <a:solidFill>
                  <a:srgbClr val="0070C0"/>
                </a:solidFill>
              </a:rPr>
              <a:t>Selon le cycle cardiaque</a:t>
            </a:r>
            <a:r>
              <a:rPr lang="fr-FR" sz="2800" dirty="0" smtClean="0"/>
              <a:t>. Diminue en systole et augmente en diastole, sous l’effet de la pression intra-myocardique. Cette dernière est concentrique , augmente de la couche sous </a:t>
            </a:r>
            <a:r>
              <a:rPr lang="fr-FR" sz="2800" dirty="0" err="1" smtClean="0"/>
              <a:t>épicardique</a:t>
            </a:r>
            <a:r>
              <a:rPr lang="fr-FR" sz="2800" dirty="0" smtClean="0"/>
              <a:t> vers la couche sous </a:t>
            </a:r>
            <a:r>
              <a:rPr lang="fr-FR" sz="2800" dirty="0" err="1" smtClean="0"/>
              <a:t>endocardique</a:t>
            </a:r>
            <a:r>
              <a:rPr lang="fr-FR" sz="2800" dirty="0" smtClean="0"/>
              <a:t>.</a:t>
            </a:r>
          </a:p>
          <a:p>
            <a:pPr>
              <a:buNone/>
            </a:pPr>
            <a:r>
              <a:rPr lang="fr-FR" sz="2800" dirty="0" smtClean="0"/>
              <a:t>  -   </a:t>
            </a:r>
            <a:r>
              <a:rPr lang="fr-FR" sz="2800" dirty="0" smtClean="0">
                <a:solidFill>
                  <a:srgbClr val="0070C0"/>
                </a:solidFill>
              </a:rPr>
              <a:t>Selon le degré de la vasomotricité des vaisseaux </a:t>
            </a:r>
            <a:r>
              <a:rPr lang="fr-FR" sz="2800" dirty="0" smtClean="0">
                <a:solidFill>
                  <a:srgbClr val="0070C0"/>
                </a:solidFill>
              </a:rPr>
              <a:t>  coronaires</a:t>
            </a:r>
            <a:r>
              <a:rPr lang="fr-FR" sz="2800" dirty="0" smtClean="0">
                <a:solidFill>
                  <a:srgbClr val="0070C0"/>
                </a:solidFill>
              </a:rPr>
              <a:t>.</a:t>
            </a:r>
          </a:p>
        </p:txBody>
      </p:sp>
      <p:sp>
        <p:nvSpPr>
          <p:cNvPr id="6" name="Titre 1"/>
          <p:cNvSpPr>
            <a:spLocks noGrp="1"/>
          </p:cNvSpPr>
          <p:nvPr>
            <p:ph type="title"/>
          </p:nvPr>
        </p:nvSpPr>
        <p:spPr>
          <a:xfrm>
            <a:off x="0" y="-27384"/>
            <a:ext cx="9144000" cy="1224136"/>
          </a:xfrm>
          <a:solidFill>
            <a:srgbClr val="FFFF00"/>
          </a:solidFill>
        </p:spPr>
        <p:txBody>
          <a:bodyPr>
            <a:normAutofit/>
          </a:bodyPr>
          <a:lstStyle/>
          <a:p>
            <a:pPr marL="857250" indent="-857250"/>
            <a:r>
              <a:rPr lang="fr-FR" sz="4000" dirty="0" smtClean="0">
                <a:solidFill>
                  <a:srgbClr val="FF0000"/>
                </a:solidFill>
                <a:latin typeface="+mn-lt"/>
              </a:rPr>
              <a:t>3.  Etude du débit coronaire (</a:t>
            </a:r>
            <a:r>
              <a:rPr lang="fr-FR" sz="4000" dirty="0" err="1" smtClean="0">
                <a:solidFill>
                  <a:srgbClr val="FF0000"/>
                </a:solidFill>
                <a:latin typeface="+mn-lt"/>
              </a:rPr>
              <a:t>Qco</a:t>
            </a:r>
            <a:r>
              <a:rPr lang="fr-FR" sz="4000" dirty="0" smtClean="0">
                <a:solidFill>
                  <a:srgbClr val="FF0000"/>
                </a:solidFill>
                <a:latin typeface="+mn-lt"/>
              </a:rPr>
              <a:t>)</a:t>
            </a:r>
            <a:br>
              <a:rPr lang="fr-FR" sz="4000" dirty="0" smtClean="0">
                <a:solidFill>
                  <a:srgbClr val="FF0000"/>
                </a:solidFill>
                <a:latin typeface="+mn-lt"/>
              </a:rPr>
            </a:br>
            <a:r>
              <a:rPr lang="fr-FR" sz="3000" dirty="0" smtClean="0">
                <a:solidFill>
                  <a:srgbClr val="FF0000"/>
                </a:solidFill>
                <a:latin typeface="+mn-lt"/>
              </a:rPr>
              <a:t>3.3.  </a:t>
            </a:r>
            <a:r>
              <a:rPr lang="fr-FR" sz="3000" dirty="0" smtClean="0">
                <a:solidFill>
                  <a:srgbClr val="FF0000"/>
                </a:solidFill>
              </a:rPr>
              <a:t>Déterminants du </a:t>
            </a:r>
            <a:r>
              <a:rPr lang="fr-FR" sz="3000" dirty="0" err="1" smtClean="0">
                <a:solidFill>
                  <a:srgbClr val="FF0000"/>
                </a:solidFill>
              </a:rPr>
              <a:t>Qco</a:t>
            </a:r>
            <a:r>
              <a:rPr lang="fr-FR" sz="3000" dirty="0" smtClean="0">
                <a:solidFill>
                  <a:srgbClr val="FF0000"/>
                </a:solidFill>
              </a:rPr>
              <a:t> </a:t>
            </a:r>
            <a:endParaRPr lang="fr-FR" sz="30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79512" y="1340768"/>
            <a:ext cx="8748464" cy="5328592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18610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538932" y="1700808"/>
            <a:ext cx="8064896" cy="486287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fr-FR" sz="3000" dirty="0" smtClean="0"/>
              <a:t>  </a:t>
            </a:r>
            <a:r>
              <a:rPr lang="fr-FR" sz="2800" dirty="0" smtClean="0"/>
              <a:t>À l’effort le débit coronaire </a:t>
            </a:r>
            <a:r>
              <a:rPr lang="fr-FR" sz="2800" dirty="0" smtClean="0">
                <a:solidFill>
                  <a:srgbClr val="C00000"/>
                </a:solidFill>
              </a:rPr>
              <a:t>augmente jusqu’à 5X </a:t>
            </a:r>
            <a:r>
              <a:rPr lang="fr-FR" sz="2800" dirty="0" smtClean="0"/>
              <a:t>sa valeur de repos</a:t>
            </a:r>
            <a:r>
              <a:rPr lang="fr-FR" sz="2800" dirty="0" smtClean="0"/>
              <a:t>,</a:t>
            </a:r>
          </a:p>
          <a:p>
            <a:endParaRPr lang="fr-FR" sz="2800" dirty="0" smtClean="0"/>
          </a:p>
          <a:p>
            <a:pPr>
              <a:buFont typeface="Arial" pitchFamily="34" charset="0"/>
              <a:buChar char="•"/>
            </a:pPr>
            <a:r>
              <a:rPr lang="fr-FR" sz="2800" dirty="0" err="1" smtClean="0">
                <a:solidFill>
                  <a:schemeClr val="bg1"/>
                </a:solidFill>
              </a:rPr>
              <a:t>ette</a:t>
            </a:r>
            <a:r>
              <a:rPr lang="fr-FR" sz="2800" dirty="0" smtClean="0">
                <a:solidFill>
                  <a:schemeClr val="bg1"/>
                </a:solidFill>
              </a:rPr>
              <a:t> augmentation est liée </a:t>
            </a:r>
            <a:r>
              <a:rPr lang="fr-FR" sz="2800" dirty="0" smtClean="0">
                <a:solidFill>
                  <a:schemeClr val="bg1"/>
                </a:solidFill>
              </a:rPr>
              <a:t>à:</a:t>
            </a:r>
          </a:p>
          <a:p>
            <a:r>
              <a:rPr lang="fr-FR" sz="2800" dirty="0" smtClean="0">
                <a:solidFill>
                  <a:schemeClr val="bg1"/>
                </a:solidFill>
              </a:rPr>
              <a:t>   -  à l’augmentation de la </a:t>
            </a:r>
            <a:r>
              <a:rPr lang="fr-FR" sz="2800" dirty="0" err="1" smtClean="0">
                <a:solidFill>
                  <a:schemeClr val="bg1"/>
                </a:solidFill>
              </a:rPr>
              <a:t>PPco</a:t>
            </a:r>
            <a:r>
              <a:rPr lang="fr-FR" sz="2800" dirty="0" smtClean="0">
                <a:solidFill>
                  <a:schemeClr val="bg1"/>
                </a:solidFill>
              </a:rPr>
              <a:t>,  mais surtout à : </a:t>
            </a:r>
          </a:p>
          <a:p>
            <a:r>
              <a:rPr lang="fr-FR" sz="2800" dirty="0" smtClean="0">
                <a:solidFill>
                  <a:schemeClr val="bg1"/>
                </a:solidFill>
              </a:rPr>
              <a:t>   -  la vasodilatation des coronaires. </a:t>
            </a:r>
            <a:endParaRPr lang="fr-FR" sz="2800" dirty="0" smtClean="0">
              <a:solidFill>
                <a:schemeClr val="bg1"/>
              </a:solidFill>
            </a:endParaRPr>
          </a:p>
          <a:p>
            <a:endParaRPr lang="fr-FR" sz="2800" dirty="0" smtClean="0">
              <a:solidFill>
                <a:schemeClr val="bg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fr-FR" sz="2800" dirty="0" smtClean="0">
                <a:solidFill>
                  <a:schemeClr val="bg1"/>
                </a:solidFill>
              </a:rPr>
              <a:t>  Cette augmentation est remarquée malgré la diminution de la durée d’irrigation (diminution du temps diastolique) à l’effort.</a:t>
            </a:r>
          </a:p>
          <a:p>
            <a:endParaRPr lang="fr-FR" sz="2800" dirty="0" smtClean="0"/>
          </a:p>
        </p:txBody>
      </p:sp>
      <p:sp>
        <p:nvSpPr>
          <p:cNvPr id="5" name="Titre 1"/>
          <p:cNvSpPr>
            <a:spLocks noGrp="1"/>
          </p:cNvSpPr>
          <p:nvPr>
            <p:ph type="title"/>
          </p:nvPr>
        </p:nvSpPr>
        <p:spPr>
          <a:xfrm>
            <a:off x="0" y="116632"/>
            <a:ext cx="9144000" cy="1224136"/>
          </a:xfrm>
          <a:solidFill>
            <a:srgbClr val="FFFF00"/>
          </a:solidFill>
        </p:spPr>
        <p:txBody>
          <a:bodyPr>
            <a:normAutofit/>
          </a:bodyPr>
          <a:lstStyle/>
          <a:p>
            <a:pPr marL="857250" indent="-857250"/>
            <a:r>
              <a:rPr lang="fr-FR" sz="4000" dirty="0" smtClean="0">
                <a:solidFill>
                  <a:srgbClr val="FF0000"/>
                </a:solidFill>
                <a:latin typeface="+mn-lt"/>
              </a:rPr>
              <a:t>3.  Etude du débit coronaire (</a:t>
            </a:r>
            <a:r>
              <a:rPr lang="fr-FR" sz="4000" dirty="0" err="1" smtClean="0">
                <a:solidFill>
                  <a:srgbClr val="FF0000"/>
                </a:solidFill>
                <a:latin typeface="+mn-lt"/>
              </a:rPr>
              <a:t>Qco</a:t>
            </a:r>
            <a:r>
              <a:rPr lang="fr-FR" sz="4000" dirty="0" smtClean="0">
                <a:solidFill>
                  <a:srgbClr val="FF0000"/>
                </a:solidFill>
                <a:latin typeface="+mn-lt"/>
              </a:rPr>
              <a:t>)</a:t>
            </a:r>
            <a:br>
              <a:rPr lang="fr-FR" sz="4000" dirty="0" smtClean="0">
                <a:solidFill>
                  <a:srgbClr val="FF0000"/>
                </a:solidFill>
                <a:latin typeface="+mn-lt"/>
              </a:rPr>
            </a:br>
            <a:r>
              <a:rPr lang="fr-FR" sz="3000" dirty="0" smtClean="0">
                <a:solidFill>
                  <a:srgbClr val="FF0000"/>
                </a:solidFill>
                <a:latin typeface="+mn-lt"/>
              </a:rPr>
              <a:t>3.3.  </a:t>
            </a:r>
            <a:r>
              <a:rPr lang="fr-FR" sz="3000" dirty="0" smtClean="0">
                <a:solidFill>
                  <a:srgbClr val="FF0000"/>
                </a:solidFill>
              </a:rPr>
              <a:t>Déterminants du </a:t>
            </a:r>
            <a:r>
              <a:rPr lang="fr-FR" sz="3000" dirty="0" err="1" smtClean="0">
                <a:solidFill>
                  <a:srgbClr val="FF0000"/>
                </a:solidFill>
              </a:rPr>
              <a:t>Qco</a:t>
            </a:r>
            <a:r>
              <a:rPr lang="fr-FR" sz="3000" dirty="0" smtClean="0">
                <a:solidFill>
                  <a:srgbClr val="FF0000"/>
                </a:solidFill>
              </a:rPr>
              <a:t> </a:t>
            </a:r>
            <a:endParaRPr lang="fr-FR" sz="3000" dirty="0">
              <a:solidFill>
                <a:srgbClr val="FF0000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538932" y="1700808"/>
            <a:ext cx="8064896" cy="486287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fr-FR" sz="3000" dirty="0" smtClean="0"/>
              <a:t>  </a:t>
            </a:r>
            <a:r>
              <a:rPr lang="fr-FR" sz="2800" dirty="0" smtClean="0"/>
              <a:t>À l’effort le débit coronaire </a:t>
            </a:r>
            <a:r>
              <a:rPr lang="fr-FR" sz="2800" dirty="0" smtClean="0">
                <a:solidFill>
                  <a:srgbClr val="C00000"/>
                </a:solidFill>
              </a:rPr>
              <a:t>augmente jusqu’à 5X </a:t>
            </a:r>
            <a:r>
              <a:rPr lang="fr-FR" sz="2800" dirty="0" smtClean="0"/>
              <a:t>sa valeur de repos</a:t>
            </a:r>
            <a:r>
              <a:rPr lang="fr-FR" sz="2800" dirty="0" smtClean="0"/>
              <a:t>,</a:t>
            </a:r>
          </a:p>
          <a:p>
            <a:endParaRPr lang="fr-FR" sz="2800" dirty="0" smtClean="0"/>
          </a:p>
          <a:p>
            <a:pPr>
              <a:buFont typeface="Arial" pitchFamily="34" charset="0"/>
              <a:buChar char="•"/>
            </a:pPr>
            <a:r>
              <a:rPr lang="fr-FR" sz="2800" dirty="0" smtClean="0"/>
              <a:t> Cette augmentation est liée </a:t>
            </a:r>
            <a:r>
              <a:rPr lang="fr-FR" sz="2800" dirty="0" smtClean="0"/>
              <a:t>à:</a:t>
            </a:r>
          </a:p>
          <a:p>
            <a:r>
              <a:rPr lang="fr-FR" sz="2800" dirty="0" smtClean="0"/>
              <a:t>   -  à </a:t>
            </a:r>
            <a:r>
              <a:rPr lang="fr-FR" sz="2800" dirty="0" smtClean="0">
                <a:solidFill>
                  <a:srgbClr val="C00000"/>
                </a:solidFill>
              </a:rPr>
              <a:t>l’augmentation de la </a:t>
            </a:r>
            <a:r>
              <a:rPr lang="fr-FR" sz="2800" dirty="0" err="1" smtClean="0">
                <a:solidFill>
                  <a:srgbClr val="C00000"/>
                </a:solidFill>
              </a:rPr>
              <a:t>PPco</a:t>
            </a:r>
            <a:r>
              <a:rPr lang="fr-FR" sz="2800" dirty="0" smtClean="0"/>
              <a:t>,  mais surtout à : </a:t>
            </a:r>
          </a:p>
          <a:p>
            <a:r>
              <a:rPr lang="fr-FR" sz="2800" dirty="0" smtClean="0"/>
              <a:t>   -  la </a:t>
            </a:r>
            <a:r>
              <a:rPr lang="fr-FR" sz="2800" dirty="0" smtClean="0">
                <a:solidFill>
                  <a:srgbClr val="C00000"/>
                </a:solidFill>
              </a:rPr>
              <a:t>vasodilatation des coronaires</a:t>
            </a:r>
            <a:r>
              <a:rPr lang="fr-FR" sz="2800" dirty="0" smtClean="0"/>
              <a:t>. </a:t>
            </a:r>
            <a:endParaRPr lang="fr-FR" sz="2800" dirty="0" smtClean="0"/>
          </a:p>
          <a:p>
            <a:endParaRPr lang="fr-FR" sz="2800" dirty="0" smtClean="0"/>
          </a:p>
          <a:p>
            <a:r>
              <a:rPr lang="fr-FR" sz="2800" dirty="0" smtClean="0"/>
              <a:t> </a:t>
            </a:r>
            <a:r>
              <a:rPr lang="fr-FR" sz="2800" dirty="0" smtClean="0">
                <a:solidFill>
                  <a:schemeClr val="bg1"/>
                </a:solidFill>
              </a:rPr>
              <a:t>Cette augmentation est remarquée malgré la diminution de la durée d’irrigation (diminution du temps diastolique) à l’effort.</a:t>
            </a:r>
          </a:p>
          <a:p>
            <a:endParaRPr lang="fr-FR" sz="2800" dirty="0" smtClean="0"/>
          </a:p>
        </p:txBody>
      </p:sp>
      <p:sp>
        <p:nvSpPr>
          <p:cNvPr id="5" name="Titre 1"/>
          <p:cNvSpPr>
            <a:spLocks noGrp="1"/>
          </p:cNvSpPr>
          <p:nvPr>
            <p:ph type="title"/>
          </p:nvPr>
        </p:nvSpPr>
        <p:spPr>
          <a:xfrm>
            <a:off x="0" y="116632"/>
            <a:ext cx="9144000" cy="1224136"/>
          </a:xfrm>
          <a:solidFill>
            <a:srgbClr val="FFFF00"/>
          </a:solidFill>
        </p:spPr>
        <p:txBody>
          <a:bodyPr>
            <a:normAutofit/>
          </a:bodyPr>
          <a:lstStyle/>
          <a:p>
            <a:pPr marL="857250" indent="-857250"/>
            <a:r>
              <a:rPr lang="fr-FR" sz="4000" dirty="0" smtClean="0">
                <a:solidFill>
                  <a:srgbClr val="FF0000"/>
                </a:solidFill>
                <a:latin typeface="+mn-lt"/>
              </a:rPr>
              <a:t>3.  Etude du débit coronaire (</a:t>
            </a:r>
            <a:r>
              <a:rPr lang="fr-FR" sz="4000" dirty="0" err="1" smtClean="0">
                <a:solidFill>
                  <a:srgbClr val="FF0000"/>
                </a:solidFill>
                <a:latin typeface="+mn-lt"/>
              </a:rPr>
              <a:t>Qco</a:t>
            </a:r>
            <a:r>
              <a:rPr lang="fr-FR" sz="4000" dirty="0" smtClean="0">
                <a:solidFill>
                  <a:srgbClr val="FF0000"/>
                </a:solidFill>
                <a:latin typeface="+mn-lt"/>
              </a:rPr>
              <a:t>)</a:t>
            </a:r>
            <a:br>
              <a:rPr lang="fr-FR" sz="4000" dirty="0" smtClean="0">
                <a:solidFill>
                  <a:srgbClr val="FF0000"/>
                </a:solidFill>
                <a:latin typeface="+mn-lt"/>
              </a:rPr>
            </a:br>
            <a:r>
              <a:rPr lang="fr-FR" sz="3000" dirty="0" smtClean="0">
                <a:solidFill>
                  <a:srgbClr val="FF0000"/>
                </a:solidFill>
                <a:latin typeface="+mn-lt"/>
              </a:rPr>
              <a:t>3.3.  </a:t>
            </a:r>
            <a:r>
              <a:rPr lang="fr-FR" sz="3000" dirty="0" smtClean="0">
                <a:solidFill>
                  <a:srgbClr val="FF0000"/>
                </a:solidFill>
              </a:rPr>
              <a:t>Déterminants du </a:t>
            </a:r>
            <a:r>
              <a:rPr lang="fr-FR" sz="3000" dirty="0" err="1" smtClean="0">
                <a:solidFill>
                  <a:srgbClr val="FF0000"/>
                </a:solidFill>
              </a:rPr>
              <a:t>Qco</a:t>
            </a:r>
            <a:r>
              <a:rPr lang="fr-FR" sz="3000" dirty="0" smtClean="0">
                <a:solidFill>
                  <a:srgbClr val="FF0000"/>
                </a:solidFill>
              </a:rPr>
              <a:t> </a:t>
            </a:r>
            <a:endParaRPr lang="fr-FR" sz="3000" dirty="0">
              <a:solidFill>
                <a:srgbClr val="FF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525948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538932" y="1700808"/>
            <a:ext cx="8064896" cy="486287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fr-FR" sz="3000" dirty="0" smtClean="0"/>
              <a:t>  </a:t>
            </a:r>
            <a:r>
              <a:rPr lang="fr-FR" sz="2800" dirty="0" smtClean="0"/>
              <a:t>À l’effort le débit coronaire </a:t>
            </a:r>
            <a:r>
              <a:rPr lang="fr-FR" sz="2800" dirty="0" smtClean="0">
                <a:solidFill>
                  <a:srgbClr val="C00000"/>
                </a:solidFill>
              </a:rPr>
              <a:t>augmente jusqu’à 5X </a:t>
            </a:r>
            <a:r>
              <a:rPr lang="fr-FR" sz="2800" dirty="0" smtClean="0"/>
              <a:t>sa valeur de repos</a:t>
            </a:r>
            <a:r>
              <a:rPr lang="fr-FR" sz="2800" dirty="0" smtClean="0"/>
              <a:t>,</a:t>
            </a:r>
          </a:p>
          <a:p>
            <a:endParaRPr lang="fr-FR" sz="2800" dirty="0" smtClean="0"/>
          </a:p>
          <a:p>
            <a:pPr>
              <a:buFont typeface="Arial" pitchFamily="34" charset="0"/>
              <a:buChar char="•"/>
            </a:pPr>
            <a:r>
              <a:rPr lang="fr-FR" sz="2800" dirty="0" smtClean="0"/>
              <a:t> Cette augmentation est liée </a:t>
            </a:r>
            <a:r>
              <a:rPr lang="fr-FR" sz="2800" dirty="0" smtClean="0"/>
              <a:t>à:</a:t>
            </a:r>
          </a:p>
          <a:p>
            <a:r>
              <a:rPr lang="fr-FR" sz="2800" dirty="0" smtClean="0"/>
              <a:t>   -  à </a:t>
            </a:r>
            <a:r>
              <a:rPr lang="fr-FR" sz="2800" dirty="0" smtClean="0">
                <a:solidFill>
                  <a:srgbClr val="C00000"/>
                </a:solidFill>
              </a:rPr>
              <a:t>l’augmentation de la </a:t>
            </a:r>
            <a:r>
              <a:rPr lang="fr-FR" sz="2800" dirty="0" err="1" smtClean="0">
                <a:solidFill>
                  <a:srgbClr val="C00000"/>
                </a:solidFill>
              </a:rPr>
              <a:t>PPco</a:t>
            </a:r>
            <a:r>
              <a:rPr lang="fr-FR" sz="2800" dirty="0" smtClean="0"/>
              <a:t>,  mais surtout à : </a:t>
            </a:r>
          </a:p>
          <a:p>
            <a:r>
              <a:rPr lang="fr-FR" sz="2800" dirty="0" smtClean="0"/>
              <a:t>   -  la </a:t>
            </a:r>
            <a:r>
              <a:rPr lang="fr-FR" sz="2800" dirty="0" smtClean="0">
                <a:solidFill>
                  <a:srgbClr val="C00000"/>
                </a:solidFill>
              </a:rPr>
              <a:t>vasodilatation des coronaires</a:t>
            </a:r>
            <a:r>
              <a:rPr lang="fr-FR" sz="2800" dirty="0" smtClean="0"/>
              <a:t>. </a:t>
            </a:r>
            <a:endParaRPr lang="fr-FR" sz="2800" dirty="0" smtClean="0"/>
          </a:p>
          <a:p>
            <a:endParaRPr lang="fr-FR" sz="2800" dirty="0" smtClean="0"/>
          </a:p>
          <a:p>
            <a:pPr>
              <a:buFont typeface="Arial" pitchFamily="34" charset="0"/>
              <a:buChar char="•"/>
            </a:pPr>
            <a:r>
              <a:rPr lang="fr-FR" sz="2800" dirty="0" smtClean="0"/>
              <a:t>  Cette augmentation est remarquée malgré la diminution de la durée d’irrigation (diminution du temps diastolique) à l’effort.</a:t>
            </a:r>
          </a:p>
          <a:p>
            <a:endParaRPr lang="fr-FR" sz="2800" dirty="0" smtClean="0"/>
          </a:p>
        </p:txBody>
      </p:sp>
      <p:sp>
        <p:nvSpPr>
          <p:cNvPr id="5" name="Titre 1"/>
          <p:cNvSpPr>
            <a:spLocks noGrp="1"/>
          </p:cNvSpPr>
          <p:nvPr>
            <p:ph type="title"/>
          </p:nvPr>
        </p:nvSpPr>
        <p:spPr>
          <a:xfrm>
            <a:off x="0" y="116632"/>
            <a:ext cx="9144000" cy="1224136"/>
          </a:xfrm>
          <a:solidFill>
            <a:srgbClr val="FFFF00"/>
          </a:solidFill>
        </p:spPr>
        <p:txBody>
          <a:bodyPr>
            <a:normAutofit/>
          </a:bodyPr>
          <a:lstStyle/>
          <a:p>
            <a:pPr marL="857250" indent="-857250"/>
            <a:r>
              <a:rPr lang="fr-FR" sz="4000" dirty="0" smtClean="0">
                <a:solidFill>
                  <a:srgbClr val="FF0000"/>
                </a:solidFill>
                <a:latin typeface="+mn-lt"/>
              </a:rPr>
              <a:t>3.  Etude du débit coronaire (</a:t>
            </a:r>
            <a:r>
              <a:rPr lang="fr-FR" sz="4000" dirty="0" err="1" smtClean="0">
                <a:solidFill>
                  <a:srgbClr val="FF0000"/>
                </a:solidFill>
                <a:latin typeface="+mn-lt"/>
              </a:rPr>
              <a:t>Qco</a:t>
            </a:r>
            <a:r>
              <a:rPr lang="fr-FR" sz="4000" dirty="0" smtClean="0">
                <a:solidFill>
                  <a:srgbClr val="FF0000"/>
                </a:solidFill>
                <a:latin typeface="+mn-lt"/>
              </a:rPr>
              <a:t>)</a:t>
            </a:r>
            <a:br>
              <a:rPr lang="fr-FR" sz="4000" dirty="0" smtClean="0">
                <a:solidFill>
                  <a:srgbClr val="FF0000"/>
                </a:solidFill>
                <a:latin typeface="+mn-lt"/>
              </a:rPr>
            </a:br>
            <a:r>
              <a:rPr lang="fr-FR" sz="3000" dirty="0" smtClean="0">
                <a:solidFill>
                  <a:srgbClr val="FF0000"/>
                </a:solidFill>
                <a:latin typeface="+mn-lt"/>
              </a:rPr>
              <a:t>3.3.  </a:t>
            </a:r>
            <a:r>
              <a:rPr lang="fr-FR" sz="3000" dirty="0" smtClean="0">
                <a:solidFill>
                  <a:srgbClr val="FF0000"/>
                </a:solidFill>
              </a:rPr>
              <a:t>Déterminants du </a:t>
            </a:r>
            <a:r>
              <a:rPr lang="fr-FR" sz="3000" dirty="0" err="1" smtClean="0">
                <a:solidFill>
                  <a:srgbClr val="FF0000"/>
                </a:solidFill>
              </a:rPr>
              <a:t>Qco</a:t>
            </a:r>
            <a:r>
              <a:rPr lang="fr-FR" sz="3000" dirty="0" smtClean="0">
                <a:solidFill>
                  <a:srgbClr val="FF0000"/>
                </a:solidFill>
              </a:rPr>
              <a:t> </a:t>
            </a:r>
            <a:endParaRPr lang="fr-FR" sz="3000" dirty="0">
              <a:solidFill>
                <a:srgbClr val="FF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525948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PC\Pictures\2013-02-02 Autoregulation du DSC\Autoregulation du DSC 0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648750"/>
            <a:ext cx="9144000" cy="5164626"/>
          </a:xfrm>
          <a:prstGeom prst="rect">
            <a:avLst/>
          </a:prstGeom>
          <a:noFill/>
        </p:spPr>
      </p:pic>
      <p:sp>
        <p:nvSpPr>
          <p:cNvPr id="5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fr-FR" dirty="0" smtClean="0">
                <a:solidFill>
                  <a:srgbClr val="FF0000"/>
                </a:solidFill>
              </a:rPr>
              <a:t>4.  Régulation du </a:t>
            </a:r>
            <a:r>
              <a:rPr lang="fr-FR" dirty="0" err="1" smtClean="0">
                <a:solidFill>
                  <a:srgbClr val="FF0000"/>
                </a:solidFill>
              </a:rPr>
              <a:t>Qco</a:t>
            </a:r>
            <a:r>
              <a:rPr lang="fr-FR" sz="4000" dirty="0" smtClean="0">
                <a:solidFill>
                  <a:srgbClr val="FF0000"/>
                </a:solidFill>
              </a:rPr>
              <a:t/>
            </a:r>
            <a:br>
              <a:rPr lang="fr-FR" sz="4000" dirty="0" smtClean="0">
                <a:solidFill>
                  <a:srgbClr val="FF0000"/>
                </a:solidFill>
              </a:rPr>
            </a:br>
            <a:r>
              <a:rPr lang="fr-FR" sz="3300" dirty="0" smtClean="0">
                <a:solidFill>
                  <a:srgbClr val="FF0000"/>
                </a:solidFill>
              </a:rPr>
              <a:t>4.1.  Rôle de la MVO</a:t>
            </a:r>
            <a:r>
              <a:rPr lang="fr-FR" sz="3300" dirty="0" smtClean="0">
                <a:solidFill>
                  <a:srgbClr val="FF0000"/>
                </a:solidFill>
                <a:ea typeface="Cambria Math"/>
              </a:rPr>
              <a:t>₂</a:t>
            </a:r>
            <a:endParaRPr lang="fr-FR" sz="3300" dirty="0">
              <a:solidFill>
                <a:srgbClr val="FF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51520" y="1340768"/>
            <a:ext cx="8568952" cy="5328592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Rectangle 1"/>
          <p:cNvSpPr/>
          <p:nvPr/>
        </p:nvSpPr>
        <p:spPr>
          <a:xfrm>
            <a:off x="2987824" y="4509120"/>
            <a:ext cx="288032" cy="36004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rgbClr val="C00000"/>
                </a:solidFill>
              </a:rPr>
              <a:t>1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995936" y="4869160"/>
            <a:ext cx="288032" cy="36004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rgbClr val="C00000"/>
                </a:solidFill>
              </a:rPr>
              <a:t>2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139952" y="4005064"/>
            <a:ext cx="288032" cy="36004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rgbClr val="C00000"/>
                </a:solidFill>
              </a:rPr>
              <a:t>3</a:t>
            </a:r>
            <a:endParaRPr lang="en-US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1"/>
          <p:cNvSpPr txBox="1">
            <a:spLocks/>
          </p:cNvSpPr>
          <p:nvPr/>
        </p:nvSpPr>
        <p:spPr>
          <a:xfrm>
            <a:off x="0" y="274638"/>
            <a:ext cx="8892480" cy="1143000"/>
          </a:xfrm>
          <a:prstGeom prst="rect">
            <a:avLst/>
          </a:prstGeom>
          <a:solidFill>
            <a:srgbClr val="FFFF00"/>
          </a:solidFill>
        </p:spPr>
        <p:txBody>
          <a:bodyPr vert="horz" lIns="91440" tIns="45720" rIns="91440" bIns="45720" rtlCol="0" anchor="ctr">
            <a:normAutofit fontScale="97500" lnSpcReduction="10000"/>
          </a:bodyPr>
          <a:lstStyle/>
          <a:p>
            <a:pPr marL="742950" marR="0" lvl="0" indent="-74295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fr-FR" sz="4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4.  Régulation du </a:t>
            </a:r>
            <a:r>
              <a:rPr kumimoji="0" lang="fr-FR" sz="41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Qco</a:t>
            </a:r>
            <a:endParaRPr kumimoji="0" lang="fr-FR" sz="41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742950" lvl="0" indent="-742950" algn="ctr">
              <a:spcBef>
                <a:spcPct val="0"/>
              </a:spcBef>
              <a:defRPr/>
            </a:pPr>
            <a:r>
              <a:rPr lang="fr-FR" sz="3100" dirty="0" smtClean="0">
                <a:solidFill>
                  <a:srgbClr val="FF0000"/>
                </a:solidFill>
              </a:rPr>
              <a:t>4.1.  Rôle de la MVO</a:t>
            </a:r>
            <a:r>
              <a:rPr lang="fr-FR" sz="3100" dirty="0" smtClean="0">
                <a:solidFill>
                  <a:srgbClr val="FF0000"/>
                </a:solidFill>
                <a:ea typeface="Cambria Math"/>
              </a:rPr>
              <a:t>₂</a:t>
            </a:r>
            <a:endParaRPr kumimoji="0" lang="fr-FR" sz="31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95536" y="1916832"/>
            <a:ext cx="8496944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fr-FR" sz="2800" dirty="0" smtClean="0"/>
              <a:t>  Entre </a:t>
            </a:r>
            <a:r>
              <a:rPr lang="fr-FR" sz="2800" dirty="0" smtClean="0">
                <a:solidFill>
                  <a:srgbClr val="C00000"/>
                </a:solidFill>
              </a:rPr>
              <a:t>70 et 140mmHg </a:t>
            </a:r>
            <a:r>
              <a:rPr lang="fr-FR" sz="2800" dirty="0" smtClean="0"/>
              <a:t>de PP</a:t>
            </a:r>
            <a:r>
              <a:rPr lang="fr-FR" sz="2800" dirty="0" smtClean="0">
                <a:solidFill>
                  <a:srgbClr val="C00000"/>
                </a:solidFill>
              </a:rPr>
              <a:t>,  </a:t>
            </a:r>
            <a:r>
              <a:rPr lang="fr-FR" sz="2800" dirty="0" smtClean="0"/>
              <a:t>le </a:t>
            </a:r>
            <a:r>
              <a:rPr lang="fr-FR" sz="2800" dirty="0" err="1" smtClean="0"/>
              <a:t>Qco</a:t>
            </a:r>
            <a:r>
              <a:rPr lang="fr-FR" sz="2800" dirty="0" smtClean="0"/>
              <a:t> est </a:t>
            </a:r>
            <a:r>
              <a:rPr lang="fr-FR" sz="2800" i="1" dirty="0" smtClean="0">
                <a:solidFill>
                  <a:srgbClr val="0070C0"/>
                </a:solidFill>
              </a:rPr>
              <a:t>pratiquement stable </a:t>
            </a:r>
            <a:r>
              <a:rPr lang="fr-FR" sz="2800" dirty="0" smtClean="0"/>
              <a:t>malgré l’augmentation continuelle de la PP, forcément par une vasoconstriction graduelle et en rapport avec la stabilité de la consommation d’oxygène.</a:t>
            </a:r>
          </a:p>
          <a:p>
            <a:r>
              <a:rPr lang="fr-FR" sz="2800" dirty="0" smtClean="0"/>
              <a:t> </a:t>
            </a:r>
            <a:r>
              <a:rPr lang="fr-FR" sz="2800" dirty="0" smtClean="0">
                <a:solidFill>
                  <a:schemeClr val="bg1"/>
                </a:solidFill>
              </a:rPr>
              <a:t>Au delà de 140 </a:t>
            </a:r>
            <a:r>
              <a:rPr lang="fr-FR" sz="2800" dirty="0" err="1" smtClean="0">
                <a:solidFill>
                  <a:schemeClr val="bg1"/>
                </a:solidFill>
              </a:rPr>
              <a:t>mmHg</a:t>
            </a:r>
            <a:r>
              <a:rPr lang="fr-FR" sz="2800" dirty="0" smtClean="0">
                <a:solidFill>
                  <a:schemeClr val="bg1"/>
                </a:solidFill>
              </a:rPr>
              <a:t>, la vasoconstriction est à son max et toute augmentation de la PP s’accompagne d’une </a:t>
            </a:r>
            <a:r>
              <a:rPr lang="fr-FR" sz="2800" i="1" dirty="0" smtClean="0">
                <a:solidFill>
                  <a:schemeClr val="bg1"/>
                </a:solidFill>
              </a:rPr>
              <a:t>augmentation du Q de la circonflexe</a:t>
            </a:r>
            <a:r>
              <a:rPr lang="fr-FR" sz="2800" dirty="0" smtClean="0">
                <a:solidFill>
                  <a:schemeClr val="bg1"/>
                </a:solidFill>
              </a:rPr>
              <a:t>.</a:t>
            </a:r>
          </a:p>
          <a:p>
            <a:pPr>
              <a:buFont typeface="Arial" pitchFamily="34" charset="0"/>
              <a:buChar char="•"/>
            </a:pPr>
            <a:r>
              <a:rPr lang="fr-FR" sz="2800" dirty="0" smtClean="0">
                <a:solidFill>
                  <a:schemeClr val="bg1"/>
                </a:solidFill>
              </a:rPr>
              <a:t>  </a:t>
            </a:r>
            <a:r>
              <a:rPr lang="fr-FR" sz="2800" dirty="0" smtClean="0">
                <a:solidFill>
                  <a:schemeClr val="bg1"/>
                </a:solidFill>
              </a:rPr>
              <a:t>C’ est une </a:t>
            </a:r>
            <a:r>
              <a:rPr lang="fr-FR" sz="2800" dirty="0" smtClean="0">
                <a:solidFill>
                  <a:schemeClr val="bg1"/>
                </a:solidFill>
              </a:rPr>
              <a:t>autorégulation </a:t>
            </a:r>
            <a:r>
              <a:rPr lang="fr-FR" sz="2800" dirty="0" smtClean="0">
                <a:solidFill>
                  <a:schemeClr val="bg1"/>
                </a:solidFill>
              </a:rPr>
              <a:t>de la vasomotricité </a:t>
            </a:r>
            <a:r>
              <a:rPr lang="fr-FR" sz="2800" dirty="0" smtClean="0">
                <a:solidFill>
                  <a:schemeClr val="bg1"/>
                </a:solidFill>
              </a:rPr>
              <a:t>pour </a:t>
            </a:r>
            <a:r>
              <a:rPr lang="fr-FR" sz="2800" dirty="0" smtClean="0">
                <a:solidFill>
                  <a:schemeClr val="bg1"/>
                </a:solidFill>
              </a:rPr>
              <a:t>la  </a:t>
            </a:r>
            <a:r>
              <a:rPr lang="fr-FR" sz="2800" dirty="0" smtClean="0">
                <a:solidFill>
                  <a:schemeClr val="bg1"/>
                </a:solidFill>
              </a:rPr>
              <a:t>stabilité de l’apport de O</a:t>
            </a:r>
            <a:r>
              <a:rPr lang="fr-FR" sz="2800" dirty="0" smtClean="0">
                <a:solidFill>
                  <a:schemeClr val="bg1"/>
                </a:solidFill>
                <a:ea typeface="Cambria Math"/>
              </a:rPr>
              <a:t>₂ </a:t>
            </a:r>
            <a:r>
              <a:rPr lang="fr-FR" sz="2800" dirty="0" smtClean="0">
                <a:solidFill>
                  <a:schemeClr val="bg1"/>
                </a:solidFill>
              </a:rPr>
              <a:t> lié à la stabilité de sa </a:t>
            </a:r>
            <a:r>
              <a:rPr lang="fr-FR" sz="2800" dirty="0" smtClean="0">
                <a:solidFill>
                  <a:schemeClr val="bg1"/>
                </a:solidFill>
              </a:rPr>
              <a:t>consommation quel que soit son niveau :    ,     ou </a:t>
            </a:r>
            <a:endParaRPr lang="fr-FR" sz="3200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51520" y="1340768"/>
            <a:ext cx="8568952" cy="5328592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00411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fr-FR" sz="3600" dirty="0" smtClean="0">
                <a:solidFill>
                  <a:srgbClr val="C00000"/>
                </a:solidFill>
              </a:rPr>
              <a:t>Plan</a:t>
            </a:r>
            <a:r>
              <a:rPr lang="fr-FR" sz="4000" dirty="0" smtClean="0">
                <a:solidFill>
                  <a:srgbClr val="FF0000"/>
                </a:solidFill>
              </a:rPr>
              <a:t>  </a:t>
            </a:r>
            <a:endParaRPr lang="fr-FR" sz="4000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9512" y="2204864"/>
            <a:ext cx="8784976" cy="3384376"/>
          </a:xfrm>
          <a:ln>
            <a:solidFill>
              <a:srgbClr val="0070C0"/>
            </a:solidFill>
          </a:ln>
        </p:spPr>
        <p:txBody>
          <a:bodyPr>
            <a:normAutofit/>
          </a:bodyPr>
          <a:lstStyle/>
          <a:p>
            <a:pPr marL="571500" indent="-571500">
              <a:buNone/>
            </a:pPr>
            <a:endParaRPr lang="fr-FR" sz="3000" dirty="0" smtClean="0">
              <a:solidFill>
                <a:srgbClr val="C00000"/>
              </a:solidFill>
            </a:endParaRPr>
          </a:p>
          <a:p>
            <a:pPr marL="571500" indent="-571500">
              <a:buNone/>
            </a:pPr>
            <a:r>
              <a:rPr lang="fr-FR" sz="3000" dirty="0" smtClean="0">
                <a:solidFill>
                  <a:srgbClr val="C00000"/>
                </a:solidFill>
              </a:rPr>
              <a:t>3</a:t>
            </a:r>
            <a:r>
              <a:rPr lang="fr-FR" sz="3000" dirty="0" smtClean="0">
                <a:solidFill>
                  <a:srgbClr val="C00000"/>
                </a:solidFill>
              </a:rPr>
              <a:t>.  </a:t>
            </a:r>
            <a:r>
              <a:rPr lang="fr-FR" sz="3000" dirty="0" smtClean="0"/>
              <a:t>Etude du débit coronaire (</a:t>
            </a:r>
            <a:r>
              <a:rPr lang="fr-FR" sz="3000" dirty="0" err="1" smtClean="0"/>
              <a:t>Qco</a:t>
            </a:r>
            <a:r>
              <a:rPr lang="fr-FR" sz="3000" dirty="0" smtClean="0"/>
              <a:t>)</a:t>
            </a:r>
          </a:p>
          <a:p>
            <a:pPr marL="571500" indent="-571500">
              <a:buNone/>
            </a:pPr>
            <a:r>
              <a:rPr lang="fr-FR" sz="3000" dirty="0" smtClean="0">
                <a:solidFill>
                  <a:srgbClr val="C00000"/>
                </a:solidFill>
              </a:rPr>
              <a:t>  </a:t>
            </a:r>
            <a:r>
              <a:rPr lang="fr-FR" sz="3000" dirty="0" smtClean="0">
                <a:solidFill>
                  <a:srgbClr val="C00000"/>
                </a:solidFill>
              </a:rPr>
              <a:t>3.1</a:t>
            </a:r>
            <a:r>
              <a:rPr lang="fr-FR" sz="3000" dirty="0" smtClean="0">
                <a:solidFill>
                  <a:srgbClr val="C00000"/>
                </a:solidFill>
              </a:rPr>
              <a:t>. </a:t>
            </a:r>
            <a:r>
              <a:rPr lang="fr-FR" sz="3000" dirty="0" smtClean="0"/>
              <a:t>Valeur </a:t>
            </a:r>
            <a:r>
              <a:rPr lang="fr-FR" sz="3000" dirty="0" smtClean="0"/>
              <a:t>du </a:t>
            </a:r>
            <a:r>
              <a:rPr lang="fr-FR" sz="3000" dirty="0" err="1" smtClean="0"/>
              <a:t>Qco</a:t>
            </a:r>
            <a:r>
              <a:rPr lang="fr-FR" sz="3000" dirty="0" smtClean="0"/>
              <a:t> </a:t>
            </a:r>
          </a:p>
          <a:p>
            <a:pPr marL="571500" indent="-571500">
              <a:buNone/>
            </a:pPr>
            <a:r>
              <a:rPr lang="fr-FR" sz="3000" dirty="0" smtClean="0"/>
              <a:t>  </a:t>
            </a:r>
            <a:r>
              <a:rPr lang="fr-FR" sz="3000" dirty="0" smtClean="0">
                <a:solidFill>
                  <a:srgbClr val="C00000"/>
                </a:solidFill>
              </a:rPr>
              <a:t>3.2</a:t>
            </a:r>
            <a:r>
              <a:rPr lang="fr-FR" sz="3000" dirty="0" smtClean="0">
                <a:solidFill>
                  <a:srgbClr val="C00000"/>
                </a:solidFill>
              </a:rPr>
              <a:t>. </a:t>
            </a:r>
            <a:r>
              <a:rPr lang="fr-FR" sz="3000" dirty="0" smtClean="0"/>
              <a:t>Distribution </a:t>
            </a:r>
            <a:r>
              <a:rPr lang="fr-FR" sz="3000" dirty="0" smtClean="0"/>
              <a:t>du </a:t>
            </a:r>
            <a:r>
              <a:rPr lang="fr-FR" sz="3000" dirty="0" err="1" smtClean="0"/>
              <a:t>Qco</a:t>
            </a:r>
            <a:r>
              <a:rPr lang="fr-FR" sz="3000" dirty="0" smtClean="0"/>
              <a:t> au cours d’un cycle </a:t>
            </a:r>
            <a:r>
              <a:rPr lang="fr-FR" sz="3000" dirty="0" smtClean="0"/>
              <a:t> cardiaque</a:t>
            </a:r>
          </a:p>
          <a:p>
            <a:pPr marL="571500" indent="-571500">
              <a:buNone/>
            </a:pPr>
            <a:r>
              <a:rPr lang="fr-FR" sz="3000" dirty="0"/>
              <a:t> </a:t>
            </a:r>
            <a:r>
              <a:rPr lang="fr-FR" sz="3000" dirty="0" smtClean="0"/>
              <a:t> </a:t>
            </a:r>
            <a:r>
              <a:rPr lang="fr-FR" sz="3000" dirty="0" smtClean="0">
                <a:solidFill>
                  <a:srgbClr val="C00000"/>
                </a:solidFill>
              </a:rPr>
              <a:t>3.3</a:t>
            </a:r>
            <a:r>
              <a:rPr lang="fr-FR" sz="3000" dirty="0" smtClean="0">
                <a:solidFill>
                  <a:srgbClr val="C00000"/>
                </a:solidFill>
              </a:rPr>
              <a:t>. </a:t>
            </a:r>
            <a:r>
              <a:rPr lang="fr-FR" sz="3000" dirty="0" smtClean="0"/>
              <a:t>Déterminants </a:t>
            </a:r>
            <a:r>
              <a:rPr lang="fr-FR" sz="3000" dirty="0" smtClean="0"/>
              <a:t>du </a:t>
            </a:r>
            <a:r>
              <a:rPr lang="fr-FR" sz="3000" dirty="0" err="1" smtClean="0"/>
              <a:t>Qco</a:t>
            </a:r>
            <a:endParaRPr lang="fr-FR" sz="3000" dirty="0" smtClean="0"/>
          </a:p>
          <a:p>
            <a:pPr marL="571500" indent="-571500">
              <a:buNone/>
            </a:pPr>
            <a:endParaRPr lang="fr-FR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None/>
            </a:pPr>
            <a:endParaRPr lang="fr-FR" dirty="0" smtClean="0"/>
          </a:p>
          <a:p>
            <a:pPr marL="514350" indent="-514350">
              <a:buNone/>
            </a:pPr>
            <a:endParaRPr lang="fr-FR" dirty="0" smtClean="0"/>
          </a:p>
          <a:p>
            <a:pPr marL="514350" indent="-514350">
              <a:buNone/>
            </a:pPr>
            <a:endParaRPr lang="fr-F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1"/>
          <p:cNvSpPr txBox="1">
            <a:spLocks/>
          </p:cNvSpPr>
          <p:nvPr/>
        </p:nvSpPr>
        <p:spPr>
          <a:xfrm>
            <a:off x="0" y="274638"/>
            <a:ext cx="8892480" cy="1143000"/>
          </a:xfrm>
          <a:prstGeom prst="rect">
            <a:avLst/>
          </a:prstGeom>
          <a:solidFill>
            <a:srgbClr val="FFFF00"/>
          </a:solidFill>
        </p:spPr>
        <p:txBody>
          <a:bodyPr vert="horz" lIns="91440" tIns="45720" rIns="91440" bIns="45720" rtlCol="0" anchor="ctr">
            <a:normAutofit fontScale="97500" lnSpcReduction="10000"/>
          </a:bodyPr>
          <a:lstStyle/>
          <a:p>
            <a:pPr marL="742950" marR="0" lvl="0" indent="-74295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fr-FR" sz="4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4.  Régulation du </a:t>
            </a:r>
            <a:r>
              <a:rPr kumimoji="0" lang="fr-FR" sz="41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Qco</a:t>
            </a:r>
            <a:endParaRPr kumimoji="0" lang="fr-FR" sz="41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742950" lvl="0" indent="-742950" algn="ctr">
              <a:spcBef>
                <a:spcPct val="0"/>
              </a:spcBef>
              <a:defRPr/>
            </a:pPr>
            <a:r>
              <a:rPr lang="fr-FR" sz="3100" dirty="0" smtClean="0">
                <a:solidFill>
                  <a:srgbClr val="FF0000"/>
                </a:solidFill>
              </a:rPr>
              <a:t>4.1.  Rôle de la MVO</a:t>
            </a:r>
            <a:r>
              <a:rPr lang="fr-FR" sz="3100" dirty="0" smtClean="0">
                <a:solidFill>
                  <a:srgbClr val="FF0000"/>
                </a:solidFill>
                <a:ea typeface="Cambria Math"/>
              </a:rPr>
              <a:t>₂</a:t>
            </a:r>
            <a:endParaRPr kumimoji="0" lang="fr-FR" sz="31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95536" y="1916832"/>
            <a:ext cx="8496944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fr-FR" sz="2800" dirty="0" smtClean="0"/>
              <a:t>  Entre </a:t>
            </a:r>
            <a:r>
              <a:rPr lang="fr-FR" sz="2800" dirty="0" smtClean="0">
                <a:solidFill>
                  <a:srgbClr val="C00000"/>
                </a:solidFill>
              </a:rPr>
              <a:t>70 et 140mmHg </a:t>
            </a:r>
            <a:r>
              <a:rPr lang="fr-FR" sz="2800" dirty="0" smtClean="0"/>
              <a:t>de PP</a:t>
            </a:r>
            <a:r>
              <a:rPr lang="fr-FR" sz="2800" dirty="0" smtClean="0">
                <a:solidFill>
                  <a:srgbClr val="C00000"/>
                </a:solidFill>
              </a:rPr>
              <a:t>,  </a:t>
            </a:r>
            <a:r>
              <a:rPr lang="fr-FR" sz="2800" dirty="0" smtClean="0"/>
              <a:t>le </a:t>
            </a:r>
            <a:r>
              <a:rPr lang="fr-FR" sz="2800" dirty="0" err="1" smtClean="0"/>
              <a:t>Qco</a:t>
            </a:r>
            <a:r>
              <a:rPr lang="fr-FR" sz="2800" dirty="0" smtClean="0"/>
              <a:t> est </a:t>
            </a:r>
            <a:r>
              <a:rPr lang="fr-FR" sz="2800" i="1" dirty="0" smtClean="0">
                <a:solidFill>
                  <a:srgbClr val="0070C0"/>
                </a:solidFill>
              </a:rPr>
              <a:t>pratiquement stable </a:t>
            </a:r>
            <a:r>
              <a:rPr lang="fr-FR" sz="2800" dirty="0" smtClean="0"/>
              <a:t>malgré l’augmentation continuelle de la PP, forcément par une vasoconstriction graduelle et en rapport avec la stabilité de la consommation d’oxygène.</a:t>
            </a:r>
          </a:p>
          <a:p>
            <a:pPr>
              <a:buFont typeface="Arial" pitchFamily="34" charset="0"/>
              <a:buChar char="•"/>
            </a:pPr>
            <a:r>
              <a:rPr lang="fr-FR" sz="2800" dirty="0" smtClean="0"/>
              <a:t>  Au delà de </a:t>
            </a:r>
            <a:r>
              <a:rPr lang="fr-FR" sz="2800" dirty="0" smtClean="0">
                <a:solidFill>
                  <a:srgbClr val="C00000"/>
                </a:solidFill>
              </a:rPr>
              <a:t>140 </a:t>
            </a:r>
            <a:r>
              <a:rPr lang="fr-FR" sz="2800" dirty="0" err="1" smtClean="0">
                <a:solidFill>
                  <a:srgbClr val="C00000"/>
                </a:solidFill>
              </a:rPr>
              <a:t>mmHg</a:t>
            </a:r>
            <a:r>
              <a:rPr lang="fr-FR" sz="2800" dirty="0" smtClean="0">
                <a:solidFill>
                  <a:srgbClr val="C00000"/>
                </a:solidFill>
              </a:rPr>
              <a:t>, </a:t>
            </a:r>
            <a:r>
              <a:rPr lang="fr-FR" sz="2800" dirty="0" smtClean="0"/>
              <a:t>la vasoconstriction est à son max et toute augmentation de la PP s’accompagne d’une </a:t>
            </a:r>
            <a:r>
              <a:rPr lang="fr-FR" sz="2800" i="1" dirty="0" smtClean="0">
                <a:solidFill>
                  <a:srgbClr val="0070C0"/>
                </a:solidFill>
              </a:rPr>
              <a:t>augmentation du Q de la circonflexe</a:t>
            </a:r>
            <a:r>
              <a:rPr lang="fr-FR" sz="2800" dirty="0" smtClean="0"/>
              <a:t>.</a:t>
            </a:r>
          </a:p>
          <a:p>
            <a:pPr>
              <a:buFont typeface="Arial" pitchFamily="34" charset="0"/>
              <a:buChar char="•"/>
            </a:pPr>
            <a:r>
              <a:rPr lang="fr-FR" sz="2800" dirty="0" smtClean="0">
                <a:solidFill>
                  <a:schemeClr val="bg1"/>
                </a:solidFill>
              </a:rPr>
              <a:t>  </a:t>
            </a:r>
            <a:r>
              <a:rPr lang="fr-FR" sz="2800" dirty="0" smtClean="0">
                <a:solidFill>
                  <a:schemeClr val="bg1"/>
                </a:solidFill>
              </a:rPr>
              <a:t>C’ est une </a:t>
            </a:r>
            <a:r>
              <a:rPr lang="fr-FR" sz="2800" dirty="0" smtClean="0">
                <a:solidFill>
                  <a:schemeClr val="bg1"/>
                </a:solidFill>
              </a:rPr>
              <a:t>autorégulation </a:t>
            </a:r>
            <a:r>
              <a:rPr lang="fr-FR" sz="2800" dirty="0" smtClean="0">
                <a:solidFill>
                  <a:schemeClr val="bg1"/>
                </a:solidFill>
              </a:rPr>
              <a:t>de la vasomotricité </a:t>
            </a:r>
            <a:r>
              <a:rPr lang="fr-FR" sz="2800" dirty="0" smtClean="0">
                <a:solidFill>
                  <a:schemeClr val="bg1"/>
                </a:solidFill>
              </a:rPr>
              <a:t>pour </a:t>
            </a:r>
            <a:r>
              <a:rPr lang="fr-FR" sz="2800" dirty="0" smtClean="0">
                <a:solidFill>
                  <a:schemeClr val="bg1"/>
                </a:solidFill>
              </a:rPr>
              <a:t>la  </a:t>
            </a:r>
            <a:r>
              <a:rPr lang="fr-FR" sz="2800" dirty="0" smtClean="0">
                <a:solidFill>
                  <a:schemeClr val="bg1"/>
                </a:solidFill>
              </a:rPr>
              <a:t>stabilité de l’apport de O</a:t>
            </a:r>
            <a:r>
              <a:rPr lang="fr-FR" sz="2800" dirty="0" smtClean="0">
                <a:solidFill>
                  <a:schemeClr val="bg1"/>
                </a:solidFill>
                <a:ea typeface="Cambria Math"/>
              </a:rPr>
              <a:t>₂ </a:t>
            </a:r>
            <a:r>
              <a:rPr lang="fr-FR" sz="2800" dirty="0" smtClean="0">
                <a:solidFill>
                  <a:schemeClr val="bg1"/>
                </a:solidFill>
              </a:rPr>
              <a:t> lié à la stabilité de sa </a:t>
            </a:r>
            <a:r>
              <a:rPr lang="fr-FR" sz="2800" dirty="0" smtClean="0">
                <a:solidFill>
                  <a:schemeClr val="bg1"/>
                </a:solidFill>
              </a:rPr>
              <a:t>consommation quel que soit son niveau :    ,     ou </a:t>
            </a:r>
            <a:endParaRPr lang="fr-FR" sz="3200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51520" y="1340768"/>
            <a:ext cx="8568952" cy="5328592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00411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1"/>
          <p:cNvSpPr txBox="1">
            <a:spLocks/>
          </p:cNvSpPr>
          <p:nvPr/>
        </p:nvSpPr>
        <p:spPr>
          <a:xfrm>
            <a:off x="0" y="274638"/>
            <a:ext cx="8892480" cy="1143000"/>
          </a:xfrm>
          <a:prstGeom prst="rect">
            <a:avLst/>
          </a:prstGeom>
          <a:solidFill>
            <a:srgbClr val="FFFF00"/>
          </a:solidFill>
        </p:spPr>
        <p:txBody>
          <a:bodyPr vert="horz" lIns="91440" tIns="45720" rIns="91440" bIns="45720" rtlCol="0" anchor="ctr">
            <a:normAutofit fontScale="97500" lnSpcReduction="10000"/>
          </a:bodyPr>
          <a:lstStyle/>
          <a:p>
            <a:pPr marL="742950" marR="0" lvl="0" indent="-74295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fr-FR" sz="4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4.  Régulation du </a:t>
            </a:r>
            <a:r>
              <a:rPr kumimoji="0" lang="fr-FR" sz="41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Qco</a:t>
            </a:r>
            <a:endParaRPr kumimoji="0" lang="fr-FR" sz="41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742950" lvl="0" indent="-742950" algn="ctr">
              <a:spcBef>
                <a:spcPct val="0"/>
              </a:spcBef>
              <a:defRPr/>
            </a:pPr>
            <a:r>
              <a:rPr lang="fr-FR" sz="3100" dirty="0" smtClean="0">
                <a:solidFill>
                  <a:srgbClr val="FF0000"/>
                </a:solidFill>
              </a:rPr>
              <a:t>4.1.  Rôle de la MVO</a:t>
            </a:r>
            <a:r>
              <a:rPr lang="fr-FR" sz="3100" dirty="0" smtClean="0">
                <a:solidFill>
                  <a:srgbClr val="FF0000"/>
                </a:solidFill>
                <a:ea typeface="Cambria Math"/>
              </a:rPr>
              <a:t>₂</a:t>
            </a:r>
            <a:endParaRPr kumimoji="0" lang="fr-FR" sz="31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95536" y="1916832"/>
            <a:ext cx="8496944" cy="4401205"/>
          </a:xfrm>
          <a:prstGeom prst="rect">
            <a:avLst/>
          </a:prstGeom>
          <a:ln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fr-FR" sz="2800" dirty="0" smtClean="0"/>
              <a:t>  Entre </a:t>
            </a:r>
            <a:r>
              <a:rPr lang="fr-FR" sz="2800" dirty="0" smtClean="0">
                <a:solidFill>
                  <a:srgbClr val="C00000"/>
                </a:solidFill>
              </a:rPr>
              <a:t>70 et 140mmHg </a:t>
            </a:r>
            <a:r>
              <a:rPr lang="fr-FR" sz="2800" dirty="0" smtClean="0"/>
              <a:t>de PP</a:t>
            </a:r>
            <a:r>
              <a:rPr lang="fr-FR" sz="2800" dirty="0" smtClean="0">
                <a:solidFill>
                  <a:srgbClr val="C00000"/>
                </a:solidFill>
              </a:rPr>
              <a:t>,  </a:t>
            </a:r>
            <a:r>
              <a:rPr lang="fr-FR" sz="2800" dirty="0" smtClean="0"/>
              <a:t>le </a:t>
            </a:r>
            <a:r>
              <a:rPr lang="fr-FR" sz="2800" dirty="0" err="1" smtClean="0"/>
              <a:t>Qco</a:t>
            </a:r>
            <a:r>
              <a:rPr lang="fr-FR" sz="2800" dirty="0" smtClean="0"/>
              <a:t> est </a:t>
            </a:r>
            <a:r>
              <a:rPr lang="fr-FR" sz="2800" i="1" dirty="0" smtClean="0">
                <a:solidFill>
                  <a:srgbClr val="0070C0"/>
                </a:solidFill>
              </a:rPr>
              <a:t>pratiquement stable </a:t>
            </a:r>
            <a:r>
              <a:rPr lang="fr-FR" sz="2800" dirty="0" smtClean="0"/>
              <a:t>malgré l’augmentation continuelle de la PP, forcément par une </a:t>
            </a:r>
            <a:r>
              <a:rPr lang="fr-FR" sz="2800" dirty="0" smtClean="0">
                <a:solidFill>
                  <a:srgbClr val="C00000"/>
                </a:solidFill>
              </a:rPr>
              <a:t>vasoconstriction graduelle </a:t>
            </a:r>
            <a:r>
              <a:rPr lang="fr-FR" sz="2800" dirty="0" smtClean="0"/>
              <a:t>et en rapport avec la stabilité de la consommation d’oxygène.</a:t>
            </a:r>
          </a:p>
          <a:p>
            <a:pPr>
              <a:buFont typeface="Arial" pitchFamily="34" charset="0"/>
              <a:buChar char="•"/>
            </a:pPr>
            <a:r>
              <a:rPr lang="fr-FR" sz="2800" dirty="0" smtClean="0"/>
              <a:t>  Au delà de </a:t>
            </a:r>
            <a:r>
              <a:rPr lang="fr-FR" sz="2800" dirty="0" smtClean="0">
                <a:solidFill>
                  <a:srgbClr val="C00000"/>
                </a:solidFill>
              </a:rPr>
              <a:t>140 </a:t>
            </a:r>
            <a:r>
              <a:rPr lang="fr-FR" sz="2800" dirty="0" err="1" smtClean="0">
                <a:solidFill>
                  <a:srgbClr val="C00000"/>
                </a:solidFill>
              </a:rPr>
              <a:t>mmHg</a:t>
            </a:r>
            <a:r>
              <a:rPr lang="fr-FR" sz="2800" dirty="0" smtClean="0">
                <a:solidFill>
                  <a:srgbClr val="C00000"/>
                </a:solidFill>
              </a:rPr>
              <a:t>, </a:t>
            </a:r>
            <a:r>
              <a:rPr lang="fr-FR" sz="2800" dirty="0" smtClean="0"/>
              <a:t>la </a:t>
            </a:r>
            <a:r>
              <a:rPr lang="fr-FR" sz="2800" dirty="0" smtClean="0">
                <a:solidFill>
                  <a:srgbClr val="C00000"/>
                </a:solidFill>
              </a:rPr>
              <a:t>vasoconstriction est à son max</a:t>
            </a:r>
            <a:r>
              <a:rPr lang="fr-FR" sz="2800" dirty="0" smtClean="0"/>
              <a:t> et toute augmentation de la PP s’accompagne d’une </a:t>
            </a:r>
            <a:r>
              <a:rPr lang="fr-FR" sz="2800" i="1" dirty="0" smtClean="0">
                <a:solidFill>
                  <a:srgbClr val="0070C0"/>
                </a:solidFill>
              </a:rPr>
              <a:t>augmentation du Q de la circonflexe</a:t>
            </a:r>
            <a:r>
              <a:rPr lang="fr-FR" sz="2800" dirty="0" smtClean="0"/>
              <a:t>.</a:t>
            </a:r>
          </a:p>
          <a:p>
            <a:pPr>
              <a:buFont typeface="Arial" pitchFamily="34" charset="0"/>
              <a:buChar char="•"/>
            </a:pPr>
            <a:r>
              <a:rPr lang="fr-FR" sz="2800" dirty="0" smtClean="0"/>
              <a:t>  </a:t>
            </a:r>
            <a:r>
              <a:rPr lang="fr-FR" sz="2800" dirty="0" smtClean="0"/>
              <a:t>C’ est une </a:t>
            </a:r>
            <a:r>
              <a:rPr lang="fr-FR" sz="2800" dirty="0" smtClean="0">
                <a:solidFill>
                  <a:srgbClr val="C00000"/>
                </a:solidFill>
              </a:rPr>
              <a:t>régulation </a:t>
            </a:r>
            <a:r>
              <a:rPr lang="fr-FR" sz="2800" dirty="0" smtClean="0">
                <a:solidFill>
                  <a:srgbClr val="C00000"/>
                </a:solidFill>
              </a:rPr>
              <a:t>de la vasomotricité </a:t>
            </a:r>
            <a:r>
              <a:rPr lang="fr-FR" sz="2800" dirty="0" smtClean="0"/>
              <a:t>pour </a:t>
            </a:r>
            <a:r>
              <a:rPr lang="fr-FR" sz="2800" dirty="0" smtClean="0"/>
              <a:t>la  </a:t>
            </a:r>
            <a:r>
              <a:rPr lang="fr-FR" sz="2800" dirty="0" smtClean="0"/>
              <a:t>stabilité de l’apport de </a:t>
            </a:r>
            <a:r>
              <a:rPr lang="fr-FR" sz="2800" dirty="0" smtClean="0">
                <a:solidFill>
                  <a:srgbClr val="FF0000"/>
                </a:solidFill>
              </a:rPr>
              <a:t>O</a:t>
            </a:r>
            <a:r>
              <a:rPr lang="fr-FR" sz="2800" dirty="0" smtClean="0">
                <a:solidFill>
                  <a:srgbClr val="FF0000"/>
                </a:solidFill>
                <a:ea typeface="Cambria Math"/>
              </a:rPr>
              <a:t>₂ </a:t>
            </a:r>
            <a:r>
              <a:rPr lang="fr-FR" sz="2800" dirty="0" smtClean="0"/>
              <a:t> lié à la stabilité de sa </a:t>
            </a:r>
            <a:r>
              <a:rPr lang="fr-FR" sz="2800" dirty="0" smtClean="0"/>
              <a:t>consommation quel que soit son niveau :    ,     ou </a:t>
            </a:r>
            <a:endParaRPr lang="fr-FR" sz="3200" dirty="0">
              <a:solidFill>
                <a:srgbClr val="C0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51520" y="1340768"/>
            <a:ext cx="8568952" cy="5328592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5"/>
          <p:cNvSpPr/>
          <p:nvPr/>
        </p:nvSpPr>
        <p:spPr>
          <a:xfrm>
            <a:off x="6372200" y="5871937"/>
            <a:ext cx="288032" cy="36004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rgbClr val="C00000"/>
                </a:solidFill>
              </a:rPr>
              <a:t>1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876256" y="5871937"/>
            <a:ext cx="288032" cy="36004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rgbClr val="C00000"/>
                </a:solidFill>
              </a:rPr>
              <a:t>2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668344" y="5871937"/>
            <a:ext cx="288032" cy="36004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rgbClr val="C00000"/>
                </a:solidFill>
              </a:rPr>
              <a:t>3</a:t>
            </a:r>
            <a:endParaRPr lang="en-US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6309320"/>
            <a:ext cx="9144000" cy="504056"/>
          </a:xfrm>
        </p:spPr>
        <p:txBody>
          <a:bodyPr>
            <a:normAutofit/>
          </a:bodyPr>
          <a:lstStyle/>
          <a:p>
            <a:r>
              <a:rPr lang="fr-FR" sz="1800" dirty="0" smtClean="0"/>
              <a:t>Schéma du contrôle de la vasomotricité coronaire par l’O₂…  ( d’après Gellai et Coll)</a:t>
            </a:r>
            <a:endParaRPr lang="fr-FR" sz="18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484784"/>
            <a:ext cx="7776864" cy="48245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itre 1"/>
          <p:cNvSpPr txBox="1">
            <a:spLocks/>
          </p:cNvSpPr>
          <p:nvPr/>
        </p:nvSpPr>
        <p:spPr>
          <a:xfrm>
            <a:off x="0" y="-27384"/>
            <a:ext cx="9144000" cy="1440160"/>
          </a:xfrm>
          <a:prstGeom prst="rect">
            <a:avLst/>
          </a:prstGeom>
          <a:solidFill>
            <a:srgbClr val="FFFF00"/>
          </a:solidFill>
        </p:spPr>
        <p:txBody>
          <a:bodyPr vert="horz" lIns="91440" tIns="45720" rIns="91440" bIns="45720" rtlCol="0" anchor="ctr">
            <a:normAutofit fontScale="9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4400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4</a:t>
            </a:r>
            <a:r>
              <a:rPr kumimoji="0" lang="fr-FR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.  Régulation du </a:t>
            </a:r>
            <a:r>
              <a:rPr kumimoji="0" lang="fr-FR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Qco</a:t>
            </a:r>
            <a:r>
              <a:rPr kumimoji="0" lang="fr-FR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fr-FR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fr-FR" sz="33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4.2. </a:t>
            </a:r>
            <a:r>
              <a:rPr kumimoji="0" lang="fr-FR" sz="33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Régulation métabolique </a:t>
            </a:r>
            <a:r>
              <a:rPr lang="fr-FR" sz="3300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(O2, Adénosine) de la vasomotricité </a:t>
            </a:r>
            <a:r>
              <a:rPr kumimoji="0" lang="fr-FR" sz="33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endParaRPr kumimoji="0" lang="fr-FR" sz="33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267744" y="3140968"/>
            <a:ext cx="1440160" cy="504056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7"/>
          <p:cNvSpPr/>
          <p:nvPr/>
        </p:nvSpPr>
        <p:spPr>
          <a:xfrm>
            <a:off x="2123728" y="4437112"/>
            <a:ext cx="1440160" cy="504056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Rectangle 8"/>
          <p:cNvSpPr/>
          <p:nvPr/>
        </p:nvSpPr>
        <p:spPr>
          <a:xfrm>
            <a:off x="251520" y="1340768"/>
            <a:ext cx="8568952" cy="5328592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7159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9552" y="2348880"/>
            <a:ext cx="8136904" cy="2376264"/>
          </a:xfrm>
          <a:ln>
            <a:solidFill>
              <a:srgbClr val="FF0000"/>
            </a:solidFill>
          </a:ln>
        </p:spPr>
        <p:txBody>
          <a:bodyPr>
            <a:noAutofit/>
          </a:bodyPr>
          <a:lstStyle/>
          <a:p>
            <a:r>
              <a:rPr lang="fr-FR" sz="2800" dirty="0" smtClean="0">
                <a:solidFill>
                  <a:srgbClr val="C00000"/>
                </a:solidFill>
              </a:rPr>
              <a:t>C’est une régulation locale </a:t>
            </a:r>
            <a:br>
              <a:rPr lang="fr-FR" sz="2800" dirty="0" smtClean="0">
                <a:solidFill>
                  <a:srgbClr val="C00000"/>
                </a:solidFill>
              </a:rPr>
            </a:br>
            <a:r>
              <a:rPr lang="fr-FR" sz="2800" dirty="0" smtClean="0">
                <a:solidFill>
                  <a:srgbClr val="C00000"/>
                </a:solidFill>
              </a:rPr>
              <a:t>C’est autorégulation</a:t>
            </a:r>
            <a:br>
              <a:rPr lang="fr-FR" sz="2800" dirty="0" smtClean="0">
                <a:solidFill>
                  <a:srgbClr val="C00000"/>
                </a:solidFill>
              </a:rPr>
            </a:br>
            <a:r>
              <a:rPr lang="fr-FR" sz="2800" dirty="0" smtClean="0">
                <a:solidFill>
                  <a:srgbClr val="C00000"/>
                </a:solidFill>
              </a:rPr>
              <a:t>influencée par l’adénosine et l’O2 au niveau du locale au niveau du tissu myocardique </a:t>
            </a:r>
            <a:endParaRPr lang="fr-FR" sz="2800" dirty="0">
              <a:solidFill>
                <a:srgbClr val="C00000"/>
              </a:solidFill>
            </a:endParaRPr>
          </a:p>
        </p:txBody>
      </p:sp>
      <p:sp>
        <p:nvSpPr>
          <p:cNvPr id="6" name="Titre 1"/>
          <p:cNvSpPr txBox="1">
            <a:spLocks/>
          </p:cNvSpPr>
          <p:nvPr/>
        </p:nvSpPr>
        <p:spPr>
          <a:xfrm>
            <a:off x="0" y="-27384"/>
            <a:ext cx="9144000" cy="1440160"/>
          </a:xfrm>
          <a:prstGeom prst="rect">
            <a:avLst/>
          </a:prstGeom>
          <a:solidFill>
            <a:srgbClr val="FFFF00"/>
          </a:solidFill>
        </p:spPr>
        <p:txBody>
          <a:bodyPr vert="horz" lIns="91440" tIns="45720" rIns="91440" bIns="45720" rtlCol="0" anchor="ctr">
            <a:normAutofit fontScale="9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4400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4</a:t>
            </a:r>
            <a:r>
              <a:rPr kumimoji="0" lang="fr-FR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.  Régulation du </a:t>
            </a:r>
            <a:r>
              <a:rPr kumimoji="0" lang="fr-FR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Qco</a:t>
            </a:r>
            <a:r>
              <a:rPr kumimoji="0" lang="fr-FR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fr-FR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fr-FR" sz="33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4.2. </a:t>
            </a:r>
            <a:r>
              <a:rPr kumimoji="0" lang="fr-FR" sz="33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Régulation métabolique </a:t>
            </a:r>
            <a:r>
              <a:rPr lang="fr-FR" sz="3300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(O2, Adénosine) de la vasomotricité </a:t>
            </a:r>
            <a:r>
              <a:rPr kumimoji="0" lang="fr-FR" sz="33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endParaRPr kumimoji="0" lang="fr-FR" sz="33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119839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fr-FR" sz="3600" dirty="0" smtClean="0">
                <a:solidFill>
                  <a:srgbClr val="C00000"/>
                </a:solidFill>
              </a:rPr>
              <a:t>Plan</a:t>
            </a:r>
            <a:r>
              <a:rPr lang="fr-FR" sz="4000" dirty="0" smtClean="0">
                <a:solidFill>
                  <a:srgbClr val="FF0000"/>
                </a:solidFill>
              </a:rPr>
              <a:t>  </a:t>
            </a:r>
            <a:endParaRPr lang="fr-FR" sz="4000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1656184"/>
          </a:xfrm>
          <a:ln>
            <a:solidFill>
              <a:srgbClr val="0070C0"/>
            </a:solidFill>
          </a:ln>
        </p:spPr>
        <p:txBody>
          <a:bodyPr>
            <a:normAutofit/>
          </a:bodyPr>
          <a:lstStyle/>
          <a:p>
            <a:pPr marL="571500" indent="-571500" algn="ctr">
              <a:buNone/>
            </a:pPr>
            <a:endParaRPr lang="fr-FR" sz="3000" dirty="0">
              <a:solidFill>
                <a:srgbClr val="C00000"/>
              </a:solidFill>
            </a:endParaRPr>
          </a:p>
          <a:p>
            <a:pPr marL="571500" indent="-571500">
              <a:buNone/>
            </a:pPr>
            <a:r>
              <a:rPr lang="fr-FR" sz="3000" dirty="0" smtClean="0">
                <a:solidFill>
                  <a:srgbClr val="C00000"/>
                </a:solidFill>
              </a:rPr>
              <a:t>     4</a:t>
            </a:r>
            <a:r>
              <a:rPr lang="fr-FR" sz="3000" dirty="0" smtClean="0">
                <a:solidFill>
                  <a:srgbClr val="C00000"/>
                </a:solidFill>
              </a:rPr>
              <a:t>.</a:t>
            </a:r>
            <a:r>
              <a:rPr lang="fr-FR" sz="3000" dirty="0" smtClean="0"/>
              <a:t>  Régulation du </a:t>
            </a:r>
            <a:r>
              <a:rPr lang="fr-FR" sz="3000" dirty="0" err="1" smtClean="0"/>
              <a:t>Qco</a:t>
            </a:r>
            <a:endParaRPr lang="fr-FR" sz="3000" dirty="0" smtClean="0"/>
          </a:p>
          <a:p>
            <a:pPr marL="571500" indent="-571500">
              <a:buNone/>
            </a:pPr>
            <a:endParaRPr lang="fr-FR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None/>
            </a:pPr>
            <a:endParaRPr lang="fr-FR" dirty="0" smtClean="0"/>
          </a:p>
          <a:p>
            <a:pPr marL="514350" indent="-514350">
              <a:buNone/>
            </a:pPr>
            <a:endParaRPr lang="fr-FR" dirty="0" smtClean="0"/>
          </a:p>
          <a:p>
            <a:pPr marL="514350" indent="-514350">
              <a:buNone/>
            </a:pPr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3194099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89648" y="116632"/>
            <a:ext cx="8286808" cy="1224136"/>
          </a:xfrm>
          <a:solidFill>
            <a:srgbClr val="FFFF00"/>
          </a:solidFill>
        </p:spPr>
        <p:txBody>
          <a:bodyPr>
            <a:normAutofit/>
          </a:bodyPr>
          <a:lstStyle/>
          <a:p>
            <a:pPr marL="857250" indent="-857250" algn="ctr"/>
            <a:r>
              <a:rPr lang="fr-FR" sz="3600" dirty="0" smtClean="0">
                <a:solidFill>
                  <a:srgbClr val="C00000"/>
                </a:solidFill>
                <a:latin typeface="+mn-lt"/>
              </a:rPr>
              <a:t>1.  Introduction </a:t>
            </a:r>
            <a:endParaRPr lang="fr-FR" sz="36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536" y="3086060"/>
            <a:ext cx="8286808" cy="5167476"/>
          </a:xfrm>
        </p:spPr>
        <p:txBody>
          <a:bodyPr>
            <a:noAutofit/>
          </a:bodyPr>
          <a:lstStyle/>
          <a:p>
            <a:r>
              <a:rPr lang="fr-FR" sz="2800" dirty="0"/>
              <a:t>L</a:t>
            </a:r>
            <a:r>
              <a:rPr lang="fr-FR" sz="2800" dirty="0" smtClean="0"/>
              <a:t>e </a:t>
            </a:r>
            <a:r>
              <a:rPr lang="fr-FR" sz="2800" dirty="0" smtClean="0"/>
              <a:t>cœur est irrigué par sa circulation nourricière, appelée : </a:t>
            </a:r>
            <a:r>
              <a:rPr lang="fr-FR" sz="2800" dirty="0" smtClean="0">
                <a:solidFill>
                  <a:srgbClr val="C00000"/>
                </a:solidFill>
              </a:rPr>
              <a:t>circulation coronaire</a:t>
            </a:r>
            <a:r>
              <a:rPr lang="fr-FR" sz="2800" dirty="0" smtClean="0">
                <a:solidFill>
                  <a:srgbClr val="C00000"/>
                </a:solidFill>
              </a:rPr>
              <a:t>.</a:t>
            </a:r>
          </a:p>
          <a:p>
            <a:pPr marL="0" indent="0">
              <a:buNone/>
            </a:pPr>
            <a:endParaRPr lang="fr-FR" sz="2800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fr-FR" sz="2800" dirty="0" smtClean="0">
              <a:solidFill>
                <a:srgbClr val="C00000"/>
              </a:solidFill>
            </a:endParaRPr>
          </a:p>
          <a:p>
            <a:r>
              <a:rPr lang="fr-FR" sz="2800" dirty="0" smtClean="0">
                <a:solidFill>
                  <a:schemeClr val="bg1"/>
                </a:solidFill>
              </a:rPr>
              <a:t>Le </a:t>
            </a:r>
            <a:r>
              <a:rPr lang="fr-FR" sz="2800" dirty="0" smtClean="0">
                <a:solidFill>
                  <a:schemeClr val="bg1"/>
                </a:solidFill>
              </a:rPr>
              <a:t>terme coronaire fait allusion à l’aspect des artères coronaires initiales, superficielles, qui forment une couronne vasculaire autour du cœur. </a:t>
            </a:r>
          </a:p>
          <a:p>
            <a:endParaRPr lang="fr-FR" sz="2800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5E3D2-C2B9-4D3D-86F8-549E5749246B}" type="slidenum">
              <a:rPr lang="fr-FR" smtClean="0"/>
              <a:pPr/>
              <a:t>7</a:t>
            </a:fld>
            <a:endParaRPr lang="fr-FR" dirty="0"/>
          </a:p>
        </p:txBody>
      </p:sp>
      <p:sp>
        <p:nvSpPr>
          <p:cNvPr id="6" name="Rectangle 5"/>
          <p:cNvSpPr/>
          <p:nvPr/>
        </p:nvSpPr>
        <p:spPr>
          <a:xfrm>
            <a:off x="389648" y="2780928"/>
            <a:ext cx="8286808" cy="180020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82446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89648" y="116632"/>
            <a:ext cx="8286808" cy="1224136"/>
          </a:xfrm>
          <a:solidFill>
            <a:srgbClr val="FFFF00"/>
          </a:solidFill>
        </p:spPr>
        <p:txBody>
          <a:bodyPr>
            <a:normAutofit/>
          </a:bodyPr>
          <a:lstStyle/>
          <a:p>
            <a:pPr marL="857250" indent="-857250" algn="ctr"/>
            <a:r>
              <a:rPr lang="fr-FR" sz="3600" dirty="0" smtClean="0">
                <a:solidFill>
                  <a:srgbClr val="C00000"/>
                </a:solidFill>
                <a:latin typeface="+mn-lt"/>
              </a:rPr>
              <a:t>1.  Introduction </a:t>
            </a:r>
            <a:endParaRPr lang="fr-FR" sz="36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39552" y="2149956"/>
            <a:ext cx="2952328" cy="5599524"/>
          </a:xfrm>
          <a:solidFill>
            <a:schemeClr val="bg1"/>
          </a:solidFill>
          <a:ln>
            <a:noFill/>
          </a:ln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fr-FR" sz="2600" dirty="0" smtClean="0"/>
              <a:t>Le </a:t>
            </a:r>
            <a:r>
              <a:rPr lang="fr-FR" sz="2600" dirty="0" smtClean="0"/>
              <a:t>terme coronaire fait allusion à l’aspect des artères </a:t>
            </a:r>
            <a:r>
              <a:rPr lang="fr-FR" sz="2600" dirty="0" smtClean="0"/>
              <a:t>initiales</a:t>
            </a:r>
            <a:r>
              <a:rPr lang="fr-FR" sz="2600" dirty="0" smtClean="0"/>
              <a:t>, </a:t>
            </a:r>
            <a:r>
              <a:rPr lang="fr-FR" sz="2600" dirty="0" smtClean="0"/>
              <a:t>superficielles de la circulation nourricière qui </a:t>
            </a:r>
            <a:r>
              <a:rPr lang="fr-FR" sz="2600" dirty="0" smtClean="0"/>
              <a:t>forment une </a:t>
            </a:r>
            <a:r>
              <a:rPr lang="fr-FR" sz="2600" dirty="0" smtClean="0">
                <a:solidFill>
                  <a:srgbClr val="C00000"/>
                </a:solidFill>
              </a:rPr>
              <a:t>couronne vasculaire </a:t>
            </a:r>
            <a:r>
              <a:rPr lang="fr-FR" sz="2600" dirty="0" smtClean="0"/>
              <a:t>autour du cœur. </a:t>
            </a:r>
            <a:endParaRPr lang="fr-FR" sz="2600" dirty="0" smtClean="0"/>
          </a:p>
          <a:p>
            <a:endParaRPr lang="fr-FR" sz="2800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5E3D2-C2B9-4D3D-86F8-549E5749246B}" type="slidenum">
              <a:rPr lang="fr-FR" smtClean="0"/>
              <a:pPr/>
              <a:t>8</a:t>
            </a:fld>
            <a:endParaRPr lang="fr-FR" dirty="0"/>
          </a:p>
        </p:txBody>
      </p:sp>
      <p:pic>
        <p:nvPicPr>
          <p:cNvPr id="8" name="Espace réservé du contenu 5" descr="http://www.jle.com/e-docs/00/02/BF/D3/texte_alt_fig1.gif"/>
          <p:cNvPicPr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1484784"/>
            <a:ext cx="5149443" cy="10513168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ctangle 4"/>
          <p:cNvSpPr/>
          <p:nvPr/>
        </p:nvSpPr>
        <p:spPr>
          <a:xfrm>
            <a:off x="3779912" y="2276872"/>
            <a:ext cx="1080120" cy="22322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779912" y="4653136"/>
            <a:ext cx="1152128" cy="15841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7452319" y="3068960"/>
            <a:ext cx="1477035" cy="24791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020272" y="1556792"/>
            <a:ext cx="1477035" cy="15841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Arrow Connector 12"/>
          <p:cNvCxnSpPr/>
          <p:nvPr/>
        </p:nvCxnSpPr>
        <p:spPr>
          <a:xfrm flipH="1" flipV="1">
            <a:off x="6444209" y="3274132"/>
            <a:ext cx="1080119" cy="82860"/>
          </a:xfrm>
          <a:prstGeom prst="straightConnector1">
            <a:avLst/>
          </a:prstGeom>
          <a:ln w="3810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V="1">
            <a:off x="4716016" y="3645024"/>
            <a:ext cx="1080120" cy="576064"/>
          </a:xfrm>
          <a:prstGeom prst="straightConnector1">
            <a:avLst/>
          </a:prstGeom>
          <a:ln w="3810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H="1">
            <a:off x="7020272" y="3645024"/>
            <a:ext cx="504057" cy="24743"/>
          </a:xfrm>
          <a:prstGeom prst="straightConnector1">
            <a:avLst/>
          </a:prstGeom>
          <a:ln w="3810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tangle 27"/>
          <p:cNvSpPr/>
          <p:nvPr/>
        </p:nvSpPr>
        <p:spPr>
          <a:xfrm>
            <a:off x="395536" y="2007912"/>
            <a:ext cx="3384376" cy="4445423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85141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5E3D2-C2B9-4D3D-86F8-549E5749246B}" type="slidenum">
              <a:rPr lang="fr-FR" smtClean="0"/>
              <a:pPr/>
              <a:t>9</a:t>
            </a:fld>
            <a:endParaRPr lang="fr-FR" dirty="0"/>
          </a:p>
        </p:txBody>
      </p:sp>
      <p:pic>
        <p:nvPicPr>
          <p:cNvPr id="8" name="Espace réservé du contenu 5" descr="http://www.jle.com/e-docs/00/02/BF/D3/texte_alt_fig1.gif"/>
          <p:cNvPicPr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-3843808"/>
            <a:ext cx="5149443" cy="1008112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Rectangle 5"/>
          <p:cNvSpPr/>
          <p:nvPr/>
        </p:nvSpPr>
        <p:spPr>
          <a:xfrm>
            <a:off x="5004048" y="-27384"/>
            <a:ext cx="2808312" cy="7200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itr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  <a:solidFill>
            <a:srgbClr val="FFFF00"/>
          </a:solidFill>
        </p:spPr>
        <p:txBody>
          <a:bodyPr>
            <a:normAutofit/>
          </a:bodyPr>
          <a:lstStyle/>
          <a:p>
            <a:pPr marL="857250" indent="-857250" algn="ctr"/>
            <a:r>
              <a:rPr lang="fr-FR" sz="3600" dirty="0" smtClean="0">
                <a:solidFill>
                  <a:srgbClr val="C00000"/>
                </a:solidFill>
                <a:latin typeface="+mn-lt"/>
              </a:rPr>
              <a:t>1.  Introduction </a:t>
            </a:r>
            <a:endParaRPr lang="fr-FR" sz="36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779912" y="2420888"/>
            <a:ext cx="1080120" cy="20162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3851920" y="4284712"/>
            <a:ext cx="1287760" cy="4404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7524327" y="2420888"/>
            <a:ext cx="1405027" cy="28803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7308304" y="2564904"/>
            <a:ext cx="1405027" cy="10357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7020272" y="5445224"/>
            <a:ext cx="1845459" cy="5760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Arrow Connector 16"/>
          <p:cNvCxnSpPr/>
          <p:nvPr/>
        </p:nvCxnSpPr>
        <p:spPr>
          <a:xfrm flipH="1">
            <a:off x="7056277" y="5013176"/>
            <a:ext cx="612067" cy="0"/>
          </a:xfrm>
          <a:prstGeom prst="straightConnector1">
            <a:avLst/>
          </a:prstGeom>
          <a:ln w="3810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4860032" y="4149080"/>
            <a:ext cx="864096" cy="0"/>
          </a:xfrm>
          <a:prstGeom prst="straightConnector1">
            <a:avLst/>
          </a:prstGeom>
          <a:ln w="3810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angle 29"/>
          <p:cNvSpPr/>
          <p:nvPr/>
        </p:nvSpPr>
        <p:spPr>
          <a:xfrm>
            <a:off x="395536" y="2007912"/>
            <a:ext cx="3384376" cy="4445423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" name="Espace réservé du contenu 2"/>
          <p:cNvSpPr>
            <a:spLocks noGrp="1"/>
          </p:cNvSpPr>
          <p:nvPr>
            <p:ph idx="1"/>
          </p:nvPr>
        </p:nvSpPr>
        <p:spPr>
          <a:xfrm>
            <a:off x="601216" y="2071389"/>
            <a:ext cx="2962672" cy="4237931"/>
          </a:xfrm>
          <a:solidFill>
            <a:schemeClr val="bg1"/>
          </a:solidFill>
          <a:ln>
            <a:noFill/>
          </a:ln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fr-FR" sz="2600" dirty="0" smtClean="0"/>
              <a:t>Le </a:t>
            </a:r>
            <a:r>
              <a:rPr lang="fr-FR" sz="2600" dirty="0" smtClean="0"/>
              <a:t>terme coronaire fait allusion à l’aspect des artères </a:t>
            </a:r>
            <a:r>
              <a:rPr lang="fr-FR" sz="2600" dirty="0" smtClean="0"/>
              <a:t>initiales</a:t>
            </a:r>
            <a:r>
              <a:rPr lang="fr-FR" sz="2600" dirty="0" smtClean="0"/>
              <a:t>, </a:t>
            </a:r>
            <a:r>
              <a:rPr lang="fr-FR" sz="2600" dirty="0" smtClean="0"/>
              <a:t>superficielles de la circulation nourricière qui </a:t>
            </a:r>
            <a:r>
              <a:rPr lang="fr-FR" sz="2600" dirty="0" smtClean="0"/>
              <a:t>forment une </a:t>
            </a:r>
            <a:r>
              <a:rPr lang="fr-FR" sz="2600" dirty="0" smtClean="0">
                <a:solidFill>
                  <a:srgbClr val="C00000"/>
                </a:solidFill>
              </a:rPr>
              <a:t>couronne vasculaire </a:t>
            </a:r>
            <a:r>
              <a:rPr lang="fr-FR" sz="2600" dirty="0" smtClean="0"/>
              <a:t>autour du cœur. </a:t>
            </a:r>
            <a:endParaRPr lang="fr-FR" sz="2600" dirty="0" smtClean="0"/>
          </a:p>
          <a:p>
            <a:endParaRPr lang="fr-FR" sz="2800" dirty="0" smtClean="0"/>
          </a:p>
        </p:txBody>
      </p:sp>
      <p:sp>
        <p:nvSpPr>
          <p:cNvPr id="32" name="Rectangle 31"/>
          <p:cNvSpPr/>
          <p:nvPr/>
        </p:nvSpPr>
        <p:spPr>
          <a:xfrm>
            <a:off x="4452265" y="2780928"/>
            <a:ext cx="1080120" cy="98049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686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6574</TotalTime>
  <Words>2572</Words>
  <Application>Microsoft Office PowerPoint</Application>
  <PresentationFormat>On-screen Show (4:3)</PresentationFormat>
  <Paragraphs>382</Paragraphs>
  <Slides>53</Slides>
  <Notes>17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53</vt:i4>
      </vt:variant>
    </vt:vector>
  </HeadingPairs>
  <TitlesOfParts>
    <vt:vector size="54" baseType="lpstr">
      <vt:lpstr>Thème Office</vt:lpstr>
      <vt:lpstr>Circulation coronaire</vt:lpstr>
      <vt:lpstr>PowerPoint Presentation</vt:lpstr>
      <vt:lpstr>Plan  </vt:lpstr>
      <vt:lpstr>Plan  </vt:lpstr>
      <vt:lpstr>Plan  </vt:lpstr>
      <vt:lpstr>Plan  </vt:lpstr>
      <vt:lpstr>1.  Introduction </vt:lpstr>
      <vt:lpstr>1.  Introduction </vt:lpstr>
      <vt:lpstr>1.  Introduction </vt:lpstr>
      <vt:lpstr>1.  Introduction </vt:lpstr>
      <vt:lpstr>1.  Introduction </vt:lpstr>
      <vt:lpstr>1.  Introduction </vt:lpstr>
      <vt:lpstr>1.  Introduction </vt:lpstr>
      <vt:lpstr>1.  Introduction </vt:lpstr>
      <vt:lpstr>1.  Introduction </vt:lpstr>
      <vt:lpstr>1.  Introduction </vt:lpstr>
      <vt:lpstr>2.  Anatomie de la circulation coronaire   2.1. Artères coronaires superficielles    </vt:lpstr>
      <vt:lpstr>2.  Anatomie de la circulation coronaire   2.1. Artères coronaires superficielles    </vt:lpstr>
      <vt:lpstr>2.  Anatomie de la circulation coronaire   2.1. Artères coronaires superficielles    </vt:lpstr>
      <vt:lpstr>2. Anatomie de la circulation coronaire 2.2.  Artères coronaires profondes</vt:lpstr>
      <vt:lpstr>2. Anatomie de la circulation coronaire 2.2.  Artères coronaires profondes</vt:lpstr>
      <vt:lpstr>2. Anatomie de la circulation coronaire 2.2.  Artères coronaires profondes</vt:lpstr>
      <vt:lpstr>2. Anatomie de la circulation coronaire 2.2.  Artères coronaires profondes</vt:lpstr>
      <vt:lpstr>3.  Etude du débit coronaire (Qco)  3.1. Valeur du Qco</vt:lpstr>
      <vt:lpstr>3.  Etude du débit coronaire (Qco)  3.1. Valeur du Qco</vt:lpstr>
      <vt:lpstr>3.  Etude du débit coronaire (Qco)  3.1. Valeur du Qco</vt:lpstr>
      <vt:lpstr> 3.  Etude du débit coronaire (Qco) 3.2. Distribution du Qco au cours d’un cycle cardiaque   </vt:lpstr>
      <vt:lpstr> 3.  Etude du débit coronaire (Qco) 3.2. Distribution du Qco au cours d’un cycle cardiaque   </vt:lpstr>
      <vt:lpstr> 3.  Etude du débit coronaire (Qco) 3.2. Distribution du Qco au cours d’un cycle cardiaque   </vt:lpstr>
      <vt:lpstr> 3.  Etude du débit coronaire (Qco) 3.2. Distribution du Qco au cours d’un cycle cardiaque   </vt:lpstr>
      <vt:lpstr> 3.  Etude du débit coronaire (Qco) 3.2. Distribution du Qco au cours d’un cycle cardiaque   </vt:lpstr>
      <vt:lpstr> 3.  Etude du débit coronaire (Qco) 3.2. Distribution du Qco au cours d’un cycle cardiaque   </vt:lpstr>
      <vt:lpstr> 3.  Etude du débit coronaire (Qco) 3.2. Distribution du Qco au cours d’un cycle cardiaque   </vt:lpstr>
      <vt:lpstr> 3.  Etude du débit coronaire (Qco) 3.2. Distribution du Qco au cours d’un cycle cardiaque   </vt:lpstr>
      <vt:lpstr> 3.  Etude du débit coronaire (Qco) 3.2. Distribution du Qco au cours d’un cycle cardiaque   </vt:lpstr>
      <vt:lpstr> 3.  Etude du débit coronaire (Qco) 3.2. Distribution du Qco au cours d’un cycle cardiaque   </vt:lpstr>
      <vt:lpstr>3.  Etude du débit coronaire (Qco) 3.3.  Déterminants du Qco </vt:lpstr>
      <vt:lpstr>3.  Etude du débit coronaire (Qco) 3.3.  Déterminants du Qco </vt:lpstr>
      <vt:lpstr>3.  Etude du débit coronaire (Qco) 3.3.  Déterminants du Qco </vt:lpstr>
      <vt:lpstr>3.  Etude du débit coronaire (Qco) 3.3.  Déterminants du Qco </vt:lpstr>
      <vt:lpstr>3.  Etude du débit coronaire (Qco) 3.3.  Déterminants du Qco </vt:lpstr>
      <vt:lpstr>3.  Etude du débit coronaire (Qco) 3.3.  Déterminants du Qco </vt:lpstr>
      <vt:lpstr>3.  Etude du débit coronaire (Qco) 3.3.  Déterminants du Qco </vt:lpstr>
      <vt:lpstr>3.  Etude du débit coronaire (Qco) 3.3.  Déterminants du Qco </vt:lpstr>
      <vt:lpstr>3.  Etude du débit coronaire (Qco) 3.3.  Déterminants du Qco </vt:lpstr>
      <vt:lpstr>3.  Etude du débit coronaire (Qco) 3.3.  Déterminants du Qco </vt:lpstr>
      <vt:lpstr>3.  Etude du débit coronaire (Qco) 3.3.  Déterminants du Qco </vt:lpstr>
      <vt:lpstr>4.  Régulation du Qco 4.1.  Rôle de la MVO₂</vt:lpstr>
      <vt:lpstr>PowerPoint Presentation</vt:lpstr>
      <vt:lpstr>PowerPoint Presentation</vt:lpstr>
      <vt:lpstr>PowerPoint Presentation</vt:lpstr>
      <vt:lpstr>Schéma du contrôle de la vasomotricité coronaire par l’O₂…  ( d’après Gellai et Coll)</vt:lpstr>
      <vt:lpstr>C’est une régulation locale  C’est autorégulation influencée par l’adénosine et l’O2 au niveau du locale au niveau du tissu myocardique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circulation coronaire 1ere partie</dc:title>
  <dc:creator>vostro</dc:creator>
  <cp:lastModifiedBy>Timgad informaique</cp:lastModifiedBy>
  <cp:revision>423</cp:revision>
  <dcterms:created xsi:type="dcterms:W3CDTF">2017-09-29T17:54:08Z</dcterms:created>
  <dcterms:modified xsi:type="dcterms:W3CDTF">2023-10-23T19:29:16Z</dcterms:modified>
</cp:coreProperties>
</file>