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6"/>
  </p:notesMasterIdLst>
  <p:handoutMasterIdLst>
    <p:handoutMasterId r:id="rId197"/>
  </p:handoutMasterIdLst>
  <p:sldIdLst>
    <p:sldId id="531" r:id="rId2"/>
    <p:sldId id="534" r:id="rId3"/>
    <p:sldId id="262" r:id="rId4"/>
    <p:sldId id="544" r:id="rId5"/>
    <p:sldId id="543" r:id="rId6"/>
    <p:sldId id="542" r:id="rId7"/>
    <p:sldId id="541" r:id="rId8"/>
    <p:sldId id="545" r:id="rId9"/>
    <p:sldId id="273" r:id="rId10"/>
    <p:sldId id="550" r:id="rId11"/>
    <p:sldId id="580" r:id="rId12"/>
    <p:sldId id="554" r:id="rId13"/>
    <p:sldId id="579" r:id="rId14"/>
    <p:sldId id="547" r:id="rId15"/>
    <p:sldId id="558" r:id="rId16"/>
    <p:sldId id="562" r:id="rId17"/>
    <p:sldId id="733" r:id="rId18"/>
    <p:sldId id="563" r:id="rId19"/>
    <p:sldId id="565" r:id="rId20"/>
    <p:sldId id="569" r:id="rId21"/>
    <p:sldId id="571" r:id="rId22"/>
    <p:sldId id="471" r:id="rId23"/>
    <p:sldId id="570" r:id="rId24"/>
    <p:sldId id="275" r:id="rId25"/>
    <p:sldId id="576" r:id="rId26"/>
    <p:sldId id="734" r:id="rId27"/>
    <p:sldId id="575" r:id="rId28"/>
    <p:sldId id="735" r:id="rId29"/>
    <p:sldId id="473" r:id="rId30"/>
    <p:sldId id="577" r:id="rId31"/>
    <p:sldId id="408" r:id="rId32"/>
    <p:sldId id="572" r:id="rId33"/>
    <p:sldId id="574" r:id="rId34"/>
    <p:sldId id="573" r:id="rId35"/>
    <p:sldId id="428" r:id="rId36"/>
    <p:sldId id="474" r:id="rId37"/>
    <p:sldId id="475" r:id="rId38"/>
    <p:sldId id="476" r:id="rId39"/>
    <p:sldId id="479" r:id="rId40"/>
    <p:sldId id="477" r:id="rId41"/>
    <p:sldId id="614" r:id="rId42"/>
    <p:sldId id="427" r:id="rId43"/>
    <p:sldId id="478" r:id="rId44"/>
    <p:sldId id="615" r:id="rId45"/>
    <p:sldId id="586" r:id="rId46"/>
    <p:sldId id="591" r:id="rId47"/>
    <p:sldId id="592" r:id="rId48"/>
    <p:sldId id="587" r:id="rId49"/>
    <p:sldId id="598" r:id="rId50"/>
    <p:sldId id="616" r:id="rId51"/>
    <p:sldId id="599" r:id="rId52"/>
    <p:sldId id="594" r:id="rId53"/>
    <p:sldId id="589" r:id="rId54"/>
    <p:sldId id="600" r:id="rId55"/>
    <p:sldId id="602" r:id="rId56"/>
    <p:sldId id="601" r:id="rId57"/>
    <p:sldId id="603" r:id="rId58"/>
    <p:sldId id="611" r:id="rId59"/>
    <p:sldId id="582" r:id="rId60"/>
    <p:sldId id="391" r:id="rId61"/>
    <p:sldId id="585" r:id="rId62"/>
    <p:sldId id="605" r:id="rId63"/>
    <p:sldId id="612" r:id="rId64"/>
    <p:sldId id="617" r:id="rId65"/>
    <p:sldId id="613" r:id="rId66"/>
    <p:sldId id="736" r:id="rId67"/>
    <p:sldId id="604" r:id="rId68"/>
    <p:sldId id="618" r:id="rId69"/>
    <p:sldId id="619" r:id="rId70"/>
    <p:sldId id="468" r:id="rId71"/>
    <p:sldId id="606" r:id="rId72"/>
    <p:sldId id="607" r:id="rId73"/>
    <p:sldId id="608" r:id="rId74"/>
    <p:sldId id="609" r:id="rId75"/>
    <p:sldId id="610" r:id="rId76"/>
    <p:sldId id="620" r:id="rId77"/>
    <p:sldId id="410" r:id="rId78"/>
    <p:sldId id="490" r:id="rId79"/>
    <p:sldId id="621" r:id="rId80"/>
    <p:sldId id="624" r:id="rId81"/>
    <p:sldId id="738" r:id="rId82"/>
    <p:sldId id="739" r:id="rId83"/>
    <p:sldId id="628" r:id="rId84"/>
    <p:sldId id="400" r:id="rId85"/>
    <p:sldId id="737" r:id="rId86"/>
    <p:sldId id="629" r:id="rId87"/>
    <p:sldId id="630" r:id="rId88"/>
    <p:sldId id="631" r:id="rId89"/>
    <p:sldId id="393" r:id="rId90"/>
    <p:sldId id="493" r:id="rId91"/>
    <p:sldId id="634" r:id="rId92"/>
    <p:sldId id="642" r:id="rId93"/>
    <p:sldId id="632" r:id="rId94"/>
    <p:sldId id="635" r:id="rId95"/>
    <p:sldId id="636" r:id="rId96"/>
    <p:sldId id="637" r:id="rId97"/>
    <p:sldId id="499" r:id="rId98"/>
    <p:sldId id="640" r:id="rId99"/>
    <p:sldId id="641" r:id="rId100"/>
    <p:sldId id="639" r:id="rId101"/>
    <p:sldId id="638" r:id="rId102"/>
    <p:sldId id="500" r:id="rId103"/>
    <p:sldId id="643" r:id="rId104"/>
    <p:sldId id="644" r:id="rId105"/>
    <p:sldId id="403" r:id="rId106"/>
    <p:sldId id="646" r:id="rId107"/>
    <p:sldId id="507" r:id="rId108"/>
    <p:sldId id="506" r:id="rId109"/>
    <p:sldId id="645" r:id="rId110"/>
    <p:sldId id="508" r:id="rId111"/>
    <p:sldId id="647" r:id="rId112"/>
    <p:sldId id="504" r:id="rId113"/>
    <p:sldId id="649" r:id="rId114"/>
    <p:sldId id="648" r:id="rId115"/>
    <p:sldId id="650" r:id="rId116"/>
    <p:sldId id="652" r:id="rId117"/>
    <p:sldId id="651" r:id="rId118"/>
    <p:sldId id="430" r:id="rId119"/>
    <p:sldId id="693" r:id="rId120"/>
    <p:sldId id="669" r:id="rId121"/>
    <p:sldId id="670" r:id="rId122"/>
    <p:sldId id="694" r:id="rId123"/>
    <p:sldId id="678" r:id="rId124"/>
    <p:sldId id="674" r:id="rId125"/>
    <p:sldId id="675" r:id="rId126"/>
    <p:sldId id="695" r:id="rId127"/>
    <p:sldId id="673" r:id="rId128"/>
    <p:sldId id="698" r:id="rId129"/>
    <p:sldId id="697" r:id="rId130"/>
    <p:sldId id="696" r:id="rId131"/>
    <p:sldId id="686" r:id="rId132"/>
    <p:sldId id="516" r:id="rId133"/>
    <p:sldId id="687" r:id="rId134"/>
    <p:sldId id="688" r:id="rId135"/>
    <p:sldId id="699" r:id="rId136"/>
    <p:sldId id="681" r:id="rId137"/>
    <p:sldId id="684" r:id="rId138"/>
    <p:sldId id="683" r:id="rId139"/>
    <p:sldId id="682" r:id="rId140"/>
    <p:sldId id="689" r:id="rId141"/>
    <p:sldId id="692" r:id="rId142"/>
    <p:sldId id="690" r:id="rId143"/>
    <p:sldId id="691" r:id="rId144"/>
    <p:sldId id="679" r:id="rId145"/>
    <p:sldId id="700" r:id="rId146"/>
    <p:sldId id="703" r:id="rId147"/>
    <p:sldId id="702" r:id="rId148"/>
    <p:sldId id="704" r:id="rId149"/>
    <p:sldId id="701" r:id="rId150"/>
    <p:sldId id="705" r:id="rId151"/>
    <p:sldId id="706" r:id="rId152"/>
    <p:sldId id="707" r:id="rId153"/>
    <p:sldId id="518" r:id="rId154"/>
    <p:sldId id="535" r:id="rId155"/>
    <p:sldId id="437" r:id="rId156"/>
    <p:sldId id="521" r:id="rId157"/>
    <p:sldId id="520" r:id="rId158"/>
    <p:sldId id="522" r:id="rId159"/>
    <p:sldId id="439" r:id="rId160"/>
    <p:sldId id="440" r:id="rId161"/>
    <p:sldId id="523" r:id="rId162"/>
    <p:sldId id="524" r:id="rId163"/>
    <p:sldId id="525" r:id="rId164"/>
    <p:sldId id="530" r:id="rId165"/>
    <p:sldId id="445" r:id="rId166"/>
    <p:sldId id="446" r:id="rId167"/>
    <p:sldId id="708" r:id="rId168"/>
    <p:sldId id="709" r:id="rId169"/>
    <p:sldId id="526" r:id="rId170"/>
    <p:sldId id="528" r:id="rId171"/>
    <p:sldId id="710" r:id="rId172"/>
    <p:sldId id="718" r:id="rId173"/>
    <p:sldId id="717" r:id="rId174"/>
    <p:sldId id="719" r:id="rId175"/>
    <p:sldId id="720" r:id="rId176"/>
    <p:sldId id="721" r:id="rId177"/>
    <p:sldId id="722" r:id="rId178"/>
    <p:sldId id="723" r:id="rId179"/>
    <p:sldId id="724" r:id="rId180"/>
    <p:sldId id="725" r:id="rId181"/>
    <p:sldId id="726" r:id="rId182"/>
    <p:sldId id="727" r:id="rId183"/>
    <p:sldId id="728" r:id="rId184"/>
    <p:sldId id="730" r:id="rId185"/>
    <p:sldId id="731" r:id="rId186"/>
    <p:sldId id="729" r:id="rId187"/>
    <p:sldId id="732" r:id="rId188"/>
    <p:sldId id="450" r:id="rId189"/>
    <p:sldId id="467" r:id="rId190"/>
    <p:sldId id="451" r:id="rId191"/>
    <p:sldId id="454" r:id="rId192"/>
    <p:sldId id="455" r:id="rId193"/>
    <p:sldId id="457" r:id="rId194"/>
    <p:sldId id="459" r:id="rId195"/>
  </p:sldIdLst>
  <p:sldSz cx="9144000" cy="6858000" type="screen4x3"/>
  <p:notesSz cx="6888163" cy="9623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8FC"/>
    <a:srgbClr val="F6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63" autoAdjust="0"/>
    <p:restoredTop sz="94776" autoAdjust="0"/>
  </p:normalViewPr>
  <p:slideViewPr>
    <p:cSldViewPr>
      <p:cViewPr>
        <p:scale>
          <a:sx n="60" d="100"/>
          <a:sy n="60" d="100"/>
        </p:scale>
        <p:origin x="-39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86"/>
    </p:cViewPr>
  </p:sorterViewPr>
  <p:notesViewPr>
    <p:cSldViewPr>
      <p:cViewPr varScale="1">
        <p:scale>
          <a:sx n="47" d="100"/>
          <a:sy n="47" d="100"/>
        </p:scale>
        <p:origin x="-2604" y="-114"/>
      </p:cViewPr>
      <p:guideLst>
        <p:guide orient="horz" pos="3031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notesMaster" Target="notesMasters/notesMaster1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handoutMaster" Target="handoutMasters/handout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281" cy="480649"/>
          </a:xfrm>
          <a:prstGeom prst="rect">
            <a:avLst/>
          </a:prstGeom>
        </p:spPr>
        <p:txBody>
          <a:bodyPr vert="horz" lIns="87069" tIns="43535" rIns="87069" bIns="43535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343" y="1"/>
            <a:ext cx="2985281" cy="480649"/>
          </a:xfrm>
          <a:prstGeom prst="rect">
            <a:avLst/>
          </a:prstGeom>
        </p:spPr>
        <p:txBody>
          <a:bodyPr vert="horz" lIns="87069" tIns="43535" rIns="87069" bIns="43535" rtlCol="0"/>
          <a:lstStyle>
            <a:lvl1pPr algn="r">
              <a:defRPr sz="1100"/>
            </a:lvl1pPr>
          </a:lstStyle>
          <a:p>
            <a:fld id="{E735B78B-CB96-4930-9198-41F70F1EB602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141284"/>
            <a:ext cx="2985281" cy="480649"/>
          </a:xfrm>
          <a:prstGeom prst="rect">
            <a:avLst/>
          </a:prstGeom>
        </p:spPr>
        <p:txBody>
          <a:bodyPr vert="horz" lIns="87069" tIns="43535" rIns="87069" bIns="43535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343" y="9141284"/>
            <a:ext cx="2985281" cy="480649"/>
          </a:xfrm>
          <a:prstGeom prst="rect">
            <a:avLst/>
          </a:prstGeom>
        </p:spPr>
        <p:txBody>
          <a:bodyPr vert="horz" lIns="87069" tIns="43535" rIns="87069" bIns="43535" rtlCol="0" anchor="b"/>
          <a:lstStyle>
            <a:lvl1pPr algn="r">
              <a:defRPr sz="1100"/>
            </a:lvl1pPr>
          </a:lstStyle>
          <a:p>
            <a:fld id="{D89A018F-AC8F-44FC-BB21-4A4765A81B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0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481172"/>
          </a:xfrm>
          <a:prstGeom prst="rect">
            <a:avLst/>
          </a:prstGeom>
        </p:spPr>
        <p:txBody>
          <a:bodyPr vert="horz" lIns="94331" tIns="47165" rIns="94331" bIns="4716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481172"/>
          </a:xfrm>
          <a:prstGeom prst="rect">
            <a:avLst/>
          </a:prstGeom>
        </p:spPr>
        <p:txBody>
          <a:bodyPr vert="horz" lIns="94331" tIns="47165" rIns="94331" bIns="47165" rtlCol="0"/>
          <a:lstStyle>
            <a:lvl1pPr algn="r">
              <a:defRPr sz="1200"/>
            </a:lvl1pPr>
          </a:lstStyle>
          <a:p>
            <a:fld id="{4EC94BE4-4032-4ACA-A962-4D819F355BB9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722313"/>
            <a:ext cx="4811713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1" tIns="47165" rIns="94331" bIns="4716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vert="horz" lIns="94331" tIns="47165" rIns="94331" bIns="4716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140585"/>
            <a:ext cx="2984870" cy="481172"/>
          </a:xfrm>
          <a:prstGeom prst="rect">
            <a:avLst/>
          </a:prstGeom>
        </p:spPr>
        <p:txBody>
          <a:bodyPr vert="horz" lIns="94331" tIns="47165" rIns="94331" bIns="4716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9" y="9140585"/>
            <a:ext cx="2984870" cy="481172"/>
          </a:xfrm>
          <a:prstGeom prst="rect">
            <a:avLst/>
          </a:prstGeom>
        </p:spPr>
        <p:txBody>
          <a:bodyPr vert="horz" lIns="94331" tIns="47165" rIns="94331" bIns="47165" rtlCol="0" anchor="b"/>
          <a:lstStyle>
            <a:lvl1pPr algn="r">
              <a:defRPr sz="1200"/>
            </a:lvl1pPr>
          </a:lstStyle>
          <a:p>
            <a:fld id="{A5ED2F17-DB33-4707-9D69-FAD2C98470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3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09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7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7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2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75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3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34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34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34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3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30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22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22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2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9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9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9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9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9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09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09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2A14-BF43-4C56-AD74-A2284FD29C83}" type="datetimeFigureOut">
              <a:rPr lang="fr-FR" smtClean="0"/>
              <a:pPr/>
              <a:t>08/10/2023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7099-574C-476B-AB52-68B935BADC4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univ-batna2.dz/ferhi-sala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2936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rgbClr val="C00000"/>
                </a:solidFill>
              </a:rPr>
              <a:t>L’électrophysiologie cardiaque</a:t>
            </a:r>
            <a:endParaRPr lang="fr-FR" sz="48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Cours de deuxième année de médecine</a:t>
            </a: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Année Universitaire 2023-24   </a:t>
            </a:r>
          </a:p>
          <a:p>
            <a:pPr>
              <a:spcBef>
                <a:spcPct val="0"/>
              </a:spcBef>
              <a:defRPr/>
            </a:pPr>
            <a:endParaRPr lang="fr-FR" sz="31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Dr. S. Ferhi </a:t>
            </a:r>
          </a:p>
          <a:p>
            <a:pPr>
              <a:spcBef>
                <a:spcPct val="0"/>
              </a:spcBef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43467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6632"/>
            <a:ext cx="8712968" cy="65527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116632"/>
            <a:ext cx="8712968" cy="14176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fr-FR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Université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Batna 2</a:t>
            </a:r>
          </a:p>
          <a:p>
            <a:pPr lvl="0" fontAlgn="base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Faculté de Médecine 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Département de Médecine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"/>
    </mc:Choice>
    <mc:Fallback xmlns="">
      <p:transition spd="slow" advTm="17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:\Users\VOSTRO\Downloads\positioncoeurlegend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913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I. Introduction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600" dirty="0" smtClean="0">
                <a:solidFill>
                  <a:srgbClr val="C00000"/>
                </a:solidFill>
              </a:rPr>
              <a:t>I.1. Anatomie externe du cœur </a:t>
            </a:r>
            <a:endParaRPr lang="fr-FR" sz="2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933056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869160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4101166"/>
            <a:ext cx="1800200" cy="1344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602128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924944"/>
            <a:ext cx="280831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224" y="3156746"/>
            <a:ext cx="1989984" cy="92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2123729" y="3140968"/>
            <a:ext cx="216023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8" name="Rectangle à coins arrondis 6"/>
          <p:cNvSpPr/>
          <p:nvPr/>
        </p:nvSpPr>
        <p:spPr>
          <a:xfrm>
            <a:off x="467544" y="3717032"/>
            <a:ext cx="3528177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0070C0"/>
                </a:solidFill>
              </a:rPr>
              <a:t>Electriquement</a:t>
            </a:r>
            <a:r>
              <a:rPr lang="fr-FR" sz="2000" i="1" dirty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quasi </a:t>
            </a:r>
            <a:r>
              <a:rPr lang="fr-FR" sz="2000" i="1" dirty="0" smtClean="0">
                <a:solidFill>
                  <a:srgbClr val="0070C0"/>
                </a:solidFill>
              </a:rPr>
              <a:t>immédiate</a:t>
            </a:r>
            <a:r>
              <a:rPr lang="fr-FR" sz="2000" i="1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des ventricules.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21" name="Rectangle à coins arrondis 9"/>
          <p:cNvSpPr/>
          <p:nvPr/>
        </p:nvSpPr>
        <p:spPr>
          <a:xfrm>
            <a:off x="551510" y="1484784"/>
            <a:ext cx="3348264" cy="155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1.5 à 4  m/s. </a:t>
            </a:r>
            <a:endParaRPr lang="fr-FR" sz="2000" b="1" i="1" u="sng" dirty="0" smtClean="0">
              <a:solidFill>
                <a:srgbClr val="C00000"/>
              </a:solidFill>
            </a:endParaRPr>
          </a:p>
          <a:p>
            <a:pPr algn="ctr"/>
            <a:endParaRPr lang="fr-FR" sz="2000" b="1" i="1" u="sng" dirty="0">
              <a:solidFill>
                <a:srgbClr val="C0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Dans le </a:t>
            </a:r>
            <a:r>
              <a:rPr lang="fr-FR" sz="2000" dirty="0" smtClean="0">
                <a:solidFill>
                  <a:srgbClr val="0070C0"/>
                </a:solidFill>
              </a:rPr>
              <a:t>FDH </a:t>
            </a:r>
            <a:r>
              <a:rPr lang="fr-FR" sz="2000" dirty="0" smtClean="0">
                <a:solidFill>
                  <a:schemeClr val="tx1"/>
                </a:solidFill>
              </a:rPr>
              <a:t>et le </a:t>
            </a:r>
            <a:r>
              <a:rPr lang="fr-FR" sz="2000" dirty="0" smtClean="0">
                <a:solidFill>
                  <a:srgbClr val="0070C0"/>
                </a:solidFill>
              </a:rPr>
              <a:t>RDPJ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b="1" i="1" u="sng" dirty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96136" y="2348880"/>
            <a:ext cx="144016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8"/>
          <p:cNvSpPr txBox="1"/>
          <p:nvPr/>
        </p:nvSpPr>
        <p:spPr>
          <a:xfrm>
            <a:off x="8028384" y="2646926"/>
            <a:ext cx="98963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ventriculaire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848444" y="3717032"/>
            <a:ext cx="3744416" cy="136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Mécaniquement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contraction </a:t>
            </a:r>
            <a:r>
              <a:rPr lang="fr-FR" sz="2000" i="1" dirty="0">
                <a:solidFill>
                  <a:srgbClr val="0070C0"/>
                </a:solidFill>
              </a:rPr>
              <a:t>ventriculaire en bloc</a:t>
            </a:r>
            <a:r>
              <a:rPr lang="fr-FR" sz="2000" dirty="0">
                <a:solidFill>
                  <a:schemeClr val="tx1"/>
                </a:solidFill>
              </a:rPr>
              <a:t> .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2123729" y="3140968"/>
            <a:ext cx="216023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8413954">
            <a:off x="4240125" y="2795892"/>
            <a:ext cx="216409" cy="10790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8" name="Rectangle à coins arrondis 6"/>
          <p:cNvSpPr/>
          <p:nvPr/>
        </p:nvSpPr>
        <p:spPr>
          <a:xfrm>
            <a:off x="539767" y="3717032"/>
            <a:ext cx="3528177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0070C0"/>
                </a:solidFill>
              </a:rPr>
              <a:t>Electriquement</a:t>
            </a:r>
            <a:r>
              <a:rPr lang="fr-FR" sz="2000" i="1" dirty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quasi </a:t>
            </a:r>
            <a:r>
              <a:rPr lang="fr-FR" sz="2000" i="1" dirty="0" smtClean="0">
                <a:solidFill>
                  <a:srgbClr val="0070C0"/>
                </a:solidFill>
              </a:rPr>
              <a:t>immédiate</a:t>
            </a:r>
            <a:r>
              <a:rPr lang="fr-FR" sz="2000" i="1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des ventricules.</a:t>
            </a:r>
            <a:endParaRPr lang="fr-FR" sz="2000" i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6136" y="2348880"/>
            <a:ext cx="144016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8"/>
          <p:cNvSpPr txBox="1"/>
          <p:nvPr/>
        </p:nvSpPr>
        <p:spPr>
          <a:xfrm>
            <a:off x="8028384" y="2646926"/>
            <a:ext cx="98963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ventriculaire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  <p:sp>
        <p:nvSpPr>
          <p:cNvPr id="21" name="Rectangle à coins arrondis 9"/>
          <p:cNvSpPr/>
          <p:nvPr/>
        </p:nvSpPr>
        <p:spPr>
          <a:xfrm>
            <a:off x="551510" y="1484784"/>
            <a:ext cx="3348264" cy="155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1.5 à 4  m/s. </a:t>
            </a:r>
            <a:endParaRPr lang="fr-FR" sz="2000" b="1" i="1" u="sng" dirty="0" smtClean="0">
              <a:solidFill>
                <a:srgbClr val="C00000"/>
              </a:solidFill>
            </a:endParaRPr>
          </a:p>
          <a:p>
            <a:pPr algn="ctr"/>
            <a:endParaRPr lang="fr-FR" sz="2000" b="1" i="1" u="sng" dirty="0">
              <a:solidFill>
                <a:srgbClr val="C0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Dans le </a:t>
            </a:r>
            <a:r>
              <a:rPr lang="fr-FR" sz="2000" dirty="0" smtClean="0">
                <a:solidFill>
                  <a:srgbClr val="0070C0"/>
                </a:solidFill>
              </a:rPr>
              <a:t>FDH </a:t>
            </a:r>
            <a:r>
              <a:rPr lang="fr-FR" sz="2000" dirty="0" smtClean="0">
                <a:solidFill>
                  <a:schemeClr val="tx1"/>
                </a:solidFill>
              </a:rPr>
              <a:t>et le </a:t>
            </a:r>
            <a:r>
              <a:rPr lang="fr-FR" sz="2000" dirty="0" smtClean="0">
                <a:solidFill>
                  <a:srgbClr val="0070C0"/>
                </a:solidFill>
              </a:rPr>
              <a:t>RDPJ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848444" y="3717032"/>
            <a:ext cx="3744416" cy="136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Mécaniquement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contraction </a:t>
            </a:r>
            <a:r>
              <a:rPr lang="fr-FR" sz="2000" i="1" dirty="0">
                <a:solidFill>
                  <a:srgbClr val="0070C0"/>
                </a:solidFill>
              </a:rPr>
              <a:t>ventriculaire en bloc</a:t>
            </a:r>
            <a:r>
              <a:rPr lang="fr-FR" sz="2000" dirty="0">
                <a:solidFill>
                  <a:schemeClr val="tx1"/>
                </a:solidFill>
              </a:rPr>
              <a:t> 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7544" y="5661248"/>
            <a:ext cx="8208912" cy="7577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fr-FR" sz="2000" i="1" dirty="0">
                <a:solidFill>
                  <a:srgbClr val="C00000"/>
                </a:solidFill>
              </a:rPr>
              <a:t>O</a:t>
            </a:r>
            <a:r>
              <a:rPr lang="fr-FR" sz="2000" i="1" dirty="0" smtClean="0">
                <a:solidFill>
                  <a:srgbClr val="C00000"/>
                </a:solidFill>
              </a:rPr>
              <a:t>ptimisation </a:t>
            </a:r>
            <a:r>
              <a:rPr lang="fr-FR" sz="2000" i="1" dirty="0">
                <a:solidFill>
                  <a:srgbClr val="C00000"/>
                </a:solidFill>
              </a:rPr>
              <a:t>de la force de contraction </a:t>
            </a:r>
            <a:r>
              <a:rPr lang="fr-FR" sz="2000" dirty="0">
                <a:solidFill>
                  <a:srgbClr val="C00000"/>
                </a:solidFill>
              </a:rPr>
              <a:t>des </a:t>
            </a:r>
            <a:r>
              <a:rPr lang="fr-FR" sz="2000" dirty="0" smtClean="0">
                <a:solidFill>
                  <a:srgbClr val="C00000"/>
                </a:solidFill>
              </a:rPr>
              <a:t>ventricules                                            Genèse d’une </a:t>
            </a:r>
            <a:r>
              <a:rPr lang="fr-FR" sz="2000" dirty="0">
                <a:solidFill>
                  <a:srgbClr val="C00000"/>
                </a:solidFill>
              </a:rPr>
              <a:t>pression </a:t>
            </a:r>
            <a:r>
              <a:rPr lang="fr-FR" sz="2000" dirty="0" smtClean="0">
                <a:solidFill>
                  <a:srgbClr val="C00000"/>
                </a:solidFill>
              </a:rPr>
              <a:t>efficace (homogène) </a:t>
            </a:r>
            <a:r>
              <a:rPr lang="fr-FR" sz="2000" dirty="0">
                <a:solidFill>
                  <a:srgbClr val="C00000"/>
                </a:solidFill>
              </a:rPr>
              <a:t>à leurs niveaux.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2123729" y="3140968"/>
            <a:ext cx="216023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8413954">
            <a:off x="4240125" y="2795892"/>
            <a:ext cx="216409" cy="10790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ouvrante 4"/>
          <p:cNvSpPr/>
          <p:nvPr/>
        </p:nvSpPr>
        <p:spPr>
          <a:xfrm rot="16200000">
            <a:off x="4357621" y="1123102"/>
            <a:ext cx="356752" cy="842493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8" name="Rectangle à coins arrondis 6"/>
          <p:cNvSpPr/>
          <p:nvPr/>
        </p:nvSpPr>
        <p:spPr>
          <a:xfrm>
            <a:off x="551510" y="3717032"/>
            <a:ext cx="3528177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0070C0"/>
                </a:solidFill>
              </a:rPr>
              <a:t>Electriquement</a:t>
            </a:r>
            <a:r>
              <a:rPr lang="fr-FR" sz="2000" i="1" dirty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quasi </a:t>
            </a:r>
            <a:r>
              <a:rPr lang="fr-FR" sz="2000" i="1" dirty="0" smtClean="0">
                <a:solidFill>
                  <a:srgbClr val="0070C0"/>
                </a:solidFill>
              </a:rPr>
              <a:t>immédiate</a:t>
            </a:r>
            <a:r>
              <a:rPr lang="fr-FR" sz="2000" i="1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des ventricules.</a:t>
            </a:r>
            <a:endParaRPr lang="fr-FR" sz="2000" i="1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796136" y="2348880"/>
            <a:ext cx="144016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8"/>
          <p:cNvSpPr txBox="1"/>
          <p:nvPr/>
        </p:nvSpPr>
        <p:spPr>
          <a:xfrm>
            <a:off x="8028384" y="2646926"/>
            <a:ext cx="98963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ventriculaire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  <p:sp>
        <p:nvSpPr>
          <p:cNvPr id="22" name="Rectangle à coins arrondis 9"/>
          <p:cNvSpPr/>
          <p:nvPr/>
        </p:nvSpPr>
        <p:spPr>
          <a:xfrm>
            <a:off x="551510" y="1484784"/>
            <a:ext cx="3348264" cy="155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1.5 à 4  m/s. </a:t>
            </a:r>
            <a:endParaRPr lang="fr-FR" sz="2000" b="1" i="1" u="sng" dirty="0" smtClean="0">
              <a:solidFill>
                <a:srgbClr val="C00000"/>
              </a:solidFill>
            </a:endParaRPr>
          </a:p>
          <a:p>
            <a:pPr algn="ctr"/>
            <a:endParaRPr lang="fr-FR" sz="2000" b="1" i="1" u="sng" dirty="0">
              <a:solidFill>
                <a:srgbClr val="C0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Dans le </a:t>
            </a:r>
            <a:r>
              <a:rPr lang="fr-FR" sz="2000" dirty="0" smtClean="0">
                <a:solidFill>
                  <a:srgbClr val="0070C0"/>
                </a:solidFill>
              </a:rPr>
              <a:t>FDH </a:t>
            </a:r>
            <a:r>
              <a:rPr lang="fr-FR" sz="2000" dirty="0" smtClean="0">
                <a:solidFill>
                  <a:schemeClr val="tx1"/>
                </a:solidFill>
              </a:rPr>
              <a:t>et le </a:t>
            </a:r>
            <a:r>
              <a:rPr lang="fr-FR" sz="2000" dirty="0" smtClean="0">
                <a:solidFill>
                  <a:srgbClr val="0070C0"/>
                </a:solidFill>
              </a:rPr>
              <a:t>RDPJ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7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60848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60848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8"/>
          <p:cNvSpPr txBox="1"/>
          <p:nvPr/>
        </p:nvSpPr>
        <p:spPr>
          <a:xfrm>
            <a:off x="7882998" y="2204864"/>
            <a:ext cx="109126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60848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66689" y="3429000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8"/>
          <p:cNvSpPr txBox="1"/>
          <p:nvPr/>
        </p:nvSpPr>
        <p:spPr>
          <a:xfrm>
            <a:off x="7882998" y="2204864"/>
            <a:ext cx="109126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60848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59832" y="3212976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6689" y="3429000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7882998" y="2204864"/>
            <a:ext cx="109126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60848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59832" y="3212976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6689" y="3429000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7882998" y="2204864"/>
            <a:ext cx="109126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1" name="ZoneTexte 8"/>
          <p:cNvSpPr txBox="1"/>
          <p:nvPr/>
        </p:nvSpPr>
        <p:spPr>
          <a:xfrm>
            <a:off x="4067944" y="2564904"/>
            <a:ext cx="93610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0,09 s</a:t>
            </a:r>
          </a:p>
        </p:txBody>
      </p:sp>
    </p:spTree>
    <p:extLst>
      <p:ext uri="{BB962C8B-B14F-4D97-AF65-F5344CB8AC3E}">
        <p14:creationId xmlns:p14="http://schemas.microsoft.com/office/powerpoint/2010/main" val="21205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:\Users\VOSTRO\Downloads\positioncoeurlegend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913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I. Introduction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600" dirty="0" smtClean="0">
                <a:solidFill>
                  <a:srgbClr val="C00000"/>
                </a:solidFill>
              </a:rPr>
              <a:t>I.1. Anatomie externe du cœur </a:t>
            </a:r>
            <a:endParaRPr lang="fr-FR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996953"/>
            <a:ext cx="2736304" cy="9361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72" y="4257092"/>
            <a:ext cx="3137575" cy="1548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0232" y="2456892"/>
            <a:ext cx="2849543" cy="1548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8264" y="4401108"/>
            <a:ext cx="2849543" cy="1548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42704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8"/>
          <p:cNvSpPr txBox="1"/>
          <p:nvPr/>
        </p:nvSpPr>
        <p:spPr>
          <a:xfrm>
            <a:off x="7779164" y="5517232"/>
            <a:ext cx="125733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42704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67744" y="4221088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7779164" y="5517232"/>
            <a:ext cx="125733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42704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07904" y="3645024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4221088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7779164" y="5517232"/>
            <a:ext cx="125733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42704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07904" y="3645024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4221088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7779164" y="5517232"/>
            <a:ext cx="125733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2" name="ZoneTexte 8"/>
          <p:cNvSpPr txBox="1"/>
          <p:nvPr/>
        </p:nvSpPr>
        <p:spPr>
          <a:xfrm>
            <a:off x="4067944" y="5117122"/>
            <a:ext cx="93610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0,06s</a:t>
            </a:r>
          </a:p>
        </p:txBody>
      </p:sp>
    </p:spTree>
    <p:extLst>
      <p:ext uri="{BB962C8B-B14F-4D97-AF65-F5344CB8AC3E}">
        <p14:creationId xmlns:p14="http://schemas.microsoft.com/office/powerpoint/2010/main" val="317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5256584" cy="6912768"/>
          </a:xfrm>
          <a:prstGeom prst="rect">
            <a:avLst/>
          </a:prstGeom>
          <a:noFill/>
        </p:spPr>
      </p:pic>
      <p:pic>
        <p:nvPicPr>
          <p:cNvPr id="4" name="Picture 2" descr="C:\Users\VOSTRO\Desktop\DOSSIERS\ENSEIGNEMENT DE PHYSIOLOGIE\ENSEIGNEMENT  DE LA PHYSIOLOGIE 2AM\Cours de physiologie 2eme AM\physiologie cardiovasculaire\Imag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926">
            <a:off x="422896" y="2042704"/>
            <a:ext cx="436512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8"/>
          <p:cNvSpPr txBox="1"/>
          <p:nvPr/>
        </p:nvSpPr>
        <p:spPr>
          <a:xfrm>
            <a:off x="7779164" y="5517232"/>
            <a:ext cx="125733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2" name="ZoneTexte 8"/>
          <p:cNvSpPr txBox="1"/>
          <p:nvPr/>
        </p:nvSpPr>
        <p:spPr>
          <a:xfrm>
            <a:off x="4067944" y="5117122"/>
            <a:ext cx="93610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0,06s</a:t>
            </a:r>
          </a:p>
        </p:txBody>
      </p:sp>
      <p:sp>
        <p:nvSpPr>
          <p:cNvPr id="13" name="ZoneTexte 8"/>
          <p:cNvSpPr txBox="1"/>
          <p:nvPr/>
        </p:nvSpPr>
        <p:spPr>
          <a:xfrm>
            <a:off x="7882998" y="2204864"/>
            <a:ext cx="109126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4" name="ZoneTexte 8"/>
          <p:cNvSpPr txBox="1"/>
          <p:nvPr/>
        </p:nvSpPr>
        <p:spPr>
          <a:xfrm>
            <a:off x="4067944" y="2564904"/>
            <a:ext cx="93610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0,09 s</a:t>
            </a:r>
          </a:p>
        </p:txBody>
      </p:sp>
    </p:spTree>
    <p:extLst>
      <p:ext uri="{BB962C8B-B14F-4D97-AF65-F5344CB8AC3E}">
        <p14:creationId xmlns:p14="http://schemas.microsoft.com/office/powerpoint/2010/main" val="3670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896544" cy="67687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fr-FR" sz="4000" dirty="0" err="1" smtClean="0">
                <a:solidFill>
                  <a:srgbClr val="C00000"/>
                </a:solidFill>
              </a:rPr>
              <a:t>ent</a:t>
            </a:r>
            <a:r>
              <a:rPr lang="fr-FR" sz="4000" dirty="0" smtClean="0">
                <a:solidFill>
                  <a:srgbClr val="C00000"/>
                </a:solidFill>
              </a:rPr>
              <a:t>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III.10. Impact de la vitesse de conduction sur le délai d’apparition de l’onde de dépolarisation au niveau des régions du cœur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8"/>
          <p:cNvSpPr txBox="1"/>
          <p:nvPr/>
        </p:nvSpPr>
        <p:spPr>
          <a:xfrm>
            <a:off x="7840124" y="5292497"/>
            <a:ext cx="125733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3" name="ZoneTexte 8"/>
          <p:cNvSpPr txBox="1"/>
          <p:nvPr/>
        </p:nvSpPr>
        <p:spPr>
          <a:xfrm>
            <a:off x="7882998" y="2556193"/>
            <a:ext cx="109126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5" name="Rectangle à coins arrondis 8"/>
          <p:cNvSpPr/>
          <p:nvPr/>
        </p:nvSpPr>
        <p:spPr>
          <a:xfrm>
            <a:off x="251520" y="2636912"/>
            <a:ext cx="3672408" cy="352839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Le délai d’apparition de l’onde de dépolarisation variable entre l’étage auriculaire et ventriculaire permet une </a:t>
            </a:r>
            <a:r>
              <a:rPr lang="fr-FR" sz="20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fr-FR" sz="2000" i="1" dirty="0" smtClean="0">
                <a:solidFill>
                  <a:srgbClr val="C00000"/>
                </a:solidFill>
              </a:rPr>
              <a:t>organisation </a:t>
            </a:r>
            <a:r>
              <a:rPr lang="fr-FR" sz="2000" i="1" dirty="0">
                <a:solidFill>
                  <a:srgbClr val="C00000"/>
                </a:solidFill>
              </a:rPr>
              <a:t>fonctionnelle </a:t>
            </a:r>
            <a:r>
              <a:rPr lang="fr-FR" sz="2000" i="1" dirty="0" smtClean="0">
                <a:solidFill>
                  <a:srgbClr val="C00000"/>
                </a:solidFill>
              </a:rPr>
              <a:t>auriculo-ventriculaire</a:t>
            </a:r>
            <a:r>
              <a:rPr lang="fr-FR" sz="2000" i="1" dirty="0">
                <a:solidFill>
                  <a:srgbClr val="C00000"/>
                </a:solidFill>
              </a:rPr>
              <a:t> </a:t>
            </a:r>
            <a:r>
              <a:rPr lang="fr-FR" sz="2000" i="1" dirty="0" smtClean="0">
                <a:solidFill>
                  <a:srgbClr val="C00000"/>
                </a:solidFill>
              </a:rPr>
              <a:t>optimale </a:t>
            </a:r>
            <a:endParaRPr lang="fr-FR" sz="2000" i="1" dirty="0">
              <a:solidFill>
                <a:srgbClr val="C00000"/>
              </a:solidFill>
            </a:endParaRPr>
          </a:p>
        </p:txBody>
      </p:sp>
      <p:sp>
        <p:nvSpPr>
          <p:cNvPr id="16" name="ZoneTexte 8"/>
          <p:cNvSpPr txBox="1"/>
          <p:nvPr/>
        </p:nvSpPr>
        <p:spPr>
          <a:xfrm>
            <a:off x="4067944" y="2564904"/>
            <a:ext cx="93610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0,09 s</a:t>
            </a:r>
          </a:p>
        </p:txBody>
      </p:sp>
      <p:sp>
        <p:nvSpPr>
          <p:cNvPr id="17" name="ZoneTexte 8"/>
          <p:cNvSpPr txBox="1"/>
          <p:nvPr/>
        </p:nvSpPr>
        <p:spPr>
          <a:xfrm>
            <a:off x="4067944" y="5117122"/>
            <a:ext cx="93610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0,06s</a:t>
            </a:r>
          </a:p>
        </p:txBody>
      </p:sp>
    </p:spTree>
    <p:extLst>
      <p:ext uri="{BB962C8B-B14F-4D97-AF65-F5344CB8AC3E}">
        <p14:creationId xmlns:p14="http://schemas.microsoft.com/office/powerpoint/2010/main" val="3735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896" y="6381328"/>
            <a:ext cx="4149104" cy="1008112"/>
          </a:xfrm>
          <a:prstGeom prst="rect">
            <a:avLst/>
          </a:prstGeom>
          <a:solidFill>
            <a:srgbClr val="FEF8F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8722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700" dirty="0" smtClean="0">
                <a:solidFill>
                  <a:srgbClr val="C00000"/>
                </a:solidFill>
              </a:rPr>
              <a:t>IV. Présentation graphique de l’électrophysiologie cardiaque à l’échelle organique (ECG)</a:t>
            </a:r>
            <a:br>
              <a:rPr lang="fr-FR" sz="3700" dirty="0" smtClean="0">
                <a:solidFill>
                  <a:srgbClr val="C00000"/>
                </a:solidFill>
              </a:rPr>
            </a:br>
            <a:endParaRPr lang="fr-FR" sz="3700" dirty="0"/>
          </a:p>
        </p:txBody>
      </p:sp>
      <p:sp>
        <p:nvSpPr>
          <p:cNvPr id="3" name="Rectangle 2"/>
          <p:cNvSpPr/>
          <p:nvPr/>
        </p:nvSpPr>
        <p:spPr>
          <a:xfrm>
            <a:off x="5076056" y="6669360"/>
            <a:ext cx="4067944" cy="15121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C:\Users\VOSTRO\Desktop\DOSSIERS\ENSEIGNEMENT DE PHYSIOLOGIE\ENSEIGNEMENT  DE LA PHYSIOLOGIE 2AM\Cours de physiologie 2eme AM\physiologie cardiovasculaire\Images\ECG_Principle_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60240"/>
            <a:ext cx="4680519" cy="49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9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54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2636912"/>
            <a:ext cx="2016224" cy="10765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2636912"/>
            <a:ext cx="2016224" cy="10765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531640"/>
            <a:ext cx="914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Centre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:\Users\VOSTRO\Downloads\positioncoeurlegend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913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I. Introduction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600" dirty="0" smtClean="0">
                <a:solidFill>
                  <a:srgbClr val="C00000"/>
                </a:solidFill>
              </a:rPr>
              <a:t>I.1. Anatomie externe du cœur </a:t>
            </a:r>
            <a:endParaRPr lang="fr-FR" sz="2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933056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869160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4101167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602128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944" y="3140968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224" y="3156746"/>
            <a:ext cx="1989984" cy="92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9672" y="4293096"/>
            <a:ext cx="50405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2636912"/>
            <a:ext cx="2016224" cy="10765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531640"/>
            <a:ext cx="914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Centre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9672" y="4293096"/>
            <a:ext cx="50405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0152" y="2636912"/>
            <a:ext cx="2016224" cy="10765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12"/>
          <p:cNvSpPr txBox="1"/>
          <p:nvPr/>
        </p:nvSpPr>
        <p:spPr>
          <a:xfrm>
            <a:off x="72008" y="5301208"/>
            <a:ext cx="147565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531640"/>
            <a:ext cx="914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Centre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4082" y="1535407"/>
            <a:ext cx="91386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Voies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2160" y="3212976"/>
            <a:ext cx="19625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564904"/>
            <a:ext cx="19625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4082" y="1535407"/>
            <a:ext cx="91386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Voies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2160" y="3212976"/>
            <a:ext cx="19625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564904"/>
            <a:ext cx="19625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39752" y="4293096"/>
            <a:ext cx="14584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4082" y="1535407"/>
            <a:ext cx="91386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Voies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1760" y="5445224"/>
            <a:ext cx="14584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2160" y="3212976"/>
            <a:ext cx="19625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564904"/>
            <a:ext cx="19625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39752" y="4293096"/>
            <a:ext cx="14584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4082" y="1535407"/>
            <a:ext cx="91386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Voies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0232" y="1565176"/>
            <a:ext cx="130299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Effecteur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3861048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9568" y="5077208"/>
            <a:ext cx="1353656" cy="94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88224" y="4437112"/>
            <a:ext cx="1202792" cy="512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0232" y="1565176"/>
            <a:ext cx="130299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Effecteur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3429000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3861048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88224" y="4437112"/>
            <a:ext cx="1202792" cy="512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0232" y="1565176"/>
            <a:ext cx="130299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Effecteur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09568" y="5077208"/>
            <a:ext cx="1353656" cy="94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3869432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3429000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3861048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88224" y="4437112"/>
            <a:ext cx="1202792" cy="512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0232" y="1565176"/>
            <a:ext cx="130299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Effecteur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09568" y="5077208"/>
            <a:ext cx="1353656" cy="94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:\Users\VOSTRO\Downloads\positioncoeurlegend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913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I. Introduction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600" dirty="0" smtClean="0">
                <a:solidFill>
                  <a:srgbClr val="C00000"/>
                </a:solidFill>
              </a:rPr>
              <a:t>I.1. Anatomie externe du cœur </a:t>
            </a:r>
            <a:endParaRPr lang="fr-FR" sz="2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933056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869160"/>
            <a:ext cx="28083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4101167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602128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3056914"/>
            <a:ext cx="2088232" cy="6085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056914"/>
            <a:ext cx="2088232" cy="4561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878" y="3560970"/>
            <a:ext cx="2592953" cy="23163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4248" y="4217481"/>
            <a:ext cx="1728192" cy="23163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4640" y="3713367"/>
            <a:ext cx="1719808" cy="43571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Enseignement Physiologie C vaire 2AM 2017\Image physiologie cardiaque\inn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95637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56792" y="2204864"/>
            <a:ext cx="230425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5013176"/>
            <a:ext cx="7555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IV.1. Innervation du cœur par le SNA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3869432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3429000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2040" y="4293096"/>
            <a:ext cx="1440160" cy="1836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3861048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88224" y="4437112"/>
            <a:ext cx="1202792" cy="512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0232" y="1565176"/>
            <a:ext cx="130299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Effecteur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09568" y="5077208"/>
            <a:ext cx="1353656" cy="94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</a:t>
            </a:r>
            <a:r>
              <a:rPr lang="fr-FR" sz="3700" b="1" dirty="0" smtClean="0">
                <a:solidFill>
                  <a:srgbClr val="C00000"/>
                </a:solidFill>
              </a:rPr>
              <a:t>sympathique</a:t>
            </a:r>
            <a:r>
              <a:rPr lang="fr-FR" sz="3400" dirty="0" smtClean="0">
                <a:solidFill>
                  <a:srgbClr val="C0000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33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</p:spTree>
    <p:extLst>
      <p:ext uri="{BB962C8B-B14F-4D97-AF65-F5344CB8AC3E}">
        <p14:creationId xmlns:p14="http://schemas.microsoft.com/office/powerpoint/2010/main" val="42613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6003608" y="2574196"/>
            <a:ext cx="3032888" cy="2150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C</a:t>
            </a:r>
            <a:r>
              <a:rPr lang="fr-FR" sz="2000" dirty="0" err="1" smtClean="0">
                <a:solidFill>
                  <a:srgbClr val="C00000"/>
                </a:solidFill>
              </a:rPr>
              <a:t>hronotrope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 de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l’automatisme cardiaque   </a:t>
            </a:r>
          </a:p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FFFFFF"/>
                </a:solidFill>
              </a:rPr>
              <a:t>D</a:t>
            </a:r>
            <a:r>
              <a:rPr lang="fr-FR" sz="2000" dirty="0" err="1" smtClean="0">
                <a:solidFill>
                  <a:srgbClr val="FFFFFF"/>
                </a:solidFill>
              </a:rPr>
              <a:t>romotrope</a:t>
            </a:r>
            <a:r>
              <a:rPr lang="fr-FR" sz="2000" dirty="0" smtClean="0">
                <a:solidFill>
                  <a:srgbClr val="FFFFFF"/>
                </a:solidFill>
              </a:rPr>
              <a:t> positif :    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FFFFFF"/>
                </a:solidFill>
              </a:rPr>
              <a:t>- Augmentation de la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FFFFFF"/>
                </a:solidFill>
              </a:rPr>
              <a:t>conduction cardiaque                      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</p:spTree>
    <p:extLst>
      <p:ext uri="{BB962C8B-B14F-4D97-AF65-F5344CB8AC3E}">
        <p14:creationId xmlns:p14="http://schemas.microsoft.com/office/powerpoint/2010/main" val="6021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6003608" y="2574196"/>
            <a:ext cx="3032888" cy="2150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C</a:t>
            </a:r>
            <a:r>
              <a:rPr lang="fr-FR" sz="2000" dirty="0" err="1" smtClean="0">
                <a:solidFill>
                  <a:srgbClr val="C00000"/>
                </a:solidFill>
              </a:rPr>
              <a:t>hronotrope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 de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l’automatisme cardiaque   </a:t>
            </a:r>
          </a:p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D</a:t>
            </a:r>
            <a:r>
              <a:rPr lang="fr-FR" sz="2000" dirty="0" err="1" smtClean="0">
                <a:solidFill>
                  <a:srgbClr val="C00000"/>
                </a:solidFill>
              </a:rPr>
              <a:t>romotrope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de la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conduction cardiaque                      </a:t>
            </a:r>
            <a:endParaRPr lang="fr-FR" sz="2000" dirty="0" smtClean="0">
              <a:solidFill>
                <a:srgbClr val="C00000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</p:spTree>
    <p:extLst>
      <p:ext uri="{BB962C8B-B14F-4D97-AF65-F5344CB8AC3E}">
        <p14:creationId xmlns:p14="http://schemas.microsoft.com/office/powerpoint/2010/main" val="31696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</p:spTree>
    <p:extLst>
      <p:ext uri="{BB962C8B-B14F-4D97-AF65-F5344CB8AC3E}">
        <p14:creationId xmlns:p14="http://schemas.microsoft.com/office/powerpoint/2010/main" val="2647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784902"/>
            <a:ext cx="5688632" cy="151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13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784902"/>
            <a:ext cx="5688632" cy="151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4653136"/>
            <a:ext cx="504056" cy="35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13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17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Introduction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I.2. Anatomie interne du cœur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1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17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2123728" y="1052736"/>
            <a:ext cx="360039" cy="1944216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 rot="16200000">
            <a:off x="1979712" y="2852937"/>
            <a:ext cx="288032" cy="158417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24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932040" y="5373216"/>
            <a:ext cx="388843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2060"/>
                </a:solidFill>
              </a:rPr>
              <a:t>Diminution de la distance  entre 2 PA successifs, ce qui augmente au total    le nombre des PA dans une minute (</a:t>
            </a:r>
            <a:r>
              <a:rPr lang="fr-FR" b="1" i="1" dirty="0" smtClean="0">
                <a:solidFill>
                  <a:srgbClr val="FF0000"/>
                </a:solidFill>
              </a:rPr>
              <a:t>donc augmentation de la FC</a:t>
            </a:r>
            <a:r>
              <a:rPr lang="fr-FR" i="1" dirty="0" smtClean="0">
                <a:solidFill>
                  <a:srgbClr val="002060"/>
                </a:solidFill>
              </a:rPr>
              <a:t>).</a:t>
            </a:r>
            <a:endParaRPr lang="fr-FR" i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427984" y="6093295"/>
            <a:ext cx="504056" cy="1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2123728" y="1052736"/>
            <a:ext cx="360039" cy="1944216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 rot="16200000">
            <a:off x="1979712" y="2852937"/>
            <a:ext cx="288032" cy="158417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24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V="1">
            <a:off x="4427984" y="6093295"/>
            <a:ext cx="504056" cy="1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2123728" y="1052736"/>
            <a:ext cx="360039" cy="1944216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 rot="16200000">
            <a:off x="1979712" y="2852937"/>
            <a:ext cx="288032" cy="158417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336462" y="4797152"/>
            <a:ext cx="43850" cy="527965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24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ZoneTexte 3"/>
          <p:cNvSpPr txBox="1"/>
          <p:nvPr/>
        </p:nvSpPr>
        <p:spPr>
          <a:xfrm>
            <a:off x="4932040" y="5373216"/>
            <a:ext cx="388843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2060"/>
                </a:solidFill>
              </a:rPr>
              <a:t>Diminution de la distance  entre 2 PA successifs, ce qui augmente au total    le nombre des PA dans une minute (</a:t>
            </a:r>
            <a:r>
              <a:rPr lang="fr-FR" b="1" i="1" dirty="0" smtClean="0">
                <a:solidFill>
                  <a:srgbClr val="FF0000"/>
                </a:solidFill>
              </a:rPr>
              <a:t>donc augmentation de la FC</a:t>
            </a:r>
            <a:r>
              <a:rPr lang="fr-FR" i="1" dirty="0" smtClean="0">
                <a:solidFill>
                  <a:srgbClr val="002060"/>
                </a:solidFill>
              </a:rPr>
              <a:t>).</a:t>
            </a:r>
            <a:endParaRPr lang="fr-FR" i="1" dirty="0">
              <a:solidFill>
                <a:srgbClr val="00206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6003608" y="2574196"/>
            <a:ext cx="3032888" cy="2150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C</a:t>
            </a:r>
            <a:r>
              <a:rPr lang="fr-FR" sz="2000" dirty="0" err="1" smtClean="0">
                <a:solidFill>
                  <a:srgbClr val="C00000"/>
                </a:solidFill>
              </a:rPr>
              <a:t>hronotrope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 de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l’automatisme cardiaque   </a:t>
            </a:r>
          </a:p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D</a:t>
            </a:r>
            <a:r>
              <a:rPr lang="fr-FR" sz="2000" dirty="0" err="1" smtClean="0">
                <a:solidFill>
                  <a:srgbClr val="C00000"/>
                </a:solidFill>
              </a:rPr>
              <a:t>romotrope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de la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conduction </a:t>
            </a:r>
            <a:r>
              <a:rPr lang="fr-FR" sz="2000" dirty="0" smtClean="0">
                <a:solidFill>
                  <a:srgbClr val="FFFFFF"/>
                </a:solidFill>
              </a:rPr>
              <a:t>cardiaque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02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7384"/>
            <a:ext cx="5764752" cy="6858000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V="1">
            <a:off x="4427984" y="6093295"/>
            <a:ext cx="504056" cy="1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5576" y="5589240"/>
            <a:ext cx="36004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2123728" y="1052736"/>
            <a:ext cx="360039" cy="1944216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 rot="16200000">
            <a:off x="1979712" y="2852937"/>
            <a:ext cx="288032" cy="158417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IV.2. Effets et mécanisme d’action du 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336462" y="4797152"/>
            <a:ext cx="43850" cy="527965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73380" y="4115704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5121" y="5200254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77307" y="494116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664" y="2204864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24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ZoneTexte 14"/>
          <p:cNvSpPr txBox="1"/>
          <p:nvPr/>
        </p:nvSpPr>
        <p:spPr>
          <a:xfrm>
            <a:off x="107504" y="5003884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6003608" y="2574196"/>
            <a:ext cx="3032888" cy="2150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C</a:t>
            </a:r>
            <a:r>
              <a:rPr lang="fr-FR" sz="2000" dirty="0" err="1" smtClean="0">
                <a:solidFill>
                  <a:srgbClr val="C00000"/>
                </a:solidFill>
              </a:rPr>
              <a:t>hronotrope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 de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l’automatisme cardiaque   </a:t>
            </a:r>
          </a:p>
          <a:p>
            <a:pPr marL="514350" indent="-514350" algn="ctr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D</a:t>
            </a:r>
            <a:r>
              <a:rPr lang="fr-FR" sz="2000" dirty="0" err="1" smtClean="0">
                <a:solidFill>
                  <a:srgbClr val="C00000"/>
                </a:solidFill>
              </a:rPr>
              <a:t>romotrope</a:t>
            </a:r>
            <a:r>
              <a:rPr lang="fr-FR" sz="2000" dirty="0" smtClean="0">
                <a:solidFill>
                  <a:srgbClr val="C00000"/>
                </a:solidFill>
              </a:rPr>
              <a:t> positif :    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- Augmentation de la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conduction </a:t>
            </a:r>
            <a:r>
              <a:rPr lang="fr-FR" sz="2000" dirty="0" smtClean="0">
                <a:solidFill>
                  <a:srgbClr val="FFFFFF"/>
                </a:solidFill>
              </a:rPr>
              <a:t>cardiaque                      </a:t>
            </a:r>
          </a:p>
        </p:txBody>
      </p:sp>
      <p:sp>
        <p:nvSpPr>
          <p:cNvPr id="27" name="ZoneTexte 3"/>
          <p:cNvSpPr txBox="1"/>
          <p:nvPr/>
        </p:nvSpPr>
        <p:spPr>
          <a:xfrm>
            <a:off x="4932040" y="5373216"/>
            <a:ext cx="388843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2060"/>
                </a:solidFill>
              </a:rPr>
              <a:t>Diminution de la distance  entre 2 PA successifs, ce qui augmente au total         le nombre des PA dans une minute (</a:t>
            </a:r>
            <a:r>
              <a:rPr lang="fr-FR" b="1" i="1" dirty="0" smtClean="0">
                <a:solidFill>
                  <a:srgbClr val="FF0000"/>
                </a:solidFill>
              </a:rPr>
              <a:t>donc augmentation de la FC</a:t>
            </a:r>
            <a:r>
              <a:rPr lang="fr-FR" i="1" dirty="0" smtClean="0">
                <a:solidFill>
                  <a:srgbClr val="002060"/>
                </a:solidFill>
              </a:rPr>
              <a:t>).</a:t>
            </a:r>
            <a:endParaRPr lang="fr-F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</a:t>
            </a:r>
            <a:r>
              <a:rPr lang="fr-FR" sz="3700" b="1" dirty="0" smtClean="0">
                <a:solidFill>
                  <a:srgbClr val="C00000"/>
                </a:solidFill>
              </a:rPr>
              <a:t>parasympathique</a:t>
            </a:r>
            <a:r>
              <a:rPr lang="fr-FR" sz="3400" dirty="0" smtClean="0">
                <a:solidFill>
                  <a:srgbClr val="C0000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88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28083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112" y="530120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71" y="3933056"/>
            <a:ext cx="5853535" cy="2673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28083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03607" y="2574197"/>
            <a:ext cx="3032889" cy="2150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C</a:t>
            </a:r>
            <a:r>
              <a:rPr lang="fr-FR" sz="2000" dirty="0" err="1" smtClean="0">
                <a:solidFill>
                  <a:srgbClr val="C00000"/>
                </a:solidFill>
              </a:rPr>
              <a:t>hronotrope</a:t>
            </a:r>
            <a:r>
              <a:rPr lang="fr-FR" sz="2000" dirty="0" smtClean="0">
                <a:solidFill>
                  <a:srgbClr val="C00000"/>
                </a:solidFill>
              </a:rPr>
              <a:t> négatif :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/>
              <a:t>R</a:t>
            </a:r>
            <a:r>
              <a:rPr lang="fr-FR" sz="2000" dirty="0" smtClean="0"/>
              <a:t>éduction de l’automatisme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cardiaque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err="1">
                <a:solidFill>
                  <a:srgbClr val="C00000"/>
                </a:solidFill>
              </a:rPr>
              <a:t>D</a:t>
            </a:r>
            <a:r>
              <a:rPr lang="fr-FR" sz="2000" dirty="0" err="1" smtClean="0">
                <a:solidFill>
                  <a:srgbClr val="C00000"/>
                </a:solidFill>
              </a:rPr>
              <a:t>romotrope</a:t>
            </a:r>
            <a:r>
              <a:rPr lang="fr-FR" sz="2000" dirty="0" smtClean="0">
                <a:solidFill>
                  <a:srgbClr val="C00000"/>
                </a:solidFill>
              </a:rPr>
              <a:t> négatif :    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/>
              <a:t>R</a:t>
            </a:r>
            <a:r>
              <a:rPr lang="fr-FR" sz="2000" dirty="0" smtClean="0"/>
              <a:t>éduction de la conduction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cardiaque                        </a:t>
            </a:r>
            <a:endParaRPr lang="fr-FR" sz="2000" dirty="0" smtClean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112" y="530120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71" y="3933056"/>
            <a:ext cx="5853535" cy="2673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pic>
        <p:nvPicPr>
          <p:cNvPr id="2050" name="Picture 2" descr="C:\Users\VOSTRO\Desktop\DOSSIERS\ENSEIGNEMENT DE PHYSIOLOGIE\ENSEIGNEMENT  DE LA PHYSIOLOGIE 2AM\Cours de physiologie 2eme AM\physiologie cardiovasculaire\Imag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5832648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28083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112" y="530120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71" y="3933056"/>
            <a:ext cx="5853535" cy="2673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pic>
        <p:nvPicPr>
          <p:cNvPr id="2050" name="Picture 2" descr="C:\Users\VOSTRO\Desktop\DOSSIERS\ENSEIGNEMENT DE PHYSIOLOGIE\ENSEIGNEMENT  DE LA PHYSIOLOGIE 2AM\Cours de physiologie 2eme AM\physiologie cardiovasculaire\Imag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5832648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733256"/>
            <a:ext cx="28083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112" y="530120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71" y="5742548"/>
            <a:ext cx="5853535" cy="8637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courbée vers la droite 3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VOSTRO\Desktop\DOSSIERS\ENSEIGNEMENT DE PHYSIOLOGIE\ENSEIGNEMENT  DE LA PHYSIOLOGIE 2AM\Cours de physiologie 2eme AM\Image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00" y="1052736"/>
            <a:ext cx="7747224" cy="7344816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Introduction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I.2. Anatomie interne du cœur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1460690"/>
            <a:ext cx="2088232" cy="6001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5824" y="2348880"/>
            <a:ext cx="1880592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513" y="2060848"/>
            <a:ext cx="1880592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2852936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957" y="5373216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0152" y="3789040"/>
            <a:ext cx="223224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48956" y="3573016"/>
            <a:ext cx="1606819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4208" y="3140968"/>
            <a:ext cx="1880592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9793" y="6065912"/>
            <a:ext cx="2183998" cy="89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 smtClean="0">
              <a:solidFill>
                <a:srgbClr val="0070C0"/>
              </a:solidFill>
            </a:endParaRPr>
          </a:p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Tronc vasculaires </a:t>
            </a:r>
            <a:r>
              <a:rPr lang="fr-FR" sz="2400" dirty="0" smtClean="0">
                <a:solidFill>
                  <a:srgbClr val="FFFFFF"/>
                </a:solidFill>
              </a:rPr>
              <a:t> , et valves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pic>
        <p:nvPicPr>
          <p:cNvPr id="2050" name="Picture 2" descr="C:\Users\VOSTRO\Desktop\DOSSIERS\ENSEIGNEMENT DE PHYSIOLOGIE\ENSEIGNEMENT  DE LA PHYSIOLOGIE 2AM\Cours de physiologie 2eme AM\physiologie cardiovasculaire\Imag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5832648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733256"/>
            <a:ext cx="28083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25" name="Flèche courbée vers la droite 3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pic>
        <p:nvPicPr>
          <p:cNvPr id="2050" name="Picture 2" descr="C:\Users\VOSTRO\Desktop\DOSSIERS\ENSEIGNEMENT DE PHYSIOLOGIE\ENSEIGNEMENT  DE LA PHYSIOLOGIE 2AM\Cours de physiologie 2eme AM\physiologie cardiovasculaire\Imag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5832648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851920" y="6021288"/>
            <a:ext cx="86409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 rot="16200000">
            <a:off x="2591782" y="2384884"/>
            <a:ext cx="288030" cy="266429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16200000">
            <a:off x="2123730" y="1052735"/>
            <a:ext cx="360039" cy="194421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28083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courbée vers la droite 3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1112" y="530120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</p:spTree>
    <p:extLst>
      <p:ext uri="{BB962C8B-B14F-4D97-AF65-F5344CB8AC3E}">
        <p14:creationId xmlns:p14="http://schemas.microsoft.com/office/powerpoint/2010/main" val="12131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pic>
        <p:nvPicPr>
          <p:cNvPr id="2050" name="Picture 2" descr="C:\Users\VOSTRO\Desktop\DOSSIERS\ENSEIGNEMENT DE PHYSIOLOGIE\ENSEIGNEMENT  DE LA PHYSIOLOGIE 2AM\Cours de physiologie 2eme AM\physiologie cardiovasculaire\Imag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5832648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8063" y="5501751"/>
            <a:ext cx="388843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Augmentation de la distance entre 2 PA successifs, ce qui réduit au total            le nombre des PA dans une minute (</a:t>
            </a:r>
            <a:r>
              <a:rPr lang="fr-FR" b="1" i="1" dirty="0" smtClean="0">
                <a:solidFill>
                  <a:srgbClr val="FF0000"/>
                </a:solidFill>
              </a:rPr>
              <a:t>donc réduction de la FC</a:t>
            </a:r>
            <a:r>
              <a:rPr lang="fr-FR" i="1" dirty="0" smtClean="0">
                <a:solidFill>
                  <a:srgbClr val="0070C0"/>
                </a:solidFill>
              </a:rPr>
              <a:t>).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851920" y="6021288"/>
            <a:ext cx="86409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 rot="16200000">
            <a:off x="2591782" y="2384884"/>
            <a:ext cx="288030" cy="266429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16200000">
            <a:off x="2123730" y="1052735"/>
            <a:ext cx="360039" cy="194421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28083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courbée vers la droite 3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</p:spTree>
    <p:extLst>
      <p:ext uri="{BB962C8B-B14F-4D97-AF65-F5344CB8AC3E}">
        <p14:creationId xmlns:p14="http://schemas.microsoft.com/office/powerpoint/2010/main" val="20488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MMmmmmmmmmddd</a:t>
            </a:r>
            <a:endParaRPr lang="fr-FR" dirty="0"/>
          </a:p>
        </p:txBody>
      </p:sp>
      <p:pic>
        <p:nvPicPr>
          <p:cNvPr id="2050" name="Picture 2" descr="C:\Users\VOSTRO\Desktop\DOSSIERS\ENSEIGNEMENT DE PHYSIOLOGIE\ENSEIGNEMENT  DE LA PHYSIOLOGIE 2AM\Cours de physiologie 2eme AM\physiologie cardiovasculaire\Imag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5832648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27384"/>
            <a:ext cx="9144000" cy="1299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Effets du SNA sur l’automatisme et la conduction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400" dirty="0" smtClean="0">
                <a:solidFill>
                  <a:srgbClr val="C00000"/>
                </a:solidFill>
              </a:rPr>
              <a:t>IV.3. Effets et mécanisme d’action du parasympathique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8063" y="5501751"/>
            <a:ext cx="388843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Augmentation du temps (distance sur le graphe ) entre 2 PA successifs, ce qui réduit au total le nombre des PA dans une minute (donc réduction de la FC).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851920" y="6021288"/>
            <a:ext cx="86409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504" y="3419708"/>
            <a:ext cx="8579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-60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5373216"/>
            <a:ext cx="865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-65 mV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 rot="16200000">
            <a:off x="2591782" y="2384884"/>
            <a:ext cx="288030" cy="266429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16200000">
            <a:off x="2123730" y="1052735"/>
            <a:ext cx="360039" cy="194421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28083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03607" y="2574197"/>
            <a:ext cx="3032889" cy="2150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>
                <a:solidFill>
                  <a:srgbClr val="C00000"/>
                </a:solidFill>
              </a:rPr>
              <a:t>E</a:t>
            </a:r>
            <a:r>
              <a:rPr lang="fr-FR" sz="2000" dirty="0" smtClean="0">
                <a:solidFill>
                  <a:srgbClr val="C00000"/>
                </a:solidFill>
              </a:rPr>
              <a:t>ffet </a:t>
            </a:r>
            <a:r>
              <a:rPr lang="fr-FR" sz="2000" dirty="0" err="1" smtClean="0">
                <a:solidFill>
                  <a:srgbClr val="C00000"/>
                </a:solidFill>
              </a:rPr>
              <a:t>chronotrope</a:t>
            </a:r>
            <a:r>
              <a:rPr lang="fr-FR" sz="2000" dirty="0" smtClean="0">
                <a:solidFill>
                  <a:srgbClr val="C00000"/>
                </a:solidFill>
              </a:rPr>
              <a:t> négatif :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réduction de l’automatisme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cardiaque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>
                <a:solidFill>
                  <a:srgbClr val="C00000"/>
                </a:solidFill>
              </a:rPr>
              <a:t>E</a:t>
            </a:r>
            <a:r>
              <a:rPr lang="fr-FR" sz="2000" dirty="0" smtClean="0">
                <a:solidFill>
                  <a:srgbClr val="C00000"/>
                </a:solidFill>
              </a:rPr>
              <a:t>ffet </a:t>
            </a:r>
            <a:r>
              <a:rPr lang="fr-FR" sz="2000" dirty="0" err="1" smtClean="0">
                <a:solidFill>
                  <a:srgbClr val="C00000"/>
                </a:solidFill>
              </a:rPr>
              <a:t>dromotrope</a:t>
            </a:r>
            <a:r>
              <a:rPr lang="fr-FR" sz="2000" dirty="0" smtClean="0">
                <a:solidFill>
                  <a:srgbClr val="C00000"/>
                </a:solidFill>
              </a:rPr>
              <a:t> négatif :                                         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réduction de la conduction</a:t>
            </a:r>
          </a:p>
          <a:p>
            <a:pPr marL="514350" indent="-514350">
              <a:buFont typeface="Arial" pitchFamily="34" charset="0"/>
              <a:buNone/>
            </a:pPr>
            <a:r>
              <a:rPr lang="fr-FR" sz="2000" dirty="0" smtClean="0"/>
              <a:t>cardiaque                        </a:t>
            </a:r>
            <a:endParaRPr lang="fr-FR" sz="2000" dirty="0" smtClean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20072" y="198884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45224"/>
            <a:ext cx="711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courbée vers la droite 3"/>
          <p:cNvSpPr/>
          <p:nvPr/>
        </p:nvSpPr>
        <p:spPr>
          <a:xfrm flipH="1">
            <a:off x="5220070" y="2929374"/>
            <a:ext cx="432049" cy="157531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7336462" y="4828010"/>
            <a:ext cx="43850" cy="527965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41159" y="4370875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1112" y="5301208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56177" y="5139834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56177" y="2204864"/>
            <a:ext cx="30069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979712" y="1412776"/>
            <a:ext cx="1440160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Mécanisme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7124008" y="1988840"/>
            <a:ext cx="792088" cy="4745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Effets</a:t>
            </a:r>
          </a:p>
        </p:txBody>
      </p:sp>
    </p:spTree>
    <p:extLst>
      <p:ext uri="{BB962C8B-B14F-4D97-AF65-F5344CB8AC3E}">
        <p14:creationId xmlns:p14="http://schemas.microsoft.com/office/powerpoint/2010/main" val="24191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55550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V.1. ECG de repos</a:t>
            </a:r>
            <a:r>
              <a:rPr lang="fr-FR" sz="2700" dirty="0" smtClean="0">
                <a:solidFill>
                  <a:srgbClr val="C00000"/>
                </a:solidFill>
              </a:rPr>
              <a:t>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8374"/>
            <a:ext cx="6912768" cy="32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55550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V.1. ECG de repos</a:t>
            </a:r>
            <a:r>
              <a:rPr lang="fr-FR" sz="2700" dirty="0" smtClean="0">
                <a:solidFill>
                  <a:srgbClr val="C00000"/>
                </a:solidFill>
              </a:rPr>
              <a:t>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2804"/>
            <a:ext cx="504056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</a:t>
            </a:r>
            <a:r>
              <a:rPr lang="fr-FR" sz="2400" dirty="0" smtClean="0"/>
              <a:t>e fait par un appareil appelé </a:t>
            </a:r>
            <a:r>
              <a:rPr lang="fr-FR" sz="2400" dirty="0" smtClean="0">
                <a:solidFill>
                  <a:srgbClr val="C00000"/>
                </a:solidFill>
              </a:rPr>
              <a:t>ECG (électrocardiographe), </a:t>
            </a:r>
            <a:r>
              <a:rPr lang="fr-FR" sz="2400" dirty="0" smtClean="0">
                <a:solidFill>
                  <a:schemeClr val="bg1"/>
                </a:solidFill>
              </a:rPr>
              <a:t>qui visualise plusieurs graphes (électrocardiogramme).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A</a:t>
            </a:r>
            <a:r>
              <a:rPr lang="fr-FR" sz="2400" dirty="0" smtClean="0">
                <a:solidFill>
                  <a:schemeClr val="bg1"/>
                </a:solidFill>
              </a:rPr>
              <a:t>u repos sur quelques cycles cardiaques l’ECG est dit de repos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525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55550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V.1. ECG de repos</a:t>
            </a:r>
            <a:r>
              <a:rPr lang="fr-FR" sz="2700" dirty="0" smtClean="0">
                <a:solidFill>
                  <a:srgbClr val="C00000"/>
                </a:solidFill>
              </a:rPr>
              <a:t>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2804"/>
            <a:ext cx="504056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</a:t>
            </a:r>
            <a:r>
              <a:rPr lang="fr-FR" sz="2400" dirty="0" smtClean="0"/>
              <a:t>e fait par un appareil appelé </a:t>
            </a:r>
            <a:r>
              <a:rPr lang="fr-FR" sz="2400" dirty="0" smtClean="0">
                <a:solidFill>
                  <a:srgbClr val="C00000"/>
                </a:solidFill>
              </a:rPr>
              <a:t>ECG (électrocardiographe), </a:t>
            </a:r>
            <a:r>
              <a:rPr lang="fr-FR" sz="2400" dirty="0" smtClean="0">
                <a:solidFill>
                  <a:schemeClr val="bg1"/>
                </a:solidFill>
              </a:rPr>
              <a:t>qui visualise plusieurs graphes (électrocardiogramme).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A</a:t>
            </a:r>
            <a:r>
              <a:rPr lang="fr-FR" sz="2400" dirty="0" smtClean="0">
                <a:solidFill>
                  <a:schemeClr val="bg1"/>
                </a:solidFill>
              </a:rPr>
              <a:t>u repos sur quelques cycles cardiaques l’ECG est dit de repos                              </a:t>
            </a:r>
          </a:p>
        </p:txBody>
      </p:sp>
      <p:pic>
        <p:nvPicPr>
          <p:cNvPr id="6" name="Picture 3" descr="C:\Users\VOSTRO\Desktop\DOSSIERS\ENSEIGNEMENT DE PHYSIOLOGIE\ENSEIGNEMENT  DE LA PHYSIOLOGIE 2AM\Cours de physiologie 2eme AM\physiologie cardiovasculaire\Images\ecg_cardioline_AR2100_ADV_view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846" y="5157192"/>
            <a:ext cx="293009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1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55550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V.1. ECG de repos</a:t>
            </a:r>
            <a:r>
              <a:rPr lang="fr-FR" sz="2700" dirty="0" smtClean="0">
                <a:solidFill>
                  <a:srgbClr val="C00000"/>
                </a:solidFill>
              </a:rPr>
              <a:t>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2804"/>
            <a:ext cx="504056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</a:t>
            </a:r>
            <a:r>
              <a:rPr lang="fr-FR" sz="2400" dirty="0" smtClean="0"/>
              <a:t>e fait par un appareil appelé </a:t>
            </a:r>
            <a:r>
              <a:rPr lang="fr-FR" sz="2400" dirty="0" smtClean="0">
                <a:solidFill>
                  <a:srgbClr val="C00000"/>
                </a:solidFill>
              </a:rPr>
              <a:t>ECG (électrocardiographe), </a:t>
            </a:r>
            <a:r>
              <a:rPr lang="fr-FR" sz="2400" dirty="0" smtClean="0"/>
              <a:t>qui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/>
              <a:t>visualise plusieurs </a:t>
            </a:r>
            <a:r>
              <a:rPr lang="fr-FR" sz="2400" dirty="0" smtClean="0">
                <a:solidFill>
                  <a:srgbClr val="C00000"/>
                </a:solidFill>
              </a:rPr>
              <a:t>graphes (électrocardiogramme).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A</a:t>
            </a:r>
            <a:r>
              <a:rPr lang="fr-FR" sz="2400" dirty="0" smtClean="0">
                <a:solidFill>
                  <a:schemeClr val="bg1"/>
                </a:solidFill>
              </a:rPr>
              <a:t>u repos sur quelques cycles cardiaques l’ECG est dit de repos                              </a:t>
            </a:r>
          </a:p>
        </p:txBody>
      </p:sp>
      <p:pic>
        <p:nvPicPr>
          <p:cNvPr id="6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3563888" cy="4392488"/>
          </a:xfrm>
          <a:prstGeom prst="rect">
            <a:avLst/>
          </a:prstGeom>
          <a:noFill/>
        </p:spPr>
      </p:pic>
      <p:pic>
        <p:nvPicPr>
          <p:cNvPr id="7" name="Picture 3" descr="C:\Users\VOSTRO\Desktop\DOSSIERS\ENSEIGNEMENT DE PHYSIOLOGIE\ENSEIGNEMENT  DE LA PHYSIOLOGIE 2AM\Cours de physiologie 2eme AM\physiologie cardiovasculaire\Images\ecg_cardioline_AR2100_ADV_view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846" y="5157192"/>
            <a:ext cx="293009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8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55550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V.1. ECG de repos</a:t>
            </a:r>
            <a:r>
              <a:rPr lang="fr-FR" sz="2700" dirty="0" smtClean="0">
                <a:solidFill>
                  <a:srgbClr val="C00000"/>
                </a:solidFill>
              </a:rPr>
              <a:t>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2804"/>
            <a:ext cx="504056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</a:t>
            </a:r>
            <a:r>
              <a:rPr lang="fr-FR" sz="2400" dirty="0" smtClean="0"/>
              <a:t>e fait par un appareil appelé </a:t>
            </a:r>
            <a:r>
              <a:rPr lang="fr-FR" sz="2400" dirty="0" smtClean="0">
                <a:solidFill>
                  <a:srgbClr val="C00000"/>
                </a:solidFill>
              </a:rPr>
              <a:t>ECG (électrocardiographe), </a:t>
            </a:r>
            <a:r>
              <a:rPr lang="fr-FR" sz="2400" dirty="0" smtClean="0"/>
              <a:t>qui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/>
              <a:t>visualise plusieurs </a:t>
            </a:r>
            <a:r>
              <a:rPr lang="fr-FR" sz="2400" dirty="0" smtClean="0">
                <a:solidFill>
                  <a:srgbClr val="C00000"/>
                </a:solidFill>
              </a:rPr>
              <a:t>graphes (électrocardiogramme).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</a:t>
            </a:r>
            <a:r>
              <a:rPr lang="fr-FR" sz="2400" dirty="0" smtClean="0"/>
              <a:t>u repos sur quelques cycles cardiaques </a:t>
            </a:r>
            <a:r>
              <a:rPr lang="fr-FR" sz="2400" dirty="0" smtClean="0">
                <a:solidFill>
                  <a:srgbClr val="002060"/>
                </a:solidFill>
              </a:rPr>
              <a:t>l’ECG est dit de repos                              </a:t>
            </a:r>
          </a:p>
        </p:txBody>
      </p:sp>
      <p:pic>
        <p:nvPicPr>
          <p:cNvPr id="7" name="Picture 3" descr="C:\Users\VOSTRO\Desktop\DOSSIERS\ENSEIGNEMENT DE PHYSIOLOGIE\ENSEIGNEMENT  DE LA PHYSIOLOGIE 2AM\Cours de physiologie 2eme AM\physiologie cardiovasculaire\Images\ecg_cardioline_AR2100_ADV_view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846" y="5157192"/>
            <a:ext cx="2930098" cy="1728192"/>
          </a:xfrm>
          <a:prstGeom prst="rect">
            <a:avLst/>
          </a:prstGeom>
          <a:noFill/>
        </p:spPr>
      </p:pic>
      <p:pic>
        <p:nvPicPr>
          <p:cNvPr id="8" name="Picture 2" descr="ECG préopératoire chez une femme de 75 ans | Le Quotidien du Médec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420888"/>
            <a:ext cx="32403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5589240"/>
            <a:ext cx="37947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8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708920"/>
            <a:ext cx="822960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 V.2.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Holter 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VOSTRO\Desktop\DOSSIERS\ENSEIGNEMENT DE PHYSIOLOGIE\ENSEIGNEMENT  DE LA PHYSIOLOGIE 2AM\Cours de physiologie 2eme AM\physiologie cardiovasculaire\Images\479px-HolterAFT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514844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191683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  </a:t>
            </a:r>
            <a:r>
              <a:rPr lang="fr-FR" sz="2400" dirty="0" smtClean="0"/>
              <a:t>Exploration étalée sur les </a:t>
            </a:r>
            <a:r>
              <a:rPr lang="fr-FR" sz="2400" dirty="0" smtClean="0">
                <a:solidFill>
                  <a:schemeClr val="tx2"/>
                </a:solidFill>
              </a:rPr>
              <a:t>24h</a:t>
            </a:r>
            <a:r>
              <a:rPr lang="fr-FR" sz="2800" dirty="0" smtClean="0"/>
              <a:t> 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0950" y="1916832"/>
            <a:ext cx="40324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VOSTRO\Desktop\DOSSIERS\ENSEIGNEMENT DE PHYSIOLOGIE\ENSEIGNEMENT  DE LA PHYSIOLOGIE 2AM\Cours de physiologie 2eme AM\Image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00" y="1052736"/>
            <a:ext cx="7747224" cy="7344816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Introduction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I.2. Anatomie interne du cœur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771" y="4437112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824" y="5052392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655" y="4005064"/>
            <a:ext cx="1473730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298" y="3573016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9793" y="5949280"/>
            <a:ext cx="2183998" cy="89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Cavités, </a:t>
            </a:r>
            <a:r>
              <a:rPr lang="fr-FR" sz="2400" dirty="0" smtClean="0">
                <a:solidFill>
                  <a:srgbClr val="FFFFFF"/>
                </a:solidFill>
              </a:rPr>
              <a:t>Trous , et valves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8049" y="1700808"/>
            <a:ext cx="1587727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4168" y="1556792"/>
            <a:ext cx="2092677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8048" y="5387636"/>
            <a:ext cx="1587727" cy="49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55550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V.3. ECG d’effort </a:t>
            </a:r>
            <a:r>
              <a:rPr lang="fr-FR" sz="3100" dirty="0" smtClean="0">
                <a:solidFill>
                  <a:srgbClr val="C00000"/>
                </a:solidFill>
              </a:rPr>
              <a:t> </a:t>
            </a: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VOSTRO\Desktop\DOSSIERS\ENSEIGNEMENT DE PHYSIOLOGIE\ENSEIGNEMENT  DE LA PHYSIOLOGIE 2AM\Cours de physiologie 2eme AM\physiologie cardiovasculaire\Images\Stress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92688" cy="40788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47664" y="184482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Exploration réalisée pendant un </a:t>
            </a:r>
            <a:r>
              <a:rPr lang="fr-FR" sz="2400" dirty="0" smtClean="0">
                <a:solidFill>
                  <a:schemeClr val="tx2"/>
                </a:solidFill>
              </a:rPr>
              <a:t>effort physique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475656" y="1772816"/>
            <a:ext cx="626469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10801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L’activité électrique cardiaque représente un </a:t>
            </a:r>
            <a:r>
              <a:rPr lang="fr-FR" sz="2000" dirty="0" smtClean="0">
                <a:solidFill>
                  <a:srgbClr val="C00000"/>
                </a:solidFill>
              </a:rPr>
              <a:t>courant électrique biologique de faible amplitude </a:t>
            </a:r>
            <a:r>
              <a:rPr lang="fr-FR" sz="2000" dirty="0" smtClean="0"/>
              <a:t>qui parcourt le cœur en entier et qui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se transmet de proche en proche jusqu'à la </a:t>
            </a:r>
            <a:r>
              <a:rPr lang="fr-FR" sz="2000" dirty="0" smtClean="0">
                <a:solidFill>
                  <a:srgbClr val="C00000"/>
                </a:solidFill>
              </a:rPr>
              <a:t>surface de la peau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V.4.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Principe d’exploration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28185" y="2996952"/>
            <a:ext cx="7848872" cy="1080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Pour </a:t>
            </a:r>
            <a:r>
              <a:rPr lang="fr-FR" sz="2000" dirty="0"/>
              <a:t>l’ECG de repos, </a:t>
            </a:r>
            <a:r>
              <a:rPr lang="fr-FR" sz="2000" dirty="0" smtClean="0">
                <a:solidFill>
                  <a:srgbClr val="C00000"/>
                </a:solidFill>
              </a:rPr>
              <a:t>10 </a:t>
            </a:r>
            <a:r>
              <a:rPr lang="fr-FR" sz="2000" dirty="0">
                <a:solidFill>
                  <a:srgbClr val="C00000"/>
                </a:solidFill>
              </a:rPr>
              <a:t>électrodes (9 électrodes positives et une électrode </a:t>
            </a:r>
            <a:r>
              <a:rPr lang="fr-FR" sz="2000" dirty="0" smtClean="0">
                <a:solidFill>
                  <a:srgbClr val="C00000"/>
                </a:solidFill>
              </a:rPr>
              <a:t>de </a:t>
            </a:r>
            <a:r>
              <a:rPr lang="fr-FR" sz="2000" dirty="0">
                <a:solidFill>
                  <a:srgbClr val="C00000"/>
                </a:solidFill>
              </a:rPr>
              <a:t>référence), </a:t>
            </a:r>
            <a:r>
              <a:rPr lang="fr-FR" sz="2000" dirty="0"/>
              <a:t>placés </a:t>
            </a:r>
            <a:r>
              <a:rPr lang="fr-FR" sz="2000" dirty="0" smtClean="0"/>
              <a:t>au niveau de la peau, dans </a:t>
            </a:r>
            <a:r>
              <a:rPr lang="fr-FR" sz="2000" dirty="0"/>
              <a:t>des </a:t>
            </a:r>
            <a:r>
              <a:rPr lang="fr-FR" sz="2000" dirty="0" smtClean="0"/>
              <a:t>emplacements standardisées,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détectent ce courant. </a:t>
            </a: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9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10801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L’activité électrique cardiaque représente un </a:t>
            </a:r>
            <a:r>
              <a:rPr lang="fr-FR" sz="2000" dirty="0" smtClean="0">
                <a:solidFill>
                  <a:srgbClr val="C00000"/>
                </a:solidFill>
              </a:rPr>
              <a:t>courant électrique biologique de faible amplitude </a:t>
            </a:r>
            <a:r>
              <a:rPr lang="fr-FR" sz="2000" dirty="0" smtClean="0"/>
              <a:t>qui parcourt le cœur en entier et qui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se transmet de proche en proche jusqu'à la </a:t>
            </a:r>
            <a:r>
              <a:rPr lang="fr-FR" sz="2000" dirty="0" smtClean="0">
                <a:solidFill>
                  <a:srgbClr val="C00000"/>
                </a:solidFill>
              </a:rPr>
              <a:t>surface de la peau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V.4.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Principe d’exploration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28185" y="2996952"/>
            <a:ext cx="7848872" cy="1080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Pour </a:t>
            </a:r>
            <a:r>
              <a:rPr lang="fr-FR" sz="2000" dirty="0"/>
              <a:t>l’ECG de repos, </a:t>
            </a:r>
            <a:r>
              <a:rPr lang="fr-FR" sz="2000" dirty="0" smtClean="0">
                <a:solidFill>
                  <a:srgbClr val="C00000"/>
                </a:solidFill>
              </a:rPr>
              <a:t>10 </a:t>
            </a:r>
            <a:r>
              <a:rPr lang="fr-FR" sz="2000" dirty="0">
                <a:solidFill>
                  <a:srgbClr val="C00000"/>
                </a:solidFill>
              </a:rPr>
              <a:t>électrodes (9 électrodes positives et une électrode </a:t>
            </a:r>
            <a:r>
              <a:rPr lang="fr-FR" sz="2000" dirty="0" smtClean="0">
                <a:solidFill>
                  <a:srgbClr val="C00000"/>
                </a:solidFill>
              </a:rPr>
              <a:t>de </a:t>
            </a:r>
            <a:r>
              <a:rPr lang="fr-FR" sz="2000" dirty="0">
                <a:solidFill>
                  <a:srgbClr val="C00000"/>
                </a:solidFill>
              </a:rPr>
              <a:t>référence), </a:t>
            </a:r>
            <a:r>
              <a:rPr lang="fr-FR" sz="2000" dirty="0"/>
              <a:t>placés </a:t>
            </a:r>
            <a:r>
              <a:rPr lang="fr-FR" sz="2000" dirty="0" smtClean="0"/>
              <a:t>au niveau de la peau, dans </a:t>
            </a:r>
            <a:r>
              <a:rPr lang="fr-FR" sz="2000" dirty="0"/>
              <a:t>des </a:t>
            </a:r>
            <a:r>
              <a:rPr lang="fr-FR" sz="2000" dirty="0" smtClean="0"/>
              <a:t>emplacements standardisées,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détectent ce courant. </a:t>
            </a: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5947" y="4221088"/>
            <a:ext cx="7848872" cy="12241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Des </a:t>
            </a:r>
            <a:r>
              <a:rPr lang="fr-FR" sz="2000" dirty="0" smtClean="0">
                <a:solidFill>
                  <a:srgbClr val="C00000"/>
                </a:solidFill>
              </a:rPr>
              <a:t>fils conducteurs </a:t>
            </a:r>
            <a:r>
              <a:rPr lang="fr-FR" sz="2000" dirty="0" smtClean="0"/>
              <a:t>le transmette vers l’électrocardiographe pour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amplification et visualisation sous forme d’un électrocardiogramme à  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C00000"/>
                </a:solidFill>
              </a:rPr>
              <a:t>     12 graphes (12 tracés).</a:t>
            </a:r>
            <a:r>
              <a:rPr lang="fr-FR" sz="2000" dirty="0" smtClean="0"/>
              <a:t> </a:t>
            </a: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10801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L’activité électrique cardiaque représente un </a:t>
            </a:r>
            <a:r>
              <a:rPr lang="fr-FR" sz="2000" dirty="0" smtClean="0">
                <a:solidFill>
                  <a:srgbClr val="C00000"/>
                </a:solidFill>
              </a:rPr>
              <a:t>courant électrique biologique de faible amplitude </a:t>
            </a:r>
            <a:r>
              <a:rPr lang="fr-FR" sz="2000" dirty="0" smtClean="0"/>
              <a:t>qui parcourt le cœur en entier et qui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se transmet de proche en proche jusqu'à la </a:t>
            </a:r>
            <a:r>
              <a:rPr lang="fr-FR" sz="2000" dirty="0" smtClean="0">
                <a:solidFill>
                  <a:srgbClr val="C00000"/>
                </a:solidFill>
              </a:rPr>
              <a:t>surface de la peau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V.4.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Principe d’exploration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28185" y="2996952"/>
            <a:ext cx="7848872" cy="1080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Pour </a:t>
            </a:r>
            <a:r>
              <a:rPr lang="fr-FR" sz="2000" dirty="0"/>
              <a:t>l’ECG de repos, </a:t>
            </a:r>
            <a:r>
              <a:rPr lang="fr-FR" sz="2000" dirty="0" smtClean="0">
                <a:solidFill>
                  <a:srgbClr val="C00000"/>
                </a:solidFill>
              </a:rPr>
              <a:t>10 </a:t>
            </a:r>
            <a:r>
              <a:rPr lang="fr-FR" sz="2000" dirty="0">
                <a:solidFill>
                  <a:srgbClr val="C00000"/>
                </a:solidFill>
              </a:rPr>
              <a:t>électrodes (9 électrodes positives et une électrode </a:t>
            </a:r>
            <a:r>
              <a:rPr lang="fr-FR" sz="2000" dirty="0" smtClean="0">
                <a:solidFill>
                  <a:srgbClr val="C00000"/>
                </a:solidFill>
              </a:rPr>
              <a:t>de </a:t>
            </a:r>
            <a:r>
              <a:rPr lang="fr-FR" sz="2000" dirty="0">
                <a:solidFill>
                  <a:srgbClr val="C00000"/>
                </a:solidFill>
              </a:rPr>
              <a:t>référence), </a:t>
            </a:r>
            <a:r>
              <a:rPr lang="fr-FR" sz="2000" dirty="0"/>
              <a:t>placés </a:t>
            </a:r>
            <a:r>
              <a:rPr lang="fr-FR" sz="2000" dirty="0" smtClean="0"/>
              <a:t>au niveau de la peau, dans </a:t>
            </a:r>
            <a:r>
              <a:rPr lang="fr-FR" sz="2000" dirty="0"/>
              <a:t>des </a:t>
            </a:r>
            <a:r>
              <a:rPr lang="fr-FR" sz="2000" dirty="0" smtClean="0"/>
              <a:t>emplacements standardisées,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détectent ce courant. </a:t>
            </a: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00120" y="5589240"/>
            <a:ext cx="7848872" cy="11521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Ces </a:t>
            </a:r>
            <a:r>
              <a:rPr lang="fr-FR" sz="2000" dirty="0"/>
              <a:t>12 graphes représentent la même activité électrique cardiaque, 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cependant</a:t>
            </a:r>
            <a:r>
              <a:rPr lang="fr-FR" sz="2000" dirty="0"/>
              <a:t>, </a:t>
            </a:r>
            <a:r>
              <a:rPr lang="fr-FR" sz="2000" dirty="0" smtClean="0"/>
              <a:t>la </a:t>
            </a:r>
            <a:r>
              <a:rPr lang="fr-FR" sz="2000" dirty="0"/>
              <a:t>représentation est sous différents angles de ‟</a:t>
            </a:r>
            <a:r>
              <a:rPr lang="fr-FR" sz="2000" dirty="0">
                <a:solidFill>
                  <a:srgbClr val="C00000"/>
                </a:solidFill>
              </a:rPr>
              <a:t>vision </a:t>
            </a:r>
            <a:endParaRPr lang="fr-FR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C00000"/>
                </a:solidFill>
              </a:rPr>
              <a:t>     électrique</a:t>
            </a:r>
            <a:r>
              <a:rPr lang="fr-FR" sz="2000" dirty="0"/>
              <a:t>”.</a:t>
            </a:r>
            <a:endParaRPr lang="fr-FR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5947" y="4221088"/>
            <a:ext cx="7848872" cy="12241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Des </a:t>
            </a:r>
            <a:r>
              <a:rPr lang="fr-FR" sz="2000" dirty="0" smtClean="0">
                <a:solidFill>
                  <a:srgbClr val="C00000"/>
                </a:solidFill>
              </a:rPr>
              <a:t>fils conducteurs </a:t>
            </a:r>
            <a:r>
              <a:rPr lang="fr-FR" sz="2000" dirty="0" smtClean="0"/>
              <a:t>le transmette vers l’électrocardiographe pour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amplification et visualisation sous forme d’un électrocardiogramme à  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C00000"/>
                </a:solidFill>
              </a:rPr>
              <a:t>     12 graphes (12 tracés).</a:t>
            </a:r>
            <a:r>
              <a:rPr lang="fr-FR" sz="2000" dirty="0" smtClean="0"/>
              <a:t> </a:t>
            </a: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0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V.4. </a:t>
            </a: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Principe d’exploration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9" name="Picture 2" descr="ECG préopératoire chez une femme de 75 ans | Le Quotidien du Médec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41576"/>
            <a:ext cx="489654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1720" y="6309320"/>
            <a:ext cx="5184576" cy="73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27584" y="1844824"/>
            <a:ext cx="7848872" cy="11521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Ces </a:t>
            </a:r>
            <a:r>
              <a:rPr lang="fr-FR" sz="2000" dirty="0"/>
              <a:t>12 graphes représentent la même activité électrique cardiaque, 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cependant</a:t>
            </a:r>
            <a:r>
              <a:rPr lang="fr-FR" sz="2000" dirty="0"/>
              <a:t>, </a:t>
            </a:r>
            <a:r>
              <a:rPr lang="fr-FR" sz="2000" dirty="0" smtClean="0"/>
              <a:t>la </a:t>
            </a:r>
            <a:r>
              <a:rPr lang="fr-FR" sz="2000" dirty="0"/>
              <a:t>représentation est sous différents angles de ‟</a:t>
            </a:r>
            <a:r>
              <a:rPr lang="fr-FR" sz="2000" dirty="0">
                <a:solidFill>
                  <a:srgbClr val="C00000"/>
                </a:solidFill>
              </a:rPr>
              <a:t>vision </a:t>
            </a:r>
            <a:endParaRPr lang="fr-FR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C00000"/>
                </a:solidFill>
              </a:rPr>
              <a:t>     électrique</a:t>
            </a:r>
            <a:r>
              <a:rPr lang="fr-FR" sz="2000" dirty="0"/>
              <a:t>”.</a:t>
            </a:r>
            <a:endParaRPr lang="fr-FR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468544" cy="1821802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 V.5.  </a:t>
            </a:r>
            <a:r>
              <a:rPr lang="fr-FR" sz="2900" dirty="0">
                <a:solidFill>
                  <a:srgbClr val="C00000"/>
                </a:solidFill>
              </a:rPr>
              <a:t>E</a:t>
            </a:r>
            <a:r>
              <a:rPr lang="fr-FR" sz="2900" dirty="0" smtClean="0">
                <a:solidFill>
                  <a:srgbClr val="C00000"/>
                </a:solidFill>
              </a:rPr>
              <a:t>mplacement des électrodes </a:t>
            </a:r>
            <a:r>
              <a:rPr lang="fr-FR" sz="2700" dirty="0" smtClean="0">
                <a:solidFill>
                  <a:srgbClr val="C00000"/>
                </a:solidFill>
              </a:rPr>
              <a:t>(périphériques)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VOSTRO\Desktop\DOSSIERS\ENSEIGNEMENT DE PHYSIOLOGIE\ENSEIGNEMENT  DE LA PHYSIOLOGIE 2AM\Cours de physiologie 2eme AM\physiologie cardiovasculaire\Images\ecg_cardioline_AR2100_ADV_view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85423">
            <a:off x="2397263" y="1792824"/>
            <a:ext cx="1062003" cy="810364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804248" y="1970084"/>
            <a:ext cx="1728192" cy="26830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4 </a:t>
            </a:r>
            <a:r>
              <a:rPr lang="fr-FR" sz="2000" dirty="0" smtClean="0">
                <a:solidFill>
                  <a:srgbClr val="C00000"/>
                </a:solidFill>
              </a:rPr>
              <a:t>électrodes périphériques, </a:t>
            </a:r>
            <a:r>
              <a:rPr lang="fr-FR" sz="2000" dirty="0" smtClean="0"/>
              <a:t>localisés au niveaux des membres           </a:t>
            </a:r>
            <a:r>
              <a:rPr lang="fr-FR" sz="2000" dirty="0" smtClean="0">
                <a:solidFill>
                  <a:srgbClr val="C00000"/>
                </a:solidFill>
              </a:rPr>
              <a:t>(</a:t>
            </a:r>
            <a:r>
              <a:rPr lang="fr-FR" sz="2000" i="1" dirty="0" smtClean="0">
                <a:solidFill>
                  <a:srgbClr val="C00000"/>
                </a:solidFill>
              </a:rPr>
              <a:t>3 positives et une de référence)  </a:t>
            </a:r>
          </a:p>
        </p:txBody>
      </p:sp>
    </p:spTree>
    <p:extLst>
      <p:ext uri="{BB962C8B-B14F-4D97-AF65-F5344CB8AC3E}">
        <p14:creationId xmlns:p14="http://schemas.microsoft.com/office/powerpoint/2010/main" val="20467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9832"/>
            <a:ext cx="9468544" cy="12961440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V.6.  Emplacement des électrodes </a:t>
            </a:r>
            <a:r>
              <a:rPr lang="fr-FR" sz="2700" dirty="0" smtClean="0">
                <a:solidFill>
                  <a:srgbClr val="C00000"/>
                </a:solidFill>
              </a:rPr>
              <a:t>(précordiales)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4139952" y="3068960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4427984" y="3068960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4572000" y="321297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4716016" y="335699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4932040" y="335699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5076056" y="335699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4067944" y="609329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4427984" y="609329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5436096" y="542007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4716016" y="609329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5004048" y="6021288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5292080" y="573325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6876256" y="1988840"/>
            <a:ext cx="1584175" cy="20882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6</a:t>
            </a:r>
            <a:r>
              <a:rPr lang="fr-FR" sz="2000" dirty="0" smtClean="0">
                <a:solidFill>
                  <a:srgbClr val="C00000"/>
                </a:solidFill>
              </a:rPr>
              <a:t> électrodes précordiales, </a:t>
            </a:r>
            <a:r>
              <a:rPr lang="fr-FR" sz="2000" dirty="0" smtClean="0"/>
              <a:t>localisés au niveau du thorax, pré du cœur.</a:t>
            </a:r>
            <a:endParaRPr lang="fr-FR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6832" y="-4059832"/>
            <a:ext cx="9468544" cy="12961440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V.6.  Emplacement des électrodes </a:t>
            </a:r>
            <a:r>
              <a:rPr lang="fr-FR" sz="2700" dirty="0" smtClean="0">
                <a:solidFill>
                  <a:srgbClr val="C00000"/>
                </a:solidFill>
              </a:rPr>
              <a:t>(précordiales)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4139952" y="3068960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4427984" y="3068960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4572000" y="321297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4716016" y="335699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4932040" y="335699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5076056" y="335699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4067944" y="609329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4427984" y="609329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5436096" y="5420072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4716016" y="609329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5004048" y="6021288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5292080" y="5733256"/>
            <a:ext cx="72008" cy="9716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1700808"/>
            <a:ext cx="1728192" cy="525658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24128" y="2060848"/>
            <a:ext cx="3168352" cy="39703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fr-FR" b="1" dirty="0">
                <a:solidFill>
                  <a:schemeClr val="accent1"/>
                </a:solidFill>
              </a:rPr>
              <a:t>V1</a:t>
            </a:r>
            <a:r>
              <a:rPr lang="fr-FR" dirty="0">
                <a:solidFill>
                  <a:schemeClr val="accent1"/>
                </a:solidFill>
              </a:rPr>
              <a:t> </a:t>
            </a:r>
            <a:r>
              <a:rPr lang="fr-FR" dirty="0"/>
              <a:t>: </a:t>
            </a:r>
            <a:r>
              <a:rPr lang="fr-FR" dirty="0" smtClean="0"/>
              <a:t>4eme</a:t>
            </a:r>
            <a:r>
              <a:rPr lang="fr-FR" dirty="0"/>
              <a:t> espace intercostal, à droite du sternum</a:t>
            </a:r>
          </a:p>
          <a:p>
            <a:pPr fontAlgn="base"/>
            <a:r>
              <a:rPr lang="fr-FR" b="1" dirty="0">
                <a:solidFill>
                  <a:schemeClr val="accent1"/>
                </a:solidFill>
              </a:rPr>
              <a:t>V2</a:t>
            </a:r>
            <a:r>
              <a:rPr lang="fr-FR" dirty="0"/>
              <a:t> : 4e espace intercostal, à gauche du sternum</a:t>
            </a:r>
          </a:p>
          <a:p>
            <a:pPr fontAlgn="base"/>
            <a:r>
              <a:rPr lang="fr-FR" b="1" dirty="0">
                <a:solidFill>
                  <a:schemeClr val="accent1"/>
                </a:solidFill>
              </a:rPr>
              <a:t>V3</a:t>
            </a:r>
            <a:r>
              <a:rPr lang="fr-FR" dirty="0"/>
              <a:t> : à mi-chemin entre V2 et V4</a:t>
            </a:r>
          </a:p>
          <a:p>
            <a:pPr fontAlgn="base"/>
            <a:r>
              <a:rPr lang="fr-FR" b="1" dirty="0">
                <a:solidFill>
                  <a:schemeClr val="accent1"/>
                </a:solidFill>
              </a:rPr>
              <a:t>V4</a:t>
            </a:r>
            <a:r>
              <a:rPr lang="fr-FR" dirty="0"/>
              <a:t> : </a:t>
            </a:r>
            <a:r>
              <a:rPr lang="fr-FR" dirty="0" smtClean="0"/>
              <a:t>5eme</a:t>
            </a:r>
            <a:r>
              <a:rPr lang="fr-FR" dirty="0"/>
              <a:t> espace intercostal, sur la ligne médio-claviculaire (LMC)</a:t>
            </a:r>
          </a:p>
          <a:p>
            <a:pPr fontAlgn="base"/>
            <a:r>
              <a:rPr lang="fr-FR" b="1" dirty="0">
                <a:solidFill>
                  <a:schemeClr val="accent1"/>
                </a:solidFill>
              </a:rPr>
              <a:t>V5</a:t>
            </a:r>
            <a:r>
              <a:rPr lang="fr-FR" dirty="0"/>
              <a:t> : même hauteur que </a:t>
            </a:r>
            <a:endParaRPr lang="fr-FR" dirty="0" smtClean="0"/>
          </a:p>
          <a:p>
            <a:pPr fontAlgn="base"/>
            <a:r>
              <a:rPr lang="fr-FR" dirty="0" smtClean="0"/>
              <a:t>V4</a:t>
            </a:r>
            <a:r>
              <a:rPr lang="fr-FR" dirty="0"/>
              <a:t>, à mi-chemin entre V4 et V6 ou sur la ligne axillaire antérieure (LAA)</a:t>
            </a:r>
          </a:p>
          <a:p>
            <a:pPr fontAlgn="base"/>
            <a:r>
              <a:rPr lang="fr-FR" b="1" dirty="0">
                <a:solidFill>
                  <a:schemeClr val="accent1"/>
                </a:solidFill>
              </a:rPr>
              <a:t>V6</a:t>
            </a:r>
            <a:r>
              <a:rPr lang="fr-FR" dirty="0"/>
              <a:t> : même hauteur que V4, sur la ligne médio-axillaire (LMA)</a:t>
            </a:r>
          </a:p>
        </p:txBody>
      </p:sp>
    </p:spTree>
    <p:extLst>
      <p:ext uri="{BB962C8B-B14F-4D97-AF65-F5344CB8AC3E}">
        <p14:creationId xmlns:p14="http://schemas.microsoft.com/office/powerpoint/2010/main" val="18451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608512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La mesure entre </a:t>
            </a:r>
            <a:r>
              <a:rPr lang="fr-FR" sz="2600" dirty="0"/>
              <a:t>deux </a:t>
            </a:r>
            <a:r>
              <a:rPr lang="fr-FR" sz="2600" dirty="0" smtClean="0"/>
              <a:t>électrodes </a:t>
            </a:r>
            <a:r>
              <a:rPr lang="fr-FR" sz="2600" dirty="0"/>
              <a:t>positives </a:t>
            </a:r>
            <a:r>
              <a:rPr lang="fr-FR" sz="2600" dirty="0" smtClean="0"/>
              <a:t>périphériques différentes, donne 3 dérivations, dites : </a:t>
            </a:r>
            <a:r>
              <a:rPr lang="fr-FR" sz="2600" dirty="0" smtClean="0">
                <a:solidFill>
                  <a:srgbClr val="C00000"/>
                </a:solidFill>
              </a:rPr>
              <a:t>DI</a:t>
            </a:r>
            <a:r>
              <a:rPr lang="fr-FR" sz="2600" dirty="0">
                <a:solidFill>
                  <a:srgbClr val="C00000"/>
                </a:solidFill>
              </a:rPr>
              <a:t>, </a:t>
            </a:r>
            <a:r>
              <a:rPr lang="fr-FR" sz="2600" dirty="0" smtClean="0">
                <a:solidFill>
                  <a:srgbClr val="C00000"/>
                </a:solidFill>
              </a:rPr>
              <a:t>DII 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C00000"/>
                </a:solidFill>
              </a:rPr>
              <a:t>      et DIII.</a:t>
            </a:r>
            <a:endParaRPr lang="fr-FR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C00000"/>
              </a:solidFill>
            </a:endParaRPr>
          </a:p>
          <a:p>
            <a:r>
              <a:rPr lang="fr-FR" sz="2600" dirty="0" smtClean="0">
                <a:solidFill>
                  <a:schemeClr val="bg1"/>
                </a:solidFill>
              </a:rPr>
              <a:t>La </a:t>
            </a:r>
            <a:r>
              <a:rPr lang="fr-FR" sz="2600" dirty="0">
                <a:solidFill>
                  <a:schemeClr val="bg1"/>
                </a:solidFill>
              </a:rPr>
              <a:t>mesure </a:t>
            </a:r>
            <a:r>
              <a:rPr lang="fr-FR" sz="2600" dirty="0" smtClean="0">
                <a:solidFill>
                  <a:schemeClr val="bg1"/>
                </a:solidFill>
              </a:rPr>
              <a:t>entre une </a:t>
            </a:r>
            <a:r>
              <a:rPr lang="fr-FR" sz="2600" dirty="0">
                <a:solidFill>
                  <a:schemeClr val="bg1"/>
                </a:solidFill>
              </a:rPr>
              <a:t>électrode </a:t>
            </a:r>
            <a:r>
              <a:rPr lang="fr-FR" sz="2600" dirty="0" smtClean="0">
                <a:solidFill>
                  <a:schemeClr val="bg1"/>
                </a:solidFill>
              </a:rPr>
              <a:t>positive périphérique </a:t>
            </a:r>
            <a:r>
              <a:rPr lang="fr-FR" sz="2600" dirty="0">
                <a:solidFill>
                  <a:schemeClr val="bg1"/>
                </a:solidFill>
              </a:rPr>
              <a:t>par </a:t>
            </a:r>
            <a:r>
              <a:rPr lang="fr-FR" sz="2600" dirty="0" smtClean="0">
                <a:solidFill>
                  <a:schemeClr val="bg1"/>
                </a:solidFill>
              </a:rPr>
              <a:t>rapport </a:t>
            </a:r>
            <a:r>
              <a:rPr lang="fr-FR" sz="2600" dirty="0">
                <a:solidFill>
                  <a:schemeClr val="bg1"/>
                </a:solidFill>
              </a:rPr>
              <a:t>à l’électrode de </a:t>
            </a:r>
            <a:r>
              <a:rPr lang="fr-FR" sz="2600" dirty="0" smtClean="0">
                <a:solidFill>
                  <a:schemeClr val="bg1"/>
                </a:solidFill>
              </a:rPr>
              <a:t>référence, </a:t>
            </a:r>
            <a:r>
              <a:rPr lang="fr-FR" sz="2600" dirty="0">
                <a:solidFill>
                  <a:schemeClr val="bg1"/>
                </a:solidFill>
              </a:rPr>
              <a:t> </a:t>
            </a:r>
            <a:r>
              <a:rPr lang="fr-FR" sz="2600" dirty="0" smtClean="0">
                <a:solidFill>
                  <a:schemeClr val="bg1"/>
                </a:solidFill>
              </a:rPr>
              <a:t>donne 3                       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bg1"/>
                </a:solidFill>
              </a:rPr>
              <a:t> </a:t>
            </a:r>
            <a:r>
              <a:rPr lang="fr-FR" sz="2600" dirty="0" smtClean="0">
                <a:solidFill>
                  <a:schemeClr val="bg1"/>
                </a:solidFill>
              </a:rPr>
              <a:t>    dérivations, dites : </a:t>
            </a:r>
            <a:r>
              <a:rPr lang="fr-FR" sz="2600" dirty="0">
                <a:solidFill>
                  <a:schemeClr val="bg1"/>
                </a:solidFill>
              </a:rPr>
              <a:t>aVR,  </a:t>
            </a:r>
            <a:r>
              <a:rPr lang="fr-FR" sz="2600" dirty="0" err="1">
                <a:solidFill>
                  <a:schemeClr val="bg1"/>
                </a:solidFill>
              </a:rPr>
              <a:t>aVL</a:t>
            </a:r>
            <a:r>
              <a:rPr lang="fr-FR" sz="2600" dirty="0">
                <a:solidFill>
                  <a:schemeClr val="bg1"/>
                </a:solidFill>
              </a:rPr>
              <a:t> et </a:t>
            </a:r>
            <a:r>
              <a:rPr lang="fr-FR" sz="2600" dirty="0" err="1" smtClean="0">
                <a:solidFill>
                  <a:schemeClr val="bg1"/>
                </a:solidFill>
              </a:rPr>
              <a:t>aVF</a:t>
            </a:r>
            <a:r>
              <a:rPr lang="fr-FR" sz="26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fr-FR" sz="2600" dirty="0" smtClean="0">
              <a:solidFill>
                <a:schemeClr val="bg1"/>
              </a:solidFill>
            </a:endParaRPr>
          </a:p>
          <a:p>
            <a:r>
              <a:rPr lang="fr-FR" sz="2600" dirty="0" smtClean="0">
                <a:solidFill>
                  <a:schemeClr val="bg1"/>
                </a:solidFill>
              </a:rPr>
              <a:t>La </a:t>
            </a:r>
            <a:r>
              <a:rPr lang="fr-FR" sz="2600" dirty="0">
                <a:solidFill>
                  <a:schemeClr val="bg1"/>
                </a:solidFill>
              </a:rPr>
              <a:t>mesure unipolaire entre </a:t>
            </a:r>
            <a:r>
              <a:rPr lang="fr-FR" sz="2600" dirty="0" smtClean="0">
                <a:solidFill>
                  <a:schemeClr val="bg1"/>
                </a:solidFill>
              </a:rPr>
              <a:t>une </a:t>
            </a:r>
            <a:r>
              <a:rPr lang="fr-FR" sz="2600" dirty="0">
                <a:solidFill>
                  <a:schemeClr val="bg1"/>
                </a:solidFill>
              </a:rPr>
              <a:t>électrode positive </a:t>
            </a:r>
            <a:endParaRPr lang="fr-FR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chemeClr val="bg1"/>
                </a:solidFill>
              </a:rPr>
              <a:t>     précordiale </a:t>
            </a:r>
            <a:r>
              <a:rPr lang="fr-FR" sz="2600" dirty="0">
                <a:solidFill>
                  <a:schemeClr val="bg1"/>
                </a:solidFill>
              </a:rPr>
              <a:t>par rapport à l’électrode de </a:t>
            </a:r>
            <a:r>
              <a:rPr lang="fr-FR" sz="2600" dirty="0" smtClean="0">
                <a:solidFill>
                  <a:schemeClr val="bg1"/>
                </a:solidFill>
              </a:rPr>
              <a:t>référence, </a:t>
            </a:r>
            <a:r>
              <a:rPr lang="fr-FR" sz="2600" dirty="0">
                <a:solidFill>
                  <a:schemeClr val="bg1"/>
                </a:solidFill>
              </a:rPr>
              <a:t>donne 3 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chemeClr val="bg1"/>
                </a:solidFill>
              </a:rPr>
              <a:t>     dérivations, dites : V1, V2, V3, V4, V5 et V6.                            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V.7. Combinaison de la mesure entre les électrodes (dérivations)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608512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La mesure entre </a:t>
            </a:r>
            <a:r>
              <a:rPr lang="fr-FR" sz="2600" dirty="0"/>
              <a:t>deux </a:t>
            </a:r>
            <a:r>
              <a:rPr lang="fr-FR" sz="2600" dirty="0" smtClean="0"/>
              <a:t>électrodes </a:t>
            </a:r>
            <a:r>
              <a:rPr lang="fr-FR" sz="2600" dirty="0"/>
              <a:t>positives </a:t>
            </a:r>
            <a:r>
              <a:rPr lang="fr-FR" sz="2600" dirty="0" smtClean="0"/>
              <a:t>périphériques différentes, donne 3 dérivations, dites : </a:t>
            </a:r>
            <a:r>
              <a:rPr lang="fr-FR" sz="2600" dirty="0" smtClean="0">
                <a:solidFill>
                  <a:srgbClr val="C00000"/>
                </a:solidFill>
              </a:rPr>
              <a:t>DI</a:t>
            </a:r>
            <a:r>
              <a:rPr lang="fr-FR" sz="2600" dirty="0">
                <a:solidFill>
                  <a:srgbClr val="C00000"/>
                </a:solidFill>
              </a:rPr>
              <a:t>, </a:t>
            </a:r>
            <a:r>
              <a:rPr lang="fr-FR" sz="2600" dirty="0" smtClean="0">
                <a:solidFill>
                  <a:srgbClr val="C00000"/>
                </a:solidFill>
              </a:rPr>
              <a:t>DII 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C00000"/>
                </a:solidFill>
              </a:rPr>
              <a:t>      et DIII.</a:t>
            </a:r>
            <a:endParaRPr lang="fr-FR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C00000"/>
              </a:solidFill>
            </a:endParaRPr>
          </a:p>
          <a:p>
            <a:r>
              <a:rPr lang="fr-FR" sz="2600" dirty="0" smtClean="0"/>
              <a:t>La </a:t>
            </a:r>
            <a:r>
              <a:rPr lang="fr-FR" sz="2600" dirty="0"/>
              <a:t>mesure </a:t>
            </a:r>
            <a:r>
              <a:rPr lang="fr-FR" sz="2600" dirty="0" smtClean="0"/>
              <a:t>entre une </a:t>
            </a:r>
            <a:r>
              <a:rPr lang="fr-FR" sz="2600" dirty="0"/>
              <a:t>électrode </a:t>
            </a:r>
            <a:r>
              <a:rPr lang="fr-FR" sz="2600" dirty="0" smtClean="0"/>
              <a:t>positive périphérique </a:t>
            </a:r>
            <a:r>
              <a:rPr lang="fr-FR" sz="2600" dirty="0"/>
              <a:t>par </a:t>
            </a:r>
            <a:r>
              <a:rPr lang="fr-FR" sz="2600" dirty="0" smtClean="0"/>
              <a:t>rapport </a:t>
            </a:r>
            <a:r>
              <a:rPr lang="fr-FR" sz="2600" dirty="0"/>
              <a:t>à l’électrode de </a:t>
            </a:r>
            <a:r>
              <a:rPr lang="fr-FR" sz="2600" dirty="0" smtClean="0"/>
              <a:t>référence, </a:t>
            </a:r>
            <a:r>
              <a:rPr lang="fr-FR" sz="2600" dirty="0"/>
              <a:t> </a:t>
            </a:r>
            <a:r>
              <a:rPr lang="fr-FR" sz="2600" dirty="0" smtClean="0"/>
              <a:t>donne 3                       </a:t>
            </a:r>
          </a:p>
          <a:p>
            <a:pPr marL="0" indent="0">
              <a:buNone/>
            </a:pPr>
            <a:r>
              <a:rPr lang="fr-FR" sz="2600" dirty="0"/>
              <a:t> </a:t>
            </a:r>
            <a:r>
              <a:rPr lang="fr-FR" sz="2600" dirty="0" smtClean="0"/>
              <a:t>    dérivations, dites : </a:t>
            </a:r>
            <a:r>
              <a:rPr lang="fr-FR" sz="2600" dirty="0">
                <a:solidFill>
                  <a:srgbClr val="C00000"/>
                </a:solidFill>
              </a:rPr>
              <a:t>aVR,  </a:t>
            </a:r>
            <a:r>
              <a:rPr lang="fr-FR" sz="2600" dirty="0" err="1">
                <a:solidFill>
                  <a:srgbClr val="C00000"/>
                </a:solidFill>
              </a:rPr>
              <a:t>aVL</a:t>
            </a:r>
            <a:r>
              <a:rPr lang="fr-FR" sz="2600" dirty="0">
                <a:solidFill>
                  <a:srgbClr val="C00000"/>
                </a:solidFill>
              </a:rPr>
              <a:t> et </a:t>
            </a:r>
            <a:r>
              <a:rPr lang="fr-FR" sz="2600" dirty="0" err="1" smtClean="0">
                <a:solidFill>
                  <a:srgbClr val="C00000"/>
                </a:solidFill>
              </a:rPr>
              <a:t>aVF</a:t>
            </a:r>
            <a:r>
              <a:rPr lang="fr-FR" sz="2600" dirty="0" smtClean="0">
                <a:solidFill>
                  <a:srgbClr val="C00000"/>
                </a:solidFill>
              </a:rPr>
              <a:t>.</a:t>
            </a:r>
            <a:endParaRPr lang="fr-FR" sz="2600" dirty="0" smtClean="0"/>
          </a:p>
          <a:p>
            <a:pPr>
              <a:buNone/>
            </a:pPr>
            <a:endParaRPr lang="fr-FR" sz="2600" dirty="0" smtClean="0">
              <a:solidFill>
                <a:srgbClr val="C00000"/>
              </a:solidFill>
            </a:endParaRPr>
          </a:p>
          <a:p>
            <a:r>
              <a:rPr lang="fr-FR" sz="2600" dirty="0" smtClean="0">
                <a:solidFill>
                  <a:schemeClr val="bg1"/>
                </a:solidFill>
              </a:rPr>
              <a:t>La </a:t>
            </a:r>
            <a:r>
              <a:rPr lang="fr-FR" sz="2600" dirty="0">
                <a:solidFill>
                  <a:schemeClr val="bg1"/>
                </a:solidFill>
              </a:rPr>
              <a:t>mesure unipolaire entre </a:t>
            </a:r>
            <a:r>
              <a:rPr lang="fr-FR" sz="2600" dirty="0" smtClean="0">
                <a:solidFill>
                  <a:schemeClr val="bg1"/>
                </a:solidFill>
              </a:rPr>
              <a:t>une </a:t>
            </a:r>
            <a:r>
              <a:rPr lang="fr-FR" sz="2600" dirty="0">
                <a:solidFill>
                  <a:schemeClr val="bg1"/>
                </a:solidFill>
              </a:rPr>
              <a:t>électrode positive </a:t>
            </a:r>
            <a:endParaRPr lang="fr-FR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chemeClr val="bg1"/>
                </a:solidFill>
              </a:rPr>
              <a:t>     précordiale </a:t>
            </a:r>
            <a:r>
              <a:rPr lang="fr-FR" sz="2600" dirty="0">
                <a:solidFill>
                  <a:schemeClr val="bg1"/>
                </a:solidFill>
              </a:rPr>
              <a:t>par rapport à l’électrode de </a:t>
            </a:r>
            <a:r>
              <a:rPr lang="fr-FR" sz="2600" dirty="0" smtClean="0">
                <a:solidFill>
                  <a:schemeClr val="bg1"/>
                </a:solidFill>
              </a:rPr>
              <a:t>référence, </a:t>
            </a:r>
            <a:r>
              <a:rPr lang="fr-FR" sz="2600" dirty="0">
                <a:solidFill>
                  <a:schemeClr val="bg1"/>
                </a:solidFill>
              </a:rPr>
              <a:t>donne 3 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chemeClr val="bg1"/>
                </a:solidFill>
              </a:rPr>
              <a:t>     dérivations, dites : V1, V2, V3, V4, V5 et V6.                            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V.7. Combinaison de la mesure entre les électrodes (dérivations)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VOSTRO\Desktop\DOSSIERS\ENSEIGNEMENT DE PHYSIOLOGIE\ENSEIGNEMENT  DE LA PHYSIOLOGIE 2AM\Cours de physiologie 2eme AM\Image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00" y="1052736"/>
            <a:ext cx="7747224" cy="7344816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Introduction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I.2. Anatomie interne du cœur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771" y="4437112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824" y="5052392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655" y="4005064"/>
            <a:ext cx="1473730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298" y="3573016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9793" y="5949280"/>
            <a:ext cx="2183998" cy="89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FF"/>
                </a:solidFill>
              </a:rPr>
              <a:t>Cavités, </a:t>
            </a:r>
            <a:r>
              <a:rPr lang="fr-FR" sz="2400" dirty="0" smtClean="0">
                <a:solidFill>
                  <a:srgbClr val="0070C0"/>
                </a:solidFill>
              </a:rPr>
              <a:t>Trous , et valves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8049" y="1700808"/>
            <a:ext cx="1587727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4168" y="1556792"/>
            <a:ext cx="2092677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8048" y="5387636"/>
            <a:ext cx="1587727" cy="49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608512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La mesure entre </a:t>
            </a:r>
            <a:r>
              <a:rPr lang="fr-FR" sz="2600" dirty="0"/>
              <a:t>deux </a:t>
            </a:r>
            <a:r>
              <a:rPr lang="fr-FR" sz="2600" dirty="0" smtClean="0"/>
              <a:t>électrodes </a:t>
            </a:r>
            <a:r>
              <a:rPr lang="fr-FR" sz="2600" dirty="0"/>
              <a:t>positives </a:t>
            </a:r>
            <a:r>
              <a:rPr lang="fr-FR" sz="2600" dirty="0" smtClean="0"/>
              <a:t>périphériques différentes, donne 3 dérivations, dites : </a:t>
            </a:r>
            <a:r>
              <a:rPr lang="fr-FR" sz="2600" dirty="0" smtClean="0">
                <a:solidFill>
                  <a:srgbClr val="C00000"/>
                </a:solidFill>
              </a:rPr>
              <a:t>DI</a:t>
            </a:r>
            <a:r>
              <a:rPr lang="fr-FR" sz="2600" dirty="0">
                <a:solidFill>
                  <a:srgbClr val="C00000"/>
                </a:solidFill>
              </a:rPr>
              <a:t>, </a:t>
            </a:r>
            <a:r>
              <a:rPr lang="fr-FR" sz="2600" dirty="0" smtClean="0">
                <a:solidFill>
                  <a:srgbClr val="C00000"/>
                </a:solidFill>
              </a:rPr>
              <a:t>DII 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C00000"/>
                </a:solidFill>
              </a:rPr>
              <a:t>      et DIII.</a:t>
            </a:r>
            <a:endParaRPr lang="fr-FR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C00000"/>
              </a:solidFill>
            </a:endParaRPr>
          </a:p>
          <a:p>
            <a:r>
              <a:rPr lang="fr-FR" sz="2600" dirty="0" smtClean="0"/>
              <a:t>La </a:t>
            </a:r>
            <a:r>
              <a:rPr lang="fr-FR" sz="2600" dirty="0"/>
              <a:t>mesure </a:t>
            </a:r>
            <a:r>
              <a:rPr lang="fr-FR" sz="2600" dirty="0" smtClean="0"/>
              <a:t>entre une </a:t>
            </a:r>
            <a:r>
              <a:rPr lang="fr-FR" sz="2600" dirty="0"/>
              <a:t>électrode </a:t>
            </a:r>
            <a:r>
              <a:rPr lang="fr-FR" sz="2600" dirty="0" smtClean="0"/>
              <a:t>positive périphérique </a:t>
            </a:r>
            <a:r>
              <a:rPr lang="fr-FR" sz="2600" dirty="0"/>
              <a:t>par </a:t>
            </a:r>
            <a:r>
              <a:rPr lang="fr-FR" sz="2600" dirty="0" smtClean="0"/>
              <a:t>rapport </a:t>
            </a:r>
            <a:r>
              <a:rPr lang="fr-FR" sz="2600" dirty="0"/>
              <a:t>à l’électrode de </a:t>
            </a:r>
            <a:r>
              <a:rPr lang="fr-FR" sz="2600" dirty="0" smtClean="0"/>
              <a:t>référence, </a:t>
            </a:r>
            <a:r>
              <a:rPr lang="fr-FR" sz="2600" dirty="0"/>
              <a:t> </a:t>
            </a:r>
            <a:r>
              <a:rPr lang="fr-FR" sz="2600" dirty="0" smtClean="0"/>
              <a:t>donne 3                       </a:t>
            </a:r>
          </a:p>
          <a:p>
            <a:pPr marL="0" indent="0">
              <a:buNone/>
            </a:pPr>
            <a:r>
              <a:rPr lang="fr-FR" sz="2600" dirty="0"/>
              <a:t> </a:t>
            </a:r>
            <a:r>
              <a:rPr lang="fr-FR" sz="2600" dirty="0" smtClean="0"/>
              <a:t>    dérivations, dites : </a:t>
            </a:r>
            <a:r>
              <a:rPr lang="fr-FR" sz="2600" dirty="0">
                <a:solidFill>
                  <a:srgbClr val="C00000"/>
                </a:solidFill>
              </a:rPr>
              <a:t>aVR,  </a:t>
            </a:r>
            <a:r>
              <a:rPr lang="fr-FR" sz="2600" dirty="0" err="1">
                <a:solidFill>
                  <a:srgbClr val="C00000"/>
                </a:solidFill>
              </a:rPr>
              <a:t>aVL</a:t>
            </a:r>
            <a:r>
              <a:rPr lang="fr-FR" sz="2600" dirty="0">
                <a:solidFill>
                  <a:srgbClr val="C00000"/>
                </a:solidFill>
              </a:rPr>
              <a:t> et </a:t>
            </a:r>
            <a:r>
              <a:rPr lang="fr-FR" sz="2600" dirty="0" err="1" smtClean="0">
                <a:solidFill>
                  <a:srgbClr val="C00000"/>
                </a:solidFill>
              </a:rPr>
              <a:t>aVF</a:t>
            </a:r>
            <a:r>
              <a:rPr lang="fr-FR" sz="2600" dirty="0" smtClean="0">
                <a:solidFill>
                  <a:srgbClr val="C00000"/>
                </a:solidFill>
              </a:rPr>
              <a:t>.</a:t>
            </a:r>
            <a:endParaRPr lang="fr-FR" sz="2600" dirty="0" smtClean="0"/>
          </a:p>
          <a:p>
            <a:pPr>
              <a:buNone/>
            </a:pPr>
            <a:endParaRPr lang="fr-FR" sz="2600" dirty="0" smtClean="0">
              <a:solidFill>
                <a:srgbClr val="C00000"/>
              </a:solidFill>
            </a:endParaRPr>
          </a:p>
          <a:p>
            <a:r>
              <a:rPr lang="fr-FR" sz="2600" dirty="0" smtClean="0"/>
              <a:t>La </a:t>
            </a:r>
            <a:r>
              <a:rPr lang="fr-FR" sz="2600" dirty="0"/>
              <a:t>mesure unipolaire entre </a:t>
            </a:r>
            <a:r>
              <a:rPr lang="fr-FR" sz="2600" dirty="0" smtClean="0"/>
              <a:t>une </a:t>
            </a:r>
            <a:r>
              <a:rPr lang="fr-FR" sz="2600" dirty="0"/>
              <a:t>électrode positive </a:t>
            </a: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     précordiale </a:t>
            </a:r>
            <a:r>
              <a:rPr lang="fr-FR" sz="2600" dirty="0"/>
              <a:t>par rapport à l’électrode de </a:t>
            </a:r>
            <a:r>
              <a:rPr lang="fr-FR" sz="2600" dirty="0" smtClean="0"/>
              <a:t>référence, </a:t>
            </a:r>
            <a:r>
              <a:rPr lang="fr-FR" sz="2600" dirty="0"/>
              <a:t>donne 3 </a:t>
            </a:r>
          </a:p>
          <a:p>
            <a:pPr marL="0" indent="0">
              <a:buNone/>
            </a:pPr>
            <a:r>
              <a:rPr lang="fr-FR" sz="2600" dirty="0" smtClean="0"/>
              <a:t>     dérivations, dites : </a:t>
            </a:r>
            <a:r>
              <a:rPr lang="fr-FR" sz="2600" dirty="0" smtClean="0">
                <a:solidFill>
                  <a:srgbClr val="C00000"/>
                </a:solidFill>
              </a:rPr>
              <a:t>V1, V2, V3, V4, V5 et V6.                            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V.7. Combinaison de la mesure entre les électrodes (dérivations)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492896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3501008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653136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2780928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3717032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4653136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780928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717032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VOSTRO\Desktop\DOSSIERS\ENSEIGNEMENT DE PHYSIOLOGIE\ENSEIGNEMENT  DE LA PHYSIOLOGIE 2AM\Cours de physiologie 2eme AM\Image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00" y="1052736"/>
            <a:ext cx="7747224" cy="7344816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Introduction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I.2. Anatomie interne du cœur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824" y="5052392"/>
            <a:ext cx="1741021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655" y="4005064"/>
            <a:ext cx="1473730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5877272"/>
            <a:ext cx="2494135" cy="89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Direction du sang en intra cardiaque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8048" y="1916832"/>
            <a:ext cx="1587727" cy="3961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84168" y="1433558"/>
            <a:ext cx="2092677" cy="4371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725144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2708920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3645024"/>
            <a:ext cx="180020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4725144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Visualisation des graphes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492896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21111306" cy="98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Appellation des ondes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dans les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2924944"/>
            <a:ext cx="504056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6"/>
          <p:cNvSpPr txBox="1"/>
          <p:nvPr/>
        </p:nvSpPr>
        <p:spPr>
          <a:xfrm>
            <a:off x="956929" y="1907540"/>
            <a:ext cx="87876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Onde P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75656" y="4653136"/>
            <a:ext cx="528988" cy="626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5100" y="4653136"/>
            <a:ext cx="528988" cy="626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78916" y="4653136"/>
            <a:ext cx="528988" cy="626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21111306" cy="98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2924944"/>
            <a:ext cx="504056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4"/>
          <p:cNvSpPr txBox="1"/>
          <p:nvPr/>
        </p:nvSpPr>
        <p:spPr>
          <a:xfrm>
            <a:off x="2999262" y="1907540"/>
            <a:ext cx="15727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Complexe QRS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35696" y="3234680"/>
            <a:ext cx="504056" cy="213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8064" y="3356992"/>
            <a:ext cx="504056" cy="213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91880" y="3284984"/>
            <a:ext cx="504056" cy="213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Appellation des ondes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dans les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lectrocardiogramme 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21111306" cy="98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2924944"/>
            <a:ext cx="504056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583075" y="1907540"/>
            <a:ext cx="86113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Onde T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39752" y="4581128"/>
            <a:ext cx="5040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52120" y="4581128"/>
            <a:ext cx="5040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95936" y="4581128"/>
            <a:ext cx="5040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V.8. Appellation des ondes</a:t>
            </a: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dans les 12 dérivations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STRO\Desktop\DOSSIERS\ENSEIGNEMENT DE PHYSIOLOGIE\ENSEIGNEMENT  DE LA PHYSIOLOGIE 2AM\Cours de physiologie 2eme AM\physiologie cardiovasculaire\Image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045" y="1124744"/>
            <a:ext cx="7612483" cy="6192688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>
                <a:solidFill>
                  <a:srgbClr val="C00000"/>
                </a:solidFill>
              </a:rPr>
              <a:t>   </a:t>
            </a:r>
            <a:r>
              <a:rPr lang="fr-FR" sz="2900" dirty="0" smtClean="0">
                <a:solidFill>
                  <a:srgbClr val="C00000"/>
                </a:solidFill>
              </a:rPr>
              <a:t>V.10. Signification de l’onde P, complexe QRS et onde T 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060848"/>
            <a:ext cx="158417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</a:t>
            </a:r>
            <a:r>
              <a:rPr lang="fr-FR" b="1" dirty="0" smtClean="0">
                <a:solidFill>
                  <a:srgbClr val="C00000"/>
                </a:solidFill>
              </a:rPr>
              <a:t> : </a:t>
            </a:r>
            <a:r>
              <a:rPr lang="fr-FR" dirty="0" smtClean="0"/>
              <a:t>dépolarisation des oreillettes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3789040"/>
            <a:ext cx="158417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QRS</a:t>
            </a:r>
            <a:r>
              <a:rPr lang="fr-FR" b="1" dirty="0" smtClean="0">
                <a:solidFill>
                  <a:srgbClr val="C00000"/>
                </a:solidFill>
              </a:rPr>
              <a:t> : </a:t>
            </a:r>
            <a:r>
              <a:rPr lang="fr-FR" dirty="0" smtClean="0"/>
              <a:t>dépolarisation des ventricules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5517232"/>
            <a:ext cx="158417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</a:t>
            </a:r>
            <a:r>
              <a:rPr lang="fr-FR" b="1" dirty="0" smtClean="0">
                <a:solidFill>
                  <a:srgbClr val="C00000"/>
                </a:solidFill>
              </a:rPr>
              <a:t> :</a:t>
            </a:r>
          </a:p>
          <a:p>
            <a:r>
              <a:rPr lang="fr-FR" dirty="0" smtClean="0"/>
              <a:t>repolarisation des ventricules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8424" y="6525344"/>
            <a:ext cx="576064" cy="332656"/>
          </a:xfrm>
          <a:prstGeom prst="rect">
            <a:avLst/>
          </a:prstGeom>
          <a:solidFill>
            <a:srgbClr val="FEF8FC"/>
          </a:solidFill>
          <a:ln>
            <a:solidFill>
              <a:srgbClr val="FE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4087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27784" y="4941168"/>
            <a:ext cx="2520280" cy="21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10624" y="6281937"/>
            <a:ext cx="4193624" cy="387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47664" y="2348880"/>
            <a:ext cx="2880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979712" y="1772816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987824" y="1772816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995936" y="1772816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772816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012160" y="1772816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27784" y="5589240"/>
            <a:ext cx="4680520" cy="476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>
                <a:solidFill>
                  <a:srgbClr val="C00000"/>
                </a:solidFill>
              </a:rPr>
              <a:t>   </a:t>
            </a:r>
            <a:r>
              <a:rPr lang="fr-FR" sz="2900" dirty="0" smtClean="0">
                <a:solidFill>
                  <a:srgbClr val="C00000"/>
                </a:solidFill>
              </a:rPr>
              <a:t>V.11. Signification du segments PR, ST et l’intervalle TP  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</a:t>
            </a:r>
            <a:r>
              <a:rPr lang="fr-FR" sz="4000" dirty="0">
                <a:solidFill>
                  <a:srgbClr val="C00000"/>
                </a:solidFill>
              </a:rPr>
              <a:t>Introduction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lang="fr-FR" sz="2900" dirty="0" smtClean="0">
                <a:solidFill>
                  <a:srgbClr val="C00000"/>
                </a:solidFill>
              </a:rPr>
              <a:t>I.3. Fonction hémodynamique du cœur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988840"/>
            <a:ext cx="8676456" cy="489654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533604" y="6011996"/>
            <a:ext cx="64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87619" y="4211796"/>
            <a:ext cx="6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10420" y="284364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73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</a:t>
            </a:r>
            <a:r>
              <a:rPr lang="fr-FR" sz="4000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V.12. Localisation de l’activité électrique du tissu nodal                 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561789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112" y="2708920"/>
            <a:ext cx="3563888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04520" y="2492896"/>
            <a:ext cx="783704" cy="8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580112" y="2420888"/>
            <a:ext cx="504056" cy="504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580112" y="2420888"/>
            <a:ext cx="864096" cy="20882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22" idx="1"/>
          </p:cNvCxnSpPr>
          <p:nvPr/>
        </p:nvCxnSpPr>
        <p:spPr>
          <a:xfrm flipV="1">
            <a:off x="5580112" y="2420888"/>
            <a:ext cx="1008112" cy="23625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580112" y="2492896"/>
            <a:ext cx="1080120" cy="36724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16016" y="6453336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44008" y="4005064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635896" y="4077072"/>
            <a:ext cx="86409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63688" y="400506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699792" y="4005064"/>
            <a:ext cx="2076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203848" y="4005064"/>
            <a:ext cx="2076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916088" y="415746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814185" y="2456892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390490"/>
            <a:ext cx="7488832" cy="3126742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    </a:t>
            </a:r>
            <a:r>
              <a:rPr lang="fr-FR" sz="2400" b="1" i="1" u="sng" dirty="0" smtClean="0">
                <a:solidFill>
                  <a:srgbClr val="0070C0"/>
                </a:solidFill>
              </a:rPr>
              <a:t>Diagnostic et surveillance des pathologies cardiaques</a:t>
            </a:r>
            <a:r>
              <a:rPr lang="fr-FR" sz="2400" dirty="0" smtClean="0"/>
              <a:t>,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comme :</a:t>
            </a:r>
          </a:p>
          <a:p>
            <a:r>
              <a:rPr lang="fr-FR" sz="2400" dirty="0" smtClean="0"/>
              <a:t>Les hypertrophies cardiaques </a:t>
            </a:r>
          </a:p>
          <a:p>
            <a:r>
              <a:rPr lang="fr-FR" sz="2400" dirty="0" smtClean="0"/>
              <a:t>L’insuffisance coronaire</a:t>
            </a:r>
          </a:p>
          <a:p>
            <a:r>
              <a:rPr lang="fr-FR" sz="2400" dirty="0" smtClean="0"/>
              <a:t>L’infarctus du myocarde </a:t>
            </a:r>
          </a:p>
          <a:p>
            <a:r>
              <a:rPr lang="fr-FR" sz="2400" dirty="0" smtClean="0"/>
              <a:t>Les troubles du rythme</a:t>
            </a:r>
            <a:r>
              <a:rPr lang="fr-FR" sz="2400" dirty="0"/>
              <a:t> </a:t>
            </a:r>
          </a:p>
          <a:p>
            <a:r>
              <a:rPr lang="fr-FR" sz="2400" dirty="0" smtClean="0"/>
              <a:t>Les troubles de la conduction.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V. Exploration de l’activité électrique cardiaque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900" dirty="0" smtClean="0">
                <a:solidFill>
                  <a:srgbClr val="C00000"/>
                </a:solidFill>
              </a:rPr>
              <a:t>V.13. Indications de l’ECG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4" y="1700808"/>
            <a:ext cx="8229601" cy="4941168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fr-FR" sz="3100" dirty="0" smtClean="0"/>
              <a:t>-   </a:t>
            </a:r>
            <a:r>
              <a:rPr lang="fr-FR" sz="2900" dirty="0" smtClean="0"/>
              <a:t>Quel </a:t>
            </a:r>
            <a:r>
              <a:rPr lang="fr-FR" sz="2900" dirty="0"/>
              <a:t>est le rôle essentiel du cœur? Comment </a:t>
            </a:r>
            <a:r>
              <a:rPr lang="fr-FR" sz="2900" dirty="0" smtClean="0"/>
              <a:t>est-il </a:t>
            </a:r>
            <a:r>
              <a:rPr lang="fr-FR" sz="2900" dirty="0"/>
              <a:t>appelé? 	</a:t>
            </a:r>
          </a:p>
          <a:p>
            <a:pPr>
              <a:lnSpc>
                <a:spcPct val="120000"/>
              </a:lnSpc>
              <a:buNone/>
            </a:pPr>
            <a:r>
              <a:rPr lang="fr-FR" sz="2900" dirty="0" smtClean="0"/>
              <a:t>-   Nommer </a:t>
            </a:r>
            <a:r>
              <a:rPr lang="fr-FR" sz="2900" dirty="0"/>
              <a:t>les quatre valves </a:t>
            </a:r>
            <a:r>
              <a:rPr lang="fr-FR" sz="2900" dirty="0" smtClean="0"/>
              <a:t>cardiaques </a:t>
            </a:r>
            <a:r>
              <a:rPr lang="fr-FR" sz="2900" dirty="0"/>
              <a:t>et citer leurs emplacements.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 smtClean="0"/>
              <a:t>-   Quel </a:t>
            </a:r>
            <a:r>
              <a:rPr lang="fr-FR" sz="2900" dirty="0"/>
              <a:t>est le nombre des orifices cardiaques </a:t>
            </a:r>
            <a:r>
              <a:rPr lang="fr-FR" sz="2900" dirty="0" smtClean="0"/>
              <a:t>physiologiques?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/>
              <a:t> </a:t>
            </a:r>
            <a:r>
              <a:rPr lang="fr-FR" sz="2900" dirty="0" smtClean="0"/>
              <a:t>    indiquer la </a:t>
            </a:r>
            <a:r>
              <a:rPr lang="fr-FR" sz="2900" dirty="0"/>
              <a:t>localisation de chaque orifice avec son lien vasculaire.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900" dirty="0" smtClean="0"/>
              <a:t>Citer la direction de </a:t>
            </a:r>
            <a:r>
              <a:rPr lang="fr-FR" sz="2900" dirty="0"/>
              <a:t>la circulation sanguine en intra et en extra </a:t>
            </a:r>
            <a:r>
              <a:rPr lang="fr-FR" sz="2900" dirty="0" smtClean="0"/>
              <a:t>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900" dirty="0" smtClean="0"/>
              <a:t>      cardiaque</a:t>
            </a:r>
            <a:r>
              <a:rPr lang="fr-FR" sz="2900" dirty="0"/>
              <a:t>, dite l’origine de sa direction unique. </a:t>
            </a:r>
          </a:p>
          <a:p>
            <a:pPr>
              <a:buFontTx/>
              <a:buChar char="-"/>
            </a:pPr>
            <a:r>
              <a:rPr lang="fr-FR" sz="2900" dirty="0" smtClean="0"/>
              <a:t>La </a:t>
            </a:r>
            <a:r>
              <a:rPr lang="fr-FR" sz="2900" dirty="0"/>
              <a:t>fonction cardiaque </a:t>
            </a:r>
            <a:r>
              <a:rPr lang="fr-FR" sz="2900" dirty="0" smtClean="0"/>
              <a:t>est-elle </a:t>
            </a:r>
            <a:r>
              <a:rPr lang="fr-FR" sz="2900" dirty="0"/>
              <a:t>adaptative?  Si la réponse est oui </a:t>
            </a:r>
          </a:p>
          <a:p>
            <a:pPr marL="0" indent="0">
              <a:buNone/>
            </a:pPr>
            <a:r>
              <a:rPr lang="fr-FR" sz="2900" dirty="0"/>
              <a:t>     dite pourquoi</a:t>
            </a:r>
            <a:r>
              <a:rPr lang="fr-FR" sz="2900" dirty="0" smtClean="0"/>
              <a:t>?</a:t>
            </a:r>
          </a:p>
          <a:p>
            <a:pPr>
              <a:buFontTx/>
              <a:buChar char="-"/>
            </a:pPr>
            <a:r>
              <a:rPr lang="fr-FR" sz="2900" dirty="0"/>
              <a:t>Nommer  les différentes parties histologiques du </a:t>
            </a:r>
            <a:r>
              <a:rPr lang="fr-FR" sz="2900" dirty="0" smtClean="0"/>
              <a:t>tissu nodal </a:t>
            </a:r>
            <a:r>
              <a:rPr lang="fr-FR" sz="2900" dirty="0"/>
              <a:t>et indiquer </a:t>
            </a:r>
            <a:r>
              <a:rPr lang="fr-FR" sz="2900" dirty="0" smtClean="0"/>
              <a:t>la </a:t>
            </a:r>
            <a:r>
              <a:rPr lang="fr-FR" sz="2900" dirty="0"/>
              <a:t>localisation de chaque partie dans le </a:t>
            </a:r>
            <a:endParaRPr lang="fr-FR" sz="2900" dirty="0" smtClean="0"/>
          </a:p>
          <a:p>
            <a:pPr marL="0" indent="0">
              <a:buNone/>
            </a:pPr>
            <a:r>
              <a:rPr lang="fr-FR" sz="2900" dirty="0"/>
              <a:t> </a:t>
            </a:r>
            <a:r>
              <a:rPr lang="fr-FR" sz="2900" dirty="0" smtClean="0"/>
              <a:t>    cœur</a:t>
            </a:r>
            <a:r>
              <a:rPr lang="fr-FR" sz="2900" dirty="0"/>
              <a:t>. </a:t>
            </a:r>
            <a:endParaRPr lang="fr-FR" sz="2900" dirty="0" smtClean="0"/>
          </a:p>
          <a:p>
            <a:pPr>
              <a:buFontTx/>
              <a:buChar char="-"/>
            </a:pPr>
            <a:r>
              <a:rPr lang="fr-FR" sz="2900" dirty="0" smtClean="0"/>
              <a:t>Quelle </a:t>
            </a:r>
            <a:r>
              <a:rPr lang="fr-FR" sz="2900" dirty="0"/>
              <a:t>est la partie du tissu </a:t>
            </a:r>
            <a:r>
              <a:rPr lang="fr-FR" sz="2900" dirty="0" smtClean="0"/>
              <a:t>nodal considérée </a:t>
            </a:r>
            <a:r>
              <a:rPr lang="fr-FR" sz="2900" dirty="0"/>
              <a:t>comme le </a:t>
            </a:r>
            <a:endParaRPr lang="fr-FR" sz="2900" dirty="0" smtClean="0"/>
          </a:p>
          <a:p>
            <a:pPr marL="0" indent="0">
              <a:buNone/>
            </a:pPr>
            <a:r>
              <a:rPr lang="fr-FR" sz="2900" dirty="0"/>
              <a:t> </a:t>
            </a:r>
            <a:r>
              <a:rPr lang="fr-FR" sz="2900" dirty="0" smtClean="0"/>
              <a:t>    pacemaker </a:t>
            </a:r>
            <a:r>
              <a:rPr lang="fr-FR" sz="2900" dirty="0"/>
              <a:t>physiologique du cœur. Dite pourquoi ?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3100" dirty="0"/>
          </a:p>
          <a:p>
            <a:pPr>
              <a:lnSpc>
                <a:spcPct val="120000"/>
              </a:lnSpc>
              <a:buFontTx/>
              <a:buChar char="-"/>
            </a:pPr>
            <a:endParaRPr lang="fr-FR" sz="31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625" y="26977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Questions de révision 1 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118673" cy="504056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Citer le </a:t>
            </a:r>
            <a:r>
              <a:rPr lang="fr-FR" sz="2200" dirty="0"/>
              <a:t>nom de la phase, </a:t>
            </a:r>
            <a:r>
              <a:rPr lang="fr-FR" sz="2200" dirty="0" smtClean="0"/>
              <a:t>sur un tracé qui représente l’activité électrique d’une </a:t>
            </a:r>
            <a:r>
              <a:rPr lang="fr-FR" sz="2200" dirty="0"/>
              <a:t>cellule du NAV, qui est responsable de son automatisme</a:t>
            </a:r>
            <a:r>
              <a:rPr lang="fr-FR" sz="2200" dirty="0" smtClean="0"/>
              <a:t>.</a:t>
            </a:r>
          </a:p>
          <a:p>
            <a:pPr>
              <a:buNone/>
            </a:pPr>
            <a:r>
              <a:rPr lang="fr-FR" sz="2200" dirty="0"/>
              <a:t>- </a:t>
            </a:r>
            <a:r>
              <a:rPr lang="fr-FR" sz="2200" dirty="0" smtClean="0"/>
              <a:t>  Quel </a:t>
            </a:r>
            <a:r>
              <a:rPr lang="fr-FR" sz="2200" dirty="0"/>
              <a:t>est l’ion le plus incriminé dans l’automatisme cardiaque. Indiquer la direction de son mouvement.</a:t>
            </a:r>
          </a:p>
          <a:p>
            <a:pPr>
              <a:buNone/>
            </a:pPr>
            <a:r>
              <a:rPr lang="fr-FR" sz="2200" dirty="0"/>
              <a:t>- </a:t>
            </a:r>
            <a:r>
              <a:rPr lang="fr-FR" sz="2200" dirty="0" smtClean="0"/>
              <a:t>  Quel </a:t>
            </a:r>
            <a:r>
              <a:rPr lang="fr-FR" sz="2200" dirty="0"/>
              <a:t>est l’intérêt  physiologique  de la diminution de la vitesse de conduction dans le </a:t>
            </a:r>
            <a:r>
              <a:rPr lang="fr-FR" sz="2200" dirty="0" smtClean="0"/>
              <a:t>NS.</a:t>
            </a:r>
            <a:endParaRPr lang="fr-FR" sz="2200" dirty="0"/>
          </a:p>
          <a:p>
            <a:pPr>
              <a:buNone/>
            </a:pPr>
            <a:r>
              <a:rPr lang="fr-FR" sz="2200" dirty="0"/>
              <a:t>- </a:t>
            </a:r>
            <a:r>
              <a:rPr lang="fr-FR" sz="2200" dirty="0" smtClean="0"/>
              <a:t>  Citer </a:t>
            </a:r>
            <a:r>
              <a:rPr lang="fr-FR" sz="2200" dirty="0"/>
              <a:t>les trois types d’ECG.</a:t>
            </a:r>
          </a:p>
          <a:p>
            <a:pPr>
              <a:buFontTx/>
              <a:buChar char="-"/>
            </a:pPr>
            <a:r>
              <a:rPr lang="fr-FR" sz="2200" dirty="0" smtClean="0"/>
              <a:t>Enumérer  </a:t>
            </a:r>
            <a:r>
              <a:rPr lang="fr-FR" sz="2200" dirty="0"/>
              <a:t>les effets  du sympathique sur l’automatisme et la conduction </a:t>
            </a:r>
            <a:r>
              <a:rPr lang="fr-FR" sz="2200" dirty="0" smtClean="0"/>
              <a:t>cardiaque. Expliquer son </a:t>
            </a:r>
            <a:r>
              <a:rPr lang="fr-FR" sz="2200" dirty="0"/>
              <a:t>mécanisme </a:t>
            </a:r>
            <a:r>
              <a:rPr lang="fr-FR" sz="2200" dirty="0" smtClean="0"/>
              <a:t>d’action</a:t>
            </a:r>
            <a:r>
              <a:rPr lang="fr-FR" sz="2200" dirty="0"/>
              <a:t> </a:t>
            </a:r>
            <a:r>
              <a:rPr lang="fr-FR" sz="2200" dirty="0" smtClean="0"/>
              <a:t>sur la fréquence cardiaque. 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 </a:t>
            </a:r>
            <a:r>
              <a:rPr lang="fr-FR" sz="2200" dirty="0" smtClean="0"/>
              <a:t>-   Quel </a:t>
            </a:r>
            <a:r>
              <a:rPr lang="fr-FR" sz="2200" dirty="0"/>
              <a:t>est l’effet du parasympathique sur la fréquence cardiaque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     </a:t>
            </a:r>
            <a:r>
              <a:rPr lang="fr-FR" sz="2200" dirty="0"/>
              <a:t>Expliquer son mécanisme d’action .</a:t>
            </a:r>
          </a:p>
          <a:p>
            <a:pPr>
              <a:buFontTx/>
              <a:buChar char="-"/>
            </a:pPr>
            <a:endParaRPr lang="fr-FR" sz="2200" dirty="0"/>
          </a:p>
          <a:p>
            <a:pPr>
              <a:buFontTx/>
              <a:buChar char="-"/>
            </a:pPr>
            <a:endParaRPr lang="fr-FR" sz="2200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625" y="19776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Questions de révision </a:t>
            </a:r>
            <a:r>
              <a:rPr lang="fr-FR" sz="3600" dirty="0" smtClean="0">
                <a:solidFill>
                  <a:srgbClr val="C00000"/>
                </a:solidFill>
              </a:rPr>
              <a:t>2 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/>
            </a:r>
            <a:br>
              <a:rPr lang="fr-FR" b="1" i="1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Références</a:t>
            </a:r>
            <a:r>
              <a:rPr lang="fr-FR" b="1" i="1" dirty="0" smtClean="0">
                <a:solidFill>
                  <a:srgbClr val="C00000"/>
                </a:solidFill>
              </a:rPr>
              <a:t> 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44825"/>
            <a:ext cx="8229600" cy="424847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/>
              <a:t>(1)-</a:t>
            </a:r>
            <a:r>
              <a:rPr lang="fr-FR" sz="2400" dirty="0" smtClean="0"/>
              <a:t> </a:t>
            </a:r>
            <a:r>
              <a:rPr lang="fr-FR" sz="2400" u="sng" dirty="0" smtClean="0"/>
              <a:t>Elaine N. </a:t>
            </a:r>
            <a:r>
              <a:rPr lang="fr-FR" sz="2400" u="sng" dirty="0" err="1" smtClean="0"/>
              <a:t>Marieb</a:t>
            </a:r>
            <a:r>
              <a:rPr lang="fr-FR" sz="2400" u="sng" dirty="0" smtClean="0"/>
              <a:t>.  ANATOMIE ET PHYSIOLOGIE HUMAINES</a:t>
            </a:r>
            <a:r>
              <a:rPr lang="fr-FR" sz="2400" dirty="0" smtClean="0"/>
              <a:t>. </a:t>
            </a:r>
            <a:r>
              <a:rPr lang="fr-FR" sz="2400" i="1" dirty="0" smtClean="0"/>
              <a:t>Traduction française de la 4</a:t>
            </a:r>
            <a:r>
              <a:rPr lang="fr-FR" sz="2400" i="1" baseline="30000" dirty="0" smtClean="0"/>
              <a:t>e</a:t>
            </a:r>
            <a:r>
              <a:rPr lang="fr-FR" sz="2400" i="1" dirty="0" smtClean="0"/>
              <a:t> édition américaine</a:t>
            </a:r>
            <a:r>
              <a:rPr lang="fr-FR" sz="2400" dirty="0" smtClean="0"/>
              <a:t>. © 1999, Editions du Renouveau pédagogique Inc.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b="1" i="1" dirty="0" smtClean="0"/>
              <a:t>(2)-</a:t>
            </a:r>
            <a:r>
              <a:rPr lang="fr-FR" sz="2400" dirty="0" smtClean="0"/>
              <a:t> </a:t>
            </a:r>
            <a:r>
              <a:rPr lang="fr-FR" sz="2400" u="sng" dirty="0" smtClean="0"/>
              <a:t>Arthur  C. </a:t>
            </a:r>
            <a:r>
              <a:rPr lang="fr-FR" sz="2400" u="sng" dirty="0" err="1" smtClean="0"/>
              <a:t>Guyton</a:t>
            </a:r>
            <a:r>
              <a:rPr lang="fr-FR" sz="2400" u="sng" dirty="0" smtClean="0"/>
              <a:t>  et  John E. Hall. Précis de PHYSIOLOGIE  MEDICALE</a:t>
            </a:r>
            <a:r>
              <a:rPr lang="fr-FR" sz="2400" dirty="0" smtClean="0"/>
              <a:t>. </a:t>
            </a:r>
            <a:r>
              <a:rPr lang="fr-FR" sz="2400" i="1" dirty="0" smtClean="0"/>
              <a:t>Traduction de la dixième édition  américaine.</a:t>
            </a:r>
            <a:r>
              <a:rPr lang="fr-FR" sz="2400" dirty="0" smtClean="0"/>
              <a:t> ©2003, </a:t>
            </a:r>
            <a:r>
              <a:rPr lang="fr-FR" sz="2400" dirty="0" err="1" smtClean="0"/>
              <a:t>piccin</a:t>
            </a:r>
            <a:r>
              <a:rPr lang="fr-FR" sz="2400" dirty="0" smtClean="0"/>
              <a:t> </a:t>
            </a:r>
            <a:r>
              <a:rPr lang="fr-FR" sz="2400" dirty="0" err="1" smtClean="0"/>
              <a:t>nuova</a:t>
            </a:r>
            <a:r>
              <a:rPr lang="fr-FR" sz="2400" dirty="0" smtClean="0"/>
              <a:t> </a:t>
            </a:r>
            <a:r>
              <a:rPr lang="fr-FR" sz="2400" dirty="0" err="1" smtClean="0"/>
              <a:t>libraria</a:t>
            </a:r>
            <a:r>
              <a:rPr lang="fr-FR" sz="2400" dirty="0" smtClean="0"/>
              <a:t> </a:t>
            </a:r>
            <a:r>
              <a:rPr lang="fr-FR" sz="2400" dirty="0" err="1" smtClean="0"/>
              <a:t>S.p.A</a:t>
            </a:r>
            <a:r>
              <a:rPr lang="fr-FR" sz="2400" dirty="0" smtClean="0"/>
              <a:t>.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b="1" i="1" dirty="0" smtClean="0"/>
              <a:t>(3)-</a:t>
            </a:r>
            <a:r>
              <a:rPr lang="fr-FR" sz="2400" u="sng" dirty="0" smtClean="0"/>
              <a:t>Sherwood. PHYSIOLOGIE HUMAINE</a:t>
            </a:r>
            <a:r>
              <a:rPr lang="fr-FR" sz="2400" dirty="0" smtClean="0"/>
              <a:t>,  2éme édition, De Boeck éditions, 2006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6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Cours de deuxième année de médecine</a:t>
            </a: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Année Universitaire 2023-24   </a:t>
            </a:r>
          </a:p>
          <a:p>
            <a:pPr>
              <a:spcBef>
                <a:spcPct val="0"/>
              </a:spcBef>
              <a:defRPr/>
            </a:pPr>
            <a:endParaRPr lang="fr-FR" sz="31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Dr. S. Ferhi </a:t>
            </a:r>
          </a:p>
          <a:p>
            <a:pPr>
              <a:spcBef>
                <a:spcPct val="0"/>
              </a:spcBef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43467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6632"/>
            <a:ext cx="8712968" cy="65527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116632"/>
            <a:ext cx="8712968" cy="14176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fr-FR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Université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Batna 2</a:t>
            </a:r>
          </a:p>
          <a:p>
            <a:pPr lvl="0" fontAlgn="base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Faculté de Médecine 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Département de Médecine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24630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C00000"/>
                </a:solidFill>
              </a:rPr>
              <a:t>Téléchargement des cours :                    </a:t>
            </a:r>
            <a:r>
              <a:rPr lang="en-US" sz="3600" u="sng" dirty="0" smtClean="0">
                <a:hlinkClick r:id="rId3" tooltip="FERHI  Salah 's website"/>
              </a:rPr>
              <a:t>http</a:t>
            </a:r>
            <a:r>
              <a:rPr lang="en-US" sz="3600" u="sng" dirty="0">
                <a:hlinkClick r:id="rId3" tooltip="FERHI  Salah 's website"/>
              </a:rPr>
              <a:t>://staff.univ-batna2.dz/ferhi-salah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"/>
    </mc:Choice>
    <mc:Fallback xmlns="">
      <p:transition spd="slow" advTm="17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</a:t>
            </a:r>
            <a:r>
              <a:rPr lang="fr-FR" sz="4000" dirty="0">
                <a:solidFill>
                  <a:srgbClr val="C00000"/>
                </a:solidFill>
              </a:rPr>
              <a:t>Introduction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lang="fr-FR" sz="2900" dirty="0" smtClean="0">
                <a:solidFill>
                  <a:srgbClr val="C00000"/>
                </a:solidFill>
              </a:rPr>
              <a:t>I.3. Fonction hémodynamique du cœur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" name="Rectangle à coins arrondis 1"/>
          <p:cNvSpPr/>
          <p:nvPr/>
        </p:nvSpPr>
        <p:spPr>
          <a:xfrm>
            <a:off x="107504" y="1196752"/>
            <a:ext cx="3168352" cy="54726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</a:t>
            </a:r>
            <a:r>
              <a:rPr lang="fr-FR" sz="2000" dirty="0">
                <a:solidFill>
                  <a:schemeClr val="tx1"/>
                </a:solidFill>
              </a:rPr>
              <a:t>cœur est une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pompe </a:t>
            </a:r>
            <a:r>
              <a:rPr lang="fr-FR" sz="2000" dirty="0" smtClean="0">
                <a:solidFill>
                  <a:srgbClr val="0070C0"/>
                </a:solidFill>
              </a:rPr>
              <a:t>biologique</a:t>
            </a:r>
            <a:r>
              <a:rPr lang="fr-FR" sz="2000" dirty="0" smtClean="0">
                <a:solidFill>
                  <a:schemeClr val="tx1"/>
                </a:solidFill>
              </a:rPr>
              <a:t> qui assure </a:t>
            </a:r>
            <a:r>
              <a:rPr lang="fr-FR" sz="2000" dirty="0">
                <a:solidFill>
                  <a:schemeClr val="tx1"/>
                </a:solidFill>
              </a:rPr>
              <a:t>avec </a:t>
            </a:r>
            <a:r>
              <a:rPr lang="fr-FR" sz="2000" dirty="0" smtClean="0">
                <a:solidFill>
                  <a:schemeClr val="tx1"/>
                </a:solidFill>
              </a:rPr>
              <a:t>son </a:t>
            </a:r>
            <a:r>
              <a:rPr lang="fr-FR" sz="2000" i="1" dirty="0">
                <a:solidFill>
                  <a:srgbClr val="C00000"/>
                </a:solidFill>
              </a:rPr>
              <a:t>activité mécanique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la </a:t>
            </a:r>
            <a:r>
              <a:rPr lang="fr-FR" sz="2000" i="1" dirty="0" smtClean="0">
                <a:solidFill>
                  <a:srgbClr val="0070C0"/>
                </a:solidFill>
              </a:rPr>
              <a:t>continuité </a:t>
            </a:r>
            <a:r>
              <a:rPr lang="fr-FR" sz="2000" i="1" dirty="0">
                <a:solidFill>
                  <a:srgbClr val="0070C0"/>
                </a:solidFill>
              </a:rPr>
              <a:t>du </a:t>
            </a:r>
            <a:r>
              <a:rPr lang="en-US" sz="2000" i="1" dirty="0" err="1">
                <a:solidFill>
                  <a:srgbClr val="0070C0"/>
                </a:solidFill>
              </a:rPr>
              <a:t>mouvement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du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sang </a:t>
            </a:r>
            <a:r>
              <a:rPr lang="fr-FR" sz="2000" i="1" dirty="0">
                <a:solidFill>
                  <a:schemeClr val="tx1"/>
                </a:solidFill>
              </a:rPr>
              <a:t>á </a:t>
            </a:r>
            <a:r>
              <a:rPr lang="en-US" sz="2000" i="1" dirty="0">
                <a:solidFill>
                  <a:schemeClr val="tx1"/>
                </a:solidFill>
              </a:rPr>
              <a:t>son </a:t>
            </a:r>
            <a:r>
              <a:rPr lang="fr-FR" sz="2000" i="1" dirty="0">
                <a:solidFill>
                  <a:schemeClr val="tx1"/>
                </a:solidFill>
              </a:rPr>
              <a:t>intérieur et </a:t>
            </a:r>
            <a:r>
              <a:rPr lang="fr-FR" sz="2000" i="1" dirty="0" smtClean="0">
                <a:solidFill>
                  <a:schemeClr val="tx1"/>
                </a:solidFill>
              </a:rPr>
              <a:t>à </a:t>
            </a:r>
            <a:r>
              <a:rPr lang="fr-FR" sz="2000" i="1" dirty="0">
                <a:solidFill>
                  <a:schemeClr val="tx1"/>
                </a:solidFill>
              </a:rPr>
              <a:t>son </a:t>
            </a:r>
            <a:r>
              <a:rPr lang="fr-FR" sz="2000" i="1" dirty="0" smtClean="0">
                <a:solidFill>
                  <a:schemeClr val="bg1"/>
                </a:solidFill>
              </a:rPr>
              <a:t>extérieur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 </a:t>
            </a:r>
            <a:r>
              <a:rPr lang="en-US" sz="2000" dirty="0" err="1" smtClean="0">
                <a:solidFill>
                  <a:schemeClr val="bg1"/>
                </a:solidFill>
              </a:rPr>
              <a:t>partie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droite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fr-FR" sz="2000" dirty="0" smtClean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droit) assure la continuité du mouvement du sang dans la </a:t>
            </a:r>
            <a:r>
              <a:rPr lang="fr-FR" sz="2000" i="1" dirty="0" smtClean="0">
                <a:solidFill>
                  <a:schemeClr val="bg1"/>
                </a:solidFill>
              </a:rPr>
              <a:t>circulation pulmonaire </a:t>
            </a:r>
            <a:r>
              <a:rPr lang="fr-FR" sz="2000" dirty="0" smtClean="0">
                <a:solidFill>
                  <a:schemeClr val="bg1"/>
                </a:solidFill>
              </a:rPr>
              <a:t>et a partie gauche (cœur gauche), dans la circulation corporelle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 </a:t>
            </a:r>
            <a:r>
              <a:rPr lang="en-US" sz="2000" dirty="0" err="1">
                <a:solidFill>
                  <a:schemeClr val="bg1"/>
                </a:solidFill>
              </a:rPr>
              <a:t>partie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droite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fr-FR" sz="2000" dirty="0" smtClean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droit</a:t>
            </a:r>
            <a:r>
              <a:rPr lang="fr-FR" sz="2000" dirty="0">
                <a:solidFill>
                  <a:schemeClr val="bg1"/>
                </a:solidFill>
              </a:rPr>
              <a:t>) </a:t>
            </a:r>
            <a:r>
              <a:rPr lang="fr-FR" sz="2000" dirty="0" smtClean="0">
                <a:solidFill>
                  <a:schemeClr val="bg1"/>
                </a:solidFill>
              </a:rPr>
              <a:t>assure la continuité du mouvement </a:t>
            </a:r>
            <a:r>
              <a:rPr lang="fr-FR" sz="2000" dirty="0">
                <a:solidFill>
                  <a:schemeClr val="bg1"/>
                </a:solidFill>
              </a:rPr>
              <a:t>du sang dans </a:t>
            </a: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i="1" dirty="0">
                <a:solidFill>
                  <a:schemeClr val="bg1"/>
                </a:solidFill>
              </a:rPr>
              <a:t>circulation pulmonaire </a:t>
            </a:r>
            <a:r>
              <a:rPr lang="fr-FR" sz="2000" dirty="0" smtClean="0">
                <a:solidFill>
                  <a:schemeClr val="bg1"/>
                </a:solidFill>
              </a:rPr>
              <a:t>et </a:t>
            </a:r>
            <a:r>
              <a:rPr lang="fr-FR" sz="2000" dirty="0">
                <a:solidFill>
                  <a:schemeClr val="bg1"/>
                </a:solidFill>
              </a:rPr>
              <a:t>a partie gauche (cœur </a:t>
            </a:r>
            <a:r>
              <a:rPr lang="fr-FR" sz="2000" dirty="0" smtClean="0">
                <a:solidFill>
                  <a:schemeClr val="bg1"/>
                </a:solidFill>
              </a:rPr>
              <a:t>gauche</a:t>
            </a:r>
            <a:r>
              <a:rPr lang="fr-FR" sz="2000" dirty="0">
                <a:solidFill>
                  <a:schemeClr val="bg1"/>
                </a:solidFill>
              </a:rPr>
              <a:t>), dans la </a:t>
            </a:r>
            <a:r>
              <a:rPr lang="fr-FR" sz="2000" dirty="0" smtClean="0">
                <a:solidFill>
                  <a:schemeClr val="bg1"/>
                </a:solidFill>
              </a:rPr>
              <a:t>circulation </a:t>
            </a:r>
            <a:r>
              <a:rPr lang="fr-FR" sz="2000" dirty="0">
                <a:solidFill>
                  <a:schemeClr val="bg1"/>
                </a:solidFill>
              </a:rPr>
              <a:t>corporelle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</a:t>
            </a:r>
            <a:r>
              <a:rPr lang="fr-FR" sz="4000" dirty="0">
                <a:solidFill>
                  <a:srgbClr val="C00000"/>
                </a:solidFill>
              </a:rPr>
              <a:t>Introduction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lang="fr-FR" sz="2900" dirty="0" smtClean="0">
                <a:solidFill>
                  <a:srgbClr val="C00000"/>
                </a:solidFill>
              </a:rPr>
              <a:t>I.3. Fonction hémodynamique du cœur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" name="Rectangle à coins arrondis 1"/>
          <p:cNvSpPr/>
          <p:nvPr/>
        </p:nvSpPr>
        <p:spPr>
          <a:xfrm>
            <a:off x="107504" y="1196752"/>
            <a:ext cx="3168352" cy="54726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</a:t>
            </a:r>
            <a:r>
              <a:rPr lang="fr-FR" sz="2000" dirty="0">
                <a:solidFill>
                  <a:schemeClr val="tx1"/>
                </a:solidFill>
              </a:rPr>
              <a:t>cœur est une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pompe </a:t>
            </a:r>
            <a:r>
              <a:rPr lang="fr-FR" sz="2000" dirty="0" smtClean="0">
                <a:solidFill>
                  <a:srgbClr val="0070C0"/>
                </a:solidFill>
              </a:rPr>
              <a:t>biologique</a:t>
            </a:r>
            <a:r>
              <a:rPr lang="fr-FR" sz="2000" dirty="0" smtClean="0">
                <a:solidFill>
                  <a:schemeClr val="tx1"/>
                </a:solidFill>
              </a:rPr>
              <a:t> qui assure </a:t>
            </a:r>
            <a:r>
              <a:rPr lang="fr-FR" sz="2000" dirty="0">
                <a:solidFill>
                  <a:schemeClr val="tx1"/>
                </a:solidFill>
              </a:rPr>
              <a:t>avec </a:t>
            </a:r>
            <a:r>
              <a:rPr lang="fr-FR" sz="2000" dirty="0" smtClean="0">
                <a:solidFill>
                  <a:schemeClr val="tx1"/>
                </a:solidFill>
              </a:rPr>
              <a:t>son </a:t>
            </a:r>
            <a:r>
              <a:rPr lang="fr-FR" sz="2000" i="1" dirty="0">
                <a:solidFill>
                  <a:srgbClr val="C00000"/>
                </a:solidFill>
              </a:rPr>
              <a:t>activité mécanique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la </a:t>
            </a:r>
            <a:r>
              <a:rPr lang="fr-FR" sz="2000" i="1" dirty="0" smtClean="0">
                <a:solidFill>
                  <a:srgbClr val="0070C0"/>
                </a:solidFill>
              </a:rPr>
              <a:t>continuité </a:t>
            </a:r>
            <a:r>
              <a:rPr lang="fr-FR" sz="2000" i="1" dirty="0">
                <a:solidFill>
                  <a:srgbClr val="0070C0"/>
                </a:solidFill>
              </a:rPr>
              <a:t>du </a:t>
            </a:r>
            <a:r>
              <a:rPr lang="en-US" sz="2000" i="1" dirty="0" err="1">
                <a:solidFill>
                  <a:srgbClr val="0070C0"/>
                </a:solidFill>
              </a:rPr>
              <a:t>mouvement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du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sang </a:t>
            </a:r>
            <a:r>
              <a:rPr lang="fr-FR" sz="2000" i="1" dirty="0">
                <a:solidFill>
                  <a:schemeClr val="tx1"/>
                </a:solidFill>
              </a:rPr>
              <a:t>á </a:t>
            </a:r>
            <a:r>
              <a:rPr lang="en-US" sz="2000" i="1" dirty="0">
                <a:solidFill>
                  <a:schemeClr val="tx1"/>
                </a:solidFill>
              </a:rPr>
              <a:t>son </a:t>
            </a:r>
            <a:r>
              <a:rPr lang="fr-FR" sz="2000" i="1" dirty="0">
                <a:solidFill>
                  <a:schemeClr val="tx1"/>
                </a:solidFill>
              </a:rPr>
              <a:t>intérieur et </a:t>
            </a:r>
            <a:r>
              <a:rPr lang="fr-FR" sz="2000" i="1" dirty="0" smtClean="0">
                <a:solidFill>
                  <a:schemeClr val="tx1"/>
                </a:solidFill>
              </a:rPr>
              <a:t>à </a:t>
            </a:r>
            <a:r>
              <a:rPr lang="fr-FR" sz="2000" i="1" dirty="0">
                <a:solidFill>
                  <a:schemeClr val="tx1"/>
                </a:solidFill>
              </a:rPr>
              <a:t>son </a:t>
            </a:r>
            <a:r>
              <a:rPr lang="fr-FR" sz="2000" i="1" dirty="0" smtClean="0">
                <a:solidFill>
                  <a:schemeClr val="tx1"/>
                </a:solidFill>
              </a:rPr>
              <a:t>extérieur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 </a:t>
            </a:r>
            <a:r>
              <a:rPr lang="en-US" sz="2000" dirty="0" err="1" smtClean="0">
                <a:solidFill>
                  <a:schemeClr val="bg1"/>
                </a:solidFill>
              </a:rPr>
              <a:t>partie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droite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fr-FR" sz="2000" dirty="0" smtClean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droit) assure la continuité du mouvement du sang dans la </a:t>
            </a:r>
            <a:r>
              <a:rPr lang="fr-FR" sz="2000" i="1" dirty="0" smtClean="0">
                <a:solidFill>
                  <a:schemeClr val="bg1"/>
                </a:solidFill>
              </a:rPr>
              <a:t>circulation pulmonaire </a:t>
            </a:r>
            <a:r>
              <a:rPr lang="fr-FR" sz="2000" dirty="0" smtClean="0">
                <a:solidFill>
                  <a:schemeClr val="bg1"/>
                </a:solidFill>
              </a:rPr>
              <a:t>et a partie gauche (cœur gauche), dans la circulation corporelle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 </a:t>
            </a:r>
            <a:r>
              <a:rPr lang="en-US" sz="2000" dirty="0" err="1">
                <a:solidFill>
                  <a:schemeClr val="bg1"/>
                </a:solidFill>
              </a:rPr>
              <a:t>partie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droite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fr-FR" sz="2000" dirty="0" smtClean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droit</a:t>
            </a:r>
            <a:r>
              <a:rPr lang="fr-FR" sz="2000" dirty="0">
                <a:solidFill>
                  <a:schemeClr val="bg1"/>
                </a:solidFill>
              </a:rPr>
              <a:t>) </a:t>
            </a:r>
            <a:r>
              <a:rPr lang="fr-FR" sz="2000" dirty="0" smtClean="0">
                <a:solidFill>
                  <a:schemeClr val="bg1"/>
                </a:solidFill>
              </a:rPr>
              <a:t>assure la continuité du mouvement </a:t>
            </a:r>
            <a:r>
              <a:rPr lang="fr-FR" sz="2000" dirty="0">
                <a:solidFill>
                  <a:schemeClr val="bg1"/>
                </a:solidFill>
              </a:rPr>
              <a:t>du sang dans </a:t>
            </a: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i="1" dirty="0">
                <a:solidFill>
                  <a:schemeClr val="bg1"/>
                </a:solidFill>
              </a:rPr>
              <a:t>circulation pulmonaire </a:t>
            </a:r>
            <a:r>
              <a:rPr lang="fr-FR" sz="2000" dirty="0" smtClean="0">
                <a:solidFill>
                  <a:schemeClr val="bg1"/>
                </a:solidFill>
              </a:rPr>
              <a:t>et </a:t>
            </a:r>
            <a:r>
              <a:rPr lang="fr-FR" sz="2000" dirty="0">
                <a:solidFill>
                  <a:schemeClr val="bg1"/>
                </a:solidFill>
              </a:rPr>
              <a:t>a partie gauche (cœur </a:t>
            </a:r>
            <a:r>
              <a:rPr lang="fr-FR" sz="2000" dirty="0" smtClean="0">
                <a:solidFill>
                  <a:schemeClr val="bg1"/>
                </a:solidFill>
              </a:rPr>
              <a:t>gauche</a:t>
            </a:r>
            <a:r>
              <a:rPr lang="fr-FR" sz="2000" dirty="0">
                <a:solidFill>
                  <a:schemeClr val="bg1"/>
                </a:solidFill>
              </a:rPr>
              <a:t>), dans la </a:t>
            </a:r>
            <a:r>
              <a:rPr lang="fr-FR" sz="2000" dirty="0" smtClean="0">
                <a:solidFill>
                  <a:schemeClr val="bg1"/>
                </a:solidFill>
              </a:rPr>
              <a:t>circulation </a:t>
            </a:r>
            <a:r>
              <a:rPr lang="fr-FR" sz="2000" dirty="0">
                <a:solidFill>
                  <a:schemeClr val="bg1"/>
                </a:solidFill>
              </a:rPr>
              <a:t>corporelle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VOSTRO\Desktop\DOSSIERS\ENSEIGNEMENT DE PHYSIOLOGIE\ENSEIGNEMENT  DE LA PHYSIOLOGIE 2AM\Cours de physiologie 2eme AM\physiologie cardiovasculaire\Images\maladie_circulation_sangu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5472608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maladie_circulation_sangui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5472608" cy="558924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</a:t>
            </a:r>
            <a:r>
              <a:rPr lang="fr-FR" sz="4000" dirty="0">
                <a:solidFill>
                  <a:srgbClr val="C00000"/>
                </a:solidFill>
              </a:rPr>
              <a:t>Introduction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lang="fr-FR" sz="2900" dirty="0" smtClean="0">
                <a:solidFill>
                  <a:srgbClr val="C00000"/>
                </a:solidFill>
              </a:rPr>
              <a:t>I.3. Fonction hémodynamique du cœur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2996952"/>
            <a:ext cx="115212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99992" y="1259632"/>
            <a:ext cx="3816424" cy="513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"/>
          <p:cNvSpPr/>
          <p:nvPr/>
        </p:nvSpPr>
        <p:spPr>
          <a:xfrm>
            <a:off x="107504" y="1196752"/>
            <a:ext cx="3168352" cy="54726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Le </a:t>
            </a:r>
            <a:r>
              <a:rPr lang="fr-FR" sz="2000" dirty="0">
                <a:solidFill>
                  <a:schemeClr val="bg1"/>
                </a:solidFill>
              </a:rPr>
              <a:t>cœur est une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pompe </a:t>
            </a:r>
            <a:r>
              <a:rPr lang="fr-FR" sz="2000" dirty="0" smtClean="0">
                <a:solidFill>
                  <a:schemeClr val="bg1"/>
                </a:solidFill>
              </a:rPr>
              <a:t>biologique qui assure </a:t>
            </a:r>
            <a:r>
              <a:rPr lang="fr-FR" sz="2000" dirty="0">
                <a:solidFill>
                  <a:schemeClr val="bg1"/>
                </a:solidFill>
              </a:rPr>
              <a:t>avec </a:t>
            </a:r>
            <a:r>
              <a:rPr lang="fr-FR" sz="2000" dirty="0" smtClean="0">
                <a:solidFill>
                  <a:schemeClr val="bg1"/>
                </a:solidFill>
              </a:rPr>
              <a:t>son </a:t>
            </a:r>
            <a:r>
              <a:rPr lang="fr-FR" sz="2000" i="1" dirty="0">
                <a:solidFill>
                  <a:schemeClr val="bg1"/>
                </a:solidFill>
              </a:rPr>
              <a:t>activité mécanique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i="1" dirty="0" smtClean="0">
                <a:solidFill>
                  <a:schemeClr val="bg1"/>
                </a:solidFill>
              </a:rPr>
              <a:t>continuité </a:t>
            </a:r>
            <a:r>
              <a:rPr lang="fr-FR" sz="2000" i="1" dirty="0">
                <a:solidFill>
                  <a:schemeClr val="bg1"/>
                </a:solidFill>
              </a:rPr>
              <a:t>du </a:t>
            </a:r>
            <a:r>
              <a:rPr lang="en-US" sz="2000" i="1" dirty="0" err="1">
                <a:solidFill>
                  <a:schemeClr val="bg1"/>
                </a:solidFill>
              </a:rPr>
              <a:t>mouvement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du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>
                <a:solidFill>
                  <a:schemeClr val="bg1"/>
                </a:solidFill>
              </a:rPr>
              <a:t>sang á </a:t>
            </a:r>
            <a:r>
              <a:rPr lang="en-US" sz="2000" i="1" dirty="0">
                <a:solidFill>
                  <a:schemeClr val="bg1"/>
                </a:solidFill>
              </a:rPr>
              <a:t>son </a:t>
            </a:r>
            <a:r>
              <a:rPr lang="fr-FR" sz="2000" i="1" dirty="0">
                <a:solidFill>
                  <a:schemeClr val="bg1"/>
                </a:solidFill>
              </a:rPr>
              <a:t>intérieur et </a:t>
            </a:r>
            <a:r>
              <a:rPr lang="fr-FR" sz="2000" i="1" dirty="0" smtClean="0">
                <a:solidFill>
                  <a:schemeClr val="bg1"/>
                </a:solidFill>
              </a:rPr>
              <a:t>à </a:t>
            </a:r>
            <a:r>
              <a:rPr lang="fr-FR" sz="2000" i="1" dirty="0">
                <a:solidFill>
                  <a:schemeClr val="bg1"/>
                </a:solidFill>
              </a:rPr>
              <a:t>son </a:t>
            </a:r>
            <a:r>
              <a:rPr lang="fr-FR" sz="2000" i="1" dirty="0" smtClean="0">
                <a:solidFill>
                  <a:schemeClr val="bg1"/>
                </a:solidFill>
              </a:rPr>
              <a:t>extérieur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Sa </a:t>
            </a:r>
            <a:r>
              <a:rPr lang="en-US" sz="2000" dirty="0" err="1">
                <a:solidFill>
                  <a:srgbClr val="0070C0"/>
                </a:solidFill>
              </a:rPr>
              <a:t>partie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droite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fr-FR" sz="2000" dirty="0">
                <a:solidFill>
                  <a:srgbClr val="0070C0"/>
                </a:solidFill>
              </a:rPr>
              <a:t>cœur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droit)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assure la continuité du mouvement du sang dans la </a:t>
            </a:r>
            <a:r>
              <a:rPr lang="fr-FR" sz="2000" i="1" dirty="0">
                <a:solidFill>
                  <a:srgbClr val="0070C0"/>
                </a:solidFill>
              </a:rPr>
              <a:t>circulation pulmonaire </a:t>
            </a:r>
            <a:r>
              <a:rPr lang="fr-FR" sz="2000" dirty="0">
                <a:solidFill>
                  <a:schemeClr val="bg1"/>
                </a:solidFill>
              </a:rPr>
              <a:t>et a partie gauche (cœur gauche), dans la circulation corporelle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 </a:t>
            </a:r>
            <a:r>
              <a:rPr lang="en-US" sz="2000" dirty="0" err="1">
                <a:solidFill>
                  <a:schemeClr val="bg1"/>
                </a:solidFill>
              </a:rPr>
              <a:t>partie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droite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fr-FR" sz="2000" dirty="0" smtClean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droit</a:t>
            </a:r>
            <a:r>
              <a:rPr lang="fr-FR" sz="2000" dirty="0">
                <a:solidFill>
                  <a:schemeClr val="bg1"/>
                </a:solidFill>
              </a:rPr>
              <a:t>) </a:t>
            </a:r>
            <a:r>
              <a:rPr lang="fr-FR" sz="2000" dirty="0" smtClean="0">
                <a:solidFill>
                  <a:schemeClr val="bg1"/>
                </a:solidFill>
              </a:rPr>
              <a:t>assure la continuité du mouvement </a:t>
            </a:r>
            <a:r>
              <a:rPr lang="fr-FR" sz="2000" dirty="0">
                <a:solidFill>
                  <a:schemeClr val="bg1"/>
                </a:solidFill>
              </a:rPr>
              <a:t>du sang dans </a:t>
            </a: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i="1" dirty="0">
                <a:solidFill>
                  <a:schemeClr val="bg1"/>
                </a:solidFill>
              </a:rPr>
              <a:t>circulation pulmonaire </a:t>
            </a:r>
            <a:r>
              <a:rPr lang="fr-FR" sz="2000" dirty="0" smtClean="0">
                <a:solidFill>
                  <a:schemeClr val="bg1"/>
                </a:solidFill>
              </a:rPr>
              <a:t>et </a:t>
            </a:r>
            <a:r>
              <a:rPr lang="fr-FR" sz="2000" dirty="0">
                <a:solidFill>
                  <a:schemeClr val="bg1"/>
                </a:solidFill>
              </a:rPr>
              <a:t>a partie gauche (cœur </a:t>
            </a:r>
            <a:r>
              <a:rPr lang="fr-FR" sz="2000" dirty="0" smtClean="0">
                <a:solidFill>
                  <a:schemeClr val="bg1"/>
                </a:solidFill>
              </a:rPr>
              <a:t>gauche</a:t>
            </a:r>
            <a:r>
              <a:rPr lang="fr-FR" sz="2000" dirty="0">
                <a:solidFill>
                  <a:schemeClr val="bg1"/>
                </a:solidFill>
              </a:rPr>
              <a:t>), dans la </a:t>
            </a:r>
            <a:r>
              <a:rPr lang="fr-FR" sz="2000" dirty="0" smtClean="0">
                <a:solidFill>
                  <a:schemeClr val="bg1"/>
                </a:solidFill>
              </a:rPr>
              <a:t>circulation </a:t>
            </a:r>
            <a:r>
              <a:rPr lang="fr-FR" sz="2000" dirty="0">
                <a:solidFill>
                  <a:schemeClr val="bg1"/>
                </a:solidFill>
              </a:rPr>
              <a:t>corporelle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maladie_circulation_sangui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5472608" cy="558924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</a:t>
            </a:r>
            <a:r>
              <a:rPr lang="fr-FR" sz="4000" dirty="0">
                <a:solidFill>
                  <a:srgbClr val="C00000"/>
                </a:solidFill>
              </a:rPr>
              <a:t>Introduction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lang="fr-FR" sz="2900" dirty="0" smtClean="0">
                <a:solidFill>
                  <a:srgbClr val="C00000"/>
                </a:solidFill>
              </a:rPr>
              <a:t>I.3. Fonction hémodynamique du cœur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2996952"/>
            <a:ext cx="115212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956376" y="2996952"/>
            <a:ext cx="108012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99992" y="1259632"/>
            <a:ext cx="3816424" cy="513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43600" y="4905684"/>
            <a:ext cx="1836712" cy="827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"/>
          <p:cNvSpPr/>
          <p:nvPr/>
        </p:nvSpPr>
        <p:spPr>
          <a:xfrm>
            <a:off x="107504" y="1196752"/>
            <a:ext cx="3168352" cy="54726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Le </a:t>
            </a:r>
            <a:r>
              <a:rPr lang="fr-FR" sz="2000" dirty="0">
                <a:solidFill>
                  <a:schemeClr val="bg1"/>
                </a:solidFill>
              </a:rPr>
              <a:t>cœur est une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pompe </a:t>
            </a:r>
            <a:r>
              <a:rPr lang="fr-FR" sz="2000" dirty="0" smtClean="0">
                <a:solidFill>
                  <a:schemeClr val="bg1"/>
                </a:solidFill>
              </a:rPr>
              <a:t>biologique qui assure </a:t>
            </a:r>
            <a:r>
              <a:rPr lang="fr-FR" sz="2000" dirty="0">
                <a:solidFill>
                  <a:schemeClr val="bg1"/>
                </a:solidFill>
              </a:rPr>
              <a:t>avec </a:t>
            </a:r>
            <a:r>
              <a:rPr lang="fr-FR" sz="2000" dirty="0" smtClean="0">
                <a:solidFill>
                  <a:schemeClr val="bg1"/>
                </a:solidFill>
              </a:rPr>
              <a:t>son </a:t>
            </a:r>
            <a:r>
              <a:rPr lang="fr-FR" sz="2000" i="1" dirty="0">
                <a:solidFill>
                  <a:schemeClr val="bg1"/>
                </a:solidFill>
              </a:rPr>
              <a:t>activité mécanique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i="1" dirty="0" smtClean="0">
                <a:solidFill>
                  <a:schemeClr val="bg1"/>
                </a:solidFill>
              </a:rPr>
              <a:t>continuité </a:t>
            </a:r>
            <a:r>
              <a:rPr lang="fr-FR" sz="2000" i="1" dirty="0">
                <a:solidFill>
                  <a:schemeClr val="bg1"/>
                </a:solidFill>
              </a:rPr>
              <a:t>du </a:t>
            </a:r>
            <a:r>
              <a:rPr lang="en-US" sz="2000" i="1" dirty="0" err="1">
                <a:solidFill>
                  <a:schemeClr val="bg1"/>
                </a:solidFill>
              </a:rPr>
              <a:t>mouvement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du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>
                <a:solidFill>
                  <a:schemeClr val="bg1"/>
                </a:solidFill>
              </a:rPr>
              <a:t>sang á </a:t>
            </a:r>
            <a:r>
              <a:rPr lang="en-US" sz="2000" i="1" dirty="0">
                <a:solidFill>
                  <a:schemeClr val="bg1"/>
                </a:solidFill>
              </a:rPr>
              <a:t>son </a:t>
            </a:r>
            <a:r>
              <a:rPr lang="fr-FR" sz="2000" i="1" dirty="0">
                <a:solidFill>
                  <a:schemeClr val="bg1"/>
                </a:solidFill>
              </a:rPr>
              <a:t>intérieur et </a:t>
            </a:r>
            <a:r>
              <a:rPr lang="fr-FR" sz="2000" i="1" dirty="0" smtClean="0">
                <a:solidFill>
                  <a:schemeClr val="bg1"/>
                </a:solidFill>
              </a:rPr>
              <a:t>à </a:t>
            </a:r>
            <a:r>
              <a:rPr lang="fr-FR" sz="2000" i="1" dirty="0">
                <a:solidFill>
                  <a:schemeClr val="bg1"/>
                </a:solidFill>
              </a:rPr>
              <a:t>son </a:t>
            </a:r>
            <a:r>
              <a:rPr lang="fr-FR" sz="2000" i="1" dirty="0" smtClean="0">
                <a:solidFill>
                  <a:schemeClr val="bg1"/>
                </a:solidFill>
              </a:rPr>
              <a:t>extérieur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Sa </a:t>
            </a:r>
            <a:r>
              <a:rPr lang="en-US" sz="2000" dirty="0" err="1">
                <a:solidFill>
                  <a:schemeClr val="bg1"/>
                </a:solidFill>
              </a:rPr>
              <a:t>partie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droite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fr-FR" sz="2000" dirty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>
                <a:solidFill>
                  <a:schemeClr val="bg1"/>
                </a:solidFill>
              </a:rPr>
              <a:t>droit) assure la continuité du mouvement du sang dans la </a:t>
            </a:r>
            <a:r>
              <a:rPr lang="fr-FR" sz="2000" i="1" dirty="0">
                <a:solidFill>
                  <a:schemeClr val="bg1"/>
                </a:solidFill>
              </a:rPr>
              <a:t>circulation pulmonaire </a:t>
            </a:r>
            <a:r>
              <a:rPr lang="fr-FR" sz="2000" dirty="0">
                <a:solidFill>
                  <a:schemeClr val="tx1"/>
                </a:solidFill>
              </a:rPr>
              <a:t>et a </a:t>
            </a:r>
            <a:r>
              <a:rPr lang="fr-FR" sz="2000" dirty="0">
                <a:solidFill>
                  <a:srgbClr val="FF0000"/>
                </a:solidFill>
              </a:rPr>
              <a:t>partie gauche (cœur gauche), </a:t>
            </a:r>
            <a:r>
              <a:rPr lang="fr-FR" sz="2000" dirty="0">
                <a:solidFill>
                  <a:schemeClr val="tx1"/>
                </a:solidFill>
              </a:rPr>
              <a:t>dans la </a:t>
            </a:r>
            <a:r>
              <a:rPr lang="fr-FR" sz="2000" dirty="0">
                <a:solidFill>
                  <a:srgbClr val="FF0000"/>
                </a:solidFill>
              </a:rPr>
              <a:t>circulation corporelle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fr-FR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 </a:t>
            </a:r>
            <a:r>
              <a:rPr lang="en-US" sz="2000" dirty="0" err="1">
                <a:solidFill>
                  <a:schemeClr val="bg1"/>
                </a:solidFill>
              </a:rPr>
              <a:t>partie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droite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fr-FR" sz="2000" dirty="0" smtClean="0">
                <a:solidFill>
                  <a:schemeClr val="bg1"/>
                </a:solidFill>
              </a:rPr>
              <a:t>cœur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droit</a:t>
            </a:r>
            <a:r>
              <a:rPr lang="fr-FR" sz="2000" dirty="0">
                <a:solidFill>
                  <a:schemeClr val="bg1"/>
                </a:solidFill>
              </a:rPr>
              <a:t>) </a:t>
            </a:r>
            <a:r>
              <a:rPr lang="fr-FR" sz="2000" dirty="0" smtClean="0">
                <a:solidFill>
                  <a:schemeClr val="bg1"/>
                </a:solidFill>
              </a:rPr>
              <a:t>assure la continuité du mouvement </a:t>
            </a:r>
            <a:r>
              <a:rPr lang="fr-FR" sz="2000" dirty="0">
                <a:solidFill>
                  <a:schemeClr val="bg1"/>
                </a:solidFill>
              </a:rPr>
              <a:t>du sang dans </a:t>
            </a: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i="1" dirty="0">
                <a:solidFill>
                  <a:schemeClr val="bg1"/>
                </a:solidFill>
              </a:rPr>
              <a:t>circulation pulmonaire </a:t>
            </a:r>
            <a:r>
              <a:rPr lang="fr-FR" sz="2000" dirty="0" smtClean="0">
                <a:solidFill>
                  <a:schemeClr val="bg1"/>
                </a:solidFill>
              </a:rPr>
              <a:t>et </a:t>
            </a:r>
            <a:r>
              <a:rPr lang="fr-FR" sz="2000" dirty="0">
                <a:solidFill>
                  <a:schemeClr val="bg1"/>
                </a:solidFill>
              </a:rPr>
              <a:t>a partie gauche (cœur </a:t>
            </a:r>
            <a:r>
              <a:rPr lang="fr-FR" sz="2000" dirty="0" smtClean="0">
                <a:solidFill>
                  <a:schemeClr val="bg1"/>
                </a:solidFill>
              </a:rPr>
              <a:t>gauche</a:t>
            </a:r>
            <a:r>
              <a:rPr lang="fr-FR" sz="2000" dirty="0">
                <a:solidFill>
                  <a:schemeClr val="bg1"/>
                </a:solidFill>
              </a:rPr>
              <a:t>), dans la </a:t>
            </a:r>
            <a:r>
              <a:rPr lang="fr-FR" sz="2000" dirty="0" smtClean="0">
                <a:solidFill>
                  <a:schemeClr val="bg1"/>
                </a:solidFill>
              </a:rPr>
              <a:t>circulation </a:t>
            </a:r>
            <a:r>
              <a:rPr lang="fr-FR" sz="2000" dirty="0">
                <a:solidFill>
                  <a:schemeClr val="bg1"/>
                </a:solidFill>
              </a:rPr>
              <a:t>corporelle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644008" cy="51125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468544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Introduction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600" noProof="0" dirty="0" smtClean="0">
                <a:solidFill>
                  <a:srgbClr val="C00000"/>
                </a:solidFill>
              </a:rPr>
              <a:t>I.4. Rôle de l’activité électrique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du cœur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544616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644008" cy="51125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468544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Introduction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600" noProof="0" dirty="0" smtClean="0">
                <a:solidFill>
                  <a:srgbClr val="C00000"/>
                </a:solidFill>
              </a:rPr>
              <a:t>I.4. Rôle de l’activité électrique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du cœur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544616" cy="6624736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668039" y="3573016"/>
            <a:ext cx="3831953" cy="6480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tx1"/>
                </a:solidFill>
              </a:rPr>
              <a:t>L’activité électrique en rouge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644008" cy="51125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468544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Introduction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600" noProof="0" dirty="0" smtClean="0">
                <a:solidFill>
                  <a:srgbClr val="C00000"/>
                </a:solidFill>
              </a:rPr>
              <a:t>I.4. Rôle de l’activité électrique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du cœur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544616" cy="6624736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668039" y="3573015"/>
            <a:ext cx="3831953" cy="9043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tx1"/>
                </a:solidFill>
              </a:rPr>
              <a:t>L’activité électrique en rouge</a:t>
            </a:r>
            <a:endParaRPr lang="fr-FR" sz="2000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En 3 phases</a:t>
            </a:r>
          </a:p>
        </p:txBody>
      </p:sp>
    </p:spTree>
    <p:extLst>
      <p:ext uri="{BB962C8B-B14F-4D97-AF65-F5344CB8AC3E}">
        <p14:creationId xmlns:p14="http://schemas.microsoft.com/office/powerpoint/2010/main" val="37565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644008" cy="51125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468544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Introduction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600" noProof="0" dirty="0" smtClean="0">
                <a:solidFill>
                  <a:srgbClr val="C00000"/>
                </a:solidFill>
              </a:rPr>
              <a:t>I.4. Rôle de l’activité électrique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du cœur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544616" cy="6624736"/>
          </a:xfrm>
          <a:prstGeom prst="rect">
            <a:avLst/>
          </a:prstGeom>
          <a:noFill/>
        </p:spPr>
      </p:pic>
      <p:sp>
        <p:nvSpPr>
          <p:cNvPr id="6" name="Rectangle à coins arrondis 7"/>
          <p:cNvSpPr/>
          <p:nvPr/>
        </p:nvSpPr>
        <p:spPr>
          <a:xfrm>
            <a:off x="812055" y="2996952"/>
            <a:ext cx="3471913" cy="2880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Elle se déroule au </a:t>
            </a:r>
            <a:r>
              <a:rPr lang="fr-FR" sz="2000" dirty="0">
                <a:solidFill>
                  <a:schemeClr val="tx1"/>
                </a:solidFill>
              </a:rPr>
              <a:t>niveau d’un tissu cardiaque spécialisé appelé </a:t>
            </a:r>
            <a:r>
              <a:rPr lang="fr-FR" sz="2000" i="1" dirty="0">
                <a:solidFill>
                  <a:srgbClr val="0070C0"/>
                </a:solidFill>
              </a:rPr>
              <a:t>tissu </a:t>
            </a:r>
            <a:r>
              <a:rPr lang="fr-FR" sz="2000" i="1" dirty="0" smtClean="0">
                <a:solidFill>
                  <a:srgbClr val="0070C0"/>
                </a:solidFill>
              </a:rPr>
              <a:t>nodal</a:t>
            </a:r>
            <a:r>
              <a:rPr lang="fr-FR" sz="200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bg1"/>
                </a:solidFill>
              </a:rPr>
              <a:t>Ainsi que le tissu contractile auriculaire et ventriculaire où elle est quantitativement plus importante</a:t>
            </a:r>
            <a:endParaRPr lang="fr-F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644008" cy="51125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468544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Introduction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600" noProof="0" dirty="0" smtClean="0">
                <a:solidFill>
                  <a:srgbClr val="C00000"/>
                </a:solidFill>
              </a:rPr>
              <a:t>I.4. Rôle de l’activité électrique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du cœur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544616" cy="6624736"/>
          </a:xfrm>
          <a:prstGeom prst="rect">
            <a:avLst/>
          </a:prstGeom>
          <a:noFill/>
        </p:spPr>
      </p:pic>
      <p:sp>
        <p:nvSpPr>
          <p:cNvPr id="6" name="Rectangle à coins arrondis 7"/>
          <p:cNvSpPr/>
          <p:nvPr/>
        </p:nvSpPr>
        <p:spPr>
          <a:xfrm>
            <a:off x="812055" y="2996952"/>
            <a:ext cx="3471913" cy="28803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Elle se déroule au </a:t>
            </a:r>
            <a:r>
              <a:rPr lang="fr-FR" sz="2000" dirty="0">
                <a:solidFill>
                  <a:schemeClr val="tx1"/>
                </a:solidFill>
              </a:rPr>
              <a:t>niveau d’un tissu cardiaque spécialisé appelé </a:t>
            </a:r>
            <a:r>
              <a:rPr lang="fr-FR" sz="2000" i="1" dirty="0">
                <a:solidFill>
                  <a:srgbClr val="0070C0"/>
                </a:solidFill>
              </a:rPr>
              <a:t>tissu </a:t>
            </a:r>
            <a:r>
              <a:rPr lang="fr-FR" sz="2000" i="1" dirty="0" smtClean="0">
                <a:solidFill>
                  <a:srgbClr val="0070C0"/>
                </a:solidFill>
              </a:rPr>
              <a:t>nodal</a:t>
            </a:r>
            <a:r>
              <a:rPr lang="fr-FR" sz="200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tx1"/>
                </a:solidFill>
              </a:rPr>
              <a:t>Ainsi que le tissu contractile auriculaire et ventriculaire où elle est quantitativement plus importante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644008" cy="511256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468544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I. Introduction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600" noProof="0" dirty="0" smtClean="0">
                <a:solidFill>
                  <a:srgbClr val="C00000"/>
                </a:solidFill>
              </a:rPr>
              <a:t>I.4. Rôle de l’activité électrique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du cœur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544616" cy="6624736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668039" y="3341305"/>
            <a:ext cx="3831953" cy="138383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>
                <a:solidFill>
                  <a:schemeClr val="tx1"/>
                </a:solidFill>
              </a:rPr>
              <a:t>Elle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déclenche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</a:rPr>
              <a:t>l’activité mécanique</a:t>
            </a:r>
            <a:r>
              <a:rPr lang="fr-FR" sz="2000" dirty="0" smtClean="0">
                <a:solidFill>
                  <a:schemeClr val="tx1"/>
                </a:solidFill>
              </a:rPr>
              <a:t> du cœur et </a:t>
            </a:r>
            <a:r>
              <a:rPr lang="fr-FR" sz="2000" i="1" dirty="0">
                <a:solidFill>
                  <a:srgbClr val="0070C0"/>
                </a:solidFill>
              </a:rPr>
              <a:t>organise son fonctionnement. </a:t>
            </a:r>
          </a:p>
        </p:txBody>
      </p:sp>
    </p:spTree>
    <p:extLst>
      <p:ext uri="{BB962C8B-B14F-4D97-AF65-F5344CB8AC3E}">
        <p14:creationId xmlns:p14="http://schemas.microsoft.com/office/powerpoint/2010/main" val="980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Plan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8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571500" indent="-571500"/>
            <a:r>
              <a:rPr lang="fr-FR" dirty="0" smtClean="0"/>
              <a:t> 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II.1. Nœuds, fibres et faisceaux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3933056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1556792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56176" y="1988840"/>
            <a:ext cx="194421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636912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3933056"/>
            <a:ext cx="158417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5661248"/>
            <a:ext cx="1296144" cy="60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1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8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571500" indent="-571500"/>
            <a:r>
              <a:rPr lang="fr-FR" dirty="0" smtClean="0"/>
              <a:t> 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II.1. Nœuds, fibres et faisceaux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3933056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1556792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2276872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8900000" algn="b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636912"/>
            <a:ext cx="10081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3933056"/>
            <a:ext cx="158417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5661248"/>
            <a:ext cx="1296144" cy="60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8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571500" indent="-571500"/>
            <a:r>
              <a:rPr lang="fr-FR" dirty="0" smtClean="0"/>
              <a:t> 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II.1. Nœuds, fibres et faisceaux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393305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1556792"/>
            <a:ext cx="18002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2276872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8900000" algn="b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636912"/>
            <a:ext cx="10081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3933056"/>
            <a:ext cx="158417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5661248"/>
            <a:ext cx="1296144" cy="60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8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571500" indent="-571500"/>
            <a:r>
              <a:rPr lang="fr-FR" dirty="0" smtClean="0"/>
              <a:t> 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II.1. Nœuds, fibres et faisceaux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393305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1556792"/>
            <a:ext cx="18002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2276872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8900000" algn="b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636912"/>
            <a:ext cx="10081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3933056"/>
            <a:ext cx="158417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4653136"/>
            <a:ext cx="14401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5661248"/>
            <a:ext cx="1296144" cy="60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88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571500" indent="-571500"/>
            <a:r>
              <a:rPr lang="fr-FR" dirty="0" smtClean="0"/>
              <a:t> 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II.1. Nœuds, fibres et faisceaux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393305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1556792"/>
            <a:ext cx="18002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2276872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8900000" algn="b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636912"/>
            <a:ext cx="10081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3933056"/>
            <a:ext cx="158417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4653136"/>
            <a:ext cx="14401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5661248"/>
            <a:ext cx="1296144" cy="603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85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 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II.2. Localisation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 </a:t>
            </a: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272" y="21328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3356992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NAV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3568" y="4509120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FDH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56405" y="57332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RDPJ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46989" y="1938062"/>
            <a:ext cx="6623732" cy="8194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70C0"/>
                </a:solidFill>
              </a:rPr>
              <a:t>OD</a:t>
            </a:r>
            <a:r>
              <a:rPr lang="fr-FR" b="1" i="1" dirty="0">
                <a:solidFill>
                  <a:srgbClr val="0070C0"/>
                </a:solidFill>
              </a:rPr>
              <a:t>, pré de l’orifice de la veine cave </a:t>
            </a:r>
            <a:r>
              <a:rPr lang="fr-FR" b="1" i="1" dirty="0" smtClean="0">
                <a:solidFill>
                  <a:srgbClr val="0070C0"/>
                </a:solidFill>
              </a:rPr>
              <a:t>supérieure.</a:t>
            </a:r>
          </a:p>
        </p:txBody>
      </p:sp>
    </p:spTree>
    <p:extLst>
      <p:ext uri="{BB962C8B-B14F-4D97-AF65-F5344CB8AC3E}">
        <p14:creationId xmlns:p14="http://schemas.microsoft.com/office/powerpoint/2010/main" val="34234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85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 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II.2. Localisation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 </a:t>
            </a: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272" y="21328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3356992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NAV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3568" y="4509120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FDH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56405" y="57332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RDPJ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46989" y="1938062"/>
            <a:ext cx="6623732" cy="8194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70C0"/>
                </a:solidFill>
              </a:rPr>
              <a:t>OD</a:t>
            </a:r>
            <a:r>
              <a:rPr lang="fr-FR" b="1" i="1" dirty="0">
                <a:solidFill>
                  <a:srgbClr val="0070C0"/>
                </a:solidFill>
              </a:rPr>
              <a:t>, pré de l’orifice de la veine cave </a:t>
            </a:r>
            <a:r>
              <a:rPr lang="fr-FR" b="1" i="1" dirty="0" smtClean="0">
                <a:solidFill>
                  <a:srgbClr val="0070C0"/>
                </a:solidFill>
              </a:rPr>
              <a:t>supérieure.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619672" y="3196449"/>
            <a:ext cx="6651049" cy="7258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0070C0"/>
                </a:solidFill>
              </a:rPr>
              <a:t>C</a:t>
            </a:r>
            <a:r>
              <a:rPr lang="fr-FR" b="1" i="1" dirty="0" smtClean="0">
                <a:solidFill>
                  <a:srgbClr val="0070C0"/>
                </a:solidFill>
              </a:rPr>
              <a:t>loison </a:t>
            </a:r>
            <a:r>
              <a:rPr lang="fr-FR" b="1" i="1" dirty="0">
                <a:solidFill>
                  <a:srgbClr val="0070C0"/>
                </a:solidFill>
              </a:rPr>
              <a:t>inter auriculaire prés des ventricules.</a:t>
            </a:r>
          </a:p>
        </p:txBody>
      </p:sp>
    </p:spTree>
    <p:extLst>
      <p:ext uri="{BB962C8B-B14F-4D97-AF65-F5344CB8AC3E}">
        <p14:creationId xmlns:p14="http://schemas.microsoft.com/office/powerpoint/2010/main" val="35735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85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 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II.2. Localisation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 </a:t>
            </a: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272" y="21328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3356992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NAV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3568" y="4509120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FDH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56405" y="57332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RDPJ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46989" y="1938062"/>
            <a:ext cx="6623732" cy="8194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70C0"/>
                </a:solidFill>
              </a:rPr>
              <a:t>OD</a:t>
            </a:r>
            <a:r>
              <a:rPr lang="fr-FR" b="1" i="1" dirty="0">
                <a:solidFill>
                  <a:srgbClr val="0070C0"/>
                </a:solidFill>
              </a:rPr>
              <a:t>, pré de l’orifice de la veine cave </a:t>
            </a:r>
            <a:r>
              <a:rPr lang="fr-FR" b="1" i="1" dirty="0" smtClean="0">
                <a:solidFill>
                  <a:srgbClr val="0070C0"/>
                </a:solidFill>
              </a:rPr>
              <a:t>supérieure.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619672" y="3196449"/>
            <a:ext cx="6651049" cy="7258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0070C0"/>
                </a:solidFill>
              </a:rPr>
              <a:t>C</a:t>
            </a:r>
            <a:r>
              <a:rPr lang="fr-FR" b="1" i="1" dirty="0" smtClean="0">
                <a:solidFill>
                  <a:srgbClr val="0070C0"/>
                </a:solidFill>
              </a:rPr>
              <a:t>loison </a:t>
            </a:r>
            <a:r>
              <a:rPr lang="fr-FR" b="1" i="1" dirty="0">
                <a:solidFill>
                  <a:srgbClr val="0070C0"/>
                </a:solidFill>
              </a:rPr>
              <a:t>inter auriculaire prés des ventricules.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619673" y="4149080"/>
            <a:ext cx="6651048" cy="10801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branches</a:t>
            </a:r>
            <a:r>
              <a:rPr lang="fr-FR" dirty="0">
                <a:solidFill>
                  <a:schemeClr val="tx1"/>
                </a:solidFill>
              </a:rPr>
              <a:t>, droite et gauche</a:t>
            </a:r>
            <a:r>
              <a:rPr lang="fr-FR" dirty="0" smtClean="0">
                <a:solidFill>
                  <a:schemeClr val="tx1"/>
                </a:solidFill>
              </a:rPr>
              <a:t>, du FDH sont de </a:t>
            </a:r>
            <a:r>
              <a:rPr lang="fr-FR" b="1" i="1" dirty="0">
                <a:solidFill>
                  <a:srgbClr val="0070C0"/>
                </a:solidFill>
              </a:rPr>
              <a:t>part et d’autre de la cloison inter ventriculaire</a:t>
            </a:r>
          </a:p>
        </p:txBody>
      </p:sp>
    </p:spTree>
    <p:extLst>
      <p:ext uri="{BB962C8B-B14F-4D97-AF65-F5344CB8AC3E}">
        <p14:creationId xmlns:p14="http://schemas.microsoft.com/office/powerpoint/2010/main" val="13450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85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II. </a:t>
            </a:r>
            <a:r>
              <a:rPr lang="fr-FR" sz="4000" dirty="0" err="1" smtClean="0">
                <a:solidFill>
                  <a:srgbClr val="C00000"/>
                </a:solidFill>
              </a:rPr>
              <a:t>Anatomo</a:t>
            </a:r>
            <a:r>
              <a:rPr lang="fr-FR" sz="4000" dirty="0" smtClean="0">
                <a:solidFill>
                  <a:srgbClr val="C00000"/>
                </a:solidFill>
              </a:rPr>
              <a:t>-histologie du tissu nodal 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II.2. Localisation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 </a:t>
            </a: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272" y="21328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3356992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NAV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3568" y="4509120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FDH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56405" y="5733256"/>
            <a:ext cx="914400" cy="4320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RDPJ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46989" y="1938062"/>
            <a:ext cx="6623732" cy="8194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70C0"/>
                </a:solidFill>
              </a:rPr>
              <a:t>OD</a:t>
            </a:r>
            <a:r>
              <a:rPr lang="fr-FR" b="1" i="1" dirty="0">
                <a:solidFill>
                  <a:srgbClr val="0070C0"/>
                </a:solidFill>
              </a:rPr>
              <a:t>, pré de l’orifice de la veine cave </a:t>
            </a:r>
            <a:r>
              <a:rPr lang="fr-FR" b="1" i="1" dirty="0" smtClean="0">
                <a:solidFill>
                  <a:srgbClr val="0070C0"/>
                </a:solidFill>
              </a:rPr>
              <a:t>supérieure.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619672" y="3196449"/>
            <a:ext cx="6651049" cy="7258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0070C0"/>
                </a:solidFill>
              </a:rPr>
              <a:t>C</a:t>
            </a:r>
            <a:r>
              <a:rPr lang="fr-FR" b="1" i="1" dirty="0" smtClean="0">
                <a:solidFill>
                  <a:srgbClr val="0070C0"/>
                </a:solidFill>
              </a:rPr>
              <a:t>loison </a:t>
            </a:r>
            <a:r>
              <a:rPr lang="fr-FR" b="1" i="1" dirty="0">
                <a:solidFill>
                  <a:srgbClr val="0070C0"/>
                </a:solidFill>
              </a:rPr>
              <a:t>inter auriculaire prés des ventricules.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619673" y="4149080"/>
            <a:ext cx="6651048" cy="10801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branches</a:t>
            </a:r>
            <a:r>
              <a:rPr lang="fr-FR" dirty="0">
                <a:solidFill>
                  <a:schemeClr val="tx1"/>
                </a:solidFill>
              </a:rPr>
              <a:t>, droite et gauche</a:t>
            </a:r>
            <a:r>
              <a:rPr lang="fr-FR" dirty="0" smtClean="0">
                <a:solidFill>
                  <a:schemeClr val="tx1"/>
                </a:solidFill>
              </a:rPr>
              <a:t>, du FDH sont de </a:t>
            </a:r>
            <a:r>
              <a:rPr lang="fr-FR" b="1" i="1" dirty="0">
                <a:solidFill>
                  <a:srgbClr val="0070C0"/>
                </a:solidFill>
              </a:rPr>
              <a:t>part et d’autre de la cloison inter ventriculaire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600046" y="5500705"/>
            <a:ext cx="6670675" cy="78128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rgbClr val="0070C0"/>
                </a:solidFill>
              </a:rPr>
              <a:t>P</a:t>
            </a:r>
            <a:r>
              <a:rPr lang="fr-FR" b="1" i="1" dirty="0" smtClean="0">
                <a:solidFill>
                  <a:srgbClr val="0070C0"/>
                </a:solidFill>
              </a:rPr>
              <a:t>arois </a:t>
            </a:r>
            <a:r>
              <a:rPr lang="fr-FR" b="1" i="1" dirty="0">
                <a:solidFill>
                  <a:srgbClr val="0070C0"/>
                </a:solidFill>
              </a:rPr>
              <a:t>ventriculaires.        </a:t>
            </a:r>
            <a:r>
              <a:rPr lang="fr-FR" b="1" i="1" u="sng" dirty="0">
                <a:solidFill>
                  <a:srgbClr val="0070C0"/>
                </a:solidFill>
              </a:rPr>
              <a:t>        </a:t>
            </a:r>
            <a:endParaRPr lang="fr-FR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5508104" cy="655272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III.1. Propriétés électriques des cellules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2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Plan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75661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I. </a:t>
            </a:r>
            <a:r>
              <a:rPr lang="fr-FR" dirty="0" smtClean="0"/>
              <a:t>Introduction 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</a:t>
            </a:r>
          </a:p>
          <a:p>
            <a:pPr marL="514350" indent="-514350">
              <a:buNone/>
            </a:pPr>
            <a:r>
              <a:rPr lang="fr-FR" dirty="0" smtClean="0"/>
              <a:t>  </a:t>
            </a:r>
          </a:p>
          <a:p>
            <a:pPr marL="514350" indent="-51435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5508104" cy="655272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III.1. Propriétés électriques des cellules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67544" y="3068960"/>
            <a:ext cx="3672408" cy="1656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Elles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sont</a:t>
            </a:r>
            <a:r>
              <a:rPr lang="en-US" sz="2200" dirty="0"/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excitables</a:t>
            </a:r>
            <a:r>
              <a:rPr lang="en-US" sz="2200" i="1" dirty="0" smtClean="0">
                <a:solidFill>
                  <a:schemeClr val="tx1"/>
                </a:solidFill>
              </a:rPr>
              <a:t>, </a:t>
            </a:r>
            <a:r>
              <a:rPr lang="en-US" sz="2200" i="1" dirty="0" err="1" smtClean="0">
                <a:solidFill>
                  <a:schemeClr val="bg1"/>
                </a:solidFill>
              </a:rPr>
              <a:t>mais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surtout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i="1" u="sng" dirty="0" err="1" smtClean="0">
                <a:solidFill>
                  <a:schemeClr val="bg1"/>
                </a:solidFill>
              </a:rPr>
              <a:t>automatiques</a:t>
            </a:r>
            <a:r>
              <a:rPr lang="en-US" sz="2200" dirty="0" smtClean="0">
                <a:solidFill>
                  <a:schemeClr val="bg1"/>
                </a:solidFill>
              </a:rPr>
              <a:t> et </a:t>
            </a:r>
            <a:r>
              <a:rPr lang="en-US" sz="2200" i="1" u="sng" dirty="0" err="1" smtClean="0">
                <a:solidFill>
                  <a:schemeClr val="bg1"/>
                </a:solidFill>
              </a:rPr>
              <a:t>conductrices</a:t>
            </a:r>
            <a:r>
              <a:rPr lang="en-US" sz="2200" i="1" dirty="0" smtClean="0">
                <a:solidFill>
                  <a:schemeClr val="bg1"/>
                </a:solidFill>
              </a:rPr>
              <a:t>.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5508104" cy="655272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III.1. Propriétés électriques des cellules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67544" y="3068960"/>
            <a:ext cx="3672408" cy="1656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Elles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sont</a:t>
            </a:r>
            <a:r>
              <a:rPr lang="en-US" sz="2200" dirty="0"/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excitables</a:t>
            </a:r>
            <a:r>
              <a:rPr lang="en-US" sz="2200" i="1" dirty="0" smtClean="0">
                <a:solidFill>
                  <a:schemeClr val="tx1"/>
                </a:solidFill>
              </a:rPr>
              <a:t>, </a:t>
            </a:r>
            <a:r>
              <a:rPr lang="en-US" sz="2200" i="1" dirty="0" err="1" smtClean="0">
                <a:solidFill>
                  <a:schemeClr val="tx1"/>
                </a:solidFill>
              </a:rPr>
              <a:t>mais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surtout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i="1" u="sng" dirty="0" err="1" smtClean="0">
                <a:solidFill>
                  <a:schemeClr val="bg1"/>
                </a:solidFill>
              </a:rPr>
              <a:t>automatiques</a:t>
            </a:r>
            <a:r>
              <a:rPr lang="en-US" sz="2200" dirty="0" smtClean="0">
                <a:solidFill>
                  <a:schemeClr val="bg1"/>
                </a:solidFill>
              </a:rPr>
              <a:t> 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u="sng" dirty="0" err="1" smtClean="0">
                <a:solidFill>
                  <a:schemeClr val="bg1"/>
                </a:solidFill>
              </a:rPr>
              <a:t>conductrices</a:t>
            </a:r>
            <a:r>
              <a:rPr lang="en-US" sz="2200" i="1" dirty="0" smtClean="0">
                <a:solidFill>
                  <a:schemeClr val="bg1"/>
                </a:solidFill>
              </a:rPr>
              <a:t>.</a:t>
            </a:r>
            <a:r>
              <a:rPr lang="en-US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819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5508104" cy="655272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III.1. Propriétés électriques des cellules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67544" y="3068960"/>
            <a:ext cx="3672408" cy="1656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Elles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sont</a:t>
            </a:r>
            <a:r>
              <a:rPr lang="en-US" sz="2200" dirty="0"/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excitables</a:t>
            </a:r>
            <a:r>
              <a:rPr lang="en-US" sz="2200" i="1" dirty="0" smtClean="0">
                <a:solidFill>
                  <a:schemeClr val="tx1"/>
                </a:solidFill>
              </a:rPr>
              <a:t>, </a:t>
            </a:r>
            <a:r>
              <a:rPr lang="en-US" sz="2200" i="1" dirty="0" err="1" smtClean="0">
                <a:solidFill>
                  <a:schemeClr val="tx1"/>
                </a:solidFill>
              </a:rPr>
              <a:t>mais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surtout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i="1" u="sng" dirty="0" err="1" smtClean="0">
                <a:solidFill>
                  <a:srgbClr val="0070C0"/>
                </a:solidFill>
              </a:rPr>
              <a:t>automatiques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u="sng" dirty="0" err="1" smtClean="0">
                <a:solidFill>
                  <a:schemeClr val="bg1"/>
                </a:solidFill>
              </a:rPr>
              <a:t>conductrices</a:t>
            </a:r>
            <a:r>
              <a:rPr lang="en-US" sz="2200" i="1" dirty="0" smtClean="0">
                <a:solidFill>
                  <a:schemeClr val="bg1"/>
                </a:solidFill>
              </a:rPr>
              <a:t>.</a:t>
            </a:r>
            <a:r>
              <a:rPr lang="en-US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4862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OSTRO\Desktop\DOSSIERS\ENSEIGNEMENT DE PHYSIOLOGIE\ENSEIGNEMENT  DE LA PHYSIOLOGIE 2AM\Cours de physiologie 2eme AM\physiologie cardiovasculaire\Images\ECG_Principle_fa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5508104" cy="655272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III.1. Propriétés électriques des cellules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67544" y="3068960"/>
            <a:ext cx="3672408" cy="16561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Elles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sont</a:t>
            </a:r>
            <a:r>
              <a:rPr lang="en-US" sz="2200" dirty="0"/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excitables</a:t>
            </a:r>
            <a:r>
              <a:rPr lang="en-US" sz="2200" i="1" dirty="0" smtClean="0">
                <a:solidFill>
                  <a:schemeClr val="tx1"/>
                </a:solidFill>
              </a:rPr>
              <a:t>, </a:t>
            </a:r>
            <a:r>
              <a:rPr lang="en-US" sz="2200" i="1" dirty="0" err="1" smtClean="0">
                <a:solidFill>
                  <a:schemeClr val="tx1"/>
                </a:solidFill>
              </a:rPr>
              <a:t>mais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surtout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i="1" u="sng" dirty="0" err="1" smtClean="0">
                <a:solidFill>
                  <a:srgbClr val="0070C0"/>
                </a:solidFill>
              </a:rPr>
              <a:t>automatiques</a:t>
            </a:r>
            <a:r>
              <a:rPr lang="en-US" sz="2200" dirty="0" smtClean="0">
                <a:solidFill>
                  <a:schemeClr val="tx1"/>
                </a:solidFill>
              </a:rPr>
              <a:t> et </a:t>
            </a:r>
            <a:r>
              <a:rPr lang="en-US" sz="2200" i="1" u="sng" dirty="0" err="1" smtClean="0">
                <a:solidFill>
                  <a:srgbClr val="0070C0"/>
                </a:solidFill>
              </a:rPr>
              <a:t>conductrices</a:t>
            </a:r>
            <a:r>
              <a:rPr lang="en-US" sz="2200" i="1" dirty="0" smtClean="0">
                <a:solidFill>
                  <a:srgbClr val="0070C0"/>
                </a:solidFill>
              </a:rPr>
              <a:t>.</a:t>
            </a:r>
            <a:r>
              <a:rPr lang="en-US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94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III.2. Définition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772816"/>
            <a:ext cx="3024336" cy="50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III.2. Définition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772816"/>
            <a:ext cx="3024336" cy="50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III.2. Définition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772816"/>
            <a:ext cx="3024336" cy="50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27"/>
          <p:cNvSpPr/>
          <p:nvPr/>
        </p:nvSpPr>
        <p:spPr>
          <a:xfrm>
            <a:off x="107504" y="1484784"/>
            <a:ext cx="3240360" cy="1873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Propriété électrique </a:t>
            </a:r>
          </a:p>
          <a:p>
            <a:pPr marL="514350" indent="-51435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intrinsèque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des cellules </a:t>
            </a:r>
          </a:p>
          <a:p>
            <a:pPr marL="514350" indent="-514350">
              <a:buNone/>
            </a:pPr>
            <a:r>
              <a:rPr lang="fr-FR" sz="2000" dirty="0">
                <a:solidFill>
                  <a:schemeClr val="tx1"/>
                </a:solidFill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u tissu nodal de se 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dépolariser spontanément,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chemeClr val="bg1"/>
                </a:solidFill>
              </a:rPr>
              <a:t>générant un </a:t>
            </a:r>
            <a:r>
              <a:rPr lang="fr-FR" sz="2000" i="1" u="sng" dirty="0">
                <a:solidFill>
                  <a:schemeClr val="bg1"/>
                </a:solidFill>
              </a:rPr>
              <a:t>p</a:t>
            </a:r>
            <a:r>
              <a:rPr lang="fr-FR" sz="2000" i="1" u="sng" dirty="0" smtClean="0">
                <a:solidFill>
                  <a:schemeClr val="bg1"/>
                </a:solidFill>
              </a:rPr>
              <a:t>otentiel d’action</a:t>
            </a:r>
          </a:p>
          <a:p>
            <a:pPr marL="514350" indent="-51435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III.2. Définition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772816"/>
            <a:ext cx="3024336" cy="50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27"/>
          <p:cNvSpPr/>
          <p:nvPr/>
        </p:nvSpPr>
        <p:spPr>
          <a:xfrm>
            <a:off x="107504" y="1484784"/>
            <a:ext cx="3240360" cy="1873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Propriété électrique </a:t>
            </a:r>
          </a:p>
          <a:p>
            <a:pPr marL="514350" indent="-51435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intrinsèque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des cellules </a:t>
            </a:r>
          </a:p>
          <a:p>
            <a:pPr marL="514350" indent="-514350">
              <a:buNone/>
            </a:pPr>
            <a:r>
              <a:rPr lang="fr-FR" sz="2000" dirty="0">
                <a:solidFill>
                  <a:schemeClr val="tx1"/>
                </a:solidFill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u tissu nodal de se 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dépolariser spontanément,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Pour générer un </a:t>
            </a:r>
            <a:r>
              <a:rPr lang="fr-FR" sz="2000" i="1" u="sng" dirty="0">
                <a:solidFill>
                  <a:srgbClr val="0070C0"/>
                </a:solidFill>
              </a:rPr>
              <a:t>p</a:t>
            </a:r>
            <a:r>
              <a:rPr lang="fr-FR" sz="2000" i="1" u="sng" dirty="0" smtClean="0">
                <a:solidFill>
                  <a:srgbClr val="0070C0"/>
                </a:solidFill>
              </a:rPr>
              <a:t>otentiel d’action</a:t>
            </a:r>
          </a:p>
          <a:p>
            <a:pPr marL="514350" indent="-51435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III.2. Définition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7532" y="2467055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75863" y="388630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27"/>
          <p:cNvSpPr/>
          <p:nvPr/>
        </p:nvSpPr>
        <p:spPr>
          <a:xfrm>
            <a:off x="107504" y="1484784"/>
            <a:ext cx="3240360" cy="1873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Propriété électrique </a:t>
            </a:r>
          </a:p>
          <a:p>
            <a:pPr marL="514350" indent="-51435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intrinsèque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des cellules </a:t>
            </a:r>
          </a:p>
          <a:p>
            <a:pPr marL="514350" indent="-514350">
              <a:buNone/>
            </a:pPr>
            <a:r>
              <a:rPr lang="fr-FR" sz="2000" dirty="0">
                <a:solidFill>
                  <a:schemeClr val="tx1"/>
                </a:solidFill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u tissu nodal de se 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dépolariser spontanément,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Pour générer un </a:t>
            </a:r>
            <a:r>
              <a:rPr lang="fr-FR" sz="2000" i="1" u="sng" dirty="0">
                <a:solidFill>
                  <a:srgbClr val="0070C0"/>
                </a:solidFill>
              </a:rPr>
              <a:t>p</a:t>
            </a:r>
            <a:r>
              <a:rPr lang="fr-FR" sz="2000" i="1" u="sng" dirty="0" smtClean="0">
                <a:solidFill>
                  <a:srgbClr val="0070C0"/>
                </a:solidFill>
              </a:rPr>
              <a:t>otentiel d’action</a:t>
            </a:r>
          </a:p>
          <a:p>
            <a:pPr marL="514350" indent="-51435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III.2. Définition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à coins arrondis 27"/>
          <p:cNvSpPr/>
          <p:nvPr/>
        </p:nvSpPr>
        <p:spPr>
          <a:xfrm>
            <a:off x="107504" y="1484784"/>
            <a:ext cx="3240360" cy="1873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Propriété électrique </a:t>
            </a:r>
          </a:p>
          <a:p>
            <a:pPr marL="514350" indent="-51435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intrinsèque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des cellules </a:t>
            </a:r>
          </a:p>
          <a:p>
            <a:pPr marL="514350" indent="-514350">
              <a:buNone/>
            </a:pPr>
            <a:r>
              <a:rPr lang="fr-FR" sz="2000" dirty="0">
                <a:solidFill>
                  <a:schemeClr val="tx1"/>
                </a:solidFill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u tissu nodal de se 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dépolariser spontanément,</a:t>
            </a:r>
          </a:p>
          <a:p>
            <a:pPr marL="514350" indent="-514350">
              <a:buNone/>
            </a:pPr>
            <a:r>
              <a:rPr lang="fr-FR" sz="2000" i="1" u="sng" dirty="0" smtClean="0">
                <a:solidFill>
                  <a:srgbClr val="0070C0"/>
                </a:solidFill>
              </a:rPr>
              <a:t>Pour générer un </a:t>
            </a:r>
            <a:r>
              <a:rPr lang="fr-FR" sz="2000" i="1" u="sng" dirty="0">
                <a:solidFill>
                  <a:srgbClr val="0070C0"/>
                </a:solidFill>
              </a:rPr>
              <a:t>p</a:t>
            </a:r>
            <a:r>
              <a:rPr lang="fr-FR" sz="2000" i="1" u="sng" dirty="0" smtClean="0">
                <a:solidFill>
                  <a:srgbClr val="0070C0"/>
                </a:solidFill>
              </a:rPr>
              <a:t>otentiel d’action</a:t>
            </a:r>
          </a:p>
          <a:p>
            <a:pPr marL="514350" indent="-51435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2360" y="3430741"/>
            <a:ext cx="1268137" cy="502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12359" y="6309320"/>
            <a:ext cx="1268137" cy="4896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Plan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75661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I. </a:t>
            </a:r>
            <a:r>
              <a:rPr lang="fr-FR" dirty="0" smtClean="0"/>
              <a:t>Introduction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Anatomo</a:t>
            </a:r>
            <a:r>
              <a:rPr lang="fr-FR" dirty="0" smtClean="0"/>
              <a:t>-histologie du tissu nodal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</a:t>
            </a:r>
          </a:p>
          <a:p>
            <a:pPr marL="514350" indent="-514350">
              <a:buNone/>
            </a:pPr>
            <a:r>
              <a:rPr lang="fr-FR" dirty="0" smtClean="0"/>
              <a:t>  </a:t>
            </a:r>
          </a:p>
          <a:p>
            <a:pPr marL="514350" indent="-51435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Origine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772816"/>
            <a:ext cx="3024336" cy="50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Origine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7532" y="2467055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75863" y="388630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Origine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7532" y="2467055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75863" y="388630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28"/>
          <p:cNvSpPr/>
          <p:nvPr/>
        </p:nvSpPr>
        <p:spPr>
          <a:xfrm>
            <a:off x="200472" y="3933056"/>
            <a:ext cx="2715344" cy="2388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L’automatisme est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lié à la présence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d’une</a:t>
            </a:r>
            <a:r>
              <a:rPr lang="fr-FR" sz="2000" b="1" i="1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pente </a:t>
            </a:r>
            <a:r>
              <a:rPr lang="fr-FR" sz="2000" dirty="0" smtClean="0">
                <a:solidFill>
                  <a:schemeClr val="tx1"/>
                </a:solidFill>
              </a:rPr>
              <a:t>de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 lente </a:t>
            </a:r>
            <a:r>
              <a:rPr lang="fr-FR" sz="2000" i="1" dirty="0">
                <a:solidFill>
                  <a:srgbClr val="0070C0"/>
                </a:solidFill>
              </a:rPr>
              <a:t>et spontanée </a:t>
            </a:r>
            <a:r>
              <a:rPr lang="fr-FR" sz="2000" i="1" dirty="0" smtClean="0">
                <a:solidFill>
                  <a:srgbClr val="0070C0"/>
                </a:solidFill>
              </a:rPr>
              <a:t>en </a:t>
            </a:r>
            <a:r>
              <a:rPr lang="fr-FR" sz="2000" i="1" dirty="0">
                <a:solidFill>
                  <a:srgbClr val="0070C0"/>
                </a:solidFill>
              </a:rPr>
              <a:t>pré-potentiel d’action (</a:t>
            </a:r>
            <a:r>
              <a:rPr lang="fr-FR" sz="2000" b="1" i="1" u="sng" dirty="0">
                <a:solidFill>
                  <a:srgbClr val="0070C0"/>
                </a:solidFill>
              </a:rPr>
              <a:t>DDLS</a:t>
            </a:r>
            <a:r>
              <a:rPr lang="fr-FR" sz="2000" i="1" dirty="0">
                <a:solidFill>
                  <a:srgbClr val="0070C0"/>
                </a:solidFill>
              </a:rPr>
              <a:t>) 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 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</a:t>
            </a:r>
            <a:r>
              <a:rPr lang="fr-FR" sz="2900" dirty="0">
                <a:solidFill>
                  <a:srgbClr val="C00000"/>
                </a:solidFill>
              </a:rPr>
              <a:t>O</a:t>
            </a:r>
            <a:r>
              <a:rPr lang="fr-FR" sz="2900" dirty="0" smtClean="0">
                <a:solidFill>
                  <a:srgbClr val="C00000"/>
                </a:solidFill>
              </a:rPr>
              <a:t>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419056" y="4005064"/>
            <a:ext cx="601216" cy="350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4"/>
          <p:cNvSpPr/>
          <p:nvPr/>
        </p:nvSpPr>
        <p:spPr>
          <a:xfrm>
            <a:off x="6516216" y="5229200"/>
            <a:ext cx="648072" cy="350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1"/>
          <p:cNvSpPr/>
          <p:nvPr/>
        </p:nvSpPr>
        <p:spPr>
          <a:xfrm>
            <a:off x="6563072" y="5814556"/>
            <a:ext cx="601216" cy="350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5"/>
          <p:cNvSpPr/>
          <p:nvPr/>
        </p:nvSpPr>
        <p:spPr>
          <a:xfrm>
            <a:off x="6275040" y="2708920"/>
            <a:ext cx="601216" cy="350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617532" y="2467055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75863" y="388630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à coins arrondis 28"/>
          <p:cNvSpPr/>
          <p:nvPr/>
        </p:nvSpPr>
        <p:spPr>
          <a:xfrm>
            <a:off x="200472" y="3933056"/>
            <a:ext cx="2715344" cy="2388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L’automatisme est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lié à la présence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d’une</a:t>
            </a:r>
            <a:r>
              <a:rPr lang="fr-FR" sz="2000" b="1" i="1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pente </a:t>
            </a:r>
            <a:r>
              <a:rPr lang="fr-FR" sz="2000" dirty="0" smtClean="0">
                <a:solidFill>
                  <a:schemeClr val="tx1"/>
                </a:solidFill>
              </a:rPr>
              <a:t>de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 lente </a:t>
            </a:r>
            <a:r>
              <a:rPr lang="fr-FR" sz="2000" i="1" dirty="0">
                <a:solidFill>
                  <a:srgbClr val="0070C0"/>
                </a:solidFill>
              </a:rPr>
              <a:t>et spontanée </a:t>
            </a:r>
            <a:r>
              <a:rPr lang="fr-FR" sz="2000" i="1" dirty="0" smtClean="0">
                <a:solidFill>
                  <a:srgbClr val="0070C0"/>
                </a:solidFill>
              </a:rPr>
              <a:t>en </a:t>
            </a:r>
            <a:r>
              <a:rPr lang="fr-FR" sz="2000" i="1" dirty="0">
                <a:solidFill>
                  <a:srgbClr val="0070C0"/>
                </a:solidFill>
              </a:rPr>
              <a:t>pré-potentiel d’action (</a:t>
            </a:r>
            <a:r>
              <a:rPr lang="fr-FR" sz="2000" b="1" i="1" u="sng" dirty="0">
                <a:solidFill>
                  <a:srgbClr val="0070C0"/>
                </a:solidFill>
              </a:rPr>
              <a:t>DDLS</a:t>
            </a:r>
            <a:r>
              <a:rPr lang="fr-FR" sz="2000" i="1" dirty="0">
                <a:solidFill>
                  <a:srgbClr val="0070C0"/>
                </a:solidFill>
              </a:rPr>
              <a:t>) 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 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</a:t>
            </a:r>
            <a:r>
              <a:rPr lang="fr-FR" sz="2900" dirty="0">
                <a:solidFill>
                  <a:srgbClr val="C00000"/>
                </a:solidFill>
              </a:rPr>
              <a:t>O</a:t>
            </a:r>
            <a:r>
              <a:rPr lang="fr-FR" sz="2900" dirty="0" smtClean="0">
                <a:solidFill>
                  <a:srgbClr val="C00000"/>
                </a:solidFill>
              </a:rPr>
              <a:t>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134472" y="2970211"/>
            <a:ext cx="720000" cy="0"/>
          </a:xfrm>
          <a:prstGeom prst="line">
            <a:avLst/>
          </a:prstGeom>
          <a:ln w="57150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300192" y="429309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372200" y="5445224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444208" y="609329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8"/>
          <p:cNvSpPr/>
          <p:nvPr/>
        </p:nvSpPr>
        <p:spPr>
          <a:xfrm>
            <a:off x="200472" y="3933056"/>
            <a:ext cx="2715344" cy="2388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L’automatisme est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lié à la présence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d’une</a:t>
            </a:r>
            <a:r>
              <a:rPr lang="fr-FR" sz="2000" b="1" i="1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pente </a:t>
            </a:r>
            <a:r>
              <a:rPr lang="fr-FR" sz="2000" dirty="0" smtClean="0">
                <a:solidFill>
                  <a:schemeClr val="tx1"/>
                </a:solidFill>
              </a:rPr>
              <a:t>de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 lente </a:t>
            </a:r>
            <a:r>
              <a:rPr lang="fr-FR" sz="2000" i="1" dirty="0">
                <a:solidFill>
                  <a:srgbClr val="0070C0"/>
                </a:solidFill>
              </a:rPr>
              <a:t>et spontanée </a:t>
            </a:r>
            <a:r>
              <a:rPr lang="fr-FR" sz="2000" i="1" dirty="0" smtClean="0">
                <a:solidFill>
                  <a:srgbClr val="0070C0"/>
                </a:solidFill>
              </a:rPr>
              <a:t>en </a:t>
            </a:r>
            <a:r>
              <a:rPr lang="fr-FR" sz="2000" i="1" dirty="0">
                <a:solidFill>
                  <a:srgbClr val="0070C0"/>
                </a:solidFill>
              </a:rPr>
              <a:t>pré-potentiel d’action (</a:t>
            </a:r>
            <a:r>
              <a:rPr lang="fr-FR" sz="2000" b="1" i="1" u="sng" dirty="0">
                <a:solidFill>
                  <a:srgbClr val="0070C0"/>
                </a:solidFill>
              </a:rPr>
              <a:t>DDLS</a:t>
            </a:r>
            <a:r>
              <a:rPr lang="fr-FR" sz="2000" i="1" dirty="0">
                <a:solidFill>
                  <a:srgbClr val="0070C0"/>
                </a:solidFill>
              </a:rPr>
              <a:t>) 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 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7532" y="2467055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75863" y="388630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9242"/>
            <a:ext cx="5183412" cy="519212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</a:t>
            </a:r>
            <a:r>
              <a:rPr lang="fr-FR" sz="2900" dirty="0">
                <a:solidFill>
                  <a:srgbClr val="C00000"/>
                </a:solidFill>
              </a:rPr>
              <a:t>O</a:t>
            </a:r>
            <a:r>
              <a:rPr lang="fr-FR" sz="2900" dirty="0" smtClean="0">
                <a:solidFill>
                  <a:srgbClr val="C00000"/>
                </a:solidFill>
              </a:rPr>
              <a:t>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5" name="Rectangle 4"/>
          <p:cNvSpPr/>
          <p:nvPr/>
        </p:nvSpPr>
        <p:spPr>
          <a:xfrm>
            <a:off x="5940152" y="1575376"/>
            <a:ext cx="2520280" cy="55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45397" y="3942347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6640" y="245575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134472" y="2970211"/>
            <a:ext cx="720000" cy="0"/>
          </a:xfrm>
          <a:prstGeom prst="line">
            <a:avLst/>
          </a:prstGeom>
          <a:ln w="57150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228184" y="3861048"/>
            <a:ext cx="7200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300192" y="429309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372200" y="5445224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444208" y="609329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588224" y="6669360"/>
            <a:ext cx="7200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810139" y="335873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rgbClr val="7030A0"/>
                </a:solidFill>
              </a:rPr>
              <a:t>auriculaire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10139" y="62390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C. Contractile 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ventriculaire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à coins arrondis 28"/>
          <p:cNvSpPr/>
          <p:nvPr/>
        </p:nvSpPr>
        <p:spPr>
          <a:xfrm>
            <a:off x="200472" y="3933056"/>
            <a:ext cx="2715344" cy="2388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L’automatisme est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lié à la présence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d’une</a:t>
            </a:r>
            <a:r>
              <a:rPr lang="fr-FR" sz="2000" b="1" i="1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pente </a:t>
            </a:r>
            <a:r>
              <a:rPr lang="fr-FR" sz="2000" dirty="0" smtClean="0">
                <a:solidFill>
                  <a:schemeClr val="tx1"/>
                </a:solidFill>
              </a:rPr>
              <a:t>de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dépolarisation lente </a:t>
            </a:r>
            <a:r>
              <a:rPr lang="fr-FR" sz="2000" i="1" dirty="0">
                <a:solidFill>
                  <a:srgbClr val="0070C0"/>
                </a:solidFill>
              </a:rPr>
              <a:t>et spontanée </a:t>
            </a:r>
            <a:r>
              <a:rPr lang="fr-FR" sz="2000" i="1" dirty="0" smtClean="0">
                <a:solidFill>
                  <a:srgbClr val="0070C0"/>
                </a:solidFill>
              </a:rPr>
              <a:t>en </a:t>
            </a:r>
            <a:r>
              <a:rPr lang="fr-FR" sz="2000" i="1" dirty="0">
                <a:solidFill>
                  <a:srgbClr val="0070C0"/>
                </a:solidFill>
              </a:rPr>
              <a:t>pré-potentiel d’action (</a:t>
            </a:r>
            <a:r>
              <a:rPr lang="fr-FR" sz="2000" b="1" i="1" u="sng" dirty="0">
                <a:solidFill>
                  <a:srgbClr val="0070C0"/>
                </a:solidFill>
              </a:rPr>
              <a:t>DDLS</a:t>
            </a:r>
            <a:r>
              <a:rPr lang="fr-FR" sz="2000" i="1" dirty="0">
                <a:solidFill>
                  <a:srgbClr val="0070C0"/>
                </a:solidFill>
              </a:rPr>
              <a:t>) 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 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7532" y="2467055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75863" y="388630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3692" cy="741682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</a:t>
            </a:r>
            <a:r>
              <a:rPr lang="fr-FR" sz="2900" dirty="0">
                <a:solidFill>
                  <a:srgbClr val="C00000"/>
                </a:solidFill>
              </a:rPr>
              <a:t>O</a:t>
            </a:r>
            <a:r>
              <a:rPr lang="fr-FR" sz="2900" dirty="0" smtClean="0">
                <a:solidFill>
                  <a:srgbClr val="C00000"/>
                </a:solidFill>
              </a:rPr>
              <a:t>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14547" y="3561459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64183" y="19075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508104" y="2276872"/>
            <a:ext cx="720000" cy="0"/>
          </a:xfrm>
          <a:prstGeom prst="line">
            <a:avLst/>
          </a:prstGeom>
          <a:ln w="57150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652120" y="4077072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796136" y="5805264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940152" y="666936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73907" y="1907540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40352" y="356145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Enseignement Physiologie C vaire 2AM 2017\Image physiologie cardiaque\o2xvdo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3692" cy="741682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3"/>
            <a:ext cx="9144000" cy="13774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III.3. </a:t>
            </a:r>
            <a:r>
              <a:rPr lang="fr-FR" sz="2900" dirty="0">
                <a:solidFill>
                  <a:srgbClr val="C00000"/>
                </a:solidFill>
              </a:rPr>
              <a:t>O</a:t>
            </a:r>
            <a:r>
              <a:rPr lang="fr-FR" sz="2900" dirty="0" smtClean="0">
                <a:solidFill>
                  <a:srgbClr val="C00000"/>
                </a:solidFill>
              </a:rPr>
              <a:t>rigine de l’automatisme</a:t>
            </a: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endParaRPr lang="fr-FR" sz="3100" dirty="0"/>
          </a:p>
        </p:txBody>
      </p:sp>
      <p:sp>
        <p:nvSpPr>
          <p:cNvPr id="6" name="Rectangle 5"/>
          <p:cNvSpPr/>
          <p:nvPr/>
        </p:nvSpPr>
        <p:spPr>
          <a:xfrm>
            <a:off x="7164288" y="1484784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06839" y="5752999"/>
            <a:ext cx="59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RDPJ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14547" y="3561459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NAV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64183" y="19075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2482" y="498471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FDH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508104" y="2348880"/>
            <a:ext cx="720000" cy="0"/>
          </a:xfrm>
          <a:prstGeom prst="line">
            <a:avLst/>
          </a:prstGeom>
          <a:ln w="57150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652120" y="414908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796136" y="5877272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940152" y="6741368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73907" y="1907540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40352" y="356145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97356" y="4978624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79919" y="5752999"/>
            <a:ext cx="504056" cy="394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flipH="1">
            <a:off x="5796136" y="1979548"/>
            <a:ext cx="288032" cy="29732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flipH="1">
            <a:off x="5940152" y="3905036"/>
            <a:ext cx="288032" cy="17203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flipH="1">
            <a:off x="6012157" y="5709666"/>
            <a:ext cx="360043" cy="9559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flipH="1">
            <a:off x="6164558" y="6573762"/>
            <a:ext cx="370825" cy="9559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III.4. Origine de la DDLS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4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III.4. Origine de la DDLS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1636589"/>
            <a:ext cx="2664296" cy="5013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L’instabilité 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ionique</a:t>
            </a:r>
            <a:r>
              <a:rPr lang="fr-FR" sz="2000" dirty="0" smtClean="0">
                <a:solidFill>
                  <a:schemeClr val="bg1"/>
                </a:solidFill>
              </a:rPr>
              <a:t> est en </a:t>
            </a:r>
            <a:r>
              <a:rPr lang="fr-FR" sz="2000" dirty="0">
                <a:solidFill>
                  <a:schemeClr val="bg1"/>
                </a:solidFill>
              </a:rPr>
              <a:t>faveur  </a:t>
            </a:r>
            <a:r>
              <a:rPr lang="fr-FR" sz="2000" i="1" dirty="0">
                <a:solidFill>
                  <a:schemeClr val="bg1"/>
                </a:solidFill>
              </a:rPr>
              <a:t>essentiellement de la </a:t>
            </a:r>
            <a:r>
              <a:rPr lang="fr-FR" sz="2000" i="1" u="sng" dirty="0">
                <a:solidFill>
                  <a:schemeClr val="bg1"/>
                </a:solidFill>
              </a:rPr>
              <a:t>pénétration du sodium </a:t>
            </a:r>
            <a:r>
              <a:rPr lang="fr-FR" sz="2000" i="1" dirty="0">
                <a:solidFill>
                  <a:schemeClr val="bg1"/>
                </a:solidFill>
              </a:rPr>
              <a:t>par des canaux </a:t>
            </a:r>
            <a:r>
              <a:rPr lang="fr-FR" sz="2000" i="1" dirty="0" smtClean="0">
                <a:solidFill>
                  <a:schemeClr val="bg1"/>
                </a:solidFill>
              </a:rPr>
              <a:t>lents… .</a:t>
            </a:r>
          </a:p>
          <a:p>
            <a:endParaRPr lang="fr-FR" sz="2000" i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</a:t>
            </a:r>
            <a:r>
              <a:rPr lang="fr-FR" sz="2000" dirty="0" smtClean="0">
                <a:solidFill>
                  <a:schemeClr val="bg1"/>
                </a:solidFill>
              </a:rPr>
              <a:t>a pente α de la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DDLS est décroissante 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r>
              <a:rPr lang="fr-FR" sz="2000" dirty="0" smtClean="0">
                <a:solidFill>
                  <a:schemeClr val="bg1"/>
                </a:solidFill>
              </a:rPr>
              <a:t>, ce qui une entraine une </a:t>
            </a:r>
            <a:r>
              <a:rPr lang="fr-FR" sz="2000" i="1" u="sng" dirty="0" smtClean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 smtClean="0">
                <a:solidFill>
                  <a:schemeClr val="bg1"/>
                </a:solidFill>
              </a:rPr>
              <a:t>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5816" y="3068960"/>
            <a:ext cx="669674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Plan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75661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I. </a:t>
            </a:r>
            <a:r>
              <a:rPr lang="fr-FR" dirty="0" smtClean="0"/>
              <a:t>Introduction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Anatomo</a:t>
            </a:r>
            <a:r>
              <a:rPr lang="fr-FR" dirty="0" smtClean="0"/>
              <a:t>-histologie du tissu nodal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III. </a:t>
            </a:r>
            <a:r>
              <a:rPr lang="fr-FR" dirty="0" smtClean="0"/>
              <a:t>Fonctionnement du tissu nodal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</a:t>
            </a:r>
          </a:p>
          <a:p>
            <a:pPr marL="514350" indent="-514350">
              <a:buNone/>
            </a:pPr>
            <a:r>
              <a:rPr lang="fr-FR" dirty="0" smtClean="0"/>
              <a:t>  </a:t>
            </a:r>
          </a:p>
          <a:p>
            <a:pPr marL="514350" indent="-51435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III.4. Origine de la DDLS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4" y="2852936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6488" y="1988840"/>
            <a:ext cx="423664" cy="224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 smtClean="0"/>
              <a:t>La DDLS est entre le Potentiel diastolique max </a:t>
            </a:r>
            <a:r>
              <a:rPr lang="fr-FR" sz="2000" i="1" dirty="0" smtClean="0">
                <a:solidFill>
                  <a:srgbClr val="0070C0"/>
                </a:solidFill>
              </a:rPr>
              <a:t>(PDM) </a:t>
            </a:r>
            <a:r>
              <a:rPr lang="fr-FR" sz="2000" i="1" dirty="0" smtClean="0"/>
              <a:t>et le potentiel seuil </a:t>
            </a:r>
            <a:r>
              <a:rPr lang="fr-FR" sz="2000" i="1" dirty="0" smtClean="0">
                <a:solidFill>
                  <a:srgbClr val="0070C0"/>
                </a:solidFill>
              </a:rPr>
              <a:t>(PS)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1636589"/>
            <a:ext cx="2664296" cy="5013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5816" y="3068960"/>
            <a:ext cx="669674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III.4. Origine de la DDLS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25"/>
          <p:cNvSpPr/>
          <p:nvPr/>
        </p:nvSpPr>
        <p:spPr>
          <a:xfrm>
            <a:off x="7139136" y="2060848"/>
            <a:ext cx="1105272" cy="8959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5816" y="3068960"/>
            <a:ext cx="669674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5"/>
          <p:cNvSpPr/>
          <p:nvPr/>
        </p:nvSpPr>
        <p:spPr>
          <a:xfrm>
            <a:off x="107504" y="1636589"/>
            <a:ext cx="2664296" cy="5013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La DDLS est liée à 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l’instabilité Ionique   </a:t>
            </a:r>
            <a:r>
              <a:rPr lang="fr-FR" sz="2000" dirty="0">
                <a:solidFill>
                  <a:srgbClr val="FFFFFF"/>
                </a:solidFill>
              </a:rPr>
              <a:t>faveur  </a:t>
            </a:r>
            <a:r>
              <a:rPr lang="fr-FR" sz="2000" i="1" dirty="0">
                <a:solidFill>
                  <a:srgbClr val="FFFFFF"/>
                </a:solidFill>
              </a:rPr>
              <a:t>essentiellement de la </a:t>
            </a:r>
            <a:r>
              <a:rPr lang="fr-FR" sz="2000" i="1" u="sng" dirty="0">
                <a:solidFill>
                  <a:srgbClr val="FFFFFF"/>
                </a:solidFill>
              </a:rPr>
              <a:t>pénétration du sodium </a:t>
            </a:r>
            <a:r>
              <a:rPr lang="fr-FR" sz="2000" i="1" dirty="0">
                <a:solidFill>
                  <a:srgbClr val="FFFFFF"/>
                </a:solidFill>
              </a:rPr>
              <a:t>par des canaux </a:t>
            </a:r>
            <a:r>
              <a:rPr lang="fr-FR" sz="2000" i="1" dirty="0" smtClean="0">
                <a:solidFill>
                  <a:srgbClr val="FFFFFF"/>
                </a:solidFill>
              </a:rPr>
              <a:t>lents… .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</a:t>
            </a:r>
            <a:r>
              <a:rPr lang="fr-FR" sz="2000" dirty="0" smtClean="0">
                <a:solidFill>
                  <a:schemeClr val="bg1"/>
                </a:solidFill>
              </a:rPr>
              <a:t>a pente α de la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DDLS est décroissante 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r>
              <a:rPr lang="fr-FR" sz="2000" dirty="0" smtClean="0">
                <a:solidFill>
                  <a:schemeClr val="bg1"/>
                </a:solidFill>
              </a:rPr>
              <a:t>, ce qui une entraine une </a:t>
            </a:r>
            <a:r>
              <a:rPr lang="fr-FR" sz="2000" i="1" u="sng" dirty="0" smtClean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 smtClean="0">
                <a:solidFill>
                  <a:schemeClr val="bg1"/>
                </a:solidFill>
              </a:rPr>
              <a:t>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III.4. Origine de la DDLS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1636589"/>
            <a:ext cx="2664296" cy="5013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La DDLS est liée à </a:t>
            </a:r>
          </a:p>
          <a:p>
            <a:r>
              <a:rPr lang="fr-FR" sz="2000" i="1" dirty="0" smtClean="0">
                <a:solidFill>
                  <a:srgbClr val="0070C0"/>
                </a:solidFill>
              </a:rPr>
              <a:t>l’instabilité Ionique  </a:t>
            </a:r>
            <a:r>
              <a:rPr lang="fr-FR" sz="2000" dirty="0" smtClean="0">
                <a:solidFill>
                  <a:schemeClr val="tx1"/>
                </a:solidFill>
              </a:rPr>
              <a:t>en faveur </a:t>
            </a:r>
            <a:r>
              <a:rPr lang="fr-FR" sz="2000" i="1" dirty="0" smtClean="0">
                <a:solidFill>
                  <a:schemeClr val="tx1"/>
                </a:solidFill>
              </a:rPr>
              <a:t>essentiellement </a:t>
            </a:r>
            <a:r>
              <a:rPr lang="fr-FR" sz="2000" i="1" dirty="0">
                <a:solidFill>
                  <a:schemeClr val="tx1"/>
                </a:solidFill>
              </a:rPr>
              <a:t>de la </a:t>
            </a:r>
            <a:r>
              <a:rPr lang="fr-FR" sz="2000" i="1" u="sng" dirty="0">
                <a:solidFill>
                  <a:srgbClr val="0070C0"/>
                </a:solidFill>
              </a:rPr>
              <a:t>pénétration du sodium </a:t>
            </a:r>
            <a:r>
              <a:rPr lang="fr-FR" sz="2000" i="1" dirty="0">
                <a:solidFill>
                  <a:srgbClr val="0070C0"/>
                </a:solidFill>
              </a:rPr>
              <a:t>par des canaux </a:t>
            </a:r>
            <a:r>
              <a:rPr lang="fr-FR" sz="2000" i="1" dirty="0" smtClean="0">
                <a:solidFill>
                  <a:srgbClr val="0070C0"/>
                </a:solidFill>
              </a:rPr>
              <a:t>lents… .</a:t>
            </a:r>
          </a:p>
          <a:p>
            <a:endParaRPr lang="fr-FR" sz="2000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L</a:t>
            </a:r>
            <a:r>
              <a:rPr lang="fr-FR" sz="2000" dirty="0">
                <a:solidFill>
                  <a:schemeClr val="bg1"/>
                </a:solidFill>
              </a:rPr>
              <a:t>a pente α de la </a:t>
            </a:r>
          </a:p>
          <a:p>
            <a:r>
              <a:rPr lang="fr-FR" sz="2000" dirty="0">
                <a:solidFill>
                  <a:schemeClr val="bg1"/>
                </a:solidFill>
              </a:rPr>
              <a:t>DDLS est décroissante du </a:t>
            </a:r>
            <a:r>
              <a:rPr lang="fr-FR" sz="2000" b="1" dirty="0">
                <a:solidFill>
                  <a:schemeClr val="bg1"/>
                </a:solidFill>
              </a:rPr>
              <a:t>NS</a:t>
            </a:r>
            <a:r>
              <a:rPr lang="fr-FR" sz="2000" dirty="0">
                <a:solidFill>
                  <a:schemeClr val="bg1"/>
                </a:solidFill>
              </a:rPr>
              <a:t> vers Le </a:t>
            </a:r>
            <a:r>
              <a:rPr lang="fr-FR" sz="2000" b="1" dirty="0">
                <a:solidFill>
                  <a:schemeClr val="bg1"/>
                </a:solidFill>
              </a:rPr>
              <a:t>RDPJ</a:t>
            </a:r>
            <a:r>
              <a:rPr lang="fr-FR" sz="2000" dirty="0">
                <a:solidFill>
                  <a:schemeClr val="bg1"/>
                </a:solidFill>
              </a:rPr>
              <a:t>, ce qui une entraine une </a:t>
            </a:r>
            <a:r>
              <a:rPr lang="fr-FR" sz="2000" i="1" u="sng" dirty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>
                <a:solidFill>
                  <a:schemeClr val="bg1"/>
                </a:solidFill>
              </a:rPr>
              <a:t>du </a:t>
            </a:r>
            <a:r>
              <a:rPr lang="fr-FR" sz="2000" b="1" dirty="0">
                <a:solidFill>
                  <a:schemeClr val="bg1"/>
                </a:solidFill>
              </a:rPr>
              <a:t>NS</a:t>
            </a:r>
            <a:r>
              <a:rPr lang="fr-FR" sz="2000" dirty="0">
                <a:solidFill>
                  <a:schemeClr val="bg1"/>
                </a:solidFill>
              </a:rPr>
              <a:t> vers le </a:t>
            </a:r>
            <a:r>
              <a:rPr lang="fr-FR" sz="2000" b="1" dirty="0">
                <a:solidFill>
                  <a:schemeClr val="bg1"/>
                </a:solidFill>
              </a:rPr>
              <a:t>RDPJ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</a:t>
            </a:r>
            <a:r>
              <a:rPr lang="fr-FR" sz="2000" dirty="0" smtClean="0">
                <a:solidFill>
                  <a:schemeClr val="bg1"/>
                </a:solidFill>
              </a:rPr>
              <a:t>a pente α de la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DDLS est décroissante 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r>
              <a:rPr lang="fr-FR" sz="2000" dirty="0" smtClean="0">
                <a:solidFill>
                  <a:schemeClr val="bg1"/>
                </a:solidFill>
              </a:rPr>
              <a:t>, ce qui une entraine une </a:t>
            </a:r>
            <a:r>
              <a:rPr lang="fr-FR" sz="2000" i="1" u="sng" dirty="0" smtClean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 smtClean="0">
                <a:solidFill>
                  <a:schemeClr val="bg1"/>
                </a:solidFill>
              </a:rPr>
              <a:t>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Ellipse 25"/>
          <p:cNvSpPr/>
          <p:nvPr/>
        </p:nvSpPr>
        <p:spPr>
          <a:xfrm>
            <a:off x="7211144" y="2060848"/>
            <a:ext cx="529208" cy="8959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5816" y="3068960"/>
            <a:ext cx="669674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III.5.Décroissance </a:t>
            </a:r>
            <a:r>
              <a:rPr lang="fr-FR" sz="2900" dirty="0">
                <a:solidFill>
                  <a:srgbClr val="C00000"/>
                </a:solidFill>
              </a:rPr>
              <a:t>de la DDLS du NS au RDPJ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III.5.Décroissance </a:t>
            </a:r>
            <a:r>
              <a:rPr lang="fr-FR" sz="2900" dirty="0">
                <a:solidFill>
                  <a:srgbClr val="C00000"/>
                </a:solidFill>
              </a:rPr>
              <a:t>de la DDLS du NS au RDPJ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1700808"/>
            <a:ext cx="22322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5816" y="3068960"/>
            <a:ext cx="669674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III.5.Décroissance de la DDLS du NS au RDPJ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87824" y="4653136"/>
            <a:ext cx="6624736" cy="2204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III.5.Décroissance de la DDLS du NS au RDPJ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III.5.Décroissance de la DDLS du NS au RDPJ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5"/>
          <p:cNvSpPr/>
          <p:nvPr/>
        </p:nvSpPr>
        <p:spPr>
          <a:xfrm>
            <a:off x="107504" y="1636589"/>
            <a:ext cx="2664296" cy="5013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Liée à </a:t>
            </a:r>
            <a:r>
              <a:rPr lang="fr-FR" sz="2000" i="1" dirty="0" smtClean="0">
                <a:solidFill>
                  <a:schemeClr val="bg1"/>
                </a:solidFill>
              </a:rPr>
              <a:t>l’instabilité </a:t>
            </a:r>
            <a:endParaRPr lang="fr-FR" sz="2000" i="1" dirty="0">
              <a:solidFill>
                <a:schemeClr val="bg1"/>
              </a:solidFill>
            </a:endParaRPr>
          </a:p>
          <a:p>
            <a:r>
              <a:rPr lang="fr-FR" sz="2000" i="1" dirty="0">
                <a:solidFill>
                  <a:schemeClr val="bg1"/>
                </a:solidFill>
              </a:rPr>
              <a:t>ionique</a:t>
            </a:r>
            <a:r>
              <a:rPr lang="fr-FR" sz="2000" i="1" dirty="0" smtClean="0">
                <a:solidFill>
                  <a:schemeClr val="bg1"/>
                </a:solidFill>
              </a:rPr>
              <a:t>  </a:t>
            </a:r>
            <a:r>
              <a:rPr lang="fr-FR" sz="2000" dirty="0" smtClean="0">
                <a:solidFill>
                  <a:schemeClr val="bg1"/>
                </a:solidFill>
              </a:rPr>
              <a:t>en </a:t>
            </a:r>
            <a:r>
              <a:rPr lang="fr-FR" sz="2000" dirty="0">
                <a:solidFill>
                  <a:schemeClr val="bg1"/>
                </a:solidFill>
              </a:rPr>
              <a:t>faveur  </a:t>
            </a:r>
            <a:r>
              <a:rPr lang="fr-FR" sz="2000" i="1" dirty="0">
                <a:solidFill>
                  <a:schemeClr val="bg1"/>
                </a:solidFill>
              </a:rPr>
              <a:t>essentiellement de la </a:t>
            </a:r>
            <a:r>
              <a:rPr lang="fr-FR" sz="2000" i="1" u="sng" dirty="0">
                <a:solidFill>
                  <a:schemeClr val="bg1"/>
                </a:solidFill>
              </a:rPr>
              <a:t>pénétration du sodium </a:t>
            </a:r>
            <a:r>
              <a:rPr lang="fr-FR" sz="2000" i="1" dirty="0">
                <a:solidFill>
                  <a:schemeClr val="bg1"/>
                </a:solidFill>
              </a:rPr>
              <a:t>par des canaux </a:t>
            </a:r>
            <a:r>
              <a:rPr lang="fr-FR" sz="2000" i="1" dirty="0" smtClean="0">
                <a:solidFill>
                  <a:schemeClr val="bg1"/>
                </a:solidFill>
              </a:rPr>
              <a:t>lents… .</a:t>
            </a:r>
            <a:endParaRPr lang="fr-FR" sz="2000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</a:rPr>
              <a:t>L</a:t>
            </a:r>
            <a:r>
              <a:rPr lang="fr-FR" sz="2000" dirty="0">
                <a:solidFill>
                  <a:schemeClr val="tx1"/>
                </a:solidFill>
              </a:rPr>
              <a:t>a pente α de la </a:t>
            </a:r>
          </a:p>
          <a:p>
            <a:r>
              <a:rPr lang="fr-FR" sz="2000" dirty="0">
                <a:solidFill>
                  <a:schemeClr val="tx1"/>
                </a:solidFill>
              </a:rPr>
              <a:t>DDLS est </a:t>
            </a:r>
            <a:r>
              <a:rPr lang="fr-FR" sz="2000" dirty="0">
                <a:solidFill>
                  <a:srgbClr val="0070C0"/>
                </a:solidFill>
              </a:rPr>
              <a:t>décroissante </a:t>
            </a:r>
            <a:r>
              <a:rPr lang="fr-FR" sz="2000" dirty="0">
                <a:solidFill>
                  <a:schemeClr val="tx1"/>
                </a:solidFill>
              </a:rPr>
              <a:t>du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>
                <a:solidFill>
                  <a:schemeClr val="tx1"/>
                </a:solidFill>
              </a:rPr>
              <a:t> vers Le </a:t>
            </a:r>
            <a:r>
              <a:rPr lang="fr-FR" sz="2000" b="1" dirty="0">
                <a:solidFill>
                  <a:srgbClr val="0070C0"/>
                </a:solidFill>
              </a:rPr>
              <a:t>RDPJ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chemeClr val="bg1"/>
                </a:solidFill>
              </a:rPr>
              <a:t>ce qui une entraine une </a:t>
            </a:r>
            <a:r>
              <a:rPr lang="fr-FR" sz="2000" i="1" u="sng" dirty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>
                <a:solidFill>
                  <a:schemeClr val="bg1"/>
                </a:solidFill>
              </a:rPr>
              <a:t>du </a:t>
            </a:r>
            <a:r>
              <a:rPr lang="fr-FR" sz="2000" b="1" dirty="0">
                <a:solidFill>
                  <a:schemeClr val="bg1"/>
                </a:solidFill>
              </a:rPr>
              <a:t>NS</a:t>
            </a:r>
            <a:r>
              <a:rPr lang="fr-FR" sz="2000" dirty="0">
                <a:solidFill>
                  <a:schemeClr val="bg1"/>
                </a:solidFill>
              </a:rPr>
              <a:t> vers le </a:t>
            </a:r>
            <a:r>
              <a:rPr lang="fr-FR" sz="2000" b="1" dirty="0">
                <a:solidFill>
                  <a:schemeClr val="bg1"/>
                </a:solidFill>
              </a:rPr>
              <a:t>RDPJ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</a:t>
            </a:r>
            <a:r>
              <a:rPr lang="fr-FR" sz="2000" dirty="0" smtClean="0">
                <a:solidFill>
                  <a:schemeClr val="bg1"/>
                </a:solidFill>
              </a:rPr>
              <a:t>a pente α de la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DDLS est décroissante 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r>
              <a:rPr lang="fr-FR" sz="2000" dirty="0" smtClean="0">
                <a:solidFill>
                  <a:schemeClr val="bg1"/>
                </a:solidFill>
              </a:rPr>
              <a:t>, ce qui une entraine une </a:t>
            </a:r>
            <a:r>
              <a:rPr lang="fr-FR" sz="2000" i="1" u="sng" dirty="0" smtClean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 smtClean="0">
                <a:solidFill>
                  <a:schemeClr val="bg1"/>
                </a:solidFill>
              </a:rPr>
              <a:t>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III.5.Décroissance de la DDLS du NS au RDPJ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5"/>
          <p:cNvSpPr/>
          <p:nvPr/>
        </p:nvSpPr>
        <p:spPr>
          <a:xfrm>
            <a:off x="107504" y="1636589"/>
            <a:ext cx="2664296" cy="5013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Liée à </a:t>
            </a:r>
            <a:r>
              <a:rPr lang="fr-FR" sz="2000" i="1" dirty="0" smtClean="0">
                <a:solidFill>
                  <a:schemeClr val="bg1"/>
                </a:solidFill>
              </a:rPr>
              <a:t>l’instabilité </a:t>
            </a:r>
            <a:endParaRPr lang="fr-FR" sz="2000" i="1" dirty="0">
              <a:solidFill>
                <a:schemeClr val="bg1"/>
              </a:solidFill>
            </a:endParaRPr>
          </a:p>
          <a:p>
            <a:r>
              <a:rPr lang="fr-FR" sz="2000" i="1" dirty="0">
                <a:solidFill>
                  <a:schemeClr val="bg1"/>
                </a:solidFill>
              </a:rPr>
              <a:t>ionique</a:t>
            </a:r>
            <a:r>
              <a:rPr lang="fr-FR" sz="2000" i="1" dirty="0" smtClean="0">
                <a:solidFill>
                  <a:schemeClr val="bg1"/>
                </a:solidFill>
              </a:rPr>
              <a:t>  </a:t>
            </a:r>
            <a:r>
              <a:rPr lang="fr-FR" sz="2000" dirty="0" smtClean="0">
                <a:solidFill>
                  <a:schemeClr val="bg1"/>
                </a:solidFill>
              </a:rPr>
              <a:t>en </a:t>
            </a:r>
            <a:r>
              <a:rPr lang="fr-FR" sz="2000" dirty="0">
                <a:solidFill>
                  <a:schemeClr val="bg1"/>
                </a:solidFill>
              </a:rPr>
              <a:t>faveur  </a:t>
            </a:r>
            <a:r>
              <a:rPr lang="fr-FR" sz="2000" i="1" dirty="0">
                <a:solidFill>
                  <a:schemeClr val="bg1"/>
                </a:solidFill>
              </a:rPr>
              <a:t>essentiellement de la </a:t>
            </a:r>
            <a:r>
              <a:rPr lang="fr-FR" sz="2000" i="1" u="sng" dirty="0">
                <a:solidFill>
                  <a:schemeClr val="bg1"/>
                </a:solidFill>
              </a:rPr>
              <a:t>pénétration du sodium </a:t>
            </a:r>
            <a:r>
              <a:rPr lang="fr-FR" sz="2000" i="1" dirty="0">
                <a:solidFill>
                  <a:schemeClr val="bg1"/>
                </a:solidFill>
              </a:rPr>
              <a:t>par des canaux </a:t>
            </a:r>
            <a:r>
              <a:rPr lang="fr-FR" sz="2000" i="1" dirty="0" smtClean="0">
                <a:solidFill>
                  <a:schemeClr val="bg1"/>
                </a:solidFill>
              </a:rPr>
              <a:t>lents… .</a:t>
            </a:r>
            <a:endParaRPr lang="fr-FR" sz="2000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</a:rPr>
              <a:t>L</a:t>
            </a:r>
            <a:r>
              <a:rPr lang="fr-FR" sz="2000" dirty="0">
                <a:solidFill>
                  <a:schemeClr val="tx1"/>
                </a:solidFill>
              </a:rPr>
              <a:t>a pente α de la </a:t>
            </a:r>
          </a:p>
          <a:p>
            <a:r>
              <a:rPr lang="fr-FR" sz="2000" dirty="0">
                <a:solidFill>
                  <a:schemeClr val="tx1"/>
                </a:solidFill>
              </a:rPr>
              <a:t>DDLS est </a:t>
            </a:r>
            <a:r>
              <a:rPr lang="fr-FR" sz="2000" dirty="0">
                <a:solidFill>
                  <a:srgbClr val="0070C0"/>
                </a:solidFill>
              </a:rPr>
              <a:t>décroissante </a:t>
            </a:r>
            <a:r>
              <a:rPr lang="fr-FR" sz="2000" dirty="0">
                <a:solidFill>
                  <a:schemeClr val="tx1"/>
                </a:solidFill>
              </a:rPr>
              <a:t>du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>
                <a:solidFill>
                  <a:schemeClr val="tx1"/>
                </a:solidFill>
              </a:rPr>
              <a:t> vers Le </a:t>
            </a:r>
            <a:r>
              <a:rPr lang="fr-FR" sz="2000" b="1" dirty="0">
                <a:solidFill>
                  <a:srgbClr val="0070C0"/>
                </a:solidFill>
              </a:rPr>
              <a:t>RDPJ</a:t>
            </a:r>
            <a:r>
              <a:rPr lang="fr-FR" sz="2000" dirty="0">
                <a:solidFill>
                  <a:schemeClr val="tx1"/>
                </a:solidFill>
              </a:rPr>
              <a:t>, ce qui une entraine une </a:t>
            </a:r>
            <a:r>
              <a:rPr lang="fr-FR" sz="2000" i="1" u="sng" dirty="0">
                <a:solidFill>
                  <a:srgbClr val="0070C0"/>
                </a:solidFill>
              </a:rPr>
              <a:t>diminution de la fréquence de décharge </a:t>
            </a:r>
            <a:r>
              <a:rPr lang="fr-FR" sz="2000" dirty="0">
                <a:solidFill>
                  <a:schemeClr val="tx1"/>
                </a:solidFill>
              </a:rPr>
              <a:t>du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>
                <a:solidFill>
                  <a:schemeClr val="tx1"/>
                </a:solidFill>
              </a:rPr>
              <a:t> vers le </a:t>
            </a:r>
            <a:r>
              <a:rPr lang="fr-FR" sz="2000" b="1" dirty="0">
                <a:solidFill>
                  <a:srgbClr val="0070C0"/>
                </a:solidFill>
              </a:rPr>
              <a:t>RDPJ</a:t>
            </a:r>
          </a:p>
          <a:p>
            <a:endParaRPr lang="fr-FR" sz="2000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</a:t>
            </a:r>
            <a:r>
              <a:rPr lang="fr-FR" sz="2000" dirty="0" smtClean="0">
                <a:solidFill>
                  <a:schemeClr val="bg1"/>
                </a:solidFill>
              </a:rPr>
              <a:t>a pente α de la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DDLS est décroissante 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r>
              <a:rPr lang="fr-FR" sz="2000" dirty="0" smtClean="0">
                <a:solidFill>
                  <a:schemeClr val="bg1"/>
                </a:solidFill>
              </a:rPr>
              <a:t>, ce qui une entraine une </a:t>
            </a:r>
            <a:r>
              <a:rPr lang="fr-FR" sz="2000" i="1" u="sng" dirty="0" smtClean="0">
                <a:solidFill>
                  <a:schemeClr val="bg1"/>
                </a:solidFill>
              </a:rPr>
              <a:t>diminution de la fréquence de décharge </a:t>
            </a:r>
            <a:r>
              <a:rPr lang="fr-FR" sz="2000" dirty="0" smtClean="0">
                <a:solidFill>
                  <a:schemeClr val="bg1"/>
                </a:solidFill>
              </a:rPr>
              <a:t>du </a:t>
            </a:r>
            <a:r>
              <a:rPr lang="fr-FR" sz="2000" b="1" dirty="0" smtClean="0">
                <a:solidFill>
                  <a:schemeClr val="bg1"/>
                </a:solidFill>
              </a:rPr>
              <a:t>NS</a:t>
            </a:r>
            <a:r>
              <a:rPr lang="fr-FR" sz="2000" dirty="0" smtClean="0">
                <a:solidFill>
                  <a:schemeClr val="bg1"/>
                </a:solidFill>
              </a:rPr>
              <a:t> vers le </a:t>
            </a:r>
            <a:r>
              <a:rPr lang="fr-FR" sz="2000" b="1" dirty="0" smtClean="0">
                <a:solidFill>
                  <a:schemeClr val="bg1"/>
                </a:solidFill>
              </a:rPr>
              <a:t>RDPJ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</a:t>
            </a:r>
            <a:r>
              <a:rPr lang="fr-FR" sz="2900" dirty="0">
                <a:solidFill>
                  <a:srgbClr val="C00000"/>
                </a:solidFill>
              </a:rPr>
              <a:t>S</a:t>
            </a:r>
            <a:r>
              <a:rPr lang="fr-FR" sz="2900" dirty="0" smtClean="0">
                <a:solidFill>
                  <a:srgbClr val="C00000"/>
                </a:solidFill>
              </a:rPr>
              <a:t>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Plan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75661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I. </a:t>
            </a:r>
            <a:r>
              <a:rPr lang="fr-FR" dirty="0" smtClean="0"/>
              <a:t>Introduction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Anatomo</a:t>
            </a:r>
            <a:r>
              <a:rPr lang="fr-FR" dirty="0" smtClean="0"/>
              <a:t>-histologie du tissu nodal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III. </a:t>
            </a:r>
            <a:r>
              <a:rPr lang="fr-FR" dirty="0" smtClean="0"/>
              <a:t>Fonctionnement du tissu nodal</a:t>
            </a:r>
          </a:p>
          <a:p>
            <a:pPr>
              <a:lnSpc>
                <a:spcPct val="120000"/>
              </a:lnSpc>
              <a:buNone/>
            </a:pPr>
            <a:r>
              <a:rPr lang="fr-FR" dirty="0">
                <a:solidFill>
                  <a:srgbClr val="C00000"/>
                </a:solidFill>
              </a:rPr>
              <a:t>IV.</a:t>
            </a:r>
            <a:r>
              <a:rPr lang="fr-FR" dirty="0"/>
              <a:t> Effets du SNA sur </a:t>
            </a:r>
            <a:r>
              <a:rPr lang="fr-FR" dirty="0" smtClean="0"/>
              <a:t>le fonctionnement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        du tissu nodal </a:t>
            </a:r>
            <a:endParaRPr lang="fr-FR" dirty="0"/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</a:t>
            </a:r>
          </a:p>
          <a:p>
            <a:pPr marL="514350" indent="-514350">
              <a:buNone/>
            </a:pPr>
            <a:r>
              <a:rPr lang="fr-FR" dirty="0" smtClean="0"/>
              <a:t>  </a:t>
            </a:r>
          </a:p>
          <a:p>
            <a:pPr marL="514350" indent="-51435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</a:t>
            </a:r>
            <a:r>
              <a:rPr lang="fr-FR" sz="2900" dirty="0">
                <a:solidFill>
                  <a:srgbClr val="C00000"/>
                </a:solidFill>
              </a:rPr>
              <a:t>S</a:t>
            </a:r>
            <a:r>
              <a:rPr lang="fr-FR" sz="2900" dirty="0" smtClean="0">
                <a:solidFill>
                  <a:srgbClr val="C00000"/>
                </a:solidFill>
              </a:rPr>
              <a:t>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5496" y="1512168"/>
            <a:ext cx="2952328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 </a:t>
            </a:r>
            <a:r>
              <a:rPr lang="fr-FR" sz="2000" b="1" dirty="0" smtClean="0"/>
              <a:t>L</a:t>
            </a:r>
            <a:r>
              <a:rPr lang="fr-FR" sz="2000" dirty="0" smtClean="0"/>
              <a:t>e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/>
              <a:t> présente la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fréquence </a:t>
            </a:r>
            <a:r>
              <a:rPr lang="fr-FR" sz="2000" dirty="0"/>
              <a:t>de décharge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dirty="0"/>
              <a:t>plus </a:t>
            </a:r>
            <a:r>
              <a:rPr lang="fr-FR" sz="2000" dirty="0" smtClean="0"/>
              <a:t>importante                </a:t>
            </a:r>
          </a:p>
          <a:p>
            <a:pPr marL="0" indent="0">
              <a:buNone/>
            </a:pP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C00000"/>
                </a:solidFill>
              </a:rPr>
              <a:t>70-80 PA/min</a:t>
            </a:r>
            <a:r>
              <a:rPr lang="fr-FR" sz="2000" dirty="0"/>
              <a:t>). </a:t>
            </a:r>
            <a:r>
              <a:rPr lang="fr-FR" sz="2000" dirty="0">
                <a:solidFill>
                  <a:schemeClr val="bg1"/>
                </a:solidFill>
              </a:rPr>
              <a:t>Il </a:t>
            </a:r>
            <a:r>
              <a:rPr lang="fr-FR" sz="2000" dirty="0" smtClean="0">
                <a:solidFill>
                  <a:schemeClr val="bg1"/>
                </a:solidFill>
              </a:rPr>
              <a:t>l’impose  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aux </a:t>
            </a:r>
            <a:r>
              <a:rPr lang="fr-FR" sz="2000" dirty="0">
                <a:solidFill>
                  <a:schemeClr val="bg1"/>
                </a:solidFill>
              </a:rPr>
              <a:t>reste des </a:t>
            </a:r>
            <a:r>
              <a:rPr lang="fr-FR" sz="2000" dirty="0" smtClean="0">
                <a:solidFill>
                  <a:schemeClr val="bg1"/>
                </a:solidFill>
              </a:rPr>
              <a:t>cellules automatiques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smtClean="0">
                <a:solidFill>
                  <a:schemeClr val="bg1"/>
                </a:solidFill>
              </a:rPr>
              <a:t>qui assurent</a:t>
            </a:r>
            <a:r>
              <a:rPr lang="fr-FR" sz="2000" dirty="0">
                <a:solidFill>
                  <a:schemeClr val="bg1"/>
                </a:solidFill>
              </a:rPr>
              <a:t>, dans cette 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situation </a:t>
            </a:r>
            <a:r>
              <a:rPr lang="fr-FR" sz="2000" dirty="0">
                <a:solidFill>
                  <a:schemeClr val="bg1"/>
                </a:solidFill>
              </a:rPr>
              <a:t>physiologique, 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u</a:t>
            </a:r>
            <a:r>
              <a:rPr lang="fr-FR" sz="2000" dirty="0" smtClean="0">
                <a:solidFill>
                  <a:schemeClr val="bg1"/>
                </a:solidFill>
              </a:rPr>
              <a:t>niquement une </a:t>
            </a:r>
            <a:r>
              <a:rPr lang="fr-FR" sz="2000" i="1" dirty="0" smtClean="0">
                <a:solidFill>
                  <a:schemeClr val="bg1"/>
                </a:solidFill>
              </a:rPr>
              <a:t>fonction </a:t>
            </a:r>
            <a:r>
              <a:rPr lang="fr-FR" sz="2000" i="1" dirty="0">
                <a:solidFill>
                  <a:schemeClr val="bg1"/>
                </a:solidFill>
              </a:rPr>
              <a:t>de </a:t>
            </a:r>
            <a:r>
              <a:rPr lang="fr-FR" sz="2000" i="1" dirty="0" smtClean="0">
                <a:solidFill>
                  <a:schemeClr val="bg1"/>
                </a:solidFill>
              </a:rPr>
              <a:t>conduction</a:t>
            </a:r>
            <a:r>
              <a:rPr lang="fr-FR" sz="2000" i="1" dirty="0">
                <a:solidFill>
                  <a:schemeClr val="bg1"/>
                </a:solidFill>
              </a:rPr>
              <a:t>.  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bg1"/>
                </a:solidFill>
              </a:rPr>
              <a:t>  L</a:t>
            </a:r>
            <a:r>
              <a:rPr lang="fr-FR" sz="2000" dirty="0" smtClean="0">
                <a:solidFill>
                  <a:schemeClr val="bg1"/>
                </a:solidFill>
              </a:rPr>
              <a:t>e </a:t>
            </a:r>
            <a:r>
              <a:rPr lang="fr-FR" sz="2000" b="1" dirty="0">
                <a:solidFill>
                  <a:schemeClr val="bg1"/>
                </a:solidFill>
              </a:rPr>
              <a:t>NS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dans ce cas est dit </a:t>
            </a:r>
            <a:r>
              <a:rPr lang="fr-FR" sz="2000" i="1" u="sng" dirty="0" smtClean="0">
                <a:solidFill>
                  <a:schemeClr val="bg1"/>
                </a:solidFill>
              </a:rPr>
              <a:t>stimulateur physiologique </a:t>
            </a:r>
            <a:r>
              <a:rPr lang="fr-FR" sz="2000" i="1" u="sng" dirty="0">
                <a:solidFill>
                  <a:schemeClr val="bg1"/>
                </a:solidFill>
              </a:rPr>
              <a:t>du </a:t>
            </a:r>
            <a:r>
              <a:rPr lang="fr-FR" sz="2000" i="1" u="sng" dirty="0" smtClean="0">
                <a:solidFill>
                  <a:schemeClr val="bg1"/>
                </a:solidFill>
              </a:rPr>
              <a:t>cœur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u="sng" dirty="0" smtClean="0">
                <a:solidFill>
                  <a:schemeClr val="bg1"/>
                </a:solidFill>
              </a:rPr>
              <a:t>(pacemaker)</a:t>
            </a:r>
            <a:r>
              <a:rPr lang="fr-FR" sz="2000" i="1" u="sng" dirty="0">
                <a:solidFill>
                  <a:schemeClr val="bg1"/>
                </a:solidFill>
              </a:rPr>
              <a:t> </a:t>
            </a:r>
            <a:r>
              <a:rPr lang="fr-FR" sz="2000" i="1" u="sng" dirty="0" smtClean="0">
                <a:solidFill>
                  <a:schemeClr val="bg1"/>
                </a:solidFill>
              </a:rPr>
              <a:t>et son rythme est dit sinusal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5496" y="1503731"/>
            <a:ext cx="2880320" cy="5237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Stimulateur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5"/>
          <p:cNvSpPr/>
          <p:nvPr/>
        </p:nvSpPr>
        <p:spPr>
          <a:xfrm>
            <a:off x="35496" y="1503731"/>
            <a:ext cx="2880320" cy="5237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35496" y="1512168"/>
            <a:ext cx="2952328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 </a:t>
            </a:r>
            <a:r>
              <a:rPr lang="fr-FR" sz="2000" b="1" dirty="0" smtClean="0"/>
              <a:t>L</a:t>
            </a:r>
            <a:r>
              <a:rPr lang="fr-FR" sz="2000" dirty="0" smtClean="0"/>
              <a:t>e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/>
              <a:t> présente la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fréquence </a:t>
            </a:r>
            <a:r>
              <a:rPr lang="fr-FR" sz="2000" dirty="0"/>
              <a:t>de décharge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dirty="0"/>
              <a:t>plus </a:t>
            </a:r>
            <a:r>
              <a:rPr lang="fr-FR" sz="2000" dirty="0" smtClean="0"/>
              <a:t>importante                </a:t>
            </a:r>
          </a:p>
          <a:p>
            <a:pPr marL="0" indent="0">
              <a:buNone/>
            </a:pP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C00000"/>
                </a:solidFill>
              </a:rPr>
              <a:t>70-80 PA/min</a:t>
            </a:r>
            <a:r>
              <a:rPr lang="fr-FR" sz="2000" dirty="0"/>
              <a:t>). Il </a:t>
            </a:r>
            <a:r>
              <a:rPr lang="fr-FR" sz="2000" dirty="0" smtClean="0"/>
              <a:t>l’impose  </a:t>
            </a:r>
          </a:p>
          <a:p>
            <a:pPr marL="0" indent="0">
              <a:buNone/>
            </a:pPr>
            <a:r>
              <a:rPr lang="fr-FR" sz="2000" dirty="0" smtClean="0"/>
              <a:t>aux </a:t>
            </a:r>
            <a:r>
              <a:rPr lang="fr-FR" sz="2000" dirty="0"/>
              <a:t>reste des </a:t>
            </a:r>
            <a:r>
              <a:rPr lang="fr-FR" sz="2000" dirty="0" smtClean="0"/>
              <a:t>cellules automatiques</a:t>
            </a:r>
            <a:r>
              <a:rPr lang="fr-FR" sz="2000" dirty="0"/>
              <a:t>, </a:t>
            </a:r>
            <a:r>
              <a:rPr lang="fr-FR" sz="2000" dirty="0" smtClean="0"/>
              <a:t>qui assurent</a:t>
            </a:r>
            <a:r>
              <a:rPr lang="fr-FR" sz="2000" dirty="0"/>
              <a:t>, dans cette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situation </a:t>
            </a:r>
            <a:r>
              <a:rPr lang="fr-FR" sz="2000" dirty="0"/>
              <a:t>physiologique,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u</a:t>
            </a:r>
            <a:r>
              <a:rPr lang="fr-FR" sz="2000" dirty="0" smtClean="0"/>
              <a:t>niquement une </a:t>
            </a:r>
            <a:r>
              <a:rPr lang="fr-FR" sz="2000" i="1" dirty="0" smtClean="0">
                <a:solidFill>
                  <a:srgbClr val="0070C0"/>
                </a:solidFill>
              </a:rPr>
              <a:t>fonction </a:t>
            </a:r>
            <a:r>
              <a:rPr lang="fr-FR" sz="2000" i="1" dirty="0">
                <a:solidFill>
                  <a:srgbClr val="0070C0"/>
                </a:solidFill>
              </a:rPr>
              <a:t>de </a:t>
            </a:r>
            <a:r>
              <a:rPr lang="fr-FR" sz="2000" i="1" dirty="0" smtClean="0">
                <a:solidFill>
                  <a:srgbClr val="0070C0"/>
                </a:solidFill>
              </a:rPr>
              <a:t>conduction</a:t>
            </a:r>
            <a:r>
              <a:rPr lang="fr-FR" sz="2000" i="1" dirty="0">
                <a:solidFill>
                  <a:srgbClr val="0070C0"/>
                </a:solidFill>
              </a:rPr>
              <a:t>.  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 smtClean="0"/>
              <a:t>  </a:t>
            </a:r>
            <a:r>
              <a:rPr lang="fr-FR" sz="2000" b="1" dirty="0" smtClean="0">
                <a:solidFill>
                  <a:schemeClr val="bg1"/>
                </a:solidFill>
              </a:rPr>
              <a:t>L</a:t>
            </a:r>
            <a:r>
              <a:rPr lang="fr-FR" sz="2000" dirty="0" smtClean="0">
                <a:solidFill>
                  <a:schemeClr val="bg1"/>
                </a:solidFill>
              </a:rPr>
              <a:t>e </a:t>
            </a:r>
            <a:r>
              <a:rPr lang="fr-FR" sz="2000" b="1" dirty="0">
                <a:solidFill>
                  <a:schemeClr val="bg1"/>
                </a:solidFill>
              </a:rPr>
              <a:t>NS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dans ce cas est dit </a:t>
            </a:r>
            <a:r>
              <a:rPr lang="fr-FR" sz="2000" i="1" u="sng" dirty="0" smtClean="0">
                <a:solidFill>
                  <a:schemeClr val="bg1"/>
                </a:solidFill>
              </a:rPr>
              <a:t>stimulateur physiologique </a:t>
            </a:r>
            <a:r>
              <a:rPr lang="fr-FR" sz="2000" i="1" u="sng" dirty="0">
                <a:solidFill>
                  <a:schemeClr val="bg1"/>
                </a:solidFill>
              </a:rPr>
              <a:t>du </a:t>
            </a:r>
            <a:r>
              <a:rPr lang="fr-FR" sz="2000" i="1" u="sng" dirty="0" smtClean="0">
                <a:solidFill>
                  <a:schemeClr val="bg1"/>
                </a:solidFill>
              </a:rPr>
              <a:t>cœur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u="sng" dirty="0" smtClean="0">
                <a:solidFill>
                  <a:schemeClr val="bg1"/>
                </a:solidFill>
              </a:rPr>
              <a:t>(pacemaker)</a:t>
            </a:r>
            <a:r>
              <a:rPr lang="fr-FR" sz="2000" i="1" u="sng" dirty="0">
                <a:solidFill>
                  <a:schemeClr val="bg1"/>
                </a:solidFill>
              </a:rPr>
              <a:t> </a:t>
            </a:r>
            <a:r>
              <a:rPr lang="fr-FR" sz="2000" i="1" u="sng" dirty="0" smtClean="0">
                <a:solidFill>
                  <a:schemeClr val="bg1"/>
                </a:solidFill>
              </a:rPr>
              <a:t>et son rythme est dit sinusal</a:t>
            </a:r>
          </a:p>
        </p:txBody>
      </p:sp>
    </p:spTree>
    <p:extLst>
      <p:ext uri="{BB962C8B-B14F-4D97-AF65-F5344CB8AC3E}">
        <p14:creationId xmlns:p14="http://schemas.microsoft.com/office/powerpoint/2010/main" val="10303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Stimulateur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15"/>
          <p:cNvSpPr/>
          <p:nvPr/>
        </p:nvSpPr>
        <p:spPr>
          <a:xfrm>
            <a:off x="35496" y="1503731"/>
            <a:ext cx="2880320" cy="5237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5496" y="1512168"/>
            <a:ext cx="2952328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 </a:t>
            </a:r>
            <a:r>
              <a:rPr lang="fr-FR" sz="2000" b="1" dirty="0" smtClean="0"/>
              <a:t>L</a:t>
            </a:r>
            <a:r>
              <a:rPr lang="fr-FR" sz="2000" dirty="0" smtClean="0"/>
              <a:t>e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/>
              <a:t> présente la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fréquence </a:t>
            </a:r>
            <a:r>
              <a:rPr lang="fr-FR" sz="2000" dirty="0"/>
              <a:t>de décharge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dirty="0"/>
              <a:t>plus </a:t>
            </a:r>
            <a:r>
              <a:rPr lang="fr-FR" sz="2000" dirty="0" smtClean="0"/>
              <a:t>importante                </a:t>
            </a:r>
          </a:p>
          <a:p>
            <a:pPr marL="0" indent="0">
              <a:buNone/>
            </a:pP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C00000"/>
                </a:solidFill>
              </a:rPr>
              <a:t>70-80 PA/min</a:t>
            </a:r>
            <a:r>
              <a:rPr lang="fr-FR" sz="2000" dirty="0"/>
              <a:t>). Il </a:t>
            </a:r>
            <a:r>
              <a:rPr lang="fr-FR" sz="2000" dirty="0" smtClean="0"/>
              <a:t>l’impose  </a:t>
            </a:r>
          </a:p>
          <a:p>
            <a:pPr marL="0" indent="0">
              <a:buNone/>
            </a:pPr>
            <a:r>
              <a:rPr lang="fr-FR" sz="2000" dirty="0" smtClean="0"/>
              <a:t>aux </a:t>
            </a:r>
            <a:r>
              <a:rPr lang="fr-FR" sz="2000" dirty="0"/>
              <a:t>reste des </a:t>
            </a:r>
            <a:r>
              <a:rPr lang="fr-FR" sz="2000" dirty="0" smtClean="0"/>
              <a:t>cellules automatiques</a:t>
            </a:r>
            <a:r>
              <a:rPr lang="fr-FR" sz="2000" dirty="0"/>
              <a:t>, </a:t>
            </a:r>
            <a:r>
              <a:rPr lang="fr-FR" sz="2000" dirty="0" smtClean="0"/>
              <a:t>qui assurent</a:t>
            </a:r>
            <a:r>
              <a:rPr lang="fr-FR" sz="2000" dirty="0"/>
              <a:t>, dans cette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situation </a:t>
            </a:r>
            <a:r>
              <a:rPr lang="fr-FR" sz="2000" dirty="0"/>
              <a:t>physiologique,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u</a:t>
            </a:r>
            <a:r>
              <a:rPr lang="fr-FR" sz="2000" dirty="0" smtClean="0"/>
              <a:t>niquement une </a:t>
            </a:r>
            <a:r>
              <a:rPr lang="fr-FR" sz="2000" i="1" dirty="0" smtClean="0">
                <a:solidFill>
                  <a:srgbClr val="0070C0"/>
                </a:solidFill>
              </a:rPr>
              <a:t>fonction </a:t>
            </a:r>
            <a:r>
              <a:rPr lang="fr-FR" sz="2000" i="1" dirty="0">
                <a:solidFill>
                  <a:srgbClr val="0070C0"/>
                </a:solidFill>
              </a:rPr>
              <a:t>de </a:t>
            </a:r>
            <a:r>
              <a:rPr lang="fr-FR" sz="2000" i="1" dirty="0" smtClean="0">
                <a:solidFill>
                  <a:srgbClr val="0070C0"/>
                </a:solidFill>
              </a:rPr>
              <a:t>conduction</a:t>
            </a:r>
            <a:r>
              <a:rPr lang="fr-FR" sz="2000" i="1" dirty="0">
                <a:solidFill>
                  <a:srgbClr val="0070C0"/>
                </a:solidFill>
              </a:rPr>
              <a:t>.  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 smtClean="0"/>
              <a:t>  L</a:t>
            </a:r>
            <a:r>
              <a:rPr lang="fr-FR" sz="2000" dirty="0" smtClean="0"/>
              <a:t>e </a:t>
            </a:r>
            <a:r>
              <a:rPr lang="fr-FR" sz="2000" b="1" dirty="0">
                <a:solidFill>
                  <a:srgbClr val="0070C0"/>
                </a:solidFill>
              </a:rPr>
              <a:t>NS</a:t>
            </a:r>
            <a:r>
              <a:rPr lang="fr-FR" sz="2000" dirty="0"/>
              <a:t> </a:t>
            </a:r>
            <a:r>
              <a:rPr lang="fr-FR" sz="2000" dirty="0" smtClean="0"/>
              <a:t>dans ce cas est dit </a:t>
            </a:r>
            <a:r>
              <a:rPr lang="fr-FR" sz="2000" i="1" u="sng" dirty="0" smtClean="0">
                <a:solidFill>
                  <a:srgbClr val="0070C0"/>
                </a:solidFill>
              </a:rPr>
              <a:t>stimulateur physiologique </a:t>
            </a:r>
            <a:r>
              <a:rPr lang="fr-FR" sz="2000" i="1" u="sng" dirty="0">
                <a:solidFill>
                  <a:srgbClr val="0070C0"/>
                </a:solidFill>
              </a:rPr>
              <a:t>du </a:t>
            </a:r>
            <a:r>
              <a:rPr lang="fr-FR" sz="2000" i="1" u="sng" dirty="0" smtClean="0">
                <a:solidFill>
                  <a:srgbClr val="0070C0"/>
                </a:solidFill>
              </a:rPr>
              <a:t>cœur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i="1" u="sng" dirty="0" smtClean="0">
                <a:solidFill>
                  <a:srgbClr val="0070C0"/>
                </a:solidFill>
              </a:rPr>
              <a:t>(pacemaker)</a:t>
            </a:r>
            <a:r>
              <a:rPr lang="fr-FR" sz="2000" i="1" u="sng" dirty="0">
                <a:solidFill>
                  <a:srgbClr val="0070C0"/>
                </a:solidFill>
              </a:rPr>
              <a:t> </a:t>
            </a:r>
            <a:r>
              <a:rPr lang="fr-FR" sz="2000" i="1" u="sng" dirty="0" smtClean="0">
                <a:solidFill>
                  <a:srgbClr val="0070C0"/>
                </a:solidFill>
              </a:rPr>
              <a:t>et son rythme est dit sinusal</a:t>
            </a:r>
          </a:p>
        </p:txBody>
      </p:sp>
    </p:spTree>
    <p:extLst>
      <p:ext uri="{BB962C8B-B14F-4D97-AF65-F5344CB8AC3E}">
        <p14:creationId xmlns:p14="http://schemas.microsoft.com/office/powerpoint/2010/main" val="33818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Stimulateur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6"/>
          <p:cNvSpPr/>
          <p:nvPr/>
        </p:nvSpPr>
        <p:spPr>
          <a:xfrm>
            <a:off x="251520" y="1830833"/>
            <a:ext cx="2448272" cy="447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E</a:t>
            </a:r>
            <a:r>
              <a:rPr lang="fr-FR" sz="2000" dirty="0" smtClean="0">
                <a:solidFill>
                  <a:schemeClr val="tx1"/>
                </a:solidFill>
              </a:rPr>
              <a:t>n cas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d’anomalie du </a:t>
            </a:r>
            <a:r>
              <a:rPr lang="fr-FR" sz="2000" dirty="0">
                <a:solidFill>
                  <a:schemeClr val="tx1"/>
                </a:solidFill>
              </a:rPr>
              <a:t>rythme </a:t>
            </a:r>
            <a:r>
              <a:rPr lang="fr-FR" sz="2000" dirty="0" smtClean="0">
                <a:solidFill>
                  <a:schemeClr val="tx1"/>
                </a:solidFill>
              </a:rPr>
              <a:t>sinusal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chemeClr val="bg1"/>
                </a:solidFill>
              </a:rPr>
              <a:t>le </a:t>
            </a:r>
            <a:r>
              <a:rPr lang="fr-FR" sz="2000" b="1" dirty="0">
                <a:solidFill>
                  <a:schemeClr val="bg1"/>
                </a:solidFill>
              </a:rPr>
              <a:t>NAV</a:t>
            </a:r>
            <a:r>
              <a:rPr lang="fr-FR" sz="2000" dirty="0">
                <a:solidFill>
                  <a:schemeClr val="bg1"/>
                </a:solidFill>
              </a:rPr>
              <a:t> prend le relais avec son propre  </a:t>
            </a:r>
            <a:r>
              <a:rPr lang="fr-FR" sz="2000" dirty="0" smtClean="0">
                <a:solidFill>
                  <a:schemeClr val="bg1"/>
                </a:solidFill>
              </a:rPr>
              <a:t>rythme (40-60 PA/min).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Dans </a:t>
            </a:r>
            <a:r>
              <a:rPr lang="fr-FR" sz="2000" dirty="0">
                <a:solidFill>
                  <a:schemeClr val="bg1"/>
                </a:solidFill>
              </a:rPr>
              <a:t>ce cas le 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nouveau rythme </a:t>
            </a:r>
            <a:r>
              <a:rPr lang="fr-FR" sz="2000" dirty="0">
                <a:solidFill>
                  <a:schemeClr val="bg1"/>
                </a:solidFill>
              </a:rPr>
              <a:t>est dit </a:t>
            </a:r>
            <a:r>
              <a:rPr lang="fr-FR" sz="2000" i="1" u="sng" dirty="0">
                <a:solidFill>
                  <a:schemeClr val="bg1"/>
                </a:solidFill>
              </a:rPr>
              <a:t>rythme d’échappement. </a:t>
            </a:r>
          </a:p>
        </p:txBody>
      </p:sp>
    </p:spTree>
    <p:extLst>
      <p:ext uri="{BB962C8B-B14F-4D97-AF65-F5344CB8AC3E}">
        <p14:creationId xmlns:p14="http://schemas.microsoft.com/office/powerpoint/2010/main" val="24106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Stimulateur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6"/>
          <p:cNvSpPr/>
          <p:nvPr/>
        </p:nvSpPr>
        <p:spPr>
          <a:xfrm>
            <a:off x="251520" y="1830833"/>
            <a:ext cx="2448272" cy="447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E</a:t>
            </a:r>
            <a:r>
              <a:rPr lang="fr-FR" sz="2000" dirty="0" smtClean="0">
                <a:solidFill>
                  <a:schemeClr val="tx1"/>
                </a:solidFill>
              </a:rPr>
              <a:t>n cas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d’anomalie du </a:t>
            </a:r>
            <a:r>
              <a:rPr lang="fr-FR" sz="2000" dirty="0">
                <a:solidFill>
                  <a:schemeClr val="tx1"/>
                </a:solidFill>
              </a:rPr>
              <a:t>rythme </a:t>
            </a:r>
            <a:r>
              <a:rPr lang="fr-FR" sz="2000" dirty="0" smtClean="0">
                <a:solidFill>
                  <a:schemeClr val="tx1"/>
                </a:solidFill>
              </a:rPr>
              <a:t>sinusal</a:t>
            </a:r>
            <a:r>
              <a:rPr lang="fr-FR" sz="2000" dirty="0">
                <a:solidFill>
                  <a:schemeClr val="tx1"/>
                </a:solidFill>
              </a:rPr>
              <a:t>, le </a:t>
            </a:r>
            <a:r>
              <a:rPr lang="fr-FR" sz="2000" b="1" dirty="0">
                <a:solidFill>
                  <a:srgbClr val="0070C0"/>
                </a:solidFill>
              </a:rPr>
              <a:t>NAV</a:t>
            </a:r>
            <a:r>
              <a:rPr lang="fr-FR" sz="2000" dirty="0">
                <a:solidFill>
                  <a:schemeClr val="tx1"/>
                </a:solidFill>
              </a:rPr>
              <a:t> prend le relais avec son propre  </a:t>
            </a:r>
            <a:r>
              <a:rPr lang="fr-FR" sz="2000" dirty="0" smtClean="0">
                <a:solidFill>
                  <a:schemeClr val="tx1"/>
                </a:solidFill>
              </a:rPr>
              <a:t>rythme </a:t>
            </a:r>
            <a:r>
              <a:rPr lang="fr-FR" sz="2000" dirty="0" smtClean="0">
                <a:solidFill>
                  <a:srgbClr val="C00000"/>
                </a:solidFill>
              </a:rPr>
              <a:t>(40-60 PA/min)</a:t>
            </a:r>
            <a:r>
              <a:rPr lang="fr-FR" sz="2000" dirty="0" smtClean="0">
                <a:solidFill>
                  <a:schemeClr val="tx1"/>
                </a:solidFill>
              </a:rPr>
              <a:t>.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Dans </a:t>
            </a:r>
            <a:r>
              <a:rPr lang="fr-FR" sz="2000" dirty="0">
                <a:solidFill>
                  <a:schemeClr val="bg1"/>
                </a:solidFill>
              </a:rPr>
              <a:t>ce cas le 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nouveau rythme </a:t>
            </a:r>
            <a:r>
              <a:rPr lang="fr-FR" sz="2000" dirty="0">
                <a:solidFill>
                  <a:schemeClr val="bg1"/>
                </a:solidFill>
              </a:rPr>
              <a:t>est dit </a:t>
            </a:r>
            <a:r>
              <a:rPr lang="fr-FR" sz="2000" i="1" u="sng" dirty="0">
                <a:solidFill>
                  <a:schemeClr val="bg1"/>
                </a:solidFill>
              </a:rPr>
              <a:t>rythme d’échappement. </a:t>
            </a:r>
          </a:p>
        </p:txBody>
      </p:sp>
    </p:spTree>
    <p:extLst>
      <p:ext uri="{BB962C8B-B14F-4D97-AF65-F5344CB8AC3E}">
        <p14:creationId xmlns:p14="http://schemas.microsoft.com/office/powerpoint/2010/main" val="423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TRO\Desktop\DOSSIERS\ENSEIGNEMENT DE PHYSIOLOGIE\ENSEIGNEMENT  DE LA PHYSIOLOGIE 2AM\Cours de physiologie 2eme AM\physiologie cardiovasculaire\Imag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480720" cy="5805264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/>
              <a:t> </a:t>
            </a:r>
            <a:r>
              <a:rPr lang="fr-FR" sz="2900" dirty="0" smtClean="0">
                <a:solidFill>
                  <a:srgbClr val="C00000"/>
                </a:solidFill>
              </a:rPr>
              <a:t>III.6. Stimulateur physiologie du cœur (Pacemaker)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1691516"/>
            <a:ext cx="648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smtClean="0">
                <a:solidFill>
                  <a:srgbClr val="0070C0"/>
                </a:solidFill>
              </a:rPr>
              <a:t>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2924944"/>
            <a:ext cx="1008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>
                <a:solidFill>
                  <a:srgbClr val="0070C0"/>
                </a:solidFill>
              </a:rPr>
              <a:t>NAV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4869160"/>
            <a:ext cx="15841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    </a:t>
            </a:r>
            <a:r>
              <a:rPr lang="fr-FR" b="1" dirty="0" smtClean="0">
                <a:solidFill>
                  <a:srgbClr val="0070C0"/>
                </a:solidFill>
              </a:rPr>
              <a:t>RDPJ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92494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88224" y="494116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412776"/>
            <a:ext cx="66247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11760" y="6650413"/>
            <a:ext cx="7200800" cy="207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ight Triangle 16"/>
          <p:cNvSpPr/>
          <p:nvPr/>
        </p:nvSpPr>
        <p:spPr>
          <a:xfrm flipH="1">
            <a:off x="5148064" y="2536884"/>
            <a:ext cx="720080" cy="24404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H="1">
            <a:off x="5329000" y="4077072"/>
            <a:ext cx="899544" cy="17054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5625416" y="6165304"/>
            <a:ext cx="11068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6"/>
          <p:cNvSpPr/>
          <p:nvPr/>
        </p:nvSpPr>
        <p:spPr>
          <a:xfrm>
            <a:off x="251520" y="1830833"/>
            <a:ext cx="2448272" cy="447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E</a:t>
            </a:r>
            <a:r>
              <a:rPr lang="fr-FR" sz="2000" dirty="0" smtClean="0">
                <a:solidFill>
                  <a:schemeClr val="tx1"/>
                </a:solidFill>
              </a:rPr>
              <a:t>n cas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d’anomalie du </a:t>
            </a:r>
            <a:r>
              <a:rPr lang="fr-FR" sz="2000" dirty="0">
                <a:solidFill>
                  <a:schemeClr val="tx1"/>
                </a:solidFill>
              </a:rPr>
              <a:t>rythme </a:t>
            </a:r>
            <a:r>
              <a:rPr lang="fr-FR" sz="2000" dirty="0" smtClean="0">
                <a:solidFill>
                  <a:schemeClr val="tx1"/>
                </a:solidFill>
              </a:rPr>
              <a:t>sinusal</a:t>
            </a:r>
            <a:r>
              <a:rPr lang="fr-FR" sz="2000" dirty="0">
                <a:solidFill>
                  <a:schemeClr val="tx1"/>
                </a:solidFill>
              </a:rPr>
              <a:t>, le </a:t>
            </a:r>
            <a:r>
              <a:rPr lang="fr-FR" sz="2000" b="1" dirty="0">
                <a:solidFill>
                  <a:srgbClr val="0070C0"/>
                </a:solidFill>
              </a:rPr>
              <a:t>NAV</a:t>
            </a:r>
            <a:r>
              <a:rPr lang="fr-FR" sz="2000" dirty="0">
                <a:solidFill>
                  <a:schemeClr val="tx1"/>
                </a:solidFill>
              </a:rPr>
              <a:t> prend le relais avec son propre  </a:t>
            </a:r>
            <a:r>
              <a:rPr lang="fr-FR" sz="2000" dirty="0" smtClean="0">
                <a:solidFill>
                  <a:schemeClr val="tx1"/>
                </a:solidFill>
              </a:rPr>
              <a:t>rythme </a:t>
            </a:r>
            <a:r>
              <a:rPr lang="fr-FR" sz="2000" dirty="0" smtClean="0">
                <a:solidFill>
                  <a:srgbClr val="C00000"/>
                </a:solidFill>
              </a:rPr>
              <a:t>(40-60 PA/min)</a:t>
            </a:r>
            <a:r>
              <a:rPr lang="fr-FR" sz="2000" dirty="0" smtClean="0">
                <a:solidFill>
                  <a:schemeClr val="tx1"/>
                </a:solidFill>
              </a:rPr>
              <a:t>.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Dans </a:t>
            </a:r>
            <a:r>
              <a:rPr lang="fr-FR" sz="2000" dirty="0">
                <a:solidFill>
                  <a:schemeClr val="tx1"/>
                </a:solidFill>
              </a:rPr>
              <a:t>ce cas le 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nouveau rythme </a:t>
            </a:r>
            <a:r>
              <a:rPr lang="fr-FR" sz="2000" dirty="0">
                <a:solidFill>
                  <a:schemeClr val="tx1"/>
                </a:solidFill>
              </a:rPr>
              <a:t>est dit </a:t>
            </a:r>
            <a:r>
              <a:rPr lang="fr-FR" sz="2000" i="1" u="sng" dirty="0">
                <a:solidFill>
                  <a:srgbClr val="0070C0"/>
                </a:solidFill>
              </a:rPr>
              <a:t>rythme d’échappement. </a:t>
            </a:r>
          </a:p>
        </p:txBody>
      </p:sp>
    </p:spTree>
    <p:extLst>
      <p:ext uri="{BB962C8B-B14F-4D97-AF65-F5344CB8AC3E}">
        <p14:creationId xmlns:p14="http://schemas.microsoft.com/office/powerpoint/2010/main" val="37524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0486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33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III.7. Définition de la conduction  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9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0486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33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III.7. Définition de la conduction  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484784"/>
            <a:ext cx="2235585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Schématisation de la  conduction en flèches bleu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4726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33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III.7. Définition de la conduction  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7504" y="2132856"/>
            <a:ext cx="2880320" cy="34563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C’est la propriété </a:t>
            </a:r>
          </a:p>
          <a:p>
            <a:pPr marL="0" indent="0">
              <a:buNone/>
            </a:pPr>
            <a:r>
              <a:rPr lang="fr-FR" sz="2200" dirty="0" smtClean="0"/>
              <a:t>des cellules </a:t>
            </a:r>
            <a:r>
              <a:rPr lang="fr-FR" sz="2200" dirty="0"/>
              <a:t> </a:t>
            </a:r>
            <a:r>
              <a:rPr lang="fr-FR" sz="2200" dirty="0" smtClean="0"/>
              <a:t>cardiaques </a:t>
            </a:r>
          </a:p>
          <a:p>
            <a:pPr marL="0" indent="0">
              <a:buNone/>
            </a:pPr>
            <a:r>
              <a:rPr lang="fr-FR" sz="2200" dirty="0" smtClean="0"/>
              <a:t>(nodales  </a:t>
            </a:r>
          </a:p>
          <a:p>
            <a:pPr marL="0" indent="0">
              <a:buNone/>
            </a:pPr>
            <a:r>
              <a:rPr lang="fr-FR" sz="2200" dirty="0" smtClean="0"/>
              <a:t>et contractiles) de </a:t>
            </a:r>
          </a:p>
          <a:p>
            <a:pPr marL="0" indent="0">
              <a:buNone/>
            </a:pPr>
            <a:r>
              <a:rPr lang="fr-FR" sz="2200" i="1" dirty="0">
                <a:solidFill>
                  <a:srgbClr val="0070C0"/>
                </a:solidFill>
              </a:rPr>
              <a:t>p</a:t>
            </a:r>
            <a:r>
              <a:rPr lang="fr-FR" sz="2200" i="1" dirty="0" smtClean="0">
                <a:solidFill>
                  <a:srgbClr val="0070C0"/>
                </a:solidFill>
              </a:rPr>
              <a:t>ropager</a:t>
            </a:r>
            <a:r>
              <a:rPr lang="fr-FR" sz="2200" i="1" dirty="0" smtClean="0">
                <a:solidFill>
                  <a:srgbClr val="C00000"/>
                </a:solidFill>
              </a:rPr>
              <a:t> </a:t>
            </a:r>
            <a:r>
              <a:rPr lang="fr-FR" sz="2200" i="1" dirty="0" smtClean="0">
                <a:solidFill>
                  <a:srgbClr val="0070C0"/>
                </a:solidFill>
              </a:rPr>
              <a:t>l’onde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de dépolarisation avec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une vitesse variable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selon l’étage cardiaque </a:t>
            </a:r>
            <a:endParaRPr lang="fr-FR" sz="2200" dirty="0" smtClean="0"/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4726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33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III.7. Définition de la conduction   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646178" y="1684259"/>
            <a:ext cx="109998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93132" y="2994036"/>
            <a:ext cx="172819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au niveau du NAV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07734" y="5796553"/>
            <a:ext cx="12567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07504" y="2132856"/>
            <a:ext cx="2880320" cy="34563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C’est la propriété </a:t>
            </a:r>
          </a:p>
          <a:p>
            <a:pPr marL="0" indent="0">
              <a:buNone/>
            </a:pPr>
            <a:r>
              <a:rPr lang="fr-FR" sz="2200" dirty="0" smtClean="0"/>
              <a:t>des cellules </a:t>
            </a:r>
            <a:r>
              <a:rPr lang="fr-FR" sz="2200" dirty="0"/>
              <a:t> </a:t>
            </a:r>
            <a:r>
              <a:rPr lang="fr-FR" sz="2200" dirty="0" smtClean="0"/>
              <a:t>cardiaques </a:t>
            </a:r>
          </a:p>
          <a:p>
            <a:pPr marL="0" indent="0">
              <a:buNone/>
            </a:pPr>
            <a:r>
              <a:rPr lang="fr-FR" sz="2200" dirty="0" smtClean="0"/>
              <a:t>(nodales  </a:t>
            </a:r>
          </a:p>
          <a:p>
            <a:pPr marL="0" indent="0">
              <a:buNone/>
            </a:pPr>
            <a:r>
              <a:rPr lang="fr-FR" sz="2200" dirty="0" smtClean="0"/>
              <a:t>et contractiles) de </a:t>
            </a:r>
          </a:p>
          <a:p>
            <a:pPr marL="0" indent="0">
              <a:buNone/>
            </a:pPr>
            <a:r>
              <a:rPr lang="fr-FR" sz="2200" i="1" dirty="0">
                <a:solidFill>
                  <a:srgbClr val="0070C0"/>
                </a:solidFill>
              </a:rPr>
              <a:t>p</a:t>
            </a:r>
            <a:r>
              <a:rPr lang="fr-FR" sz="2200" i="1" dirty="0" smtClean="0">
                <a:solidFill>
                  <a:srgbClr val="0070C0"/>
                </a:solidFill>
              </a:rPr>
              <a:t>ropager</a:t>
            </a:r>
            <a:r>
              <a:rPr lang="fr-FR" sz="2200" i="1" dirty="0" smtClean="0">
                <a:solidFill>
                  <a:srgbClr val="C00000"/>
                </a:solidFill>
              </a:rPr>
              <a:t> </a:t>
            </a:r>
            <a:r>
              <a:rPr lang="fr-FR" sz="2200" i="1" dirty="0" smtClean="0">
                <a:solidFill>
                  <a:srgbClr val="0070C0"/>
                </a:solidFill>
              </a:rPr>
              <a:t>l’onde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de dépolarisation avec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une vitesse variable </a:t>
            </a:r>
          </a:p>
          <a:p>
            <a:pPr marL="0" indent="0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selon l’étage cardiaque </a:t>
            </a:r>
            <a:endParaRPr lang="fr-FR" sz="2200" dirty="0" smtClean="0"/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Plan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756618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I. </a:t>
            </a:r>
            <a:r>
              <a:rPr lang="fr-FR" dirty="0" smtClean="0"/>
              <a:t>Introduction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Anatomo</a:t>
            </a:r>
            <a:r>
              <a:rPr lang="fr-FR" dirty="0" smtClean="0"/>
              <a:t>-histologie du </a:t>
            </a:r>
            <a:r>
              <a:rPr lang="fr-FR" sz="3600" dirty="0" smtClean="0">
                <a:solidFill>
                  <a:srgbClr val="C00000"/>
                </a:solidFill>
              </a:rPr>
              <a:t>tissu nodal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III. </a:t>
            </a:r>
            <a:r>
              <a:rPr lang="fr-FR" dirty="0" smtClean="0"/>
              <a:t>Fonctionnement du </a:t>
            </a:r>
            <a:r>
              <a:rPr lang="fr-FR" sz="3600" dirty="0" smtClean="0">
                <a:solidFill>
                  <a:srgbClr val="C00000"/>
                </a:solidFill>
              </a:rPr>
              <a:t>tissu nodal</a:t>
            </a:r>
          </a:p>
          <a:p>
            <a:pPr>
              <a:lnSpc>
                <a:spcPct val="120000"/>
              </a:lnSpc>
              <a:buNone/>
            </a:pPr>
            <a:r>
              <a:rPr lang="fr-FR" dirty="0">
                <a:solidFill>
                  <a:srgbClr val="C00000"/>
                </a:solidFill>
              </a:rPr>
              <a:t>IV.</a:t>
            </a:r>
            <a:r>
              <a:rPr lang="fr-FR" dirty="0"/>
              <a:t> Effets du SNA sur </a:t>
            </a:r>
            <a:r>
              <a:rPr lang="fr-FR" dirty="0" smtClean="0"/>
              <a:t>le fonctionnement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        du </a:t>
            </a:r>
            <a:r>
              <a:rPr lang="fr-FR" sz="3600" dirty="0" smtClean="0">
                <a:solidFill>
                  <a:srgbClr val="C00000"/>
                </a:solidFill>
              </a:rPr>
              <a:t>tissu nodal </a:t>
            </a:r>
            <a:endParaRPr lang="fr-FR" sz="3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fr-FR" dirty="0" smtClean="0"/>
              <a:t>     </a:t>
            </a:r>
          </a:p>
          <a:p>
            <a:pPr marL="514350" indent="-514350">
              <a:buNone/>
            </a:pPr>
            <a:r>
              <a:rPr lang="fr-FR" dirty="0" smtClean="0"/>
              <a:t>  </a:t>
            </a:r>
          </a:p>
          <a:p>
            <a:pPr marL="514350" indent="-51435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875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à l’étage auriculaire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à l’étage auriculaire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892" y="1412776"/>
            <a:ext cx="5364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3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à l’étage auriculaire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892" y="1412776"/>
            <a:ext cx="5364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646178" y="1684259"/>
            <a:ext cx="109998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5" name="ZoneTexte 6"/>
          <p:cNvSpPr txBox="1"/>
          <p:nvPr/>
        </p:nvSpPr>
        <p:spPr>
          <a:xfrm>
            <a:off x="4283968" y="2132856"/>
            <a:ext cx="336221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sz="1600" b="1" i="1" dirty="0">
              <a:solidFill>
                <a:srgbClr val="0070C0"/>
              </a:solidFill>
            </a:endParaRPr>
          </a:p>
          <a:p>
            <a:endParaRPr lang="fr-FR" sz="1600" b="1" i="1" dirty="0" smtClean="0">
              <a:solidFill>
                <a:srgbClr val="0070C0"/>
              </a:solidFill>
            </a:endParaRPr>
          </a:p>
          <a:p>
            <a:endParaRPr lang="fr-FR" sz="1600" b="1" i="1" dirty="0">
              <a:solidFill>
                <a:srgbClr val="0070C0"/>
              </a:solidFill>
            </a:endParaRPr>
          </a:p>
          <a:p>
            <a:endParaRPr lang="fr-FR" sz="16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à l’étage auriculaire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892" y="1412776"/>
            <a:ext cx="5364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646178" y="1684259"/>
            <a:ext cx="109998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auriculaire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5" name="ZoneTexte 6"/>
          <p:cNvSpPr txBox="1"/>
          <p:nvPr/>
        </p:nvSpPr>
        <p:spPr>
          <a:xfrm>
            <a:off x="4283968" y="2132856"/>
            <a:ext cx="336221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sz="1600" b="1" i="1" dirty="0">
              <a:solidFill>
                <a:srgbClr val="0070C0"/>
              </a:solidFill>
            </a:endParaRPr>
          </a:p>
          <a:p>
            <a:endParaRPr lang="fr-FR" sz="1600" b="1" i="1" dirty="0" smtClean="0">
              <a:solidFill>
                <a:srgbClr val="0070C0"/>
              </a:solidFill>
            </a:endParaRPr>
          </a:p>
          <a:p>
            <a:endParaRPr lang="fr-FR" sz="1600" b="1" i="1" dirty="0">
              <a:solidFill>
                <a:srgbClr val="0070C0"/>
              </a:solidFill>
            </a:endParaRPr>
          </a:p>
          <a:p>
            <a:endParaRPr lang="fr-FR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à coins arrondis 6"/>
          <p:cNvSpPr/>
          <p:nvPr/>
        </p:nvSpPr>
        <p:spPr>
          <a:xfrm>
            <a:off x="287524" y="5085184"/>
            <a:ext cx="2952328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1 m/s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    Fibres </a:t>
            </a:r>
            <a:r>
              <a:rPr lang="fr-FR" sz="2000" i="1" dirty="0" err="1" smtClean="0">
                <a:solidFill>
                  <a:srgbClr val="0070C0"/>
                </a:solidFill>
              </a:rPr>
              <a:t>internodales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à l’étage auriculaire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87524" y="5085184"/>
            <a:ext cx="2952328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1 m/s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    Fibres </a:t>
            </a:r>
            <a:r>
              <a:rPr lang="fr-FR" sz="2000" i="1" dirty="0" err="1" smtClean="0">
                <a:solidFill>
                  <a:srgbClr val="0070C0"/>
                </a:solidFill>
              </a:rPr>
              <a:t>internodales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endParaRPr lang="fr-FR" sz="2000" i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892" y="1412776"/>
            <a:ext cx="5364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1"/>
          <p:cNvSpPr/>
          <p:nvPr/>
        </p:nvSpPr>
        <p:spPr>
          <a:xfrm>
            <a:off x="251520" y="1412776"/>
            <a:ext cx="3024336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             </a:t>
            </a:r>
            <a:r>
              <a:rPr lang="fr-FR" sz="2000" b="1" i="1" u="sng" dirty="0">
                <a:solidFill>
                  <a:srgbClr val="C00000"/>
                </a:solidFill>
              </a:rPr>
              <a:t>0.3m/s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i="1" dirty="0" err="1">
                <a:solidFill>
                  <a:srgbClr val="0070C0"/>
                </a:solidFill>
              </a:rPr>
              <a:t>C</a:t>
            </a:r>
            <a:r>
              <a:rPr lang="fr-FR" sz="2000" i="1" dirty="0" err="1" smtClean="0">
                <a:solidFill>
                  <a:srgbClr val="0070C0"/>
                </a:solidFill>
              </a:rPr>
              <a:t>ardiomyocytes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des </a:t>
            </a:r>
            <a:r>
              <a:rPr lang="fr-FR" sz="2000" i="1" dirty="0" smtClean="0">
                <a:solidFill>
                  <a:srgbClr val="0070C0"/>
                </a:solidFill>
              </a:rPr>
              <a:t>oreillettes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i="1" dirty="0" smtClean="0">
                <a:solidFill>
                  <a:schemeClr val="tx1"/>
                </a:solidFill>
              </a:rPr>
              <a:t>de proche </a:t>
            </a:r>
            <a:r>
              <a:rPr lang="fr-FR" sz="2000" i="1" dirty="0">
                <a:solidFill>
                  <a:schemeClr val="tx1"/>
                </a:solidFill>
              </a:rPr>
              <a:t>en </a:t>
            </a:r>
          </a:p>
          <a:p>
            <a:pPr>
              <a:buNone/>
            </a:pPr>
            <a:r>
              <a:rPr lang="fr-FR" sz="2000" i="1" dirty="0">
                <a:solidFill>
                  <a:schemeClr val="tx1"/>
                </a:solidFill>
              </a:rPr>
              <a:t>proche, par les jonctions </a:t>
            </a:r>
          </a:p>
          <a:p>
            <a:pPr>
              <a:buNone/>
            </a:pPr>
            <a:r>
              <a:rPr lang="fr-FR" sz="2000" i="1" dirty="0" smtClean="0">
                <a:solidFill>
                  <a:schemeClr val="tx1"/>
                </a:solidFill>
              </a:rPr>
              <a:t>Communicantes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4283968" y="2132856"/>
            <a:ext cx="336221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sz="1600" b="1" i="1" dirty="0">
              <a:solidFill>
                <a:srgbClr val="0070C0"/>
              </a:solidFill>
            </a:endParaRPr>
          </a:p>
          <a:p>
            <a:endParaRPr lang="fr-FR" sz="1600" b="1" i="1" dirty="0" smtClean="0">
              <a:solidFill>
                <a:srgbClr val="0070C0"/>
              </a:solidFill>
            </a:endParaRPr>
          </a:p>
          <a:p>
            <a:endParaRPr lang="fr-FR" sz="1600" b="1" i="1" dirty="0">
              <a:solidFill>
                <a:srgbClr val="0070C0"/>
              </a:solidFill>
            </a:endParaRPr>
          </a:p>
          <a:p>
            <a:endParaRPr lang="fr-FR" sz="1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à l’étage auriculaire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64804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949280"/>
            <a:ext cx="56166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07904" y="1412776"/>
            <a:ext cx="5184576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1"/>
          <p:cNvSpPr/>
          <p:nvPr/>
        </p:nvSpPr>
        <p:spPr>
          <a:xfrm>
            <a:off x="251520" y="1412776"/>
            <a:ext cx="3024336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             </a:t>
            </a:r>
            <a:r>
              <a:rPr lang="fr-FR" sz="2000" b="1" i="1" u="sng" dirty="0">
                <a:solidFill>
                  <a:srgbClr val="C00000"/>
                </a:solidFill>
              </a:rPr>
              <a:t>0.3m/s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Dans les </a:t>
            </a:r>
            <a:r>
              <a:rPr lang="fr-FR" sz="2000" i="1" dirty="0" err="1" smtClean="0">
                <a:solidFill>
                  <a:srgbClr val="0070C0"/>
                </a:solidFill>
              </a:rPr>
              <a:t>cardiomyocytes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>
                <a:solidFill>
                  <a:srgbClr val="0070C0"/>
                </a:solidFill>
              </a:rPr>
              <a:t>des </a:t>
            </a:r>
            <a:r>
              <a:rPr lang="fr-FR" sz="2000" i="1" dirty="0" smtClean="0">
                <a:solidFill>
                  <a:srgbClr val="0070C0"/>
                </a:solidFill>
              </a:rPr>
              <a:t>oreillettes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i="1" dirty="0" smtClean="0">
                <a:solidFill>
                  <a:srgbClr val="0070C0"/>
                </a:solidFill>
              </a:rPr>
              <a:t>de proche </a:t>
            </a:r>
            <a:r>
              <a:rPr lang="fr-FR" sz="2000" i="1" dirty="0">
                <a:solidFill>
                  <a:srgbClr val="0070C0"/>
                </a:solidFill>
              </a:rPr>
              <a:t>en </a:t>
            </a:r>
          </a:p>
          <a:p>
            <a:pPr>
              <a:buNone/>
            </a:pPr>
            <a:r>
              <a:rPr lang="fr-FR" sz="2000" i="1" dirty="0">
                <a:solidFill>
                  <a:srgbClr val="0070C0"/>
                </a:solidFill>
              </a:rPr>
              <a:t>proche, par les jonctions </a:t>
            </a:r>
          </a:p>
          <a:p>
            <a:pPr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Communicantes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1880" y="5877272"/>
            <a:ext cx="558011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à coins arrondis 6"/>
          <p:cNvSpPr/>
          <p:nvPr/>
        </p:nvSpPr>
        <p:spPr>
          <a:xfrm>
            <a:off x="287524" y="5085184"/>
            <a:ext cx="2952328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1 m/s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    Fibres </a:t>
            </a:r>
            <a:r>
              <a:rPr lang="fr-FR" sz="2000" i="1" dirty="0" err="1" smtClean="0">
                <a:solidFill>
                  <a:srgbClr val="0070C0"/>
                </a:solidFill>
              </a:rPr>
              <a:t>internodales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3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1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7"/>
          <p:cNvSpPr txBox="1"/>
          <p:nvPr/>
        </p:nvSpPr>
        <p:spPr>
          <a:xfrm>
            <a:off x="7814798" y="2671971"/>
            <a:ext cx="109529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au niveau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du NAV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868144" y="3068960"/>
            <a:ext cx="79208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551863" y="1412776"/>
            <a:ext cx="3351018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</a:rPr>
              <a:t>0.05 m/s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Retard </a:t>
            </a:r>
            <a:r>
              <a:rPr lang="fr-FR" sz="2000" i="1" dirty="0">
                <a:solidFill>
                  <a:srgbClr val="0070C0"/>
                </a:solidFill>
              </a:rPr>
              <a:t>de transmission</a:t>
            </a:r>
            <a:r>
              <a:rPr lang="fr-FR" sz="2000" dirty="0">
                <a:solidFill>
                  <a:schemeClr val="tx1"/>
                </a:solidFill>
              </a:rPr>
              <a:t> qui </a:t>
            </a:r>
            <a:r>
              <a:rPr lang="fr-FR" sz="2000" dirty="0" smtClean="0">
                <a:solidFill>
                  <a:schemeClr val="tx1"/>
                </a:solidFill>
              </a:rPr>
              <a:t>avoisine </a:t>
            </a:r>
            <a:r>
              <a:rPr lang="fr-FR" sz="2000" dirty="0" smtClean="0">
                <a:solidFill>
                  <a:srgbClr val="C00000"/>
                </a:solidFill>
              </a:rPr>
              <a:t>0.1s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7"/>
          <p:cNvSpPr txBox="1"/>
          <p:nvPr/>
        </p:nvSpPr>
        <p:spPr>
          <a:xfrm>
            <a:off x="7814798" y="2671971"/>
            <a:ext cx="109529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au niveau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du NAV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868144" y="3068960"/>
            <a:ext cx="79208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I. Introduction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600" dirty="0" smtClean="0">
                <a:solidFill>
                  <a:srgbClr val="C00000"/>
                </a:solidFill>
              </a:rPr>
              <a:t>I.1. Anatomie externe du cœur </a:t>
            </a:r>
            <a:endParaRPr lang="fr-FR" sz="26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6" name="Rectangle à coins arrondis 9"/>
          <p:cNvSpPr/>
          <p:nvPr/>
        </p:nvSpPr>
        <p:spPr>
          <a:xfrm>
            <a:off x="5112060" y="1412776"/>
            <a:ext cx="3384376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i="1" dirty="0">
                <a:solidFill>
                  <a:srgbClr val="0070C0"/>
                </a:solidFill>
              </a:rPr>
              <a:t>P</a:t>
            </a:r>
            <a:r>
              <a:rPr lang="fr-FR" sz="2000" i="1" dirty="0" smtClean="0">
                <a:solidFill>
                  <a:srgbClr val="0070C0"/>
                </a:solidFill>
              </a:rPr>
              <a:t>etit diamètre 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des </a:t>
            </a:r>
            <a:r>
              <a:rPr lang="fr-FR" sz="2000" i="1" dirty="0">
                <a:solidFill>
                  <a:srgbClr val="0070C0"/>
                </a:solidFill>
              </a:rPr>
              <a:t>cellules du </a:t>
            </a:r>
            <a:r>
              <a:rPr lang="fr-FR" sz="2000" i="1" dirty="0" smtClean="0">
                <a:solidFill>
                  <a:srgbClr val="0070C0"/>
                </a:solidFill>
              </a:rPr>
              <a:t>N</a:t>
            </a:r>
            <a:r>
              <a:rPr lang="fr-FR" sz="2000" dirty="0" smtClean="0">
                <a:solidFill>
                  <a:srgbClr val="0070C0"/>
                </a:solidFill>
              </a:rPr>
              <a:t>AV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(</a:t>
            </a:r>
            <a:r>
              <a:rPr lang="fr-FR" sz="2000" dirty="0" smtClean="0">
                <a:solidFill>
                  <a:srgbClr val="C00000"/>
                </a:solidFill>
              </a:rPr>
              <a:t>2 </a:t>
            </a:r>
            <a:r>
              <a:rPr lang="fr-FR" sz="2000" dirty="0">
                <a:solidFill>
                  <a:srgbClr val="C00000"/>
                </a:solidFill>
              </a:rPr>
              <a:t>à </a:t>
            </a:r>
            <a:r>
              <a:rPr lang="fr-FR" sz="2000" dirty="0" smtClean="0">
                <a:solidFill>
                  <a:srgbClr val="C00000"/>
                </a:solidFill>
              </a:rPr>
              <a:t>3 micromètre)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Petit </a:t>
            </a:r>
            <a:r>
              <a:rPr lang="fr-FR" sz="2000" i="1" dirty="0">
                <a:solidFill>
                  <a:srgbClr val="0070C0"/>
                </a:solidFill>
              </a:rPr>
              <a:t>nombre de jonctions </a:t>
            </a:r>
            <a:r>
              <a:rPr lang="fr-FR" sz="2000" i="1" dirty="0" smtClean="0">
                <a:solidFill>
                  <a:srgbClr val="0070C0"/>
                </a:solidFill>
              </a:rPr>
              <a:t>communicantes </a:t>
            </a:r>
            <a:r>
              <a:rPr lang="fr-FR" sz="2000" dirty="0" smtClean="0"/>
              <a:t>entre</a:t>
            </a:r>
            <a:endParaRPr lang="fr-FR" sz="2000" dirty="0"/>
          </a:p>
        </p:txBody>
      </p:sp>
      <p:sp>
        <p:nvSpPr>
          <p:cNvPr id="17" name="Left-Right Arrow 16"/>
          <p:cNvSpPr/>
          <p:nvPr/>
        </p:nvSpPr>
        <p:spPr>
          <a:xfrm>
            <a:off x="3995936" y="2276872"/>
            <a:ext cx="972108" cy="3406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0"/>
          <p:cNvSpPr/>
          <p:nvPr/>
        </p:nvSpPr>
        <p:spPr>
          <a:xfrm>
            <a:off x="551863" y="1412776"/>
            <a:ext cx="3351018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</a:rPr>
              <a:t>0.05 m/s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Retard </a:t>
            </a:r>
            <a:r>
              <a:rPr lang="fr-FR" sz="2000" i="1" dirty="0">
                <a:solidFill>
                  <a:srgbClr val="0070C0"/>
                </a:solidFill>
              </a:rPr>
              <a:t>de transmission</a:t>
            </a:r>
            <a:r>
              <a:rPr lang="fr-FR" sz="2000" dirty="0">
                <a:solidFill>
                  <a:schemeClr val="tx1"/>
                </a:solidFill>
              </a:rPr>
              <a:t> qui </a:t>
            </a:r>
            <a:r>
              <a:rPr lang="fr-FR" sz="2000" dirty="0" smtClean="0">
                <a:solidFill>
                  <a:schemeClr val="tx1"/>
                </a:solidFill>
              </a:rPr>
              <a:t>avoisine </a:t>
            </a:r>
            <a:r>
              <a:rPr lang="fr-FR" sz="2000" dirty="0" smtClean="0">
                <a:solidFill>
                  <a:srgbClr val="C00000"/>
                </a:solidFill>
              </a:rPr>
              <a:t>0.1s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4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9" name="Rectangle à coins arrondis 10"/>
          <p:cNvSpPr/>
          <p:nvPr/>
        </p:nvSpPr>
        <p:spPr>
          <a:xfrm>
            <a:off x="551863" y="1412776"/>
            <a:ext cx="3351018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</a:rPr>
              <a:t>0.05 m/s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Retard </a:t>
            </a:r>
            <a:r>
              <a:rPr lang="fr-FR" sz="2000" i="1" dirty="0">
                <a:solidFill>
                  <a:srgbClr val="0070C0"/>
                </a:solidFill>
              </a:rPr>
              <a:t>de transmission</a:t>
            </a:r>
            <a:r>
              <a:rPr lang="fr-FR" sz="2000" dirty="0">
                <a:solidFill>
                  <a:schemeClr val="tx1"/>
                </a:solidFill>
              </a:rPr>
              <a:t> qui </a:t>
            </a:r>
            <a:r>
              <a:rPr lang="fr-FR" sz="2000" dirty="0" smtClean="0">
                <a:solidFill>
                  <a:schemeClr val="tx1"/>
                </a:solidFill>
              </a:rPr>
              <a:t>avoisine </a:t>
            </a:r>
            <a:r>
              <a:rPr lang="fr-FR" sz="2000" dirty="0" smtClean="0">
                <a:solidFill>
                  <a:srgbClr val="C00000"/>
                </a:solidFill>
              </a:rPr>
              <a:t>0.1s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300192" y="2060848"/>
            <a:ext cx="360040" cy="258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7"/>
          <p:cNvSpPr txBox="1"/>
          <p:nvPr/>
        </p:nvSpPr>
        <p:spPr>
          <a:xfrm>
            <a:off x="8032268" y="1830015"/>
            <a:ext cx="84377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au niveau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du NAV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1923840" y="3573016"/>
            <a:ext cx="216024" cy="2583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4" name="Rectangle à coins arrondis 6"/>
          <p:cNvSpPr/>
          <p:nvPr/>
        </p:nvSpPr>
        <p:spPr>
          <a:xfrm>
            <a:off x="551863" y="3933056"/>
            <a:ext cx="3343202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>
                <a:solidFill>
                  <a:srgbClr val="0070C0"/>
                </a:solidFill>
              </a:rPr>
              <a:t>E</a:t>
            </a:r>
            <a:r>
              <a:rPr lang="fr-FR" sz="2000" dirty="0" smtClean="0">
                <a:solidFill>
                  <a:srgbClr val="0070C0"/>
                </a:solidFill>
              </a:rPr>
              <a:t>lectriquement</a:t>
            </a:r>
            <a:r>
              <a:rPr lang="fr-FR" sz="2000" i="1" dirty="0" smtClean="0">
                <a:solidFill>
                  <a:srgbClr val="0070C0"/>
                </a:solidFill>
              </a:rPr>
              <a:t>,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endParaRPr lang="fr-FR" sz="2000" i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temps </a:t>
            </a:r>
            <a:r>
              <a:rPr lang="fr-FR" sz="2000" i="1" dirty="0">
                <a:solidFill>
                  <a:srgbClr val="0070C0"/>
                </a:solidFill>
              </a:rPr>
              <a:t>suffisant 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aux oreillettes </a:t>
            </a:r>
            <a:r>
              <a:rPr lang="fr-FR" sz="2000" dirty="0">
                <a:solidFill>
                  <a:schemeClr val="tx1"/>
                </a:solidFill>
              </a:rPr>
              <a:t>de se </a:t>
            </a:r>
            <a:r>
              <a:rPr lang="fr-FR" sz="2000" dirty="0" smtClean="0">
                <a:solidFill>
                  <a:schemeClr val="tx1"/>
                </a:solidFill>
              </a:rPr>
              <a:t>dépolariser complètement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Rectangle à coins arrondis 10"/>
          <p:cNvSpPr/>
          <p:nvPr/>
        </p:nvSpPr>
        <p:spPr>
          <a:xfrm>
            <a:off x="551863" y="1412776"/>
            <a:ext cx="3351018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</a:rPr>
              <a:t>0.05 m/s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Retard </a:t>
            </a:r>
            <a:r>
              <a:rPr lang="fr-FR" sz="2000" i="1" dirty="0">
                <a:solidFill>
                  <a:srgbClr val="0070C0"/>
                </a:solidFill>
              </a:rPr>
              <a:t>de transmission</a:t>
            </a:r>
            <a:r>
              <a:rPr lang="fr-FR" sz="2000" dirty="0">
                <a:solidFill>
                  <a:schemeClr val="tx1"/>
                </a:solidFill>
              </a:rPr>
              <a:t> qui </a:t>
            </a:r>
            <a:r>
              <a:rPr lang="fr-FR" sz="2000" dirty="0" smtClean="0">
                <a:solidFill>
                  <a:schemeClr val="tx1"/>
                </a:solidFill>
              </a:rPr>
              <a:t>avoisine </a:t>
            </a:r>
            <a:r>
              <a:rPr lang="fr-FR" sz="2000" dirty="0" smtClean="0">
                <a:solidFill>
                  <a:srgbClr val="C00000"/>
                </a:solidFill>
              </a:rPr>
              <a:t>0.1s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300192" y="2060848"/>
            <a:ext cx="360040" cy="258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7"/>
          <p:cNvSpPr txBox="1"/>
          <p:nvPr/>
        </p:nvSpPr>
        <p:spPr>
          <a:xfrm>
            <a:off x="8032268" y="1830015"/>
            <a:ext cx="84377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au niveau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du NAV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551863" y="3933056"/>
            <a:ext cx="3343202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>
                <a:solidFill>
                  <a:srgbClr val="0070C0"/>
                </a:solidFill>
              </a:rPr>
              <a:t>E</a:t>
            </a:r>
            <a:r>
              <a:rPr lang="fr-FR" sz="2000" dirty="0" smtClean="0">
                <a:solidFill>
                  <a:srgbClr val="0070C0"/>
                </a:solidFill>
              </a:rPr>
              <a:t>lectriquement</a:t>
            </a:r>
            <a:r>
              <a:rPr lang="fr-FR" sz="2000" i="1" dirty="0" smtClean="0">
                <a:solidFill>
                  <a:srgbClr val="0070C0"/>
                </a:solidFill>
              </a:rPr>
              <a:t>,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endParaRPr lang="fr-FR" sz="2000" i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temps </a:t>
            </a:r>
            <a:r>
              <a:rPr lang="fr-FR" sz="2000" i="1" dirty="0">
                <a:solidFill>
                  <a:srgbClr val="0070C0"/>
                </a:solidFill>
              </a:rPr>
              <a:t>suffisant 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aux oreillettes </a:t>
            </a:r>
            <a:r>
              <a:rPr lang="fr-FR" sz="2000" dirty="0">
                <a:solidFill>
                  <a:schemeClr val="tx1"/>
                </a:solidFill>
              </a:rPr>
              <a:t>de se </a:t>
            </a:r>
            <a:r>
              <a:rPr lang="fr-FR" sz="2000" dirty="0" smtClean="0">
                <a:solidFill>
                  <a:schemeClr val="tx1"/>
                </a:solidFill>
              </a:rPr>
              <a:t>dépolariser complètement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238859" y="3903837"/>
            <a:ext cx="4361652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>
                <a:solidFill>
                  <a:srgbClr val="0070C0"/>
                </a:solidFill>
              </a:rPr>
              <a:t>Mécaniquement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meilleure contraction des oreillettes </a:t>
            </a:r>
            <a:r>
              <a:rPr lang="fr-FR" sz="2000" dirty="0" smtClean="0">
                <a:solidFill>
                  <a:schemeClr val="tx1"/>
                </a:solidFill>
              </a:rPr>
              <a:t>pour </a:t>
            </a:r>
            <a:r>
              <a:rPr lang="fr-FR" sz="2000" dirty="0">
                <a:solidFill>
                  <a:schemeClr val="tx1"/>
                </a:solidFill>
              </a:rPr>
              <a:t>vider leurs contenue </a:t>
            </a:r>
            <a:r>
              <a:rPr lang="fr-FR" sz="2000" dirty="0" smtClean="0">
                <a:solidFill>
                  <a:schemeClr val="tx1"/>
                </a:solidFill>
              </a:rPr>
              <a:t>sanguin </a:t>
            </a:r>
            <a:r>
              <a:rPr lang="fr-FR" sz="2000" dirty="0">
                <a:solidFill>
                  <a:schemeClr val="tx1"/>
                </a:solidFill>
              </a:rPr>
              <a:t>de façon optimale 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1923840" y="3573016"/>
            <a:ext cx="216024" cy="2583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8314789">
            <a:off x="3979890" y="3411883"/>
            <a:ext cx="222031" cy="5097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8" name="Rectangle à coins arrondis 10"/>
          <p:cNvSpPr/>
          <p:nvPr/>
        </p:nvSpPr>
        <p:spPr>
          <a:xfrm>
            <a:off x="551863" y="1412776"/>
            <a:ext cx="3351018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</a:rPr>
              <a:t>0.05 m/s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Retard </a:t>
            </a:r>
            <a:r>
              <a:rPr lang="fr-FR" sz="2000" i="1" dirty="0">
                <a:solidFill>
                  <a:srgbClr val="0070C0"/>
                </a:solidFill>
              </a:rPr>
              <a:t>de transmission</a:t>
            </a:r>
            <a:r>
              <a:rPr lang="fr-FR" sz="2000" dirty="0">
                <a:solidFill>
                  <a:schemeClr val="tx1"/>
                </a:solidFill>
              </a:rPr>
              <a:t> qui </a:t>
            </a:r>
            <a:r>
              <a:rPr lang="fr-FR" sz="2000" dirty="0" smtClean="0">
                <a:solidFill>
                  <a:schemeClr val="tx1"/>
                </a:solidFill>
              </a:rPr>
              <a:t>avoisine </a:t>
            </a:r>
            <a:r>
              <a:rPr lang="fr-FR" sz="2000" dirty="0" smtClean="0">
                <a:solidFill>
                  <a:srgbClr val="C00000"/>
                </a:solidFill>
              </a:rPr>
              <a:t>0.1s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7"/>
          <p:cNvSpPr txBox="1"/>
          <p:nvPr/>
        </p:nvSpPr>
        <p:spPr>
          <a:xfrm>
            <a:off x="8032268" y="1830015"/>
            <a:ext cx="84377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au niveau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du NAV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0192" y="2060848"/>
            <a:ext cx="360040" cy="258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551863" y="3933056"/>
            <a:ext cx="3343202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>
                <a:solidFill>
                  <a:srgbClr val="0070C0"/>
                </a:solidFill>
              </a:rPr>
              <a:t>E</a:t>
            </a:r>
            <a:r>
              <a:rPr lang="fr-FR" sz="2000" dirty="0" smtClean="0">
                <a:solidFill>
                  <a:srgbClr val="0070C0"/>
                </a:solidFill>
              </a:rPr>
              <a:t>lectriquement</a:t>
            </a:r>
            <a:r>
              <a:rPr lang="fr-FR" sz="2000" i="1" dirty="0" smtClean="0">
                <a:solidFill>
                  <a:srgbClr val="0070C0"/>
                </a:solidFill>
              </a:rPr>
              <a:t>,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endParaRPr lang="fr-FR" sz="2000" i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temps </a:t>
            </a:r>
            <a:r>
              <a:rPr lang="fr-FR" sz="2000" i="1" dirty="0">
                <a:solidFill>
                  <a:srgbClr val="0070C0"/>
                </a:solidFill>
              </a:rPr>
              <a:t>suffisant </a:t>
            </a:r>
            <a:r>
              <a:rPr lang="fr-FR" sz="2000" i="1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aux oreillettes </a:t>
            </a:r>
            <a:r>
              <a:rPr lang="fr-FR" sz="2000" dirty="0">
                <a:solidFill>
                  <a:schemeClr val="tx1"/>
                </a:solidFill>
              </a:rPr>
              <a:t>de se </a:t>
            </a:r>
            <a:r>
              <a:rPr lang="fr-FR" sz="2000" dirty="0" smtClean="0">
                <a:solidFill>
                  <a:schemeClr val="tx1"/>
                </a:solidFill>
              </a:rPr>
              <a:t>dépolariser complètement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238859" y="3903837"/>
            <a:ext cx="4361652" cy="139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fr-FR" sz="2000" dirty="0">
                <a:solidFill>
                  <a:srgbClr val="0070C0"/>
                </a:solidFill>
              </a:rPr>
              <a:t>Mécaniquement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</a:p>
          <a:p>
            <a:pPr>
              <a:buFont typeface="Arial" pitchFamily="34" charset="0"/>
              <a:buNone/>
            </a:pPr>
            <a:r>
              <a:rPr lang="fr-FR" sz="2000" i="1" dirty="0" smtClean="0">
                <a:solidFill>
                  <a:srgbClr val="0070C0"/>
                </a:solidFill>
              </a:rPr>
              <a:t>meilleure contraction des oreillettes </a:t>
            </a:r>
            <a:r>
              <a:rPr lang="fr-FR" sz="2000" dirty="0" smtClean="0">
                <a:solidFill>
                  <a:schemeClr val="tx1"/>
                </a:solidFill>
              </a:rPr>
              <a:t>pour </a:t>
            </a:r>
            <a:r>
              <a:rPr lang="fr-FR" sz="2000" dirty="0">
                <a:solidFill>
                  <a:schemeClr val="tx1"/>
                </a:solidFill>
              </a:rPr>
              <a:t>vider leurs contenue </a:t>
            </a:r>
            <a:r>
              <a:rPr lang="fr-FR" sz="2000" dirty="0" smtClean="0">
                <a:solidFill>
                  <a:schemeClr val="tx1"/>
                </a:solidFill>
              </a:rPr>
              <a:t>sanguin </a:t>
            </a:r>
            <a:r>
              <a:rPr lang="fr-FR" sz="2000" dirty="0">
                <a:solidFill>
                  <a:schemeClr val="tx1"/>
                </a:solidFill>
              </a:rPr>
              <a:t>de façon optimale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83568" y="5733256"/>
            <a:ext cx="7704856" cy="811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« </a:t>
            </a:r>
            <a:r>
              <a:rPr lang="fr-FR" sz="2000" i="1" dirty="0" smtClean="0">
                <a:solidFill>
                  <a:srgbClr val="C00000"/>
                </a:solidFill>
              </a:rPr>
              <a:t>retard » physiologique</a:t>
            </a:r>
            <a:r>
              <a:rPr lang="fr-FR" sz="2000" dirty="0" smtClean="0">
                <a:solidFill>
                  <a:schemeClr val="tx1"/>
                </a:solidFill>
              </a:rPr>
              <a:t>  </a:t>
            </a:r>
            <a:r>
              <a:rPr lang="fr-FR" sz="2000" dirty="0" smtClean="0">
                <a:solidFill>
                  <a:srgbClr val="C00000"/>
                </a:solidFill>
              </a:rPr>
              <a:t>» </a:t>
            </a:r>
            <a:r>
              <a:rPr lang="fr-FR" sz="2000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fr-FR" sz="2000" i="1" dirty="0" smtClean="0">
                <a:solidFill>
                  <a:srgbClr val="C00000"/>
                </a:solidFill>
              </a:rPr>
              <a:t>organisation </a:t>
            </a:r>
            <a:r>
              <a:rPr lang="fr-FR" sz="2000" i="1" dirty="0">
                <a:solidFill>
                  <a:srgbClr val="C00000"/>
                </a:solidFill>
              </a:rPr>
              <a:t>fonctionnelle auriculo-ventriculaire. 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1923840" y="3573016"/>
            <a:ext cx="216024" cy="2583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8314789">
            <a:off x="3979890" y="3411883"/>
            <a:ext cx="222031" cy="5097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ouvrante 4"/>
          <p:cNvSpPr/>
          <p:nvPr/>
        </p:nvSpPr>
        <p:spPr>
          <a:xfrm rot="16200000">
            <a:off x="4355977" y="1268760"/>
            <a:ext cx="360040" cy="8424934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III.8. Vitesse de la conduction au niveau du NAV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6" name="Rectangle à coins arrondis 10"/>
          <p:cNvSpPr/>
          <p:nvPr/>
        </p:nvSpPr>
        <p:spPr>
          <a:xfrm>
            <a:off x="551863" y="1389244"/>
            <a:ext cx="3351018" cy="2111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</a:rPr>
              <a:t>0.05 m/s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rgbClr val="0070C0"/>
                </a:solidFill>
              </a:rPr>
              <a:t>Retard </a:t>
            </a:r>
            <a:r>
              <a:rPr lang="fr-FR" sz="2000" i="1" dirty="0">
                <a:solidFill>
                  <a:srgbClr val="0070C0"/>
                </a:solidFill>
              </a:rPr>
              <a:t>de transmission</a:t>
            </a:r>
            <a:r>
              <a:rPr lang="fr-FR" sz="2000" dirty="0">
                <a:solidFill>
                  <a:schemeClr val="tx1"/>
                </a:solidFill>
              </a:rPr>
              <a:t> qui </a:t>
            </a:r>
            <a:r>
              <a:rPr lang="fr-FR" sz="2000" dirty="0" smtClean="0">
                <a:solidFill>
                  <a:schemeClr val="tx1"/>
                </a:solidFill>
              </a:rPr>
              <a:t>avoisine </a:t>
            </a:r>
            <a:r>
              <a:rPr lang="fr-FR" sz="2000" dirty="0" smtClean="0">
                <a:solidFill>
                  <a:srgbClr val="C00000"/>
                </a:solidFill>
              </a:rPr>
              <a:t>0.1s</a:t>
            </a:r>
            <a:r>
              <a:rPr lang="fr-FR" sz="2000" dirty="0">
                <a:solidFill>
                  <a:srgbClr val="C00000"/>
                </a:solidFill>
              </a:rPr>
              <a:t>.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300192" y="2060848"/>
            <a:ext cx="360040" cy="258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7"/>
          <p:cNvSpPr txBox="1"/>
          <p:nvPr/>
        </p:nvSpPr>
        <p:spPr>
          <a:xfrm>
            <a:off x="8032268" y="1830015"/>
            <a:ext cx="84377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au niveau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du NAV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1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8"/>
          <p:cNvSpPr txBox="1"/>
          <p:nvPr/>
        </p:nvSpPr>
        <p:spPr>
          <a:xfrm>
            <a:off x="7707734" y="6156593"/>
            <a:ext cx="12567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3573016"/>
            <a:ext cx="2775694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8"/>
          <p:cNvSpPr txBox="1"/>
          <p:nvPr/>
        </p:nvSpPr>
        <p:spPr>
          <a:xfrm>
            <a:off x="7707734" y="6156593"/>
            <a:ext cx="12567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3573016"/>
            <a:ext cx="2775694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9"/>
          <p:cNvSpPr/>
          <p:nvPr/>
        </p:nvSpPr>
        <p:spPr>
          <a:xfrm>
            <a:off x="551510" y="1484784"/>
            <a:ext cx="3348264" cy="155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1.5 à 4  m/s. </a:t>
            </a:r>
            <a:endParaRPr lang="fr-FR" sz="2000" b="1" i="1" u="sng" dirty="0" smtClean="0">
              <a:solidFill>
                <a:srgbClr val="C00000"/>
              </a:solidFill>
            </a:endParaRPr>
          </a:p>
          <a:p>
            <a:pPr algn="ctr"/>
            <a:endParaRPr lang="fr-FR" sz="2000" b="1" i="1" u="sng" dirty="0">
              <a:solidFill>
                <a:srgbClr val="C0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Dans le </a:t>
            </a:r>
            <a:r>
              <a:rPr lang="fr-FR" sz="2000" dirty="0" smtClean="0">
                <a:solidFill>
                  <a:srgbClr val="0070C0"/>
                </a:solidFill>
              </a:rPr>
              <a:t>FDH</a:t>
            </a:r>
            <a:r>
              <a:rPr lang="fr-FR" sz="2000" dirty="0" smtClean="0">
                <a:solidFill>
                  <a:schemeClr val="tx1"/>
                </a:solidFill>
              </a:rPr>
              <a:t> et le </a:t>
            </a:r>
            <a:r>
              <a:rPr lang="fr-FR" sz="2000" dirty="0" smtClean="0">
                <a:solidFill>
                  <a:srgbClr val="0070C0"/>
                </a:solidFill>
              </a:rPr>
              <a:t>RDPJ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15" name="Rectangle à coins arrondis 9"/>
          <p:cNvSpPr/>
          <p:nvPr/>
        </p:nvSpPr>
        <p:spPr>
          <a:xfrm>
            <a:off x="551510" y="1484784"/>
            <a:ext cx="3348264" cy="155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1.5 à 4  m/s. </a:t>
            </a:r>
            <a:endParaRPr lang="fr-FR" sz="2000" b="1" i="1" u="sng" dirty="0" smtClean="0">
              <a:solidFill>
                <a:srgbClr val="C00000"/>
              </a:solidFill>
            </a:endParaRPr>
          </a:p>
          <a:p>
            <a:pPr algn="ctr"/>
            <a:endParaRPr lang="fr-FR" sz="2000" b="1" i="1" u="sng" dirty="0">
              <a:solidFill>
                <a:srgbClr val="C0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Dans le </a:t>
            </a:r>
            <a:r>
              <a:rPr lang="fr-FR" sz="2000" dirty="0" smtClean="0">
                <a:solidFill>
                  <a:srgbClr val="0070C0"/>
                </a:solidFill>
              </a:rPr>
              <a:t>FDH </a:t>
            </a:r>
            <a:r>
              <a:rPr lang="fr-FR" sz="2000" dirty="0" smtClean="0">
                <a:solidFill>
                  <a:schemeClr val="tx1"/>
                </a:solidFill>
              </a:rPr>
              <a:t>et le </a:t>
            </a:r>
            <a:r>
              <a:rPr lang="fr-FR" sz="2000" dirty="0" smtClean="0">
                <a:solidFill>
                  <a:srgbClr val="0070C0"/>
                </a:solidFill>
              </a:rPr>
              <a:t>RDPJ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b="1" i="1" u="sng" dirty="0">
              <a:solidFill>
                <a:srgbClr val="C00000"/>
              </a:solidFill>
            </a:endParaRPr>
          </a:p>
        </p:txBody>
      </p:sp>
      <p:sp>
        <p:nvSpPr>
          <p:cNvPr id="16" name="Rectangle à coins arrondis 10"/>
          <p:cNvSpPr/>
          <p:nvPr/>
        </p:nvSpPr>
        <p:spPr>
          <a:xfrm>
            <a:off x="467544" y="4170350"/>
            <a:ext cx="3495034" cy="1490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0.15 à 0.2 m/s.</a:t>
            </a:r>
            <a:r>
              <a:rPr lang="fr-FR" sz="2000" b="1" i="1" u="sng" dirty="0">
                <a:solidFill>
                  <a:schemeClr val="tx1"/>
                </a:solidFill>
              </a:rPr>
              <a:t> </a:t>
            </a:r>
            <a:endParaRPr lang="fr-FR" sz="2000" b="1" i="1" u="sng" dirty="0" smtClean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Entre </a:t>
            </a:r>
            <a:r>
              <a:rPr lang="fr-FR" sz="2000" dirty="0">
                <a:solidFill>
                  <a:schemeClr val="tx1"/>
                </a:solidFill>
              </a:rPr>
              <a:t>les </a:t>
            </a:r>
            <a:r>
              <a:rPr lang="fr-FR" sz="2000" dirty="0" err="1">
                <a:solidFill>
                  <a:srgbClr val="0070C0"/>
                </a:solidFill>
              </a:rPr>
              <a:t>cardiomyocytes</a:t>
            </a:r>
            <a:r>
              <a:rPr lang="fr-FR" sz="2000" dirty="0">
                <a:solidFill>
                  <a:srgbClr val="0070C0"/>
                </a:solidFill>
              </a:rPr>
              <a:t> ventriculaires 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5400000">
            <a:off x="1793594" y="3402708"/>
            <a:ext cx="864096" cy="3406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932040" y="3573016"/>
            <a:ext cx="2775694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8"/>
          <p:cNvSpPr txBox="1"/>
          <p:nvPr/>
        </p:nvSpPr>
        <p:spPr>
          <a:xfrm>
            <a:off x="7707734" y="6156593"/>
            <a:ext cx="12567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600" b="1" i="1" dirty="0" smtClean="0">
                <a:solidFill>
                  <a:srgbClr val="0070C0"/>
                </a:solidFill>
              </a:rPr>
              <a:t>ventriculaire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III. Fonctionnement du tissu nodal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900" dirty="0" smtClean="0">
                <a:solidFill>
                  <a:srgbClr val="C00000"/>
                </a:solidFill>
              </a:rPr>
              <a:t>III.9. Vitesse de la conduction à l’étage ventriculaire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9" name="Rectangle à coins arrondis 9"/>
          <p:cNvSpPr/>
          <p:nvPr/>
        </p:nvSpPr>
        <p:spPr>
          <a:xfrm>
            <a:off x="551510" y="1484784"/>
            <a:ext cx="3348264" cy="155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solidFill>
                  <a:srgbClr val="C00000"/>
                </a:solidFill>
              </a:rPr>
              <a:t>1.5 à 4  m/s. </a:t>
            </a:r>
            <a:endParaRPr lang="fr-FR" sz="2000" b="1" i="1" u="sng" dirty="0" smtClean="0">
              <a:solidFill>
                <a:srgbClr val="C00000"/>
              </a:solidFill>
            </a:endParaRPr>
          </a:p>
          <a:p>
            <a:pPr algn="ctr"/>
            <a:endParaRPr lang="fr-FR" sz="2000" b="1" i="1" u="sng" dirty="0">
              <a:solidFill>
                <a:srgbClr val="C0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Dans le </a:t>
            </a:r>
            <a:r>
              <a:rPr lang="fr-FR" sz="2000" dirty="0" smtClean="0">
                <a:solidFill>
                  <a:srgbClr val="0070C0"/>
                </a:solidFill>
              </a:rPr>
              <a:t>FDH </a:t>
            </a:r>
            <a:r>
              <a:rPr lang="fr-FR" sz="2000" dirty="0" smtClean="0">
                <a:solidFill>
                  <a:schemeClr val="tx1"/>
                </a:solidFill>
              </a:rPr>
              <a:t>et le </a:t>
            </a:r>
            <a:r>
              <a:rPr lang="fr-FR" sz="2000" dirty="0" smtClean="0">
                <a:solidFill>
                  <a:srgbClr val="0070C0"/>
                </a:solidFill>
              </a:rPr>
              <a:t>RDPJ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2783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8"/>
          <p:cNvSpPr txBox="1"/>
          <p:nvPr/>
        </p:nvSpPr>
        <p:spPr>
          <a:xfrm>
            <a:off x="8028384" y="2646926"/>
            <a:ext cx="98963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à l’étage </a:t>
            </a:r>
          </a:p>
          <a:p>
            <a:r>
              <a:rPr lang="fr-FR" sz="1200" b="1" i="1" dirty="0" smtClean="0">
                <a:solidFill>
                  <a:srgbClr val="0070C0"/>
                </a:solidFill>
              </a:rPr>
              <a:t>ventriculaire</a:t>
            </a:r>
            <a:endParaRPr lang="fr-FR" sz="1200" b="1" i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6136" y="2348880"/>
            <a:ext cx="144016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23386</TotalTime>
  <Words>4536</Words>
  <Application>Microsoft Office PowerPoint</Application>
  <PresentationFormat>On-screen Show (4:3)</PresentationFormat>
  <Paragraphs>1196</Paragraphs>
  <Slides>194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194</vt:i4>
      </vt:variant>
    </vt:vector>
  </HeadingPairs>
  <TitlesOfParts>
    <vt:vector size="195" baseType="lpstr">
      <vt:lpstr>Thème Office</vt:lpstr>
      <vt:lpstr>L’électrophysiologie cardiaque</vt:lpstr>
      <vt:lpstr>PowerPoint Presentation</vt:lpstr>
      <vt:lpstr>Plan </vt:lpstr>
      <vt:lpstr>Plan </vt:lpstr>
      <vt:lpstr>Plan </vt:lpstr>
      <vt:lpstr>Plan </vt:lpstr>
      <vt:lpstr>Plan </vt:lpstr>
      <vt:lpstr>Plan </vt:lpstr>
      <vt:lpstr>I. Introduction  I.1. Anatomie externe du cœur </vt:lpstr>
      <vt:lpstr>I. Introduction  I.1. Anatomie externe du cœur </vt:lpstr>
      <vt:lpstr>I. Introduction  I.1. Anatomie externe du cœur </vt:lpstr>
      <vt:lpstr>I. Introduction  I.1. Anatomie externe du cœur </vt:lpstr>
      <vt:lpstr>I. Introduction  I.1. Anatomie externe du cœur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Introduction  I.3. Fonction hémodynamique du cœur  </vt:lpstr>
      <vt:lpstr>I. Introduction  I.3. Fonction hémodynamique du cœur  </vt:lpstr>
      <vt:lpstr>I. Introduction  I.3. Fonction hémodynamique du cœur  </vt:lpstr>
      <vt:lpstr>I. Introduction  I.3. Fonction hémodynamique du cœur  </vt:lpstr>
      <vt:lpstr>I. Introduction  I.3. Fonction hémodynamique du cœur  </vt:lpstr>
      <vt:lpstr>I. Introduction  I.4. Rôle de l’activité électrique du cœur</vt:lpstr>
      <vt:lpstr>I. Introduction  I.4. Rôle de l’activité électrique du cœur</vt:lpstr>
      <vt:lpstr>I. Introduction  I.4. Rôle de l’activité électrique du cœur</vt:lpstr>
      <vt:lpstr>I. Introduction  I.4. Rôle de l’activité électrique du cœur</vt:lpstr>
      <vt:lpstr>I. Introduction  I.4. Rôle de l’activité électrique du cœur</vt:lpstr>
      <vt:lpstr>I. Introduction  I.4. Rôle de l’activité électrique du cœur</vt:lpstr>
      <vt:lpstr>     II. Anatomo-histologie du tissu nodal II.1. Nœuds, fibres et faisceaux    </vt:lpstr>
      <vt:lpstr>     II. Anatomo-histologie du tissu nodal II.1. Nœuds, fibres et faisceaux    </vt:lpstr>
      <vt:lpstr>     II. Anatomo-histologie du tissu nodal II.1. Nœuds, fibres et faisceaux    </vt:lpstr>
      <vt:lpstr>     II. Anatomo-histologie du tissu nodal II.1. Nœuds, fibres et faisceaux    </vt:lpstr>
      <vt:lpstr>     II. Anatomo-histologie du tissu nodal II.1. Nœuds, fibres et faisceaux    </vt:lpstr>
      <vt:lpstr> II. Anatomo-histologie du tissu nodal  II.2. Localisation  </vt:lpstr>
      <vt:lpstr> II. Anatomo-histologie du tissu nodal  II.2. Localisation  </vt:lpstr>
      <vt:lpstr> II. Anatomo-histologie du tissu nodal  II.2. Localisation  </vt:lpstr>
      <vt:lpstr> II. Anatomo-histologie du tissu nodal  II.2. Localisation  </vt:lpstr>
      <vt:lpstr> III. Fonctionnement du tissu nodal  III.1. Propriétés électriques des cellules du tissu nodal </vt:lpstr>
      <vt:lpstr> III. Fonctionnement du tissu nodal  III.1. Propriétés électriques des cellules du tissu nodal </vt:lpstr>
      <vt:lpstr> III. Fonctionnement du tissu nodal  III.1. Propriétés électriques des cellules du tissu nodal </vt:lpstr>
      <vt:lpstr> III. Fonctionnement du tissu nodal  III.1. Propriétés électriques des cellules du tissu nodal </vt:lpstr>
      <vt:lpstr> III. Fonctionnement du tissu nodal  III.1. Propriétés électriques des cellules du tissu nodal </vt:lpstr>
      <vt:lpstr> III. Fonctionnement du tissu nodal III.2. Définition de l’automatisme </vt:lpstr>
      <vt:lpstr> III. Fonctionnement du tissu nodal III.2. Définition de l’automatisme </vt:lpstr>
      <vt:lpstr> III. Fonctionnement du tissu nodal III.2. Définition de l’automatisme </vt:lpstr>
      <vt:lpstr> III. Fonctionnement du tissu nodal III.2. Définition de l’automatisme </vt:lpstr>
      <vt:lpstr> III. Fonctionnement du tissu nodal III.2. Définition de l’automatisme </vt:lpstr>
      <vt:lpstr> III. Fonctionnement du tissu nodal III.2. Définition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III.3. Origine de l’automatisme </vt:lpstr>
      <vt:lpstr> III. Fonctionnement du tissu nodal  III.4. Origine de la DDLS   </vt:lpstr>
      <vt:lpstr> III. Fonctionnement du tissu nodal  III.4. Origine de la DDLS   </vt:lpstr>
      <vt:lpstr> III. Fonctionnement du tissu nodal  III.4. Origine de la DDLS   </vt:lpstr>
      <vt:lpstr> III. Fonctionnement du tissu nodal  III.4. Origine de la DDLS  </vt:lpstr>
      <vt:lpstr> III. Fonctionnement du tissu nodal  III.4. Origine de la DDLS   </vt:lpstr>
      <vt:lpstr> III. Fonctionnement du tissu nodal  III.5.Décroissance de la DDLS du NS au RDPJ   </vt:lpstr>
      <vt:lpstr> III. Fonctionnement du tissu nodal  III.5.Décroissance de la DDLS du NS au RDPJ   </vt:lpstr>
      <vt:lpstr> III. Fonctionnement du tissu nodal  III.5.Décroissance de la DDLS du NS au RDPJ   </vt:lpstr>
      <vt:lpstr> III. Fonctionnement du tissu nodal  III.5.Décroissance de la DDLS du NS au RDPJ   </vt:lpstr>
      <vt:lpstr> III. Fonctionnement du tissu nodal  III.5.Décroissance de la DDLS du NS au RDPJ   </vt:lpstr>
      <vt:lpstr> III. Fonctionnement du tissu nodal  III.5.Décroissance de la DDLS du NS au RDPJ   </vt:lpstr>
      <vt:lpstr> III. Fonctionnement du tissu nodal  III.6. Stimulateur physiologie du cœur (Pacemaker)  </vt:lpstr>
      <vt:lpstr> III. Fonctionnement du tissu nodal  III.6. Stimulateur physiologie du cœur (Pacemaker)  </vt:lpstr>
      <vt:lpstr> III. Fonctionnement du tissu nodal  III.6. Stimulateur physiologie du cœur (Pacemaker)  </vt:lpstr>
      <vt:lpstr> III. Fonctionnement du tissu nodal  III.6. Stimulateur physiologie du cœur (Pacemaker)  </vt:lpstr>
      <vt:lpstr> III. Fonctionnement du tissu nodal  III.6. Stimulateur physiologie du cœur (Pacemaker)  </vt:lpstr>
      <vt:lpstr> III. Fonctionnement du tissu nodal  III.6. Stimulateur physiologie du cœur (Pacemaker)  </vt:lpstr>
      <vt:lpstr> III. Fonctionnement du tissu nodal  III.6. Stimulateur physiologie du cœur (Pacemaker)  </vt:lpstr>
      <vt:lpstr> III. Fonctionnement du tissu nodal III.7. Définition de la conduction     </vt:lpstr>
      <vt:lpstr> III. Fonctionnement du tissu nodal III.7. Définition de la conduction     </vt:lpstr>
      <vt:lpstr> III. Fonctionnement du tissu nodal III.7. Définition de la conduction     </vt:lpstr>
      <vt:lpstr> III. Fonctionnement du tissu nodal III.7. Définition de la conduction     </vt:lpstr>
      <vt:lpstr> III. Fonctionnement du tissu nodal III.8. Vitesse de la conduction à l’étage auriculaire </vt:lpstr>
      <vt:lpstr> III. Fonctionnement du tissu nodal III.8. Vitesse de la conduction à l’étage auriculaire </vt:lpstr>
      <vt:lpstr> III. Fonctionnement du tissu nodal III.8. Vitesse de la conduction à l’étage auriculaire </vt:lpstr>
      <vt:lpstr> III. Fonctionnement du tissu nodal III.8. Vitesse de la conduction à l’étage auriculaire </vt:lpstr>
      <vt:lpstr> III. Fonctionnement du tissu nodal III.8. Vitesse de la conduction à l’étage auriculaire </vt:lpstr>
      <vt:lpstr> III. Fonctionnement du tissu nodal III.8. Vitesse de la conduction à l’étage auriculaire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III.8. Vitesse de la conduction au niveau du NAV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III.9. Vitesse de la conduction à l’étage ventriculaire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III. Fonctionnement du tissu nodal III.10. Impact de la vitesse de conduction sur le délai d’apparition de l’onde de dépolarisation au niveau des régions du cœur  </vt:lpstr>
      <vt:lpstr> IV. Présentation graphique de l’électrophysiologie cardiaque à l’échelle organique (ECG)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MMmmmmmmmmddd</vt:lpstr>
      <vt:lpstr>MMmmmmmmmmddd</vt:lpstr>
      <vt:lpstr>MMmmmmmmmmddd</vt:lpstr>
      <vt:lpstr>MMmmmmmmmmddd</vt:lpstr>
      <vt:lpstr>MMmmmmmmmmddd</vt:lpstr>
      <vt:lpstr>MMmmmmmmmmddd</vt:lpstr>
      <vt:lpstr>MMmmmmmmmmddd</vt:lpstr>
      <vt:lpstr>MMmmmmmmmmddd</vt:lpstr>
      <vt:lpstr> V. Exploration de l’activité électrique cardiaque  V.1. ECG de repos   </vt:lpstr>
      <vt:lpstr> V. Exploration de l’activité électrique cardiaque  V.1. ECG de repos   </vt:lpstr>
      <vt:lpstr> V. Exploration de l’activité électrique cardiaque  V.1. ECG de repos   </vt:lpstr>
      <vt:lpstr> V. Exploration de l’activité électrique cardiaque  V.1. ECG de repos   </vt:lpstr>
      <vt:lpstr> V. Exploration de l’activité électrique cardiaque  V.1. ECG de repos   </vt:lpstr>
      <vt:lpstr>  V. Exploration de l’activité électrique cardiaque  V.2. Holter   </vt:lpstr>
      <vt:lpstr> V. Exploration de l’activité électrique cardiaque    V.3. ECG d’effort    </vt:lpstr>
      <vt:lpstr> V. Exploration de l’activité électrique cardiaque   V.4.  Principe d’exploration </vt:lpstr>
      <vt:lpstr> V. Exploration de l’activité électrique cardiaque   V.4.  Principe d’exploration </vt:lpstr>
      <vt:lpstr> V. Exploration de l’activité électrique cardiaque   V.4.  Principe d’exploration </vt:lpstr>
      <vt:lpstr> V. Exploration de l’activité électrique cardiaque   V.4.  Principe d’exploration </vt:lpstr>
      <vt:lpstr> V. Exploration de l’activité électrique cardiaque    V.5.  Emplacement des électrodes (périphériques)  </vt:lpstr>
      <vt:lpstr> V. Exploration de l’activité électrique cardiaque   V.6.  Emplacement des électrodes (précordiales)  </vt:lpstr>
      <vt:lpstr> V. Exploration de l’activité électrique cardiaque   V.6.  Emplacement des électrodes (précordiales)  </vt:lpstr>
      <vt:lpstr> V. Exploration de l’activité électrique cardiaque    V.7. Combinaison de la mesure entre les électrodes (dérivations)  </vt:lpstr>
      <vt:lpstr> V. Exploration de l’activité électrique cardiaque    V.7. Combinaison de la mesure entre les électrodes (dérivations)  </vt:lpstr>
      <vt:lpstr> V. Exploration de l’activité électrique cardiaque    V.7. Combinaison de la mesure entre les électrodes (dérivations) 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Visualisation des graphes des 12 dérivations </vt:lpstr>
      <vt:lpstr> V. Exploration de l’activité électrique cardiaque   V.8. Appellation des ondes dans les 12 dérivations </vt:lpstr>
      <vt:lpstr> V. Exploration de l’activité électrique cardiaque   V.8. Appellation des ondes dans les 12 dérivations </vt:lpstr>
      <vt:lpstr> V. Exploration de l’activité électrique cardiaque   V.8. Appellation des ondes dans les 12 dérivations </vt:lpstr>
      <vt:lpstr> V. Exploration de l’activité électrique cardiaque      V.10. Signification de l’onde P, complexe QRS et onde T   </vt:lpstr>
      <vt:lpstr> V. Exploration de l’activité électrique cardiaque      V.11. Signification du segments PR, ST et l’intervalle TP   </vt:lpstr>
      <vt:lpstr> V. Exploration de l’activité électrique cardiaque    V.12. Localisation de l’activité électrique du tissu nodal                    </vt:lpstr>
      <vt:lpstr> V. Exploration de l’activité électrique cardiaque  V.13. Indications de l’ECG </vt:lpstr>
      <vt:lpstr>Questions de révision 1 </vt:lpstr>
      <vt:lpstr>Questions de révision 2 </vt:lpstr>
      <vt:lpstr> Références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L’électrophysiologie cardiaque</dc:title>
  <dc:creator>VOSTRO</dc:creator>
  <cp:lastModifiedBy>Timgad informaique</cp:lastModifiedBy>
  <cp:revision>888</cp:revision>
  <cp:lastPrinted>2023-10-07T16:53:35Z</cp:lastPrinted>
  <dcterms:created xsi:type="dcterms:W3CDTF">2013-09-19T10:17:13Z</dcterms:created>
  <dcterms:modified xsi:type="dcterms:W3CDTF">2023-10-08T08:24:05Z</dcterms:modified>
</cp:coreProperties>
</file>