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480" r:id="rId2"/>
    <p:sldId id="481" r:id="rId3"/>
    <p:sldId id="483" r:id="rId4"/>
    <p:sldId id="482" r:id="rId5"/>
    <p:sldId id="484" r:id="rId6"/>
    <p:sldId id="263" r:id="rId7"/>
    <p:sldId id="485" r:id="rId8"/>
    <p:sldId id="447" r:id="rId9"/>
    <p:sldId id="486" r:id="rId10"/>
    <p:sldId id="489" r:id="rId11"/>
    <p:sldId id="423" r:id="rId12"/>
    <p:sldId id="488" r:id="rId13"/>
    <p:sldId id="487" r:id="rId14"/>
    <p:sldId id="492" r:id="rId15"/>
    <p:sldId id="493" r:id="rId16"/>
    <p:sldId id="491" r:id="rId17"/>
    <p:sldId id="490" r:id="rId18"/>
    <p:sldId id="494" r:id="rId19"/>
    <p:sldId id="438" r:id="rId20"/>
    <p:sldId id="497" r:id="rId21"/>
    <p:sldId id="498" r:id="rId22"/>
    <p:sldId id="496" r:id="rId23"/>
    <p:sldId id="495" r:id="rId24"/>
    <p:sldId id="499" r:id="rId25"/>
    <p:sldId id="508" r:id="rId26"/>
    <p:sldId id="500" r:id="rId27"/>
    <p:sldId id="445" r:id="rId28"/>
    <p:sldId id="502" r:id="rId29"/>
    <p:sldId id="503" r:id="rId30"/>
    <p:sldId id="501" r:id="rId31"/>
    <p:sldId id="475" r:id="rId32"/>
    <p:sldId id="507" r:id="rId33"/>
    <p:sldId id="506" r:id="rId34"/>
    <p:sldId id="505" r:id="rId35"/>
    <p:sldId id="478" r:id="rId36"/>
    <p:sldId id="509" r:id="rId37"/>
    <p:sldId id="511" r:id="rId38"/>
    <p:sldId id="510" r:id="rId39"/>
    <p:sldId id="477" r:id="rId40"/>
    <p:sldId id="513" r:id="rId41"/>
    <p:sldId id="512" r:id="rId42"/>
    <p:sldId id="514" r:id="rId43"/>
    <p:sldId id="515" r:id="rId44"/>
    <p:sldId id="342" r:id="rId45"/>
    <p:sldId id="476" r:id="rId46"/>
    <p:sldId id="516" r:id="rId47"/>
    <p:sldId id="450" r:id="rId48"/>
    <p:sldId id="517" r:id="rId49"/>
    <p:sldId id="453" r:id="rId50"/>
    <p:sldId id="518" r:id="rId51"/>
    <p:sldId id="454" r:id="rId52"/>
    <p:sldId id="519" r:id="rId53"/>
    <p:sldId id="558" r:id="rId54"/>
    <p:sldId id="555" r:id="rId55"/>
    <p:sldId id="557" r:id="rId56"/>
    <p:sldId id="556" r:id="rId57"/>
    <p:sldId id="560" r:id="rId58"/>
    <p:sldId id="559" r:id="rId59"/>
    <p:sldId id="457" r:id="rId60"/>
    <p:sldId id="561" r:id="rId61"/>
    <p:sldId id="562" r:id="rId62"/>
    <p:sldId id="565" r:id="rId63"/>
    <p:sldId id="458" r:id="rId64"/>
    <p:sldId id="576" r:id="rId65"/>
    <p:sldId id="575" r:id="rId66"/>
    <p:sldId id="577" r:id="rId67"/>
    <p:sldId id="574" r:id="rId68"/>
    <p:sldId id="573" r:id="rId69"/>
    <p:sldId id="522" r:id="rId70"/>
    <p:sldId id="521" r:id="rId71"/>
    <p:sldId id="520" r:id="rId72"/>
    <p:sldId id="459" r:id="rId73"/>
    <p:sldId id="523" r:id="rId74"/>
    <p:sldId id="525" r:id="rId75"/>
    <p:sldId id="524" r:id="rId76"/>
    <p:sldId id="578" r:id="rId77"/>
    <p:sldId id="460" r:id="rId78"/>
    <p:sldId id="580" r:id="rId79"/>
    <p:sldId id="579" r:id="rId80"/>
    <p:sldId id="526" r:id="rId81"/>
    <p:sldId id="461" r:id="rId82"/>
    <p:sldId id="462" r:id="rId83"/>
    <p:sldId id="528" r:id="rId84"/>
    <p:sldId id="532" r:id="rId85"/>
    <p:sldId id="531" r:id="rId86"/>
    <p:sldId id="463" r:id="rId87"/>
    <p:sldId id="530" r:id="rId88"/>
    <p:sldId id="529" r:id="rId89"/>
    <p:sldId id="533" r:id="rId90"/>
    <p:sldId id="464" r:id="rId91"/>
    <p:sldId id="571" r:id="rId92"/>
    <p:sldId id="568" r:id="rId93"/>
    <p:sldId id="465" r:id="rId94"/>
    <p:sldId id="567" r:id="rId95"/>
    <p:sldId id="566" r:id="rId96"/>
    <p:sldId id="466" r:id="rId97"/>
    <p:sldId id="543" r:id="rId98"/>
    <p:sldId id="569" r:id="rId99"/>
    <p:sldId id="570" r:id="rId100"/>
    <p:sldId id="542" r:id="rId101"/>
    <p:sldId id="572" r:id="rId102"/>
    <p:sldId id="541" r:id="rId103"/>
    <p:sldId id="467" r:id="rId104"/>
    <p:sldId id="583" r:id="rId105"/>
    <p:sldId id="582" r:id="rId106"/>
    <p:sldId id="584" r:id="rId107"/>
    <p:sldId id="586" r:id="rId108"/>
    <p:sldId id="585" r:id="rId109"/>
    <p:sldId id="587" r:id="rId110"/>
    <p:sldId id="468" r:id="rId111"/>
    <p:sldId id="589" r:id="rId112"/>
    <p:sldId id="469" r:id="rId113"/>
    <p:sldId id="588" r:id="rId114"/>
    <p:sldId id="593" r:id="rId115"/>
    <p:sldId id="595" r:id="rId116"/>
    <p:sldId id="596" r:id="rId117"/>
    <p:sldId id="597" r:id="rId118"/>
    <p:sldId id="598" r:id="rId119"/>
    <p:sldId id="591" r:id="rId120"/>
    <p:sldId id="590" r:id="rId121"/>
    <p:sldId id="599" r:id="rId122"/>
    <p:sldId id="470" r:id="rId123"/>
    <p:sldId id="472" r:id="rId124"/>
    <p:sldId id="473" r:id="rId125"/>
    <p:sldId id="474" r:id="rId1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F3"/>
    <a:srgbClr val="F9F8FA"/>
    <a:srgbClr val="F2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3" autoAdjust="0"/>
    <p:restoredTop sz="94660"/>
  </p:normalViewPr>
  <p:slideViewPr>
    <p:cSldViewPr>
      <p:cViewPr varScale="1">
        <p:scale>
          <a:sx n="65" d="100"/>
          <a:sy n="65" d="100"/>
        </p:scale>
        <p:origin x="-67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DF8D-D9F7-48B4-B81C-CD414FADDB93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BB8D4-B607-45A6-80BD-F8CE41C9B6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2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43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2F17-DB33-4707-9D69-FAD2C984709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43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8CF2-39E0-4D5A-89F9-0A2A853542A4}" type="datetimeFigureOut">
              <a:rPr lang="fr-FR" smtClean="0"/>
              <a:pPr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1DD6F-544B-4DA0-A48C-D70976D6AAB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univ-batna2.dz/ferhi-sala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Cours de deuxième année de médecine</a:t>
            </a: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Année Universitaire 2023-24   </a:t>
            </a:r>
          </a:p>
          <a:p>
            <a:pPr>
              <a:spcBef>
                <a:spcPct val="0"/>
              </a:spcBef>
              <a:defRPr/>
            </a:pPr>
            <a:endParaRPr lang="fr-FR" sz="31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Dr. S. Ferhi </a:t>
            </a:r>
          </a:p>
          <a:p>
            <a:pPr>
              <a:spcBef>
                <a:spcPct val="0"/>
              </a:spcBef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43467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6632"/>
            <a:ext cx="8712968" cy="65527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116632"/>
            <a:ext cx="8712968" cy="14176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fr-FR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Université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Batna 2</a:t>
            </a:r>
          </a:p>
          <a:p>
            <a:pPr lvl="0" fontAlgn="base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Faculté de Médecine 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Département de Médecine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71434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Régulation de la pression artérielle (PA)  </a:t>
            </a:r>
            <a:r>
              <a:rPr lang="fr-FR" sz="2700" dirty="0" smtClean="0">
                <a:solidFill>
                  <a:srgbClr val="C00000"/>
                </a:solidFill>
              </a:rPr>
              <a:t> </a:t>
            </a:r>
            <a:endParaRPr lang="fr-FR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"/>
    </mc:Choice>
    <mc:Fallback xmlns="">
      <p:transition spd="slow" advTm="17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1.2.  Caractères du réseau artériel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4653136"/>
            <a:ext cx="27363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87824" y="3284984"/>
            <a:ext cx="24482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96136" y="3356992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68144" y="4653136"/>
            <a:ext cx="2160240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2584486"/>
            <a:ext cx="2088232" cy="56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96136" y="2672916"/>
            <a:ext cx="1728192" cy="540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57200" y="1700808"/>
            <a:ext cx="8229600" cy="48965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7584" y="2584486"/>
            <a:ext cx="7488832" cy="3868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vasculaire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835696" y="2708920"/>
            <a:ext cx="10081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6136" y="1916832"/>
            <a:ext cx="3168352" cy="648072"/>
          </a:xfrm>
          <a:prstGeom prst="rect">
            <a:avLst/>
          </a:prstGeom>
          <a:solidFill>
            <a:srgbClr val="FB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Persistance de la baisse de la PA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vasculaire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835696" y="2708920"/>
            <a:ext cx="10081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6136" y="1916832"/>
            <a:ext cx="3168352" cy="648072"/>
          </a:xfrm>
          <a:prstGeom prst="rect">
            <a:avLst/>
          </a:prstGeom>
          <a:solidFill>
            <a:srgbClr val="FB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Persistance de la baisse de la PA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856" y="5301208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non vasculaire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1784365" y="2276872"/>
            <a:ext cx="1995547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8973" y="2322862"/>
            <a:ext cx="1414557" cy="962121"/>
          </a:xfrm>
          <a:prstGeom prst="rect">
            <a:avLst/>
          </a:prstGeom>
          <a:solidFill>
            <a:srgbClr val="FBF3F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Aldostérone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ADH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Rénine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2708920"/>
            <a:ext cx="10081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6136" y="1916832"/>
            <a:ext cx="3168352" cy="648072"/>
          </a:xfrm>
          <a:prstGeom prst="rect">
            <a:avLst/>
          </a:prstGeom>
          <a:solidFill>
            <a:srgbClr val="FB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Persistance de la baisse de la PA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30914"/>
            <a:ext cx="91440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rénaux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3.2.2. Antidiurétique hormone (ADH ou vasopressine)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2647453"/>
            <a:ext cx="8229600" cy="3373835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fr-FR" sz="3000" i="1" dirty="0" smtClean="0">
                <a:solidFill>
                  <a:srgbClr val="C00000"/>
                </a:solidFill>
              </a:rPr>
              <a:t>La persistance de la diminution de la PA</a:t>
            </a:r>
            <a:r>
              <a:rPr lang="fr-FR" sz="3000" i="1" dirty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entraine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la sécrétion </a:t>
            </a:r>
            <a:r>
              <a:rPr lang="fr-FR" sz="3000" dirty="0"/>
              <a:t>de </a:t>
            </a:r>
            <a:r>
              <a:rPr lang="fr-FR" sz="3000" i="1" dirty="0">
                <a:solidFill>
                  <a:srgbClr val="0070C0"/>
                </a:solidFill>
              </a:rPr>
              <a:t>l’ADH</a:t>
            </a:r>
            <a:r>
              <a:rPr lang="fr-FR" sz="3000" dirty="0"/>
              <a:t> par la posthypophyse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Elle est secrétée aussi sous l’effet de l’AII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L’ADH entraine l’augmentation de la </a:t>
            </a:r>
            <a:r>
              <a:rPr lang="fr-FR" sz="3000" i="1" dirty="0" smtClean="0">
                <a:solidFill>
                  <a:schemeClr val="bg1"/>
                </a:solidFill>
              </a:rPr>
              <a:t>réabsorption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de l’eau au niveau rénale</a:t>
            </a:r>
            <a:r>
              <a:rPr lang="fr-FR" sz="3000" dirty="0" smtClean="0">
                <a:solidFill>
                  <a:schemeClr val="bg1"/>
                </a:solidFill>
              </a:rPr>
              <a:t> et donc participe à  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</a:t>
            </a:r>
            <a:r>
              <a:rPr lang="fr-FR" sz="3000" i="1" u="sng" dirty="0" smtClean="0">
                <a:solidFill>
                  <a:schemeClr val="bg1"/>
                </a:solidFill>
              </a:rPr>
              <a:t>l’augmentation de la volémie</a:t>
            </a:r>
            <a:r>
              <a:rPr lang="fr-FR" sz="3000" i="1" dirty="0" smtClean="0">
                <a:solidFill>
                  <a:schemeClr val="bg1"/>
                </a:solidFill>
              </a:rPr>
              <a:t>.</a:t>
            </a:r>
            <a:endParaRPr lang="fr-FR" sz="3000" i="1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30914"/>
            <a:ext cx="91440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rénaux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3.2.2. Antidiurétique hormone (ADH ou vasopressine)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2647453"/>
            <a:ext cx="8229600" cy="3373835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fr-FR" sz="3000" i="1" dirty="0" smtClean="0">
                <a:solidFill>
                  <a:srgbClr val="C00000"/>
                </a:solidFill>
              </a:rPr>
              <a:t>La persistance de la diminution de la PA</a:t>
            </a:r>
            <a:r>
              <a:rPr lang="fr-FR" sz="3000" i="1" dirty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entraine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la sécrétion </a:t>
            </a:r>
            <a:r>
              <a:rPr lang="fr-FR" sz="3000" dirty="0"/>
              <a:t>de </a:t>
            </a:r>
            <a:r>
              <a:rPr lang="fr-FR" sz="3000" i="1" dirty="0">
                <a:solidFill>
                  <a:srgbClr val="0070C0"/>
                </a:solidFill>
              </a:rPr>
              <a:t>l’ADH</a:t>
            </a:r>
            <a:r>
              <a:rPr lang="fr-FR" sz="3000" dirty="0"/>
              <a:t> par la posthypophyse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3000" dirty="0" smtClean="0"/>
              <a:t>Elle est secrétée aussi sous l’effet de l’AII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L’ADH entraine l’augmentation de la </a:t>
            </a:r>
            <a:r>
              <a:rPr lang="fr-FR" sz="3000" i="1" dirty="0" smtClean="0">
                <a:solidFill>
                  <a:schemeClr val="bg1"/>
                </a:solidFill>
              </a:rPr>
              <a:t>réabsorption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de l’eau au niveau rénale</a:t>
            </a:r>
            <a:r>
              <a:rPr lang="fr-FR" sz="3000" dirty="0" smtClean="0">
                <a:solidFill>
                  <a:schemeClr val="bg1"/>
                </a:solidFill>
              </a:rPr>
              <a:t> et donc participe à  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</a:t>
            </a:r>
            <a:r>
              <a:rPr lang="fr-FR" sz="3000" i="1" u="sng" dirty="0" smtClean="0">
                <a:solidFill>
                  <a:schemeClr val="bg1"/>
                </a:solidFill>
              </a:rPr>
              <a:t>l’augmentation de la volémie</a:t>
            </a:r>
            <a:r>
              <a:rPr lang="fr-FR" sz="3000" i="1" dirty="0" smtClean="0">
                <a:solidFill>
                  <a:schemeClr val="bg1"/>
                </a:solidFill>
              </a:rPr>
              <a:t>.</a:t>
            </a:r>
            <a:endParaRPr lang="fr-FR" sz="3000" i="1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30914"/>
            <a:ext cx="91440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rénaux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3.2.2. Antidiurétique hormone (ADH ou vasopressine)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2647453"/>
            <a:ext cx="8229600" cy="3373835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fr-FR" sz="3000" i="1" dirty="0" smtClean="0">
                <a:solidFill>
                  <a:srgbClr val="C00000"/>
                </a:solidFill>
              </a:rPr>
              <a:t>La persistance de la diminution de la PA</a:t>
            </a:r>
            <a:r>
              <a:rPr lang="fr-FR" sz="3000" i="1" dirty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entraine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la sécrétion </a:t>
            </a:r>
            <a:r>
              <a:rPr lang="fr-FR" sz="3000" dirty="0"/>
              <a:t>de </a:t>
            </a:r>
            <a:r>
              <a:rPr lang="fr-FR" sz="3000" i="1" dirty="0">
                <a:solidFill>
                  <a:srgbClr val="0070C0"/>
                </a:solidFill>
              </a:rPr>
              <a:t>l’ADH</a:t>
            </a:r>
            <a:r>
              <a:rPr lang="fr-FR" sz="3000" dirty="0"/>
              <a:t> par la posthypophyse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sz="3000" dirty="0" smtClean="0"/>
              <a:t>Elle est secrétée aussi sous l’effet de l’AII</a:t>
            </a:r>
          </a:p>
          <a:p>
            <a:r>
              <a:rPr lang="fr-FR" sz="3000" dirty="0" smtClean="0"/>
              <a:t>L’ADH entraine l’augmentation de la </a:t>
            </a:r>
            <a:r>
              <a:rPr lang="fr-FR" sz="3000" i="1" dirty="0" smtClean="0">
                <a:solidFill>
                  <a:srgbClr val="0070C0"/>
                </a:solidFill>
              </a:rPr>
              <a:t>réabsorption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de l’eau au niveau rénale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et donc participe à  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</a:t>
            </a:r>
            <a:r>
              <a:rPr lang="fr-FR" sz="3000" i="1" u="sng" dirty="0" smtClean="0">
                <a:solidFill>
                  <a:srgbClr val="0070C0"/>
                </a:solidFill>
              </a:rPr>
              <a:t>l’augmentation de la volémie</a:t>
            </a:r>
            <a:r>
              <a:rPr lang="fr-FR" sz="3000" i="1" dirty="0" smtClean="0">
                <a:solidFill>
                  <a:srgbClr val="0070C0"/>
                </a:solidFill>
              </a:rPr>
              <a:t>.</a:t>
            </a:r>
            <a:endParaRPr lang="fr-FR" sz="3000" i="1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30914"/>
            <a:ext cx="91440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rénaux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3.2.2. Antidiurétique hormone (ADH ou vasopressine)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7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Mécanismes rénaux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3.2.3.  Atrial </a:t>
            </a:r>
            <a:r>
              <a:rPr lang="fr-FR" sz="3100" dirty="0" err="1" smtClean="0">
                <a:solidFill>
                  <a:srgbClr val="C00000"/>
                </a:solidFill>
              </a:rPr>
              <a:t>natriurétique</a:t>
            </a:r>
            <a:r>
              <a:rPr lang="fr-FR" sz="3100" dirty="0" smtClean="0">
                <a:solidFill>
                  <a:srgbClr val="C00000"/>
                </a:solidFill>
              </a:rPr>
              <a:t> factor (ANF)  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132857"/>
            <a:ext cx="8686800" cy="4464496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entraine une distension des </a:t>
            </a:r>
          </a:p>
          <a:p>
            <a:pPr marL="0" indent="0">
              <a:buNone/>
            </a:pPr>
            <a:r>
              <a:rPr lang="fr-FR" dirty="0" smtClean="0"/>
              <a:t>    oreillettes, qui secrètent une hormone peptidique,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l’ANF.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L’ANF </a:t>
            </a:r>
            <a:r>
              <a:rPr lang="fr-FR" i="1" dirty="0" smtClean="0">
                <a:solidFill>
                  <a:schemeClr val="bg1"/>
                </a:solidFill>
              </a:rPr>
              <a:t>stimule l’excrétion du sodium </a:t>
            </a:r>
            <a:r>
              <a:rPr lang="fr-FR" dirty="0" smtClean="0">
                <a:solidFill>
                  <a:schemeClr val="bg1"/>
                </a:solidFill>
              </a:rPr>
              <a:t>d’où une  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</a:t>
            </a:r>
            <a:r>
              <a:rPr lang="fr-FR" i="1" dirty="0" smtClean="0">
                <a:solidFill>
                  <a:schemeClr val="bg1"/>
                </a:solidFill>
              </a:rPr>
              <a:t>augmentation de la diurèse</a:t>
            </a:r>
            <a:r>
              <a:rPr lang="fr-FR" dirty="0" smtClean="0">
                <a:solidFill>
                  <a:schemeClr val="bg1"/>
                </a:solidFill>
              </a:rPr>
              <a:t>, ce qui </a:t>
            </a:r>
            <a:r>
              <a:rPr lang="fr-FR" i="1" u="sng" dirty="0" smtClean="0">
                <a:solidFill>
                  <a:schemeClr val="bg1"/>
                </a:solidFill>
              </a:rPr>
              <a:t>réduit </a:t>
            </a:r>
            <a:endParaRPr lang="fr-FR" i="1" u="sng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chemeClr val="bg1"/>
                </a:solidFill>
              </a:rPr>
              <a:t>     </a:t>
            </a:r>
            <a:r>
              <a:rPr lang="fr-FR" i="1" u="sng" dirty="0" smtClean="0">
                <a:solidFill>
                  <a:schemeClr val="bg1"/>
                </a:solidFill>
              </a:rPr>
              <a:t>volémie.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L’ANF </a:t>
            </a:r>
            <a:r>
              <a:rPr lang="fr-FR" i="1" dirty="0" smtClean="0">
                <a:solidFill>
                  <a:schemeClr val="bg1"/>
                </a:solidFill>
              </a:rPr>
              <a:t>Inhibe la sécrétion de la rénine </a:t>
            </a:r>
            <a:r>
              <a:rPr lang="fr-FR" dirty="0" smtClean="0">
                <a:solidFill>
                  <a:schemeClr val="bg1"/>
                </a:solidFill>
              </a:rPr>
              <a:t>et 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</a:t>
            </a:r>
            <a:r>
              <a:rPr lang="fr-FR" i="1" dirty="0">
                <a:solidFill>
                  <a:schemeClr val="bg1"/>
                </a:solidFill>
              </a:rPr>
              <a:t>i</a:t>
            </a:r>
            <a:r>
              <a:rPr lang="fr-FR" i="1" dirty="0" smtClean="0">
                <a:solidFill>
                  <a:schemeClr val="bg1"/>
                </a:solidFill>
              </a:rPr>
              <a:t>nhibe la vasoconstriction</a:t>
            </a:r>
            <a:r>
              <a:rPr lang="fr-FR" dirty="0" smtClean="0">
                <a:solidFill>
                  <a:schemeClr val="bg1"/>
                </a:solidFill>
              </a:rPr>
              <a:t>, ce qui provoque une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</a:t>
            </a:r>
            <a:r>
              <a:rPr lang="fr-FR" i="1" u="sng" dirty="0" smtClean="0">
                <a:solidFill>
                  <a:schemeClr val="bg1"/>
                </a:solidFill>
              </a:rPr>
              <a:t>vasodilatation généralisée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Mécanismes rénaux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3.2.3.  Atrial </a:t>
            </a:r>
            <a:r>
              <a:rPr lang="fr-FR" sz="3100" dirty="0" err="1" smtClean="0">
                <a:solidFill>
                  <a:srgbClr val="C00000"/>
                </a:solidFill>
              </a:rPr>
              <a:t>natriurétique</a:t>
            </a:r>
            <a:r>
              <a:rPr lang="fr-FR" sz="3100" dirty="0" smtClean="0">
                <a:solidFill>
                  <a:srgbClr val="C00000"/>
                </a:solidFill>
              </a:rPr>
              <a:t> factor (ANF)  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31533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132857"/>
            <a:ext cx="8686800" cy="4464496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entraine une distension des </a:t>
            </a:r>
          </a:p>
          <a:p>
            <a:pPr marL="0" indent="0">
              <a:buNone/>
            </a:pPr>
            <a:r>
              <a:rPr lang="fr-FR" dirty="0" smtClean="0"/>
              <a:t>    oreillettes, qui secrètent une hormone peptidique,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l’ANF.</a:t>
            </a:r>
          </a:p>
          <a:p>
            <a:r>
              <a:rPr lang="fr-FR" dirty="0" smtClean="0"/>
              <a:t>L’ANF </a:t>
            </a:r>
            <a:r>
              <a:rPr lang="fr-FR" i="1" dirty="0" smtClean="0">
                <a:solidFill>
                  <a:srgbClr val="0070C0"/>
                </a:solidFill>
              </a:rPr>
              <a:t>stimule l’excrétion du sodium </a:t>
            </a:r>
            <a:r>
              <a:rPr lang="fr-FR" dirty="0" smtClean="0"/>
              <a:t>d’où une  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i="1" dirty="0" smtClean="0">
                <a:solidFill>
                  <a:srgbClr val="0070C0"/>
                </a:solidFill>
              </a:rPr>
              <a:t>augmentation de la diurèse</a:t>
            </a:r>
            <a:r>
              <a:rPr lang="fr-FR" dirty="0" smtClean="0"/>
              <a:t>, ce qui </a:t>
            </a:r>
            <a:r>
              <a:rPr lang="fr-FR" i="1" u="sng" dirty="0" smtClean="0">
                <a:solidFill>
                  <a:srgbClr val="0070C0"/>
                </a:solidFill>
              </a:rPr>
              <a:t>réduit </a:t>
            </a:r>
            <a:endParaRPr lang="fr-FR" i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rgbClr val="0070C0"/>
                </a:solidFill>
              </a:rPr>
              <a:t>     </a:t>
            </a:r>
            <a:r>
              <a:rPr lang="fr-FR" i="1" u="sng" dirty="0" smtClean="0">
                <a:solidFill>
                  <a:srgbClr val="0070C0"/>
                </a:solidFill>
              </a:rPr>
              <a:t>volémie. 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L’ANF </a:t>
            </a:r>
            <a:r>
              <a:rPr lang="fr-FR" i="1" dirty="0" smtClean="0">
                <a:solidFill>
                  <a:schemeClr val="bg1"/>
                </a:solidFill>
              </a:rPr>
              <a:t>Inhibe la sécrétion de la rénine </a:t>
            </a:r>
            <a:r>
              <a:rPr lang="fr-FR" dirty="0" smtClean="0">
                <a:solidFill>
                  <a:schemeClr val="bg1"/>
                </a:solidFill>
              </a:rPr>
              <a:t>et 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</a:t>
            </a:r>
            <a:r>
              <a:rPr lang="fr-FR" i="1" dirty="0">
                <a:solidFill>
                  <a:schemeClr val="bg1"/>
                </a:solidFill>
              </a:rPr>
              <a:t>i</a:t>
            </a:r>
            <a:r>
              <a:rPr lang="fr-FR" i="1" dirty="0" smtClean="0">
                <a:solidFill>
                  <a:schemeClr val="bg1"/>
                </a:solidFill>
              </a:rPr>
              <a:t>nhibe la vasoconstriction</a:t>
            </a:r>
            <a:r>
              <a:rPr lang="fr-FR" dirty="0" smtClean="0">
                <a:solidFill>
                  <a:schemeClr val="bg1"/>
                </a:solidFill>
              </a:rPr>
              <a:t>, ce qui provoque une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</a:t>
            </a:r>
            <a:r>
              <a:rPr lang="fr-FR" i="1" u="sng" dirty="0" smtClean="0">
                <a:solidFill>
                  <a:schemeClr val="bg1"/>
                </a:solidFill>
              </a:rPr>
              <a:t>vasodilatation généralisée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Mécanismes rénaux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3.2.3.  Atrial </a:t>
            </a:r>
            <a:r>
              <a:rPr lang="fr-FR" sz="3100" dirty="0" err="1" smtClean="0">
                <a:solidFill>
                  <a:srgbClr val="C00000"/>
                </a:solidFill>
              </a:rPr>
              <a:t>natriurétique</a:t>
            </a:r>
            <a:r>
              <a:rPr lang="fr-FR" sz="3100" dirty="0" smtClean="0">
                <a:solidFill>
                  <a:srgbClr val="C00000"/>
                </a:solidFill>
              </a:rPr>
              <a:t> factor (ANF)  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25406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1.2.  Caractères du réseau artériel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4653136"/>
            <a:ext cx="27363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87824" y="3284984"/>
            <a:ext cx="24482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96136" y="3356992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68144" y="4653136"/>
            <a:ext cx="2160240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2584486"/>
            <a:ext cx="2088232" cy="56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96136" y="2672916"/>
            <a:ext cx="1728192" cy="540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57200" y="1700808"/>
            <a:ext cx="8229600" cy="48965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7584" y="3284984"/>
            <a:ext cx="748883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132857"/>
            <a:ext cx="8686800" cy="4464496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entraine une distension des </a:t>
            </a:r>
          </a:p>
          <a:p>
            <a:pPr marL="0" indent="0">
              <a:buNone/>
            </a:pPr>
            <a:r>
              <a:rPr lang="fr-FR" dirty="0" smtClean="0"/>
              <a:t>    oreillettes, qui secrètent une hormone peptidique,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l’ANF.</a:t>
            </a:r>
          </a:p>
          <a:p>
            <a:r>
              <a:rPr lang="fr-FR" dirty="0" smtClean="0"/>
              <a:t>L’ANF </a:t>
            </a:r>
            <a:r>
              <a:rPr lang="fr-FR" i="1" dirty="0" smtClean="0">
                <a:solidFill>
                  <a:srgbClr val="0070C0"/>
                </a:solidFill>
              </a:rPr>
              <a:t>stimule l’excrétion du sodium </a:t>
            </a:r>
            <a:r>
              <a:rPr lang="fr-FR" dirty="0" smtClean="0"/>
              <a:t>d’où une  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i="1" dirty="0" smtClean="0">
                <a:solidFill>
                  <a:srgbClr val="0070C0"/>
                </a:solidFill>
              </a:rPr>
              <a:t>augmentation de la diurèse</a:t>
            </a:r>
            <a:r>
              <a:rPr lang="fr-FR" dirty="0" smtClean="0"/>
              <a:t>, ce qui </a:t>
            </a:r>
            <a:r>
              <a:rPr lang="fr-FR" i="1" u="sng" dirty="0" smtClean="0">
                <a:solidFill>
                  <a:srgbClr val="0070C0"/>
                </a:solidFill>
              </a:rPr>
              <a:t>réduit </a:t>
            </a:r>
            <a:endParaRPr lang="fr-FR" i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i="1" dirty="0" smtClean="0">
                <a:solidFill>
                  <a:srgbClr val="0070C0"/>
                </a:solidFill>
              </a:rPr>
              <a:t>     </a:t>
            </a:r>
            <a:r>
              <a:rPr lang="fr-FR" i="1" u="sng" dirty="0" smtClean="0">
                <a:solidFill>
                  <a:srgbClr val="0070C0"/>
                </a:solidFill>
              </a:rPr>
              <a:t>volémie.  </a:t>
            </a:r>
          </a:p>
          <a:p>
            <a:r>
              <a:rPr lang="fr-FR" dirty="0" smtClean="0"/>
              <a:t>L’ANF </a:t>
            </a:r>
            <a:r>
              <a:rPr lang="fr-FR" i="1" dirty="0" smtClean="0">
                <a:solidFill>
                  <a:srgbClr val="0070C0"/>
                </a:solidFill>
              </a:rPr>
              <a:t>Inhibe la sécrétion de la rénine </a:t>
            </a:r>
            <a:r>
              <a:rPr lang="fr-FR" dirty="0" smtClean="0"/>
              <a:t>et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i="1" dirty="0">
                <a:solidFill>
                  <a:srgbClr val="0070C0"/>
                </a:solidFill>
              </a:rPr>
              <a:t>i</a:t>
            </a:r>
            <a:r>
              <a:rPr lang="fr-FR" i="1" dirty="0" smtClean="0">
                <a:solidFill>
                  <a:srgbClr val="0070C0"/>
                </a:solidFill>
              </a:rPr>
              <a:t>nhibe la vasoconstriction</a:t>
            </a:r>
            <a:r>
              <a:rPr lang="fr-FR" dirty="0" smtClean="0"/>
              <a:t>, ce qui provoque une </a:t>
            </a: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     </a:t>
            </a:r>
            <a:r>
              <a:rPr lang="fr-FR" i="1" u="sng" dirty="0" smtClean="0">
                <a:solidFill>
                  <a:srgbClr val="0070C0"/>
                </a:solidFill>
              </a:rPr>
              <a:t>vasodilatation généralisée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Mécanismes rénaux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3.2.3.  Atrial </a:t>
            </a:r>
            <a:r>
              <a:rPr lang="fr-FR" sz="3100" dirty="0" err="1" smtClean="0">
                <a:solidFill>
                  <a:srgbClr val="C00000"/>
                </a:solidFill>
              </a:rPr>
              <a:t>natriurétique</a:t>
            </a:r>
            <a:r>
              <a:rPr lang="fr-FR" sz="3100" dirty="0" smtClean="0">
                <a:solidFill>
                  <a:srgbClr val="C00000"/>
                </a:solidFill>
              </a:rPr>
              <a:t> factor (ANF)  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1654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0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204864"/>
            <a:ext cx="8693784" cy="43204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au niveau de l’artère rénale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bg1"/>
                </a:solidFill>
              </a:rPr>
              <a:t>du </a:t>
            </a:r>
            <a:r>
              <a:rPr lang="fr-FR" i="1" dirty="0" smtClean="0">
                <a:solidFill>
                  <a:schemeClr val="bg1"/>
                </a:solidFill>
              </a:rPr>
              <a:t>débit rénale</a:t>
            </a:r>
            <a:r>
              <a:rPr lang="fr-FR" dirty="0" smtClean="0">
                <a:solidFill>
                  <a:schemeClr val="bg1"/>
                </a:solidFill>
              </a:rPr>
              <a:t>, de la </a:t>
            </a:r>
            <a:r>
              <a:rPr lang="fr-FR" i="1" dirty="0" smtClean="0">
                <a:solidFill>
                  <a:schemeClr val="bg1"/>
                </a:solidFill>
              </a:rPr>
              <a:t>filtration glomérulaire</a:t>
            </a:r>
            <a:r>
              <a:rPr lang="fr-FR" dirty="0" smtClean="0">
                <a:solidFill>
                  <a:schemeClr val="bg1"/>
                </a:solidFill>
              </a:rPr>
              <a:t>, de la </a:t>
            </a:r>
            <a:r>
              <a:rPr lang="fr-FR" i="1" dirty="0" smtClean="0">
                <a:solidFill>
                  <a:schemeClr val="bg1"/>
                </a:solidFill>
              </a:rPr>
              <a:t>diurèse</a:t>
            </a:r>
            <a:r>
              <a:rPr lang="fr-FR" dirty="0" smtClean="0">
                <a:solidFill>
                  <a:schemeClr val="bg1"/>
                </a:solidFill>
              </a:rPr>
              <a:t> et donc </a:t>
            </a:r>
            <a:r>
              <a:rPr lang="fr-FR" i="1" u="sng" dirty="0" smtClean="0">
                <a:solidFill>
                  <a:schemeClr val="bg1"/>
                </a:solidFill>
              </a:rPr>
              <a:t>réduction de la volémie </a:t>
            </a:r>
            <a:r>
              <a:rPr lang="fr-FR" dirty="0" smtClean="0">
                <a:solidFill>
                  <a:schemeClr val="bg1"/>
                </a:solidFill>
              </a:rPr>
              <a:t>et donc participation à la </a:t>
            </a:r>
            <a:r>
              <a:rPr lang="fr-FR" i="1" dirty="0" smtClean="0">
                <a:solidFill>
                  <a:schemeClr val="bg1"/>
                </a:solidFill>
              </a:rPr>
              <a:t>réduction de la PA.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PA.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3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204864"/>
            <a:ext cx="8693784" cy="43204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au niveau de l’artère rénale</a:t>
            </a:r>
            <a:r>
              <a:rPr lang="fr-FR" dirty="0" smtClean="0"/>
              <a:t>, du </a:t>
            </a:r>
            <a:r>
              <a:rPr lang="fr-FR" i="1" dirty="0" smtClean="0">
                <a:solidFill>
                  <a:srgbClr val="0070C0"/>
                </a:solidFill>
              </a:rPr>
              <a:t>débit rénale</a:t>
            </a:r>
            <a:r>
              <a:rPr lang="fr-FR" dirty="0" smtClean="0"/>
              <a:t>, de la </a:t>
            </a:r>
            <a:r>
              <a:rPr lang="fr-FR" i="1" dirty="0" smtClean="0">
                <a:solidFill>
                  <a:srgbClr val="0070C0"/>
                </a:solidFill>
              </a:rPr>
              <a:t>filtration glomérulaire</a:t>
            </a:r>
            <a:r>
              <a:rPr lang="fr-FR" dirty="0" smtClean="0">
                <a:solidFill>
                  <a:srgbClr val="0070C0"/>
                </a:solidFill>
              </a:rPr>
              <a:t>,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de la </a:t>
            </a:r>
            <a:r>
              <a:rPr lang="fr-FR" i="1" dirty="0" smtClean="0">
                <a:solidFill>
                  <a:schemeClr val="bg1"/>
                </a:solidFill>
              </a:rPr>
              <a:t>diurèse</a:t>
            </a:r>
            <a:r>
              <a:rPr lang="fr-FR" dirty="0" smtClean="0">
                <a:solidFill>
                  <a:schemeClr val="bg1"/>
                </a:solidFill>
              </a:rPr>
              <a:t> et donc </a:t>
            </a:r>
            <a:r>
              <a:rPr lang="fr-FR" i="1" u="sng" dirty="0" smtClean="0">
                <a:solidFill>
                  <a:schemeClr val="bg1"/>
                </a:solidFill>
              </a:rPr>
              <a:t>réduction de la volémie </a:t>
            </a:r>
            <a:r>
              <a:rPr lang="fr-FR" dirty="0" smtClean="0">
                <a:solidFill>
                  <a:schemeClr val="bg1"/>
                </a:solidFill>
              </a:rPr>
              <a:t>et donc participation à la </a:t>
            </a:r>
            <a:r>
              <a:rPr lang="fr-FR" i="1" dirty="0" smtClean="0">
                <a:solidFill>
                  <a:schemeClr val="bg1"/>
                </a:solidFill>
              </a:rPr>
              <a:t>réduction de la PA.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PA.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0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204864"/>
            <a:ext cx="8693784" cy="43204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au niveau de l’artère rénale</a:t>
            </a:r>
            <a:r>
              <a:rPr lang="fr-FR" dirty="0" smtClean="0"/>
              <a:t>, du </a:t>
            </a:r>
            <a:r>
              <a:rPr lang="fr-FR" i="1" dirty="0" smtClean="0">
                <a:solidFill>
                  <a:srgbClr val="0070C0"/>
                </a:solidFill>
              </a:rPr>
              <a:t>débit rénale</a:t>
            </a:r>
            <a:r>
              <a:rPr lang="fr-FR" dirty="0" smtClean="0"/>
              <a:t>, de la </a:t>
            </a:r>
            <a:r>
              <a:rPr lang="fr-FR" i="1" dirty="0" smtClean="0">
                <a:solidFill>
                  <a:srgbClr val="0070C0"/>
                </a:solidFill>
              </a:rPr>
              <a:t>filtration glomérulaire</a:t>
            </a:r>
            <a:r>
              <a:rPr lang="fr-FR" dirty="0" smtClean="0">
                <a:solidFill>
                  <a:srgbClr val="0070C0"/>
                </a:solidFill>
              </a:rPr>
              <a:t>,</a:t>
            </a:r>
            <a:r>
              <a:rPr lang="fr-FR" dirty="0" smtClean="0"/>
              <a:t> de la </a:t>
            </a:r>
            <a:r>
              <a:rPr lang="fr-FR" i="1" dirty="0" smtClean="0">
                <a:solidFill>
                  <a:srgbClr val="0070C0"/>
                </a:solidFill>
              </a:rPr>
              <a:t>diurèse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et donc </a:t>
            </a:r>
            <a:r>
              <a:rPr lang="fr-FR" i="1" u="sng" dirty="0" smtClean="0">
                <a:solidFill>
                  <a:schemeClr val="bg1"/>
                </a:solidFill>
              </a:rPr>
              <a:t>réduction de la volémie </a:t>
            </a:r>
            <a:r>
              <a:rPr lang="fr-FR" dirty="0" smtClean="0">
                <a:solidFill>
                  <a:schemeClr val="bg1"/>
                </a:solidFill>
              </a:rPr>
              <a:t>et donc participation à la </a:t>
            </a:r>
            <a:r>
              <a:rPr lang="fr-FR" i="1" dirty="0" smtClean="0">
                <a:solidFill>
                  <a:schemeClr val="bg1"/>
                </a:solidFill>
              </a:rPr>
              <a:t>réduction de la PA.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PA.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2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204864"/>
            <a:ext cx="8693784" cy="43204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au niveau de l’artère rénale</a:t>
            </a:r>
            <a:r>
              <a:rPr lang="fr-FR" dirty="0" smtClean="0"/>
              <a:t>, du </a:t>
            </a:r>
            <a:r>
              <a:rPr lang="fr-FR" i="1" dirty="0" smtClean="0">
                <a:solidFill>
                  <a:srgbClr val="0070C0"/>
                </a:solidFill>
              </a:rPr>
              <a:t>débit rénale</a:t>
            </a:r>
            <a:r>
              <a:rPr lang="fr-FR" dirty="0" smtClean="0"/>
              <a:t>, de la </a:t>
            </a:r>
            <a:r>
              <a:rPr lang="fr-FR" i="1" dirty="0" smtClean="0">
                <a:solidFill>
                  <a:srgbClr val="0070C0"/>
                </a:solidFill>
              </a:rPr>
              <a:t>filtration glomérulaire</a:t>
            </a:r>
            <a:r>
              <a:rPr lang="fr-FR" dirty="0" smtClean="0">
                <a:solidFill>
                  <a:srgbClr val="0070C0"/>
                </a:solidFill>
              </a:rPr>
              <a:t>,</a:t>
            </a:r>
            <a:r>
              <a:rPr lang="fr-FR" dirty="0" smtClean="0"/>
              <a:t> de la </a:t>
            </a:r>
            <a:r>
              <a:rPr lang="fr-FR" i="1" dirty="0" smtClean="0">
                <a:solidFill>
                  <a:srgbClr val="0070C0"/>
                </a:solidFill>
              </a:rPr>
              <a:t>diurèse</a:t>
            </a:r>
            <a:r>
              <a:rPr lang="fr-FR" dirty="0" smtClean="0"/>
              <a:t> et donc </a:t>
            </a:r>
            <a:r>
              <a:rPr lang="fr-FR" i="1" u="sng" dirty="0" smtClean="0">
                <a:solidFill>
                  <a:srgbClr val="0070C0"/>
                </a:solidFill>
              </a:rPr>
              <a:t>réduction de la volémie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chemeClr val="bg1"/>
                </a:solidFill>
              </a:rPr>
              <a:t>donc participation à la </a:t>
            </a:r>
            <a:r>
              <a:rPr lang="fr-FR" i="1" dirty="0" smtClean="0">
                <a:solidFill>
                  <a:schemeClr val="bg1"/>
                </a:solidFill>
              </a:rPr>
              <a:t>réduction de la PA.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PA.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1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204864"/>
            <a:ext cx="8693784" cy="43204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au niveau de l’artère rénale</a:t>
            </a:r>
            <a:r>
              <a:rPr lang="fr-FR" dirty="0" smtClean="0"/>
              <a:t>, du </a:t>
            </a:r>
            <a:r>
              <a:rPr lang="fr-FR" i="1" dirty="0" smtClean="0">
                <a:solidFill>
                  <a:srgbClr val="0070C0"/>
                </a:solidFill>
              </a:rPr>
              <a:t>débit rénale</a:t>
            </a:r>
            <a:r>
              <a:rPr lang="fr-FR" dirty="0" smtClean="0"/>
              <a:t>, de la </a:t>
            </a:r>
            <a:r>
              <a:rPr lang="fr-FR" i="1" dirty="0" smtClean="0">
                <a:solidFill>
                  <a:srgbClr val="0070C0"/>
                </a:solidFill>
              </a:rPr>
              <a:t>filtration glomérulaire</a:t>
            </a:r>
            <a:r>
              <a:rPr lang="fr-FR" dirty="0" smtClean="0">
                <a:solidFill>
                  <a:srgbClr val="0070C0"/>
                </a:solidFill>
              </a:rPr>
              <a:t>,</a:t>
            </a:r>
            <a:r>
              <a:rPr lang="fr-FR" dirty="0" smtClean="0"/>
              <a:t> de la </a:t>
            </a:r>
            <a:r>
              <a:rPr lang="fr-FR" i="1" dirty="0" smtClean="0">
                <a:solidFill>
                  <a:srgbClr val="0070C0"/>
                </a:solidFill>
              </a:rPr>
              <a:t>diurèse</a:t>
            </a:r>
            <a:r>
              <a:rPr lang="fr-FR" dirty="0" smtClean="0"/>
              <a:t> et donc </a:t>
            </a:r>
            <a:r>
              <a:rPr lang="fr-FR" i="1" u="sng" dirty="0" smtClean="0">
                <a:solidFill>
                  <a:srgbClr val="0070C0"/>
                </a:solidFill>
              </a:rPr>
              <a:t>réduction de la volémie </a:t>
            </a:r>
            <a:r>
              <a:rPr lang="fr-FR" dirty="0" smtClean="0"/>
              <a:t>et donc participation à la </a:t>
            </a:r>
            <a:r>
              <a:rPr lang="fr-FR" i="1" dirty="0" smtClean="0"/>
              <a:t>réduction de la PA.</a:t>
            </a: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PA.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204864"/>
            <a:ext cx="8693784" cy="43204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au niveau de l’artère rénale</a:t>
            </a:r>
            <a:r>
              <a:rPr lang="fr-FR" dirty="0" smtClean="0"/>
              <a:t>, du </a:t>
            </a:r>
            <a:r>
              <a:rPr lang="fr-FR" i="1" dirty="0" smtClean="0">
                <a:solidFill>
                  <a:srgbClr val="0070C0"/>
                </a:solidFill>
              </a:rPr>
              <a:t>débit rénale</a:t>
            </a:r>
            <a:r>
              <a:rPr lang="fr-FR" dirty="0" smtClean="0"/>
              <a:t>, de la </a:t>
            </a:r>
            <a:r>
              <a:rPr lang="fr-FR" i="1" dirty="0" smtClean="0">
                <a:solidFill>
                  <a:srgbClr val="0070C0"/>
                </a:solidFill>
              </a:rPr>
              <a:t>filtration glomérulaire</a:t>
            </a:r>
            <a:r>
              <a:rPr lang="fr-FR" dirty="0" smtClean="0">
                <a:solidFill>
                  <a:srgbClr val="0070C0"/>
                </a:solidFill>
              </a:rPr>
              <a:t>,</a:t>
            </a:r>
            <a:r>
              <a:rPr lang="fr-FR" dirty="0" smtClean="0"/>
              <a:t> de la </a:t>
            </a:r>
            <a:r>
              <a:rPr lang="fr-FR" i="1" dirty="0" smtClean="0">
                <a:solidFill>
                  <a:srgbClr val="0070C0"/>
                </a:solidFill>
              </a:rPr>
              <a:t>diurèse</a:t>
            </a:r>
            <a:r>
              <a:rPr lang="fr-FR" dirty="0" smtClean="0"/>
              <a:t> et donc </a:t>
            </a:r>
            <a:r>
              <a:rPr lang="fr-FR" i="1" u="sng" dirty="0" smtClean="0">
                <a:solidFill>
                  <a:srgbClr val="0070C0"/>
                </a:solidFill>
              </a:rPr>
              <a:t>réduction de la volémie </a:t>
            </a:r>
            <a:r>
              <a:rPr lang="fr-FR" dirty="0" smtClean="0"/>
              <a:t>et donc participation à la </a:t>
            </a:r>
            <a:r>
              <a:rPr lang="fr-FR" i="1" dirty="0" smtClean="0"/>
              <a:t>réduction de la PA.</a:t>
            </a:r>
            <a:r>
              <a:rPr lang="fr-FR" dirty="0" smtClean="0"/>
              <a:t> </a:t>
            </a:r>
          </a:p>
          <a:p>
            <a:r>
              <a:rPr lang="fr-FR" dirty="0" smtClean="0"/>
              <a:t>C’est une participation passive à la régulation de la PA.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passifs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3.3.1.  Contrôle rénale passif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 passifs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3.3.2.  Echanges capillaires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6805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 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capillaire </a:t>
            </a:r>
            <a:r>
              <a:rPr lang="fr-FR" dirty="0" smtClean="0"/>
              <a:t>ce qui provoque le </a:t>
            </a:r>
            <a:r>
              <a:rPr lang="fr-FR" i="1" dirty="0" smtClean="0">
                <a:solidFill>
                  <a:schemeClr val="bg1"/>
                </a:solidFill>
              </a:rPr>
              <a:t>passage  du liquide capillaire vers  le milieu l’interstitiel </a:t>
            </a:r>
            <a:r>
              <a:rPr lang="fr-FR" dirty="0" smtClean="0">
                <a:solidFill>
                  <a:schemeClr val="bg1"/>
                </a:solidFill>
              </a:rPr>
              <a:t>d’une façon plus importante d’où une </a:t>
            </a:r>
            <a:r>
              <a:rPr lang="fr-FR" i="1" u="sng" dirty="0" smtClean="0">
                <a:solidFill>
                  <a:schemeClr val="bg1"/>
                </a:solidFill>
              </a:rPr>
              <a:t>réduction du volémie</a:t>
            </a:r>
            <a:r>
              <a:rPr lang="fr-FR" dirty="0" smtClean="0">
                <a:solidFill>
                  <a:schemeClr val="bg1"/>
                </a:solidFill>
              </a:rPr>
              <a:t>, et donc participation à la </a:t>
            </a:r>
            <a:r>
              <a:rPr lang="fr-FR" i="1" dirty="0" smtClean="0">
                <a:solidFill>
                  <a:schemeClr val="bg1"/>
                </a:solidFill>
              </a:rPr>
              <a:t>réduction de la PA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                                                                                                                            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 passifs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3.3.2.  Echanges capillaires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1.2.  Caractères du réseau artériel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4653136"/>
            <a:ext cx="27363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87824" y="3284984"/>
            <a:ext cx="24482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96136" y="3356992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68144" y="4653136"/>
            <a:ext cx="2160240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2584486"/>
            <a:ext cx="2088232" cy="56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96136" y="2672916"/>
            <a:ext cx="1728192" cy="540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57200" y="1700808"/>
            <a:ext cx="8229600" cy="48965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7584" y="4653136"/>
            <a:ext cx="74888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6805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 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capillaire </a:t>
            </a:r>
            <a:r>
              <a:rPr lang="fr-FR" dirty="0" smtClean="0"/>
              <a:t>ce qui provoque le </a:t>
            </a:r>
            <a:r>
              <a:rPr lang="fr-FR" i="1" dirty="0" smtClean="0">
                <a:solidFill>
                  <a:srgbClr val="0070C0"/>
                </a:solidFill>
              </a:rPr>
              <a:t>passage  du liquide capillaire vers  le milieu l’interstitiel </a:t>
            </a:r>
            <a:r>
              <a:rPr lang="fr-FR" dirty="0" smtClean="0"/>
              <a:t>d’une façon plus importante d’où </a:t>
            </a:r>
            <a:r>
              <a:rPr lang="fr-FR" dirty="0" smtClean="0">
                <a:solidFill>
                  <a:schemeClr val="bg1"/>
                </a:solidFill>
              </a:rPr>
              <a:t>une </a:t>
            </a:r>
            <a:r>
              <a:rPr lang="fr-FR" i="1" u="sng" dirty="0" smtClean="0">
                <a:solidFill>
                  <a:schemeClr val="bg1"/>
                </a:solidFill>
              </a:rPr>
              <a:t>réduction du volémie</a:t>
            </a:r>
            <a:r>
              <a:rPr lang="fr-FR" dirty="0" smtClean="0">
                <a:solidFill>
                  <a:schemeClr val="bg1"/>
                </a:solidFill>
              </a:rPr>
              <a:t>, et donc participation à la </a:t>
            </a:r>
            <a:r>
              <a:rPr lang="fr-FR" i="1" dirty="0" smtClean="0">
                <a:solidFill>
                  <a:schemeClr val="bg1"/>
                </a:solidFill>
              </a:rPr>
              <a:t>réduction de la PA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                                                                                                                            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 passifs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3.3.2.  Echanges capillaires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6805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 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capillaire </a:t>
            </a:r>
            <a:r>
              <a:rPr lang="fr-FR" dirty="0" smtClean="0"/>
              <a:t>ce qui provoque le </a:t>
            </a:r>
            <a:r>
              <a:rPr lang="fr-FR" i="1" dirty="0" smtClean="0">
                <a:solidFill>
                  <a:srgbClr val="0070C0"/>
                </a:solidFill>
              </a:rPr>
              <a:t>passage  du liquide capillaire vers  le milieu l’interstitiel </a:t>
            </a:r>
            <a:r>
              <a:rPr lang="fr-FR" dirty="0" smtClean="0"/>
              <a:t>d’une façon plus importante d’où une </a:t>
            </a:r>
            <a:r>
              <a:rPr lang="fr-FR" i="1" u="sng" dirty="0" smtClean="0">
                <a:solidFill>
                  <a:srgbClr val="0070C0"/>
                </a:solidFill>
              </a:rPr>
              <a:t>réduction du volémie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smtClean="0"/>
              <a:t>et donc participation à la </a:t>
            </a:r>
            <a:r>
              <a:rPr lang="fr-FR" i="1" dirty="0" smtClean="0">
                <a:solidFill>
                  <a:srgbClr val="0070C0"/>
                </a:solidFill>
              </a:rPr>
              <a:t>réduction de la PA</a:t>
            </a:r>
            <a:r>
              <a:rPr lang="fr-FR" dirty="0" smtClean="0"/>
              <a:t>.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C’est une participation passive à la régulation de la PA                                                                                                                            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 passifs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3.3.2.  Echanges capillaires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68052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L’ augmentation de la PA </a:t>
            </a:r>
            <a:r>
              <a:rPr lang="fr-FR" dirty="0" smtClean="0"/>
              <a:t>s’accompagne d’une </a:t>
            </a:r>
            <a:r>
              <a:rPr lang="fr-FR" i="1" dirty="0" smtClean="0">
                <a:solidFill>
                  <a:srgbClr val="0070C0"/>
                </a:solidFill>
              </a:rPr>
              <a:t>augmentation de la pression capillaire </a:t>
            </a:r>
            <a:r>
              <a:rPr lang="fr-FR" dirty="0" smtClean="0"/>
              <a:t>ce qui provoque le </a:t>
            </a:r>
            <a:r>
              <a:rPr lang="fr-FR" i="1" dirty="0" smtClean="0">
                <a:solidFill>
                  <a:srgbClr val="0070C0"/>
                </a:solidFill>
              </a:rPr>
              <a:t>passage  du liquide capillaire vers  le milieu l’interstitiel </a:t>
            </a:r>
            <a:r>
              <a:rPr lang="fr-FR" dirty="0" smtClean="0"/>
              <a:t>d’une façon plus importante d’où une </a:t>
            </a:r>
            <a:r>
              <a:rPr lang="fr-FR" i="1" u="sng" dirty="0" smtClean="0">
                <a:solidFill>
                  <a:srgbClr val="0070C0"/>
                </a:solidFill>
              </a:rPr>
              <a:t>réduction du volémie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smtClean="0"/>
              <a:t>et donc participation à la </a:t>
            </a:r>
            <a:r>
              <a:rPr lang="fr-FR" i="1" dirty="0" smtClean="0">
                <a:solidFill>
                  <a:srgbClr val="0070C0"/>
                </a:solidFill>
              </a:rPr>
              <a:t>réduction de la PA</a:t>
            </a:r>
            <a:r>
              <a:rPr lang="fr-FR" dirty="0" smtClean="0"/>
              <a:t>. </a:t>
            </a:r>
          </a:p>
          <a:p>
            <a:r>
              <a:rPr lang="fr-FR" dirty="0" smtClean="0"/>
              <a:t>C’est une participation passive à la régulation de la PA                                                                                                                            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3.3.  Mécanismes passifs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3.3.2.  Echanges capillaires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VOSTRO\Desktop\DOSSIERS\ENSEIGNEMENT DE PHYSIOLOGIE\ENSEIGNEMENT  DE LA PHYSIOLOGIE 2AM\Cours de physiologie 2eme AM\physiologie cardiovasculaire\Images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5427984"/>
            <a:ext cx="7718154" cy="12700792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20608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3.4. Classification des mécanismes régulateurs de la PA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selon le pouvoir correcteur et le temps de mise en jeu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35696" y="7031141"/>
            <a:ext cx="601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 smtClean="0">
                <a:solidFill>
                  <a:srgbClr val="C00000"/>
                </a:solidFill>
              </a:rPr>
              <a:t>En fonction du pouvoir correcteur et le temps de mise en jeu 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27584" y="2060848"/>
            <a:ext cx="7718154" cy="4680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4</a:t>
            </a:r>
            <a:r>
              <a:rPr lang="fr-FR" sz="4000" dirty="0" smtClean="0">
                <a:solidFill>
                  <a:srgbClr val="C00000"/>
                </a:solidFill>
              </a:rPr>
              <a:t>.  Médicaments antihypertenseurs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D’action périphérique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87789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Bétabloquants.</a:t>
            </a:r>
          </a:p>
          <a:p>
            <a:r>
              <a:rPr lang="fr-FR" i="1" dirty="0">
                <a:solidFill>
                  <a:srgbClr val="0070C0"/>
                </a:solidFill>
              </a:rPr>
              <a:t>Diurétiques.     </a:t>
            </a:r>
            <a:endParaRPr lang="fr-FR" i="1" dirty="0" smtClean="0">
              <a:solidFill>
                <a:srgbClr val="0070C0"/>
              </a:solidFill>
            </a:endParaRPr>
          </a:p>
          <a:p>
            <a:r>
              <a:rPr lang="fr-FR" i="1" dirty="0" smtClean="0">
                <a:solidFill>
                  <a:srgbClr val="0070C0"/>
                </a:solidFill>
              </a:rPr>
              <a:t>Inhibiteurs de l’enzyme de conversion (IEC).  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Antagoniste de l’AII.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Vasodilatateurs.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6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Références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0" y="1999381"/>
            <a:ext cx="82296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Sherwood,  PHYSIOLOGIE HUMAINE,                         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</a:rPr>
              <a:t>2éme édition, De Boeck éditions, 2006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1.2.  Caractères du réseau artériel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4653136"/>
            <a:ext cx="27363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87824" y="3284984"/>
            <a:ext cx="244827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96136" y="3356992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68144" y="4653136"/>
            <a:ext cx="2160240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2584486"/>
            <a:ext cx="2088232" cy="567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96136" y="2672916"/>
            <a:ext cx="1728192" cy="540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57200" y="1700808"/>
            <a:ext cx="8229600" cy="48965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1261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87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1.3.  Rôle des artères dans la restitution de la pression 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6056" y="5805264"/>
            <a:ext cx="378424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Conservation (restitution) de pression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artérielle </a:t>
            </a:r>
            <a:r>
              <a:rPr lang="fr-FR" dirty="0" smtClean="0"/>
              <a:t>en diastole ventriculaire</a:t>
            </a:r>
          </a:p>
          <a:p>
            <a:r>
              <a:rPr lang="fr-FR" dirty="0" smtClean="0"/>
              <a:t>= </a:t>
            </a:r>
            <a:r>
              <a:rPr lang="fr-FR" b="1" i="1" dirty="0" smtClean="0">
                <a:solidFill>
                  <a:srgbClr val="0070C0"/>
                </a:solidFill>
              </a:rPr>
              <a:t>Pompe accessoire</a:t>
            </a:r>
            <a:endParaRPr lang="fr-FR" b="1" i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80112" y="5517232"/>
            <a:ext cx="57606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700808"/>
            <a:ext cx="8712968" cy="5085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47864" y="371703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47864" y="616530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56176" y="2708920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56176" y="5158933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1560" y="2780928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5243200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9552" y="4243400"/>
            <a:ext cx="8424936" cy="26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1261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87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1.3.  Rôle des artères dans la restitution de la pression 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6056" y="5805264"/>
            <a:ext cx="378424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Conservation (restitution) de pression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artérielle </a:t>
            </a:r>
            <a:r>
              <a:rPr lang="fr-FR" dirty="0" smtClean="0"/>
              <a:t>en diastole ventriculaire</a:t>
            </a:r>
          </a:p>
          <a:p>
            <a:r>
              <a:rPr lang="fr-FR" dirty="0" smtClean="0"/>
              <a:t>= </a:t>
            </a:r>
            <a:r>
              <a:rPr lang="fr-FR" b="1" i="1" dirty="0" smtClean="0">
                <a:solidFill>
                  <a:srgbClr val="0070C0"/>
                </a:solidFill>
              </a:rPr>
              <a:t>Pompe accessoire</a:t>
            </a:r>
            <a:endParaRPr lang="fr-FR" b="1" i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80112" y="5517232"/>
            <a:ext cx="57606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80112" y="3502749"/>
            <a:ext cx="32991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Augmentation de la pression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 artérielle </a:t>
            </a:r>
            <a:r>
              <a:rPr lang="fr-FR" dirty="0" smtClean="0"/>
              <a:t>en systole ventriculaire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732512" y="3068960"/>
            <a:ext cx="783704" cy="4337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700808"/>
            <a:ext cx="8712968" cy="5085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47864" y="371703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47864" y="616530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56176" y="2708920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56176" y="5158933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1560" y="2780928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5243200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9552" y="4243400"/>
            <a:ext cx="8424936" cy="26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1261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87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1.3.  Rôle des artères dans la restitution de la pression 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80112" y="3502749"/>
            <a:ext cx="32991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Augmentation de la pression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 artérielle </a:t>
            </a:r>
            <a:r>
              <a:rPr lang="fr-FR" dirty="0" smtClean="0"/>
              <a:t>en systole ventriculaire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732512" y="3068960"/>
            <a:ext cx="783704" cy="4337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700808"/>
            <a:ext cx="8712968" cy="5085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47864" y="371703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47864" y="616530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56176" y="2708920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56176" y="5158933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1560" y="2780928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5243200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1261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87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1.3.  Rôle des artères dans la restitution de la pression 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6056" y="5805264"/>
            <a:ext cx="378424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Conservation (restitution) de pression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artérielle </a:t>
            </a:r>
            <a:r>
              <a:rPr lang="fr-FR" dirty="0" smtClean="0"/>
              <a:t>en diastole ventriculaire</a:t>
            </a:r>
          </a:p>
          <a:p>
            <a:r>
              <a:rPr lang="fr-FR" dirty="0" smtClean="0"/>
              <a:t>= </a:t>
            </a:r>
            <a:r>
              <a:rPr lang="fr-FR" b="1" i="1" dirty="0" smtClean="0">
                <a:solidFill>
                  <a:srgbClr val="0070C0"/>
                </a:solidFill>
              </a:rPr>
              <a:t>Pompe accessoire</a:t>
            </a:r>
            <a:endParaRPr lang="fr-FR" b="1" i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80112" y="5517232"/>
            <a:ext cx="57606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80112" y="3502749"/>
            <a:ext cx="32991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Augmentation de la pression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 artérielle </a:t>
            </a:r>
            <a:r>
              <a:rPr lang="fr-FR" dirty="0" smtClean="0"/>
              <a:t>en systole ventriculaire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732512" y="3068960"/>
            <a:ext cx="783704" cy="4337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700808"/>
            <a:ext cx="8712968" cy="5085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47864" y="371703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47864" y="616530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56176" y="2708920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56176" y="5158933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1560" y="2780928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5243200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716016" y="6453336"/>
            <a:ext cx="3096344" cy="591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1261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876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1.3.  Rôle des artères dans la restitution de la pression 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6056" y="5805264"/>
            <a:ext cx="378424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Conservation (restitution) de pression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artérielle </a:t>
            </a:r>
            <a:r>
              <a:rPr lang="fr-FR" dirty="0" smtClean="0"/>
              <a:t>en diastole ventriculaire</a:t>
            </a:r>
          </a:p>
          <a:p>
            <a:r>
              <a:rPr lang="fr-FR" dirty="0" smtClean="0"/>
              <a:t>= </a:t>
            </a:r>
            <a:r>
              <a:rPr lang="fr-FR" b="1" i="1" dirty="0" smtClean="0">
                <a:solidFill>
                  <a:srgbClr val="0070C0"/>
                </a:solidFill>
              </a:rPr>
              <a:t>Pompe accessoire</a:t>
            </a:r>
            <a:endParaRPr lang="fr-FR" b="1" i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80112" y="5517232"/>
            <a:ext cx="57606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80112" y="3502749"/>
            <a:ext cx="32991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Augmentation de la pression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 artérielle </a:t>
            </a:r>
            <a:r>
              <a:rPr lang="fr-FR" dirty="0" smtClean="0"/>
              <a:t>en systole ventriculaire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732512" y="3068960"/>
            <a:ext cx="783704" cy="4337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700808"/>
            <a:ext cx="8712968" cy="5085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47864" y="371703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347864" y="616530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56176" y="2708920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56176" y="5158933"/>
            <a:ext cx="1512168" cy="27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1560" y="2780928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1560" y="5243200"/>
            <a:ext cx="1008112" cy="38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68052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201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1.  Introduction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1.4.  Rôle des artérioles dans la régulation du </a:t>
            </a:r>
            <a:br>
              <a:rPr lang="fr-FR" sz="28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débit régional 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1808820"/>
            <a:ext cx="16561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29309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2" y="2204864"/>
            <a:ext cx="3106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844824"/>
            <a:ext cx="8229600" cy="49017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1560" y="1916832"/>
            <a:ext cx="4680520" cy="482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endParaRPr lang="fr-FR" b="1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Cours de deuxième année de médecine</a:t>
            </a: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Année Universitaire 2023-24   </a:t>
            </a:r>
          </a:p>
          <a:p>
            <a:pPr>
              <a:spcBef>
                <a:spcPct val="0"/>
              </a:spcBef>
              <a:defRPr/>
            </a:pPr>
            <a:endParaRPr lang="fr-FR" sz="31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3100" dirty="0" smtClean="0">
                <a:solidFill>
                  <a:srgbClr val="002060"/>
                </a:solidFill>
              </a:rPr>
              <a:t>Dr. S. Ferhi </a:t>
            </a:r>
          </a:p>
          <a:p>
            <a:pPr>
              <a:spcBef>
                <a:spcPct val="0"/>
              </a:spcBef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43467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6632"/>
            <a:ext cx="8712968" cy="65527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116632"/>
            <a:ext cx="8712968" cy="14176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fr-FR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Université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Batna 2</a:t>
            </a:r>
          </a:p>
          <a:p>
            <a:pPr lvl="0" fontAlgn="base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Faculté de Médecine 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fr-FR" sz="20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Département de Médecine</a:t>
            </a:r>
            <a:r>
              <a:rPr lang="fr-FR" sz="2000" dirty="0" smtClean="0">
                <a:solidFill>
                  <a:srgbClr val="C00000"/>
                </a:solidFill>
              </a:rPr>
              <a:t> 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11560" y="24630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C00000"/>
                </a:solidFill>
              </a:rPr>
              <a:t>Téléchargement du cours :                    </a:t>
            </a:r>
            <a:r>
              <a:rPr lang="en-US" sz="3600" u="sng" dirty="0" smtClean="0">
                <a:hlinkClick r:id="rId3" tooltip="FERHI  Salah 's website"/>
              </a:rPr>
              <a:t>http</a:t>
            </a:r>
            <a:r>
              <a:rPr lang="en-US" sz="3600" u="sng" dirty="0">
                <a:hlinkClick r:id="rId3" tooltip="FERHI  Salah 's website"/>
              </a:rPr>
              <a:t>://staff.univ-batna2.dz/ferhi-salah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"/>
    </mc:Choice>
    <mc:Fallback xmlns="">
      <p:transition spd="slow" advTm="17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68052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201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1.  Introduction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1.4.  Rôle des artérioles dans la régulation du </a:t>
            </a:r>
            <a:br>
              <a:rPr lang="fr-FR" sz="28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débit régional 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1808820"/>
            <a:ext cx="16561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29309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2" y="2204864"/>
            <a:ext cx="3106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844824"/>
            <a:ext cx="8229600" cy="49017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3568" y="1916832"/>
            <a:ext cx="2160240" cy="482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68052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201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1.  Introduction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1.4.  Rôle des artérioles dans la régulation du </a:t>
            </a:r>
            <a:br>
              <a:rPr lang="fr-FR" sz="28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débit régional 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1808820"/>
            <a:ext cx="16561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29309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2" y="2204864"/>
            <a:ext cx="3106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844824"/>
            <a:ext cx="8229600" cy="49017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3568" y="4259696"/>
            <a:ext cx="2160240" cy="241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68052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201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1.  Introduction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1.4.  Rôle des artérioles dans la régulation du </a:t>
            </a:r>
            <a:br>
              <a:rPr lang="fr-FR" sz="28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débit régional 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1808820"/>
            <a:ext cx="16561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29309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2" y="2204864"/>
            <a:ext cx="3106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844824"/>
            <a:ext cx="8229600" cy="49017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68052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201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1.  Introduction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1.4.  Rôle des artérioles dans la régulation du </a:t>
            </a:r>
            <a:br>
              <a:rPr lang="fr-FR" sz="28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débit régional   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1808820"/>
            <a:ext cx="16561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29309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2" y="2204864"/>
            <a:ext cx="31066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" y="1844824"/>
            <a:ext cx="8229600" cy="49017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546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38132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3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38132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80112" y="2780928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38132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772816"/>
            <a:ext cx="2808312" cy="49137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</a:t>
            </a:r>
            <a:r>
              <a:rPr lang="fr-FR" sz="2600" dirty="0">
                <a:solidFill>
                  <a:srgbClr val="0070C0"/>
                </a:solidFill>
              </a:rPr>
              <a:t>pression </a:t>
            </a:r>
            <a:endParaRPr lang="fr-FR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systolique (</a:t>
            </a:r>
            <a:r>
              <a:rPr lang="fr-FR" sz="2600" dirty="0">
                <a:solidFill>
                  <a:srgbClr val="0070C0"/>
                </a:solidFill>
              </a:rPr>
              <a:t>PAS) </a:t>
            </a:r>
            <a:r>
              <a:rPr lang="fr-FR" sz="2600" dirty="0"/>
              <a:t>,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correspond </a:t>
            </a:r>
            <a:r>
              <a:rPr lang="fr-FR" sz="2600" dirty="0"/>
              <a:t>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maximale </a:t>
            </a:r>
          </a:p>
          <a:p>
            <a:pPr>
              <a:buNone/>
            </a:pPr>
            <a:r>
              <a:rPr lang="fr-FR" sz="2600" dirty="0" smtClean="0"/>
              <a:t>de </a:t>
            </a:r>
            <a:r>
              <a:rPr lang="fr-FR" sz="2600" dirty="0"/>
              <a:t>la </a:t>
            </a:r>
            <a:r>
              <a:rPr lang="fr-FR" sz="2600" dirty="0" smtClean="0"/>
              <a:t>PA (retrouvée </a:t>
            </a:r>
          </a:p>
          <a:p>
            <a:pPr>
              <a:buNone/>
            </a:pPr>
            <a:r>
              <a:rPr lang="fr-FR" sz="2600" dirty="0" smtClean="0"/>
              <a:t>en systole).                 </a:t>
            </a: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La pression 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diastolique </a:t>
            </a:r>
            <a:r>
              <a:rPr lang="fr-FR" sz="2600" dirty="0">
                <a:solidFill>
                  <a:srgbClr val="FBF3F3"/>
                </a:solidFill>
              </a:rPr>
              <a:t>(PAD) </a:t>
            </a:r>
          </a:p>
          <a:p>
            <a:pPr>
              <a:buNone/>
            </a:pPr>
            <a:r>
              <a:rPr lang="fr-FR" sz="2600" dirty="0">
                <a:solidFill>
                  <a:srgbClr val="FBF3F3"/>
                </a:solidFill>
              </a:rPr>
              <a:t>correspond à la </a:t>
            </a:r>
            <a:endParaRPr lang="fr-FR" sz="26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valeur </a:t>
            </a:r>
            <a:r>
              <a:rPr lang="fr-FR" sz="2600" dirty="0">
                <a:solidFill>
                  <a:srgbClr val="FBF3F3"/>
                </a:solidFill>
              </a:rPr>
              <a:t>minimale de </a:t>
            </a:r>
            <a:endParaRPr lang="fr-FR" sz="26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la PA (retrouvée </a:t>
            </a:r>
            <a:r>
              <a:rPr lang="fr-FR" sz="2600" dirty="0">
                <a:solidFill>
                  <a:srgbClr val="FBF3F3"/>
                </a:solidFill>
              </a:rPr>
              <a:t>en </a:t>
            </a:r>
            <a:endParaRPr lang="fr-FR" sz="26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600" dirty="0">
                <a:solidFill>
                  <a:srgbClr val="FBF3F3"/>
                </a:solidFill>
              </a:rPr>
              <a:t>d</a:t>
            </a:r>
            <a:r>
              <a:rPr lang="fr-FR" sz="2600" dirty="0" smtClean="0">
                <a:solidFill>
                  <a:srgbClr val="FBF3F3"/>
                </a:solidFill>
              </a:rPr>
              <a:t>iastole).  </a:t>
            </a:r>
            <a:endParaRPr lang="fr-FR" sz="2600" dirty="0">
              <a:solidFill>
                <a:srgbClr val="FBF3F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2780928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38132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772816"/>
            <a:ext cx="2808312" cy="49137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</a:t>
            </a:r>
            <a:r>
              <a:rPr lang="fr-FR" sz="2600" dirty="0">
                <a:solidFill>
                  <a:srgbClr val="0070C0"/>
                </a:solidFill>
              </a:rPr>
              <a:t>pression </a:t>
            </a:r>
            <a:endParaRPr lang="fr-FR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systolique (</a:t>
            </a:r>
            <a:r>
              <a:rPr lang="fr-FR" sz="2600" dirty="0">
                <a:solidFill>
                  <a:srgbClr val="0070C0"/>
                </a:solidFill>
              </a:rPr>
              <a:t>PAS) </a:t>
            </a:r>
            <a:r>
              <a:rPr lang="fr-FR" sz="2600" dirty="0"/>
              <a:t>,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correspond </a:t>
            </a:r>
            <a:r>
              <a:rPr lang="fr-FR" sz="2600" dirty="0"/>
              <a:t>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maximale </a:t>
            </a:r>
          </a:p>
          <a:p>
            <a:pPr>
              <a:buNone/>
            </a:pPr>
            <a:r>
              <a:rPr lang="fr-FR" sz="2600" dirty="0" smtClean="0"/>
              <a:t>de </a:t>
            </a:r>
            <a:r>
              <a:rPr lang="fr-FR" sz="2600" dirty="0"/>
              <a:t>la </a:t>
            </a:r>
            <a:r>
              <a:rPr lang="fr-FR" sz="2600" dirty="0" smtClean="0"/>
              <a:t>PA (retrouvée </a:t>
            </a:r>
          </a:p>
          <a:p>
            <a:pPr>
              <a:buNone/>
            </a:pPr>
            <a:r>
              <a:rPr lang="fr-FR" sz="2600" dirty="0" smtClean="0"/>
              <a:t>en systole).                 </a:t>
            </a: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La pression 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diastolique </a:t>
            </a:r>
            <a:r>
              <a:rPr lang="fr-FR" sz="2600" dirty="0">
                <a:solidFill>
                  <a:srgbClr val="FBF3F3"/>
                </a:solidFill>
              </a:rPr>
              <a:t>(PAD) </a:t>
            </a:r>
          </a:p>
          <a:p>
            <a:pPr>
              <a:buNone/>
            </a:pPr>
            <a:r>
              <a:rPr lang="fr-FR" sz="2600" dirty="0">
                <a:solidFill>
                  <a:srgbClr val="FBF3F3"/>
                </a:solidFill>
              </a:rPr>
              <a:t>correspond à la </a:t>
            </a:r>
            <a:endParaRPr lang="fr-FR" sz="26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valeur </a:t>
            </a:r>
            <a:r>
              <a:rPr lang="fr-FR" sz="2600" dirty="0">
                <a:solidFill>
                  <a:srgbClr val="FBF3F3"/>
                </a:solidFill>
              </a:rPr>
              <a:t>minimale de </a:t>
            </a:r>
            <a:endParaRPr lang="fr-FR" sz="26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FBF3F3"/>
                </a:solidFill>
              </a:rPr>
              <a:t>la PA (retrouvée </a:t>
            </a:r>
            <a:r>
              <a:rPr lang="fr-FR" sz="2600" dirty="0">
                <a:solidFill>
                  <a:srgbClr val="FBF3F3"/>
                </a:solidFill>
              </a:rPr>
              <a:t>en </a:t>
            </a:r>
            <a:endParaRPr lang="fr-FR" sz="26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600" dirty="0">
                <a:solidFill>
                  <a:srgbClr val="FBF3F3"/>
                </a:solidFill>
              </a:rPr>
              <a:t>d</a:t>
            </a:r>
            <a:r>
              <a:rPr lang="fr-FR" sz="2600" dirty="0" smtClean="0">
                <a:solidFill>
                  <a:srgbClr val="FBF3F3"/>
                </a:solidFill>
              </a:rPr>
              <a:t>iastole).  </a:t>
            </a:r>
            <a:endParaRPr lang="fr-FR" sz="2600" dirty="0">
              <a:solidFill>
                <a:srgbClr val="FBF3F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960" y="4365104"/>
            <a:ext cx="129614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38132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772816"/>
            <a:ext cx="2808312" cy="49137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</a:t>
            </a:r>
            <a:r>
              <a:rPr lang="fr-FR" sz="2600" dirty="0">
                <a:solidFill>
                  <a:srgbClr val="0070C0"/>
                </a:solidFill>
              </a:rPr>
              <a:t>pression </a:t>
            </a:r>
            <a:endParaRPr lang="fr-FR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systolique (</a:t>
            </a:r>
            <a:r>
              <a:rPr lang="fr-FR" sz="2600" dirty="0">
                <a:solidFill>
                  <a:srgbClr val="0070C0"/>
                </a:solidFill>
              </a:rPr>
              <a:t>PAS) </a:t>
            </a:r>
            <a:r>
              <a:rPr lang="fr-FR" sz="2600" dirty="0"/>
              <a:t>,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correspond </a:t>
            </a:r>
            <a:r>
              <a:rPr lang="fr-FR" sz="2600" dirty="0"/>
              <a:t>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maximale </a:t>
            </a:r>
          </a:p>
          <a:p>
            <a:pPr>
              <a:buNone/>
            </a:pPr>
            <a:r>
              <a:rPr lang="fr-FR" sz="2600" dirty="0" smtClean="0"/>
              <a:t>de </a:t>
            </a:r>
            <a:r>
              <a:rPr lang="fr-FR" sz="2600" dirty="0"/>
              <a:t>la </a:t>
            </a:r>
            <a:r>
              <a:rPr lang="fr-FR" sz="2600" dirty="0" smtClean="0"/>
              <a:t>PA (retrouvée </a:t>
            </a:r>
          </a:p>
          <a:p>
            <a:pPr>
              <a:buNone/>
            </a:pPr>
            <a:r>
              <a:rPr lang="fr-FR" sz="2600" dirty="0" smtClean="0"/>
              <a:t>en systole).                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pression 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diastolique </a:t>
            </a:r>
            <a:r>
              <a:rPr lang="fr-FR" sz="2600" dirty="0">
                <a:solidFill>
                  <a:srgbClr val="0070C0"/>
                </a:solidFill>
              </a:rPr>
              <a:t>(PAD) </a:t>
            </a:r>
          </a:p>
          <a:p>
            <a:pPr>
              <a:buNone/>
            </a:pPr>
            <a:r>
              <a:rPr lang="fr-FR" sz="2600" dirty="0"/>
              <a:t>correspond 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</a:t>
            </a:r>
            <a:r>
              <a:rPr lang="fr-FR" sz="2600" dirty="0"/>
              <a:t>minimale de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la PA (retrouvée </a:t>
            </a:r>
            <a:r>
              <a:rPr lang="fr-FR" sz="2600" dirty="0"/>
              <a:t>en </a:t>
            </a:r>
            <a:endParaRPr lang="fr-FR" sz="2600" dirty="0" smtClean="0"/>
          </a:p>
          <a:p>
            <a:pPr>
              <a:buNone/>
            </a:pPr>
            <a:r>
              <a:rPr lang="fr-FR" sz="2600" dirty="0"/>
              <a:t>d</a:t>
            </a:r>
            <a:r>
              <a:rPr lang="fr-FR" sz="2600" dirty="0" smtClean="0"/>
              <a:t>iastole).  </a:t>
            </a:r>
            <a:endParaRPr lang="fr-FR" sz="2600" dirty="0"/>
          </a:p>
        </p:txBody>
      </p:sp>
      <p:sp>
        <p:nvSpPr>
          <p:cNvPr id="6" name="Rectangle 5"/>
          <p:cNvSpPr/>
          <p:nvPr/>
        </p:nvSpPr>
        <p:spPr>
          <a:xfrm>
            <a:off x="4211960" y="4365104"/>
            <a:ext cx="129614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  </a:t>
            </a:r>
            <a:r>
              <a:rPr lang="fr-FR" dirty="0" smtClean="0"/>
              <a:t>Introduction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1.1.  </a:t>
            </a:r>
            <a:r>
              <a:rPr lang="fr-FR" dirty="0"/>
              <a:t>D</a:t>
            </a:r>
            <a:r>
              <a:rPr lang="fr-FR" dirty="0" smtClean="0"/>
              <a:t>éfinition et importance de la PA</a:t>
            </a: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1.2.  </a:t>
            </a:r>
            <a:r>
              <a:rPr lang="fr-FR" dirty="0"/>
              <a:t>Caractères du réseau artériel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1.3.  </a:t>
            </a:r>
            <a:r>
              <a:rPr lang="fr-FR" dirty="0" smtClean="0"/>
              <a:t>Rôle </a:t>
            </a:r>
            <a:r>
              <a:rPr lang="fr-FR" dirty="0"/>
              <a:t>des artères dans la restitution de la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pression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1.4.  </a:t>
            </a:r>
            <a:r>
              <a:rPr lang="fr-FR" dirty="0" smtClean="0"/>
              <a:t>Rôle </a:t>
            </a:r>
            <a:r>
              <a:rPr lang="fr-FR" dirty="0"/>
              <a:t>des artérioles dans la régulation </a:t>
            </a:r>
            <a:r>
              <a:rPr lang="fr-FR" dirty="0" smtClean="0"/>
              <a:t>du débit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régional </a:t>
            </a:r>
          </a:p>
          <a:p>
            <a:pPr>
              <a:buNone/>
            </a:pPr>
            <a:r>
              <a:rPr lang="fr-FR" dirty="0" smtClean="0">
                <a:solidFill>
                  <a:srgbClr val="FBF3F3"/>
                </a:solidFill>
              </a:rPr>
              <a:t>2.  Etude de la PA</a:t>
            </a:r>
          </a:p>
          <a:p>
            <a:pPr>
              <a:buNone/>
            </a:pPr>
            <a:r>
              <a:rPr lang="fr-FR" dirty="0" smtClean="0">
                <a:solidFill>
                  <a:srgbClr val="FBF3F3"/>
                </a:solidFill>
              </a:rPr>
              <a:t>  2.1.  Valeurs de la PA</a:t>
            </a:r>
          </a:p>
          <a:p>
            <a:pPr>
              <a:buNone/>
            </a:pPr>
            <a:r>
              <a:rPr lang="fr-FR" dirty="0" smtClean="0">
                <a:solidFill>
                  <a:srgbClr val="FBF3F3"/>
                </a:solidFill>
              </a:rPr>
              <a:t>  2.4.  Déterminants de la PA</a:t>
            </a:r>
            <a:endParaRPr lang="fr-FR" dirty="0">
              <a:solidFill>
                <a:srgbClr val="FB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2292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38132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772816"/>
            <a:ext cx="2808312" cy="49137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</a:t>
            </a:r>
            <a:r>
              <a:rPr lang="fr-FR" sz="2600" dirty="0">
                <a:solidFill>
                  <a:srgbClr val="0070C0"/>
                </a:solidFill>
              </a:rPr>
              <a:t>pression </a:t>
            </a:r>
            <a:endParaRPr lang="fr-FR" sz="2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systolique (</a:t>
            </a:r>
            <a:r>
              <a:rPr lang="fr-FR" sz="2600" dirty="0">
                <a:solidFill>
                  <a:srgbClr val="0070C0"/>
                </a:solidFill>
              </a:rPr>
              <a:t>PAS) </a:t>
            </a:r>
            <a:r>
              <a:rPr lang="fr-FR" sz="2600" dirty="0"/>
              <a:t>,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correspond </a:t>
            </a:r>
            <a:r>
              <a:rPr lang="fr-FR" sz="2600" dirty="0"/>
              <a:t>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maximale </a:t>
            </a:r>
          </a:p>
          <a:p>
            <a:pPr>
              <a:buNone/>
            </a:pPr>
            <a:r>
              <a:rPr lang="fr-FR" sz="2600" dirty="0" smtClean="0"/>
              <a:t>de </a:t>
            </a:r>
            <a:r>
              <a:rPr lang="fr-FR" sz="2600" dirty="0"/>
              <a:t>la </a:t>
            </a:r>
            <a:r>
              <a:rPr lang="fr-FR" sz="2600" dirty="0" smtClean="0"/>
              <a:t>PA (retrouvée </a:t>
            </a:r>
          </a:p>
          <a:p>
            <a:pPr>
              <a:buNone/>
            </a:pPr>
            <a:r>
              <a:rPr lang="fr-FR" sz="2600" dirty="0" smtClean="0"/>
              <a:t>en systole).                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La pression artérielle </a:t>
            </a:r>
          </a:p>
          <a:p>
            <a:pPr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diastolique </a:t>
            </a:r>
            <a:r>
              <a:rPr lang="fr-FR" sz="2600" dirty="0">
                <a:solidFill>
                  <a:srgbClr val="0070C0"/>
                </a:solidFill>
              </a:rPr>
              <a:t>(PAD) </a:t>
            </a:r>
          </a:p>
          <a:p>
            <a:pPr>
              <a:buNone/>
            </a:pPr>
            <a:r>
              <a:rPr lang="fr-FR" sz="2600" dirty="0"/>
              <a:t>correspond à la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valeur </a:t>
            </a:r>
            <a:r>
              <a:rPr lang="fr-FR" sz="2600" dirty="0"/>
              <a:t>minimale de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la PA (retrouvée </a:t>
            </a:r>
            <a:r>
              <a:rPr lang="fr-FR" sz="2600" dirty="0"/>
              <a:t>en </a:t>
            </a:r>
            <a:endParaRPr lang="fr-FR" sz="2600" dirty="0" smtClean="0"/>
          </a:p>
          <a:p>
            <a:pPr>
              <a:buNone/>
            </a:pPr>
            <a:r>
              <a:rPr lang="fr-FR" sz="2600" dirty="0"/>
              <a:t>d</a:t>
            </a:r>
            <a:r>
              <a:rPr lang="fr-FR" sz="2600" dirty="0" smtClean="0"/>
              <a:t>iastole).  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02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5841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453336"/>
            <a:ext cx="15841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1844824"/>
            <a:ext cx="2880320" cy="489654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La Pression moyenne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(</a:t>
            </a:r>
            <a:r>
              <a:rPr lang="fr-FR" sz="2400" dirty="0">
                <a:solidFill>
                  <a:srgbClr val="FBF3F3"/>
                </a:solidFill>
              </a:rPr>
              <a:t>PAM) </a:t>
            </a:r>
            <a:r>
              <a:rPr lang="fr-FR" sz="2400" dirty="0" smtClean="0">
                <a:solidFill>
                  <a:srgbClr val="FBF3F3"/>
                </a:solidFill>
              </a:rPr>
              <a:t>est la pression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maintenue stable 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afin d’assurer </a:t>
            </a:r>
            <a:r>
              <a:rPr lang="fr-FR" sz="2400" dirty="0">
                <a:solidFill>
                  <a:srgbClr val="FBF3F3"/>
                </a:solidFill>
              </a:rPr>
              <a:t>un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débit sanguin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circulatoire suffisant </a:t>
            </a:r>
            <a:r>
              <a:rPr lang="fr-FR" sz="2400" dirty="0">
                <a:solidFill>
                  <a:srgbClr val="FBF3F3"/>
                </a:solidFill>
              </a:rPr>
              <a:t>.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Sa </a:t>
            </a:r>
            <a:r>
              <a:rPr lang="fr-FR" sz="2400" dirty="0">
                <a:solidFill>
                  <a:srgbClr val="FBF3F3"/>
                </a:solidFill>
              </a:rPr>
              <a:t>valeur </a:t>
            </a:r>
            <a:r>
              <a:rPr lang="fr-FR" sz="2400" dirty="0" smtClean="0">
                <a:solidFill>
                  <a:srgbClr val="FBF3F3"/>
                </a:solidFill>
              </a:rPr>
              <a:t>se </a:t>
            </a:r>
            <a:r>
              <a:rPr lang="fr-FR" sz="2400" dirty="0">
                <a:solidFill>
                  <a:srgbClr val="FBF3F3"/>
                </a:solidFill>
              </a:rPr>
              <a:t>calcule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approximativement 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par l’équation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suivante</a:t>
            </a:r>
            <a:r>
              <a:rPr lang="fr-FR" sz="2400" dirty="0">
                <a:solidFill>
                  <a:srgbClr val="FBF3F3"/>
                </a:solidFill>
              </a:rPr>
              <a:t> :  </a:t>
            </a:r>
            <a:r>
              <a:rPr lang="fr-FR" sz="2400" dirty="0" smtClean="0">
                <a:solidFill>
                  <a:srgbClr val="FBF3F3"/>
                </a:solidFill>
              </a:rPr>
              <a:t>PAM </a:t>
            </a:r>
            <a:r>
              <a:rPr lang="fr-FR" sz="2400" dirty="0">
                <a:solidFill>
                  <a:srgbClr val="FBF3F3"/>
                </a:solidFill>
              </a:rPr>
              <a:t>=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PAD </a:t>
            </a:r>
            <a:r>
              <a:rPr lang="fr-FR" sz="2400" dirty="0">
                <a:solidFill>
                  <a:srgbClr val="FBF3F3"/>
                </a:solidFill>
              </a:rPr>
              <a:t>+ (PAS – PAD) /</a:t>
            </a:r>
            <a:r>
              <a:rPr lang="fr-FR" sz="2400" dirty="0" smtClean="0">
                <a:solidFill>
                  <a:srgbClr val="FBF3F3"/>
                </a:solidFill>
              </a:rPr>
              <a:t>3</a:t>
            </a:r>
            <a:endParaRPr lang="fr-FR" sz="2400" dirty="0">
              <a:solidFill>
                <a:srgbClr val="FBF3F3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 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8555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5841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453336"/>
            <a:ext cx="15841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1844824"/>
            <a:ext cx="2880320" cy="489654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La Pression moyenne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(</a:t>
            </a:r>
            <a:r>
              <a:rPr lang="fr-FR" sz="2400" dirty="0">
                <a:solidFill>
                  <a:srgbClr val="FBF3F3"/>
                </a:solidFill>
              </a:rPr>
              <a:t>PAM) </a:t>
            </a:r>
            <a:r>
              <a:rPr lang="fr-FR" sz="2400" dirty="0" smtClean="0">
                <a:solidFill>
                  <a:srgbClr val="FBF3F3"/>
                </a:solidFill>
              </a:rPr>
              <a:t>est la pression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maintenue stable 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afin d’assurer </a:t>
            </a:r>
            <a:r>
              <a:rPr lang="fr-FR" sz="2400" dirty="0">
                <a:solidFill>
                  <a:srgbClr val="FBF3F3"/>
                </a:solidFill>
              </a:rPr>
              <a:t>un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débit sanguin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circulatoire suffisant </a:t>
            </a:r>
            <a:r>
              <a:rPr lang="fr-FR" sz="2400" dirty="0">
                <a:solidFill>
                  <a:srgbClr val="FBF3F3"/>
                </a:solidFill>
              </a:rPr>
              <a:t>.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Sa </a:t>
            </a:r>
            <a:r>
              <a:rPr lang="fr-FR" sz="2400" dirty="0">
                <a:solidFill>
                  <a:srgbClr val="FBF3F3"/>
                </a:solidFill>
              </a:rPr>
              <a:t>valeur </a:t>
            </a:r>
            <a:r>
              <a:rPr lang="fr-FR" sz="2400" dirty="0" smtClean="0">
                <a:solidFill>
                  <a:srgbClr val="FBF3F3"/>
                </a:solidFill>
              </a:rPr>
              <a:t>se </a:t>
            </a:r>
            <a:r>
              <a:rPr lang="fr-FR" sz="2400" dirty="0">
                <a:solidFill>
                  <a:srgbClr val="FBF3F3"/>
                </a:solidFill>
              </a:rPr>
              <a:t>calcule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approximativement 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par l’équation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suivante</a:t>
            </a:r>
            <a:r>
              <a:rPr lang="fr-FR" sz="2400" dirty="0">
                <a:solidFill>
                  <a:srgbClr val="FBF3F3"/>
                </a:solidFill>
              </a:rPr>
              <a:t> :  </a:t>
            </a:r>
            <a:r>
              <a:rPr lang="fr-FR" sz="2400" dirty="0" smtClean="0">
                <a:solidFill>
                  <a:srgbClr val="FBF3F3"/>
                </a:solidFill>
              </a:rPr>
              <a:t>PAM </a:t>
            </a:r>
            <a:r>
              <a:rPr lang="fr-FR" sz="2400" dirty="0">
                <a:solidFill>
                  <a:srgbClr val="FBF3F3"/>
                </a:solidFill>
              </a:rPr>
              <a:t>=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PAD </a:t>
            </a:r>
            <a:r>
              <a:rPr lang="fr-FR" sz="2400" dirty="0">
                <a:solidFill>
                  <a:srgbClr val="FBF3F3"/>
                </a:solidFill>
              </a:rPr>
              <a:t>+ (PAS – PAD) /</a:t>
            </a:r>
            <a:r>
              <a:rPr lang="fr-FR" sz="2400" dirty="0" smtClean="0">
                <a:solidFill>
                  <a:srgbClr val="FBF3F3"/>
                </a:solidFill>
              </a:rPr>
              <a:t>3</a:t>
            </a:r>
            <a:endParaRPr lang="fr-FR" sz="2400" dirty="0">
              <a:solidFill>
                <a:srgbClr val="FBF3F3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 </a:t>
            </a:r>
            <a:endParaRPr lang="fr-FR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444208" y="3573016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5841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453336"/>
            <a:ext cx="15841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1844824"/>
            <a:ext cx="2880320" cy="489654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La Pression moyenne 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(</a:t>
            </a:r>
            <a:r>
              <a:rPr lang="fr-FR" sz="2400" dirty="0">
                <a:solidFill>
                  <a:srgbClr val="0070C0"/>
                </a:solidFill>
              </a:rPr>
              <a:t>PAM) </a:t>
            </a:r>
            <a:r>
              <a:rPr lang="fr-FR" sz="2400" dirty="0" smtClean="0"/>
              <a:t>est la pression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maintenue stable 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afin d’assurer </a:t>
            </a:r>
            <a:r>
              <a:rPr lang="fr-FR" sz="2400" dirty="0"/>
              <a:t>un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débit sanguin </a:t>
            </a:r>
          </a:p>
          <a:p>
            <a:pPr>
              <a:buNone/>
            </a:pPr>
            <a:r>
              <a:rPr lang="fr-FR" sz="2400" dirty="0" smtClean="0"/>
              <a:t>circulatoire suffisant </a:t>
            </a:r>
            <a:r>
              <a:rPr lang="fr-FR" sz="2400" dirty="0"/>
              <a:t>.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Sa </a:t>
            </a:r>
            <a:r>
              <a:rPr lang="fr-FR" sz="2400" dirty="0">
                <a:solidFill>
                  <a:srgbClr val="FBF3F3"/>
                </a:solidFill>
              </a:rPr>
              <a:t>valeur </a:t>
            </a:r>
            <a:r>
              <a:rPr lang="fr-FR" sz="2400" dirty="0" smtClean="0">
                <a:solidFill>
                  <a:srgbClr val="FBF3F3"/>
                </a:solidFill>
              </a:rPr>
              <a:t>se </a:t>
            </a:r>
            <a:r>
              <a:rPr lang="fr-FR" sz="2400" dirty="0">
                <a:solidFill>
                  <a:srgbClr val="FBF3F3"/>
                </a:solidFill>
              </a:rPr>
              <a:t>calcule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approximativement 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par l’équation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suivante</a:t>
            </a:r>
            <a:r>
              <a:rPr lang="fr-FR" sz="2400" dirty="0">
                <a:solidFill>
                  <a:srgbClr val="FBF3F3"/>
                </a:solidFill>
              </a:rPr>
              <a:t> :  </a:t>
            </a:r>
            <a:r>
              <a:rPr lang="fr-FR" sz="2400" dirty="0" smtClean="0">
                <a:solidFill>
                  <a:srgbClr val="FBF3F3"/>
                </a:solidFill>
              </a:rPr>
              <a:t>PAM </a:t>
            </a:r>
            <a:r>
              <a:rPr lang="fr-FR" sz="2400" dirty="0">
                <a:solidFill>
                  <a:srgbClr val="FBF3F3"/>
                </a:solidFill>
              </a:rPr>
              <a:t>=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PAD </a:t>
            </a:r>
            <a:r>
              <a:rPr lang="fr-FR" sz="2400" dirty="0">
                <a:solidFill>
                  <a:srgbClr val="FBF3F3"/>
                </a:solidFill>
              </a:rPr>
              <a:t>+ (PAS – PAD) /</a:t>
            </a:r>
            <a:r>
              <a:rPr lang="fr-FR" sz="2400" dirty="0" smtClean="0">
                <a:solidFill>
                  <a:srgbClr val="FBF3F3"/>
                </a:solidFill>
              </a:rPr>
              <a:t>3</a:t>
            </a:r>
            <a:endParaRPr lang="fr-FR" sz="2400" dirty="0">
              <a:solidFill>
                <a:srgbClr val="FBF3F3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 </a:t>
            </a:r>
            <a:endParaRPr lang="fr-FR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444208" y="3573016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904656" cy="47971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5841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2. 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C00000"/>
                </a:solidFill>
              </a:rPr>
              <a:t>Etude de la PA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2.1. Valeurs de la PA  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716016" y="6453336"/>
            <a:ext cx="15841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1844824"/>
            <a:ext cx="2880320" cy="489654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La Pression moyenne 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(</a:t>
            </a:r>
            <a:r>
              <a:rPr lang="fr-FR" sz="2400" dirty="0">
                <a:solidFill>
                  <a:srgbClr val="0070C0"/>
                </a:solidFill>
              </a:rPr>
              <a:t>PAM) </a:t>
            </a:r>
            <a:r>
              <a:rPr lang="fr-FR" sz="2400" dirty="0" smtClean="0"/>
              <a:t>est la pression 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maintenue stable 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afin d’assurer </a:t>
            </a:r>
            <a:r>
              <a:rPr lang="fr-FR" sz="2400" dirty="0"/>
              <a:t>un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débit sanguin </a:t>
            </a:r>
          </a:p>
          <a:p>
            <a:pPr>
              <a:buNone/>
            </a:pPr>
            <a:r>
              <a:rPr lang="fr-FR" sz="2400" dirty="0" smtClean="0"/>
              <a:t>circulatoire suffisant </a:t>
            </a:r>
            <a:r>
              <a:rPr lang="fr-FR" sz="2400" dirty="0"/>
              <a:t>.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Sa </a:t>
            </a:r>
            <a:r>
              <a:rPr lang="fr-FR" sz="2400" dirty="0"/>
              <a:t>valeur </a:t>
            </a:r>
            <a:r>
              <a:rPr lang="fr-FR" sz="2400" dirty="0" smtClean="0"/>
              <a:t>se </a:t>
            </a:r>
            <a:r>
              <a:rPr lang="fr-FR" sz="2400" dirty="0"/>
              <a:t>calcule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approximativement  </a:t>
            </a:r>
          </a:p>
          <a:p>
            <a:pPr>
              <a:buNone/>
            </a:pPr>
            <a:r>
              <a:rPr lang="fr-FR" sz="2400" dirty="0" smtClean="0"/>
              <a:t>par l’équation </a:t>
            </a:r>
          </a:p>
          <a:p>
            <a:pPr>
              <a:buNone/>
            </a:pPr>
            <a:r>
              <a:rPr lang="fr-FR" sz="2400" dirty="0" smtClean="0"/>
              <a:t>suivante</a:t>
            </a:r>
            <a:r>
              <a:rPr lang="fr-FR" sz="2400" dirty="0"/>
              <a:t> :  </a:t>
            </a:r>
            <a:r>
              <a:rPr lang="fr-FR" sz="2400" dirty="0" smtClean="0">
                <a:solidFill>
                  <a:srgbClr val="C00000"/>
                </a:solidFill>
              </a:rPr>
              <a:t>PAM </a:t>
            </a:r>
            <a:r>
              <a:rPr lang="fr-FR" sz="2400" dirty="0">
                <a:solidFill>
                  <a:srgbClr val="C00000"/>
                </a:solidFill>
              </a:rPr>
              <a:t>= </a:t>
            </a:r>
            <a:endParaRPr lang="fr-F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PAD </a:t>
            </a:r>
            <a:r>
              <a:rPr lang="fr-FR" sz="2400" dirty="0">
                <a:solidFill>
                  <a:srgbClr val="C00000"/>
                </a:solidFill>
              </a:rPr>
              <a:t>+ (PAS – PAD) /</a:t>
            </a:r>
            <a:r>
              <a:rPr lang="fr-FR" sz="2400" dirty="0" smtClean="0">
                <a:solidFill>
                  <a:srgbClr val="C00000"/>
                </a:solidFill>
              </a:rPr>
              <a:t>3</a:t>
            </a:r>
            <a:endParaRPr lang="fr-FR" sz="2400" dirty="0"/>
          </a:p>
          <a:p>
            <a:pPr>
              <a:buFont typeface="Arial" pitchFamily="34" charset="0"/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 </a:t>
            </a:r>
            <a:endParaRPr lang="fr-FR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444208" y="3573016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628800"/>
            <a:ext cx="4474839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456384" cy="5112568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FR" sz="3100" dirty="0" smtClean="0">
                <a:solidFill>
                  <a:srgbClr val="FBF3F3"/>
                </a:solidFill>
              </a:rPr>
              <a:t>La PA est liée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1. Au débit cardiaque, </a:t>
            </a:r>
            <a:r>
              <a:rPr lang="fr-FR" sz="3100" dirty="0" err="1" smtClean="0">
                <a:solidFill>
                  <a:srgbClr val="FBF3F3"/>
                </a:solidFill>
              </a:rPr>
              <a:t>Qc</a:t>
            </a:r>
            <a:r>
              <a:rPr lang="fr-FR" sz="3100" dirty="0" smtClean="0">
                <a:solidFill>
                  <a:srgbClr val="FBF3F3"/>
                </a:solidFill>
              </a:rPr>
              <a:t> (</a:t>
            </a:r>
            <a:r>
              <a:rPr lang="fr-FR" sz="3100" i="1" dirty="0" smtClean="0">
                <a:solidFill>
                  <a:srgbClr val="FBF3F3"/>
                </a:solidFill>
              </a:rPr>
              <a:t>facteur du  contenu Artériel).</a:t>
            </a:r>
            <a:endParaRPr lang="fr-FR" sz="3100" dirty="0" smtClean="0">
              <a:solidFill>
                <a:srgbClr val="FBF3F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2. Aux </a:t>
            </a:r>
            <a:r>
              <a:rPr lang="fr-FR" sz="3100" i="1" dirty="0" smtClean="0">
                <a:solidFill>
                  <a:srgbClr val="FBF3F3"/>
                </a:solidFill>
              </a:rPr>
              <a:t>résistances 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i="1" dirty="0" smtClean="0">
                <a:solidFill>
                  <a:srgbClr val="FBF3F3"/>
                </a:solidFill>
              </a:rPr>
              <a:t>l’écoulement du sang</a:t>
            </a:r>
            <a:r>
              <a:rPr lang="fr-FR" sz="3100" dirty="0" smtClean="0">
                <a:solidFill>
                  <a:srgbClr val="FBF3F3"/>
                </a:solidFill>
              </a:rPr>
              <a:t>, R (</a:t>
            </a:r>
            <a:r>
              <a:rPr lang="fr-FR" sz="3100" i="1" dirty="0" smtClean="0">
                <a:solidFill>
                  <a:srgbClr val="FBF3F3"/>
                </a:solidFill>
              </a:rPr>
              <a:t>facteur </a:t>
            </a:r>
            <a:r>
              <a:rPr lang="fr-FR" sz="3100" i="1" dirty="0">
                <a:solidFill>
                  <a:srgbClr val="FBF3F3"/>
                </a:solidFill>
              </a:rPr>
              <a:t>du </a:t>
            </a:r>
            <a:r>
              <a:rPr lang="fr-FR" sz="3100" i="1" dirty="0" smtClean="0">
                <a:solidFill>
                  <a:srgbClr val="FBF3F3"/>
                </a:solidFill>
              </a:rPr>
              <a:t>contenant artériel);</a:t>
            </a:r>
            <a:endParaRPr lang="fr-FR" sz="3100" dirty="0" smtClean="0">
              <a:solidFill>
                <a:srgbClr val="FBF3F3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3100" dirty="0" smtClean="0">
                <a:solidFill>
                  <a:srgbClr val="FBF3F3"/>
                </a:solidFill>
              </a:rPr>
              <a:t>selon l’équation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b="1" dirty="0" smtClean="0">
                <a:solidFill>
                  <a:srgbClr val="FBF3F3"/>
                </a:solidFill>
              </a:rPr>
              <a:t>        </a:t>
            </a:r>
            <a:r>
              <a:rPr lang="fr-FR" sz="4000" dirty="0" smtClean="0">
                <a:solidFill>
                  <a:srgbClr val="FBF3F3"/>
                </a:solidFill>
              </a:rPr>
              <a:t>PA = </a:t>
            </a:r>
            <a:r>
              <a:rPr lang="fr-FR" sz="4000" dirty="0" err="1" smtClean="0">
                <a:solidFill>
                  <a:srgbClr val="FBF3F3"/>
                </a:solidFill>
              </a:rPr>
              <a:t>Qc</a:t>
            </a:r>
            <a:r>
              <a:rPr lang="fr-FR" sz="4000" dirty="0" smtClean="0">
                <a:solidFill>
                  <a:srgbClr val="FBF3F3"/>
                </a:solidFill>
              </a:rPr>
              <a:t> x R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9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628800"/>
            <a:ext cx="4474839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456384" cy="5112568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FR" sz="3100" dirty="0" smtClean="0"/>
              <a:t>La </a:t>
            </a:r>
            <a:r>
              <a:rPr lang="fr-FR" sz="3100" dirty="0" smtClean="0">
                <a:solidFill>
                  <a:srgbClr val="0070C0"/>
                </a:solidFill>
              </a:rPr>
              <a:t>PA</a:t>
            </a:r>
            <a:r>
              <a:rPr lang="fr-FR" sz="3100" dirty="0" smtClean="0"/>
              <a:t> est liée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1. Au</a:t>
            </a:r>
            <a:r>
              <a:rPr lang="fr-FR" sz="3100" dirty="0" smtClean="0">
                <a:solidFill>
                  <a:srgbClr val="0070C0"/>
                </a:solidFill>
              </a:rPr>
              <a:t> débit cardiaque, </a:t>
            </a:r>
            <a:r>
              <a:rPr lang="fr-FR" sz="3100" dirty="0" err="1" smtClean="0">
                <a:solidFill>
                  <a:srgbClr val="0070C0"/>
                </a:solidFill>
              </a:rPr>
              <a:t>Qc</a:t>
            </a:r>
            <a:r>
              <a:rPr lang="fr-FR" sz="3100" dirty="0" smtClean="0">
                <a:solidFill>
                  <a:srgbClr val="0070C0"/>
                </a:solidFill>
              </a:rPr>
              <a:t> (</a:t>
            </a:r>
            <a:r>
              <a:rPr lang="fr-FR" sz="3100" i="1" dirty="0" smtClean="0">
                <a:solidFill>
                  <a:srgbClr val="0070C0"/>
                </a:solidFill>
              </a:rPr>
              <a:t>facteur du  contenu Artériel).</a:t>
            </a:r>
            <a:endParaRPr lang="fr-FR" sz="3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2. Aux </a:t>
            </a:r>
            <a:r>
              <a:rPr lang="fr-FR" sz="3100" i="1" dirty="0" smtClean="0">
                <a:solidFill>
                  <a:srgbClr val="FBF3F3"/>
                </a:solidFill>
              </a:rPr>
              <a:t>résistances 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i="1" dirty="0" smtClean="0">
                <a:solidFill>
                  <a:srgbClr val="FBF3F3"/>
                </a:solidFill>
              </a:rPr>
              <a:t>l’écoulement du sang</a:t>
            </a:r>
            <a:r>
              <a:rPr lang="fr-FR" sz="3100" dirty="0" smtClean="0">
                <a:solidFill>
                  <a:srgbClr val="FBF3F3"/>
                </a:solidFill>
              </a:rPr>
              <a:t>, R (</a:t>
            </a:r>
            <a:r>
              <a:rPr lang="fr-FR" sz="3100" i="1" dirty="0" smtClean="0">
                <a:solidFill>
                  <a:srgbClr val="FBF3F3"/>
                </a:solidFill>
              </a:rPr>
              <a:t>facteur </a:t>
            </a:r>
            <a:r>
              <a:rPr lang="fr-FR" sz="3100" i="1" dirty="0">
                <a:solidFill>
                  <a:srgbClr val="FBF3F3"/>
                </a:solidFill>
              </a:rPr>
              <a:t>du </a:t>
            </a:r>
            <a:r>
              <a:rPr lang="fr-FR" sz="3100" i="1" dirty="0" smtClean="0">
                <a:solidFill>
                  <a:srgbClr val="FBF3F3"/>
                </a:solidFill>
              </a:rPr>
              <a:t>contenant artériel);</a:t>
            </a:r>
            <a:endParaRPr lang="fr-FR" sz="3100" dirty="0" smtClean="0">
              <a:solidFill>
                <a:srgbClr val="FBF3F3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3100" dirty="0" smtClean="0">
                <a:solidFill>
                  <a:srgbClr val="FBF3F3"/>
                </a:solidFill>
              </a:rPr>
              <a:t>selon l’équation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b="1" dirty="0" smtClean="0">
                <a:solidFill>
                  <a:srgbClr val="FBF3F3"/>
                </a:solidFill>
              </a:rPr>
              <a:t>        </a:t>
            </a:r>
            <a:r>
              <a:rPr lang="fr-FR" sz="4000" dirty="0" smtClean="0">
                <a:solidFill>
                  <a:srgbClr val="FBF3F3"/>
                </a:solidFill>
              </a:rPr>
              <a:t>PA = </a:t>
            </a:r>
            <a:r>
              <a:rPr lang="fr-FR" sz="4000" dirty="0" err="1" smtClean="0">
                <a:solidFill>
                  <a:srgbClr val="FBF3F3"/>
                </a:solidFill>
              </a:rPr>
              <a:t>Qc</a:t>
            </a:r>
            <a:r>
              <a:rPr lang="fr-FR" sz="4000" dirty="0" smtClean="0">
                <a:solidFill>
                  <a:srgbClr val="FBF3F3"/>
                </a:solidFill>
              </a:rPr>
              <a:t> x R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9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628800"/>
            <a:ext cx="4474839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456384" cy="5112568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FR" sz="3100" dirty="0" smtClean="0"/>
              <a:t>La </a:t>
            </a:r>
            <a:r>
              <a:rPr lang="fr-FR" sz="3100" dirty="0" smtClean="0">
                <a:solidFill>
                  <a:srgbClr val="0070C0"/>
                </a:solidFill>
              </a:rPr>
              <a:t>PA</a:t>
            </a:r>
            <a:r>
              <a:rPr lang="fr-FR" sz="3100" dirty="0" smtClean="0"/>
              <a:t> est liée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1. Au</a:t>
            </a:r>
            <a:r>
              <a:rPr lang="fr-FR" sz="3100" dirty="0" smtClean="0">
                <a:solidFill>
                  <a:srgbClr val="0070C0"/>
                </a:solidFill>
              </a:rPr>
              <a:t> débit cardiaque, </a:t>
            </a:r>
            <a:r>
              <a:rPr lang="fr-FR" sz="3100" dirty="0" err="1" smtClean="0">
                <a:solidFill>
                  <a:srgbClr val="0070C0"/>
                </a:solidFill>
              </a:rPr>
              <a:t>Qc</a:t>
            </a:r>
            <a:r>
              <a:rPr lang="fr-FR" sz="3100" dirty="0" smtClean="0">
                <a:solidFill>
                  <a:srgbClr val="0070C0"/>
                </a:solidFill>
              </a:rPr>
              <a:t> (</a:t>
            </a:r>
            <a:r>
              <a:rPr lang="fr-FR" sz="3100" i="1" dirty="0" smtClean="0">
                <a:solidFill>
                  <a:srgbClr val="0070C0"/>
                </a:solidFill>
              </a:rPr>
              <a:t>facteur du  contenu Artériel).</a:t>
            </a:r>
            <a:endParaRPr lang="fr-FR" sz="3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2. Aux </a:t>
            </a:r>
            <a:r>
              <a:rPr lang="fr-FR" sz="3100" i="1" dirty="0" smtClean="0">
                <a:solidFill>
                  <a:srgbClr val="0070C0"/>
                </a:solidFill>
              </a:rPr>
              <a:t>résistances 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i="1" dirty="0" smtClean="0">
                <a:solidFill>
                  <a:srgbClr val="0070C0"/>
                </a:solidFill>
              </a:rPr>
              <a:t>l’écoulement du sang</a:t>
            </a:r>
            <a:r>
              <a:rPr lang="fr-FR" sz="3100" dirty="0" smtClean="0">
                <a:solidFill>
                  <a:srgbClr val="0070C0"/>
                </a:solidFill>
              </a:rPr>
              <a:t>, R (</a:t>
            </a:r>
            <a:r>
              <a:rPr lang="fr-FR" sz="3100" i="1" dirty="0" smtClean="0">
                <a:solidFill>
                  <a:srgbClr val="0070C0"/>
                </a:solidFill>
              </a:rPr>
              <a:t>facteur </a:t>
            </a:r>
            <a:r>
              <a:rPr lang="fr-FR" sz="3100" i="1" dirty="0">
                <a:solidFill>
                  <a:srgbClr val="0070C0"/>
                </a:solidFill>
              </a:rPr>
              <a:t>du </a:t>
            </a:r>
            <a:r>
              <a:rPr lang="fr-FR" sz="3100" i="1" dirty="0" smtClean="0">
                <a:solidFill>
                  <a:srgbClr val="0070C0"/>
                </a:solidFill>
              </a:rPr>
              <a:t>contenant artériel);</a:t>
            </a:r>
            <a:endParaRPr lang="fr-FR" sz="3100" dirty="0" smtClean="0"/>
          </a:p>
          <a:p>
            <a:pPr>
              <a:lnSpc>
                <a:spcPct val="120000"/>
              </a:lnSpc>
            </a:pPr>
            <a:r>
              <a:rPr lang="fr-FR" sz="3100" dirty="0" smtClean="0">
                <a:solidFill>
                  <a:srgbClr val="FBF3F3"/>
                </a:solidFill>
              </a:rPr>
              <a:t>selon l’équation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b="1" dirty="0" smtClean="0">
                <a:solidFill>
                  <a:srgbClr val="FBF3F3"/>
                </a:solidFill>
              </a:rPr>
              <a:t>        </a:t>
            </a:r>
            <a:r>
              <a:rPr lang="fr-FR" sz="4000" dirty="0" smtClean="0">
                <a:solidFill>
                  <a:srgbClr val="FBF3F3"/>
                </a:solidFill>
              </a:rPr>
              <a:t>PA = </a:t>
            </a:r>
            <a:r>
              <a:rPr lang="fr-FR" sz="4000" dirty="0" err="1" smtClean="0">
                <a:solidFill>
                  <a:srgbClr val="FBF3F3"/>
                </a:solidFill>
              </a:rPr>
              <a:t>Qc</a:t>
            </a:r>
            <a:r>
              <a:rPr lang="fr-FR" sz="4000" dirty="0" smtClean="0">
                <a:solidFill>
                  <a:srgbClr val="FBF3F3"/>
                </a:solidFill>
              </a:rPr>
              <a:t> x R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9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628800"/>
            <a:ext cx="4474839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456384" cy="5112568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FR" sz="3100" dirty="0" smtClean="0"/>
              <a:t>La </a:t>
            </a:r>
            <a:r>
              <a:rPr lang="fr-FR" sz="3100" dirty="0" smtClean="0">
                <a:solidFill>
                  <a:srgbClr val="0070C0"/>
                </a:solidFill>
              </a:rPr>
              <a:t>PA</a:t>
            </a:r>
            <a:r>
              <a:rPr lang="fr-FR" sz="3100" dirty="0" smtClean="0"/>
              <a:t> est liée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1. Au</a:t>
            </a:r>
            <a:r>
              <a:rPr lang="fr-FR" sz="3100" dirty="0" smtClean="0">
                <a:solidFill>
                  <a:srgbClr val="0070C0"/>
                </a:solidFill>
              </a:rPr>
              <a:t> débit cardiaque, </a:t>
            </a:r>
            <a:r>
              <a:rPr lang="fr-FR" sz="3100" dirty="0" err="1" smtClean="0">
                <a:solidFill>
                  <a:srgbClr val="0070C0"/>
                </a:solidFill>
              </a:rPr>
              <a:t>Qc</a:t>
            </a:r>
            <a:r>
              <a:rPr lang="fr-FR" sz="3100" dirty="0" smtClean="0">
                <a:solidFill>
                  <a:srgbClr val="0070C0"/>
                </a:solidFill>
              </a:rPr>
              <a:t> (</a:t>
            </a:r>
            <a:r>
              <a:rPr lang="fr-FR" sz="3100" i="1" dirty="0" smtClean="0">
                <a:solidFill>
                  <a:srgbClr val="0070C0"/>
                </a:solidFill>
              </a:rPr>
              <a:t>facteur du  contenu Artériel).</a:t>
            </a:r>
            <a:endParaRPr lang="fr-FR" sz="3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2. Aux </a:t>
            </a:r>
            <a:r>
              <a:rPr lang="fr-FR" sz="3100" i="1" dirty="0" smtClean="0">
                <a:solidFill>
                  <a:srgbClr val="0070C0"/>
                </a:solidFill>
              </a:rPr>
              <a:t>résistances à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i="1" dirty="0" smtClean="0">
                <a:solidFill>
                  <a:srgbClr val="0070C0"/>
                </a:solidFill>
              </a:rPr>
              <a:t>l’écoulement du sang</a:t>
            </a:r>
            <a:r>
              <a:rPr lang="fr-FR" sz="3100" dirty="0" smtClean="0">
                <a:solidFill>
                  <a:srgbClr val="0070C0"/>
                </a:solidFill>
              </a:rPr>
              <a:t>, R (</a:t>
            </a:r>
            <a:r>
              <a:rPr lang="fr-FR" sz="3100" i="1" dirty="0" smtClean="0">
                <a:solidFill>
                  <a:srgbClr val="0070C0"/>
                </a:solidFill>
              </a:rPr>
              <a:t>facteur </a:t>
            </a:r>
            <a:r>
              <a:rPr lang="fr-FR" sz="3100" i="1" dirty="0">
                <a:solidFill>
                  <a:srgbClr val="0070C0"/>
                </a:solidFill>
              </a:rPr>
              <a:t>du </a:t>
            </a:r>
            <a:r>
              <a:rPr lang="fr-FR" sz="3100" i="1" dirty="0" smtClean="0">
                <a:solidFill>
                  <a:srgbClr val="0070C0"/>
                </a:solidFill>
              </a:rPr>
              <a:t>contenant artériel);</a:t>
            </a:r>
            <a:endParaRPr lang="fr-FR" sz="3100" dirty="0" smtClean="0"/>
          </a:p>
          <a:p>
            <a:pPr>
              <a:lnSpc>
                <a:spcPct val="120000"/>
              </a:lnSpc>
            </a:pPr>
            <a:r>
              <a:rPr lang="fr-FR" sz="3100" dirty="0" smtClean="0"/>
              <a:t>selon l’équation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b="1" dirty="0" smtClean="0">
                <a:solidFill>
                  <a:srgbClr val="0070C0"/>
                </a:solidFill>
              </a:rPr>
              <a:t>        </a:t>
            </a:r>
            <a:r>
              <a:rPr lang="fr-FR" sz="4000" dirty="0" smtClean="0">
                <a:solidFill>
                  <a:srgbClr val="0070C0"/>
                </a:solidFill>
              </a:rPr>
              <a:t>PA = </a:t>
            </a:r>
            <a:r>
              <a:rPr lang="fr-FR" sz="4000" dirty="0" err="1" smtClean="0">
                <a:solidFill>
                  <a:srgbClr val="0070C0"/>
                </a:solidFill>
              </a:rPr>
              <a:t>Qc</a:t>
            </a:r>
            <a:r>
              <a:rPr lang="fr-FR" sz="4000" dirty="0" smtClean="0">
                <a:solidFill>
                  <a:srgbClr val="0070C0"/>
                </a:solidFill>
              </a:rPr>
              <a:t> x R</a:t>
            </a:r>
            <a:endParaRPr lang="fr-FR" sz="4000" dirty="0" smtClean="0"/>
          </a:p>
          <a:p>
            <a:pPr marL="0" indent="0">
              <a:lnSpc>
                <a:spcPct val="120000"/>
              </a:lnSpc>
              <a:buNone/>
            </a:pPr>
            <a:endParaRPr lang="fr-FR" sz="29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168352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4752528" cy="496855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FBF3F3"/>
                </a:solidFill>
              </a:rPr>
              <a:t>Le </a:t>
            </a:r>
            <a:r>
              <a:rPr lang="fr-FR" sz="2400" dirty="0" err="1" smtClean="0">
                <a:solidFill>
                  <a:srgbClr val="FBF3F3"/>
                </a:solidFill>
              </a:rPr>
              <a:t>Qc</a:t>
            </a:r>
            <a:r>
              <a:rPr lang="fr-FR" sz="2400" dirty="0" smtClean="0">
                <a:solidFill>
                  <a:srgbClr val="FBF3F3"/>
                </a:solidFill>
              </a:rPr>
              <a:t> est lié à </a:t>
            </a:r>
            <a:r>
              <a:rPr lang="fr-FR" sz="2400" i="1" dirty="0" smtClean="0">
                <a:solidFill>
                  <a:srgbClr val="FBF3F3"/>
                </a:solidFill>
              </a:rPr>
              <a:t>l’activité du cœur</a:t>
            </a:r>
            <a:r>
              <a:rPr lang="fr-FR" sz="2400" dirty="0" smtClean="0">
                <a:solidFill>
                  <a:srgbClr val="FBF3F3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FBF3F3"/>
                </a:solidFill>
              </a:rPr>
              <a:t>(</a:t>
            </a:r>
            <a:r>
              <a:rPr lang="fr-FR" sz="2400" b="1" i="1" dirty="0" smtClean="0">
                <a:solidFill>
                  <a:srgbClr val="FBF3F3"/>
                </a:solidFill>
              </a:rPr>
              <a:t>VES</a:t>
            </a:r>
            <a:r>
              <a:rPr lang="fr-FR" sz="2400" i="1" dirty="0" smtClean="0">
                <a:solidFill>
                  <a:srgbClr val="FBF3F3"/>
                </a:solidFill>
              </a:rPr>
              <a:t> x </a:t>
            </a:r>
            <a:r>
              <a:rPr lang="fr-FR" sz="2400" b="1" i="1" dirty="0" err="1" smtClean="0">
                <a:solidFill>
                  <a:srgbClr val="FBF3F3"/>
                </a:solidFill>
              </a:rPr>
              <a:t>Fc</a:t>
            </a:r>
            <a:r>
              <a:rPr lang="fr-FR" sz="2400" i="1" dirty="0" smtClean="0">
                <a:solidFill>
                  <a:srgbClr val="FBF3F3"/>
                </a:solidFill>
              </a:rPr>
              <a:t>)  </a:t>
            </a:r>
            <a:r>
              <a:rPr lang="fr-FR" sz="2400" dirty="0" smtClean="0">
                <a:solidFill>
                  <a:srgbClr val="FBF3F3"/>
                </a:solidFill>
              </a:rPr>
              <a:t>et  secondairement au </a:t>
            </a:r>
            <a:r>
              <a:rPr lang="fr-FR" sz="2400" i="1" dirty="0" smtClean="0">
                <a:solidFill>
                  <a:srgbClr val="FBF3F3"/>
                </a:solidFill>
              </a:rPr>
              <a:t>volume sanguin total (</a:t>
            </a:r>
            <a:r>
              <a:rPr lang="fr-FR" sz="2400" b="1" i="1" dirty="0" smtClean="0">
                <a:solidFill>
                  <a:srgbClr val="FBF3F3"/>
                </a:solidFill>
              </a:rPr>
              <a:t>Volémie</a:t>
            </a:r>
            <a:r>
              <a:rPr lang="fr-FR" sz="2400" i="1" dirty="0" smtClean="0">
                <a:solidFill>
                  <a:srgbClr val="FBF3F3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FBF3F3"/>
                </a:solidFill>
              </a:rPr>
              <a:t>R, sont liées aux caractères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vasculaires du </a:t>
            </a:r>
            <a:r>
              <a:rPr lang="fr-FR" sz="2400" dirty="0" err="1" smtClean="0">
                <a:solidFill>
                  <a:srgbClr val="FBF3F3"/>
                </a:solidFill>
              </a:rPr>
              <a:t>raiseau</a:t>
            </a:r>
            <a:r>
              <a:rPr lang="fr-FR" sz="2400" dirty="0" smtClean="0">
                <a:solidFill>
                  <a:srgbClr val="FBF3F3"/>
                </a:solidFill>
              </a:rPr>
              <a:t> artériel :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FBF3F3"/>
                </a:solidFill>
              </a:rPr>
              <a:t>(</a:t>
            </a:r>
            <a:r>
              <a:rPr lang="fr-FR" sz="2400" b="1" i="1" dirty="0" smtClean="0">
                <a:solidFill>
                  <a:srgbClr val="FBF3F3"/>
                </a:solidFill>
              </a:rPr>
              <a:t>L</a:t>
            </a:r>
            <a:r>
              <a:rPr lang="fr-FR" sz="2400" i="1" dirty="0" smtClean="0">
                <a:solidFill>
                  <a:srgbClr val="FBF3F3"/>
                </a:solidFill>
              </a:rPr>
              <a:t> : longueur </a:t>
            </a:r>
            <a:r>
              <a:rPr lang="fr-FR" sz="2400" dirty="0" smtClean="0">
                <a:solidFill>
                  <a:srgbClr val="FBF3F3"/>
                </a:solidFill>
              </a:rPr>
              <a:t>et </a:t>
            </a:r>
            <a:r>
              <a:rPr lang="fr-FR" sz="2400" b="1" i="1" dirty="0" smtClean="0">
                <a:solidFill>
                  <a:srgbClr val="FBF3F3"/>
                </a:solidFill>
              </a:rPr>
              <a:t>r</a:t>
            </a:r>
            <a:r>
              <a:rPr lang="fr-FR" sz="2400" i="1" dirty="0" smtClean="0">
                <a:solidFill>
                  <a:srgbClr val="FBF3F3"/>
                </a:solidFill>
              </a:rPr>
              <a:t> : rayon vasculaire)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et </a:t>
            </a:r>
            <a:r>
              <a:rPr lang="fr-FR" sz="2400" dirty="0">
                <a:solidFill>
                  <a:srgbClr val="FBF3F3"/>
                </a:solidFill>
              </a:rPr>
              <a:t>à</a:t>
            </a:r>
            <a:r>
              <a:rPr lang="fr-FR" sz="2400" dirty="0" smtClean="0">
                <a:solidFill>
                  <a:srgbClr val="FBF3F3"/>
                </a:solidFill>
              </a:rPr>
              <a:t> la </a:t>
            </a:r>
            <a:r>
              <a:rPr lang="fr-FR" sz="2400" i="1" dirty="0" smtClean="0">
                <a:solidFill>
                  <a:srgbClr val="FBF3F3"/>
                </a:solidFill>
              </a:rPr>
              <a:t>viscosité du sang (</a:t>
            </a:r>
            <a:r>
              <a:rPr lang="fr-FR" sz="2400" b="1" i="1" dirty="0" smtClean="0">
                <a:solidFill>
                  <a:srgbClr val="FBF3F3"/>
                </a:solidFill>
              </a:rPr>
              <a:t>µ</a:t>
            </a:r>
            <a:r>
              <a:rPr lang="fr-FR" sz="2400" i="1" dirty="0" smtClean="0">
                <a:solidFill>
                  <a:srgbClr val="FBF3F3"/>
                </a:solidFill>
              </a:rPr>
              <a:t>)</a:t>
            </a:r>
            <a:r>
              <a:rPr lang="fr-FR" sz="2400" dirty="0" smtClean="0">
                <a:solidFill>
                  <a:srgbClr val="FBF3F3"/>
                </a:solidFill>
              </a:rPr>
              <a:t>.</a:t>
            </a:r>
            <a:r>
              <a:rPr lang="fr-FR" sz="2400" dirty="0">
                <a:solidFill>
                  <a:srgbClr val="FBF3F3"/>
                </a:solidFill>
              </a:rPr>
              <a:t>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FBF3F3"/>
                </a:solidFill>
              </a:rPr>
              <a:t>L’équation final s’écrit ainsi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      </a:t>
            </a:r>
            <a:r>
              <a:rPr lang="fr-FR" sz="2800" b="1" dirty="0" smtClean="0">
                <a:solidFill>
                  <a:srgbClr val="FBF3F3"/>
                </a:solidFill>
              </a:rPr>
              <a:t>PA =  </a:t>
            </a:r>
            <a:r>
              <a:rPr lang="fr-FR" sz="2800" b="1" dirty="0" err="1">
                <a:solidFill>
                  <a:srgbClr val="FBF3F3"/>
                </a:solidFill>
              </a:rPr>
              <a:t>Fc</a:t>
            </a:r>
            <a:r>
              <a:rPr lang="fr-FR" sz="2800" b="1" dirty="0">
                <a:solidFill>
                  <a:srgbClr val="FBF3F3"/>
                </a:solidFill>
              </a:rPr>
              <a:t>  ×  VES  x   8µL/πr</a:t>
            </a:r>
            <a:r>
              <a:rPr lang="fr-FR" sz="2800" b="1" baseline="30000" dirty="0">
                <a:solidFill>
                  <a:srgbClr val="FBF3F3"/>
                </a:solidFill>
              </a:rPr>
              <a:t>4</a:t>
            </a:r>
            <a:r>
              <a:rPr lang="fr-FR" sz="2800" b="1" dirty="0" smtClean="0">
                <a:solidFill>
                  <a:srgbClr val="FBF3F3"/>
                </a:solidFill>
              </a:rPr>
              <a:t> </a:t>
            </a:r>
            <a:r>
              <a:rPr lang="fr-FR" sz="2800" dirty="0" smtClean="0">
                <a:solidFill>
                  <a:srgbClr val="FBF3F3"/>
                </a:solidFill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67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  </a:t>
            </a:r>
            <a:r>
              <a:rPr lang="fr-FR" dirty="0" smtClean="0"/>
              <a:t>Introduction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1.1.  </a:t>
            </a:r>
            <a:r>
              <a:rPr lang="fr-FR" dirty="0"/>
              <a:t>D</a:t>
            </a:r>
            <a:r>
              <a:rPr lang="fr-FR" dirty="0" smtClean="0"/>
              <a:t>éfinition et importance de la PA</a:t>
            </a: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1.2.  </a:t>
            </a:r>
            <a:r>
              <a:rPr lang="fr-FR" dirty="0"/>
              <a:t>Caractères du réseau artériel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1.3.  </a:t>
            </a:r>
            <a:r>
              <a:rPr lang="fr-FR" dirty="0" smtClean="0"/>
              <a:t>Rôle </a:t>
            </a:r>
            <a:r>
              <a:rPr lang="fr-FR" dirty="0"/>
              <a:t>des artères dans la restitution de la 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pression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1.4.  </a:t>
            </a:r>
            <a:r>
              <a:rPr lang="fr-FR" dirty="0" smtClean="0"/>
              <a:t>Rôle </a:t>
            </a:r>
            <a:r>
              <a:rPr lang="fr-FR" dirty="0"/>
              <a:t>des artérioles dans la régulation </a:t>
            </a:r>
            <a:r>
              <a:rPr lang="fr-FR" dirty="0" smtClean="0"/>
              <a:t>du débit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régional </a:t>
            </a: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2. </a:t>
            </a:r>
            <a:r>
              <a:rPr lang="fr-FR" dirty="0" smtClean="0"/>
              <a:t> Etude de la PA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dirty="0" smtClean="0">
                <a:solidFill>
                  <a:srgbClr val="C00000"/>
                </a:solidFill>
              </a:rPr>
              <a:t>2.1.  </a:t>
            </a:r>
            <a:r>
              <a:rPr lang="fr-FR" dirty="0" smtClean="0"/>
              <a:t>Valeurs de la PA</a:t>
            </a:r>
          </a:p>
          <a:p>
            <a:pPr>
              <a:buNone/>
            </a:pPr>
            <a:r>
              <a:rPr lang="fr-FR" dirty="0" smtClean="0"/>
              <a:t>  </a:t>
            </a:r>
            <a:r>
              <a:rPr lang="fr-FR" dirty="0" smtClean="0">
                <a:solidFill>
                  <a:srgbClr val="C00000"/>
                </a:solidFill>
              </a:rPr>
              <a:t>2.4.  </a:t>
            </a:r>
            <a:r>
              <a:rPr lang="fr-FR" dirty="0" smtClean="0"/>
              <a:t>Déterminants de la 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168352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4752528" cy="496855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/>
              <a:t>Le </a:t>
            </a:r>
            <a:r>
              <a:rPr lang="fr-FR" sz="2400" dirty="0" err="1" smtClean="0">
                <a:solidFill>
                  <a:srgbClr val="0070C0"/>
                </a:solidFill>
              </a:rPr>
              <a:t>Qc</a:t>
            </a:r>
            <a:r>
              <a:rPr lang="fr-FR" sz="2400" dirty="0" smtClean="0"/>
              <a:t> est lié à </a:t>
            </a:r>
            <a:r>
              <a:rPr lang="fr-FR" sz="2400" i="1" dirty="0" smtClean="0">
                <a:solidFill>
                  <a:srgbClr val="0070C0"/>
                </a:solidFill>
              </a:rPr>
              <a:t>l’activité du cœur</a:t>
            </a:r>
            <a:r>
              <a:rPr lang="fr-FR" sz="24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(</a:t>
            </a:r>
            <a:r>
              <a:rPr lang="fr-FR" sz="2400" b="1" i="1" dirty="0" smtClean="0">
                <a:solidFill>
                  <a:srgbClr val="0070C0"/>
                </a:solidFill>
              </a:rPr>
              <a:t>VES</a:t>
            </a:r>
            <a:r>
              <a:rPr lang="fr-FR" sz="2400" i="1" dirty="0" smtClean="0">
                <a:solidFill>
                  <a:srgbClr val="0070C0"/>
                </a:solidFill>
              </a:rPr>
              <a:t> x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Fc</a:t>
            </a:r>
            <a:r>
              <a:rPr lang="fr-FR" sz="2400" i="1" dirty="0" smtClean="0">
                <a:solidFill>
                  <a:srgbClr val="0070C0"/>
                </a:solidFill>
              </a:rPr>
              <a:t>)  </a:t>
            </a:r>
            <a:r>
              <a:rPr lang="fr-FR" sz="2400" dirty="0" smtClean="0"/>
              <a:t>et  secondairement au </a:t>
            </a:r>
            <a:r>
              <a:rPr lang="fr-FR" sz="2400" i="1" dirty="0" smtClean="0">
                <a:solidFill>
                  <a:srgbClr val="0070C0"/>
                </a:solidFill>
              </a:rPr>
              <a:t>volume sanguin total (</a:t>
            </a:r>
            <a:r>
              <a:rPr lang="fr-FR" sz="2400" b="1" i="1" dirty="0" smtClean="0">
                <a:solidFill>
                  <a:srgbClr val="0070C0"/>
                </a:solidFill>
              </a:rPr>
              <a:t>Volémie</a:t>
            </a:r>
            <a:r>
              <a:rPr lang="fr-FR" sz="2400" i="1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FBF3F3"/>
                </a:solidFill>
              </a:rPr>
              <a:t>R, sont liées aux caractères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vasculaires du </a:t>
            </a:r>
            <a:r>
              <a:rPr lang="fr-FR" sz="2400" dirty="0" err="1" smtClean="0">
                <a:solidFill>
                  <a:srgbClr val="FBF3F3"/>
                </a:solidFill>
              </a:rPr>
              <a:t>raiseau</a:t>
            </a:r>
            <a:r>
              <a:rPr lang="fr-FR" sz="2400" dirty="0" smtClean="0">
                <a:solidFill>
                  <a:srgbClr val="FBF3F3"/>
                </a:solidFill>
              </a:rPr>
              <a:t> artériel :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FBF3F3"/>
                </a:solidFill>
              </a:rPr>
              <a:t>(</a:t>
            </a:r>
            <a:r>
              <a:rPr lang="fr-FR" sz="2400" b="1" i="1" dirty="0" smtClean="0">
                <a:solidFill>
                  <a:srgbClr val="FBF3F3"/>
                </a:solidFill>
              </a:rPr>
              <a:t>L</a:t>
            </a:r>
            <a:r>
              <a:rPr lang="fr-FR" sz="2400" i="1" dirty="0" smtClean="0">
                <a:solidFill>
                  <a:srgbClr val="FBF3F3"/>
                </a:solidFill>
              </a:rPr>
              <a:t> : longueur </a:t>
            </a:r>
            <a:r>
              <a:rPr lang="fr-FR" sz="2400" dirty="0" smtClean="0">
                <a:solidFill>
                  <a:srgbClr val="FBF3F3"/>
                </a:solidFill>
              </a:rPr>
              <a:t>et </a:t>
            </a:r>
            <a:r>
              <a:rPr lang="fr-FR" sz="2400" b="1" i="1" dirty="0" smtClean="0">
                <a:solidFill>
                  <a:srgbClr val="FBF3F3"/>
                </a:solidFill>
              </a:rPr>
              <a:t>r</a:t>
            </a:r>
            <a:r>
              <a:rPr lang="fr-FR" sz="2400" i="1" dirty="0" smtClean="0">
                <a:solidFill>
                  <a:srgbClr val="FBF3F3"/>
                </a:solidFill>
              </a:rPr>
              <a:t> : rayon vasculaire)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et </a:t>
            </a:r>
            <a:r>
              <a:rPr lang="fr-FR" sz="2400" dirty="0">
                <a:solidFill>
                  <a:srgbClr val="FBF3F3"/>
                </a:solidFill>
              </a:rPr>
              <a:t>à</a:t>
            </a:r>
            <a:r>
              <a:rPr lang="fr-FR" sz="2400" dirty="0" smtClean="0">
                <a:solidFill>
                  <a:srgbClr val="FBF3F3"/>
                </a:solidFill>
              </a:rPr>
              <a:t> la </a:t>
            </a:r>
            <a:r>
              <a:rPr lang="fr-FR" sz="2400" i="1" dirty="0" smtClean="0">
                <a:solidFill>
                  <a:srgbClr val="FBF3F3"/>
                </a:solidFill>
              </a:rPr>
              <a:t>viscosité du sang (</a:t>
            </a:r>
            <a:r>
              <a:rPr lang="fr-FR" sz="2400" b="1" i="1" dirty="0" smtClean="0">
                <a:solidFill>
                  <a:srgbClr val="FBF3F3"/>
                </a:solidFill>
              </a:rPr>
              <a:t>µ</a:t>
            </a:r>
            <a:r>
              <a:rPr lang="fr-FR" sz="2400" i="1" dirty="0" smtClean="0">
                <a:solidFill>
                  <a:srgbClr val="FBF3F3"/>
                </a:solidFill>
              </a:rPr>
              <a:t>)</a:t>
            </a:r>
            <a:r>
              <a:rPr lang="fr-FR" sz="2400" dirty="0" smtClean="0">
                <a:solidFill>
                  <a:srgbClr val="FBF3F3"/>
                </a:solidFill>
              </a:rPr>
              <a:t>.</a:t>
            </a:r>
            <a:r>
              <a:rPr lang="fr-FR" sz="2400" dirty="0">
                <a:solidFill>
                  <a:srgbClr val="FBF3F3"/>
                </a:solidFill>
              </a:rPr>
              <a:t> </a:t>
            </a:r>
            <a:endParaRPr lang="fr-FR" sz="2400" dirty="0" smtClean="0">
              <a:solidFill>
                <a:srgbClr val="FBF3F3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FBF3F3"/>
                </a:solidFill>
              </a:rPr>
              <a:t>L’équation final s’écrit ainsi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      </a:t>
            </a:r>
            <a:r>
              <a:rPr lang="fr-FR" sz="2800" b="1" dirty="0" smtClean="0">
                <a:solidFill>
                  <a:srgbClr val="FBF3F3"/>
                </a:solidFill>
              </a:rPr>
              <a:t>PA =  </a:t>
            </a:r>
            <a:r>
              <a:rPr lang="fr-FR" sz="2800" b="1" dirty="0" err="1">
                <a:solidFill>
                  <a:srgbClr val="FBF3F3"/>
                </a:solidFill>
              </a:rPr>
              <a:t>Fc</a:t>
            </a:r>
            <a:r>
              <a:rPr lang="fr-FR" sz="2800" b="1" dirty="0">
                <a:solidFill>
                  <a:srgbClr val="FBF3F3"/>
                </a:solidFill>
              </a:rPr>
              <a:t>  ×  VES  x   8µL/πr</a:t>
            </a:r>
            <a:r>
              <a:rPr lang="fr-FR" sz="2800" b="1" baseline="30000" dirty="0">
                <a:solidFill>
                  <a:srgbClr val="FBF3F3"/>
                </a:solidFill>
              </a:rPr>
              <a:t>4</a:t>
            </a:r>
            <a:r>
              <a:rPr lang="fr-FR" sz="2800" b="1" dirty="0" smtClean="0">
                <a:solidFill>
                  <a:srgbClr val="FBF3F3"/>
                </a:solidFill>
              </a:rPr>
              <a:t> </a:t>
            </a:r>
            <a:r>
              <a:rPr lang="fr-FR" sz="2800" dirty="0" smtClean="0">
                <a:solidFill>
                  <a:srgbClr val="FBF3F3"/>
                </a:solidFill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9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168352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4752528" cy="496855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/>
              <a:t>Le </a:t>
            </a:r>
            <a:r>
              <a:rPr lang="fr-FR" sz="2400" dirty="0" err="1" smtClean="0">
                <a:solidFill>
                  <a:srgbClr val="0070C0"/>
                </a:solidFill>
              </a:rPr>
              <a:t>Qc</a:t>
            </a:r>
            <a:r>
              <a:rPr lang="fr-FR" sz="2400" dirty="0" smtClean="0"/>
              <a:t> est lié à </a:t>
            </a:r>
            <a:r>
              <a:rPr lang="fr-FR" sz="2400" i="1" dirty="0" smtClean="0">
                <a:solidFill>
                  <a:srgbClr val="0070C0"/>
                </a:solidFill>
              </a:rPr>
              <a:t>l’activité du cœur</a:t>
            </a:r>
            <a:r>
              <a:rPr lang="fr-FR" sz="24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(</a:t>
            </a:r>
            <a:r>
              <a:rPr lang="fr-FR" sz="2400" b="1" i="1" dirty="0" smtClean="0">
                <a:solidFill>
                  <a:srgbClr val="0070C0"/>
                </a:solidFill>
              </a:rPr>
              <a:t>VES</a:t>
            </a:r>
            <a:r>
              <a:rPr lang="fr-FR" sz="2400" i="1" dirty="0" smtClean="0">
                <a:solidFill>
                  <a:srgbClr val="0070C0"/>
                </a:solidFill>
              </a:rPr>
              <a:t> x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Fc</a:t>
            </a:r>
            <a:r>
              <a:rPr lang="fr-FR" sz="2400" i="1" dirty="0" smtClean="0">
                <a:solidFill>
                  <a:srgbClr val="0070C0"/>
                </a:solidFill>
              </a:rPr>
              <a:t>)  </a:t>
            </a:r>
            <a:r>
              <a:rPr lang="fr-FR" sz="2400" dirty="0" smtClean="0"/>
              <a:t>et  secondairement au </a:t>
            </a:r>
            <a:r>
              <a:rPr lang="fr-FR" sz="2400" i="1" dirty="0" smtClean="0">
                <a:solidFill>
                  <a:srgbClr val="0070C0"/>
                </a:solidFill>
              </a:rPr>
              <a:t>volume sanguin total (</a:t>
            </a:r>
            <a:r>
              <a:rPr lang="fr-FR" sz="2400" b="1" i="1" dirty="0" smtClean="0">
                <a:solidFill>
                  <a:srgbClr val="0070C0"/>
                </a:solidFill>
              </a:rPr>
              <a:t>Volémie</a:t>
            </a:r>
            <a:r>
              <a:rPr lang="fr-FR" sz="2400" i="1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R,</a:t>
            </a:r>
            <a:r>
              <a:rPr lang="fr-FR" sz="2400" dirty="0" smtClean="0"/>
              <a:t> sont liées aux caractères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/>
              <a:t>vasculaires du </a:t>
            </a:r>
            <a:r>
              <a:rPr lang="fr-FR" sz="2400" dirty="0" err="1" smtClean="0"/>
              <a:t>raiseau</a:t>
            </a:r>
            <a:r>
              <a:rPr lang="fr-FR" sz="2400" dirty="0" smtClean="0"/>
              <a:t> artériel :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(</a:t>
            </a:r>
            <a:r>
              <a:rPr lang="fr-FR" sz="2400" b="1" i="1" dirty="0" smtClean="0">
                <a:solidFill>
                  <a:srgbClr val="0070C0"/>
                </a:solidFill>
              </a:rPr>
              <a:t>L</a:t>
            </a:r>
            <a:r>
              <a:rPr lang="fr-FR" sz="2400" i="1" dirty="0" smtClean="0">
                <a:solidFill>
                  <a:srgbClr val="0070C0"/>
                </a:solidFill>
              </a:rPr>
              <a:t> : longueur </a:t>
            </a:r>
            <a:r>
              <a:rPr lang="fr-FR" sz="2400" dirty="0" smtClean="0"/>
              <a:t>et </a:t>
            </a:r>
            <a:r>
              <a:rPr lang="fr-FR" sz="2400" b="1" i="1" dirty="0" smtClean="0">
                <a:solidFill>
                  <a:srgbClr val="0070C0"/>
                </a:solidFill>
              </a:rPr>
              <a:t>r</a:t>
            </a:r>
            <a:r>
              <a:rPr lang="fr-FR" sz="2400" i="1" dirty="0" smtClean="0">
                <a:solidFill>
                  <a:srgbClr val="0070C0"/>
                </a:solidFill>
              </a:rPr>
              <a:t> : rayon vasculaire)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/>
              <a:t>et </a:t>
            </a:r>
            <a:r>
              <a:rPr lang="fr-FR" sz="2400" dirty="0"/>
              <a:t>à</a:t>
            </a:r>
            <a:r>
              <a:rPr lang="fr-FR" sz="2400" dirty="0" smtClean="0"/>
              <a:t> la </a:t>
            </a:r>
            <a:r>
              <a:rPr lang="fr-FR" sz="2400" i="1" dirty="0" smtClean="0">
                <a:solidFill>
                  <a:srgbClr val="0070C0"/>
                </a:solidFill>
              </a:rPr>
              <a:t>viscosité du sang (</a:t>
            </a:r>
            <a:r>
              <a:rPr lang="fr-FR" sz="2400" b="1" i="1" dirty="0" smtClean="0">
                <a:solidFill>
                  <a:srgbClr val="0070C0"/>
                </a:solidFill>
              </a:rPr>
              <a:t>µ</a:t>
            </a:r>
            <a:r>
              <a:rPr lang="fr-FR" sz="2400" i="1" dirty="0" smtClean="0">
                <a:solidFill>
                  <a:srgbClr val="0070C0"/>
                </a:solidFill>
              </a:rPr>
              <a:t>)</a:t>
            </a:r>
            <a:r>
              <a:rPr lang="fr-FR" sz="2400" dirty="0" smtClean="0">
                <a:solidFill>
                  <a:srgbClr val="0070C0"/>
                </a:solidFill>
              </a:rPr>
              <a:t>.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FBF3F3"/>
                </a:solidFill>
              </a:rPr>
              <a:t>L’équation final s’écrit ainsi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      </a:t>
            </a:r>
            <a:r>
              <a:rPr lang="fr-FR" sz="2800" b="1" dirty="0" smtClean="0">
                <a:solidFill>
                  <a:srgbClr val="FBF3F3"/>
                </a:solidFill>
              </a:rPr>
              <a:t>PA =  </a:t>
            </a:r>
            <a:r>
              <a:rPr lang="fr-FR" sz="2800" b="1" dirty="0" err="1">
                <a:solidFill>
                  <a:srgbClr val="FBF3F3"/>
                </a:solidFill>
              </a:rPr>
              <a:t>Fc</a:t>
            </a:r>
            <a:r>
              <a:rPr lang="fr-FR" sz="2800" b="1" dirty="0">
                <a:solidFill>
                  <a:srgbClr val="FBF3F3"/>
                </a:solidFill>
              </a:rPr>
              <a:t>  ×  VES  x   8µL/πr</a:t>
            </a:r>
            <a:r>
              <a:rPr lang="fr-FR" sz="2800" b="1" baseline="30000" dirty="0">
                <a:solidFill>
                  <a:srgbClr val="FBF3F3"/>
                </a:solidFill>
              </a:rPr>
              <a:t>4</a:t>
            </a:r>
            <a:r>
              <a:rPr lang="fr-FR" sz="2800" b="1" dirty="0" smtClean="0">
                <a:solidFill>
                  <a:srgbClr val="FBF3F3"/>
                </a:solidFill>
              </a:rPr>
              <a:t> </a:t>
            </a:r>
            <a:r>
              <a:rPr lang="fr-FR" sz="2800" dirty="0" smtClean="0">
                <a:solidFill>
                  <a:srgbClr val="FBF3F3"/>
                </a:solidFill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9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   </a:t>
            </a:r>
            <a:endParaRPr lang="fr-FR" sz="31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168352" cy="49685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4752528" cy="496855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/>
              <a:t>Le </a:t>
            </a:r>
            <a:r>
              <a:rPr lang="fr-FR" sz="2400" dirty="0" err="1" smtClean="0">
                <a:solidFill>
                  <a:srgbClr val="0070C0"/>
                </a:solidFill>
              </a:rPr>
              <a:t>Qc</a:t>
            </a:r>
            <a:r>
              <a:rPr lang="fr-FR" sz="2400" dirty="0" smtClean="0"/>
              <a:t> est lié à </a:t>
            </a:r>
            <a:r>
              <a:rPr lang="fr-FR" sz="2400" i="1" dirty="0" smtClean="0">
                <a:solidFill>
                  <a:srgbClr val="0070C0"/>
                </a:solidFill>
              </a:rPr>
              <a:t>l’activité du cœur</a:t>
            </a:r>
            <a:r>
              <a:rPr lang="fr-FR" sz="24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(</a:t>
            </a:r>
            <a:r>
              <a:rPr lang="fr-FR" sz="2400" b="1" i="1" dirty="0" smtClean="0">
                <a:solidFill>
                  <a:srgbClr val="0070C0"/>
                </a:solidFill>
              </a:rPr>
              <a:t>VES</a:t>
            </a:r>
            <a:r>
              <a:rPr lang="fr-FR" sz="2400" i="1" dirty="0" smtClean="0">
                <a:solidFill>
                  <a:srgbClr val="0070C0"/>
                </a:solidFill>
              </a:rPr>
              <a:t> x </a:t>
            </a:r>
            <a:r>
              <a:rPr lang="fr-FR" sz="2400" b="1" i="1" dirty="0" err="1" smtClean="0">
                <a:solidFill>
                  <a:srgbClr val="0070C0"/>
                </a:solidFill>
              </a:rPr>
              <a:t>Fc</a:t>
            </a:r>
            <a:r>
              <a:rPr lang="fr-FR" sz="2400" i="1" dirty="0" smtClean="0">
                <a:solidFill>
                  <a:srgbClr val="0070C0"/>
                </a:solidFill>
              </a:rPr>
              <a:t>)  </a:t>
            </a:r>
            <a:r>
              <a:rPr lang="fr-FR" sz="2400" dirty="0" smtClean="0"/>
              <a:t>et  secondairement au </a:t>
            </a:r>
            <a:r>
              <a:rPr lang="fr-FR" sz="2400" i="1" dirty="0" smtClean="0">
                <a:solidFill>
                  <a:srgbClr val="0070C0"/>
                </a:solidFill>
              </a:rPr>
              <a:t>volume sanguin total (</a:t>
            </a:r>
            <a:r>
              <a:rPr lang="fr-FR" sz="2400" b="1" i="1" dirty="0" smtClean="0">
                <a:solidFill>
                  <a:srgbClr val="0070C0"/>
                </a:solidFill>
              </a:rPr>
              <a:t>Volémie</a:t>
            </a:r>
            <a:r>
              <a:rPr lang="fr-FR" sz="2400" i="1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R,</a:t>
            </a:r>
            <a:r>
              <a:rPr lang="fr-FR" sz="2400" dirty="0" smtClean="0"/>
              <a:t> sont liées aux caractères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/>
              <a:t>vasculaires du </a:t>
            </a:r>
            <a:r>
              <a:rPr lang="fr-FR" sz="2400" dirty="0" err="1" smtClean="0"/>
              <a:t>raiseau</a:t>
            </a:r>
            <a:r>
              <a:rPr lang="fr-FR" sz="2400" dirty="0" smtClean="0"/>
              <a:t> artériel :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(</a:t>
            </a:r>
            <a:r>
              <a:rPr lang="fr-FR" sz="2400" b="1" i="1" dirty="0" smtClean="0">
                <a:solidFill>
                  <a:srgbClr val="0070C0"/>
                </a:solidFill>
              </a:rPr>
              <a:t>L</a:t>
            </a:r>
            <a:r>
              <a:rPr lang="fr-FR" sz="2400" i="1" dirty="0" smtClean="0">
                <a:solidFill>
                  <a:srgbClr val="0070C0"/>
                </a:solidFill>
              </a:rPr>
              <a:t> : longueur </a:t>
            </a:r>
            <a:r>
              <a:rPr lang="fr-FR" sz="2400" dirty="0" smtClean="0"/>
              <a:t>et </a:t>
            </a:r>
            <a:r>
              <a:rPr lang="fr-FR" sz="2400" b="1" i="1" dirty="0" smtClean="0">
                <a:solidFill>
                  <a:srgbClr val="0070C0"/>
                </a:solidFill>
              </a:rPr>
              <a:t>r</a:t>
            </a:r>
            <a:r>
              <a:rPr lang="fr-FR" sz="2400" i="1" dirty="0" smtClean="0">
                <a:solidFill>
                  <a:srgbClr val="0070C0"/>
                </a:solidFill>
              </a:rPr>
              <a:t> : rayon vasculaire)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/>
              <a:t>et </a:t>
            </a:r>
            <a:r>
              <a:rPr lang="fr-FR" sz="2400" dirty="0"/>
              <a:t>à</a:t>
            </a:r>
            <a:r>
              <a:rPr lang="fr-FR" sz="2400" dirty="0" smtClean="0"/>
              <a:t> la </a:t>
            </a:r>
            <a:r>
              <a:rPr lang="fr-FR" sz="2400" i="1" dirty="0" smtClean="0">
                <a:solidFill>
                  <a:srgbClr val="0070C0"/>
                </a:solidFill>
              </a:rPr>
              <a:t>viscosité du sang (</a:t>
            </a:r>
            <a:r>
              <a:rPr lang="fr-FR" sz="2400" b="1" i="1" dirty="0" smtClean="0">
                <a:solidFill>
                  <a:srgbClr val="0070C0"/>
                </a:solidFill>
              </a:rPr>
              <a:t>µ</a:t>
            </a:r>
            <a:r>
              <a:rPr lang="fr-FR" sz="2400" i="1" dirty="0" smtClean="0">
                <a:solidFill>
                  <a:srgbClr val="0070C0"/>
                </a:solidFill>
              </a:rPr>
              <a:t>)</a:t>
            </a:r>
            <a:r>
              <a:rPr lang="fr-FR" sz="2400" dirty="0" smtClean="0">
                <a:solidFill>
                  <a:srgbClr val="0070C0"/>
                </a:solidFill>
              </a:rPr>
              <a:t>.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dirty="0" smtClean="0"/>
              <a:t>L’équation final s’écrit ainsi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      </a:t>
            </a:r>
            <a:r>
              <a:rPr lang="fr-FR" sz="2800" b="1" dirty="0" smtClean="0">
                <a:solidFill>
                  <a:srgbClr val="0070C0"/>
                </a:solidFill>
              </a:rPr>
              <a:t>PA =  </a:t>
            </a:r>
            <a:r>
              <a:rPr lang="fr-FR" sz="2800" b="1" dirty="0" err="1">
                <a:solidFill>
                  <a:srgbClr val="0070C0"/>
                </a:solidFill>
              </a:rPr>
              <a:t>Fc</a:t>
            </a:r>
            <a:r>
              <a:rPr lang="fr-FR" sz="2800" b="1" dirty="0">
                <a:solidFill>
                  <a:srgbClr val="0070C0"/>
                </a:solidFill>
              </a:rPr>
              <a:t>  ×  VES  x   8µL/πr</a:t>
            </a:r>
            <a:r>
              <a:rPr lang="fr-FR" sz="2800" b="1" baseline="30000" dirty="0">
                <a:solidFill>
                  <a:srgbClr val="0070C0"/>
                </a:solidFill>
              </a:rPr>
              <a:t>4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>
                <a:solidFill>
                  <a:srgbClr val="0070C0"/>
                </a:solidFill>
              </a:rPr>
              <a:t>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584" y="5733256"/>
            <a:ext cx="4032448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5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6224"/>
            <a:ext cx="8229600" cy="4149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3000" dirty="0" smtClean="0"/>
              <a:t>Le </a:t>
            </a:r>
            <a:r>
              <a:rPr lang="fr-FR" sz="3000" i="1" dirty="0" smtClean="0">
                <a:solidFill>
                  <a:srgbClr val="0070C0"/>
                </a:solidFill>
              </a:rPr>
              <a:t>VES</a:t>
            </a:r>
            <a:r>
              <a:rPr lang="fr-FR" sz="3000" dirty="0" smtClean="0"/>
              <a:t>, la </a:t>
            </a:r>
            <a:r>
              <a:rPr lang="fr-FR" sz="3000" i="1" dirty="0" err="1" smtClean="0">
                <a:solidFill>
                  <a:srgbClr val="0070C0"/>
                </a:solidFill>
              </a:rPr>
              <a:t>Fc</a:t>
            </a:r>
            <a:r>
              <a:rPr lang="fr-FR" sz="3000" dirty="0" smtClean="0"/>
              <a:t> , la </a:t>
            </a:r>
            <a:r>
              <a:rPr lang="fr-FR" sz="3000" i="1" dirty="0" smtClean="0">
                <a:solidFill>
                  <a:srgbClr val="0070C0"/>
                </a:solidFill>
              </a:rPr>
              <a:t>volémie</a:t>
            </a:r>
            <a:r>
              <a:rPr lang="fr-FR" sz="3000" dirty="0"/>
              <a:t> </a:t>
            </a:r>
            <a:r>
              <a:rPr lang="fr-FR" sz="3000" dirty="0" smtClean="0"/>
              <a:t>et</a:t>
            </a:r>
            <a:r>
              <a:rPr lang="fr-FR" sz="3000" dirty="0" smtClean="0">
                <a:solidFill>
                  <a:srgbClr val="0070C0"/>
                </a:solidFill>
              </a:rPr>
              <a:t> r,</a:t>
            </a:r>
            <a:r>
              <a:rPr lang="fr-FR" sz="3000" dirty="0" smtClean="0"/>
              <a:t> constituent les </a:t>
            </a:r>
          </a:p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déterminants physiologiques modifiables de la PA</a:t>
            </a:r>
            <a:r>
              <a:rPr lang="fr-FR" sz="3000" dirty="0" smtClean="0"/>
              <a:t>.</a:t>
            </a:r>
          </a:p>
          <a:p>
            <a:pPr>
              <a:buNone/>
            </a:pPr>
            <a:endParaRPr lang="fr-FR" sz="3000" dirty="0" smtClean="0"/>
          </a:p>
          <a:p>
            <a:r>
              <a:rPr lang="fr-FR" sz="3000" i="1" dirty="0" smtClean="0">
                <a:solidFill>
                  <a:srgbClr val="FBF3F3"/>
                </a:solidFill>
              </a:rPr>
              <a:t>Toute augmentation de la PA </a:t>
            </a:r>
            <a:r>
              <a:rPr lang="fr-FR" sz="3000" dirty="0" smtClean="0">
                <a:solidFill>
                  <a:srgbClr val="FBF3F3"/>
                </a:solidFill>
              </a:rPr>
              <a:t>non justifiée par 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rgbClr val="FBF3F3"/>
                </a:solidFill>
              </a:rPr>
              <a:t>une augmentation du besoin en oxygène déclenche </a:t>
            </a:r>
          </a:p>
          <a:p>
            <a:pPr>
              <a:buNone/>
            </a:pPr>
            <a:r>
              <a:rPr lang="fr-FR" sz="3000" dirty="0" smtClean="0">
                <a:solidFill>
                  <a:srgbClr val="FBF3F3"/>
                </a:solidFill>
              </a:rPr>
              <a:t>rapidement des </a:t>
            </a:r>
            <a:r>
              <a:rPr lang="fr-FR" sz="3000" i="1" dirty="0" smtClean="0">
                <a:solidFill>
                  <a:srgbClr val="FBF3F3"/>
                </a:solidFill>
              </a:rPr>
              <a:t>mécanismes de régulation agissant </a:t>
            </a:r>
          </a:p>
          <a:p>
            <a:pPr>
              <a:buNone/>
            </a:pPr>
            <a:r>
              <a:rPr lang="fr-FR" sz="3000" i="1" dirty="0" smtClean="0">
                <a:solidFill>
                  <a:srgbClr val="FBF3F3"/>
                </a:solidFill>
              </a:rPr>
              <a:t>sur ses déterminants modifiables.</a:t>
            </a:r>
          </a:p>
          <a:p>
            <a:endParaRPr lang="fr-FR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22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2.  Etude de la PA 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fr-FR" sz="3100" dirty="0" smtClean="0">
                <a:solidFill>
                  <a:srgbClr val="C00000"/>
                </a:solidFill>
              </a:rPr>
              <a:t>2.4.  Déterminants de la PA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6224"/>
            <a:ext cx="8229600" cy="414908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3000" dirty="0" smtClean="0"/>
              <a:t>Le </a:t>
            </a:r>
            <a:r>
              <a:rPr lang="fr-FR" sz="3000" i="1" dirty="0" smtClean="0">
                <a:solidFill>
                  <a:srgbClr val="0070C0"/>
                </a:solidFill>
              </a:rPr>
              <a:t>VES</a:t>
            </a:r>
            <a:r>
              <a:rPr lang="fr-FR" sz="3000" dirty="0" smtClean="0"/>
              <a:t>, la </a:t>
            </a:r>
            <a:r>
              <a:rPr lang="fr-FR" sz="3000" i="1" dirty="0" err="1" smtClean="0">
                <a:solidFill>
                  <a:srgbClr val="0070C0"/>
                </a:solidFill>
              </a:rPr>
              <a:t>Fc</a:t>
            </a:r>
            <a:r>
              <a:rPr lang="fr-FR" sz="3000" dirty="0" smtClean="0"/>
              <a:t> , la </a:t>
            </a:r>
            <a:r>
              <a:rPr lang="fr-FR" sz="3000" i="1" dirty="0" smtClean="0">
                <a:solidFill>
                  <a:srgbClr val="0070C0"/>
                </a:solidFill>
              </a:rPr>
              <a:t>volémie</a:t>
            </a:r>
            <a:r>
              <a:rPr lang="fr-FR" sz="3000" dirty="0"/>
              <a:t> </a:t>
            </a:r>
            <a:r>
              <a:rPr lang="fr-FR" sz="3000" dirty="0" smtClean="0"/>
              <a:t>et</a:t>
            </a:r>
            <a:r>
              <a:rPr lang="fr-FR" sz="3000" dirty="0" smtClean="0">
                <a:solidFill>
                  <a:srgbClr val="0070C0"/>
                </a:solidFill>
              </a:rPr>
              <a:t> r,</a:t>
            </a:r>
            <a:r>
              <a:rPr lang="fr-FR" sz="3000" dirty="0" smtClean="0"/>
              <a:t> constituent les </a:t>
            </a:r>
          </a:p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déterminants physiologiques modifiables de la PA</a:t>
            </a:r>
            <a:r>
              <a:rPr lang="fr-FR" sz="3000" dirty="0" smtClean="0"/>
              <a:t>.</a:t>
            </a:r>
          </a:p>
          <a:p>
            <a:pPr>
              <a:buNone/>
            </a:pPr>
            <a:endParaRPr lang="fr-FR" sz="3000" dirty="0" smtClean="0"/>
          </a:p>
          <a:p>
            <a:r>
              <a:rPr lang="fr-FR" sz="3000" i="1" dirty="0" smtClean="0">
                <a:solidFill>
                  <a:srgbClr val="0070C0"/>
                </a:solidFill>
              </a:rPr>
              <a:t>Toute augmentation de la PA </a:t>
            </a:r>
            <a:r>
              <a:rPr lang="fr-FR" sz="3000" dirty="0" smtClean="0"/>
              <a:t>non justifiée par </a:t>
            </a:r>
          </a:p>
          <a:p>
            <a:pPr marL="0" indent="0">
              <a:buNone/>
            </a:pPr>
            <a:r>
              <a:rPr lang="fr-FR" sz="3000" dirty="0" smtClean="0"/>
              <a:t>une augmentation du besoin en oxygène déclenche </a:t>
            </a:r>
          </a:p>
          <a:p>
            <a:pPr>
              <a:buNone/>
            </a:pPr>
            <a:r>
              <a:rPr lang="fr-FR" sz="3000" dirty="0" smtClean="0"/>
              <a:t>rapidement des </a:t>
            </a:r>
            <a:r>
              <a:rPr lang="fr-FR" sz="3000" i="1" dirty="0" smtClean="0">
                <a:solidFill>
                  <a:srgbClr val="0070C0"/>
                </a:solidFill>
              </a:rPr>
              <a:t>mécanismes de régulation agissant </a:t>
            </a:r>
          </a:p>
          <a:p>
            <a:pPr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sur ses déterminants modifiables.</a:t>
            </a:r>
          </a:p>
          <a:p>
            <a:endParaRPr lang="fr-FR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714603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 </a:t>
            </a:r>
            <a:r>
              <a:rPr lang="fr-FR" sz="3000" dirty="0" smtClean="0"/>
              <a:t> Mécanismes régulateurs de la PA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3.1.  </a:t>
            </a:r>
            <a:r>
              <a:rPr lang="fr-FR" sz="3000" dirty="0" smtClean="0"/>
              <a:t>Mécanismes nerveux 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3.2.  </a:t>
            </a:r>
            <a:r>
              <a:rPr lang="fr-FR" sz="3000" dirty="0" smtClean="0"/>
              <a:t>Mécanismes hormonaux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3.3.  </a:t>
            </a:r>
            <a:r>
              <a:rPr lang="fr-FR" sz="3000" dirty="0" smtClean="0"/>
              <a:t>Mécanismes passifs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  3.3. </a:t>
            </a:r>
            <a:r>
              <a:rPr lang="fr-FR" sz="3000" dirty="0" smtClean="0"/>
              <a:t> Classification des mécanismes régulateurs</a:t>
            </a:r>
          </a:p>
          <a:p>
            <a:pPr>
              <a:buNone/>
            </a:pPr>
            <a:r>
              <a:rPr lang="fr-FR" sz="3000" dirty="0">
                <a:solidFill>
                  <a:srgbClr val="FBF3F3"/>
                </a:solidFill>
              </a:rPr>
              <a:t>4</a:t>
            </a:r>
            <a:r>
              <a:rPr lang="fr-FR" sz="3000" dirty="0" smtClean="0">
                <a:solidFill>
                  <a:srgbClr val="FBF3F3"/>
                </a:solidFill>
              </a:rPr>
              <a:t>.  Médicaments antihypertenseurs </a:t>
            </a:r>
            <a:r>
              <a:rPr lang="fr-FR" sz="2400" dirty="0" smtClean="0">
                <a:solidFill>
                  <a:srgbClr val="FBF3F3"/>
                </a:solidFill>
              </a:rPr>
              <a:t>(d’action     </a:t>
            </a:r>
          </a:p>
          <a:p>
            <a:pPr>
              <a:buNone/>
            </a:pPr>
            <a:r>
              <a:rPr lang="fr-FR" sz="2400" dirty="0">
                <a:solidFill>
                  <a:srgbClr val="FBF3F3"/>
                </a:solidFill>
              </a:rPr>
              <a:t> </a:t>
            </a:r>
            <a:r>
              <a:rPr lang="fr-FR" sz="2400" dirty="0" smtClean="0">
                <a:solidFill>
                  <a:srgbClr val="FBF3F3"/>
                </a:solidFill>
              </a:rPr>
              <a:t>       périphérique)</a:t>
            </a:r>
          </a:p>
          <a:p>
            <a:endParaRPr lang="fr-FR" dirty="0">
              <a:solidFill>
                <a:srgbClr val="FB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714603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 </a:t>
            </a:r>
            <a:r>
              <a:rPr lang="fr-FR" sz="3000" dirty="0" smtClean="0"/>
              <a:t> Mécanismes régulateurs de la PA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3.1.  </a:t>
            </a:r>
            <a:r>
              <a:rPr lang="fr-FR" sz="3000" dirty="0" smtClean="0">
                <a:solidFill>
                  <a:srgbClr val="FF0000"/>
                </a:solidFill>
              </a:rPr>
              <a:t>Mécanismes nerveux 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3.2.  </a:t>
            </a:r>
            <a:r>
              <a:rPr lang="fr-FR" sz="3000" dirty="0" smtClean="0"/>
              <a:t>Mécanismes hormonaux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3.3.  </a:t>
            </a:r>
            <a:r>
              <a:rPr lang="fr-FR" sz="3000" dirty="0" smtClean="0"/>
              <a:t>Mécanismes passifs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  3.3. </a:t>
            </a:r>
            <a:r>
              <a:rPr lang="fr-FR" sz="3000" dirty="0" smtClean="0"/>
              <a:t> Classification des mécanismes régulateurs</a:t>
            </a:r>
          </a:p>
          <a:p>
            <a:pPr>
              <a:buNone/>
            </a:pPr>
            <a:r>
              <a:rPr lang="fr-FR" sz="3000" dirty="0">
                <a:solidFill>
                  <a:srgbClr val="FBF3F3"/>
                </a:solidFill>
              </a:rPr>
              <a:t>4</a:t>
            </a:r>
            <a:r>
              <a:rPr lang="fr-FR" sz="3000" dirty="0" smtClean="0">
                <a:solidFill>
                  <a:srgbClr val="FBF3F3"/>
                </a:solidFill>
              </a:rPr>
              <a:t>.  Médicaments antihypertenseurs </a:t>
            </a:r>
            <a:r>
              <a:rPr lang="fr-FR" sz="2400" dirty="0" smtClean="0">
                <a:solidFill>
                  <a:srgbClr val="FBF3F3"/>
                </a:solidFill>
              </a:rPr>
              <a:t>(d’action     </a:t>
            </a:r>
          </a:p>
          <a:p>
            <a:pPr>
              <a:buNone/>
            </a:pPr>
            <a:r>
              <a:rPr lang="fr-FR" sz="2400" dirty="0">
                <a:solidFill>
                  <a:srgbClr val="FBF3F3"/>
                </a:solidFill>
              </a:rPr>
              <a:t> </a:t>
            </a:r>
            <a:r>
              <a:rPr lang="fr-FR" sz="2400" dirty="0" smtClean="0">
                <a:solidFill>
                  <a:srgbClr val="FBF3F3"/>
                </a:solidFill>
              </a:rPr>
              <a:t>       périphérique)</a:t>
            </a:r>
          </a:p>
          <a:p>
            <a:endParaRPr lang="fr-FR" dirty="0">
              <a:solidFill>
                <a:srgbClr val="FB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 Mécanismes régulateurs de la PA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3.1.  Mécanismes nerveux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44526" cy="5174035"/>
          </a:xfrm>
        </p:spPr>
        <p:txBody>
          <a:bodyPr/>
          <a:lstStyle/>
          <a:p>
            <a:pPr lvl="0">
              <a:buNone/>
            </a:pPr>
            <a:r>
              <a:rPr lang="fr-FR" dirty="0" smtClean="0"/>
              <a:t>  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3.1.1.</a:t>
            </a:r>
            <a:r>
              <a:rPr lang="fr-FR" sz="3000" dirty="0" smtClean="0"/>
              <a:t>  Reflexe des barorécepteurs  </a:t>
            </a:r>
            <a:r>
              <a:rPr lang="fr-FR" sz="3000" dirty="0" smtClean="0">
                <a:solidFill>
                  <a:srgbClr val="C00000"/>
                </a:solidFill>
              </a:rPr>
              <a:t>+++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3.1.2.</a:t>
            </a:r>
            <a:r>
              <a:rPr lang="fr-FR" sz="3000" dirty="0" smtClean="0"/>
              <a:t>  Reflexe des chémorécepteurs périphériques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3.2.3.</a:t>
            </a:r>
            <a:r>
              <a:rPr lang="fr-FR" sz="3000" dirty="0" smtClean="0"/>
              <a:t>  Reflexe ischémique central </a:t>
            </a:r>
          </a:p>
          <a:p>
            <a:pPr lvl="0">
              <a:buNone/>
            </a:pPr>
            <a:endParaRPr lang="fr-FR" dirty="0" smtClean="0"/>
          </a:p>
          <a:p>
            <a:endParaRPr lang="fr-FR" dirty="0" smtClean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1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 Mécanismes régulateurs de la PA</a:t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3.1.  Mécanismes nerveux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44526" cy="5174035"/>
          </a:xfrm>
        </p:spPr>
        <p:txBody>
          <a:bodyPr/>
          <a:lstStyle/>
          <a:p>
            <a:pPr lvl="0">
              <a:buNone/>
            </a:pPr>
            <a:r>
              <a:rPr lang="fr-FR" dirty="0" smtClean="0"/>
              <a:t>  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3.1.1.</a:t>
            </a: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FF0000"/>
                </a:solidFill>
              </a:rPr>
              <a:t>Reflexe des barorécepteurs  </a:t>
            </a:r>
            <a:r>
              <a:rPr lang="fr-FR" sz="3000" dirty="0" smtClean="0">
                <a:solidFill>
                  <a:srgbClr val="C00000"/>
                </a:solidFill>
              </a:rPr>
              <a:t>+++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3.1.2.</a:t>
            </a:r>
            <a:r>
              <a:rPr lang="fr-FR" sz="3000" dirty="0" smtClean="0"/>
              <a:t>  Reflexe des chémorécepteurs périphériques</a:t>
            </a:r>
          </a:p>
          <a:p>
            <a:pPr lvl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3.2.3.</a:t>
            </a:r>
            <a:r>
              <a:rPr lang="fr-FR" sz="3000" dirty="0" smtClean="0"/>
              <a:t>  Reflexe ischémique central </a:t>
            </a:r>
          </a:p>
          <a:p>
            <a:pPr lvl="0">
              <a:buNone/>
            </a:pPr>
            <a:endParaRPr lang="fr-FR" dirty="0" smtClean="0"/>
          </a:p>
          <a:p>
            <a:endParaRPr lang="fr-FR" dirty="0" smtClean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8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04856" cy="892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2800" dirty="0" smtClean="0">
                <a:solidFill>
                  <a:srgbClr val="C00000"/>
                </a:solidFill>
              </a:rPr>
              <a:t>Localisation des barorécepteurs et voies afférentes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755576" y="1916832"/>
            <a:ext cx="4104456" cy="720080"/>
          </a:xfrm>
          <a:prstGeom prst="rect">
            <a:avLst/>
          </a:prstGeom>
          <a:solidFill>
            <a:srgbClr val="F9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714603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 </a:t>
            </a:r>
            <a:r>
              <a:rPr lang="fr-FR" sz="3000" dirty="0" smtClean="0"/>
              <a:t> Mécanismes régulateurs de la PA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3.1.  </a:t>
            </a:r>
            <a:r>
              <a:rPr lang="fr-FR" sz="3000" dirty="0" smtClean="0"/>
              <a:t>Mécanismes nerveux 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3.2.  </a:t>
            </a:r>
            <a:r>
              <a:rPr lang="fr-FR" sz="3000" dirty="0" smtClean="0"/>
              <a:t>Mécanismes hormonaux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3.3.  </a:t>
            </a:r>
            <a:r>
              <a:rPr lang="fr-FR" sz="3000" dirty="0" smtClean="0"/>
              <a:t>Mécanismes passifs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  3.4. </a:t>
            </a:r>
            <a:r>
              <a:rPr lang="fr-FR" sz="3000" dirty="0" smtClean="0"/>
              <a:t> Classification des mécanismes régulateurs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rgbClr val="FBF3F3"/>
                </a:solidFill>
              </a:rPr>
              <a:t>4.  Médicaments antihypertenseurs </a:t>
            </a:r>
            <a:r>
              <a:rPr lang="fr-FR" sz="2400" dirty="0" smtClean="0">
                <a:solidFill>
                  <a:srgbClr val="FBF3F3"/>
                </a:solidFill>
              </a:rPr>
              <a:t>(d’action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BF3F3"/>
                </a:solidFill>
              </a:rPr>
              <a:t>        périphérique)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2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652120" cy="48245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Mode de fonctionnement des barorécepteurs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916832"/>
            <a:ext cx="3024336" cy="482453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100" dirty="0" smtClean="0">
                <a:solidFill>
                  <a:schemeClr val="bg1"/>
                </a:solidFill>
              </a:rPr>
              <a:t>Les barorécepteurs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sont des </a:t>
            </a:r>
            <a:r>
              <a:rPr lang="fr-FR" sz="5100" i="1" dirty="0" smtClean="0">
                <a:solidFill>
                  <a:schemeClr val="bg1"/>
                </a:solidFill>
              </a:rPr>
              <a:t>mécano-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chemeClr val="bg1"/>
                </a:solidFill>
              </a:rPr>
              <a:t>récepteurs</a:t>
            </a:r>
            <a:r>
              <a:rPr lang="fr-FR" sz="5100" dirty="0" smtClean="0">
                <a:solidFill>
                  <a:schemeClr val="bg1"/>
                </a:solidFill>
              </a:rPr>
              <a:t>, capables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de transformer la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distension pariétale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vasculaire en une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chemeClr val="bg1"/>
                </a:solidFill>
              </a:rPr>
              <a:t>fréquence de décharge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de potentiel nerveux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sensitif.  </a:t>
            </a:r>
          </a:p>
          <a:p>
            <a:r>
              <a:rPr lang="fr-FR" sz="5100" dirty="0" smtClean="0">
                <a:solidFill>
                  <a:schemeClr val="bg1"/>
                </a:solidFill>
              </a:rPr>
              <a:t>Le déchargement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débute pour une PA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de 50 mm Hg et il est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maximal à 180 mmHg. </a:t>
            </a:r>
            <a:r>
              <a:rPr lang="fr-FR" dirty="0" smtClean="0">
                <a:solidFill>
                  <a:schemeClr val="bg1"/>
                </a:solidFill>
              </a:rPr>
              <a:t>      </a:t>
            </a:r>
            <a:r>
              <a:rPr lang="fr-FR" dirty="0" smtClean="0"/>
              <a:t>                                                                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6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652120" cy="48245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Mode de fonctionnement des barorécepteurs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916832"/>
            <a:ext cx="3024336" cy="482453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100" dirty="0" smtClean="0"/>
              <a:t>Les barorécepteurs </a:t>
            </a:r>
          </a:p>
          <a:p>
            <a:pPr marL="0" indent="0">
              <a:buNone/>
            </a:pPr>
            <a:r>
              <a:rPr lang="fr-FR" sz="5100" dirty="0" smtClean="0"/>
              <a:t>sont des </a:t>
            </a:r>
            <a:r>
              <a:rPr lang="fr-FR" sz="5100" i="1" dirty="0" smtClean="0">
                <a:solidFill>
                  <a:srgbClr val="0070C0"/>
                </a:solidFill>
              </a:rPr>
              <a:t>mécano-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rgbClr val="0070C0"/>
                </a:solidFill>
              </a:rPr>
              <a:t>récepteurs</a:t>
            </a:r>
            <a:r>
              <a:rPr lang="fr-FR" sz="5100" dirty="0" smtClean="0"/>
              <a:t>, capables </a:t>
            </a:r>
          </a:p>
          <a:p>
            <a:pPr marL="0" indent="0">
              <a:buNone/>
            </a:pPr>
            <a:r>
              <a:rPr lang="fr-FR" sz="5100" dirty="0" smtClean="0"/>
              <a:t>de transformer la </a:t>
            </a:r>
          </a:p>
          <a:p>
            <a:pPr marL="0" indent="0">
              <a:buNone/>
            </a:pPr>
            <a:r>
              <a:rPr lang="fr-FR" sz="5100" dirty="0" smtClean="0"/>
              <a:t>distension pariétale </a:t>
            </a:r>
          </a:p>
          <a:p>
            <a:pPr marL="0" indent="0">
              <a:buNone/>
            </a:pPr>
            <a:r>
              <a:rPr lang="fr-FR" sz="5100" dirty="0" smtClean="0"/>
              <a:t>vasculaire en une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rgbClr val="0070C0"/>
                </a:solidFill>
              </a:rPr>
              <a:t>fréquence de décharge </a:t>
            </a:r>
          </a:p>
          <a:p>
            <a:pPr marL="0" indent="0">
              <a:buNone/>
            </a:pPr>
            <a:r>
              <a:rPr lang="fr-FR" sz="5100" dirty="0" smtClean="0"/>
              <a:t>de potentiel nerveux </a:t>
            </a:r>
          </a:p>
          <a:p>
            <a:pPr marL="0" indent="0">
              <a:buNone/>
            </a:pPr>
            <a:r>
              <a:rPr lang="fr-FR" sz="5100" dirty="0" smtClean="0"/>
              <a:t>sensitif.</a:t>
            </a:r>
            <a:r>
              <a:rPr lang="fr-FR" sz="51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fr-FR" sz="5100" dirty="0" smtClean="0">
                <a:solidFill>
                  <a:schemeClr val="bg1"/>
                </a:solidFill>
              </a:rPr>
              <a:t>Le déchargement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débute pour une PA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de 50 mm Hg et il est </a:t>
            </a:r>
          </a:p>
          <a:p>
            <a:pPr marL="0" indent="0">
              <a:buNone/>
            </a:pPr>
            <a:r>
              <a:rPr lang="fr-FR" sz="5100" dirty="0" smtClean="0">
                <a:solidFill>
                  <a:schemeClr val="bg1"/>
                </a:solidFill>
              </a:rPr>
              <a:t>maximal à 180 mmHg. </a:t>
            </a:r>
            <a:r>
              <a:rPr lang="fr-FR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652120" cy="48245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Mode de fonctionnement des barorécepteurs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916832"/>
            <a:ext cx="3024336" cy="482453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100" dirty="0" smtClean="0"/>
              <a:t>Les barorécepteurs </a:t>
            </a:r>
          </a:p>
          <a:p>
            <a:pPr marL="0" indent="0">
              <a:buNone/>
            </a:pPr>
            <a:r>
              <a:rPr lang="fr-FR" sz="5100" dirty="0" smtClean="0"/>
              <a:t>sont des </a:t>
            </a:r>
            <a:r>
              <a:rPr lang="fr-FR" sz="5100" i="1" dirty="0" smtClean="0">
                <a:solidFill>
                  <a:srgbClr val="0070C0"/>
                </a:solidFill>
              </a:rPr>
              <a:t>mécano-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rgbClr val="0070C0"/>
                </a:solidFill>
              </a:rPr>
              <a:t>récepteurs</a:t>
            </a:r>
            <a:r>
              <a:rPr lang="fr-FR" sz="5100" dirty="0" smtClean="0"/>
              <a:t>, capables </a:t>
            </a:r>
          </a:p>
          <a:p>
            <a:pPr marL="0" indent="0">
              <a:buNone/>
            </a:pPr>
            <a:r>
              <a:rPr lang="fr-FR" sz="5100" dirty="0" smtClean="0"/>
              <a:t>de transformer la </a:t>
            </a:r>
          </a:p>
          <a:p>
            <a:pPr marL="0" indent="0">
              <a:buNone/>
            </a:pPr>
            <a:r>
              <a:rPr lang="fr-FR" sz="5100" dirty="0" smtClean="0"/>
              <a:t>distension pariétale </a:t>
            </a:r>
          </a:p>
          <a:p>
            <a:pPr marL="0" indent="0">
              <a:buNone/>
            </a:pPr>
            <a:r>
              <a:rPr lang="fr-FR" sz="5100" dirty="0" smtClean="0"/>
              <a:t>vasculaire en une </a:t>
            </a:r>
          </a:p>
          <a:p>
            <a:pPr marL="0" indent="0">
              <a:buNone/>
            </a:pPr>
            <a:r>
              <a:rPr lang="fr-FR" sz="5100" i="1" dirty="0" smtClean="0">
                <a:solidFill>
                  <a:srgbClr val="0070C0"/>
                </a:solidFill>
              </a:rPr>
              <a:t>fréquence de décharge </a:t>
            </a:r>
          </a:p>
          <a:p>
            <a:pPr marL="0" indent="0">
              <a:buNone/>
            </a:pPr>
            <a:r>
              <a:rPr lang="fr-FR" sz="5100" dirty="0" smtClean="0"/>
              <a:t>de potentiel nerveux </a:t>
            </a:r>
          </a:p>
          <a:p>
            <a:pPr marL="0" indent="0">
              <a:buNone/>
            </a:pPr>
            <a:r>
              <a:rPr lang="fr-FR" sz="5100" dirty="0" smtClean="0"/>
              <a:t>sensitif.</a:t>
            </a:r>
            <a:r>
              <a:rPr lang="fr-FR" sz="51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fr-FR" sz="5100" dirty="0" smtClean="0"/>
              <a:t>Le déchargement </a:t>
            </a:r>
          </a:p>
          <a:p>
            <a:pPr marL="0" indent="0">
              <a:buNone/>
            </a:pPr>
            <a:r>
              <a:rPr lang="fr-FR" sz="5100" dirty="0" smtClean="0"/>
              <a:t>débute pour une PA </a:t>
            </a:r>
          </a:p>
          <a:p>
            <a:pPr marL="0" indent="0">
              <a:buNone/>
            </a:pPr>
            <a:r>
              <a:rPr lang="fr-FR" sz="5100" dirty="0" smtClean="0"/>
              <a:t>de </a:t>
            </a:r>
            <a:r>
              <a:rPr lang="fr-FR" sz="5100" dirty="0" smtClean="0">
                <a:solidFill>
                  <a:srgbClr val="C00000"/>
                </a:solidFill>
              </a:rPr>
              <a:t>50 mm Hg </a:t>
            </a:r>
            <a:r>
              <a:rPr lang="fr-FR" sz="5100" dirty="0" smtClean="0"/>
              <a:t>et il est </a:t>
            </a:r>
          </a:p>
          <a:p>
            <a:pPr marL="0" indent="0">
              <a:buNone/>
            </a:pPr>
            <a:r>
              <a:rPr lang="fr-FR" sz="5100" dirty="0" smtClean="0"/>
              <a:t>maximal à </a:t>
            </a:r>
            <a:r>
              <a:rPr lang="fr-FR" sz="5100" dirty="0" smtClean="0">
                <a:solidFill>
                  <a:srgbClr val="C00000"/>
                </a:solidFill>
              </a:rPr>
              <a:t>180 mmHg. </a:t>
            </a:r>
            <a:r>
              <a:rPr lang="fr-FR" dirty="0" smtClean="0"/>
              <a:t>                                                                           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61" y="-3771800"/>
            <a:ext cx="8578611" cy="10369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1861" y="0"/>
            <a:ext cx="8722628" cy="17008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Centres, voies efférentes et effecteurs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0" y="3068960"/>
            <a:ext cx="129614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3284984"/>
            <a:ext cx="7837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61" y="-3771800"/>
            <a:ext cx="8578611" cy="10369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1861" y="0"/>
            <a:ext cx="8722628" cy="17008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Centres, voies efférentes et effecteurs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3869" y="1844824"/>
            <a:ext cx="3250019" cy="1080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8000" dirty="0" smtClean="0"/>
              <a:t>Les centres sont le </a:t>
            </a:r>
            <a:r>
              <a:rPr lang="fr-FR" sz="8000" i="1" dirty="0" smtClean="0">
                <a:solidFill>
                  <a:srgbClr val="00B0F0"/>
                </a:solidFill>
              </a:rPr>
              <a:t>noyau du tractus solitaire (NTS), noyau ambigu (NAM), formation réticulée bulbaire (FRB)</a:t>
            </a:r>
          </a:p>
          <a:p>
            <a:pPr marL="0" indent="0">
              <a:buNone/>
            </a:pPr>
            <a:endParaRPr lang="fr-FR" sz="9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3068960"/>
            <a:ext cx="129614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3284984"/>
            <a:ext cx="7837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2160" y="2924944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40624" y="2924944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16960" y="3429000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61" y="-3771800"/>
            <a:ext cx="8578611" cy="10369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1861" y="0"/>
            <a:ext cx="8722628" cy="17008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Centres, voies efférentes et effecteurs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3869" y="1844824"/>
            <a:ext cx="3250019" cy="1080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8000" dirty="0" smtClean="0">
                <a:solidFill>
                  <a:prstClr val="black"/>
                </a:solidFill>
              </a:rPr>
              <a:t>Les centres sont le </a:t>
            </a:r>
            <a:r>
              <a:rPr lang="fr-FR" sz="8000" i="1" dirty="0" smtClean="0">
                <a:solidFill>
                  <a:srgbClr val="00B0F0"/>
                </a:solidFill>
              </a:rPr>
              <a:t>noyau du tractus solitaire (NTS), noyau ambigu (NAM), formation réticulée bulbaire (FRB)</a:t>
            </a:r>
          </a:p>
          <a:p>
            <a:pPr marL="0" indent="0">
              <a:buFont typeface="Arial" pitchFamily="34" charset="0"/>
              <a:buNone/>
            </a:pPr>
            <a:endParaRPr lang="fr-FR" sz="9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4149080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3068960"/>
            <a:ext cx="129614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284984"/>
            <a:ext cx="7837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60" y="2924944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551" y="5163780"/>
            <a:ext cx="58606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0624" y="2924944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6960" y="3429000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61" y="-3771800"/>
            <a:ext cx="8578611" cy="103691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1861" y="0"/>
            <a:ext cx="8722628" cy="17008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Reflexe des barorécepteurs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Centres, voies efférentes et effecteurs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3869" y="1844824"/>
            <a:ext cx="3250019" cy="1080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8000" dirty="0" smtClean="0">
                <a:solidFill>
                  <a:prstClr val="black"/>
                </a:solidFill>
              </a:rPr>
              <a:t>Les centres sont le </a:t>
            </a:r>
            <a:r>
              <a:rPr lang="fr-FR" sz="8000" i="1" dirty="0" smtClean="0">
                <a:solidFill>
                  <a:srgbClr val="00B0F0"/>
                </a:solidFill>
              </a:rPr>
              <a:t>noyau du tractus solitaire (NTS), noyau ambigu (NAM), formation réticulée bulbaire (FRB)</a:t>
            </a:r>
          </a:p>
          <a:p>
            <a:pPr marL="0" indent="0">
              <a:buFont typeface="Arial" pitchFamily="34" charset="0"/>
              <a:buNone/>
            </a:pPr>
            <a:endParaRPr lang="fr-FR" sz="9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4149080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3068960"/>
            <a:ext cx="1296144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284984"/>
            <a:ext cx="7837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60" y="2924944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551" y="5163780"/>
            <a:ext cx="58606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0624" y="2924944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6960" y="3429000"/>
            <a:ext cx="49567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3818456"/>
            <a:ext cx="1872208" cy="17053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808" y="5661248"/>
            <a:ext cx="1800200" cy="7920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063" y="6057292"/>
            <a:ext cx="1187033" cy="5400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561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Up Arrow 5"/>
          <p:cNvSpPr/>
          <p:nvPr/>
        </p:nvSpPr>
        <p:spPr>
          <a:xfrm rot="1907517">
            <a:off x="1789850" y="1462647"/>
            <a:ext cx="295308" cy="777236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Up Arrow 7"/>
          <p:cNvSpPr/>
          <p:nvPr/>
        </p:nvSpPr>
        <p:spPr>
          <a:xfrm rot="1907517">
            <a:off x="4166114" y="1288244"/>
            <a:ext cx="295308" cy="777236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Plan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714603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 </a:t>
            </a:r>
            <a:r>
              <a:rPr lang="fr-FR" sz="3000" dirty="0" smtClean="0"/>
              <a:t> Mécanismes régulateurs de la PA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3.1.  </a:t>
            </a:r>
            <a:r>
              <a:rPr lang="fr-FR" sz="3000" dirty="0" smtClean="0"/>
              <a:t>Mécanismes nerveux 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3.2.  </a:t>
            </a:r>
            <a:r>
              <a:rPr lang="fr-FR" sz="3000" dirty="0" smtClean="0"/>
              <a:t>Mécanismes hormonaux</a:t>
            </a:r>
          </a:p>
          <a:p>
            <a:pPr>
              <a:buNone/>
            </a:pPr>
            <a:r>
              <a:rPr lang="fr-FR" sz="3000" dirty="0" smtClean="0"/>
              <a:t>  </a:t>
            </a:r>
            <a:r>
              <a:rPr lang="fr-FR" sz="3000" dirty="0" smtClean="0">
                <a:solidFill>
                  <a:srgbClr val="C00000"/>
                </a:solidFill>
              </a:rPr>
              <a:t>3.3.  </a:t>
            </a:r>
            <a:r>
              <a:rPr lang="fr-FR" sz="3000" dirty="0" smtClean="0"/>
              <a:t>Mécanismes passifs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  3.4. </a:t>
            </a:r>
            <a:r>
              <a:rPr lang="fr-FR" sz="3000" dirty="0" smtClean="0"/>
              <a:t> Classification des mécanismes régulateurs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4.  </a:t>
            </a:r>
            <a:r>
              <a:rPr lang="fr-FR" sz="3000" dirty="0" smtClean="0"/>
              <a:t>Médicaments antihypertenseurs </a:t>
            </a:r>
            <a:r>
              <a:rPr lang="fr-FR" sz="2400" dirty="0" smtClean="0"/>
              <a:t>(d’action </a:t>
            </a:r>
          </a:p>
          <a:p>
            <a:pPr marL="0" indent="0">
              <a:buNone/>
            </a:pPr>
            <a:r>
              <a:rPr lang="fr-FR" sz="2400" dirty="0" smtClean="0"/>
              <a:t>        périphérique)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1700808"/>
            <a:ext cx="1944216" cy="172819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1700808"/>
            <a:ext cx="1944216" cy="172819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149080"/>
            <a:ext cx="7056784" cy="266429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0333383">
            <a:off x="3759133" y="3787486"/>
            <a:ext cx="295308" cy="77723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884368" y="4149080"/>
            <a:ext cx="1152128" cy="266429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1700808"/>
            <a:ext cx="1944216" cy="172819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4149080"/>
            <a:ext cx="7056784" cy="266429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 rot="10333383">
            <a:off x="8473935" y="3787486"/>
            <a:ext cx="295308" cy="777236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1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10" name="Up Arrow 9"/>
          <p:cNvSpPr/>
          <p:nvPr/>
        </p:nvSpPr>
        <p:spPr>
          <a:xfrm rot="9110291">
            <a:off x="1425566" y="1462647"/>
            <a:ext cx="295308" cy="777236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0150142">
            <a:off x="3990272" y="1334796"/>
            <a:ext cx="295308" cy="777236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1700808"/>
            <a:ext cx="1944216" cy="172819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1700808"/>
            <a:ext cx="1944216" cy="172819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4149080"/>
            <a:ext cx="7056784" cy="266429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157430">
            <a:off x="3759133" y="3787486"/>
            <a:ext cx="295308" cy="77723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1296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1700808"/>
            <a:ext cx="1800200" cy="172819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3.1.1. Réflexe des barorécepteurs                           </a:t>
            </a:r>
            <a:r>
              <a:rPr lang="fr-FR" sz="2800" dirty="0" smtClean="0">
                <a:solidFill>
                  <a:srgbClr val="C00000"/>
                </a:solidFill>
              </a:rPr>
              <a:t>Fonctionnement de l’axe réflexe des barorécepteurs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132112" y="1700808"/>
            <a:ext cx="4096072" cy="172819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1700808"/>
            <a:ext cx="1944216" cy="172819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4149080"/>
            <a:ext cx="7056784" cy="266429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12360" y="4149080"/>
            <a:ext cx="1152128" cy="2664296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644545">
            <a:off x="8334722" y="3813386"/>
            <a:ext cx="295308" cy="777236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08" y="1916832"/>
            <a:ext cx="8858280" cy="4896544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Les chémorécepteurs périphériques présentent les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mêmes localisations</a:t>
            </a:r>
            <a:r>
              <a:rPr lang="fr-FR" sz="3000" dirty="0"/>
              <a:t> </a:t>
            </a:r>
            <a:r>
              <a:rPr lang="fr-FR" sz="3000" dirty="0" smtClean="0"/>
              <a:t>et les </a:t>
            </a:r>
            <a:r>
              <a:rPr lang="fr-FR" sz="3000" i="1" dirty="0" smtClean="0">
                <a:solidFill>
                  <a:srgbClr val="0070C0"/>
                </a:solidFill>
              </a:rPr>
              <a:t>mêmes </a:t>
            </a:r>
            <a:r>
              <a:rPr lang="fr-FR" sz="3000" i="1" dirty="0">
                <a:solidFill>
                  <a:srgbClr val="0070C0"/>
                </a:solidFill>
              </a:rPr>
              <a:t>voies afférentes </a:t>
            </a:r>
            <a:r>
              <a:rPr lang="fr-FR" sz="3000" dirty="0" smtClean="0"/>
              <a:t>que les </a:t>
            </a:r>
          </a:p>
          <a:p>
            <a:pPr marL="0" indent="0">
              <a:buNone/>
            </a:pPr>
            <a:r>
              <a:rPr lang="fr-FR" sz="3000" dirty="0" smtClean="0"/>
              <a:t>    barorécepteurs. 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Les </a:t>
            </a:r>
            <a:r>
              <a:rPr lang="fr-FR" sz="3000" i="1" dirty="0" smtClean="0">
                <a:solidFill>
                  <a:schemeClr val="bg1"/>
                </a:solidFill>
              </a:rPr>
              <a:t>centres sont bulbaires</a:t>
            </a:r>
            <a:r>
              <a:rPr lang="fr-FR" sz="3000" dirty="0" smtClean="0">
                <a:solidFill>
                  <a:schemeClr val="bg1"/>
                </a:solidFill>
              </a:rPr>
              <a:t>, de nature </a:t>
            </a:r>
            <a:r>
              <a:rPr lang="fr-FR" sz="3000" i="1" dirty="0" smtClean="0">
                <a:solidFill>
                  <a:schemeClr val="bg1"/>
                </a:solidFill>
              </a:rPr>
              <a:t>cardiaque</a:t>
            </a:r>
            <a:r>
              <a:rPr lang="fr-FR" sz="3000" dirty="0" smtClean="0">
                <a:solidFill>
                  <a:schemeClr val="bg1"/>
                </a:solidFill>
              </a:rPr>
              <a:t> et 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 </a:t>
            </a:r>
            <a:r>
              <a:rPr lang="fr-FR" sz="3000" dirty="0" smtClean="0">
                <a:solidFill>
                  <a:schemeClr val="bg1"/>
                </a:solidFill>
              </a:rPr>
              <a:t>    </a:t>
            </a:r>
            <a:r>
              <a:rPr lang="fr-FR" sz="3000" i="1" dirty="0" smtClean="0">
                <a:solidFill>
                  <a:schemeClr val="bg1"/>
                </a:solidFill>
              </a:rPr>
              <a:t>respiratoire</a:t>
            </a:r>
            <a:r>
              <a:rPr lang="fr-FR" sz="3000" dirty="0" smtClean="0">
                <a:solidFill>
                  <a:schemeClr val="bg1"/>
                </a:solidFill>
              </a:rPr>
              <a:t>. 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Les </a:t>
            </a:r>
            <a:r>
              <a:rPr lang="fr-FR" sz="3000" dirty="0" err="1" smtClean="0">
                <a:solidFill>
                  <a:schemeClr val="bg1"/>
                </a:solidFill>
              </a:rPr>
              <a:t>stimulis</a:t>
            </a:r>
            <a:r>
              <a:rPr lang="fr-FR" sz="3000" dirty="0" smtClean="0">
                <a:solidFill>
                  <a:schemeClr val="bg1"/>
                </a:solidFill>
              </a:rPr>
              <a:t> sont essentiellement la </a:t>
            </a:r>
            <a:r>
              <a:rPr lang="fr-FR" sz="3000" i="1" dirty="0" smtClean="0">
                <a:solidFill>
                  <a:schemeClr val="bg1"/>
                </a:solidFill>
              </a:rPr>
              <a:t>diminution de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chemeClr val="bg1"/>
                </a:solidFill>
              </a:rPr>
              <a:t>     PaO</a:t>
            </a:r>
            <a:r>
              <a:rPr lang="fr-FR" sz="3000" i="1" baseline="-25000" dirty="0" smtClean="0">
                <a:solidFill>
                  <a:schemeClr val="bg1"/>
                </a:solidFill>
              </a:rPr>
              <a:t>2</a:t>
            </a:r>
            <a:r>
              <a:rPr lang="fr-FR" sz="3000" dirty="0" smtClean="0">
                <a:solidFill>
                  <a:schemeClr val="bg1"/>
                </a:solidFill>
              </a:rPr>
              <a:t>, secondairement </a:t>
            </a:r>
            <a:r>
              <a:rPr lang="fr-FR" sz="3000" i="1" dirty="0" smtClean="0">
                <a:solidFill>
                  <a:schemeClr val="bg1"/>
                </a:solidFill>
              </a:rPr>
              <a:t>l’augmentation de la PaCO</a:t>
            </a:r>
            <a:r>
              <a:rPr lang="fr-FR" sz="3000" i="1" baseline="-25000" dirty="0" smtClean="0">
                <a:solidFill>
                  <a:schemeClr val="bg1"/>
                </a:solidFill>
              </a:rPr>
              <a:t>2</a:t>
            </a:r>
            <a:r>
              <a:rPr lang="fr-FR" sz="3000" i="1" dirty="0" smtClean="0">
                <a:solidFill>
                  <a:schemeClr val="bg1"/>
                </a:solidFill>
              </a:rPr>
              <a:t> et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chemeClr val="bg1"/>
                </a:solidFill>
              </a:rPr>
              <a:t>     diminution du PH.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Le déchargement débute pour un </a:t>
            </a:r>
            <a:r>
              <a:rPr lang="fr-FR" sz="3000" i="1" dirty="0" smtClean="0">
                <a:solidFill>
                  <a:schemeClr val="bg1"/>
                </a:solidFill>
              </a:rPr>
              <a:t>abaissement de la PA au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dessous de </a:t>
            </a:r>
            <a:r>
              <a:rPr lang="fr-FR" sz="3000" dirty="0" smtClean="0">
                <a:solidFill>
                  <a:schemeClr val="bg1"/>
                </a:solidFill>
              </a:rPr>
              <a:t>100 mmHg et s’étale à 25 mmHg. 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L’effet est une </a:t>
            </a:r>
            <a:r>
              <a:rPr lang="fr-FR" sz="3000" i="1" dirty="0" smtClean="0">
                <a:solidFill>
                  <a:schemeClr val="bg1"/>
                </a:solidFill>
              </a:rPr>
              <a:t>augmentation du débit cardiaque et du débit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ventilatoire.</a:t>
            </a: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208" y="188640"/>
            <a:ext cx="88582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3.1.2. Réflexe des chémorécepteurs périphériques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753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3100" dirty="0" smtClean="0">
                <a:solidFill>
                  <a:srgbClr val="C00000"/>
                </a:solidFill>
              </a:rPr>
              <a:t>1.1.  Définition et importance de la PA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322712" cy="5157192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   </a:t>
            </a:r>
            <a:r>
              <a:rPr lang="fr-FR" sz="3100" dirty="0" smtClean="0"/>
              <a:t>La PA est définie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par la pression exercée par le sang, sur la paroi interne des vaisseaux du réseau artériel</a:t>
            </a:r>
            <a:r>
              <a:rPr lang="fr-FR" sz="3100" dirty="0">
                <a:solidFill>
                  <a:srgbClr val="FBF3F3"/>
                </a:solidFill>
              </a:rPr>
              <a:t> </a:t>
            </a:r>
            <a:r>
              <a:rPr lang="fr-FR" sz="3100" dirty="0" smtClean="0">
                <a:solidFill>
                  <a:srgbClr val="FBF3F3"/>
                </a:solidFill>
              </a:rPr>
              <a:t>(qui débute par l’aorte et se termine par les artérioles)</a:t>
            </a:r>
          </a:p>
          <a:p>
            <a:r>
              <a:rPr lang="fr-FR" sz="3100" dirty="0" smtClean="0">
                <a:solidFill>
                  <a:srgbClr val="FBF3F3"/>
                </a:solidFill>
              </a:rPr>
              <a:t>La PA force motrice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qui permet le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mouvement du sang au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niveau du réseau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artériel.           </a:t>
            </a:r>
            <a:r>
              <a:rPr lang="fr-FR" sz="3100" dirty="0" smtClean="0"/>
              <a:t>                         </a:t>
            </a:r>
            <a:endParaRPr lang="fr-FR" sz="31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700808"/>
            <a:ext cx="4474839" cy="48965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4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08" y="1916832"/>
            <a:ext cx="8858280" cy="4896544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Les chémorécepteurs périphériques présentent les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mêmes localisations</a:t>
            </a:r>
            <a:r>
              <a:rPr lang="fr-FR" sz="3000" dirty="0"/>
              <a:t> </a:t>
            </a:r>
            <a:r>
              <a:rPr lang="fr-FR" sz="3000" dirty="0" smtClean="0"/>
              <a:t>et les </a:t>
            </a:r>
            <a:r>
              <a:rPr lang="fr-FR" sz="3000" i="1" dirty="0" smtClean="0">
                <a:solidFill>
                  <a:srgbClr val="0070C0"/>
                </a:solidFill>
              </a:rPr>
              <a:t>mêmes </a:t>
            </a:r>
            <a:r>
              <a:rPr lang="fr-FR" sz="3000" i="1" dirty="0">
                <a:solidFill>
                  <a:srgbClr val="0070C0"/>
                </a:solidFill>
              </a:rPr>
              <a:t>voies afférentes </a:t>
            </a:r>
            <a:r>
              <a:rPr lang="fr-FR" sz="3000" dirty="0" smtClean="0"/>
              <a:t>que les </a:t>
            </a:r>
          </a:p>
          <a:p>
            <a:pPr marL="0" indent="0">
              <a:buNone/>
            </a:pPr>
            <a:r>
              <a:rPr lang="fr-FR" sz="3000" dirty="0" smtClean="0"/>
              <a:t>    barorécepteurs.  </a:t>
            </a:r>
          </a:p>
          <a:p>
            <a:r>
              <a:rPr lang="fr-FR" sz="3000" dirty="0" smtClean="0"/>
              <a:t>Les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centres sont bulbaires</a:t>
            </a:r>
            <a:r>
              <a:rPr lang="fr-FR" sz="3000" dirty="0" smtClean="0"/>
              <a:t>, de nature </a:t>
            </a:r>
            <a:r>
              <a:rPr lang="fr-FR" sz="3000" i="1" dirty="0" smtClean="0">
                <a:solidFill>
                  <a:srgbClr val="0070C0"/>
                </a:solidFill>
              </a:rPr>
              <a:t>cardiaque</a:t>
            </a:r>
            <a:r>
              <a:rPr lang="fr-FR" sz="3000" dirty="0" smtClean="0"/>
              <a:t> et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 </a:t>
            </a:r>
            <a:r>
              <a:rPr lang="fr-FR" sz="3000" i="1" dirty="0" smtClean="0">
                <a:solidFill>
                  <a:srgbClr val="0070C0"/>
                </a:solidFill>
              </a:rPr>
              <a:t>respiratoire</a:t>
            </a:r>
            <a:r>
              <a:rPr lang="fr-FR" sz="3000" dirty="0" smtClean="0"/>
              <a:t>. 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Les </a:t>
            </a:r>
            <a:r>
              <a:rPr lang="fr-FR" sz="3000" dirty="0" err="1" smtClean="0">
                <a:solidFill>
                  <a:schemeClr val="bg1"/>
                </a:solidFill>
              </a:rPr>
              <a:t>stimulis</a:t>
            </a:r>
            <a:r>
              <a:rPr lang="fr-FR" sz="3000" dirty="0" smtClean="0">
                <a:solidFill>
                  <a:schemeClr val="bg1"/>
                </a:solidFill>
              </a:rPr>
              <a:t> sont essentiellement la </a:t>
            </a:r>
            <a:r>
              <a:rPr lang="fr-FR" sz="3000" i="1" dirty="0" smtClean="0">
                <a:solidFill>
                  <a:schemeClr val="bg1"/>
                </a:solidFill>
              </a:rPr>
              <a:t>diminution de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chemeClr val="bg1"/>
                </a:solidFill>
              </a:rPr>
              <a:t>     PaO</a:t>
            </a:r>
            <a:r>
              <a:rPr lang="fr-FR" sz="3000" i="1" baseline="-25000" dirty="0" smtClean="0">
                <a:solidFill>
                  <a:schemeClr val="bg1"/>
                </a:solidFill>
              </a:rPr>
              <a:t>2</a:t>
            </a:r>
            <a:r>
              <a:rPr lang="fr-FR" sz="3000" dirty="0" smtClean="0">
                <a:solidFill>
                  <a:schemeClr val="bg1"/>
                </a:solidFill>
              </a:rPr>
              <a:t>, secondairement </a:t>
            </a:r>
            <a:r>
              <a:rPr lang="fr-FR" sz="3000" i="1" dirty="0" smtClean="0">
                <a:solidFill>
                  <a:schemeClr val="bg1"/>
                </a:solidFill>
              </a:rPr>
              <a:t>l’augmentation de la PaCO</a:t>
            </a:r>
            <a:r>
              <a:rPr lang="fr-FR" sz="3000" i="1" baseline="-25000" dirty="0" smtClean="0">
                <a:solidFill>
                  <a:schemeClr val="bg1"/>
                </a:solidFill>
              </a:rPr>
              <a:t>2</a:t>
            </a:r>
            <a:r>
              <a:rPr lang="fr-FR" sz="3000" i="1" dirty="0" smtClean="0">
                <a:solidFill>
                  <a:schemeClr val="bg1"/>
                </a:solidFill>
              </a:rPr>
              <a:t> et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chemeClr val="bg1"/>
                </a:solidFill>
              </a:rPr>
              <a:t>     diminution du PH.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Le déchargement débute pour un </a:t>
            </a:r>
            <a:r>
              <a:rPr lang="fr-FR" sz="3000" i="1" dirty="0" smtClean="0">
                <a:solidFill>
                  <a:schemeClr val="bg1"/>
                </a:solidFill>
              </a:rPr>
              <a:t>abaissement de la PA au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dessous de </a:t>
            </a:r>
            <a:r>
              <a:rPr lang="fr-FR" sz="3000" dirty="0" smtClean="0">
                <a:solidFill>
                  <a:schemeClr val="bg1"/>
                </a:solidFill>
              </a:rPr>
              <a:t>100 mmHg et s’étale à 25 mmHg. 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L’effet est une </a:t>
            </a:r>
            <a:r>
              <a:rPr lang="fr-FR" sz="3000" i="1" dirty="0" smtClean="0">
                <a:solidFill>
                  <a:schemeClr val="bg1"/>
                </a:solidFill>
              </a:rPr>
              <a:t>augmentation du débit cardiaque et du débit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ventilatoire.</a:t>
            </a: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208" y="188640"/>
            <a:ext cx="88582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3.1.2. Reflexe des chémorécepteurs périphériques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753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08" y="1916832"/>
            <a:ext cx="8858280" cy="4896544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Les chémorécepteurs périphériques présentent les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mêmes localisations</a:t>
            </a:r>
            <a:r>
              <a:rPr lang="fr-FR" sz="3000" dirty="0"/>
              <a:t> </a:t>
            </a:r>
            <a:r>
              <a:rPr lang="fr-FR" sz="3000" dirty="0" smtClean="0"/>
              <a:t>et les </a:t>
            </a:r>
            <a:r>
              <a:rPr lang="fr-FR" sz="3000" i="1" dirty="0" smtClean="0">
                <a:solidFill>
                  <a:srgbClr val="0070C0"/>
                </a:solidFill>
              </a:rPr>
              <a:t>mêmes </a:t>
            </a:r>
            <a:r>
              <a:rPr lang="fr-FR" sz="3000" i="1" dirty="0">
                <a:solidFill>
                  <a:srgbClr val="0070C0"/>
                </a:solidFill>
              </a:rPr>
              <a:t>voies afférentes </a:t>
            </a:r>
            <a:r>
              <a:rPr lang="fr-FR" sz="3000" dirty="0" smtClean="0"/>
              <a:t>que les </a:t>
            </a:r>
          </a:p>
          <a:p>
            <a:pPr marL="0" indent="0">
              <a:buNone/>
            </a:pPr>
            <a:r>
              <a:rPr lang="fr-FR" sz="3000" dirty="0" smtClean="0"/>
              <a:t>    barorécepteurs.  </a:t>
            </a:r>
          </a:p>
          <a:p>
            <a:r>
              <a:rPr lang="fr-FR" sz="3000" dirty="0" smtClean="0"/>
              <a:t>Les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centres sont bulbaires</a:t>
            </a:r>
            <a:r>
              <a:rPr lang="fr-FR" sz="3000" dirty="0" smtClean="0"/>
              <a:t>, de nature </a:t>
            </a:r>
            <a:r>
              <a:rPr lang="fr-FR" sz="3000" i="1" dirty="0" smtClean="0">
                <a:solidFill>
                  <a:srgbClr val="0070C0"/>
                </a:solidFill>
              </a:rPr>
              <a:t>cardiaque</a:t>
            </a:r>
            <a:r>
              <a:rPr lang="fr-FR" sz="3000" dirty="0" smtClean="0"/>
              <a:t> et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 </a:t>
            </a:r>
            <a:r>
              <a:rPr lang="fr-FR" sz="3000" i="1" dirty="0" smtClean="0">
                <a:solidFill>
                  <a:srgbClr val="0070C0"/>
                </a:solidFill>
              </a:rPr>
              <a:t>respiratoire</a:t>
            </a:r>
            <a:r>
              <a:rPr lang="fr-FR" sz="3000" dirty="0" smtClean="0"/>
              <a:t>.  </a:t>
            </a:r>
          </a:p>
          <a:p>
            <a:r>
              <a:rPr lang="fr-FR" sz="3000" dirty="0" smtClean="0"/>
              <a:t>Les </a:t>
            </a:r>
            <a:r>
              <a:rPr lang="fr-FR" sz="3000" dirty="0" err="1" smtClean="0"/>
              <a:t>stimulis</a:t>
            </a:r>
            <a:r>
              <a:rPr lang="fr-FR" sz="3000" dirty="0" smtClean="0"/>
              <a:t> sont essentiellement la </a:t>
            </a:r>
            <a:r>
              <a:rPr lang="fr-FR" sz="3000" i="1" dirty="0" smtClean="0">
                <a:solidFill>
                  <a:srgbClr val="0070C0"/>
                </a:solidFill>
              </a:rPr>
              <a:t>diminution de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PaO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dirty="0" smtClean="0">
                <a:solidFill>
                  <a:srgbClr val="0070C0"/>
                </a:solidFill>
              </a:rPr>
              <a:t>,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secondairement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l’augmentation de la PaCO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i="1" dirty="0" smtClean="0">
                <a:solidFill>
                  <a:srgbClr val="0070C0"/>
                </a:solidFill>
              </a:rPr>
              <a:t> et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diminution du PH.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Le déchargement débute pour un </a:t>
            </a:r>
            <a:r>
              <a:rPr lang="fr-FR" sz="3000" i="1" dirty="0" smtClean="0">
                <a:solidFill>
                  <a:schemeClr val="bg1"/>
                </a:solidFill>
              </a:rPr>
              <a:t>abaissement de la PA au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dessous de </a:t>
            </a:r>
            <a:r>
              <a:rPr lang="fr-FR" sz="3000" dirty="0" smtClean="0">
                <a:solidFill>
                  <a:schemeClr val="bg1"/>
                </a:solidFill>
              </a:rPr>
              <a:t>100 mmHg et s’étale à 25 mmHg. 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L’effet est une </a:t>
            </a:r>
            <a:r>
              <a:rPr lang="fr-FR" sz="3000" i="1" dirty="0" smtClean="0">
                <a:solidFill>
                  <a:schemeClr val="bg1"/>
                </a:solidFill>
              </a:rPr>
              <a:t>augmentation du débit cardiaque et du débit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ventilatoire.</a:t>
            </a: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208" y="188640"/>
            <a:ext cx="88582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3.1.2. Reflexe des chémorécepteurs périphériques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753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08" y="1916832"/>
            <a:ext cx="8858280" cy="4896544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Les chémorécepteurs périphériques présentent les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mêmes localisations</a:t>
            </a:r>
            <a:r>
              <a:rPr lang="fr-FR" sz="3000" dirty="0"/>
              <a:t> </a:t>
            </a:r>
            <a:r>
              <a:rPr lang="fr-FR" sz="3000" dirty="0" smtClean="0"/>
              <a:t>et les </a:t>
            </a:r>
            <a:r>
              <a:rPr lang="fr-FR" sz="3000" i="1" dirty="0" smtClean="0">
                <a:solidFill>
                  <a:srgbClr val="0070C0"/>
                </a:solidFill>
              </a:rPr>
              <a:t>mêmes </a:t>
            </a:r>
            <a:r>
              <a:rPr lang="fr-FR" sz="3000" i="1" dirty="0">
                <a:solidFill>
                  <a:srgbClr val="0070C0"/>
                </a:solidFill>
              </a:rPr>
              <a:t>voies afférentes </a:t>
            </a:r>
            <a:r>
              <a:rPr lang="fr-FR" sz="3000" dirty="0" smtClean="0"/>
              <a:t>que les </a:t>
            </a:r>
          </a:p>
          <a:p>
            <a:pPr marL="0" indent="0">
              <a:buNone/>
            </a:pPr>
            <a:r>
              <a:rPr lang="fr-FR" sz="3000" dirty="0" smtClean="0"/>
              <a:t>    barorécepteurs.  </a:t>
            </a:r>
          </a:p>
          <a:p>
            <a:r>
              <a:rPr lang="fr-FR" sz="3000" dirty="0" smtClean="0"/>
              <a:t>Les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centres sont bulbaires</a:t>
            </a:r>
            <a:r>
              <a:rPr lang="fr-FR" sz="3000" dirty="0" smtClean="0"/>
              <a:t>, de nature </a:t>
            </a:r>
            <a:r>
              <a:rPr lang="fr-FR" sz="3000" i="1" dirty="0" smtClean="0">
                <a:solidFill>
                  <a:srgbClr val="0070C0"/>
                </a:solidFill>
              </a:rPr>
              <a:t>cardiaque</a:t>
            </a:r>
            <a:r>
              <a:rPr lang="fr-FR" sz="3000" dirty="0" smtClean="0"/>
              <a:t> et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 </a:t>
            </a:r>
            <a:r>
              <a:rPr lang="fr-FR" sz="3000" i="1" dirty="0" smtClean="0">
                <a:solidFill>
                  <a:srgbClr val="0070C0"/>
                </a:solidFill>
              </a:rPr>
              <a:t>respiratoire</a:t>
            </a:r>
            <a:r>
              <a:rPr lang="fr-FR" sz="3000" dirty="0" smtClean="0"/>
              <a:t>.  </a:t>
            </a:r>
          </a:p>
          <a:p>
            <a:r>
              <a:rPr lang="fr-FR" sz="3000" dirty="0" smtClean="0"/>
              <a:t>Les </a:t>
            </a:r>
            <a:r>
              <a:rPr lang="fr-FR" sz="3000" dirty="0" err="1" smtClean="0"/>
              <a:t>stimulis</a:t>
            </a:r>
            <a:r>
              <a:rPr lang="fr-FR" sz="3000" dirty="0" smtClean="0"/>
              <a:t> sont essentiellement la </a:t>
            </a:r>
            <a:r>
              <a:rPr lang="fr-FR" sz="3000" i="1" dirty="0" smtClean="0">
                <a:solidFill>
                  <a:srgbClr val="0070C0"/>
                </a:solidFill>
              </a:rPr>
              <a:t>diminution de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PaO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dirty="0" smtClean="0">
                <a:solidFill>
                  <a:srgbClr val="0070C0"/>
                </a:solidFill>
              </a:rPr>
              <a:t>,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secondairement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l’augmentation de la PaCO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i="1" dirty="0" smtClean="0">
                <a:solidFill>
                  <a:srgbClr val="0070C0"/>
                </a:solidFill>
              </a:rPr>
              <a:t> et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diminution du PH. </a:t>
            </a:r>
          </a:p>
          <a:p>
            <a:r>
              <a:rPr lang="fr-FR" sz="3000" dirty="0" smtClean="0"/>
              <a:t>Le déchargement débute pour un </a:t>
            </a:r>
            <a:r>
              <a:rPr lang="fr-FR" sz="3000" i="1" dirty="0" smtClean="0">
                <a:solidFill>
                  <a:srgbClr val="0070C0"/>
                </a:solidFill>
              </a:rPr>
              <a:t>abaissement de la PA au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dessous de </a:t>
            </a:r>
            <a:r>
              <a:rPr lang="fr-FR" sz="3000" dirty="0" smtClean="0">
                <a:solidFill>
                  <a:srgbClr val="C00000"/>
                </a:solidFill>
              </a:rPr>
              <a:t>100 mmHg </a:t>
            </a:r>
            <a:r>
              <a:rPr lang="fr-FR" sz="3000" dirty="0" smtClean="0"/>
              <a:t>et s’étale à </a:t>
            </a:r>
            <a:r>
              <a:rPr lang="fr-FR" sz="3000" dirty="0" smtClean="0">
                <a:solidFill>
                  <a:srgbClr val="C00000"/>
                </a:solidFill>
              </a:rPr>
              <a:t>25 mmHg.  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L’effet est une </a:t>
            </a:r>
            <a:r>
              <a:rPr lang="fr-FR" sz="3000" i="1" dirty="0" smtClean="0">
                <a:solidFill>
                  <a:schemeClr val="bg1"/>
                </a:solidFill>
              </a:rPr>
              <a:t>augmentation du débit cardiaque et du débit 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 </a:t>
            </a:r>
            <a:r>
              <a:rPr lang="fr-FR" sz="3000" i="1" dirty="0" smtClean="0">
                <a:solidFill>
                  <a:schemeClr val="bg1"/>
                </a:solidFill>
              </a:rPr>
              <a:t>   ventilatoire.</a:t>
            </a: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208" y="188640"/>
            <a:ext cx="88582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3.1.2. Reflexe des chémorécepteurs périphériques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73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08" y="1916832"/>
            <a:ext cx="8858280" cy="4896544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Les chémorécepteurs périphériques présentent les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mêmes localisations</a:t>
            </a:r>
            <a:r>
              <a:rPr lang="fr-FR" sz="3000" dirty="0"/>
              <a:t> </a:t>
            </a:r>
            <a:r>
              <a:rPr lang="fr-FR" sz="3000" dirty="0" smtClean="0"/>
              <a:t>et les </a:t>
            </a:r>
            <a:r>
              <a:rPr lang="fr-FR" sz="3000" i="1" dirty="0" smtClean="0">
                <a:solidFill>
                  <a:srgbClr val="0070C0"/>
                </a:solidFill>
              </a:rPr>
              <a:t>mêmes </a:t>
            </a:r>
            <a:r>
              <a:rPr lang="fr-FR" sz="3000" i="1" dirty="0">
                <a:solidFill>
                  <a:srgbClr val="0070C0"/>
                </a:solidFill>
              </a:rPr>
              <a:t>voies afférentes </a:t>
            </a:r>
            <a:r>
              <a:rPr lang="fr-FR" sz="3000" dirty="0" smtClean="0"/>
              <a:t>que les </a:t>
            </a:r>
          </a:p>
          <a:p>
            <a:pPr marL="0" indent="0">
              <a:buNone/>
            </a:pPr>
            <a:r>
              <a:rPr lang="fr-FR" sz="3000" dirty="0" smtClean="0"/>
              <a:t>    barorécepteurs.  </a:t>
            </a:r>
          </a:p>
          <a:p>
            <a:r>
              <a:rPr lang="fr-FR" sz="3000" dirty="0" smtClean="0"/>
              <a:t>Les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centres sont bulbaires</a:t>
            </a:r>
            <a:r>
              <a:rPr lang="fr-FR" sz="3000" dirty="0" smtClean="0"/>
              <a:t>, de nature </a:t>
            </a:r>
            <a:r>
              <a:rPr lang="fr-FR" sz="3000" i="1" dirty="0" smtClean="0">
                <a:solidFill>
                  <a:srgbClr val="0070C0"/>
                </a:solidFill>
              </a:rPr>
              <a:t>cardiaque</a:t>
            </a:r>
            <a:r>
              <a:rPr lang="fr-FR" sz="3000" dirty="0" smtClean="0"/>
              <a:t> et </a:t>
            </a:r>
          </a:p>
          <a:p>
            <a:pPr marL="0" indent="0">
              <a:buNone/>
            </a:pPr>
            <a:r>
              <a:rPr lang="fr-FR" sz="3000" dirty="0"/>
              <a:t> </a:t>
            </a:r>
            <a:r>
              <a:rPr lang="fr-FR" sz="3000" dirty="0" smtClean="0"/>
              <a:t>    </a:t>
            </a:r>
            <a:r>
              <a:rPr lang="fr-FR" sz="3000" i="1" dirty="0" smtClean="0">
                <a:solidFill>
                  <a:srgbClr val="0070C0"/>
                </a:solidFill>
              </a:rPr>
              <a:t>respiratoire</a:t>
            </a:r>
            <a:r>
              <a:rPr lang="fr-FR" sz="3000" dirty="0" smtClean="0"/>
              <a:t>.  </a:t>
            </a:r>
          </a:p>
          <a:p>
            <a:r>
              <a:rPr lang="fr-FR" sz="3000" dirty="0" smtClean="0"/>
              <a:t>Les </a:t>
            </a:r>
            <a:r>
              <a:rPr lang="fr-FR" sz="3000" dirty="0" err="1" smtClean="0"/>
              <a:t>stimulis</a:t>
            </a:r>
            <a:r>
              <a:rPr lang="fr-FR" sz="3000" dirty="0" smtClean="0"/>
              <a:t> sont essentiellement la </a:t>
            </a:r>
            <a:r>
              <a:rPr lang="fr-FR" sz="3000" i="1" dirty="0" smtClean="0">
                <a:solidFill>
                  <a:srgbClr val="0070C0"/>
                </a:solidFill>
              </a:rPr>
              <a:t>diminution de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PaO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dirty="0" smtClean="0">
                <a:solidFill>
                  <a:srgbClr val="0070C0"/>
                </a:solidFill>
              </a:rPr>
              <a:t>,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dirty="0" smtClean="0"/>
              <a:t>secondairement</a:t>
            </a:r>
            <a:r>
              <a:rPr lang="fr-FR" sz="3000" dirty="0" smtClean="0">
                <a:solidFill>
                  <a:srgbClr val="C0000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l’augmentation de la PaCO</a:t>
            </a:r>
            <a:r>
              <a:rPr lang="fr-FR" sz="3000" i="1" baseline="-25000" dirty="0" smtClean="0">
                <a:solidFill>
                  <a:srgbClr val="0070C0"/>
                </a:solidFill>
              </a:rPr>
              <a:t>2</a:t>
            </a:r>
            <a:r>
              <a:rPr lang="fr-FR" sz="3000" i="1" dirty="0" smtClean="0">
                <a:solidFill>
                  <a:srgbClr val="0070C0"/>
                </a:solidFill>
              </a:rPr>
              <a:t> et la 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rgbClr val="0070C0"/>
                </a:solidFill>
              </a:rPr>
              <a:t>     diminution du PH. </a:t>
            </a:r>
          </a:p>
          <a:p>
            <a:r>
              <a:rPr lang="fr-FR" sz="3000" dirty="0" smtClean="0"/>
              <a:t>Le déchargement débute pour un </a:t>
            </a:r>
            <a:r>
              <a:rPr lang="fr-FR" sz="3000" i="1" dirty="0" smtClean="0">
                <a:solidFill>
                  <a:srgbClr val="0070C0"/>
                </a:solidFill>
              </a:rPr>
              <a:t>abaissement de la PA au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dessous de </a:t>
            </a:r>
            <a:r>
              <a:rPr lang="fr-FR" sz="3000" dirty="0" smtClean="0">
                <a:solidFill>
                  <a:srgbClr val="C00000"/>
                </a:solidFill>
              </a:rPr>
              <a:t>100 mmHg </a:t>
            </a:r>
            <a:r>
              <a:rPr lang="fr-FR" sz="3000" dirty="0" smtClean="0"/>
              <a:t>et s’étale à </a:t>
            </a:r>
            <a:r>
              <a:rPr lang="fr-FR" sz="3000" dirty="0" smtClean="0">
                <a:solidFill>
                  <a:srgbClr val="C00000"/>
                </a:solidFill>
              </a:rPr>
              <a:t>25 mmHg.  </a:t>
            </a:r>
          </a:p>
          <a:p>
            <a:r>
              <a:rPr lang="fr-FR" sz="3000" dirty="0" smtClean="0"/>
              <a:t>L’effet est une </a:t>
            </a:r>
            <a:r>
              <a:rPr lang="fr-FR" sz="3000" i="1" dirty="0" smtClean="0">
                <a:solidFill>
                  <a:srgbClr val="0070C0"/>
                </a:solidFill>
              </a:rPr>
              <a:t>augmentation du débit cardiaque et du débit </a:t>
            </a:r>
          </a:p>
          <a:p>
            <a:pPr marL="0" indent="0">
              <a:buNone/>
            </a:pPr>
            <a:r>
              <a:rPr lang="fr-FR" sz="3000" i="1" dirty="0">
                <a:solidFill>
                  <a:srgbClr val="0070C0"/>
                </a:solidFill>
              </a:rPr>
              <a:t> </a:t>
            </a:r>
            <a:r>
              <a:rPr lang="fr-FR" sz="3000" i="1" dirty="0" smtClean="0">
                <a:solidFill>
                  <a:srgbClr val="0070C0"/>
                </a:solidFill>
              </a:rPr>
              <a:t>   ventilatoire.</a:t>
            </a: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208" y="188640"/>
            <a:ext cx="8858280" cy="15701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3.1.2. Réflexe des chémorécepteurs périphériques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280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47453"/>
            <a:ext cx="8568952" cy="286977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Le déchargement débute pour une </a:t>
            </a:r>
            <a:r>
              <a:rPr lang="fr-FR" sz="2800" dirty="0" smtClean="0">
                <a:solidFill>
                  <a:srgbClr val="C00000"/>
                </a:solidFill>
              </a:rPr>
              <a:t>PA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&lt; 40 mm Hg </a:t>
            </a:r>
            <a:endParaRPr lang="fr-FR" sz="2800" dirty="0" smtClean="0"/>
          </a:p>
          <a:p>
            <a:r>
              <a:rPr lang="fr-FR" sz="2800" dirty="0" smtClean="0">
                <a:solidFill>
                  <a:schemeClr val="bg1"/>
                </a:solidFill>
              </a:rPr>
              <a:t>L’effet est un </a:t>
            </a:r>
            <a:r>
              <a:rPr lang="fr-FR" sz="2800" i="1" dirty="0" smtClean="0">
                <a:solidFill>
                  <a:schemeClr val="bg1"/>
                </a:solidFill>
              </a:rPr>
              <a:t>renforcement intense de l’action du sympathique.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C’est un mécanisme de lutte de dernier recours contre  les </a:t>
            </a:r>
            <a:r>
              <a:rPr lang="fr-FR" sz="2800" i="1" dirty="0" smtClean="0">
                <a:solidFill>
                  <a:schemeClr val="bg1"/>
                </a:solidFill>
              </a:rPr>
              <a:t>conséquences métaboliques de la baisse importante de la PA.   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3.1.3. Réflexe ischémique central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310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47453"/>
            <a:ext cx="8568952" cy="286977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Le déchargement débute pour une </a:t>
            </a:r>
            <a:r>
              <a:rPr lang="fr-FR" sz="2800" dirty="0" smtClean="0">
                <a:solidFill>
                  <a:srgbClr val="C00000"/>
                </a:solidFill>
              </a:rPr>
              <a:t>PA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&lt; 40 mm Hg </a:t>
            </a:r>
            <a:endParaRPr lang="fr-FR" sz="2800" dirty="0" smtClean="0"/>
          </a:p>
          <a:p>
            <a:r>
              <a:rPr lang="fr-FR" sz="2800" dirty="0" smtClean="0"/>
              <a:t>L’effet est un </a:t>
            </a:r>
            <a:r>
              <a:rPr lang="fr-FR" sz="2800" i="1" dirty="0" smtClean="0">
                <a:solidFill>
                  <a:srgbClr val="0070C0"/>
                </a:solidFill>
              </a:rPr>
              <a:t>renforcement intense de l’action du sympathique.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C’est un mécanisme de lutte de dernier recours contre  les </a:t>
            </a:r>
            <a:r>
              <a:rPr lang="fr-FR" sz="2800" i="1" dirty="0" smtClean="0">
                <a:solidFill>
                  <a:schemeClr val="bg1"/>
                </a:solidFill>
              </a:rPr>
              <a:t>conséquences métaboliques de la baisse importante de la PA.   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3.1.3. Reflexe ischémique central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310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3.1.3. </a:t>
            </a:r>
            <a:r>
              <a:rPr lang="fr-FR" sz="2800" dirty="0" smtClean="0">
                <a:solidFill>
                  <a:srgbClr val="C00000"/>
                </a:solidFill>
              </a:rPr>
              <a:t>Réflexe </a:t>
            </a:r>
            <a:r>
              <a:rPr lang="fr-FR" sz="2800" dirty="0" smtClean="0">
                <a:solidFill>
                  <a:srgbClr val="C00000"/>
                </a:solidFill>
              </a:rPr>
              <a:t>ischémique central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051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47453"/>
            <a:ext cx="8568952" cy="286977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Le déchargement débute pour une </a:t>
            </a:r>
            <a:r>
              <a:rPr lang="fr-FR" sz="2800" dirty="0" smtClean="0">
                <a:solidFill>
                  <a:srgbClr val="C00000"/>
                </a:solidFill>
              </a:rPr>
              <a:t>PA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&lt; 40 mm Hg </a:t>
            </a:r>
            <a:endParaRPr lang="fr-FR" sz="2800" dirty="0" smtClean="0"/>
          </a:p>
          <a:p>
            <a:r>
              <a:rPr lang="fr-FR" sz="2800" dirty="0" smtClean="0">
                <a:solidFill>
                  <a:schemeClr val="bg1"/>
                </a:solidFill>
              </a:rPr>
              <a:t>L’effet est un </a:t>
            </a:r>
            <a:r>
              <a:rPr lang="fr-FR" sz="2800" i="1" dirty="0" smtClean="0">
                <a:solidFill>
                  <a:schemeClr val="bg1"/>
                </a:solidFill>
              </a:rPr>
              <a:t>renforcement intense de l’action du sympathique.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C’est un mécanisme de lutte de dernier recours contre  les </a:t>
            </a:r>
            <a:r>
              <a:rPr lang="fr-FR" sz="2800" i="1" dirty="0" smtClean="0">
                <a:solidFill>
                  <a:schemeClr val="bg1"/>
                </a:solidFill>
              </a:rPr>
              <a:t>conséquences métaboliques de la baisse importante de la PA.   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3.1.3. </a:t>
            </a:r>
            <a:r>
              <a:rPr lang="fr-FR" sz="2800" dirty="0" smtClean="0">
                <a:solidFill>
                  <a:srgbClr val="C00000"/>
                </a:solidFill>
              </a:rPr>
              <a:t>Réflexe </a:t>
            </a:r>
            <a:r>
              <a:rPr lang="fr-FR" sz="2800" dirty="0" smtClean="0">
                <a:solidFill>
                  <a:srgbClr val="C00000"/>
                </a:solidFill>
              </a:rPr>
              <a:t>ischémique central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635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47453"/>
            <a:ext cx="8568952" cy="286977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Le déchargement débute pour une </a:t>
            </a:r>
            <a:r>
              <a:rPr lang="fr-FR" sz="2800" dirty="0" smtClean="0">
                <a:solidFill>
                  <a:srgbClr val="C00000"/>
                </a:solidFill>
              </a:rPr>
              <a:t>PA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&lt; 40 mm Hg </a:t>
            </a:r>
            <a:endParaRPr lang="fr-FR" sz="2800" dirty="0" smtClean="0"/>
          </a:p>
          <a:p>
            <a:r>
              <a:rPr lang="fr-FR" sz="2800" dirty="0" smtClean="0"/>
              <a:t>L’effet est un </a:t>
            </a:r>
            <a:r>
              <a:rPr lang="fr-FR" sz="2800" i="1" dirty="0" smtClean="0">
                <a:solidFill>
                  <a:srgbClr val="0070C0"/>
                </a:solidFill>
              </a:rPr>
              <a:t>renforcement intense de l’action du sympathique.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C’est un mécanisme de lutte de dernier recours contre  les </a:t>
            </a:r>
            <a:r>
              <a:rPr lang="fr-FR" sz="2800" i="1" dirty="0" smtClean="0">
                <a:solidFill>
                  <a:schemeClr val="bg1"/>
                </a:solidFill>
              </a:rPr>
              <a:t>conséquences métaboliques de la baisse importante de la PA.   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3.1.3. </a:t>
            </a:r>
            <a:r>
              <a:rPr lang="fr-FR" sz="2800" dirty="0" smtClean="0">
                <a:solidFill>
                  <a:srgbClr val="C00000"/>
                </a:solidFill>
              </a:rPr>
              <a:t>Réflexe </a:t>
            </a:r>
            <a:r>
              <a:rPr lang="fr-FR" sz="2800" dirty="0" smtClean="0">
                <a:solidFill>
                  <a:srgbClr val="C00000"/>
                </a:solidFill>
              </a:rPr>
              <a:t>ischémique central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864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47453"/>
            <a:ext cx="8568952" cy="286977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Le déchargement débute pour une </a:t>
            </a:r>
            <a:r>
              <a:rPr lang="fr-FR" sz="2800" dirty="0" smtClean="0">
                <a:solidFill>
                  <a:srgbClr val="C00000"/>
                </a:solidFill>
              </a:rPr>
              <a:t>PA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&lt; 40 mm Hg </a:t>
            </a:r>
            <a:endParaRPr lang="fr-FR" sz="2800" dirty="0" smtClean="0"/>
          </a:p>
          <a:p>
            <a:r>
              <a:rPr lang="fr-FR" sz="2800" dirty="0" smtClean="0"/>
              <a:t>L’effet est un </a:t>
            </a:r>
            <a:r>
              <a:rPr lang="fr-FR" sz="2800" i="1" dirty="0" smtClean="0">
                <a:solidFill>
                  <a:srgbClr val="0070C0"/>
                </a:solidFill>
              </a:rPr>
              <a:t>renforcement intense de l’action du sympathique. </a:t>
            </a:r>
          </a:p>
          <a:p>
            <a:r>
              <a:rPr lang="fr-FR" sz="2800" dirty="0" smtClean="0"/>
              <a:t>C’est un mécanisme de lutte de dernier recours contre  les </a:t>
            </a:r>
            <a:r>
              <a:rPr lang="fr-FR" sz="2800" i="1" dirty="0" smtClean="0">
                <a:solidFill>
                  <a:srgbClr val="0070C0"/>
                </a:solidFill>
              </a:rPr>
              <a:t>conséquences métaboliques de la baisse importante de la PA.   </a:t>
            </a:r>
            <a:endParaRPr lang="fr-FR" sz="2800" i="1" dirty="0">
              <a:solidFill>
                <a:srgbClr val="0070C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3.1.  Mécanismes nerveux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>
                <a:solidFill>
                  <a:srgbClr val="C00000"/>
                </a:solidFill>
              </a:rPr>
              <a:t>3.1.3. </a:t>
            </a:r>
            <a:r>
              <a:rPr lang="fr-FR" sz="2800" dirty="0" smtClean="0">
                <a:solidFill>
                  <a:srgbClr val="C00000"/>
                </a:solidFill>
              </a:rPr>
              <a:t>Réflexe </a:t>
            </a:r>
            <a:r>
              <a:rPr lang="fr-FR" sz="2800" dirty="0" smtClean="0">
                <a:solidFill>
                  <a:srgbClr val="C00000"/>
                </a:solidFill>
              </a:rPr>
              <a:t>ischémique central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864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3100" dirty="0" smtClean="0">
                <a:solidFill>
                  <a:srgbClr val="C00000"/>
                </a:solidFill>
              </a:rPr>
              <a:t>1.1.  Définition et importance de la PA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322712" cy="5157192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   </a:t>
            </a:r>
            <a:r>
              <a:rPr lang="fr-FR" sz="3100" dirty="0" smtClean="0"/>
              <a:t>La PA est définie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par la </a:t>
            </a:r>
            <a:r>
              <a:rPr lang="fr-FR" sz="3100" dirty="0" smtClean="0">
                <a:solidFill>
                  <a:srgbClr val="C00000"/>
                </a:solidFill>
              </a:rPr>
              <a:t>pression</a:t>
            </a:r>
            <a:r>
              <a:rPr lang="fr-FR" sz="3100" dirty="0" smtClean="0"/>
              <a:t> exercée par le </a:t>
            </a:r>
            <a:r>
              <a:rPr lang="fr-FR" sz="3100" dirty="0" smtClean="0">
                <a:solidFill>
                  <a:srgbClr val="C00000"/>
                </a:solidFill>
              </a:rPr>
              <a:t>sang</a:t>
            </a:r>
            <a:r>
              <a:rPr lang="fr-FR" sz="3100" dirty="0" smtClean="0"/>
              <a:t>, sur la paroi interne des vaisseaux du </a:t>
            </a:r>
            <a:r>
              <a:rPr lang="fr-FR" sz="3100" dirty="0" smtClean="0">
                <a:solidFill>
                  <a:srgbClr val="C00000"/>
                </a:solidFill>
              </a:rPr>
              <a:t>réseau artériel</a:t>
            </a:r>
            <a:r>
              <a:rPr lang="fr-FR" sz="3100" dirty="0"/>
              <a:t> </a:t>
            </a:r>
            <a:r>
              <a:rPr lang="fr-FR" sz="3100" dirty="0" smtClean="0"/>
              <a:t>(qui débute par l’aorte et se termine par les artérioles)</a:t>
            </a:r>
          </a:p>
          <a:p>
            <a:r>
              <a:rPr lang="fr-FR" sz="3100" dirty="0" smtClean="0">
                <a:solidFill>
                  <a:srgbClr val="FBF3F3"/>
                </a:solidFill>
              </a:rPr>
              <a:t>La PA force motrice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qui permet le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mouvement du sang au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niveau du réseau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FBF3F3"/>
                </a:solidFill>
              </a:rPr>
              <a:t>artériel.                         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700808"/>
            <a:ext cx="4474839" cy="48965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3.2.  Mécanismes hormonaux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719461"/>
            <a:ext cx="8229600" cy="3229819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3.2.1. </a:t>
            </a:r>
            <a:r>
              <a:rPr lang="fr-FR" sz="3000" dirty="0" smtClean="0"/>
              <a:t> Rénine-angiotensine-aldostérone (RAA) </a:t>
            </a:r>
            <a:r>
              <a:rPr lang="fr-FR" sz="3000" dirty="0" smtClean="0">
                <a:solidFill>
                  <a:srgbClr val="C00000"/>
                </a:solidFill>
              </a:rPr>
              <a:t>+++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3.2.2.  </a:t>
            </a:r>
            <a:r>
              <a:rPr lang="fr-FR" sz="3000" dirty="0" smtClean="0"/>
              <a:t>Antidiurétique hormone (ADH ou </a:t>
            </a:r>
          </a:p>
          <a:p>
            <a:pPr>
              <a:buNone/>
            </a:pPr>
            <a:r>
              <a:rPr lang="fr-FR" sz="3000" dirty="0"/>
              <a:t> </a:t>
            </a:r>
            <a:r>
              <a:rPr lang="fr-FR" sz="3000" dirty="0" smtClean="0"/>
              <a:t>            vasopressine)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3.2.3.  </a:t>
            </a:r>
            <a:r>
              <a:rPr lang="fr-FR" sz="3000" dirty="0" smtClean="0"/>
              <a:t>Atrial </a:t>
            </a:r>
            <a:r>
              <a:rPr lang="fr-FR" sz="3000" dirty="0" err="1" smtClean="0"/>
              <a:t>natriurétique</a:t>
            </a:r>
            <a:r>
              <a:rPr lang="fr-FR" sz="3000" dirty="0" smtClean="0"/>
              <a:t> factor (ANF)</a:t>
            </a:r>
          </a:p>
          <a:p>
            <a:pPr>
              <a:buNone/>
            </a:pPr>
            <a:r>
              <a:rPr lang="fr-FR" baseline="30000" dirty="0" smtClean="0"/>
              <a:t>	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1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3.2.  Mécanismes hormonaux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719461"/>
            <a:ext cx="8229600" cy="3229819"/>
          </a:xfrm>
        </p:spPr>
        <p:txBody>
          <a:bodyPr/>
          <a:lstStyle/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3.2.1</a:t>
            </a:r>
            <a:r>
              <a:rPr lang="fr-FR" sz="3000" dirty="0" smtClean="0">
                <a:solidFill>
                  <a:srgbClr val="FF0000"/>
                </a:solidFill>
              </a:rPr>
              <a:t>.  Rénine-angiotensine-aldostérone (RAA) +++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3.2.2.  </a:t>
            </a:r>
            <a:r>
              <a:rPr lang="fr-FR" sz="3000" dirty="0" smtClean="0"/>
              <a:t>Antidiurétique hormone (ADH ou </a:t>
            </a:r>
          </a:p>
          <a:p>
            <a:pPr>
              <a:buNone/>
            </a:pPr>
            <a:r>
              <a:rPr lang="fr-FR" sz="3000" dirty="0"/>
              <a:t> </a:t>
            </a:r>
            <a:r>
              <a:rPr lang="fr-FR" sz="3000" dirty="0" smtClean="0"/>
              <a:t>            vasopressine)</a:t>
            </a:r>
          </a:p>
          <a:p>
            <a:pPr>
              <a:buNone/>
            </a:pPr>
            <a:r>
              <a:rPr lang="fr-FR" sz="3000" dirty="0" smtClean="0">
                <a:solidFill>
                  <a:srgbClr val="C00000"/>
                </a:solidFill>
              </a:rPr>
              <a:t>3.2.3.  </a:t>
            </a:r>
            <a:r>
              <a:rPr lang="fr-FR" sz="3000" dirty="0" smtClean="0"/>
              <a:t>Atrial </a:t>
            </a:r>
            <a:r>
              <a:rPr lang="fr-FR" sz="3000" dirty="0" err="1" smtClean="0"/>
              <a:t>natriurétique</a:t>
            </a:r>
            <a:r>
              <a:rPr lang="fr-FR" sz="3000" dirty="0" smtClean="0"/>
              <a:t> factor (ANF)</a:t>
            </a:r>
          </a:p>
          <a:p>
            <a:pPr>
              <a:buNone/>
            </a:pPr>
            <a:r>
              <a:rPr lang="fr-FR" baseline="30000" dirty="0" smtClean="0"/>
              <a:t>	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496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hormonaux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3.2.1.  Rénine-angiotensine-aldostérone (RAA)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060848"/>
            <a:ext cx="8686800" cy="4581128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sz="3300" i="1" dirty="0" smtClean="0">
                <a:solidFill>
                  <a:srgbClr val="C00000"/>
                </a:solidFill>
              </a:rPr>
              <a:t>L’étalement dans le temps de la baisse de la PA </a:t>
            </a:r>
            <a:r>
              <a:rPr lang="fr-FR" sz="3300" dirty="0" smtClean="0"/>
              <a:t>malgré l’action des barorécepteurs entraine une </a:t>
            </a:r>
            <a:r>
              <a:rPr lang="fr-FR" sz="3300" i="1" dirty="0" smtClean="0">
                <a:solidFill>
                  <a:srgbClr val="0070C0"/>
                </a:solidFill>
              </a:rPr>
              <a:t>baisse de la pression de perfusion rénale </a:t>
            </a:r>
            <a:r>
              <a:rPr lang="fr-FR" sz="3300" dirty="0" smtClean="0"/>
              <a:t>et une </a:t>
            </a:r>
            <a:r>
              <a:rPr lang="fr-FR" sz="3300" i="1" dirty="0" smtClean="0">
                <a:solidFill>
                  <a:srgbClr val="0070C0"/>
                </a:solidFill>
              </a:rPr>
              <a:t>baisse du débit sanguin rénale</a:t>
            </a:r>
            <a:r>
              <a:rPr lang="fr-FR" sz="3300" dirty="0">
                <a:solidFill>
                  <a:srgbClr val="C00000"/>
                </a:solidFill>
              </a:rPr>
              <a:t>.</a:t>
            </a:r>
            <a:r>
              <a:rPr lang="fr-FR" sz="33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sz="3300" dirty="0" smtClean="0">
                <a:solidFill>
                  <a:schemeClr val="bg1"/>
                </a:solidFill>
              </a:rPr>
              <a:t>Le rein répond à cette baisse par la sécrétion d’une enzyme protéolytique, appelée : </a:t>
            </a:r>
            <a:r>
              <a:rPr lang="fr-FR" sz="3300" i="1" dirty="0" smtClean="0">
                <a:solidFill>
                  <a:schemeClr val="bg1"/>
                </a:solidFill>
              </a:rPr>
              <a:t>rénine</a:t>
            </a:r>
            <a:r>
              <a:rPr lang="fr-FR" sz="3300" dirty="0" smtClean="0">
                <a:solidFill>
                  <a:schemeClr val="bg1"/>
                </a:solidFill>
              </a:rPr>
              <a:t>, par </a:t>
            </a:r>
            <a:r>
              <a:rPr lang="fr-FR" sz="3300" i="1" dirty="0" smtClean="0">
                <a:solidFill>
                  <a:schemeClr val="bg1"/>
                </a:solidFill>
              </a:rPr>
              <a:t>l’Appareil Juxta Glomérulaire (AJG).</a:t>
            </a:r>
          </a:p>
        </p:txBody>
      </p:sp>
    </p:spTree>
    <p:extLst>
      <p:ext uri="{BB962C8B-B14F-4D97-AF65-F5344CB8AC3E}">
        <p14:creationId xmlns:p14="http://schemas.microsoft.com/office/powerpoint/2010/main" val="32212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496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>3.2.  Mécanismes hormonaux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3.2.1.  Rénine-angiotensine-aldostérone (RAA)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060848"/>
            <a:ext cx="8686800" cy="4581128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sz="3300" i="1" dirty="0" smtClean="0">
                <a:solidFill>
                  <a:srgbClr val="C00000"/>
                </a:solidFill>
              </a:rPr>
              <a:t>L’étalement dans le temps de la baisse de la PA </a:t>
            </a:r>
            <a:r>
              <a:rPr lang="fr-FR" sz="3300" dirty="0" smtClean="0"/>
              <a:t>malgré l’action des barorécepteurs entraine une </a:t>
            </a:r>
            <a:r>
              <a:rPr lang="fr-FR" sz="3300" i="1" dirty="0" smtClean="0">
                <a:solidFill>
                  <a:srgbClr val="0070C0"/>
                </a:solidFill>
              </a:rPr>
              <a:t>baisse de la pression de perfusion rénale </a:t>
            </a:r>
            <a:r>
              <a:rPr lang="fr-FR" sz="3300" dirty="0" smtClean="0"/>
              <a:t>et une </a:t>
            </a:r>
            <a:r>
              <a:rPr lang="fr-FR" sz="3300" i="1" dirty="0" smtClean="0">
                <a:solidFill>
                  <a:srgbClr val="0070C0"/>
                </a:solidFill>
              </a:rPr>
              <a:t>baisse du débit sanguin rénale</a:t>
            </a:r>
            <a:r>
              <a:rPr lang="fr-FR" sz="3300" dirty="0">
                <a:solidFill>
                  <a:srgbClr val="C00000"/>
                </a:solidFill>
              </a:rPr>
              <a:t>.</a:t>
            </a:r>
            <a:r>
              <a:rPr lang="fr-FR" sz="33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sz="3300" dirty="0" smtClean="0"/>
              <a:t>Le rein répond à cette baisse par la sécrétion d’une</a:t>
            </a:r>
            <a:r>
              <a:rPr lang="fr-FR" sz="3300" dirty="0" smtClean="0">
                <a:solidFill>
                  <a:srgbClr val="C00000"/>
                </a:solidFill>
              </a:rPr>
              <a:t> </a:t>
            </a:r>
            <a:r>
              <a:rPr lang="fr-FR" sz="3300" dirty="0" smtClean="0"/>
              <a:t>enzyme protéolytique, appelée</a:t>
            </a:r>
            <a:r>
              <a:rPr lang="fr-FR" sz="3300" dirty="0" smtClean="0">
                <a:solidFill>
                  <a:srgbClr val="C00000"/>
                </a:solidFill>
              </a:rPr>
              <a:t> : </a:t>
            </a:r>
            <a:r>
              <a:rPr lang="fr-FR" sz="3300" i="1" dirty="0" smtClean="0">
                <a:solidFill>
                  <a:srgbClr val="0070C0"/>
                </a:solidFill>
              </a:rPr>
              <a:t>rénine</a:t>
            </a:r>
            <a:r>
              <a:rPr lang="fr-FR" sz="3300" dirty="0" smtClean="0">
                <a:solidFill>
                  <a:srgbClr val="C00000"/>
                </a:solidFill>
              </a:rPr>
              <a:t>, </a:t>
            </a:r>
            <a:r>
              <a:rPr lang="fr-FR" sz="3300" dirty="0" smtClean="0"/>
              <a:t>par </a:t>
            </a:r>
            <a:r>
              <a:rPr lang="fr-FR" sz="3300" i="1" dirty="0" smtClean="0">
                <a:solidFill>
                  <a:srgbClr val="0070C0"/>
                </a:solidFill>
              </a:rPr>
              <a:t>l’Appareil Juxta Glomérulaire (AJG).</a:t>
            </a:r>
          </a:p>
        </p:txBody>
      </p:sp>
    </p:spTree>
    <p:extLst>
      <p:ext uri="{BB962C8B-B14F-4D97-AF65-F5344CB8AC3E}">
        <p14:creationId xmlns:p14="http://schemas.microsoft.com/office/powerpoint/2010/main" val="2544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6" y="1622720"/>
            <a:ext cx="8786842" cy="9007079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L’appareil juxta-glomérulaire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2" name="Rectangle 1"/>
          <p:cNvSpPr/>
          <p:nvPr/>
        </p:nvSpPr>
        <p:spPr>
          <a:xfrm>
            <a:off x="277688" y="1988840"/>
            <a:ext cx="8686800" cy="4680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3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6" y="1622720"/>
            <a:ext cx="8786842" cy="9007079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L’appareil juxta-glomérulaire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2" name="Rectangle 1"/>
          <p:cNvSpPr/>
          <p:nvPr/>
        </p:nvSpPr>
        <p:spPr>
          <a:xfrm>
            <a:off x="277688" y="1988840"/>
            <a:ext cx="8686800" cy="4680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07704" y="5517232"/>
            <a:ext cx="129614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3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TRO\Desktop\DOSSIERS\ENSEIGNEMENT DE PHYSIOLOGIE\ENSEIGNEMENT  DE LA PHYSIOLOGIE 2AM\Cours de physiologie 2eme AM\physiologie cardiovasculaire\Images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6" y="1622720"/>
            <a:ext cx="8786842" cy="9007079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/>
            </a:r>
            <a:br>
              <a:rPr lang="fr-FR" sz="32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L’appareil juxta-glomérulaire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2" name="Rectangle 1"/>
          <p:cNvSpPr/>
          <p:nvPr/>
        </p:nvSpPr>
        <p:spPr>
          <a:xfrm>
            <a:off x="277688" y="1988840"/>
            <a:ext cx="8686800" cy="4680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07704" y="5517232"/>
            <a:ext cx="129614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851920" y="6021288"/>
            <a:ext cx="2808311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6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757321"/>
            <a:ext cx="3862264" cy="1319751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dirty="0"/>
              <a:t>C</a:t>
            </a:r>
            <a:r>
              <a:rPr lang="fr-FR" sz="2400" dirty="0" smtClean="0"/>
              <a:t>onstituée de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cellules de la paroi du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tube distal (</a:t>
            </a:r>
            <a:r>
              <a:rPr lang="fr-FR" sz="2400" i="1" dirty="0" smtClean="0">
                <a:solidFill>
                  <a:srgbClr val="0070C0"/>
                </a:solidFill>
              </a:rPr>
              <a:t>macula dansa)</a:t>
            </a:r>
            <a:r>
              <a:rPr lang="fr-FR" sz="2400" b="1" i="1" dirty="0" smtClean="0"/>
              <a:t>… . </a:t>
            </a:r>
            <a:endParaRPr lang="fr-FR" sz="2400" i="1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Les </a:t>
            </a:r>
            <a:r>
              <a:rPr lang="fr-FR" sz="3100" dirty="0" err="1" smtClean="0">
                <a:solidFill>
                  <a:srgbClr val="C00000"/>
                </a:solidFill>
              </a:rPr>
              <a:t>stimulis</a:t>
            </a:r>
            <a:r>
              <a:rPr lang="fr-FR" sz="3100" dirty="0" smtClean="0">
                <a:solidFill>
                  <a:srgbClr val="C00000"/>
                </a:solidFill>
              </a:rPr>
              <a:t> de la sécrétion de la rénine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86708" y="1916832"/>
            <a:ext cx="1449388" cy="6120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solidFill>
                  <a:srgbClr val="0070C0"/>
                </a:solidFill>
              </a:rPr>
              <a:t>AJG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123728" y="2222867"/>
            <a:ext cx="1862980" cy="53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757321"/>
            <a:ext cx="3862264" cy="1319751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dirty="0"/>
              <a:t>C</a:t>
            </a:r>
            <a:r>
              <a:rPr lang="fr-FR" sz="2400" dirty="0" smtClean="0"/>
              <a:t>onstituée de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cellules de la paroi du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tube distal (</a:t>
            </a:r>
            <a:r>
              <a:rPr lang="fr-FR" sz="2400" i="1" dirty="0" smtClean="0">
                <a:solidFill>
                  <a:srgbClr val="0070C0"/>
                </a:solidFill>
              </a:rPr>
              <a:t>macula dansa)</a:t>
            </a:r>
            <a:r>
              <a:rPr lang="fr-FR" sz="2400" b="1" i="1" dirty="0" smtClean="0"/>
              <a:t>… . </a:t>
            </a:r>
            <a:endParaRPr lang="fr-FR" sz="2400" i="1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Les </a:t>
            </a:r>
            <a:r>
              <a:rPr lang="fr-FR" sz="3100" dirty="0" err="1" smtClean="0">
                <a:solidFill>
                  <a:srgbClr val="C00000"/>
                </a:solidFill>
              </a:rPr>
              <a:t>stimulis</a:t>
            </a:r>
            <a:r>
              <a:rPr lang="fr-FR" sz="3100" dirty="0" smtClean="0">
                <a:solidFill>
                  <a:srgbClr val="C00000"/>
                </a:solidFill>
              </a:rPr>
              <a:t> de la sécrétion de la rénine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26768" y="2708920"/>
            <a:ext cx="4337720" cy="18527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Constituée de barorécepteurs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au niveau de l’artériole afférente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situés prés du glomérule </a:t>
            </a:r>
            <a:r>
              <a:rPr lang="fr-FR" sz="2400" i="1" dirty="0" smtClean="0">
                <a:solidFill>
                  <a:srgbClr val="0070C0"/>
                </a:solidFill>
              </a:rPr>
              <a:t>(cellules 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juxta glomérulaires).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86708" y="1916832"/>
            <a:ext cx="1449388" cy="6120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solidFill>
                  <a:srgbClr val="0070C0"/>
                </a:solidFill>
              </a:rPr>
              <a:t>AJG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123728" y="2222867"/>
            <a:ext cx="1862980" cy="53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3"/>
            <a:endCxn id="6" idx="0"/>
          </p:cNvCxnSpPr>
          <p:nvPr/>
        </p:nvCxnSpPr>
        <p:spPr>
          <a:xfrm>
            <a:off x="5436096" y="2222867"/>
            <a:ext cx="1359532" cy="4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757321"/>
            <a:ext cx="3862264" cy="1319751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dirty="0"/>
              <a:t>C</a:t>
            </a:r>
            <a:r>
              <a:rPr lang="fr-FR" sz="2400" dirty="0" smtClean="0"/>
              <a:t>onstituée de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cellules de la paroi du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tube distal (</a:t>
            </a:r>
            <a:r>
              <a:rPr lang="fr-FR" sz="2400" i="1" dirty="0" smtClean="0">
                <a:solidFill>
                  <a:srgbClr val="0070C0"/>
                </a:solidFill>
              </a:rPr>
              <a:t>macula dansa)</a:t>
            </a:r>
            <a:r>
              <a:rPr lang="fr-FR" sz="2400" b="1" i="1" dirty="0" smtClean="0"/>
              <a:t>… . </a:t>
            </a:r>
            <a:endParaRPr lang="fr-FR" sz="2400" i="1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Les </a:t>
            </a:r>
            <a:r>
              <a:rPr lang="fr-FR" sz="3100" dirty="0" err="1" smtClean="0">
                <a:solidFill>
                  <a:srgbClr val="C00000"/>
                </a:solidFill>
              </a:rPr>
              <a:t>stimulis</a:t>
            </a:r>
            <a:r>
              <a:rPr lang="fr-FR" sz="3100" dirty="0" smtClean="0">
                <a:solidFill>
                  <a:srgbClr val="C00000"/>
                </a:solidFill>
              </a:rPr>
              <a:t> de la sécrétion de la rénine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26768" y="2708920"/>
            <a:ext cx="4337720" cy="18527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Constituée de barorécepteurs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au niveau de l’artériole afférente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situés prés du glomérule </a:t>
            </a:r>
            <a:r>
              <a:rPr lang="fr-FR" sz="2400" i="1" dirty="0" smtClean="0">
                <a:solidFill>
                  <a:srgbClr val="0070C0"/>
                </a:solidFill>
              </a:rPr>
              <a:t>(cellules 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juxta glomérulaires).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4831" y="4221089"/>
            <a:ext cx="3835121" cy="24098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100" dirty="0"/>
              <a:t>S</a:t>
            </a:r>
            <a:r>
              <a:rPr lang="fr-FR" sz="3100" dirty="0" smtClean="0"/>
              <a:t>ensibles à la diminution </a:t>
            </a:r>
          </a:p>
          <a:p>
            <a:pPr marL="0" indent="0">
              <a:buNone/>
            </a:pPr>
            <a:r>
              <a:rPr lang="fr-FR" sz="3100" dirty="0" smtClean="0"/>
              <a:t>de la quantité de sel </a:t>
            </a:r>
          </a:p>
          <a:p>
            <a:pPr marL="0" indent="0">
              <a:buNone/>
            </a:pPr>
            <a:r>
              <a:rPr lang="fr-FR" sz="3100" dirty="0" smtClean="0"/>
              <a:t>apportée aux reins, plus </a:t>
            </a:r>
          </a:p>
          <a:p>
            <a:pPr marL="0" indent="0">
              <a:buNone/>
            </a:pPr>
            <a:r>
              <a:rPr lang="fr-FR" sz="3100" dirty="0" smtClean="0"/>
              <a:t>précisément à la </a:t>
            </a:r>
            <a:r>
              <a:rPr lang="fr-FR" sz="3100" i="1" dirty="0" smtClean="0">
                <a:solidFill>
                  <a:srgbClr val="0070C0"/>
                </a:solidFill>
              </a:rPr>
              <a:t>baisse de la</a:t>
            </a:r>
          </a:p>
          <a:p>
            <a:pPr marL="0" indent="0">
              <a:buNone/>
            </a:pPr>
            <a:r>
              <a:rPr lang="fr-FR" sz="3100" i="1" dirty="0" smtClean="0">
                <a:solidFill>
                  <a:srgbClr val="0070C0"/>
                </a:solidFill>
              </a:rPr>
              <a:t>concentration du Na</a:t>
            </a:r>
            <a:r>
              <a:rPr lang="fr-FR" sz="3100" i="1" baseline="30000" dirty="0" smtClean="0">
                <a:solidFill>
                  <a:srgbClr val="0070C0"/>
                </a:solidFill>
              </a:rPr>
              <a:t>+ </a:t>
            </a:r>
            <a:r>
              <a:rPr lang="fr-FR" sz="3100" dirty="0" smtClean="0"/>
              <a:t>dans </a:t>
            </a:r>
          </a:p>
          <a:p>
            <a:pPr marL="0" indent="0">
              <a:buNone/>
            </a:pPr>
            <a:r>
              <a:rPr lang="fr-FR" sz="3100" dirty="0" smtClean="0"/>
              <a:t>l’urine primitif.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86708" y="1916832"/>
            <a:ext cx="1449388" cy="6120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solidFill>
                  <a:srgbClr val="0070C0"/>
                </a:solidFill>
              </a:rPr>
              <a:t>AJG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123728" y="2222867"/>
            <a:ext cx="1862980" cy="53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3"/>
            <a:endCxn id="6" idx="0"/>
          </p:cNvCxnSpPr>
          <p:nvPr/>
        </p:nvCxnSpPr>
        <p:spPr>
          <a:xfrm>
            <a:off x="5436096" y="2222867"/>
            <a:ext cx="1359532" cy="4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1.  Introduction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 </a:t>
            </a:r>
            <a:r>
              <a:rPr lang="fr-FR" sz="3100" dirty="0" smtClean="0">
                <a:solidFill>
                  <a:srgbClr val="C00000"/>
                </a:solidFill>
              </a:rPr>
              <a:t>1.1.  Définition et importance de la PA 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3322712" cy="5157192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   </a:t>
            </a:r>
            <a:r>
              <a:rPr lang="fr-FR" sz="3100" dirty="0" smtClean="0"/>
              <a:t>La PA est définie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100" dirty="0" smtClean="0"/>
              <a:t>par la </a:t>
            </a:r>
            <a:r>
              <a:rPr lang="fr-FR" sz="3100" dirty="0" smtClean="0">
                <a:solidFill>
                  <a:srgbClr val="C00000"/>
                </a:solidFill>
              </a:rPr>
              <a:t>pression</a:t>
            </a:r>
            <a:r>
              <a:rPr lang="fr-FR" sz="3100" dirty="0" smtClean="0"/>
              <a:t> exercée par le </a:t>
            </a:r>
            <a:r>
              <a:rPr lang="fr-FR" sz="3100" dirty="0" smtClean="0">
                <a:solidFill>
                  <a:srgbClr val="C00000"/>
                </a:solidFill>
              </a:rPr>
              <a:t>sang</a:t>
            </a:r>
            <a:r>
              <a:rPr lang="fr-FR" sz="3100" dirty="0" smtClean="0"/>
              <a:t>, sur la paroi interne des vaisseaux du </a:t>
            </a:r>
            <a:r>
              <a:rPr lang="fr-FR" sz="3100" dirty="0" smtClean="0">
                <a:solidFill>
                  <a:srgbClr val="C00000"/>
                </a:solidFill>
              </a:rPr>
              <a:t>réseau artériel</a:t>
            </a:r>
            <a:r>
              <a:rPr lang="fr-FR" sz="3100" dirty="0"/>
              <a:t> </a:t>
            </a:r>
            <a:r>
              <a:rPr lang="fr-FR" sz="3100" dirty="0" smtClean="0"/>
              <a:t>(qui débute par l’aorte et se termine par les artérioles)</a:t>
            </a:r>
          </a:p>
          <a:p>
            <a:r>
              <a:rPr lang="fr-FR" sz="3100" dirty="0" smtClean="0"/>
              <a:t>La PA </a:t>
            </a:r>
            <a:r>
              <a:rPr lang="fr-FR" sz="3100" dirty="0" smtClean="0">
                <a:solidFill>
                  <a:srgbClr val="C00000"/>
                </a:solidFill>
              </a:rPr>
              <a:t>force motrice </a:t>
            </a:r>
          </a:p>
          <a:p>
            <a:pPr marL="0" indent="0">
              <a:buNone/>
            </a:pPr>
            <a:r>
              <a:rPr lang="fr-FR" sz="3100" dirty="0" smtClean="0"/>
              <a:t>qui permet le </a:t>
            </a:r>
          </a:p>
          <a:p>
            <a:pPr marL="0" indent="0">
              <a:buNone/>
            </a:pPr>
            <a:r>
              <a:rPr lang="fr-FR" sz="3100" dirty="0" smtClean="0"/>
              <a:t>mouvement du</a:t>
            </a:r>
            <a:r>
              <a:rPr lang="fr-FR" sz="3100" dirty="0" smtClean="0">
                <a:solidFill>
                  <a:srgbClr val="C00000"/>
                </a:solidFill>
              </a:rPr>
              <a:t> sang</a:t>
            </a:r>
            <a:r>
              <a:rPr lang="fr-FR" sz="3100" dirty="0" smtClean="0"/>
              <a:t> au </a:t>
            </a:r>
          </a:p>
          <a:p>
            <a:pPr marL="0" indent="0">
              <a:buNone/>
            </a:pPr>
            <a:r>
              <a:rPr lang="fr-FR" sz="3100" dirty="0" smtClean="0"/>
              <a:t>niveau du</a:t>
            </a:r>
            <a:r>
              <a:rPr lang="fr-FR" sz="3100" dirty="0" smtClean="0">
                <a:solidFill>
                  <a:srgbClr val="C00000"/>
                </a:solidFill>
              </a:rPr>
              <a:t> réseau </a:t>
            </a:r>
          </a:p>
          <a:p>
            <a:pPr marL="0" indent="0">
              <a:buNone/>
            </a:pPr>
            <a:r>
              <a:rPr lang="fr-FR" sz="3100" dirty="0" smtClean="0">
                <a:solidFill>
                  <a:srgbClr val="C00000"/>
                </a:solidFill>
              </a:rPr>
              <a:t>artériel</a:t>
            </a:r>
            <a:r>
              <a:rPr lang="fr-FR" sz="3100" dirty="0" smtClean="0"/>
              <a:t>.                                    </a:t>
            </a:r>
            <a:endParaRPr lang="fr-FR" sz="31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609" y="1700808"/>
            <a:ext cx="4474839" cy="48965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4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757321"/>
            <a:ext cx="3862264" cy="1319751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dirty="0"/>
              <a:t>C</a:t>
            </a:r>
            <a:r>
              <a:rPr lang="fr-FR" sz="2400" dirty="0" smtClean="0"/>
              <a:t>onstituée de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cellules de la paroi du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tube distal (</a:t>
            </a:r>
            <a:r>
              <a:rPr lang="fr-FR" sz="2400" i="1" dirty="0" smtClean="0">
                <a:solidFill>
                  <a:srgbClr val="0070C0"/>
                </a:solidFill>
              </a:rPr>
              <a:t>macula dansa)</a:t>
            </a:r>
            <a:r>
              <a:rPr lang="fr-FR" sz="2400" b="1" i="1" dirty="0" smtClean="0"/>
              <a:t>… . </a:t>
            </a:r>
            <a:endParaRPr lang="fr-FR" sz="2400" i="1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Les </a:t>
            </a:r>
            <a:r>
              <a:rPr lang="fr-FR" sz="3100" dirty="0" err="1" smtClean="0">
                <a:solidFill>
                  <a:srgbClr val="C00000"/>
                </a:solidFill>
              </a:rPr>
              <a:t>stimulis</a:t>
            </a:r>
            <a:r>
              <a:rPr lang="fr-FR" sz="3100" dirty="0" smtClean="0">
                <a:solidFill>
                  <a:srgbClr val="C00000"/>
                </a:solidFill>
              </a:rPr>
              <a:t> de la sécrétion de la rénine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26768" y="4633647"/>
            <a:ext cx="4337720" cy="196370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déchargement </a:t>
            </a:r>
          </a:p>
          <a:p>
            <a:pPr marL="0" indent="0">
              <a:buNone/>
            </a:pPr>
            <a:r>
              <a:rPr lang="fr-FR" sz="2400" dirty="0" smtClean="0"/>
              <a:t>débute pour une </a:t>
            </a:r>
            <a:r>
              <a:rPr lang="fr-FR" sz="2400" i="1" dirty="0" smtClean="0">
                <a:solidFill>
                  <a:srgbClr val="0070C0"/>
                </a:solidFill>
              </a:rPr>
              <a:t>baisse de la 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pression de perfusion rénale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&lt;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C00000"/>
                </a:solidFill>
              </a:rPr>
              <a:t>100 mmHg</a:t>
            </a:r>
            <a:r>
              <a:rPr lang="fr-FR" sz="2400" dirty="0" smtClean="0"/>
              <a:t>. </a:t>
            </a:r>
          </a:p>
          <a:p>
            <a:endParaRPr lang="fr-FR" sz="2600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26768" y="2708920"/>
            <a:ext cx="4337720" cy="18527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Constituée de barorécepteurs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au niveau de l’artériole afférente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situés prés du glomérule </a:t>
            </a:r>
            <a:r>
              <a:rPr lang="fr-FR" sz="2400" i="1" dirty="0" smtClean="0">
                <a:solidFill>
                  <a:srgbClr val="0070C0"/>
                </a:solidFill>
              </a:rPr>
              <a:t>(cellules 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juxta glomérulaires).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4831" y="4221089"/>
            <a:ext cx="3835121" cy="24098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100" dirty="0"/>
              <a:t>S</a:t>
            </a:r>
            <a:r>
              <a:rPr lang="fr-FR" sz="3100" dirty="0" smtClean="0"/>
              <a:t>ensibles à la diminution </a:t>
            </a:r>
          </a:p>
          <a:p>
            <a:pPr marL="0" indent="0">
              <a:buNone/>
            </a:pPr>
            <a:r>
              <a:rPr lang="fr-FR" sz="3100" dirty="0" smtClean="0"/>
              <a:t>de la quantité de sel </a:t>
            </a:r>
          </a:p>
          <a:p>
            <a:pPr marL="0" indent="0">
              <a:buNone/>
            </a:pPr>
            <a:r>
              <a:rPr lang="fr-FR" sz="3100" dirty="0" smtClean="0"/>
              <a:t>apportée aux reins, plus </a:t>
            </a:r>
          </a:p>
          <a:p>
            <a:pPr marL="0" indent="0">
              <a:buNone/>
            </a:pPr>
            <a:r>
              <a:rPr lang="fr-FR" sz="3100" dirty="0" smtClean="0"/>
              <a:t>précisément à la </a:t>
            </a:r>
            <a:r>
              <a:rPr lang="fr-FR" sz="3100" i="1" dirty="0" smtClean="0">
                <a:solidFill>
                  <a:srgbClr val="0070C0"/>
                </a:solidFill>
              </a:rPr>
              <a:t>baisse de la</a:t>
            </a:r>
          </a:p>
          <a:p>
            <a:pPr marL="0" indent="0">
              <a:buNone/>
            </a:pPr>
            <a:r>
              <a:rPr lang="fr-FR" sz="3100" i="1" dirty="0" smtClean="0">
                <a:solidFill>
                  <a:srgbClr val="0070C0"/>
                </a:solidFill>
              </a:rPr>
              <a:t>concentration du Na</a:t>
            </a:r>
            <a:r>
              <a:rPr lang="fr-FR" sz="3100" i="1" baseline="30000" dirty="0" smtClean="0">
                <a:solidFill>
                  <a:srgbClr val="0070C0"/>
                </a:solidFill>
              </a:rPr>
              <a:t>+ </a:t>
            </a:r>
            <a:r>
              <a:rPr lang="fr-FR" sz="3100" dirty="0" smtClean="0"/>
              <a:t>dans </a:t>
            </a:r>
          </a:p>
          <a:p>
            <a:pPr marL="0" indent="0">
              <a:buNone/>
            </a:pPr>
            <a:r>
              <a:rPr lang="fr-FR" sz="3100" dirty="0" smtClean="0"/>
              <a:t>l’urine primitif.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86708" y="1916832"/>
            <a:ext cx="1449388" cy="6120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solidFill>
                  <a:srgbClr val="0070C0"/>
                </a:solidFill>
              </a:rPr>
              <a:t>AJG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123728" y="2222867"/>
            <a:ext cx="1862980" cy="53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3"/>
            <a:endCxn id="6" idx="0"/>
          </p:cNvCxnSpPr>
          <p:nvPr/>
        </p:nvCxnSpPr>
        <p:spPr>
          <a:xfrm>
            <a:off x="5436096" y="2222867"/>
            <a:ext cx="1359532" cy="4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688" y="2757321"/>
            <a:ext cx="3862264" cy="1319751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fr-FR" sz="2400" dirty="0"/>
              <a:t>C</a:t>
            </a:r>
            <a:r>
              <a:rPr lang="fr-FR" sz="2400" dirty="0" smtClean="0"/>
              <a:t>onstituée de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cellules de la paroi du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tube distal (</a:t>
            </a:r>
            <a:r>
              <a:rPr lang="fr-FR" sz="2400" i="1" dirty="0" smtClean="0">
                <a:solidFill>
                  <a:srgbClr val="0070C0"/>
                </a:solidFill>
              </a:rPr>
              <a:t>macula dansa)</a:t>
            </a:r>
            <a:r>
              <a:rPr lang="fr-FR" sz="2400" b="1" i="1" dirty="0" smtClean="0"/>
              <a:t>… . </a:t>
            </a:r>
            <a:endParaRPr lang="fr-FR" sz="2400" i="1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Les </a:t>
            </a:r>
            <a:r>
              <a:rPr lang="fr-FR" sz="3100" dirty="0" err="1" smtClean="0">
                <a:solidFill>
                  <a:srgbClr val="C00000"/>
                </a:solidFill>
              </a:rPr>
              <a:t>stimulis</a:t>
            </a:r>
            <a:r>
              <a:rPr lang="fr-FR" sz="3100" dirty="0" smtClean="0">
                <a:solidFill>
                  <a:srgbClr val="C00000"/>
                </a:solidFill>
              </a:rPr>
              <a:t> de la sécrétion de la rénine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26768" y="4633647"/>
            <a:ext cx="4337720" cy="196370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Le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déchargement </a:t>
            </a:r>
          </a:p>
          <a:p>
            <a:pPr marL="0" indent="0">
              <a:buNone/>
            </a:pPr>
            <a:r>
              <a:rPr lang="fr-FR" sz="2400" dirty="0" smtClean="0"/>
              <a:t>débute pour une </a:t>
            </a:r>
            <a:r>
              <a:rPr lang="fr-FR" sz="2400" b="1" i="1" dirty="0" smtClean="0">
                <a:solidFill>
                  <a:srgbClr val="FF0000"/>
                </a:solidFill>
              </a:rPr>
              <a:t>baisse de la </a:t>
            </a:r>
          </a:p>
          <a:p>
            <a:pPr marL="0" indent="0">
              <a:buNone/>
            </a:pPr>
            <a:r>
              <a:rPr lang="fr-FR" sz="2400" b="1" i="1" dirty="0" smtClean="0">
                <a:solidFill>
                  <a:srgbClr val="FF0000"/>
                </a:solidFill>
              </a:rPr>
              <a:t>pression de perfusion rénale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&lt; 100 mmHg. </a:t>
            </a:r>
          </a:p>
          <a:p>
            <a:endParaRPr lang="fr-FR" sz="2600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26768" y="2708920"/>
            <a:ext cx="4337720" cy="18527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Constituée de barorécepteurs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au niveau de l’artériole afférente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situés prés du glomérule </a:t>
            </a:r>
            <a:r>
              <a:rPr lang="fr-FR" sz="2400" i="1" dirty="0" smtClean="0">
                <a:solidFill>
                  <a:srgbClr val="0070C0"/>
                </a:solidFill>
              </a:rPr>
              <a:t>(cellules </a:t>
            </a:r>
          </a:p>
          <a:p>
            <a:pPr marL="0" indent="0">
              <a:buNone/>
            </a:pPr>
            <a:r>
              <a:rPr lang="fr-FR" sz="2400" i="1" dirty="0" smtClean="0">
                <a:solidFill>
                  <a:srgbClr val="0070C0"/>
                </a:solidFill>
              </a:rPr>
              <a:t>juxta glomérulaires).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4831" y="4221089"/>
            <a:ext cx="3835121" cy="24098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100" dirty="0"/>
              <a:t>S</a:t>
            </a:r>
            <a:r>
              <a:rPr lang="fr-FR" sz="3100" dirty="0" smtClean="0"/>
              <a:t>ensibles à la diminution </a:t>
            </a:r>
          </a:p>
          <a:p>
            <a:pPr marL="0" indent="0">
              <a:buNone/>
            </a:pPr>
            <a:r>
              <a:rPr lang="fr-FR" sz="3100" dirty="0" smtClean="0"/>
              <a:t>de la quantité de sel </a:t>
            </a:r>
          </a:p>
          <a:p>
            <a:pPr marL="0" indent="0">
              <a:buNone/>
            </a:pPr>
            <a:r>
              <a:rPr lang="fr-FR" sz="3100" dirty="0" smtClean="0"/>
              <a:t>apportée aux reins, plus </a:t>
            </a:r>
          </a:p>
          <a:p>
            <a:pPr marL="0" indent="0">
              <a:buNone/>
            </a:pPr>
            <a:r>
              <a:rPr lang="fr-FR" sz="3100" dirty="0" smtClean="0"/>
              <a:t>précisément à la </a:t>
            </a:r>
            <a:r>
              <a:rPr lang="fr-FR" sz="3100" b="1" i="1" dirty="0" smtClean="0">
                <a:solidFill>
                  <a:srgbClr val="FF0000"/>
                </a:solidFill>
              </a:rPr>
              <a:t>baisse de la</a:t>
            </a:r>
          </a:p>
          <a:p>
            <a:pPr marL="0" indent="0">
              <a:buNone/>
            </a:pPr>
            <a:r>
              <a:rPr lang="fr-FR" sz="3100" b="1" i="1" dirty="0" smtClean="0">
                <a:solidFill>
                  <a:srgbClr val="FF0000"/>
                </a:solidFill>
              </a:rPr>
              <a:t>concentration du Na</a:t>
            </a:r>
            <a:r>
              <a:rPr lang="fr-FR" sz="3100" b="1" i="1" baseline="30000" dirty="0" smtClean="0">
                <a:solidFill>
                  <a:srgbClr val="FF0000"/>
                </a:solidFill>
              </a:rPr>
              <a:t>+ </a:t>
            </a:r>
            <a:r>
              <a:rPr lang="fr-FR" sz="3100" b="1" dirty="0" smtClean="0">
                <a:solidFill>
                  <a:srgbClr val="FF0000"/>
                </a:solidFill>
              </a:rPr>
              <a:t>dans </a:t>
            </a:r>
          </a:p>
          <a:p>
            <a:pPr marL="0" indent="0">
              <a:buNone/>
            </a:pPr>
            <a:r>
              <a:rPr lang="fr-FR" sz="3100" b="1" dirty="0" smtClean="0">
                <a:solidFill>
                  <a:srgbClr val="FF0000"/>
                </a:solidFill>
              </a:rPr>
              <a:t>l’urine primitif.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986708" y="1916832"/>
            <a:ext cx="1449388" cy="6120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>
                <a:solidFill>
                  <a:srgbClr val="0070C0"/>
                </a:solidFill>
              </a:rPr>
              <a:t>AJG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123728" y="2222867"/>
            <a:ext cx="1862980" cy="53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3"/>
            <a:endCxn id="6" idx="0"/>
          </p:cNvCxnSpPr>
          <p:nvPr/>
        </p:nvCxnSpPr>
        <p:spPr>
          <a:xfrm>
            <a:off x="5436096" y="2222867"/>
            <a:ext cx="1359532" cy="48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19556"/>
            <a:ext cx="6696744" cy="53538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2924944"/>
            <a:ext cx="71788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Foie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221088"/>
            <a:ext cx="12537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Poumon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2348880"/>
            <a:ext cx="7492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Rein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sécrétion de la rénine et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5536040" y="2996953"/>
            <a:ext cx="1340216" cy="15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545380" y="4682753"/>
            <a:ext cx="33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876256" y="3155777"/>
            <a:ext cx="0" cy="152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37757" y="2924944"/>
            <a:ext cx="165438" cy="1736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24944"/>
            <a:ext cx="9094894" cy="4104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19556"/>
            <a:ext cx="6696744" cy="53538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2924944"/>
            <a:ext cx="71788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Foie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221088"/>
            <a:ext cx="12537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Poumon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2348880"/>
            <a:ext cx="7492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Rein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sécrétion de la rénine et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5536040" y="2996953"/>
            <a:ext cx="1340216" cy="15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545380" y="4682753"/>
            <a:ext cx="33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876256" y="3155777"/>
            <a:ext cx="0" cy="152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37757" y="2924944"/>
            <a:ext cx="165438" cy="1736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919264"/>
            <a:ext cx="9094894" cy="3110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36040" y="2924944"/>
            <a:ext cx="16282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10818" y="3077343"/>
            <a:ext cx="605870" cy="84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19556"/>
            <a:ext cx="6696744" cy="53538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2924944"/>
            <a:ext cx="71788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Foie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221088"/>
            <a:ext cx="12537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Poumon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2348880"/>
            <a:ext cx="7492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Rein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sécrétion de la rénine et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5536040" y="2996953"/>
            <a:ext cx="1340216" cy="15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545380" y="4682753"/>
            <a:ext cx="33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876256" y="3155777"/>
            <a:ext cx="0" cy="152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37757" y="2924944"/>
            <a:ext cx="165438" cy="1736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97152"/>
            <a:ext cx="9094894" cy="2232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36040" y="2924944"/>
            <a:ext cx="16282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45380" y="3077344"/>
            <a:ext cx="771307" cy="1719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TRO\Desktop\DOSSIERS\ENSEIGNEMENT DE PHYSIOLOGIE\ENSEIGNEMENT  DE LA PHYSIOLOGIE 2AM\Cours de physiologie 2eme AM\physiologie cardiovasculaire\Images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19556"/>
            <a:ext cx="6696744" cy="53538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2924944"/>
            <a:ext cx="71788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Foie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221088"/>
            <a:ext cx="12537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Poumon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2348880"/>
            <a:ext cx="7492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Rein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sécrétion de la rénine et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5536040" y="2996953"/>
            <a:ext cx="1340216" cy="15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545380" y="4682753"/>
            <a:ext cx="330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876256" y="3155777"/>
            <a:ext cx="0" cy="152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37757" y="2924944"/>
            <a:ext cx="165438" cy="1736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vasculaire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96136" y="1916832"/>
            <a:ext cx="3168352" cy="648072"/>
          </a:xfrm>
          <a:prstGeom prst="rect">
            <a:avLst/>
          </a:prstGeom>
          <a:solidFill>
            <a:srgbClr val="FB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Persistance de la baisse de la PA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vasculaire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76056" y="2708920"/>
            <a:ext cx="223224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6136" y="1916832"/>
            <a:ext cx="3168352" cy="648072"/>
          </a:xfrm>
          <a:prstGeom prst="rect">
            <a:avLst/>
          </a:prstGeom>
          <a:solidFill>
            <a:srgbClr val="FB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Persistance de la baisse de la PA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vasculaire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419796">
            <a:off x="3604675" y="2765038"/>
            <a:ext cx="5263516" cy="2561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6136" y="1916832"/>
            <a:ext cx="3168352" cy="648072"/>
          </a:xfrm>
          <a:prstGeom prst="rect">
            <a:avLst/>
          </a:prstGeom>
          <a:solidFill>
            <a:srgbClr val="FB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Persistance de la baisse de la PA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TRO\Desktop\DOSSIERS\ENSEIGNEMENT DE PHYSIOLOGIE\ENSEIGNEMENT  DE LA PHYSIOLOGIE 2AM\Cours de physiologie 2eme AM\physiologie cardiovasculaire\Images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9772" y="944724"/>
            <a:ext cx="5544616" cy="73448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688" y="130914"/>
            <a:ext cx="8686800" cy="1785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3.2.1.  Rénine-angiotensine-aldostérone (RAA)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>Effet vasculaire de l’Angiotensine II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604448" y="4437112"/>
            <a:ext cx="216024" cy="504056"/>
          </a:xfrm>
          <a:prstGeom prst="rect">
            <a:avLst/>
          </a:prstGeom>
          <a:solidFill>
            <a:srgbClr val="FBF3F3"/>
          </a:solidFill>
          <a:ln>
            <a:solidFill>
              <a:srgbClr val="FB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688" y="1916832"/>
            <a:ext cx="8686800" cy="4824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419796">
            <a:off x="3604675" y="2765038"/>
            <a:ext cx="5263516" cy="25616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6136" y="1916832"/>
            <a:ext cx="3168352" cy="648072"/>
          </a:xfrm>
          <a:prstGeom prst="rect">
            <a:avLst/>
          </a:prstGeom>
          <a:solidFill>
            <a:srgbClr val="FB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Persistance de la baisse de la PA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5589240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7659</TotalTime>
  <Words>4095</Words>
  <Application>Microsoft Office PowerPoint</Application>
  <PresentationFormat>On-screen Show (4:3)</PresentationFormat>
  <Paragraphs>722</Paragraphs>
  <Slides>125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6" baseType="lpstr">
      <vt:lpstr>Thème Office</vt:lpstr>
      <vt:lpstr>Régulation de la pression artérielle (PA)   </vt:lpstr>
      <vt:lpstr>PowerPoint Presentation</vt:lpstr>
      <vt:lpstr>Plan </vt:lpstr>
      <vt:lpstr>Plan </vt:lpstr>
      <vt:lpstr>Plan </vt:lpstr>
      <vt:lpstr>Plan </vt:lpstr>
      <vt:lpstr>1.  Introduction  1.1.  Définition et importance de la PA </vt:lpstr>
      <vt:lpstr>1.  Introduction  1.1.  Définition et importance de la PA </vt:lpstr>
      <vt:lpstr>1.  Introduction  1.1.  Définition et importance de la PA </vt:lpstr>
      <vt:lpstr>1.  Introduction 1.2.  Caractères du réseau artériel </vt:lpstr>
      <vt:lpstr>1.  Introduction 1.2.  Caractères du réseau artériel </vt:lpstr>
      <vt:lpstr>1.  Introduction 1.2.  Caractères du réseau artériel </vt:lpstr>
      <vt:lpstr>1.  Introduction 1.2.  Caractères du réseau artériel </vt:lpstr>
      <vt:lpstr> 1.  Introduction                                                1.3.  Rôle des artères dans la restitution de la pression    </vt:lpstr>
      <vt:lpstr> 1.  Introduction                                                1.3.  Rôle des artères dans la restitution de la pression    </vt:lpstr>
      <vt:lpstr> 1.  Introduction                                                1.3.  Rôle des artères dans la restitution de la pression    </vt:lpstr>
      <vt:lpstr> 1.  Introduction                                                1.3.  Rôle des artères dans la restitution de la pression    </vt:lpstr>
      <vt:lpstr> 1.  Introduction                                                1.3.  Rôle des artères dans la restitution de la pression    </vt:lpstr>
      <vt:lpstr>1.  Introduction  1.4.  Rôle des artérioles dans la régulation du  débit régional   </vt:lpstr>
      <vt:lpstr>1.  Introduction  1.4.  Rôle des artérioles dans la régulation du  débit régional   </vt:lpstr>
      <vt:lpstr>1.  Introduction  1.4.  Rôle des artérioles dans la régulation du  débit régional   </vt:lpstr>
      <vt:lpstr>1.  Introduction  1.4.  Rôle des artérioles dans la régulation du  débit régional   </vt:lpstr>
      <vt:lpstr>1.  Introduction  1.4.  Rôle des artérioles dans la régulation du  débit régional 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2.1. Valeurs de la PA  </vt:lpstr>
      <vt:lpstr>2.  Etude de la PA                                         2.4.  Déterminants de la PA   </vt:lpstr>
      <vt:lpstr>2.  Etude de la PA                                         2.4.  Déterminants de la PA   </vt:lpstr>
      <vt:lpstr>2.  Etude de la PA                                         2.4.  Déterminants de la PA   </vt:lpstr>
      <vt:lpstr>2.  Etude de la PA                                         2.4.  Déterminants de la PA   </vt:lpstr>
      <vt:lpstr>2.  Etude de la PA                                        2.4.  Déterminants de la PA   </vt:lpstr>
      <vt:lpstr>2.  Etude de la PA                                        2.4.  Déterminants de la PA   </vt:lpstr>
      <vt:lpstr>2.  Etude de la PA                                        2.4.  Déterminants de la PA   </vt:lpstr>
      <vt:lpstr>2.  Etude de la PA                                        2.4.  Déterminants de la PA   </vt:lpstr>
      <vt:lpstr>2.  Etude de la PA                                         2.4.  Déterminants de la PA</vt:lpstr>
      <vt:lpstr>2.  Etude de la PA                                         2.4.  Déterminants de la PA</vt:lpstr>
      <vt:lpstr>Plan </vt:lpstr>
      <vt:lpstr>Plan </vt:lpstr>
      <vt:lpstr> 3. Mécanismes régulateurs de la PA 3.1.  Mécanismes nerveux  </vt:lpstr>
      <vt:lpstr> 3. Mécanismes régulateurs de la PA 3.1.  Mécanismes nerveux  </vt:lpstr>
      <vt:lpstr>3.1.1. Reflexe des barorécepteurs Localisation des barorécepteurs et voies afférentes</vt:lpstr>
      <vt:lpstr>3.1.1. Reflexe des barorécepteurs                           Mode de fonctionnement des barorécepteurs</vt:lpstr>
      <vt:lpstr>3.1.1. Reflexe des barorécepteurs                           Mode de fonctionnement des barorécepteurs</vt:lpstr>
      <vt:lpstr>3.1.1. Reflexe des barorécepteurs                           Mode de fonctionnement des barorécepteurs</vt:lpstr>
      <vt:lpstr>3.1.1. Reflexe des barorécepteurs                       Centres, voies efférentes et effecteurs</vt:lpstr>
      <vt:lpstr>3.1.1. Reflexe des barorécepteurs                       Centres, voies efférentes et effecteurs</vt:lpstr>
      <vt:lpstr>3.1.1. Reflexe des barorécepteurs                       Centres, voies efférentes et effecteurs</vt:lpstr>
      <vt:lpstr>3.1.1. Reflexe des barorécepteurs                       Centres, voies efférentes et effecteurs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3.1.1. Réflexe des barorécepteurs                           Fonctionnement de l’axe réflexe des barorécepteurs</vt:lpstr>
      <vt:lpstr>3.1.  Mécanismes nerveux  3.1.2. Réflexe des chémorécepteurs périphériques</vt:lpstr>
      <vt:lpstr>3.1.  Mécanismes nerveux  3.1.2. Reflexe des chémorécepteurs périphériques</vt:lpstr>
      <vt:lpstr>3.1.  Mécanismes nerveux  3.1.2. Reflexe des chémorécepteurs périphériques</vt:lpstr>
      <vt:lpstr>3.1.  Mécanismes nerveux  3.1.2. Reflexe des chémorécepteurs périphériques</vt:lpstr>
      <vt:lpstr>3.1.  Mécanismes nerveux  3.1.2. Réflexe des chémorécepteurs périphériques</vt:lpstr>
      <vt:lpstr>3.1.  Mécanismes nerveux  3.1.3. Réflexe ischémique central</vt:lpstr>
      <vt:lpstr>3.1.  Mécanismes nerveux  3.1.3. Reflexe ischémique central</vt:lpstr>
      <vt:lpstr>3.1.  Mécanismes nerveux  3.1.3. Réflexe ischémique central</vt:lpstr>
      <vt:lpstr>3.1.  Mécanismes nerveux  3.1.3. Réflexe ischémique central</vt:lpstr>
      <vt:lpstr>3.1.  Mécanismes nerveux  3.1.3. Réflexe ischémique central</vt:lpstr>
      <vt:lpstr>3.1.  Mécanismes nerveux  3.1.3. Réflexe ischémique central</vt:lpstr>
      <vt:lpstr>3.2.  Mécanismes hormonaux</vt:lpstr>
      <vt:lpstr>3.2.  Mécanismes hormonaux</vt:lpstr>
      <vt:lpstr> 3.2.  Mécanismes hormonaux 3.2.1.  Rénine-angiotensine-aldostérone (RAA) </vt:lpstr>
      <vt:lpstr> 3.2.  Mécanismes hormonaux 3.2.1.  Rénine-angiotensine-aldostérone (RAA) </vt:lpstr>
      <vt:lpstr> 3.2.1.  Rénine-angiotensine-aldostérone (RAA) L’appareil juxta-glomérulaire </vt:lpstr>
      <vt:lpstr> 3.2.1.  Rénine-angiotensine-aldostérone (RAA) L’appareil juxta-glomérulaire </vt:lpstr>
      <vt:lpstr> 3.2.1.  Rénine-angiotensine-aldostérone (RAA) L’appareil juxta-glomérulaire </vt:lpstr>
      <vt:lpstr> 3.2.1.  Rénine-angiotensine-aldostérone (RAA) Les stimulis de la sécrétion de la rénine </vt:lpstr>
      <vt:lpstr> 3.2.1.  Rénine-angiotensine-aldostérone (RAA) Les stimulis de la sécrétion de la rénine </vt:lpstr>
      <vt:lpstr> 3.2.1.  Rénine-angiotensine-aldostérone (RAA) Les stimulis de la sécrétion de la rénine </vt:lpstr>
      <vt:lpstr> 3.2.1.  Rénine-angiotensine-aldostérone (RAA) Les stimulis de la sécrétion de la rénine </vt:lpstr>
      <vt:lpstr> 3.2.1.  Rénine-angiotensine-aldostérone (RAA) Les stimulis de la sécrétion de la rénine </vt:lpstr>
      <vt:lpstr> 3.2.1.  Rénine-angiotensine-aldostérone (RAA) sécrétion de la rénine et de l’angiotensine II </vt:lpstr>
      <vt:lpstr> 3.2.1.  Rénine-angiotensine-aldostérone (RAA) sécrétion de la rénine et de l’angiotensine II </vt:lpstr>
      <vt:lpstr> 3.2.1.  Rénine-angiotensine-aldostérone (RAA) sécrétion de la rénine et de l’angiotensine II </vt:lpstr>
      <vt:lpstr> 3.2.1.  Rénine-angiotensine-aldostérone (RAA) sécrétion de la rénine et de l’angiotensine II </vt:lpstr>
      <vt:lpstr> 3.2.1.  Rénine-angiotensine-aldostérone (RAA) Effet vasculaire de l’Angiotensine II </vt:lpstr>
      <vt:lpstr> 3.2.1.  Rénine-angiotensine-aldostérone (RAA) Effet vasculaire de l’Angiotensine II </vt:lpstr>
      <vt:lpstr> 3.2.1.  Rénine-angiotensine-aldostérone (RAA) Effet vasculaire de l’Angiotensine II </vt:lpstr>
      <vt:lpstr> 3.2.1.  Rénine-angiotensine-aldostérone (RAA) Effet vasculaire de l’Angiotensine II </vt:lpstr>
      <vt:lpstr> 3.2.1.  Rénine-angiotensine-aldostérone (RAA) Effet vasculaire de l’Angiotensine II </vt:lpstr>
      <vt:lpstr> 3.2.1.  Rénine-angiotensine-aldostérone (RAA) Effet vasculaire de l’Angiotensine II </vt:lpstr>
      <vt:lpstr> 3.2.1.  Rénine-angiotensine-aldostérone (RAA) Effet non vasculaire de l’Angiotensine II </vt:lpstr>
      <vt:lpstr> 3.2.  Mécanismes rénaux 3.2.2. Antidiurétique hormone (ADH ou vasopressine)  </vt:lpstr>
      <vt:lpstr> 3.2.  Mécanismes rénaux 3.2.2. Antidiurétique hormone (ADH ou vasopressine)  </vt:lpstr>
      <vt:lpstr> 3.2.  Mécanismes rénaux 3.2.2. Antidiurétique hormone (ADH ou vasopressine)  </vt:lpstr>
      <vt:lpstr> 3.2.  Mécanismes rénaux 3.2.2. Antidiurétique hormone (ADH ou vasopressine)  </vt:lpstr>
      <vt:lpstr> 3.2.  Mécanismes rénaux 3.2.3.  Atrial natriurétique factor (ANF)   </vt:lpstr>
      <vt:lpstr> 3.2.  Mécanismes rénaux 3.2.3.  Atrial natriurétique factor (ANF)   </vt:lpstr>
      <vt:lpstr> 3.2.  Mécanismes rénaux 3.2.3.  Atrial natriurétique factor (ANF)   </vt:lpstr>
      <vt:lpstr> 3.2.  Mécanismes rénaux 3.2.3.  Atrial natriurétique factor (ANF)   </vt:lpstr>
      <vt:lpstr> 3.3.  Mécanismes passifs 3.3.1.  Contrôle rénale passif   </vt:lpstr>
      <vt:lpstr> 3.3.  Mécanismes passifs 3.3.1.  Contrôle rénale passif   </vt:lpstr>
      <vt:lpstr> 3.3.  Mécanismes passifs 3.3.1.  Contrôle rénale passif   </vt:lpstr>
      <vt:lpstr> 3.3.  Mécanismes passifs 3.3.1.  Contrôle rénale passif   </vt:lpstr>
      <vt:lpstr> 3.3.  Mécanismes passifs 3.3.1.  Contrôle rénale passif   </vt:lpstr>
      <vt:lpstr> 3.3.  Mécanismes passifs 3.3.1.  Contrôle rénale passif   </vt:lpstr>
      <vt:lpstr> 3.3.  Mécanismes passifs 3.3.1.  Contrôle rénale passif   </vt:lpstr>
      <vt:lpstr> 3.3.  Mécanismes passifs  3.3.2.  Echanges capillaires </vt:lpstr>
      <vt:lpstr> 3.3.  Mécanismes passifs  3.3.2.  Echanges capillaires </vt:lpstr>
      <vt:lpstr> 3.3.  Mécanismes passifs  3.3.2.  Echanges capillaires </vt:lpstr>
      <vt:lpstr> 3.3.  Mécanismes passifs  3.3.2.  Echanges capillaires </vt:lpstr>
      <vt:lpstr> 3.3.  Mécanismes passifs  3.3.2.  Echanges capillaires </vt:lpstr>
      <vt:lpstr>PowerPoint Presentation</vt:lpstr>
      <vt:lpstr>4.  Médicaments antihypertenseurs D’action périphérique</vt:lpstr>
      <vt:lpstr>Références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pression artérielle et sa régulation</dc:title>
  <dc:creator>VOSTRO</dc:creator>
  <cp:lastModifiedBy>Timgad informaique</cp:lastModifiedBy>
  <cp:revision>636</cp:revision>
  <dcterms:created xsi:type="dcterms:W3CDTF">2011-11-25T17:14:19Z</dcterms:created>
  <dcterms:modified xsi:type="dcterms:W3CDTF">2023-10-18T20:32:19Z</dcterms:modified>
</cp:coreProperties>
</file>