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61" r:id="rId3"/>
    <p:sldId id="292" r:id="rId4"/>
    <p:sldId id="294" r:id="rId6"/>
    <p:sldId id="332" r:id="rId7"/>
    <p:sldId id="329" r:id="rId8"/>
    <p:sldId id="333" r:id="rId9"/>
    <p:sldId id="328" r:id="rId10"/>
    <p:sldId id="330" r:id="rId11"/>
    <p:sldId id="293" r:id="rId12"/>
    <p:sldId id="324" r:id="rId13"/>
    <p:sldId id="331" r:id="rId14"/>
    <p:sldId id="325" r:id="rId15"/>
    <p:sldId id="334" r:id="rId16"/>
    <p:sldId id="286" r:id="rId17"/>
    <p:sldId id="335" r:id="rId18"/>
    <p:sldId id="347" r:id="rId19"/>
    <p:sldId id="287" r:id="rId20"/>
    <p:sldId id="339" r:id="rId21"/>
    <p:sldId id="340" r:id="rId22"/>
    <p:sldId id="341" r:id="rId23"/>
    <p:sldId id="342" r:id="rId24"/>
    <p:sldId id="343" r:id="rId25"/>
    <p:sldId id="344" r:id="rId26"/>
    <p:sldId id="345" r:id="rId27"/>
    <p:sldId id="312" r:id="rId28"/>
    <p:sldId id="306" r:id="rId29"/>
    <p:sldId id="313" r:id="rId30"/>
    <p:sldId id="314" r:id="rId31"/>
    <p:sldId id="337" r:id="rId32"/>
    <p:sldId id="315" r:id="rId33"/>
    <p:sldId id="317" r:id="rId34"/>
    <p:sldId id="318" r:id="rId35"/>
    <p:sldId id="316" r:id="rId36"/>
    <p:sldId id="346" r:id="rId3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95" autoAdjust="0"/>
    <p:restoredTop sz="94384" autoAdjust="0"/>
  </p:normalViewPr>
  <p:slideViewPr>
    <p:cSldViewPr snapToGrid="0">
      <p:cViewPr varScale="1">
        <p:scale>
          <a:sx n="51" d="100"/>
          <a:sy n="51" d="100"/>
        </p:scale>
        <p:origin x="36" y="3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0" Type="http://schemas.openxmlformats.org/officeDocument/2006/relationships/tableStyles" Target="tableStyles.xml"/><Relationship Id="rId4" Type="http://schemas.openxmlformats.org/officeDocument/2006/relationships/slide" Target="slides/slide2.xml"/><Relationship Id="rId39" Type="http://schemas.openxmlformats.org/officeDocument/2006/relationships/viewProps" Target="viewProps.xml"/><Relationship Id="rId38" Type="http://schemas.openxmlformats.org/officeDocument/2006/relationships/presProps" Target="presProps.xml"/><Relationship Id="rId37" Type="http://schemas.openxmlformats.org/officeDocument/2006/relationships/slide" Target="slides/slide34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230A6E-466C-4BE2-9865-AA0C590A0B5A}" type="datetimeFigureOut">
              <a:rPr lang="fr-FR" smtClean="0"/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  <a:endParaRPr lang="fr-FR" smtClean="0"/>
          </a:p>
          <a:p>
            <a:pPr lvl="1"/>
            <a:r>
              <a:rPr lang="fr-FR" smtClean="0"/>
              <a:t>Deuxième niveau</a:t>
            </a:r>
            <a:endParaRPr lang="fr-FR" smtClean="0"/>
          </a:p>
          <a:p>
            <a:pPr lvl="2"/>
            <a:r>
              <a:rPr lang="fr-FR" smtClean="0"/>
              <a:t>Troisième niveau</a:t>
            </a:r>
            <a:endParaRPr lang="fr-FR" smtClean="0"/>
          </a:p>
          <a:p>
            <a:pPr lvl="3"/>
            <a:r>
              <a:rPr lang="fr-FR" smtClean="0"/>
              <a:t>Quatrième niveau</a:t>
            </a:r>
            <a:endParaRPr lang="fr-FR" smtClean="0"/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5778BB-FB2B-495D-9A43-991C22B3D4C7}" type="slidenum">
              <a:rPr lang="fr-FR" smtClean="0"/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8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9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0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2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6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D2F17-DB33-4707-9D69-FAD2C9847099}" type="slidenum">
              <a:rPr lang="fr-FR" smtClean="0"/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52AE6-D84A-4FA1-A3AD-B947889A144D}" type="datetimeFigureOut">
              <a:rPr lang="fr-FR" smtClean="0"/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DF1F-D938-4478-9086-A54A663EDAD0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  <a:endParaRPr lang="fr-FR" smtClean="0"/>
          </a:p>
          <a:p>
            <a:pPr lvl="1"/>
            <a:r>
              <a:rPr lang="fr-FR" smtClean="0"/>
              <a:t>Deuxième niveau</a:t>
            </a:r>
            <a:endParaRPr lang="fr-FR" smtClean="0"/>
          </a:p>
          <a:p>
            <a:pPr lvl="2"/>
            <a:r>
              <a:rPr lang="fr-FR" smtClean="0"/>
              <a:t>Troisième niveau</a:t>
            </a:r>
            <a:endParaRPr lang="fr-FR" smtClean="0"/>
          </a:p>
          <a:p>
            <a:pPr lvl="3"/>
            <a:r>
              <a:rPr lang="fr-FR" smtClean="0"/>
              <a:t>Quatrième niveau</a:t>
            </a:r>
            <a:endParaRPr lang="fr-FR" smtClean="0"/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52AE6-D84A-4FA1-A3AD-B947889A144D}" type="datetimeFigureOut">
              <a:rPr lang="fr-FR" smtClean="0"/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DF1F-D938-4478-9086-A54A663EDAD0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  <a:endParaRPr lang="fr-FR" smtClean="0"/>
          </a:p>
          <a:p>
            <a:pPr lvl="1"/>
            <a:r>
              <a:rPr lang="fr-FR" smtClean="0"/>
              <a:t>Deuxième niveau</a:t>
            </a:r>
            <a:endParaRPr lang="fr-FR" smtClean="0"/>
          </a:p>
          <a:p>
            <a:pPr lvl="2"/>
            <a:r>
              <a:rPr lang="fr-FR" smtClean="0"/>
              <a:t>Troisième niveau</a:t>
            </a:r>
            <a:endParaRPr lang="fr-FR" smtClean="0"/>
          </a:p>
          <a:p>
            <a:pPr lvl="3"/>
            <a:r>
              <a:rPr lang="fr-FR" smtClean="0"/>
              <a:t>Quatrième niveau</a:t>
            </a:r>
            <a:endParaRPr lang="fr-FR" smtClean="0"/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52AE6-D84A-4FA1-A3AD-B947889A144D}" type="datetimeFigureOut">
              <a:rPr lang="fr-FR" smtClean="0"/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DF1F-D938-4478-9086-A54A663EDAD0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  <a:endParaRPr lang="fr-FR" smtClean="0"/>
          </a:p>
          <a:p>
            <a:pPr lvl="1"/>
            <a:r>
              <a:rPr lang="fr-FR" smtClean="0"/>
              <a:t>Deuxième niveau</a:t>
            </a:r>
            <a:endParaRPr lang="fr-FR" smtClean="0"/>
          </a:p>
          <a:p>
            <a:pPr lvl="2"/>
            <a:r>
              <a:rPr lang="fr-FR" smtClean="0"/>
              <a:t>Troisième niveau</a:t>
            </a:r>
            <a:endParaRPr lang="fr-FR" smtClean="0"/>
          </a:p>
          <a:p>
            <a:pPr lvl="3"/>
            <a:r>
              <a:rPr lang="fr-FR" smtClean="0"/>
              <a:t>Quatrième niveau</a:t>
            </a:r>
            <a:endParaRPr lang="fr-FR" smtClean="0"/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52AE6-D84A-4FA1-A3AD-B947889A144D}" type="datetimeFigureOut">
              <a:rPr lang="fr-FR" smtClean="0"/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DF1F-D938-4478-9086-A54A663EDAD0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  <a:endParaRPr lang="fr-FR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52AE6-D84A-4FA1-A3AD-B947889A144D}" type="datetimeFigureOut">
              <a:rPr lang="fr-FR" smtClean="0"/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DF1F-D938-4478-9086-A54A663EDAD0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  <a:endParaRPr lang="fr-FR" smtClean="0"/>
          </a:p>
          <a:p>
            <a:pPr lvl="1"/>
            <a:r>
              <a:rPr lang="fr-FR" smtClean="0"/>
              <a:t>Deuxième niveau</a:t>
            </a:r>
            <a:endParaRPr lang="fr-FR" smtClean="0"/>
          </a:p>
          <a:p>
            <a:pPr lvl="2"/>
            <a:r>
              <a:rPr lang="fr-FR" smtClean="0"/>
              <a:t>Troisième niveau</a:t>
            </a:r>
            <a:endParaRPr lang="fr-FR" smtClean="0"/>
          </a:p>
          <a:p>
            <a:pPr lvl="3"/>
            <a:r>
              <a:rPr lang="fr-FR" smtClean="0"/>
              <a:t>Quatrième niveau</a:t>
            </a:r>
            <a:endParaRPr lang="fr-FR" smtClean="0"/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  <a:endParaRPr lang="fr-FR" smtClean="0"/>
          </a:p>
          <a:p>
            <a:pPr lvl="1"/>
            <a:r>
              <a:rPr lang="fr-FR" smtClean="0"/>
              <a:t>Deuxième niveau</a:t>
            </a:r>
            <a:endParaRPr lang="fr-FR" smtClean="0"/>
          </a:p>
          <a:p>
            <a:pPr lvl="2"/>
            <a:r>
              <a:rPr lang="fr-FR" smtClean="0"/>
              <a:t>Troisième niveau</a:t>
            </a:r>
            <a:endParaRPr lang="fr-FR" smtClean="0"/>
          </a:p>
          <a:p>
            <a:pPr lvl="3"/>
            <a:r>
              <a:rPr lang="fr-FR" smtClean="0"/>
              <a:t>Quatrième niveau</a:t>
            </a:r>
            <a:endParaRPr lang="fr-FR" smtClean="0"/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52AE6-D84A-4FA1-A3AD-B947889A144D}" type="datetimeFigureOut">
              <a:rPr lang="fr-FR" smtClean="0"/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DF1F-D938-4478-9086-A54A663EDAD0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  <a:endParaRPr lang="fr-FR" smtClean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  <a:endParaRPr lang="fr-FR" smtClean="0"/>
          </a:p>
          <a:p>
            <a:pPr lvl="1"/>
            <a:r>
              <a:rPr lang="fr-FR" smtClean="0"/>
              <a:t>Deuxième niveau</a:t>
            </a:r>
            <a:endParaRPr lang="fr-FR" smtClean="0"/>
          </a:p>
          <a:p>
            <a:pPr lvl="2"/>
            <a:r>
              <a:rPr lang="fr-FR" smtClean="0"/>
              <a:t>Troisième niveau</a:t>
            </a:r>
            <a:endParaRPr lang="fr-FR" smtClean="0"/>
          </a:p>
          <a:p>
            <a:pPr lvl="3"/>
            <a:r>
              <a:rPr lang="fr-FR" smtClean="0"/>
              <a:t>Quatrième niveau</a:t>
            </a:r>
            <a:endParaRPr lang="fr-FR" smtClean="0"/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  <a:endParaRPr lang="fr-FR" smtClean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  <a:endParaRPr lang="fr-FR" smtClean="0"/>
          </a:p>
          <a:p>
            <a:pPr lvl="1"/>
            <a:r>
              <a:rPr lang="fr-FR" smtClean="0"/>
              <a:t>Deuxième niveau</a:t>
            </a:r>
            <a:endParaRPr lang="fr-FR" smtClean="0"/>
          </a:p>
          <a:p>
            <a:pPr lvl="2"/>
            <a:r>
              <a:rPr lang="fr-FR" smtClean="0"/>
              <a:t>Troisième niveau</a:t>
            </a:r>
            <a:endParaRPr lang="fr-FR" smtClean="0"/>
          </a:p>
          <a:p>
            <a:pPr lvl="3"/>
            <a:r>
              <a:rPr lang="fr-FR" smtClean="0"/>
              <a:t>Quatrième niveau</a:t>
            </a:r>
            <a:endParaRPr lang="fr-FR" smtClean="0"/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52AE6-D84A-4FA1-A3AD-B947889A144D}" type="datetimeFigureOut">
              <a:rPr lang="fr-FR" smtClean="0"/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DF1F-D938-4478-9086-A54A663EDAD0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52AE6-D84A-4FA1-A3AD-B947889A144D}" type="datetimeFigureOut">
              <a:rPr lang="fr-FR" smtClean="0"/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DF1F-D938-4478-9086-A54A663EDAD0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52AE6-D84A-4FA1-A3AD-B947889A144D}" type="datetimeFigureOut">
              <a:rPr lang="fr-FR" smtClean="0"/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DF1F-D938-4478-9086-A54A663EDAD0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  <a:endParaRPr lang="fr-FR" smtClean="0"/>
          </a:p>
          <a:p>
            <a:pPr lvl="1"/>
            <a:r>
              <a:rPr lang="fr-FR" smtClean="0"/>
              <a:t>Deuxième niveau</a:t>
            </a:r>
            <a:endParaRPr lang="fr-FR" smtClean="0"/>
          </a:p>
          <a:p>
            <a:pPr lvl="2"/>
            <a:r>
              <a:rPr lang="fr-FR" smtClean="0"/>
              <a:t>Troisième niveau</a:t>
            </a:r>
            <a:endParaRPr lang="fr-FR" smtClean="0"/>
          </a:p>
          <a:p>
            <a:pPr lvl="3"/>
            <a:r>
              <a:rPr lang="fr-FR" smtClean="0"/>
              <a:t>Quatrième niveau</a:t>
            </a:r>
            <a:endParaRPr lang="fr-FR" smtClean="0"/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  <a:endParaRPr lang="fr-FR" smtClean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52AE6-D84A-4FA1-A3AD-B947889A144D}" type="datetimeFigureOut">
              <a:rPr lang="fr-FR" smtClean="0"/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DF1F-D938-4478-9086-A54A663EDAD0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  <a:endParaRPr lang="fr-FR" smtClean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52AE6-D84A-4FA1-A3AD-B947889A144D}" type="datetimeFigureOut">
              <a:rPr lang="fr-FR" smtClean="0"/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DF1F-D938-4478-9086-A54A663EDAD0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  <a:endParaRPr lang="fr-FR" smtClean="0"/>
          </a:p>
          <a:p>
            <a:pPr lvl="1"/>
            <a:r>
              <a:rPr lang="fr-FR" smtClean="0"/>
              <a:t>Deuxième niveau</a:t>
            </a:r>
            <a:endParaRPr lang="fr-FR" smtClean="0"/>
          </a:p>
          <a:p>
            <a:pPr lvl="2"/>
            <a:r>
              <a:rPr lang="fr-FR" smtClean="0"/>
              <a:t>Troisième niveau</a:t>
            </a:r>
            <a:endParaRPr lang="fr-FR" smtClean="0"/>
          </a:p>
          <a:p>
            <a:pPr lvl="3"/>
            <a:r>
              <a:rPr lang="fr-FR" smtClean="0"/>
              <a:t>Quatrième niveau</a:t>
            </a:r>
            <a:endParaRPr lang="fr-FR" smtClean="0"/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52AE6-D84A-4FA1-A3AD-B947889A144D}" type="datetimeFigureOut">
              <a:rPr lang="fr-FR" smtClean="0"/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6DF1F-D938-4478-9086-A54A663EDAD0}" type="slidenum">
              <a:rPr lang="fr-FR" smtClean="0"/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hyperlink" Target="http://staff.univ-batna2.dz/ferhi-salah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09800" y="2442306"/>
            <a:ext cx="7772400" cy="1470025"/>
          </a:xfrm>
        </p:spPr>
        <p:txBody>
          <a:bodyPr>
            <a:normAutofit/>
          </a:bodyPr>
          <a:lstStyle/>
          <a:p>
            <a:r>
              <a:rPr lang="fr-FR" b="1" dirty="0">
                <a:solidFill>
                  <a:srgbClr val="C00000"/>
                </a:solidFill>
              </a:rPr>
              <a:t>Systè</a:t>
            </a:r>
            <a:r>
              <a:rPr lang="en-US" b="1" dirty="0">
                <a:solidFill>
                  <a:srgbClr val="C00000"/>
                </a:solidFill>
              </a:rPr>
              <a:t>m</a:t>
            </a:r>
            <a:r>
              <a:rPr lang="fr-FR" b="1" dirty="0">
                <a:solidFill>
                  <a:srgbClr val="C00000"/>
                </a:solidFill>
              </a:rPr>
              <a:t>e à basse </a:t>
            </a:r>
            <a:r>
              <a:rPr lang="fr-FR" b="1" dirty="0" smtClean="0">
                <a:solidFill>
                  <a:srgbClr val="C00000"/>
                </a:solidFill>
              </a:rPr>
              <a:t>pression</a:t>
            </a:r>
            <a:endParaRPr lang="fr-FR" b="1" dirty="0">
              <a:solidFill>
                <a:srgbClr val="00206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95600" y="4556720"/>
            <a:ext cx="6400800" cy="1752600"/>
          </a:xfrm>
        </p:spPr>
        <p:txBody>
          <a:bodyPr>
            <a:normAutofit lnSpcReduction="10000"/>
          </a:bodyPr>
          <a:lstStyle/>
          <a:p>
            <a:pPr>
              <a:spcBef>
                <a:spcPct val="0"/>
              </a:spcBef>
              <a:defRPr/>
            </a:pPr>
            <a:endParaRPr lang="fr-FR" b="1" dirty="0" smtClean="0">
              <a:solidFill>
                <a:srgbClr val="0070C0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fr-FR" b="1" dirty="0" smtClean="0">
                <a:solidFill>
                  <a:srgbClr val="0070C0"/>
                </a:solidFill>
              </a:rPr>
              <a:t>Cours de deuxième année des études médicales</a:t>
            </a:r>
            <a:endParaRPr lang="fr-FR" b="1" dirty="0" smtClean="0">
              <a:solidFill>
                <a:srgbClr val="0070C0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fr-FR" b="1" dirty="0" smtClean="0">
                <a:solidFill>
                  <a:srgbClr val="0070C0"/>
                </a:solidFill>
              </a:rPr>
              <a:t>Année Universitaire </a:t>
            </a:r>
            <a:r>
              <a:rPr lang="fr-FR" b="1" dirty="0" smtClean="0">
                <a:solidFill>
                  <a:srgbClr val="0070C0"/>
                </a:solidFill>
              </a:rPr>
              <a:t>2023-24   </a:t>
            </a:r>
            <a:endParaRPr lang="fr-FR" b="1" dirty="0" smtClean="0">
              <a:solidFill>
                <a:srgbClr val="0070C0"/>
              </a:solidFill>
            </a:endParaRPr>
          </a:p>
          <a:p>
            <a:pPr>
              <a:spcBef>
                <a:spcPct val="0"/>
              </a:spcBef>
              <a:defRPr/>
            </a:pPr>
            <a:endParaRPr lang="fr-FR" b="1" dirty="0" smtClean="0">
              <a:solidFill>
                <a:srgbClr val="0070C0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fr-FR" b="1" dirty="0" smtClean="0">
                <a:solidFill>
                  <a:srgbClr val="0070C0"/>
                </a:solidFill>
              </a:rPr>
              <a:t>Présentation : Dr. S. Ferhi </a:t>
            </a:r>
            <a:endParaRPr lang="fr-FR" b="1" dirty="0" smtClean="0">
              <a:solidFill>
                <a:srgbClr val="0070C0"/>
              </a:solidFill>
            </a:endParaRPr>
          </a:p>
          <a:p>
            <a:pPr>
              <a:spcBef>
                <a:spcPct val="0"/>
              </a:spcBef>
              <a:defRPr/>
            </a:pPr>
            <a:endParaRPr lang="fr-FR" dirty="0" smtClean="0"/>
          </a:p>
          <a:p>
            <a:endParaRPr lang="fr-FR" dirty="0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211455" y="85725"/>
            <a:ext cx="11671300" cy="14763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</a:t>
            </a:r>
            <a:endParaRPr lang="fr-FR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Université Batna 2</a:t>
            </a:r>
            <a:endParaRPr lang="fr-FR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Faculté de Médecine </a:t>
            </a:r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Département de Médecine                                                                                   </a:t>
            </a:r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1015" y="84836"/>
            <a:ext cx="11816862" cy="657387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68922" y="375138"/>
            <a:ext cx="11207263" cy="950425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fr-FR" dirty="0" smtClean="0">
                <a:solidFill>
                  <a:srgbClr val="C00000"/>
                </a:solidFill>
              </a:rPr>
              <a:t>I. Introduction</a:t>
            </a:r>
            <a:endParaRPr lang="fr-FR" dirty="0">
              <a:solidFill>
                <a:srgbClr val="C0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6471138" y="1524000"/>
            <a:ext cx="5205048" cy="5158154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</p:pic>
      <p:sp>
        <p:nvSpPr>
          <p:cNvPr id="2" name="Rectangle 6"/>
          <p:cNvSpPr/>
          <p:nvPr/>
        </p:nvSpPr>
        <p:spPr>
          <a:xfrm>
            <a:off x="9354820" y="5225415"/>
            <a:ext cx="445135" cy="135509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68922" y="375138"/>
            <a:ext cx="11207263" cy="950425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fr-FR" dirty="0" smtClean="0">
                <a:solidFill>
                  <a:srgbClr val="C00000"/>
                </a:solidFill>
              </a:rPr>
              <a:t>I. Introduction</a:t>
            </a:r>
            <a:endParaRPr lang="fr-FR" dirty="0">
              <a:solidFill>
                <a:srgbClr val="C0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6471138" y="1524000"/>
            <a:ext cx="5205048" cy="5158154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</p:pic>
      <p:sp>
        <p:nvSpPr>
          <p:cNvPr id="3" name="Rectangle 6"/>
          <p:cNvSpPr/>
          <p:nvPr/>
        </p:nvSpPr>
        <p:spPr>
          <a:xfrm>
            <a:off x="8890635" y="5203825"/>
            <a:ext cx="445135" cy="135509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68922" y="375138"/>
            <a:ext cx="11207263" cy="950425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fr-FR" dirty="0" smtClean="0">
                <a:solidFill>
                  <a:srgbClr val="C00000"/>
                </a:solidFill>
              </a:rPr>
              <a:t>I. Introduction</a:t>
            </a:r>
            <a:endParaRPr lang="fr-FR" dirty="0">
              <a:solidFill>
                <a:srgbClr val="C0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6471138" y="1524000"/>
            <a:ext cx="5205048" cy="5158154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</p:pic>
      <p:sp>
        <p:nvSpPr>
          <p:cNvPr id="2" name="Rectangle 6"/>
          <p:cNvSpPr/>
          <p:nvPr/>
        </p:nvSpPr>
        <p:spPr>
          <a:xfrm>
            <a:off x="6864350" y="3538855"/>
            <a:ext cx="1597025" cy="302006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68922" y="375138"/>
            <a:ext cx="11207263" cy="950425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fr-FR" dirty="0" smtClean="0">
                <a:solidFill>
                  <a:srgbClr val="C00000"/>
                </a:solidFill>
              </a:rPr>
              <a:t>I. Introduction</a:t>
            </a:r>
            <a:endParaRPr lang="fr-FR" dirty="0">
              <a:solidFill>
                <a:srgbClr val="C0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6471138" y="1524000"/>
            <a:ext cx="5205048" cy="5158154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</p:pic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890905" y="2595245"/>
            <a:ext cx="4528185" cy="1809750"/>
          </a:xfrm>
          <a:ln>
            <a:solidFill>
              <a:srgbClr val="0070C0"/>
            </a:solidFill>
          </a:ln>
        </p:spPr>
        <p:txBody>
          <a:bodyPr>
            <a:normAutofit fontScale="25000"/>
          </a:bodyPr>
          <a:p>
            <a:endParaRPr lang="fr-FR" sz="5335" dirty="0" smtClean="0"/>
          </a:p>
          <a:p>
            <a:r>
              <a:rPr lang="fr-FR" sz="11200" dirty="0" smtClean="0"/>
              <a:t>Ou il est localisé le secteur vasculaire (système) à basse pression ? </a:t>
            </a:r>
            <a:endParaRPr lang="fr-FR" sz="11200" dirty="0" smtClean="0"/>
          </a:p>
          <a:p>
            <a:pPr marL="0" indent="0">
              <a:buNone/>
            </a:pPr>
            <a:r>
              <a:rPr lang="fr-FR" sz="5335" i="1" dirty="0" smtClean="0">
                <a:solidFill>
                  <a:srgbClr val="0070C0"/>
                </a:solidFill>
              </a:rPr>
              <a:t>   </a:t>
            </a:r>
            <a:endParaRPr lang="fr-FR" sz="5335" i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r-FR" i="1" dirty="0" smtClean="0">
                <a:solidFill>
                  <a:srgbClr val="0070C0"/>
                </a:solidFill>
              </a:rPr>
              <a:t>   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endParaRPr lang="en-US" i="1" dirty="0" smtClean="0">
              <a:solidFill>
                <a:srgbClr val="0070C0"/>
              </a:solidFill>
            </a:endParaRP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68922" y="375138"/>
            <a:ext cx="11207263" cy="950425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fr-FR" dirty="0" smtClean="0">
                <a:solidFill>
                  <a:srgbClr val="C00000"/>
                </a:solidFill>
              </a:rPr>
              <a:t>I. Introduction</a:t>
            </a:r>
            <a:endParaRPr lang="fr-FR" dirty="0">
              <a:solidFill>
                <a:srgbClr val="C0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6471138" y="1524000"/>
            <a:ext cx="5205048" cy="5158154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</p:pic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890905" y="2595245"/>
            <a:ext cx="4528185" cy="2502535"/>
          </a:xfrm>
          <a:ln>
            <a:solidFill>
              <a:srgbClr val="0070C0"/>
            </a:solidFill>
          </a:ln>
        </p:spPr>
        <p:txBody>
          <a:bodyPr>
            <a:normAutofit lnSpcReduction="20000"/>
          </a:bodyPr>
          <a:lstStyle/>
          <a:p>
            <a:endParaRPr lang="fr-FR" dirty="0" smtClean="0"/>
          </a:p>
          <a:p>
            <a:r>
              <a:rPr lang="fr-FR" dirty="0" smtClean="0"/>
              <a:t>  Le </a:t>
            </a:r>
            <a:r>
              <a:rPr lang="fr-FR" dirty="0" err="1" smtClean="0"/>
              <a:t>systè</a:t>
            </a:r>
            <a:r>
              <a:rPr lang="en-US" dirty="0"/>
              <a:t>m</a:t>
            </a:r>
            <a:r>
              <a:rPr lang="fr-FR" dirty="0"/>
              <a:t>e à basse 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     pression est localisé au 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     niveau </a:t>
            </a:r>
            <a:r>
              <a:rPr lang="fr-FR" i="1" dirty="0" smtClean="0">
                <a:solidFill>
                  <a:srgbClr val="0070C0"/>
                </a:solidFill>
              </a:rPr>
              <a:t>secteur vasculaire </a:t>
            </a:r>
            <a:endParaRPr lang="fr-FR" i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r-FR" i="1" dirty="0" smtClean="0">
                <a:solidFill>
                  <a:srgbClr val="0070C0"/>
                </a:solidFill>
              </a:rPr>
              <a:t>    des veines </a:t>
            </a:r>
            <a:r>
              <a:rPr lang="fr-FR" i="1" dirty="0" err="1" smtClean="0">
                <a:solidFill>
                  <a:srgbClr val="0070C0"/>
                </a:solidFill>
              </a:rPr>
              <a:t>systé</a:t>
            </a:r>
            <a:r>
              <a:rPr lang="en-US" i="1" dirty="0" smtClean="0">
                <a:solidFill>
                  <a:srgbClr val="0070C0"/>
                </a:solidFill>
              </a:rPr>
              <a:t>m</a:t>
            </a:r>
            <a:r>
              <a:rPr lang="fr-FR" i="1" dirty="0" err="1" smtClean="0">
                <a:solidFill>
                  <a:srgbClr val="0070C0"/>
                </a:solidFill>
              </a:rPr>
              <a:t>iques</a:t>
            </a:r>
            <a:r>
              <a:rPr lang="en-US" i="1" dirty="0">
                <a:solidFill>
                  <a:srgbClr val="0070C0"/>
                </a:solidFill>
              </a:rPr>
              <a:t> 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endParaRPr lang="en-US" i="1" dirty="0" smtClean="0">
              <a:solidFill>
                <a:srgbClr val="0070C0"/>
              </a:solidFill>
            </a:endParaRPr>
          </a:p>
          <a:p>
            <a:endParaRPr lang="fr-FR" dirty="0"/>
          </a:p>
        </p:txBody>
      </p:sp>
      <p:sp>
        <p:nvSpPr>
          <p:cNvPr id="3" name="Rectangle 6"/>
          <p:cNvSpPr/>
          <p:nvPr/>
        </p:nvSpPr>
        <p:spPr>
          <a:xfrm>
            <a:off x="6864350" y="3538855"/>
            <a:ext cx="1597025" cy="302006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68922" y="375138"/>
            <a:ext cx="11207263" cy="950425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fr-FR" dirty="0" smtClean="0">
                <a:solidFill>
                  <a:srgbClr val="C00000"/>
                </a:solidFill>
              </a:rPr>
              <a:t>I. Introduction</a:t>
            </a:r>
            <a:endParaRPr lang="fr-FR" dirty="0">
              <a:solidFill>
                <a:srgbClr val="C0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6471138" y="1524000"/>
            <a:ext cx="5205048" cy="5158154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</p:pic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890905" y="2595245"/>
            <a:ext cx="4528185" cy="1887220"/>
          </a:xfrm>
          <a:ln>
            <a:solidFill>
              <a:srgbClr val="0070C0"/>
            </a:solidFill>
          </a:ln>
        </p:spPr>
        <p:txBody>
          <a:bodyPr>
            <a:normAutofit lnSpcReduction="20000"/>
          </a:bodyPr>
          <a:lstStyle/>
          <a:p>
            <a:endParaRPr lang="fr-FR" dirty="0" smtClean="0"/>
          </a:p>
          <a:p>
            <a:r>
              <a:rPr lang="fr-FR" dirty="0" smtClean="0"/>
              <a:t>  Quels sont les r</a:t>
            </a:r>
            <a:r>
              <a:rPr lang="fr-FR" dirty="0" smtClean="0">
                <a:solidFill>
                  <a:schemeClr val="tx1"/>
                </a:solidFill>
                <a:sym typeface="+mn-ea"/>
              </a:rPr>
              <a:t>ô</a:t>
            </a:r>
            <a:r>
              <a:rPr lang="fr-FR" dirty="0" smtClean="0"/>
              <a:t>les du </a:t>
            </a:r>
            <a:endParaRPr lang="fr-FR" dirty="0" smtClean="0"/>
          </a:p>
          <a:p>
            <a:pPr marL="0" indent="0">
              <a:buNone/>
            </a:pPr>
            <a:r>
              <a:rPr lang="fr-FR" i="1" dirty="0" smtClean="0">
                <a:solidFill>
                  <a:srgbClr val="0070C0"/>
                </a:solidFill>
              </a:rPr>
              <a:t>    secteur vasculaire </a:t>
            </a:r>
            <a:endParaRPr lang="fr-FR" i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r-FR" i="1" dirty="0" smtClean="0">
                <a:solidFill>
                  <a:srgbClr val="0070C0"/>
                </a:solidFill>
              </a:rPr>
              <a:t>    à basse pression ?</a:t>
            </a:r>
            <a:r>
              <a:rPr lang="en-US" i="1" dirty="0">
                <a:solidFill>
                  <a:srgbClr val="0070C0"/>
                </a:solidFill>
              </a:rPr>
              <a:t> 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endParaRPr lang="en-US" i="1" dirty="0" smtClean="0">
              <a:solidFill>
                <a:srgbClr val="0070C0"/>
              </a:solidFill>
            </a:endParaRPr>
          </a:p>
          <a:p>
            <a:endParaRPr lang="fr-FR" dirty="0"/>
          </a:p>
        </p:txBody>
      </p:sp>
      <p:sp>
        <p:nvSpPr>
          <p:cNvPr id="3" name="Rectangle 6"/>
          <p:cNvSpPr/>
          <p:nvPr/>
        </p:nvSpPr>
        <p:spPr>
          <a:xfrm>
            <a:off x="6864350" y="3538855"/>
            <a:ext cx="1597025" cy="302006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30555" y="1863090"/>
            <a:ext cx="4799330" cy="4572000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fr-FR" dirty="0">
                <a:sym typeface="+mn-ea"/>
              </a:rPr>
              <a:t>A</a:t>
            </a:r>
            <a:r>
              <a:rPr lang="en-US" dirty="0" err="1" smtClean="0">
                <a:sym typeface="+mn-ea"/>
              </a:rPr>
              <a:t>ssure</a:t>
            </a:r>
            <a:r>
              <a:rPr lang="en-US" dirty="0" smtClean="0">
                <a:sym typeface="+mn-ea"/>
              </a:rPr>
              <a:t> </a:t>
            </a:r>
            <a:r>
              <a:rPr lang="en-US" dirty="0">
                <a:sym typeface="+mn-ea"/>
              </a:rPr>
              <a:t>le </a:t>
            </a:r>
            <a:r>
              <a:rPr lang="en-US" i="1" dirty="0">
                <a:solidFill>
                  <a:srgbClr val="0070C0"/>
                </a:solidFill>
                <a:sym typeface="+mn-ea"/>
              </a:rPr>
              <a:t>retour du sang </a:t>
            </a:r>
            <a:r>
              <a:rPr lang="en-US" i="1" dirty="0" smtClean="0">
                <a:solidFill>
                  <a:srgbClr val="0070C0"/>
                </a:solidFill>
                <a:sym typeface="+mn-ea"/>
              </a:rPr>
              <a:t>de </a:t>
            </a:r>
            <a:endParaRPr lang="en-US" i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i="1" dirty="0">
                <a:solidFill>
                  <a:srgbClr val="0070C0"/>
                </a:solidFill>
                <a:sym typeface="+mn-ea"/>
              </a:rPr>
              <a:t> </a:t>
            </a:r>
            <a:r>
              <a:rPr lang="en-US" i="1" dirty="0" smtClean="0">
                <a:solidFill>
                  <a:srgbClr val="0070C0"/>
                </a:solidFill>
                <a:sym typeface="+mn-ea"/>
              </a:rPr>
              <a:t>  la circulation </a:t>
            </a:r>
            <a:r>
              <a:rPr lang="en-US" i="1" dirty="0" err="1" smtClean="0">
                <a:solidFill>
                  <a:srgbClr val="0070C0"/>
                </a:solidFill>
                <a:sym typeface="+mn-ea"/>
              </a:rPr>
              <a:t>systémique</a:t>
            </a:r>
            <a:r>
              <a:rPr lang="en-US" i="1" dirty="0" smtClean="0">
                <a:solidFill>
                  <a:srgbClr val="0070C0"/>
                </a:solidFill>
                <a:sym typeface="+mn-ea"/>
              </a:rPr>
              <a:t> </a:t>
            </a:r>
            <a:r>
              <a:rPr lang="fr-FR" altLang="en-US" i="1" dirty="0" smtClean="0">
                <a:solidFill>
                  <a:srgbClr val="0070C0"/>
                </a:solidFill>
                <a:sym typeface="+mn-ea"/>
              </a:rPr>
              <a:t>(RV)</a:t>
            </a:r>
            <a:endParaRPr lang="en-US" i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>
                <a:sym typeface="+mn-ea"/>
              </a:rPr>
              <a:t> </a:t>
            </a:r>
            <a:r>
              <a:rPr lang="en-US" dirty="0" smtClean="0">
                <a:sym typeface="+mn-ea"/>
              </a:rPr>
              <a:t>  </a:t>
            </a:r>
            <a:r>
              <a:rPr lang="en-US" dirty="0" err="1" smtClean="0">
                <a:sym typeface="+mn-ea"/>
              </a:rPr>
              <a:t>vers</a:t>
            </a:r>
            <a:r>
              <a:rPr lang="en-US" dirty="0" smtClean="0">
                <a:sym typeface="+mn-ea"/>
              </a:rPr>
              <a:t> l</a:t>
            </a:r>
            <a:r>
              <a:rPr lang="fr-FR" dirty="0">
                <a:sym typeface="+mn-ea"/>
              </a:rPr>
              <a:t>’</a:t>
            </a:r>
            <a:r>
              <a:rPr lang="en-US" dirty="0">
                <a:sym typeface="+mn-ea"/>
              </a:rPr>
              <a:t>OD</a:t>
            </a:r>
            <a:r>
              <a:rPr lang="fr-FR" altLang="en-US" dirty="0">
                <a:sym typeface="+mn-ea"/>
              </a:rPr>
              <a:t>.</a:t>
            </a:r>
            <a:endParaRPr lang="fr-FR" altLang="en-US" dirty="0">
              <a:sym typeface="+mn-ea"/>
            </a:endParaRPr>
          </a:p>
          <a:p>
            <a:pPr marL="0" indent="0">
              <a:buNone/>
            </a:pPr>
            <a:endParaRPr lang="en-US" i="1" dirty="0">
              <a:solidFill>
                <a:srgbClr val="0070C0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Constitue</a:t>
            </a:r>
            <a:r>
              <a:rPr lang="en-US" dirty="0" smtClean="0">
                <a:solidFill>
                  <a:schemeClr val="bg1"/>
                </a:solidFill>
              </a:rPr>
              <a:t> un</a:t>
            </a:r>
            <a:r>
              <a:rPr lang="fr-FR" altLang="en-US" dirty="0" smtClean="0">
                <a:solidFill>
                  <a:schemeClr val="bg1"/>
                </a:solidFill>
              </a:rPr>
              <a:t>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i="1" dirty="0" smtClean="0">
                <a:solidFill>
                  <a:schemeClr val="bg1"/>
                </a:solidFill>
              </a:rPr>
              <a:t>reserv</a:t>
            </a:r>
            <a:r>
              <a:rPr lang="fr-FR" altLang="en-US" i="1" dirty="0" smtClean="0">
                <a:solidFill>
                  <a:schemeClr val="bg1"/>
                </a:solidFill>
              </a:rPr>
              <a:t>e</a:t>
            </a:r>
            <a:r>
              <a:rPr lang="en-US" i="1" dirty="0" smtClean="0">
                <a:solidFill>
                  <a:schemeClr val="bg1"/>
                </a:solidFill>
              </a:rPr>
              <a:t> de </a:t>
            </a:r>
            <a:endParaRPr lang="en-US" i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</a:rPr>
              <a:t>   sang, </a:t>
            </a:r>
            <a:r>
              <a:rPr lang="en-US" dirty="0" err="1" smtClean="0">
                <a:solidFill>
                  <a:schemeClr val="bg1"/>
                </a:solidFill>
              </a:rPr>
              <a:t>mobilisé</a:t>
            </a:r>
            <a:r>
              <a:rPr lang="en-US" dirty="0" smtClean="0">
                <a:solidFill>
                  <a:schemeClr val="bg1"/>
                </a:solidFill>
              </a:rPr>
              <a:t> en </a:t>
            </a:r>
            <a:r>
              <a:rPr lang="en-US" dirty="0" err="1" smtClean="0">
                <a:solidFill>
                  <a:schemeClr val="bg1"/>
                </a:solidFill>
              </a:rPr>
              <a:t>cas</a:t>
            </a:r>
            <a:r>
              <a:rPr lang="en-US" dirty="0" smtClean="0">
                <a:solidFill>
                  <a:schemeClr val="bg1"/>
                </a:solidFill>
              </a:rPr>
              <a:t> de 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   </a:t>
            </a:r>
            <a:r>
              <a:rPr lang="en-US" dirty="0" err="1" smtClean="0">
                <a:solidFill>
                  <a:schemeClr val="bg1"/>
                </a:solidFill>
              </a:rPr>
              <a:t>besoins</a:t>
            </a:r>
            <a:r>
              <a:rPr lang="en-US" dirty="0" smtClean="0">
                <a:solidFill>
                  <a:schemeClr val="bg1"/>
                </a:solidFill>
              </a:rPr>
              <a:t>, pour assurer 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</a:rPr>
              <a:t>   l’</a:t>
            </a:r>
            <a:r>
              <a:rPr lang="fr-FR" i="1" dirty="0" smtClean="0">
                <a:solidFill>
                  <a:schemeClr val="bg1"/>
                </a:solidFill>
              </a:rPr>
              <a:t>équilibre hé</a:t>
            </a:r>
            <a:r>
              <a:rPr lang="en-US" i="1" dirty="0" smtClean="0">
                <a:solidFill>
                  <a:schemeClr val="bg1"/>
                </a:solidFill>
              </a:rPr>
              <a:t>m</a:t>
            </a:r>
            <a:r>
              <a:rPr lang="fr-FR" i="1" dirty="0" err="1" smtClean="0">
                <a:solidFill>
                  <a:schemeClr val="bg1"/>
                </a:solidFill>
              </a:rPr>
              <a:t>odynamique</a:t>
            </a:r>
            <a:r>
              <a:rPr lang="en-US" dirty="0">
                <a:solidFill>
                  <a:schemeClr val="bg1"/>
                </a:solidFill>
              </a:rPr>
              <a:t>.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/>
          </a:p>
          <a:p>
            <a:endParaRPr lang="fr-FR" dirty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68922" y="375138"/>
            <a:ext cx="11207263" cy="950425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fr-FR" dirty="0" smtClean="0">
                <a:solidFill>
                  <a:srgbClr val="C00000"/>
                </a:solidFill>
              </a:rPr>
              <a:t>II. Rôles du système à basse pression</a:t>
            </a:r>
            <a:endParaRPr lang="fr-FR" dirty="0">
              <a:solidFill>
                <a:srgbClr val="C0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6424246" y="1524000"/>
            <a:ext cx="5251940" cy="5158154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</p:pic>
      <p:sp>
        <p:nvSpPr>
          <p:cNvPr id="2" name="Rectangle 6"/>
          <p:cNvSpPr/>
          <p:nvPr/>
        </p:nvSpPr>
        <p:spPr>
          <a:xfrm>
            <a:off x="6864350" y="3538855"/>
            <a:ext cx="1597025" cy="302006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30555" y="1863090"/>
            <a:ext cx="4799330" cy="4572000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fr-FR" dirty="0">
                <a:sym typeface="+mn-ea"/>
              </a:rPr>
              <a:t>A</a:t>
            </a:r>
            <a:r>
              <a:rPr lang="en-US" dirty="0" err="1" smtClean="0">
                <a:sym typeface="+mn-ea"/>
              </a:rPr>
              <a:t>ssure</a:t>
            </a:r>
            <a:r>
              <a:rPr lang="en-US" dirty="0" smtClean="0">
                <a:sym typeface="+mn-ea"/>
              </a:rPr>
              <a:t> </a:t>
            </a:r>
            <a:r>
              <a:rPr lang="en-US" dirty="0">
                <a:sym typeface="+mn-ea"/>
              </a:rPr>
              <a:t>le </a:t>
            </a:r>
            <a:r>
              <a:rPr lang="en-US" i="1" dirty="0">
                <a:solidFill>
                  <a:srgbClr val="0070C0"/>
                </a:solidFill>
                <a:sym typeface="+mn-ea"/>
              </a:rPr>
              <a:t>retour du sang </a:t>
            </a:r>
            <a:r>
              <a:rPr lang="en-US" i="1" dirty="0" smtClean="0">
                <a:solidFill>
                  <a:srgbClr val="0070C0"/>
                </a:solidFill>
                <a:sym typeface="+mn-ea"/>
              </a:rPr>
              <a:t>de </a:t>
            </a:r>
            <a:endParaRPr lang="en-US" i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i="1" dirty="0">
                <a:solidFill>
                  <a:srgbClr val="0070C0"/>
                </a:solidFill>
                <a:sym typeface="+mn-ea"/>
              </a:rPr>
              <a:t> </a:t>
            </a:r>
            <a:r>
              <a:rPr lang="en-US" i="1" dirty="0" smtClean="0">
                <a:solidFill>
                  <a:srgbClr val="0070C0"/>
                </a:solidFill>
                <a:sym typeface="+mn-ea"/>
              </a:rPr>
              <a:t>  la circulation </a:t>
            </a:r>
            <a:r>
              <a:rPr lang="en-US" i="1" dirty="0" err="1" smtClean="0">
                <a:solidFill>
                  <a:srgbClr val="0070C0"/>
                </a:solidFill>
                <a:sym typeface="+mn-ea"/>
              </a:rPr>
              <a:t>systémique</a:t>
            </a:r>
            <a:r>
              <a:rPr lang="en-US" i="1" dirty="0" smtClean="0">
                <a:solidFill>
                  <a:srgbClr val="0070C0"/>
                </a:solidFill>
                <a:sym typeface="+mn-ea"/>
              </a:rPr>
              <a:t> </a:t>
            </a:r>
            <a:r>
              <a:rPr lang="fr-FR" altLang="en-US" i="1" dirty="0" smtClean="0">
                <a:solidFill>
                  <a:srgbClr val="0070C0"/>
                </a:solidFill>
                <a:sym typeface="+mn-ea"/>
              </a:rPr>
              <a:t>(RV)</a:t>
            </a:r>
            <a:endParaRPr lang="en-US" i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>
                <a:sym typeface="+mn-ea"/>
              </a:rPr>
              <a:t> </a:t>
            </a:r>
            <a:r>
              <a:rPr lang="en-US" dirty="0" smtClean="0">
                <a:sym typeface="+mn-ea"/>
              </a:rPr>
              <a:t>  </a:t>
            </a:r>
            <a:r>
              <a:rPr lang="en-US" dirty="0" err="1" smtClean="0">
                <a:sym typeface="+mn-ea"/>
              </a:rPr>
              <a:t>vers</a:t>
            </a:r>
            <a:r>
              <a:rPr lang="en-US" dirty="0" smtClean="0">
                <a:sym typeface="+mn-ea"/>
              </a:rPr>
              <a:t> l</a:t>
            </a:r>
            <a:r>
              <a:rPr lang="fr-FR" dirty="0">
                <a:sym typeface="+mn-ea"/>
              </a:rPr>
              <a:t>’</a:t>
            </a:r>
            <a:r>
              <a:rPr lang="en-US" dirty="0">
                <a:sym typeface="+mn-ea"/>
              </a:rPr>
              <a:t>OD</a:t>
            </a:r>
            <a:r>
              <a:rPr lang="fr-FR" altLang="en-US" dirty="0">
                <a:sym typeface="+mn-ea"/>
              </a:rPr>
              <a:t>.</a:t>
            </a:r>
            <a:endParaRPr lang="fr-FR" altLang="en-US" dirty="0">
              <a:sym typeface="+mn-ea"/>
            </a:endParaRPr>
          </a:p>
          <a:p>
            <a:pPr marL="0" indent="0">
              <a:buNone/>
            </a:pPr>
            <a:endParaRPr lang="en-US" i="1" dirty="0">
              <a:solidFill>
                <a:srgbClr val="0070C0"/>
              </a:solidFill>
            </a:endParaRPr>
          </a:p>
          <a:p>
            <a:r>
              <a:rPr lang="en-US" dirty="0" err="1" smtClean="0"/>
              <a:t>Constitue</a:t>
            </a:r>
            <a:r>
              <a:rPr lang="en-US" dirty="0" smtClean="0"/>
              <a:t> un</a:t>
            </a:r>
            <a:r>
              <a:rPr lang="fr-FR" altLang="en-US" dirty="0" smtClean="0"/>
              <a:t>e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0070C0"/>
                </a:solidFill>
              </a:rPr>
              <a:t>reserv</a:t>
            </a:r>
            <a:r>
              <a:rPr lang="fr-FR" altLang="en-US" i="1" dirty="0" smtClean="0">
                <a:solidFill>
                  <a:srgbClr val="0070C0"/>
                </a:solidFill>
              </a:rPr>
              <a:t>e</a:t>
            </a:r>
            <a:r>
              <a:rPr lang="en-US" i="1" dirty="0" smtClean="0">
                <a:solidFill>
                  <a:srgbClr val="0070C0"/>
                </a:solidFill>
              </a:rPr>
              <a:t> de </a:t>
            </a:r>
            <a:endParaRPr lang="en-US" i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rgbClr val="0070C0"/>
                </a:solidFill>
              </a:rPr>
              <a:t>   sang, </a:t>
            </a:r>
            <a:r>
              <a:rPr lang="en-US" dirty="0" err="1" smtClean="0"/>
              <a:t>mobilisé</a:t>
            </a:r>
            <a:r>
              <a:rPr lang="en-US" dirty="0" smtClean="0"/>
              <a:t> en </a:t>
            </a:r>
            <a:r>
              <a:rPr lang="en-US" dirty="0" err="1" smtClean="0"/>
              <a:t>cas</a:t>
            </a:r>
            <a:r>
              <a:rPr lang="en-US" dirty="0" smtClean="0"/>
              <a:t> de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dirty="0" err="1" smtClean="0"/>
              <a:t>besoins</a:t>
            </a:r>
            <a:r>
              <a:rPr lang="en-US" dirty="0" smtClean="0"/>
              <a:t>, pour assurer </a:t>
            </a:r>
            <a:endParaRPr lang="en-US" dirty="0" smtClean="0"/>
          </a:p>
          <a:p>
            <a:pPr marL="0" indent="0">
              <a:buNone/>
            </a:pPr>
            <a:r>
              <a:rPr lang="en-US" i="1" dirty="0" smtClean="0">
                <a:solidFill>
                  <a:srgbClr val="0070C0"/>
                </a:solidFill>
              </a:rPr>
              <a:t>   l’</a:t>
            </a:r>
            <a:r>
              <a:rPr lang="fr-FR" i="1" dirty="0" smtClean="0">
                <a:solidFill>
                  <a:srgbClr val="0070C0"/>
                </a:solidFill>
              </a:rPr>
              <a:t>équilibre hé</a:t>
            </a:r>
            <a:r>
              <a:rPr lang="en-US" i="1" dirty="0" smtClean="0">
                <a:solidFill>
                  <a:srgbClr val="0070C0"/>
                </a:solidFill>
              </a:rPr>
              <a:t>m</a:t>
            </a:r>
            <a:r>
              <a:rPr lang="fr-FR" i="1" dirty="0" err="1" smtClean="0">
                <a:solidFill>
                  <a:srgbClr val="0070C0"/>
                </a:solidFill>
              </a:rPr>
              <a:t>odynamique</a:t>
            </a:r>
            <a:r>
              <a:rPr lang="en-US" dirty="0"/>
              <a:t>.</a:t>
            </a:r>
            <a:endParaRPr lang="en-US" dirty="0" smtClean="0"/>
          </a:p>
          <a:p>
            <a:endParaRPr lang="en-US" dirty="0" smtClean="0"/>
          </a:p>
          <a:p>
            <a:endParaRPr lang="fr-FR" dirty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68922" y="375138"/>
            <a:ext cx="11207263" cy="950425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fr-FR" dirty="0" smtClean="0">
                <a:solidFill>
                  <a:srgbClr val="C00000"/>
                </a:solidFill>
              </a:rPr>
              <a:t>II. Rôles du système à basse pression</a:t>
            </a:r>
            <a:endParaRPr lang="fr-FR" dirty="0">
              <a:solidFill>
                <a:srgbClr val="C0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6424246" y="1524000"/>
            <a:ext cx="5251940" cy="5158154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</p:pic>
      <p:sp>
        <p:nvSpPr>
          <p:cNvPr id="2" name="Rectangle 6"/>
          <p:cNvSpPr/>
          <p:nvPr/>
        </p:nvSpPr>
        <p:spPr>
          <a:xfrm>
            <a:off x="6864350" y="3538855"/>
            <a:ext cx="1597025" cy="302006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0" y="6471138"/>
            <a:ext cx="121920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Sherwood,  PHYSIOLOGIE HUMAINE,  </a:t>
            </a:r>
            <a:r>
              <a:rPr lang="fr-FR" sz="1600" dirty="0" smtClean="0">
                <a:solidFill>
                  <a:schemeClr val="accent2">
                    <a:lumMod val="50000"/>
                  </a:schemeClr>
                </a:solidFill>
              </a:rPr>
              <a:t>2éme édition, De Boeck éditions, 2006</a:t>
            </a:r>
            <a:endParaRPr lang="fr-FR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2866390" y="2240915"/>
            <a:ext cx="5925820" cy="2724150"/>
          </a:xfrm>
          <a:ln>
            <a:solidFill>
              <a:srgbClr val="0070C0"/>
            </a:solidFill>
          </a:ln>
        </p:spPr>
        <p:txBody>
          <a:bodyPr>
            <a:normAutofit lnSpcReduction="20000"/>
          </a:bodyPr>
          <a:lstStyle/>
          <a:p>
            <a:endParaRPr lang="fr-FR" sz="3200" dirty="0" smtClean="0"/>
          </a:p>
          <a:p>
            <a:r>
              <a:rPr lang="fr-FR" sz="3200" dirty="0" smtClean="0"/>
              <a:t>    Pompage musculaire avec le </a:t>
            </a:r>
            <a:endParaRPr lang="fr-FR" sz="3200" dirty="0" smtClean="0"/>
          </a:p>
          <a:p>
            <a:pPr marL="0" indent="0">
              <a:buNone/>
            </a:pPr>
            <a:r>
              <a:rPr lang="fr-FR" sz="3200" dirty="0" smtClean="0"/>
              <a:t>       système de valves veineuses</a:t>
            </a:r>
            <a:endParaRPr lang="fr-FR" sz="3200" dirty="0" smtClean="0"/>
          </a:p>
          <a:p>
            <a:r>
              <a:rPr lang="fr-FR" sz="3200" dirty="0" smtClean="0"/>
              <a:t>    Pompage respiratoire</a:t>
            </a:r>
            <a:endParaRPr lang="fr-FR" sz="3200" dirty="0" smtClean="0"/>
          </a:p>
          <a:p>
            <a:r>
              <a:rPr lang="fr-FR" sz="3200" dirty="0" smtClean="0"/>
              <a:t>    Vasoconstriction veineuse</a:t>
            </a:r>
            <a:endParaRPr lang="fr-FR" sz="3200" dirty="0" smtClean="0"/>
          </a:p>
          <a:p>
            <a:pPr marL="0" indent="0">
              <a:buNone/>
            </a:pPr>
            <a:endParaRPr lang="fr-FR" sz="3200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3" name="Titre 1"/>
          <p:cNvSpPr>
            <a:spLocks noGrp="1"/>
          </p:cNvSpPr>
          <p:nvPr/>
        </p:nvSpPr>
        <p:spPr>
          <a:xfrm>
            <a:off x="211017" y="93784"/>
            <a:ext cx="11723076" cy="1325563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dirty="0" smtClean="0">
                <a:solidFill>
                  <a:srgbClr val="C00000"/>
                </a:solidFill>
                <a:sym typeface="+mn-ea"/>
              </a:rPr>
              <a:t>II. Rôles du système à basse pression</a:t>
            </a:r>
            <a:br>
              <a:rPr lang="fr-FR" dirty="0" smtClean="0">
                <a:solidFill>
                  <a:srgbClr val="C00000"/>
                </a:solidFill>
                <a:sym typeface="+mn-ea"/>
              </a:rPr>
            </a:br>
            <a:r>
              <a:rPr lang="fr-FR" sz="3200" dirty="0" smtClean="0">
                <a:solidFill>
                  <a:srgbClr val="C00000"/>
                </a:solidFill>
                <a:sym typeface="+mn-ea"/>
              </a:rPr>
              <a:t> A. A</a:t>
            </a:r>
            <a:r>
              <a:rPr lang="fr-FR" sz="3200" dirty="0" smtClean="0">
                <a:solidFill>
                  <a:srgbClr val="C00000"/>
                </a:solidFill>
              </a:rPr>
              <a:t>ssurance du RV</a:t>
            </a:r>
            <a:endParaRPr lang="fr-FR" sz="3200" dirty="0" smtClean="0">
              <a:solidFill>
                <a:srgbClr val="C00000"/>
              </a:solidFill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8526145" y="396113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790091" y="1547446"/>
            <a:ext cx="6752492" cy="635390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0" y="6471138"/>
            <a:ext cx="121920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Sherwood,  PHYSIOLOGIE HUMAINE,  </a:t>
            </a:r>
            <a:r>
              <a:rPr lang="fr-FR" sz="1600" dirty="0" smtClean="0">
                <a:solidFill>
                  <a:schemeClr val="accent2">
                    <a:lumMod val="50000"/>
                  </a:schemeClr>
                </a:solidFill>
              </a:rPr>
              <a:t>2éme édition, De Boeck éditions, 2006</a:t>
            </a:r>
            <a:endParaRPr lang="fr-FR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39816" y="1524000"/>
            <a:ext cx="7924800" cy="492369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itre 1"/>
          <p:cNvSpPr>
            <a:spLocks noGrp="1"/>
          </p:cNvSpPr>
          <p:nvPr/>
        </p:nvSpPr>
        <p:spPr>
          <a:xfrm>
            <a:off x="211017" y="93784"/>
            <a:ext cx="11723076" cy="1325563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dirty="0" smtClean="0">
                <a:solidFill>
                  <a:srgbClr val="C00000"/>
                </a:solidFill>
                <a:sym typeface="+mn-ea"/>
              </a:rPr>
              <a:t>II. Rôles du système à basse pression</a:t>
            </a:r>
            <a:br>
              <a:rPr lang="fr-FR" dirty="0" smtClean="0">
                <a:solidFill>
                  <a:srgbClr val="C00000"/>
                </a:solidFill>
                <a:sym typeface="+mn-ea"/>
              </a:rPr>
            </a:br>
            <a:r>
              <a:rPr lang="fr-FR" sz="3200" dirty="0" smtClean="0">
                <a:solidFill>
                  <a:srgbClr val="C00000"/>
                </a:solidFill>
                <a:sym typeface="+mn-ea"/>
              </a:rPr>
              <a:t>A. A</a:t>
            </a:r>
            <a:r>
              <a:rPr lang="fr-FR" sz="3200" dirty="0" smtClean="0">
                <a:solidFill>
                  <a:srgbClr val="C00000"/>
                </a:solidFill>
                <a:sym typeface="+mn-ea"/>
              </a:rPr>
              <a:t>ssurance du RV (</a:t>
            </a:r>
            <a:r>
              <a:rPr lang="fr-FR" sz="3200" dirty="0" smtClean="0">
                <a:solidFill>
                  <a:srgbClr val="C00000"/>
                </a:solidFill>
              </a:rPr>
              <a:t>pompage musculaire)</a:t>
            </a:r>
            <a:endParaRPr lang="fr-FR" sz="3200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95600" y="4916760"/>
            <a:ext cx="6400800" cy="1752600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ct val="0"/>
              </a:spcBef>
              <a:defRPr/>
            </a:pPr>
            <a:endParaRPr lang="fr-FR" b="1" dirty="0" smtClean="0">
              <a:solidFill>
                <a:srgbClr val="0070C0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fr-FR" sz="3100" dirty="0" smtClean="0">
                <a:solidFill>
                  <a:srgbClr val="002060"/>
                </a:solidFill>
              </a:rPr>
              <a:t>Cours de deuxième année de médecine</a:t>
            </a:r>
            <a:endParaRPr lang="fr-FR" sz="3100" dirty="0" smtClean="0">
              <a:solidFill>
                <a:srgbClr val="002060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fr-FR" sz="3100" dirty="0" smtClean="0">
                <a:solidFill>
                  <a:srgbClr val="002060"/>
                </a:solidFill>
              </a:rPr>
              <a:t>Année Universitaire 2023-24   </a:t>
            </a:r>
            <a:endParaRPr lang="fr-FR" sz="3100" dirty="0" smtClean="0">
              <a:solidFill>
                <a:srgbClr val="002060"/>
              </a:solidFill>
            </a:endParaRPr>
          </a:p>
          <a:p>
            <a:pPr>
              <a:spcBef>
                <a:spcPct val="0"/>
              </a:spcBef>
              <a:defRPr/>
            </a:pPr>
            <a:endParaRPr lang="fr-FR" sz="3100" dirty="0" smtClean="0">
              <a:solidFill>
                <a:srgbClr val="002060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fr-FR" sz="3100" dirty="0" smtClean="0">
                <a:solidFill>
                  <a:srgbClr val="002060"/>
                </a:solidFill>
              </a:rPr>
              <a:t>Dr. S. Ferhi </a:t>
            </a:r>
            <a:endParaRPr lang="fr-FR" sz="3100" dirty="0" smtClean="0">
              <a:solidFill>
                <a:srgbClr val="002060"/>
              </a:solidFill>
            </a:endParaRPr>
          </a:p>
          <a:p>
            <a:pPr>
              <a:spcBef>
                <a:spcPct val="0"/>
              </a:spcBef>
              <a:defRPr/>
            </a:pPr>
            <a:endParaRPr lang="fr-FR" dirty="0" smtClean="0"/>
          </a:p>
          <a:p>
            <a:endParaRPr lang="fr-FR" dirty="0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1524000" y="244122"/>
            <a:ext cx="9144000" cy="9220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</a:t>
            </a:r>
            <a:endParaRPr kumimoji="0" lang="fr-F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</a:t>
            </a:r>
            <a:r>
              <a:rPr kumimoji="0" lang="fr-F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            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                                                  </a:t>
            </a:r>
            <a:endParaRPr kumimoji="0" lang="fr-F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8750" y="116840"/>
            <a:ext cx="11893550" cy="65525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itre 1"/>
          <p:cNvSpPr txBox="1"/>
          <p:nvPr/>
        </p:nvSpPr>
        <p:spPr>
          <a:xfrm>
            <a:off x="158750" y="116840"/>
            <a:ext cx="11893550" cy="1417955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base">
              <a:spcAft>
                <a:spcPct val="0"/>
              </a:spcAft>
            </a:pPr>
            <a:r>
              <a:rPr lang="fr-FR" sz="28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</a:t>
            </a:r>
            <a:r>
              <a:rPr lang="fr-FR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Université </a:t>
            </a:r>
            <a:r>
              <a:rPr lang="fr-FR" sz="20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Batna 2</a:t>
            </a:r>
            <a:endParaRPr lang="fr-FR" sz="2000" dirty="0">
              <a:solidFill>
                <a:srgbClr val="C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fontAlgn="base">
              <a:spcAft>
                <a:spcPct val="0"/>
              </a:spcAft>
            </a:pPr>
            <a:r>
              <a:rPr lang="fr-FR" sz="20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Faculté de Médecine </a:t>
            </a:r>
            <a:endParaRPr lang="fr-FR" sz="2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Aft>
                <a:spcPct val="0"/>
              </a:spcAft>
            </a:pPr>
            <a:r>
              <a:rPr lang="fr-FR" sz="20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Département de Médecine</a:t>
            </a:r>
            <a:r>
              <a:rPr lang="fr-FR" sz="2000" dirty="0" smtClean="0">
                <a:solidFill>
                  <a:srgbClr val="C00000"/>
                </a:solidFill>
              </a:rPr>
              <a:t> </a:t>
            </a:r>
            <a:endParaRPr lang="fr-FR" sz="2000" dirty="0">
              <a:solidFill>
                <a:srgbClr val="C00000"/>
              </a:solidFill>
            </a:endParaRPr>
          </a:p>
        </p:txBody>
      </p:sp>
      <p:sp>
        <p:nvSpPr>
          <p:cNvPr id="7" name="Titre 1"/>
          <p:cNvSpPr txBox="1"/>
          <p:nvPr/>
        </p:nvSpPr>
        <p:spPr>
          <a:xfrm>
            <a:off x="2135560" y="2463031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dirty="0" smtClean="0">
                <a:solidFill>
                  <a:srgbClr val="C00000"/>
                </a:solidFill>
              </a:rPr>
              <a:t>Téléchargement du cours :                    </a:t>
            </a:r>
            <a:r>
              <a:rPr lang="en-US" sz="3600" u="sng" dirty="0" smtClean="0">
                <a:hlinkClick r:id="rId1" tooltip="FERHI  Salah 's website"/>
              </a:rPr>
              <a:t>http</a:t>
            </a:r>
            <a:r>
              <a:rPr lang="en-US" sz="3600" u="sng" dirty="0">
                <a:hlinkClick r:id="rId1" tooltip="FERHI  Salah 's website"/>
              </a:rPr>
              <a:t>://staff.univ-batna2.dz/ferhi-salah</a:t>
            </a:r>
            <a:endParaRPr lang="fr-FR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774"/>
    </mc:Choice>
    <mc:Fallback>
      <p:transition spd="slow" advTm="1774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0" y="6471138"/>
            <a:ext cx="121920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Sherwood,  PHYSIOLOGIE HUMAINE,  </a:t>
            </a:r>
            <a:r>
              <a:rPr lang="fr-FR" sz="1600" dirty="0" smtClean="0">
                <a:solidFill>
                  <a:schemeClr val="accent2">
                    <a:lumMod val="50000"/>
                  </a:schemeClr>
                </a:solidFill>
              </a:rPr>
              <a:t>2éme édition, De Boeck éditions, 2006</a:t>
            </a:r>
            <a:endParaRPr lang="fr-FR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350385" y="1502410"/>
            <a:ext cx="3578225" cy="465455"/>
          </a:xfrm>
          <a:ln>
            <a:solidFill>
              <a:srgbClr val="0070C0"/>
            </a:solidFill>
          </a:ln>
        </p:spPr>
        <p:txBody>
          <a:bodyPr>
            <a:normAutofit fontScale="25000"/>
          </a:bodyPr>
          <a:lstStyle/>
          <a:p>
            <a:r>
              <a:rPr lang="fr-FR" sz="10000" dirty="0" smtClean="0"/>
              <a:t>Au cours de l’inspiration</a:t>
            </a:r>
            <a:endParaRPr lang="fr-FR" sz="10000" dirty="0" smtClean="0"/>
          </a:p>
          <a:p>
            <a:pPr marL="0" indent="0">
              <a:buNone/>
            </a:pPr>
            <a:r>
              <a:rPr lang="fr-FR" sz="3000" dirty="0" smtClean="0"/>
              <a:t>   </a:t>
            </a:r>
            <a:endParaRPr lang="fr-FR" dirty="0" smtClean="0"/>
          </a:p>
          <a:p>
            <a:endParaRPr lang="fr-FR" dirty="0" smtClean="0"/>
          </a:p>
        </p:txBody>
      </p:sp>
      <p:sp>
        <p:nvSpPr>
          <p:cNvPr id="6" name="Titre 1"/>
          <p:cNvSpPr>
            <a:spLocks noGrp="1"/>
          </p:cNvSpPr>
          <p:nvPr/>
        </p:nvSpPr>
        <p:spPr>
          <a:xfrm>
            <a:off x="211017" y="93784"/>
            <a:ext cx="11723076" cy="1325563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dirty="0" smtClean="0">
                <a:solidFill>
                  <a:srgbClr val="C00000"/>
                </a:solidFill>
                <a:sym typeface="+mn-ea"/>
              </a:rPr>
              <a:t>II. Rôles du système à basse pression</a:t>
            </a:r>
            <a:br>
              <a:rPr lang="fr-FR" dirty="0" smtClean="0">
                <a:solidFill>
                  <a:srgbClr val="C00000"/>
                </a:solidFill>
                <a:sym typeface="+mn-ea"/>
              </a:rPr>
            </a:br>
            <a:r>
              <a:rPr lang="fr-FR" sz="3200" dirty="0" smtClean="0">
                <a:solidFill>
                  <a:srgbClr val="C00000"/>
                </a:solidFill>
                <a:sym typeface="+mn-ea"/>
              </a:rPr>
              <a:t>A. Assurance du RV (</a:t>
            </a:r>
            <a:r>
              <a:rPr lang="fr-FR" sz="3200" dirty="0" smtClean="0">
                <a:solidFill>
                  <a:srgbClr val="C00000"/>
                </a:solidFill>
              </a:rPr>
              <a:t>pompage respiratoire)</a:t>
            </a:r>
            <a:endParaRPr lang="fr-FR" sz="3200" dirty="0" smtClean="0">
              <a:solidFill>
                <a:srgbClr val="C0000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3023235" y="1746250"/>
            <a:ext cx="1294765" cy="423545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928610" y="1741170"/>
            <a:ext cx="1240155" cy="478790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0" y="6471138"/>
            <a:ext cx="121920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Sherwood,  PHYSIOLOGIE HUMAINE,  </a:t>
            </a:r>
            <a:r>
              <a:rPr lang="fr-FR" sz="1600" dirty="0" smtClean="0">
                <a:solidFill>
                  <a:schemeClr val="accent2">
                    <a:lumMod val="50000"/>
                  </a:schemeClr>
                </a:solidFill>
              </a:rPr>
              <a:t>2éme édition, De Boeck éditions, 2006</a:t>
            </a:r>
            <a:endParaRPr lang="fr-FR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350385" y="1502410"/>
            <a:ext cx="3578225" cy="465455"/>
          </a:xfrm>
          <a:ln>
            <a:solidFill>
              <a:srgbClr val="0070C0"/>
            </a:solidFill>
          </a:ln>
        </p:spPr>
        <p:txBody>
          <a:bodyPr>
            <a:normAutofit fontScale="25000"/>
          </a:bodyPr>
          <a:lstStyle/>
          <a:p>
            <a:r>
              <a:rPr lang="fr-FR" sz="10000" dirty="0" smtClean="0"/>
              <a:t>Au cours de l’inspiration</a:t>
            </a:r>
            <a:endParaRPr lang="fr-FR" sz="10000" dirty="0" smtClean="0"/>
          </a:p>
          <a:p>
            <a:pPr marL="0" indent="0">
              <a:buNone/>
            </a:pPr>
            <a:r>
              <a:rPr lang="fr-FR" sz="3000" dirty="0" smtClean="0"/>
              <a:t>   </a:t>
            </a:r>
            <a:endParaRPr lang="fr-FR" dirty="0" smtClean="0"/>
          </a:p>
          <a:p>
            <a:endParaRPr lang="fr-FR" dirty="0" smtClean="0"/>
          </a:p>
        </p:txBody>
      </p:sp>
      <p:sp>
        <p:nvSpPr>
          <p:cNvPr id="6" name="Titre 1"/>
          <p:cNvSpPr>
            <a:spLocks noGrp="1"/>
          </p:cNvSpPr>
          <p:nvPr/>
        </p:nvSpPr>
        <p:spPr>
          <a:xfrm>
            <a:off x="211017" y="93784"/>
            <a:ext cx="11723076" cy="1325563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dirty="0" smtClean="0">
                <a:solidFill>
                  <a:srgbClr val="C00000"/>
                </a:solidFill>
                <a:sym typeface="+mn-ea"/>
              </a:rPr>
              <a:t>II. Rôles du système à basse pression</a:t>
            </a:r>
            <a:br>
              <a:rPr lang="fr-FR" dirty="0" smtClean="0">
                <a:solidFill>
                  <a:srgbClr val="C00000"/>
                </a:solidFill>
                <a:sym typeface="+mn-ea"/>
              </a:rPr>
            </a:br>
            <a:r>
              <a:rPr lang="fr-FR" sz="3200" dirty="0" smtClean="0">
                <a:solidFill>
                  <a:srgbClr val="C00000"/>
                </a:solidFill>
                <a:sym typeface="+mn-ea"/>
              </a:rPr>
              <a:t>A. Assurance du RV (</a:t>
            </a:r>
            <a:r>
              <a:rPr lang="fr-FR" sz="3200" dirty="0" smtClean="0">
                <a:solidFill>
                  <a:srgbClr val="C00000"/>
                </a:solidFill>
              </a:rPr>
              <a:t>pompage respiratoire)</a:t>
            </a:r>
            <a:endParaRPr lang="fr-FR" sz="3200" dirty="0" smtClean="0">
              <a:solidFill>
                <a:srgbClr val="C00000"/>
              </a:solidFill>
            </a:endParaRPr>
          </a:p>
        </p:txBody>
      </p:sp>
      <p:sp>
        <p:nvSpPr>
          <p:cNvPr id="4" name="Espace réservé du contenu 1"/>
          <p:cNvSpPr>
            <a:spLocks noGrp="1"/>
          </p:cNvSpPr>
          <p:nvPr/>
        </p:nvSpPr>
        <p:spPr>
          <a:xfrm>
            <a:off x="656590" y="2294890"/>
            <a:ext cx="5282565" cy="113157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dirty="0" smtClean="0"/>
              <a:t>Di</a:t>
            </a:r>
            <a:r>
              <a:rPr lang="en-US" sz="2400" dirty="0" smtClean="0"/>
              <a:t>m</a:t>
            </a:r>
            <a:r>
              <a:rPr lang="fr-FR" sz="2400" dirty="0" err="1" smtClean="0"/>
              <a:t>inution</a:t>
            </a:r>
            <a:r>
              <a:rPr lang="fr-FR" sz="2400" dirty="0" smtClean="0"/>
              <a:t> de la pression de la cavité thoracique de </a:t>
            </a:r>
            <a:r>
              <a:rPr lang="fr-FR" sz="2400" dirty="0" smtClean="0">
                <a:solidFill>
                  <a:srgbClr val="C00000"/>
                </a:solidFill>
              </a:rPr>
              <a:t>5 mmHg </a:t>
            </a:r>
            <a:r>
              <a:rPr lang="fr-FR" sz="2400" dirty="0" smtClean="0"/>
              <a:t>par rapport á la pression </a:t>
            </a:r>
            <a:r>
              <a:rPr lang="fr-FR" sz="2400" dirty="0" err="1" smtClean="0"/>
              <a:t>at</a:t>
            </a:r>
            <a:r>
              <a:rPr lang="en-US" sz="2400" dirty="0" err="1" smtClean="0"/>
              <a:t>mosph</a:t>
            </a:r>
            <a:r>
              <a:rPr lang="fr-FR" sz="2400" dirty="0" smtClean="0"/>
              <a:t>é</a:t>
            </a:r>
            <a:r>
              <a:rPr lang="en-US" sz="2400" dirty="0" err="1" smtClean="0"/>
              <a:t>rique</a:t>
            </a:r>
            <a:r>
              <a:rPr lang="en-US" sz="2400" dirty="0"/>
              <a:t> </a:t>
            </a:r>
            <a:r>
              <a:rPr lang="en-US" sz="2400" dirty="0" smtClean="0"/>
              <a:t> </a:t>
            </a:r>
            <a:endParaRPr lang="fr-FR" sz="2400" dirty="0" smtClean="0"/>
          </a:p>
          <a:p>
            <a:endParaRPr lang="fr-FR" sz="2400" dirty="0" smtClean="0"/>
          </a:p>
        </p:txBody>
      </p:sp>
      <p:sp>
        <p:nvSpPr>
          <p:cNvPr id="9" name="Espace réservé du contenu 1"/>
          <p:cNvSpPr>
            <a:spLocks noGrp="1"/>
          </p:cNvSpPr>
          <p:nvPr/>
        </p:nvSpPr>
        <p:spPr>
          <a:xfrm>
            <a:off x="6990080" y="2319020"/>
            <a:ext cx="4373245" cy="87185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Augmentation de la </a:t>
            </a:r>
            <a:r>
              <a:rPr lang="en-US" sz="2400" dirty="0" err="1" smtClean="0"/>
              <a:t>pression</a:t>
            </a:r>
            <a:r>
              <a:rPr lang="en-US" sz="2400" dirty="0" smtClean="0"/>
              <a:t> </a:t>
            </a:r>
            <a:r>
              <a:rPr lang="en-US" sz="2400" dirty="0" err="1" smtClean="0"/>
              <a:t>abdominale</a:t>
            </a:r>
            <a:r>
              <a:rPr lang="en-US" sz="2400" dirty="0"/>
              <a:t> </a:t>
            </a:r>
            <a:endParaRPr lang="fr-FR" sz="2400" dirty="0" smtClean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3023235" y="1746250"/>
            <a:ext cx="1294765" cy="423545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928610" y="1741170"/>
            <a:ext cx="1240155" cy="478790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3" name="Down Arrow 2"/>
          <p:cNvSpPr/>
          <p:nvPr/>
        </p:nvSpPr>
        <p:spPr>
          <a:xfrm>
            <a:off x="2531110" y="3495040"/>
            <a:ext cx="485775" cy="274955"/>
          </a:xfrm>
          <a:prstGeom prst="downArrow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8620760" y="3275330"/>
            <a:ext cx="485775" cy="561340"/>
          </a:xfrm>
          <a:prstGeom prst="downArrow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1"/>
          <p:cNvSpPr>
            <a:spLocks noGrp="1"/>
          </p:cNvSpPr>
          <p:nvPr/>
        </p:nvSpPr>
        <p:spPr>
          <a:xfrm>
            <a:off x="656590" y="3831590"/>
            <a:ext cx="4267200" cy="91694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i="1" dirty="0">
                <a:solidFill>
                  <a:srgbClr val="0070C0"/>
                </a:solidFill>
              </a:rPr>
              <a:t>d</a:t>
            </a:r>
            <a:r>
              <a:rPr lang="en-US" sz="2400" i="1" dirty="0" smtClean="0">
                <a:solidFill>
                  <a:srgbClr val="0070C0"/>
                </a:solidFill>
              </a:rPr>
              <a:t>iminution </a:t>
            </a:r>
            <a:r>
              <a:rPr lang="en-US" sz="2400" i="1" dirty="0" err="1" smtClean="0">
                <a:solidFill>
                  <a:schemeClr val="tx1"/>
                </a:solidFill>
              </a:rPr>
              <a:t>de</a:t>
            </a:r>
            <a:r>
              <a:rPr lang="en-US" sz="2400" i="1" dirty="0" smtClean="0">
                <a:solidFill>
                  <a:schemeClr val="tx1"/>
                </a:solidFill>
              </a:rPr>
              <a:t> la </a:t>
            </a:r>
            <a:r>
              <a:rPr lang="en-US" sz="2400" i="1" dirty="0" err="1" smtClean="0">
                <a:solidFill>
                  <a:schemeClr val="tx1"/>
                </a:solidFill>
              </a:rPr>
              <a:t>pression</a:t>
            </a:r>
            <a:r>
              <a:rPr lang="en-US" sz="2400" i="1" dirty="0" smtClean="0">
                <a:solidFill>
                  <a:schemeClr val="tx1"/>
                </a:solidFill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</a:rPr>
              <a:t>dans</a:t>
            </a:r>
            <a:r>
              <a:rPr lang="en-US" sz="2400" i="1" dirty="0" smtClean="0">
                <a:solidFill>
                  <a:schemeClr val="tx1"/>
                </a:solidFill>
              </a:rPr>
              <a:t> les </a:t>
            </a:r>
            <a:r>
              <a:rPr lang="en-US" sz="2400" i="1" dirty="0" err="1" smtClean="0">
                <a:solidFill>
                  <a:srgbClr val="FF0000"/>
                </a:solidFill>
              </a:rPr>
              <a:t>veines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thoraciques</a:t>
            </a:r>
            <a:r>
              <a:rPr lang="en-US" sz="2400" i="1" dirty="0" smtClean="0">
                <a:solidFill>
                  <a:srgbClr val="FF0000"/>
                </a:solidFill>
              </a:rPr>
              <a:t>.</a:t>
            </a:r>
            <a:endParaRPr lang="en-US" sz="2400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r-FR" dirty="0" smtClean="0"/>
          </a:p>
          <a:p>
            <a:endParaRPr lang="fr-FR" dirty="0" smtClean="0"/>
          </a:p>
        </p:txBody>
      </p:sp>
      <p:sp>
        <p:nvSpPr>
          <p:cNvPr id="5" name="ZoneTexte 4"/>
          <p:cNvSpPr txBox="1"/>
          <p:nvPr/>
        </p:nvSpPr>
        <p:spPr>
          <a:xfrm>
            <a:off x="0" y="6471138"/>
            <a:ext cx="121920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Sherwood,  PHYSIOLOGIE HUMAINE,  </a:t>
            </a:r>
            <a:r>
              <a:rPr lang="fr-FR" sz="1600" dirty="0" smtClean="0">
                <a:solidFill>
                  <a:schemeClr val="accent2">
                    <a:lumMod val="50000"/>
                  </a:schemeClr>
                </a:solidFill>
              </a:rPr>
              <a:t>2éme édition, De Boeck éditions, 2006</a:t>
            </a:r>
            <a:endParaRPr lang="fr-FR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350385" y="1502410"/>
            <a:ext cx="3578225" cy="465455"/>
          </a:xfrm>
          <a:ln>
            <a:solidFill>
              <a:srgbClr val="0070C0"/>
            </a:solidFill>
          </a:ln>
        </p:spPr>
        <p:txBody>
          <a:bodyPr>
            <a:normAutofit fontScale="25000"/>
          </a:bodyPr>
          <a:lstStyle/>
          <a:p>
            <a:r>
              <a:rPr lang="fr-FR" sz="10000" dirty="0" smtClean="0"/>
              <a:t>Au cours de l’inspiration</a:t>
            </a:r>
            <a:endParaRPr lang="fr-FR" sz="10000" dirty="0" smtClean="0"/>
          </a:p>
          <a:p>
            <a:pPr marL="0" indent="0">
              <a:buNone/>
            </a:pPr>
            <a:r>
              <a:rPr lang="fr-FR" sz="3000" dirty="0" smtClean="0"/>
              <a:t>   </a:t>
            </a:r>
            <a:endParaRPr lang="fr-FR" dirty="0" smtClean="0"/>
          </a:p>
          <a:p>
            <a:endParaRPr lang="fr-FR" dirty="0" smtClean="0"/>
          </a:p>
        </p:txBody>
      </p:sp>
      <p:sp>
        <p:nvSpPr>
          <p:cNvPr id="6" name="Titre 1"/>
          <p:cNvSpPr>
            <a:spLocks noGrp="1"/>
          </p:cNvSpPr>
          <p:nvPr/>
        </p:nvSpPr>
        <p:spPr>
          <a:xfrm>
            <a:off x="211017" y="93784"/>
            <a:ext cx="11723076" cy="1325563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dirty="0" smtClean="0">
                <a:solidFill>
                  <a:srgbClr val="C00000"/>
                </a:solidFill>
                <a:sym typeface="+mn-ea"/>
              </a:rPr>
              <a:t>II. Rôles du système à basse pression</a:t>
            </a:r>
            <a:br>
              <a:rPr lang="fr-FR" dirty="0" smtClean="0">
                <a:solidFill>
                  <a:srgbClr val="C00000"/>
                </a:solidFill>
                <a:sym typeface="+mn-ea"/>
              </a:rPr>
            </a:br>
            <a:r>
              <a:rPr lang="fr-FR" sz="3200" dirty="0" smtClean="0">
                <a:solidFill>
                  <a:srgbClr val="C00000"/>
                </a:solidFill>
                <a:sym typeface="+mn-ea"/>
              </a:rPr>
              <a:t>A. Assurance du RV (</a:t>
            </a:r>
            <a:r>
              <a:rPr lang="fr-FR" sz="3200" dirty="0" smtClean="0">
                <a:solidFill>
                  <a:srgbClr val="C00000"/>
                </a:solidFill>
              </a:rPr>
              <a:t>pompage respiratoire)</a:t>
            </a:r>
            <a:endParaRPr lang="fr-FR" sz="3200" dirty="0" smtClean="0">
              <a:solidFill>
                <a:srgbClr val="C00000"/>
              </a:solidFill>
            </a:endParaRPr>
          </a:p>
        </p:txBody>
      </p:sp>
      <p:sp>
        <p:nvSpPr>
          <p:cNvPr id="4" name="Espace réservé du contenu 1"/>
          <p:cNvSpPr>
            <a:spLocks noGrp="1"/>
          </p:cNvSpPr>
          <p:nvPr/>
        </p:nvSpPr>
        <p:spPr>
          <a:xfrm>
            <a:off x="656590" y="2294890"/>
            <a:ext cx="5282565" cy="113157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dirty="0" smtClean="0"/>
              <a:t>Di</a:t>
            </a:r>
            <a:r>
              <a:rPr lang="en-US" sz="2400" dirty="0" smtClean="0"/>
              <a:t>m</a:t>
            </a:r>
            <a:r>
              <a:rPr lang="fr-FR" sz="2400" dirty="0" err="1" smtClean="0"/>
              <a:t>inution</a:t>
            </a:r>
            <a:r>
              <a:rPr lang="fr-FR" sz="2400" dirty="0" smtClean="0"/>
              <a:t> de la pression de la cavité thoracique de </a:t>
            </a:r>
            <a:r>
              <a:rPr lang="fr-FR" sz="2400" dirty="0" smtClean="0">
                <a:solidFill>
                  <a:srgbClr val="C00000"/>
                </a:solidFill>
              </a:rPr>
              <a:t>5 mmHg </a:t>
            </a:r>
            <a:r>
              <a:rPr lang="fr-FR" sz="2400" dirty="0" smtClean="0"/>
              <a:t>par rapport á la pression </a:t>
            </a:r>
            <a:r>
              <a:rPr lang="fr-FR" sz="2400" dirty="0" err="1" smtClean="0"/>
              <a:t>at</a:t>
            </a:r>
            <a:r>
              <a:rPr lang="en-US" sz="2400" dirty="0" err="1" smtClean="0"/>
              <a:t>mosph</a:t>
            </a:r>
            <a:r>
              <a:rPr lang="fr-FR" sz="2400" dirty="0" smtClean="0"/>
              <a:t>é</a:t>
            </a:r>
            <a:r>
              <a:rPr lang="en-US" sz="2400" dirty="0" err="1" smtClean="0"/>
              <a:t>rique</a:t>
            </a:r>
            <a:r>
              <a:rPr lang="en-US" sz="2400" dirty="0"/>
              <a:t> </a:t>
            </a:r>
            <a:r>
              <a:rPr lang="en-US" sz="2400" dirty="0" smtClean="0"/>
              <a:t> </a:t>
            </a:r>
            <a:endParaRPr lang="fr-FR" sz="2400" dirty="0" smtClean="0"/>
          </a:p>
          <a:p>
            <a:endParaRPr lang="fr-FR" sz="2400" dirty="0" smtClean="0"/>
          </a:p>
        </p:txBody>
      </p:sp>
      <p:sp>
        <p:nvSpPr>
          <p:cNvPr id="9" name="Espace réservé du contenu 1"/>
          <p:cNvSpPr>
            <a:spLocks noGrp="1"/>
          </p:cNvSpPr>
          <p:nvPr/>
        </p:nvSpPr>
        <p:spPr>
          <a:xfrm>
            <a:off x="6990080" y="2319020"/>
            <a:ext cx="4373245" cy="87185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Augmentation de la </a:t>
            </a:r>
            <a:r>
              <a:rPr lang="en-US" sz="2400" dirty="0" err="1" smtClean="0"/>
              <a:t>pression</a:t>
            </a:r>
            <a:r>
              <a:rPr lang="en-US" sz="2400" dirty="0" smtClean="0"/>
              <a:t> </a:t>
            </a:r>
            <a:r>
              <a:rPr lang="en-US" sz="2400" dirty="0" err="1" smtClean="0"/>
              <a:t>abdominale</a:t>
            </a:r>
            <a:r>
              <a:rPr lang="en-US" sz="2400" dirty="0"/>
              <a:t> </a:t>
            </a:r>
            <a:endParaRPr lang="fr-FR" sz="2400" dirty="0" smtClean="0"/>
          </a:p>
        </p:txBody>
      </p:sp>
      <p:sp>
        <p:nvSpPr>
          <p:cNvPr id="10" name="Espace réservé du contenu 1"/>
          <p:cNvSpPr>
            <a:spLocks noGrp="1"/>
          </p:cNvSpPr>
          <p:nvPr/>
        </p:nvSpPr>
        <p:spPr>
          <a:xfrm>
            <a:off x="6990080" y="3901440"/>
            <a:ext cx="4373245" cy="85788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300" dirty="0" smtClean="0"/>
              <a:t> </a:t>
            </a:r>
            <a:r>
              <a:rPr lang="fr-FR" altLang="en-US" sz="2400" i="1" dirty="0" smtClean="0">
                <a:solidFill>
                  <a:srgbClr val="0070C0"/>
                </a:solidFill>
              </a:rPr>
              <a:t>A</a:t>
            </a:r>
            <a:r>
              <a:rPr lang="en-US" sz="2400" i="1" dirty="0" smtClean="0">
                <a:solidFill>
                  <a:srgbClr val="0070C0"/>
                </a:solidFill>
              </a:rPr>
              <a:t>ugmentation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 la </a:t>
            </a:r>
            <a:r>
              <a:rPr lang="en-US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pression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dans </a:t>
            </a:r>
            <a:r>
              <a: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les </a:t>
            </a:r>
            <a:r>
              <a:rPr lang="en-US" sz="2400" i="1" dirty="0" err="1">
                <a:solidFill>
                  <a:srgbClr val="FF0000"/>
                </a:solidFill>
              </a:rPr>
              <a:t>veines</a:t>
            </a:r>
            <a:r>
              <a:rPr lang="en-US" sz="2400" i="1" dirty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abdominales</a:t>
            </a:r>
            <a:r>
              <a:rPr lang="fr-FR" sz="2400" dirty="0">
                <a:solidFill>
                  <a:srgbClr val="FF0000"/>
                </a:solidFill>
              </a:rPr>
              <a:t>.</a:t>
            </a:r>
            <a:r>
              <a:rPr lang="fr-FR" sz="2400" dirty="0" smtClean="0">
                <a:solidFill>
                  <a:srgbClr val="FF0000"/>
                </a:solidFill>
              </a:rPr>
              <a:t> </a:t>
            </a:r>
            <a:r>
              <a:rPr lang="fr-FR" sz="2400" dirty="0" smtClean="0"/>
              <a:t>  </a:t>
            </a:r>
            <a:endParaRPr lang="fr-FR" sz="2400" dirty="0" smtClean="0"/>
          </a:p>
          <a:p>
            <a:endParaRPr lang="fr-FR" sz="2400" dirty="0" smtClean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3023235" y="1746250"/>
            <a:ext cx="1294765" cy="423545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928610" y="1741170"/>
            <a:ext cx="1240155" cy="478790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4" name="Down Arrow 13"/>
          <p:cNvSpPr/>
          <p:nvPr/>
        </p:nvSpPr>
        <p:spPr>
          <a:xfrm>
            <a:off x="2531110" y="3495040"/>
            <a:ext cx="485775" cy="274955"/>
          </a:xfrm>
          <a:prstGeom prst="downArrow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8620760" y="3275330"/>
            <a:ext cx="485775" cy="561340"/>
          </a:xfrm>
          <a:prstGeom prst="downArrow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8005445" y="4766310"/>
            <a:ext cx="1026795" cy="337820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2882900" y="4772660"/>
            <a:ext cx="855345" cy="296545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1"/>
          <p:cNvSpPr>
            <a:spLocks noGrp="1"/>
          </p:cNvSpPr>
          <p:nvPr/>
        </p:nvSpPr>
        <p:spPr>
          <a:xfrm>
            <a:off x="656590" y="3831590"/>
            <a:ext cx="4267200" cy="91694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i="1" dirty="0">
                <a:solidFill>
                  <a:srgbClr val="0070C0"/>
                </a:solidFill>
              </a:rPr>
              <a:t>d</a:t>
            </a:r>
            <a:r>
              <a:rPr lang="en-US" sz="2400" i="1" dirty="0" smtClean="0">
                <a:solidFill>
                  <a:srgbClr val="0070C0"/>
                </a:solidFill>
              </a:rPr>
              <a:t>iminution </a:t>
            </a:r>
            <a:r>
              <a:rPr lang="en-US" sz="2400" i="1" dirty="0" err="1" smtClean="0">
                <a:solidFill>
                  <a:schemeClr val="tx1"/>
                </a:solidFill>
              </a:rPr>
              <a:t>de</a:t>
            </a:r>
            <a:r>
              <a:rPr lang="en-US" sz="2400" i="1" dirty="0" smtClean="0">
                <a:solidFill>
                  <a:schemeClr val="tx1"/>
                </a:solidFill>
              </a:rPr>
              <a:t> la </a:t>
            </a:r>
            <a:r>
              <a:rPr lang="en-US" sz="2400" i="1" dirty="0" err="1" smtClean="0">
                <a:solidFill>
                  <a:schemeClr val="tx1"/>
                </a:solidFill>
              </a:rPr>
              <a:t>pression</a:t>
            </a:r>
            <a:r>
              <a:rPr lang="en-US" sz="2400" i="1" dirty="0" smtClean="0">
                <a:solidFill>
                  <a:schemeClr val="tx1"/>
                </a:solidFill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</a:rPr>
              <a:t>dans</a:t>
            </a:r>
            <a:r>
              <a:rPr lang="en-US" sz="2400" i="1" dirty="0" smtClean="0">
                <a:solidFill>
                  <a:schemeClr val="tx1"/>
                </a:solidFill>
              </a:rPr>
              <a:t> les </a:t>
            </a:r>
            <a:r>
              <a:rPr lang="en-US" sz="2400" i="1" dirty="0" err="1" smtClean="0">
                <a:solidFill>
                  <a:srgbClr val="FF0000"/>
                </a:solidFill>
              </a:rPr>
              <a:t>veines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thoraciques</a:t>
            </a:r>
            <a:r>
              <a:rPr lang="en-US" sz="2400" i="1" dirty="0" smtClean="0">
                <a:solidFill>
                  <a:srgbClr val="FF0000"/>
                </a:solidFill>
              </a:rPr>
              <a:t>.</a:t>
            </a:r>
            <a:endParaRPr lang="en-US" sz="2400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r-FR" dirty="0" smtClean="0"/>
          </a:p>
          <a:p>
            <a:endParaRPr lang="fr-FR" dirty="0" smtClean="0"/>
          </a:p>
        </p:txBody>
      </p:sp>
      <p:sp>
        <p:nvSpPr>
          <p:cNvPr id="5" name="ZoneTexte 4"/>
          <p:cNvSpPr txBox="1"/>
          <p:nvPr/>
        </p:nvSpPr>
        <p:spPr>
          <a:xfrm>
            <a:off x="0" y="6471138"/>
            <a:ext cx="121920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Sherwood,  PHYSIOLOGIE HUMAINE,  </a:t>
            </a:r>
            <a:r>
              <a:rPr lang="fr-FR" sz="1600" dirty="0" smtClean="0">
                <a:solidFill>
                  <a:schemeClr val="accent2">
                    <a:lumMod val="50000"/>
                  </a:schemeClr>
                </a:solidFill>
              </a:rPr>
              <a:t>2éme édition, De Boeck éditions, 2006</a:t>
            </a:r>
            <a:endParaRPr lang="fr-FR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350385" y="1502410"/>
            <a:ext cx="3578225" cy="465455"/>
          </a:xfrm>
          <a:ln>
            <a:solidFill>
              <a:srgbClr val="0070C0"/>
            </a:solidFill>
          </a:ln>
        </p:spPr>
        <p:txBody>
          <a:bodyPr>
            <a:normAutofit fontScale="25000"/>
          </a:bodyPr>
          <a:lstStyle/>
          <a:p>
            <a:r>
              <a:rPr lang="fr-FR" sz="10000" dirty="0" smtClean="0"/>
              <a:t>Au cours de l’inspiration</a:t>
            </a:r>
            <a:endParaRPr lang="fr-FR" sz="10000" dirty="0" smtClean="0"/>
          </a:p>
          <a:p>
            <a:pPr marL="0" indent="0">
              <a:buNone/>
            </a:pPr>
            <a:r>
              <a:rPr lang="fr-FR" sz="3000" dirty="0" smtClean="0"/>
              <a:t>   </a:t>
            </a:r>
            <a:endParaRPr lang="fr-FR" dirty="0" smtClean="0"/>
          </a:p>
          <a:p>
            <a:endParaRPr lang="fr-FR" dirty="0" smtClean="0"/>
          </a:p>
        </p:txBody>
      </p:sp>
      <p:sp>
        <p:nvSpPr>
          <p:cNvPr id="6" name="Titre 1"/>
          <p:cNvSpPr>
            <a:spLocks noGrp="1"/>
          </p:cNvSpPr>
          <p:nvPr/>
        </p:nvSpPr>
        <p:spPr>
          <a:xfrm>
            <a:off x="211017" y="93784"/>
            <a:ext cx="11723076" cy="1325563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dirty="0" smtClean="0">
                <a:solidFill>
                  <a:srgbClr val="C00000"/>
                </a:solidFill>
                <a:sym typeface="+mn-ea"/>
              </a:rPr>
              <a:t>II. Rôles du système à basse pression</a:t>
            </a:r>
            <a:br>
              <a:rPr lang="fr-FR" dirty="0" smtClean="0">
                <a:solidFill>
                  <a:srgbClr val="C00000"/>
                </a:solidFill>
                <a:sym typeface="+mn-ea"/>
              </a:rPr>
            </a:br>
            <a:r>
              <a:rPr lang="fr-FR" sz="3200" dirty="0" smtClean="0">
                <a:solidFill>
                  <a:srgbClr val="C00000"/>
                </a:solidFill>
                <a:sym typeface="+mn-ea"/>
              </a:rPr>
              <a:t>A. Assurance du RV (</a:t>
            </a:r>
            <a:r>
              <a:rPr lang="fr-FR" sz="3200" dirty="0" smtClean="0">
                <a:solidFill>
                  <a:srgbClr val="C00000"/>
                </a:solidFill>
              </a:rPr>
              <a:t>pompage respiratoire)</a:t>
            </a:r>
            <a:endParaRPr lang="fr-FR" sz="3200" dirty="0" smtClean="0">
              <a:solidFill>
                <a:srgbClr val="C00000"/>
              </a:solidFill>
            </a:endParaRPr>
          </a:p>
        </p:txBody>
      </p:sp>
      <p:sp>
        <p:nvSpPr>
          <p:cNvPr id="4" name="Espace réservé du contenu 1"/>
          <p:cNvSpPr>
            <a:spLocks noGrp="1"/>
          </p:cNvSpPr>
          <p:nvPr/>
        </p:nvSpPr>
        <p:spPr>
          <a:xfrm>
            <a:off x="656590" y="2294890"/>
            <a:ext cx="5282565" cy="113157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dirty="0" smtClean="0"/>
              <a:t>Di</a:t>
            </a:r>
            <a:r>
              <a:rPr lang="en-US" sz="2400" dirty="0" smtClean="0"/>
              <a:t>m</a:t>
            </a:r>
            <a:r>
              <a:rPr lang="fr-FR" sz="2400" dirty="0" err="1" smtClean="0"/>
              <a:t>inution</a:t>
            </a:r>
            <a:r>
              <a:rPr lang="fr-FR" sz="2400" dirty="0" smtClean="0"/>
              <a:t> de la pression de la cavité thoracique de </a:t>
            </a:r>
            <a:r>
              <a:rPr lang="fr-FR" sz="2400" dirty="0" smtClean="0">
                <a:solidFill>
                  <a:srgbClr val="C00000"/>
                </a:solidFill>
              </a:rPr>
              <a:t>5 mmHg </a:t>
            </a:r>
            <a:r>
              <a:rPr lang="fr-FR" sz="2400" dirty="0" smtClean="0"/>
              <a:t>par rapport á la pression </a:t>
            </a:r>
            <a:r>
              <a:rPr lang="fr-FR" sz="2400" dirty="0" err="1" smtClean="0"/>
              <a:t>at</a:t>
            </a:r>
            <a:r>
              <a:rPr lang="en-US" sz="2400" dirty="0" err="1" smtClean="0"/>
              <a:t>mosph</a:t>
            </a:r>
            <a:r>
              <a:rPr lang="fr-FR" sz="2400" dirty="0" smtClean="0"/>
              <a:t>é</a:t>
            </a:r>
            <a:r>
              <a:rPr lang="en-US" sz="2400" dirty="0" err="1" smtClean="0"/>
              <a:t>rique</a:t>
            </a:r>
            <a:r>
              <a:rPr lang="en-US" sz="2400" dirty="0"/>
              <a:t> </a:t>
            </a:r>
            <a:r>
              <a:rPr lang="en-US" sz="2400" dirty="0" smtClean="0"/>
              <a:t> </a:t>
            </a:r>
            <a:endParaRPr lang="fr-FR" sz="2400" dirty="0" smtClean="0"/>
          </a:p>
          <a:p>
            <a:endParaRPr lang="fr-FR" sz="2400" dirty="0" smtClean="0"/>
          </a:p>
        </p:txBody>
      </p:sp>
      <p:sp>
        <p:nvSpPr>
          <p:cNvPr id="9" name="Espace réservé du contenu 1"/>
          <p:cNvSpPr>
            <a:spLocks noGrp="1"/>
          </p:cNvSpPr>
          <p:nvPr/>
        </p:nvSpPr>
        <p:spPr>
          <a:xfrm>
            <a:off x="6990080" y="2319020"/>
            <a:ext cx="4373245" cy="87185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Augmentation de la </a:t>
            </a:r>
            <a:r>
              <a:rPr lang="en-US" sz="2400" dirty="0" err="1" smtClean="0"/>
              <a:t>pression</a:t>
            </a:r>
            <a:r>
              <a:rPr lang="en-US" sz="2400" dirty="0" smtClean="0"/>
              <a:t> </a:t>
            </a:r>
            <a:r>
              <a:rPr lang="en-US" sz="2400" dirty="0" err="1" smtClean="0"/>
              <a:t>abdominale</a:t>
            </a:r>
            <a:r>
              <a:rPr lang="en-US" sz="2400" dirty="0"/>
              <a:t> </a:t>
            </a:r>
            <a:endParaRPr lang="fr-FR" sz="2400" dirty="0" smtClean="0"/>
          </a:p>
        </p:txBody>
      </p:sp>
      <p:sp>
        <p:nvSpPr>
          <p:cNvPr id="10" name="Espace réservé du contenu 1"/>
          <p:cNvSpPr>
            <a:spLocks noGrp="1"/>
          </p:cNvSpPr>
          <p:nvPr/>
        </p:nvSpPr>
        <p:spPr>
          <a:xfrm>
            <a:off x="6990080" y="3901440"/>
            <a:ext cx="4373245" cy="85788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300" dirty="0" smtClean="0"/>
              <a:t> </a:t>
            </a:r>
            <a:r>
              <a:rPr lang="fr-FR" altLang="en-US" sz="2400" i="1" dirty="0" smtClean="0">
                <a:solidFill>
                  <a:srgbClr val="0070C0"/>
                </a:solidFill>
              </a:rPr>
              <a:t>A</a:t>
            </a:r>
            <a:r>
              <a:rPr lang="en-US" sz="2400" i="1" dirty="0" smtClean="0">
                <a:solidFill>
                  <a:srgbClr val="0070C0"/>
                </a:solidFill>
              </a:rPr>
              <a:t>ugmentation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 la </a:t>
            </a:r>
            <a:r>
              <a:rPr lang="en-US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pression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dans </a:t>
            </a:r>
            <a:r>
              <a: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les </a:t>
            </a:r>
            <a:r>
              <a:rPr lang="en-US" sz="2400" i="1" dirty="0" err="1">
                <a:solidFill>
                  <a:srgbClr val="FF0000"/>
                </a:solidFill>
              </a:rPr>
              <a:t>veines</a:t>
            </a:r>
            <a:r>
              <a:rPr lang="en-US" sz="2400" i="1" dirty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abdominales</a:t>
            </a:r>
            <a:r>
              <a:rPr lang="fr-FR" sz="2400" dirty="0">
                <a:solidFill>
                  <a:srgbClr val="FF0000"/>
                </a:solidFill>
              </a:rPr>
              <a:t>.</a:t>
            </a:r>
            <a:r>
              <a:rPr lang="fr-FR" sz="2400" dirty="0" smtClean="0">
                <a:solidFill>
                  <a:srgbClr val="FF0000"/>
                </a:solidFill>
              </a:rPr>
              <a:t> </a:t>
            </a:r>
            <a:r>
              <a:rPr lang="fr-FR" sz="2400" dirty="0" smtClean="0"/>
              <a:t>  </a:t>
            </a:r>
            <a:endParaRPr lang="fr-FR" sz="2400" dirty="0" smtClean="0"/>
          </a:p>
          <a:p>
            <a:endParaRPr lang="fr-FR" sz="2400" dirty="0" smtClean="0"/>
          </a:p>
        </p:txBody>
      </p:sp>
      <p:sp>
        <p:nvSpPr>
          <p:cNvPr id="11" name="Espace réservé du contenu 1"/>
          <p:cNvSpPr>
            <a:spLocks noGrp="1"/>
          </p:cNvSpPr>
          <p:nvPr/>
        </p:nvSpPr>
        <p:spPr>
          <a:xfrm>
            <a:off x="656590" y="5132070"/>
            <a:ext cx="10707370" cy="51181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>
            <a:normAutofit fontScale="25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9600" dirty="0" smtClean="0"/>
              <a:t> </a:t>
            </a:r>
            <a:r>
              <a:rPr lang="fr-FR" sz="9600" i="1" dirty="0" smtClean="0">
                <a:solidFill>
                  <a:srgbClr val="0070C0"/>
                </a:solidFill>
              </a:rPr>
              <a:t>Augmentation de la différence de pression </a:t>
            </a:r>
            <a:r>
              <a:rPr lang="fr-FR" sz="9600" i="1" dirty="0" err="1" smtClean="0">
                <a:solidFill>
                  <a:srgbClr val="0070C0"/>
                </a:solidFill>
              </a:rPr>
              <a:t>abdomino-thoacique</a:t>
            </a:r>
            <a:r>
              <a:rPr lang="fr-FR" sz="6000" i="1" dirty="0" smtClean="0">
                <a:solidFill>
                  <a:srgbClr val="0070C0"/>
                </a:solidFill>
              </a:rPr>
              <a:t> </a:t>
            </a:r>
            <a:endParaRPr lang="fr-FR" sz="6000" i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fr-FR" sz="2400" dirty="0" smtClean="0"/>
              <a:t> </a:t>
            </a:r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3023235" y="1746250"/>
            <a:ext cx="1294765" cy="423545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928610" y="1741170"/>
            <a:ext cx="1240155" cy="478790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4" name="Down Arrow 13"/>
          <p:cNvSpPr/>
          <p:nvPr/>
        </p:nvSpPr>
        <p:spPr>
          <a:xfrm>
            <a:off x="2531110" y="3495040"/>
            <a:ext cx="485775" cy="274955"/>
          </a:xfrm>
          <a:prstGeom prst="downArrow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8620760" y="3275330"/>
            <a:ext cx="485775" cy="561340"/>
          </a:xfrm>
          <a:prstGeom prst="downArrow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8005445" y="4766310"/>
            <a:ext cx="1026795" cy="337820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22" name="Down Arrow 21"/>
          <p:cNvSpPr/>
          <p:nvPr/>
        </p:nvSpPr>
        <p:spPr>
          <a:xfrm>
            <a:off x="5646420" y="5671185"/>
            <a:ext cx="485775" cy="229235"/>
          </a:xfrm>
          <a:prstGeom prst="downArrow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882900" y="4772660"/>
            <a:ext cx="855345" cy="296545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1"/>
          <p:cNvSpPr>
            <a:spLocks noGrp="1"/>
          </p:cNvSpPr>
          <p:nvPr/>
        </p:nvSpPr>
        <p:spPr>
          <a:xfrm>
            <a:off x="656590" y="3831590"/>
            <a:ext cx="4267200" cy="91694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i="1" dirty="0">
                <a:solidFill>
                  <a:srgbClr val="0070C0"/>
                </a:solidFill>
              </a:rPr>
              <a:t>d</a:t>
            </a:r>
            <a:r>
              <a:rPr lang="en-US" sz="2400" i="1" dirty="0" smtClean="0">
                <a:solidFill>
                  <a:srgbClr val="0070C0"/>
                </a:solidFill>
              </a:rPr>
              <a:t>iminution </a:t>
            </a:r>
            <a:r>
              <a:rPr lang="en-US" sz="2400" i="1" dirty="0" err="1" smtClean="0">
                <a:solidFill>
                  <a:schemeClr val="tx1"/>
                </a:solidFill>
              </a:rPr>
              <a:t>de</a:t>
            </a:r>
            <a:r>
              <a:rPr lang="en-US" sz="2400" i="1" dirty="0" smtClean="0">
                <a:solidFill>
                  <a:schemeClr val="tx1"/>
                </a:solidFill>
              </a:rPr>
              <a:t> la </a:t>
            </a:r>
            <a:r>
              <a:rPr lang="en-US" sz="2400" i="1" dirty="0" err="1" smtClean="0">
                <a:solidFill>
                  <a:schemeClr val="tx1"/>
                </a:solidFill>
              </a:rPr>
              <a:t>pression</a:t>
            </a:r>
            <a:r>
              <a:rPr lang="en-US" sz="2400" i="1" dirty="0" smtClean="0">
                <a:solidFill>
                  <a:schemeClr val="tx1"/>
                </a:solidFill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</a:rPr>
              <a:t>dans</a:t>
            </a:r>
            <a:r>
              <a:rPr lang="en-US" sz="2400" i="1" dirty="0" smtClean="0">
                <a:solidFill>
                  <a:schemeClr val="tx1"/>
                </a:solidFill>
              </a:rPr>
              <a:t> les </a:t>
            </a:r>
            <a:r>
              <a:rPr lang="en-US" sz="2400" i="1" dirty="0" err="1" smtClean="0">
                <a:solidFill>
                  <a:srgbClr val="FF0000"/>
                </a:solidFill>
              </a:rPr>
              <a:t>veines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thoraciques</a:t>
            </a:r>
            <a:r>
              <a:rPr lang="en-US" sz="2400" i="1" dirty="0" smtClean="0">
                <a:solidFill>
                  <a:srgbClr val="FF0000"/>
                </a:solidFill>
              </a:rPr>
              <a:t>.</a:t>
            </a:r>
            <a:endParaRPr lang="en-US" sz="2400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r-FR" dirty="0" smtClean="0"/>
          </a:p>
          <a:p>
            <a:endParaRPr lang="fr-FR" dirty="0" smtClean="0"/>
          </a:p>
        </p:txBody>
      </p:sp>
      <p:sp>
        <p:nvSpPr>
          <p:cNvPr id="5" name="ZoneTexte 4"/>
          <p:cNvSpPr txBox="1"/>
          <p:nvPr/>
        </p:nvSpPr>
        <p:spPr>
          <a:xfrm>
            <a:off x="0" y="6471138"/>
            <a:ext cx="121920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Sherwood,  PHYSIOLOGIE HUMAINE,  </a:t>
            </a:r>
            <a:r>
              <a:rPr lang="fr-FR" sz="1600" dirty="0" smtClean="0">
                <a:solidFill>
                  <a:schemeClr val="accent2">
                    <a:lumMod val="50000"/>
                  </a:schemeClr>
                </a:solidFill>
              </a:rPr>
              <a:t>2éme édition, De Boeck éditions, 2006</a:t>
            </a:r>
            <a:endParaRPr lang="fr-FR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350385" y="1502410"/>
            <a:ext cx="3578225" cy="465455"/>
          </a:xfrm>
          <a:ln>
            <a:solidFill>
              <a:srgbClr val="0070C0"/>
            </a:solidFill>
          </a:ln>
        </p:spPr>
        <p:txBody>
          <a:bodyPr>
            <a:normAutofit fontScale="25000"/>
          </a:bodyPr>
          <a:lstStyle/>
          <a:p>
            <a:r>
              <a:rPr lang="fr-FR" sz="10000" dirty="0" smtClean="0"/>
              <a:t>Au cours de l’inspiration</a:t>
            </a:r>
            <a:endParaRPr lang="fr-FR" sz="10000" dirty="0" smtClean="0"/>
          </a:p>
          <a:p>
            <a:pPr marL="0" indent="0">
              <a:buNone/>
            </a:pPr>
            <a:r>
              <a:rPr lang="fr-FR" sz="3000" dirty="0" smtClean="0"/>
              <a:t>   </a:t>
            </a:r>
            <a:endParaRPr lang="fr-FR" dirty="0" smtClean="0"/>
          </a:p>
          <a:p>
            <a:endParaRPr lang="fr-FR" dirty="0" smtClean="0"/>
          </a:p>
        </p:txBody>
      </p:sp>
      <p:sp>
        <p:nvSpPr>
          <p:cNvPr id="6" name="Titre 1"/>
          <p:cNvSpPr>
            <a:spLocks noGrp="1"/>
          </p:cNvSpPr>
          <p:nvPr/>
        </p:nvSpPr>
        <p:spPr>
          <a:xfrm>
            <a:off x="211017" y="93784"/>
            <a:ext cx="11723076" cy="1325563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dirty="0" smtClean="0">
                <a:solidFill>
                  <a:srgbClr val="C00000"/>
                </a:solidFill>
                <a:sym typeface="+mn-ea"/>
              </a:rPr>
              <a:t>II. Rôles du système à basse pression</a:t>
            </a:r>
            <a:br>
              <a:rPr lang="fr-FR" dirty="0" smtClean="0">
                <a:solidFill>
                  <a:srgbClr val="C00000"/>
                </a:solidFill>
                <a:sym typeface="+mn-ea"/>
              </a:rPr>
            </a:br>
            <a:r>
              <a:rPr lang="fr-FR" sz="3200" dirty="0" smtClean="0">
                <a:solidFill>
                  <a:srgbClr val="C00000"/>
                </a:solidFill>
                <a:sym typeface="+mn-ea"/>
              </a:rPr>
              <a:t>A. Assurance du RV (</a:t>
            </a:r>
            <a:r>
              <a:rPr lang="fr-FR" sz="3200" dirty="0" smtClean="0">
                <a:solidFill>
                  <a:srgbClr val="C00000"/>
                </a:solidFill>
              </a:rPr>
              <a:t>pompage respiratoire)</a:t>
            </a:r>
            <a:endParaRPr lang="fr-FR" sz="3200" dirty="0" smtClean="0">
              <a:solidFill>
                <a:srgbClr val="C00000"/>
              </a:solidFill>
            </a:endParaRPr>
          </a:p>
        </p:txBody>
      </p:sp>
      <p:sp>
        <p:nvSpPr>
          <p:cNvPr id="4" name="Espace réservé du contenu 1"/>
          <p:cNvSpPr>
            <a:spLocks noGrp="1"/>
          </p:cNvSpPr>
          <p:nvPr/>
        </p:nvSpPr>
        <p:spPr>
          <a:xfrm>
            <a:off x="656590" y="2294890"/>
            <a:ext cx="5282565" cy="113157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dirty="0" smtClean="0"/>
              <a:t>Di</a:t>
            </a:r>
            <a:r>
              <a:rPr lang="en-US" sz="2400" dirty="0" smtClean="0"/>
              <a:t>m</a:t>
            </a:r>
            <a:r>
              <a:rPr lang="fr-FR" sz="2400" dirty="0" err="1" smtClean="0"/>
              <a:t>inution</a:t>
            </a:r>
            <a:r>
              <a:rPr lang="fr-FR" sz="2400" dirty="0" smtClean="0"/>
              <a:t> de la pression de la cavité thoracique de </a:t>
            </a:r>
            <a:r>
              <a:rPr lang="fr-FR" sz="2400" dirty="0" smtClean="0">
                <a:solidFill>
                  <a:srgbClr val="C00000"/>
                </a:solidFill>
              </a:rPr>
              <a:t>5 mmHg </a:t>
            </a:r>
            <a:r>
              <a:rPr lang="fr-FR" sz="2400" dirty="0" smtClean="0"/>
              <a:t>par rapport á la pression </a:t>
            </a:r>
            <a:r>
              <a:rPr lang="fr-FR" sz="2400" dirty="0" err="1" smtClean="0"/>
              <a:t>at</a:t>
            </a:r>
            <a:r>
              <a:rPr lang="en-US" sz="2400" dirty="0" err="1" smtClean="0"/>
              <a:t>mosph</a:t>
            </a:r>
            <a:r>
              <a:rPr lang="fr-FR" sz="2400" dirty="0" smtClean="0"/>
              <a:t>é</a:t>
            </a:r>
            <a:r>
              <a:rPr lang="en-US" sz="2400" dirty="0" err="1" smtClean="0"/>
              <a:t>rique</a:t>
            </a:r>
            <a:r>
              <a:rPr lang="en-US" sz="2400" dirty="0"/>
              <a:t> </a:t>
            </a:r>
            <a:r>
              <a:rPr lang="en-US" sz="2400" dirty="0" smtClean="0"/>
              <a:t> </a:t>
            </a:r>
            <a:endParaRPr lang="fr-FR" sz="2400" dirty="0" smtClean="0"/>
          </a:p>
          <a:p>
            <a:endParaRPr lang="fr-FR" sz="2400" dirty="0" smtClean="0"/>
          </a:p>
        </p:txBody>
      </p:sp>
      <p:sp>
        <p:nvSpPr>
          <p:cNvPr id="9" name="Espace réservé du contenu 1"/>
          <p:cNvSpPr>
            <a:spLocks noGrp="1"/>
          </p:cNvSpPr>
          <p:nvPr/>
        </p:nvSpPr>
        <p:spPr>
          <a:xfrm>
            <a:off x="6990080" y="2319020"/>
            <a:ext cx="4373245" cy="87185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Augmentation de la </a:t>
            </a:r>
            <a:r>
              <a:rPr lang="en-US" sz="2400" dirty="0" err="1" smtClean="0"/>
              <a:t>pression</a:t>
            </a:r>
            <a:r>
              <a:rPr lang="en-US" sz="2400" dirty="0" smtClean="0"/>
              <a:t> </a:t>
            </a:r>
            <a:r>
              <a:rPr lang="en-US" sz="2400" dirty="0" err="1" smtClean="0"/>
              <a:t>abdominale</a:t>
            </a:r>
            <a:r>
              <a:rPr lang="en-US" sz="2400" dirty="0"/>
              <a:t> </a:t>
            </a:r>
            <a:endParaRPr lang="fr-FR" sz="2400" dirty="0" smtClean="0"/>
          </a:p>
        </p:txBody>
      </p:sp>
      <p:sp>
        <p:nvSpPr>
          <p:cNvPr id="10" name="Espace réservé du contenu 1"/>
          <p:cNvSpPr>
            <a:spLocks noGrp="1"/>
          </p:cNvSpPr>
          <p:nvPr/>
        </p:nvSpPr>
        <p:spPr>
          <a:xfrm>
            <a:off x="6990080" y="3901440"/>
            <a:ext cx="4373245" cy="85788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300" dirty="0" smtClean="0"/>
              <a:t> </a:t>
            </a:r>
            <a:r>
              <a:rPr lang="fr-FR" altLang="en-US" sz="2400" i="1" dirty="0" smtClean="0">
                <a:solidFill>
                  <a:srgbClr val="0070C0"/>
                </a:solidFill>
              </a:rPr>
              <a:t>A</a:t>
            </a:r>
            <a:r>
              <a:rPr lang="en-US" sz="2400" i="1" dirty="0" smtClean="0">
                <a:solidFill>
                  <a:srgbClr val="0070C0"/>
                </a:solidFill>
              </a:rPr>
              <a:t>ugmentation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 la </a:t>
            </a:r>
            <a:r>
              <a:rPr lang="en-US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pression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dans </a:t>
            </a:r>
            <a:r>
              <a: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les </a:t>
            </a:r>
            <a:r>
              <a:rPr lang="en-US" sz="2400" i="1" dirty="0" err="1">
                <a:solidFill>
                  <a:srgbClr val="FF0000"/>
                </a:solidFill>
              </a:rPr>
              <a:t>veines</a:t>
            </a:r>
            <a:r>
              <a:rPr lang="en-US" sz="2400" i="1" dirty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abdominales</a:t>
            </a:r>
            <a:r>
              <a:rPr lang="fr-FR" sz="2400" dirty="0">
                <a:solidFill>
                  <a:srgbClr val="FF0000"/>
                </a:solidFill>
              </a:rPr>
              <a:t>.</a:t>
            </a:r>
            <a:r>
              <a:rPr lang="fr-FR" sz="2400" dirty="0" smtClean="0">
                <a:solidFill>
                  <a:srgbClr val="FF0000"/>
                </a:solidFill>
              </a:rPr>
              <a:t> </a:t>
            </a:r>
            <a:r>
              <a:rPr lang="fr-FR" sz="2400" dirty="0" smtClean="0"/>
              <a:t>  </a:t>
            </a:r>
            <a:endParaRPr lang="fr-FR" sz="2400" dirty="0" smtClean="0"/>
          </a:p>
          <a:p>
            <a:endParaRPr lang="fr-FR" sz="2400" dirty="0" smtClean="0"/>
          </a:p>
        </p:txBody>
      </p:sp>
      <p:sp>
        <p:nvSpPr>
          <p:cNvPr id="11" name="Espace réservé du contenu 1"/>
          <p:cNvSpPr>
            <a:spLocks noGrp="1"/>
          </p:cNvSpPr>
          <p:nvPr/>
        </p:nvSpPr>
        <p:spPr>
          <a:xfrm>
            <a:off x="656590" y="5132070"/>
            <a:ext cx="10707370" cy="51181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>
            <a:normAutofit fontScale="25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9600" dirty="0" smtClean="0"/>
              <a:t> </a:t>
            </a:r>
            <a:r>
              <a:rPr lang="fr-FR" sz="9600" i="1" dirty="0" smtClean="0">
                <a:solidFill>
                  <a:srgbClr val="0070C0"/>
                </a:solidFill>
              </a:rPr>
              <a:t>Augmentation de la différence de pression </a:t>
            </a:r>
            <a:r>
              <a:rPr lang="fr-FR" sz="9600" i="1" dirty="0" err="1" smtClean="0">
                <a:solidFill>
                  <a:srgbClr val="0070C0"/>
                </a:solidFill>
              </a:rPr>
              <a:t>abdomino-thoacique</a:t>
            </a:r>
            <a:r>
              <a:rPr lang="fr-FR" sz="6000" i="1" dirty="0" smtClean="0">
                <a:solidFill>
                  <a:srgbClr val="0070C0"/>
                </a:solidFill>
              </a:rPr>
              <a:t> </a:t>
            </a:r>
            <a:endParaRPr lang="fr-FR" sz="6000" i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fr-FR" sz="2400" dirty="0" smtClean="0"/>
              <a:t> </a:t>
            </a:r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3023235" y="1746250"/>
            <a:ext cx="1294765" cy="423545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928610" y="1741170"/>
            <a:ext cx="1240155" cy="478790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4" name="Down Arrow 13"/>
          <p:cNvSpPr/>
          <p:nvPr/>
        </p:nvSpPr>
        <p:spPr>
          <a:xfrm>
            <a:off x="2531110" y="3495040"/>
            <a:ext cx="485775" cy="274955"/>
          </a:xfrm>
          <a:prstGeom prst="downArrow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8620760" y="3275330"/>
            <a:ext cx="485775" cy="561340"/>
          </a:xfrm>
          <a:prstGeom prst="downArrow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8005445" y="4766310"/>
            <a:ext cx="1026795" cy="337820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20" name="Espace réservé du contenu 1"/>
          <p:cNvSpPr>
            <a:spLocks noGrp="1"/>
          </p:cNvSpPr>
          <p:nvPr/>
        </p:nvSpPr>
        <p:spPr>
          <a:xfrm>
            <a:off x="655955" y="5927090"/>
            <a:ext cx="10707370" cy="48514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400" i="1" dirty="0">
                <a:solidFill>
                  <a:srgbClr val="0070C0"/>
                </a:solidFill>
              </a:rPr>
              <a:t>f</a:t>
            </a:r>
            <a:r>
              <a:rPr lang="fr-FR" sz="2400" i="1" dirty="0" smtClean="0">
                <a:solidFill>
                  <a:srgbClr val="0070C0"/>
                </a:solidFill>
              </a:rPr>
              <a:t>acilitation du RV </a:t>
            </a:r>
            <a:r>
              <a:rPr lang="fr-FR" sz="2400" dirty="0" smtClean="0"/>
              <a:t>des veines abdominales vers les veines thoraciques et vers l’OD  </a:t>
            </a:r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</p:txBody>
      </p:sp>
      <p:sp>
        <p:nvSpPr>
          <p:cNvPr id="22" name="Down Arrow 21"/>
          <p:cNvSpPr/>
          <p:nvPr/>
        </p:nvSpPr>
        <p:spPr>
          <a:xfrm>
            <a:off x="5646420" y="5671185"/>
            <a:ext cx="485775" cy="229235"/>
          </a:xfrm>
          <a:prstGeom prst="downArrow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882900" y="4772660"/>
            <a:ext cx="855345" cy="296545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6471138"/>
            <a:ext cx="121920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Sherwood,  PHYSIOLOGIE HUMAINE,  </a:t>
            </a:r>
            <a:r>
              <a:rPr lang="fr-FR" sz="1600" dirty="0" smtClean="0">
                <a:solidFill>
                  <a:schemeClr val="accent2">
                    <a:lumMod val="50000"/>
                  </a:schemeClr>
                </a:solidFill>
              </a:rPr>
              <a:t>2éme édition, De Boeck éditions, 2006</a:t>
            </a:r>
            <a:endParaRPr lang="fr-FR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211017" y="93784"/>
            <a:ext cx="11723076" cy="1325563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fr-FR" dirty="0" smtClean="0">
                <a:solidFill>
                  <a:srgbClr val="C00000"/>
                </a:solidFill>
                <a:sym typeface="+mn-ea"/>
              </a:rPr>
              <a:t>II. Rôles du système à basse pression</a:t>
            </a:r>
            <a:br>
              <a:rPr lang="fr-FR" dirty="0" smtClean="0">
                <a:solidFill>
                  <a:srgbClr val="C00000"/>
                </a:solidFill>
                <a:sym typeface="+mn-ea"/>
              </a:rPr>
            </a:br>
            <a:r>
              <a:rPr lang="fr-FR" sz="3200" dirty="0" smtClean="0">
                <a:solidFill>
                  <a:srgbClr val="C00000"/>
                </a:solidFill>
                <a:sym typeface="+mn-ea"/>
              </a:rPr>
              <a:t>B. R</a:t>
            </a:r>
            <a:r>
              <a:rPr lang="fr-FR" sz="3200" dirty="0" smtClean="0">
                <a:solidFill>
                  <a:srgbClr val="C00000"/>
                </a:solidFill>
              </a:rPr>
              <a:t>éserve du sang pour l’équilibre hémodynamique </a:t>
            </a:r>
            <a:endParaRPr lang="fr-FR" sz="3200" dirty="0" smtClean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/>
          <p:nvPr>
            <p:ph idx="1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4465320" y="1419225"/>
            <a:ext cx="6694170" cy="6119495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0" y="6471138"/>
            <a:ext cx="121920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Sherwood,  PHYSIOLOGIE HUMAINE,  </a:t>
            </a:r>
            <a:r>
              <a:rPr lang="fr-FR" sz="1600" dirty="0" smtClean="0">
                <a:solidFill>
                  <a:schemeClr val="accent2">
                    <a:lumMod val="50000"/>
                  </a:schemeClr>
                </a:solidFill>
              </a:rPr>
              <a:t>2éme édition, De Boeck éditions, 2006</a:t>
            </a:r>
            <a:endParaRPr lang="fr-FR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211017" y="93784"/>
            <a:ext cx="11723076" cy="1325563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fr-FR" dirty="0" smtClean="0">
                <a:solidFill>
                  <a:srgbClr val="C00000"/>
                </a:solidFill>
                <a:sym typeface="+mn-ea"/>
              </a:rPr>
              <a:t>II. Rôles du système à basse pression</a:t>
            </a:r>
            <a:br>
              <a:rPr lang="fr-FR" dirty="0" smtClean="0">
                <a:solidFill>
                  <a:srgbClr val="C00000"/>
                </a:solidFill>
                <a:sym typeface="+mn-ea"/>
              </a:rPr>
            </a:br>
            <a:r>
              <a:rPr lang="fr-FR" sz="3200" dirty="0" smtClean="0">
                <a:solidFill>
                  <a:srgbClr val="C00000"/>
                </a:solidFill>
                <a:sym typeface="+mn-ea"/>
              </a:rPr>
              <a:t>B. R</a:t>
            </a:r>
            <a:r>
              <a:rPr lang="fr-FR" sz="3200" dirty="0" smtClean="0">
                <a:solidFill>
                  <a:srgbClr val="C00000"/>
                </a:solidFill>
              </a:rPr>
              <a:t>éserve du sang pour l’équilibre hémodynamique </a:t>
            </a:r>
            <a:endParaRPr lang="fr-FR" sz="3200" dirty="0" smtClean="0">
              <a:solidFill>
                <a:srgbClr val="C00000"/>
              </a:solidFill>
            </a:endParaRPr>
          </a:p>
        </p:txBody>
      </p:sp>
      <p:sp>
        <p:nvSpPr>
          <p:cNvPr id="8" name="Content Placeholder 1"/>
          <p:cNvSpPr/>
          <p:nvPr/>
        </p:nvSpPr>
        <p:spPr>
          <a:xfrm>
            <a:off x="838200" y="2475230"/>
            <a:ext cx="3204845" cy="2162175"/>
          </a:xfrm>
          <a:prstGeom prst="rect">
            <a:avLst/>
          </a:prstGeom>
          <a:ln>
            <a:gradFill>
              <a:gsLst>
                <a:gs pos="0">
                  <a:srgbClr val="007BD3"/>
                </a:gs>
                <a:gs pos="100000">
                  <a:srgbClr val="034373"/>
                </a:gs>
              </a:gsLst>
            </a:gra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altLang="en-US"/>
              <a:t>Répartition du volume sanguin entre les différents secteurs vasculaires</a:t>
            </a:r>
            <a:endParaRPr lang="fr-F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4465320" y="1419225"/>
            <a:ext cx="6694170" cy="6119495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0" y="6471138"/>
            <a:ext cx="121920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Sherwood,  PHYSIOLOGIE HUMAINE,  </a:t>
            </a:r>
            <a:r>
              <a:rPr lang="fr-FR" sz="1600" dirty="0" smtClean="0">
                <a:solidFill>
                  <a:schemeClr val="accent2">
                    <a:lumMod val="50000"/>
                  </a:schemeClr>
                </a:solidFill>
              </a:rPr>
              <a:t>2éme édition, De Boeck éditions, 2006</a:t>
            </a:r>
            <a:endParaRPr lang="fr-FR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211017" y="93784"/>
            <a:ext cx="11723076" cy="1325563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fr-FR" dirty="0" smtClean="0">
                <a:solidFill>
                  <a:srgbClr val="C00000"/>
                </a:solidFill>
                <a:sym typeface="+mn-ea"/>
              </a:rPr>
              <a:t>II. Rôles du système à basse pression</a:t>
            </a:r>
            <a:br>
              <a:rPr lang="fr-FR" dirty="0" smtClean="0">
                <a:solidFill>
                  <a:srgbClr val="C00000"/>
                </a:solidFill>
                <a:sym typeface="+mn-ea"/>
              </a:rPr>
            </a:br>
            <a:r>
              <a:rPr lang="fr-FR" sz="3200" dirty="0" smtClean="0">
                <a:solidFill>
                  <a:srgbClr val="C00000"/>
                </a:solidFill>
                <a:sym typeface="+mn-ea"/>
              </a:rPr>
              <a:t>B. R</a:t>
            </a:r>
            <a:r>
              <a:rPr lang="fr-FR" sz="3200" dirty="0" smtClean="0">
                <a:solidFill>
                  <a:srgbClr val="C00000"/>
                </a:solidFill>
              </a:rPr>
              <a:t>éserve du sang pour l’équilibre hémodynamique </a:t>
            </a:r>
            <a:endParaRPr lang="fr-FR" sz="3200" dirty="0" smtClean="0">
              <a:solidFill>
                <a:srgbClr val="C00000"/>
              </a:solidFill>
            </a:endParaRPr>
          </a:p>
        </p:txBody>
      </p:sp>
      <p:sp>
        <p:nvSpPr>
          <p:cNvPr id="8" name="Content Placeholder 1"/>
          <p:cNvSpPr/>
          <p:nvPr/>
        </p:nvSpPr>
        <p:spPr>
          <a:xfrm>
            <a:off x="838200" y="2475230"/>
            <a:ext cx="3204845" cy="2162175"/>
          </a:xfrm>
          <a:prstGeom prst="rect">
            <a:avLst/>
          </a:prstGeom>
          <a:ln>
            <a:gradFill>
              <a:gsLst>
                <a:gs pos="0">
                  <a:srgbClr val="007BD3"/>
                </a:gs>
                <a:gs pos="100000">
                  <a:srgbClr val="034373"/>
                </a:gs>
              </a:gsLst>
            </a:gra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altLang="en-US"/>
              <a:t>Répartition du volume sanguin entre les différents secteurs vasculaires</a:t>
            </a:r>
            <a:endParaRPr lang="fr-FR" altLang="en-US"/>
          </a:p>
        </p:txBody>
      </p:sp>
      <p:sp>
        <p:nvSpPr>
          <p:cNvPr id="9" name="Rectangle 1"/>
          <p:cNvSpPr/>
          <p:nvPr/>
        </p:nvSpPr>
        <p:spPr>
          <a:xfrm>
            <a:off x="9680526" y="3819329"/>
            <a:ext cx="1430215" cy="890954"/>
          </a:xfrm>
          <a:prstGeom prst="rect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4562475" y="1419225"/>
            <a:ext cx="6694170" cy="6119495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0" y="6471138"/>
            <a:ext cx="121920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Sherwood,  PHYSIOLOGIE HUMAINE,  </a:t>
            </a:r>
            <a:r>
              <a:rPr lang="fr-FR" sz="1600" dirty="0" smtClean="0">
                <a:solidFill>
                  <a:schemeClr val="accent2">
                    <a:lumMod val="50000"/>
                  </a:schemeClr>
                </a:solidFill>
              </a:rPr>
              <a:t>2éme édition, De Boeck éditions, 2006</a:t>
            </a:r>
            <a:endParaRPr lang="fr-FR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211017" y="93784"/>
            <a:ext cx="11723076" cy="1325563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fr-FR" dirty="0" smtClean="0">
                <a:solidFill>
                  <a:srgbClr val="C00000"/>
                </a:solidFill>
                <a:sym typeface="+mn-ea"/>
              </a:rPr>
              <a:t>II. Rôles du système à basse pression</a:t>
            </a:r>
            <a:br>
              <a:rPr lang="fr-FR" dirty="0" smtClean="0">
                <a:solidFill>
                  <a:srgbClr val="C00000"/>
                </a:solidFill>
                <a:sym typeface="+mn-ea"/>
              </a:rPr>
            </a:br>
            <a:r>
              <a:rPr lang="fr-FR" sz="3200" dirty="0" smtClean="0">
                <a:solidFill>
                  <a:srgbClr val="C00000"/>
                </a:solidFill>
                <a:sym typeface="+mn-ea"/>
              </a:rPr>
              <a:t>B. R</a:t>
            </a:r>
            <a:r>
              <a:rPr lang="fr-FR" sz="3200" dirty="0" smtClean="0">
                <a:solidFill>
                  <a:srgbClr val="C00000"/>
                </a:solidFill>
              </a:rPr>
              <a:t>éserve du sang pour l’équilibre hémodynamique </a:t>
            </a:r>
            <a:endParaRPr lang="fr-FR" sz="3200" dirty="0" smtClean="0">
              <a:solidFill>
                <a:srgbClr val="C00000"/>
              </a:solidFill>
            </a:endParaRPr>
          </a:p>
        </p:txBody>
      </p:sp>
      <p:sp>
        <p:nvSpPr>
          <p:cNvPr id="8" name="Content Placeholder 1"/>
          <p:cNvSpPr/>
          <p:nvPr/>
        </p:nvSpPr>
        <p:spPr>
          <a:xfrm>
            <a:off x="461645" y="1892300"/>
            <a:ext cx="4004310" cy="4166870"/>
          </a:xfrm>
          <a:prstGeom prst="rect">
            <a:avLst/>
          </a:prstGeom>
          <a:ln>
            <a:gradFill>
              <a:gsLst>
                <a:gs pos="0">
                  <a:srgbClr val="007BD3"/>
                </a:gs>
                <a:gs pos="100000">
                  <a:srgbClr val="034373"/>
                </a:gs>
              </a:gsLst>
            </a:gra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fr-FR" altLang="en-US" sz="2700"/>
              <a:t>Quel secteur vasculaire sera mobilisé et se modifie (se réduit) pour assurer l’équilibre (conservation) hémodynamique (mouvement circulatoire) en cas de sa diminution  ? </a:t>
            </a:r>
            <a:endParaRPr lang="fr-FR" altLang="en-US" sz="2700"/>
          </a:p>
        </p:txBody>
      </p:sp>
      <p:sp>
        <p:nvSpPr>
          <p:cNvPr id="9" name="Rectangle 1"/>
          <p:cNvSpPr/>
          <p:nvPr/>
        </p:nvSpPr>
        <p:spPr>
          <a:xfrm>
            <a:off x="9734501" y="3819329"/>
            <a:ext cx="1430215" cy="890954"/>
          </a:xfrm>
          <a:prstGeom prst="rect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6471138"/>
            <a:ext cx="121920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Sherwood,  PHYSIOLOGIE HUMAINE,  </a:t>
            </a:r>
            <a:r>
              <a:rPr lang="fr-FR" sz="1600" dirty="0" smtClean="0">
                <a:solidFill>
                  <a:schemeClr val="accent2">
                    <a:lumMod val="50000"/>
                  </a:schemeClr>
                </a:solidFill>
              </a:rPr>
              <a:t>2éme édition, De Boeck éditions, 2006</a:t>
            </a:r>
            <a:endParaRPr lang="fr-FR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211017" y="93784"/>
            <a:ext cx="11723076" cy="1325563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fr-FR" dirty="0" smtClean="0">
                <a:solidFill>
                  <a:srgbClr val="C00000"/>
                </a:solidFill>
                <a:sym typeface="+mn-ea"/>
              </a:rPr>
              <a:t>II. Rôles du système à basse pression</a:t>
            </a:r>
            <a:br>
              <a:rPr lang="fr-FR" dirty="0" smtClean="0">
                <a:solidFill>
                  <a:srgbClr val="C00000"/>
                </a:solidFill>
                <a:sym typeface="+mn-ea"/>
              </a:rPr>
            </a:br>
            <a:r>
              <a:rPr lang="fr-FR" sz="3200" dirty="0" smtClean="0">
                <a:solidFill>
                  <a:srgbClr val="C00000"/>
                </a:solidFill>
                <a:sym typeface="+mn-ea"/>
              </a:rPr>
              <a:t>B. R</a:t>
            </a:r>
            <a:r>
              <a:rPr lang="fr-FR" sz="3200" dirty="0" smtClean="0">
                <a:solidFill>
                  <a:srgbClr val="C00000"/>
                </a:solidFill>
              </a:rPr>
              <a:t>éserve du sang pour l’équilibre hémodynamique </a:t>
            </a:r>
            <a:endParaRPr lang="fr-FR" sz="3200" dirty="0" smtClean="0">
              <a:solidFill>
                <a:srgbClr val="C00000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6424295" y="1524000"/>
            <a:ext cx="5252085" cy="4874895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</p:pic>
      <p:sp>
        <p:nvSpPr>
          <p:cNvPr id="2" name="Rectangle 6"/>
          <p:cNvSpPr/>
          <p:nvPr/>
        </p:nvSpPr>
        <p:spPr>
          <a:xfrm>
            <a:off x="6864350" y="3420110"/>
            <a:ext cx="1597025" cy="287210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68922" y="375138"/>
            <a:ext cx="11207263" cy="950425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fr-FR" dirty="0">
                <a:solidFill>
                  <a:srgbClr val="C00000"/>
                </a:solidFill>
              </a:rPr>
              <a:t>Plan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947420" y="2248535"/>
            <a:ext cx="10276205" cy="304546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fr-FR" altLang="en-US" sz="3600">
                <a:solidFill>
                  <a:srgbClr val="FF0000"/>
                </a:solidFill>
              </a:rPr>
              <a:t>I.</a:t>
            </a:r>
            <a:r>
              <a:rPr lang="fr-FR" altLang="en-US" sz="3600"/>
              <a:t> Introduction</a:t>
            </a:r>
            <a:endParaRPr lang="fr-FR" altLang="en-US" sz="3600"/>
          </a:p>
          <a:p>
            <a:r>
              <a:rPr lang="fr-FR" altLang="en-US" sz="3600">
                <a:solidFill>
                  <a:srgbClr val="FF0000"/>
                </a:solidFill>
              </a:rPr>
              <a:t>II.</a:t>
            </a:r>
            <a:r>
              <a:rPr lang="fr-FR" altLang="en-US" sz="3600"/>
              <a:t> R</a:t>
            </a:r>
            <a:r>
              <a:rPr lang="fr-FR" sz="3600" dirty="0" smtClean="0">
                <a:solidFill>
                  <a:schemeClr val="tx1"/>
                </a:solidFill>
                <a:sym typeface="+mn-ea"/>
              </a:rPr>
              <a:t>ô</a:t>
            </a:r>
            <a:r>
              <a:rPr lang="fr-FR" altLang="en-US" sz="3600"/>
              <a:t>les du système à basse pression</a:t>
            </a:r>
            <a:endParaRPr lang="fr-FR" altLang="en-US" sz="3600"/>
          </a:p>
          <a:p>
            <a:r>
              <a:rPr lang="fr-FR" sz="3600" dirty="0" smtClean="0">
                <a:solidFill>
                  <a:srgbClr val="C00000"/>
                </a:solidFill>
                <a:sym typeface="+mn-ea"/>
              </a:rPr>
              <a:t>  </a:t>
            </a:r>
            <a:r>
              <a:rPr lang="fr-FR" sz="3600" dirty="0" smtClean="0">
                <a:solidFill>
                  <a:srgbClr val="FF0000"/>
                </a:solidFill>
                <a:sym typeface="+mn-ea"/>
              </a:rPr>
              <a:t>A.</a:t>
            </a:r>
            <a:r>
              <a:rPr lang="fr-FR" sz="3600" dirty="0" smtClean="0">
                <a:solidFill>
                  <a:schemeClr val="tx1"/>
                </a:solidFill>
                <a:sym typeface="+mn-ea"/>
              </a:rPr>
              <a:t> </a:t>
            </a:r>
            <a:r>
              <a:rPr lang="fr-FR" sz="3600" dirty="0" smtClean="0">
                <a:sym typeface="+mn-ea"/>
              </a:rPr>
              <a:t>Assurance du RV   </a:t>
            </a:r>
            <a:r>
              <a:rPr lang="fr-FR" sz="3600" dirty="0" smtClean="0">
                <a:solidFill>
                  <a:srgbClr val="C00000"/>
                </a:solidFill>
                <a:sym typeface="+mn-ea"/>
              </a:rPr>
              <a:t>  </a:t>
            </a:r>
            <a:endParaRPr lang="fr-FR" sz="3600" dirty="0" smtClean="0">
              <a:solidFill>
                <a:srgbClr val="C00000"/>
              </a:solidFill>
              <a:sym typeface="+mn-ea"/>
            </a:endParaRPr>
          </a:p>
          <a:p>
            <a:r>
              <a:rPr lang="fr-FR" sz="3600" dirty="0" smtClean="0">
                <a:solidFill>
                  <a:srgbClr val="C00000"/>
                </a:solidFill>
                <a:sym typeface="+mn-ea"/>
              </a:rPr>
              <a:t>  </a:t>
            </a:r>
            <a:r>
              <a:rPr lang="fr-FR" sz="3600" dirty="0" smtClean="0">
                <a:solidFill>
                  <a:srgbClr val="FF0000"/>
                </a:solidFill>
                <a:sym typeface="+mn-ea"/>
              </a:rPr>
              <a:t>B.</a:t>
            </a:r>
            <a:r>
              <a:rPr lang="fr-FR" sz="3600" dirty="0" smtClean="0">
                <a:solidFill>
                  <a:schemeClr val="tx1"/>
                </a:solidFill>
                <a:sym typeface="+mn-ea"/>
              </a:rPr>
              <a:t> </a:t>
            </a:r>
            <a:r>
              <a:rPr lang="fr-FR" sz="3600" dirty="0" smtClean="0">
                <a:sym typeface="+mn-ea"/>
              </a:rPr>
              <a:t>Réserve du sang pour l’équilibre hémodynamique</a:t>
            </a:r>
            <a:endParaRPr lang="fr-FR" sz="3600" dirty="0" smtClean="0">
              <a:solidFill>
                <a:schemeClr val="tx1"/>
              </a:solidFill>
              <a:sym typeface="+mn-ea"/>
            </a:endParaRPr>
          </a:p>
          <a:p>
            <a:r>
              <a:rPr lang="fr-FR" sz="3600" dirty="0" smtClean="0">
                <a:solidFill>
                  <a:srgbClr val="FF0000"/>
                </a:solidFill>
                <a:sym typeface="+mn-ea"/>
              </a:rPr>
              <a:t>III.</a:t>
            </a:r>
            <a:r>
              <a:rPr lang="fr-FR" sz="3600" dirty="0" smtClean="0">
                <a:solidFill>
                  <a:schemeClr val="tx1"/>
                </a:solidFill>
                <a:sym typeface="+mn-ea"/>
              </a:rPr>
              <a:t> Conclusion</a:t>
            </a:r>
            <a:endParaRPr lang="fr-FR" sz="3600" dirty="0" smtClean="0">
              <a:solidFill>
                <a:schemeClr val="tx1"/>
              </a:solidFill>
            </a:endParaRPr>
          </a:p>
          <a:p>
            <a:r>
              <a:rPr lang="fr-FR" sz="3600" dirty="0" smtClean="0">
                <a:solidFill>
                  <a:schemeClr val="tx1"/>
                </a:solidFill>
                <a:sym typeface="+mn-ea"/>
              </a:rPr>
              <a:t> </a:t>
            </a:r>
            <a:endParaRPr lang="fr-FR" altLang="en-US" sz="3600">
              <a:solidFill>
                <a:schemeClr val="tx1"/>
              </a:solidFill>
            </a:endParaRPr>
          </a:p>
          <a:p>
            <a:endParaRPr lang="fr-FR" altLang="en-US" sz="36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6471138"/>
            <a:ext cx="121920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Sherwood,  PHYSIOLOGIE HUMAINE,  </a:t>
            </a:r>
            <a:r>
              <a:rPr lang="fr-FR" sz="1600" dirty="0" smtClean="0">
                <a:solidFill>
                  <a:schemeClr val="accent2">
                    <a:lumMod val="50000"/>
                  </a:schemeClr>
                </a:solidFill>
              </a:rPr>
              <a:t>2éme édition, De Boeck éditions, 2006</a:t>
            </a:r>
            <a:endParaRPr lang="fr-FR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211017" y="93784"/>
            <a:ext cx="11723076" cy="1325563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fr-FR" dirty="0" smtClean="0">
                <a:solidFill>
                  <a:srgbClr val="C00000"/>
                </a:solidFill>
                <a:sym typeface="+mn-ea"/>
              </a:rPr>
              <a:t>II. Rôles du système à basse pression</a:t>
            </a:r>
            <a:br>
              <a:rPr lang="fr-FR" dirty="0" smtClean="0">
                <a:solidFill>
                  <a:srgbClr val="C00000"/>
                </a:solidFill>
                <a:sym typeface="+mn-ea"/>
              </a:rPr>
            </a:br>
            <a:r>
              <a:rPr lang="fr-FR" sz="3200" dirty="0" smtClean="0">
                <a:solidFill>
                  <a:srgbClr val="C00000"/>
                </a:solidFill>
                <a:sym typeface="+mn-ea"/>
              </a:rPr>
              <a:t>B. R</a:t>
            </a:r>
            <a:r>
              <a:rPr lang="fr-FR" sz="3200" dirty="0" smtClean="0">
                <a:solidFill>
                  <a:srgbClr val="C00000"/>
                </a:solidFill>
              </a:rPr>
              <a:t>éserve du sang pour l’équilibre hémodynamique </a:t>
            </a:r>
            <a:endParaRPr lang="fr-FR" sz="3200" dirty="0" smtClean="0">
              <a:solidFill>
                <a:srgbClr val="C00000"/>
              </a:solidFill>
            </a:endParaRPr>
          </a:p>
        </p:txBody>
      </p:sp>
      <p:sp>
        <p:nvSpPr>
          <p:cNvPr id="7" name="Espace réservé du contenu 2"/>
          <p:cNvSpPr txBox="1"/>
          <p:nvPr/>
        </p:nvSpPr>
        <p:spPr>
          <a:xfrm>
            <a:off x="210820" y="1556385"/>
            <a:ext cx="4938395" cy="480695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sz="2600" dirty="0" smtClean="0">
                <a:sym typeface="+mn-ea"/>
              </a:rPr>
              <a:t>- Veines sous cutanées  </a:t>
            </a:r>
            <a:r>
              <a:rPr lang="fr-FR" sz="2600" dirty="0" smtClean="0">
                <a:solidFill>
                  <a:schemeClr val="bg1"/>
                </a:solidFill>
                <a:sym typeface="+mn-ea"/>
              </a:rPr>
              <a:t>+++                            </a:t>
            </a:r>
            <a:endParaRPr lang="fr-FR" sz="2600" dirty="0" smtClean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600" dirty="0" smtClean="0">
                <a:solidFill>
                  <a:schemeClr val="bg1"/>
                </a:solidFill>
                <a:sym typeface="+mn-ea"/>
              </a:rPr>
              <a:t>  (</a:t>
            </a:r>
            <a:r>
              <a:rPr lang="fr-FR" sz="2600" dirty="0" err="1" smtClean="0">
                <a:solidFill>
                  <a:schemeClr val="bg1"/>
                </a:solidFill>
                <a:sym typeface="+mn-ea"/>
              </a:rPr>
              <a:t>volu</a:t>
            </a:r>
            <a:r>
              <a:rPr lang="en-US" sz="2600" dirty="0" smtClean="0">
                <a:solidFill>
                  <a:schemeClr val="bg1"/>
                </a:solidFill>
                <a:sym typeface="+mn-ea"/>
              </a:rPr>
              <a:t>m</a:t>
            </a:r>
            <a:r>
              <a:rPr lang="fr-FR" sz="2600" dirty="0" smtClean="0">
                <a:solidFill>
                  <a:schemeClr val="bg1"/>
                </a:solidFill>
                <a:sym typeface="+mn-ea"/>
              </a:rPr>
              <a:t>e modifiable)</a:t>
            </a:r>
            <a:endParaRPr lang="fr-FR" sz="2600" dirty="0" smtClean="0">
              <a:solidFill>
                <a:schemeClr val="bg1"/>
              </a:solidFill>
              <a:sym typeface="+mn-ea"/>
            </a:endParaRPr>
          </a:p>
          <a:p>
            <a:pPr marL="0" indent="0">
              <a:buNone/>
            </a:pPr>
            <a:r>
              <a:rPr lang="fr-FR" sz="2600" dirty="0" smtClean="0">
                <a:sym typeface="+mn-ea"/>
              </a:rPr>
              <a:t>- Veines </a:t>
            </a:r>
            <a:r>
              <a:rPr lang="fr-FR" sz="2600" dirty="0">
                <a:sym typeface="+mn-ea"/>
              </a:rPr>
              <a:t>musculaires  </a:t>
            </a:r>
            <a:r>
              <a:rPr lang="fr-FR" sz="2600" dirty="0">
                <a:solidFill>
                  <a:schemeClr val="bg1"/>
                </a:solidFill>
                <a:sym typeface="+mn-ea"/>
              </a:rPr>
              <a:t>+++</a:t>
            </a:r>
            <a:endParaRPr lang="fr-FR" sz="2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fr-FR" sz="2600" dirty="0">
                <a:solidFill>
                  <a:schemeClr val="bg1"/>
                </a:solidFill>
                <a:sym typeface="+mn-ea"/>
              </a:rPr>
              <a:t>   (</a:t>
            </a:r>
            <a:r>
              <a:rPr lang="fr-FR" sz="2600" dirty="0" err="1">
                <a:solidFill>
                  <a:schemeClr val="bg1"/>
                </a:solidFill>
                <a:sym typeface="+mn-ea"/>
              </a:rPr>
              <a:t>volu</a:t>
            </a:r>
            <a:r>
              <a:rPr lang="en-US" sz="2600" dirty="0">
                <a:solidFill>
                  <a:schemeClr val="bg1"/>
                </a:solidFill>
                <a:sym typeface="+mn-ea"/>
              </a:rPr>
              <a:t>m</a:t>
            </a:r>
            <a:r>
              <a:rPr lang="fr-FR" sz="2600" dirty="0">
                <a:solidFill>
                  <a:schemeClr val="bg1"/>
                </a:solidFill>
                <a:sym typeface="+mn-ea"/>
              </a:rPr>
              <a:t>e modifiable)</a:t>
            </a:r>
            <a:endParaRPr lang="fr-FR" sz="2600" dirty="0">
              <a:solidFill>
                <a:schemeClr val="bg1"/>
              </a:solidFill>
              <a:sym typeface="+mn-ea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600" dirty="0" smtClean="0">
                <a:sym typeface="+mn-ea"/>
              </a:rPr>
              <a:t>- Veine porte et son territoire  </a:t>
            </a:r>
            <a:r>
              <a:rPr lang="fr-FR" sz="2600" dirty="0" smtClean="0">
                <a:solidFill>
                  <a:schemeClr val="bg1"/>
                </a:solidFill>
                <a:sym typeface="+mn-ea"/>
              </a:rPr>
              <a:t>+++</a:t>
            </a:r>
            <a:r>
              <a:rPr lang="fr-FR" sz="2600" dirty="0" smtClean="0">
                <a:solidFill>
                  <a:schemeClr val="bg1"/>
                </a:solidFill>
                <a:sym typeface="+mn-ea"/>
              </a:rPr>
              <a:t>               </a:t>
            </a:r>
            <a:endParaRPr lang="fr-FR" sz="2600" dirty="0" smtClean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600" dirty="0" smtClean="0">
                <a:solidFill>
                  <a:schemeClr val="bg1"/>
                </a:solidFill>
                <a:sym typeface="+mn-ea"/>
              </a:rPr>
              <a:t>  (</a:t>
            </a:r>
            <a:r>
              <a:rPr lang="fr-FR" sz="2600" dirty="0" err="1" smtClean="0">
                <a:solidFill>
                  <a:schemeClr val="bg1"/>
                </a:solidFill>
                <a:sym typeface="+mn-ea"/>
              </a:rPr>
              <a:t>volu</a:t>
            </a:r>
            <a:r>
              <a:rPr lang="en-US" sz="2600" dirty="0" smtClean="0">
                <a:solidFill>
                  <a:schemeClr val="bg1"/>
                </a:solidFill>
                <a:sym typeface="+mn-ea"/>
              </a:rPr>
              <a:t>m</a:t>
            </a:r>
            <a:r>
              <a:rPr lang="fr-FR" sz="2600" dirty="0" smtClean="0">
                <a:solidFill>
                  <a:schemeClr val="bg1"/>
                </a:solidFill>
                <a:sym typeface="+mn-ea"/>
              </a:rPr>
              <a:t>e modifiable)  </a:t>
            </a:r>
            <a:endParaRPr lang="fr-FR" sz="2600" dirty="0" smtClean="0">
              <a:solidFill>
                <a:schemeClr val="bg1"/>
              </a:solidFill>
              <a:sym typeface="+mn-ea"/>
            </a:endParaRPr>
          </a:p>
          <a:p>
            <a:pPr marL="0" indent="0">
              <a:buNone/>
            </a:pPr>
            <a:r>
              <a:rPr lang="fr-FR" sz="2600" dirty="0">
                <a:sym typeface="+mn-ea"/>
              </a:rPr>
              <a:t>- Veines du tronc     </a:t>
            </a:r>
            <a:r>
              <a:rPr lang="fr-FR" sz="2600" dirty="0">
                <a:solidFill>
                  <a:schemeClr val="bg1"/>
                </a:solidFill>
                <a:sym typeface="+mn-ea"/>
              </a:rPr>
              <a:t>+ / -                                 </a:t>
            </a:r>
            <a:endParaRPr lang="fr-FR" sz="2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fr-FR" sz="2600" dirty="0">
                <a:solidFill>
                  <a:schemeClr val="bg1"/>
                </a:solidFill>
                <a:sym typeface="+mn-ea"/>
              </a:rPr>
              <a:t>  (</a:t>
            </a:r>
            <a:r>
              <a:rPr lang="fr-FR" sz="2600" dirty="0" err="1">
                <a:solidFill>
                  <a:schemeClr val="bg1"/>
                </a:solidFill>
                <a:sym typeface="+mn-ea"/>
              </a:rPr>
              <a:t>volu</a:t>
            </a:r>
            <a:r>
              <a:rPr lang="en-US" sz="2600" dirty="0">
                <a:solidFill>
                  <a:schemeClr val="bg1"/>
                </a:solidFill>
                <a:sym typeface="+mn-ea"/>
              </a:rPr>
              <a:t>m</a:t>
            </a:r>
            <a:r>
              <a:rPr lang="fr-FR" sz="2600" dirty="0">
                <a:solidFill>
                  <a:schemeClr val="bg1"/>
                </a:solidFill>
                <a:sym typeface="+mn-ea"/>
              </a:rPr>
              <a:t>e peu modifiable)</a:t>
            </a:r>
            <a:endParaRPr lang="fr-FR" sz="2600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600" dirty="0" smtClean="0">
                <a:sym typeface="+mn-ea"/>
              </a:rPr>
              <a:t> </a:t>
            </a:r>
            <a:r>
              <a:rPr lang="fr-FR" sz="2600" dirty="0" smtClean="0"/>
              <a:t>- Veines intracrâniennes  </a:t>
            </a:r>
            <a:r>
              <a:rPr lang="fr-FR" sz="3200" dirty="0" smtClean="0">
                <a:solidFill>
                  <a:schemeClr val="bg1"/>
                </a:solidFill>
              </a:rPr>
              <a:t>- - -</a:t>
            </a:r>
            <a:r>
              <a:rPr lang="fr-FR" sz="2600" dirty="0" smtClean="0">
                <a:solidFill>
                  <a:schemeClr val="bg1"/>
                </a:solidFill>
              </a:rPr>
              <a:t>                                </a:t>
            </a:r>
            <a:endParaRPr lang="fr-FR" sz="26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fr-FR" sz="2600" dirty="0" smtClean="0">
                <a:solidFill>
                  <a:schemeClr val="bg1"/>
                </a:solidFill>
              </a:rPr>
              <a:t>  (</a:t>
            </a:r>
            <a:r>
              <a:rPr lang="fr-FR" sz="2600" dirty="0" err="1" smtClean="0">
                <a:solidFill>
                  <a:schemeClr val="bg1"/>
                </a:solidFill>
              </a:rPr>
              <a:t>volu</a:t>
            </a:r>
            <a:r>
              <a:rPr lang="en-US" sz="2600" dirty="0" smtClean="0">
                <a:solidFill>
                  <a:schemeClr val="bg1"/>
                </a:solidFill>
              </a:rPr>
              <a:t>m</a:t>
            </a:r>
            <a:r>
              <a:rPr lang="fr-FR" sz="2600" dirty="0" smtClean="0">
                <a:solidFill>
                  <a:schemeClr val="bg1"/>
                </a:solidFill>
              </a:rPr>
              <a:t>e non modifiable)</a:t>
            </a:r>
            <a:endParaRPr lang="fr-FR" sz="2600" dirty="0" smtClean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r-FR" sz="2600" i="1" dirty="0" smtClean="0">
              <a:solidFill>
                <a:schemeClr val="bg1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6424295" y="1524000"/>
            <a:ext cx="5252085" cy="4874895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</p:pic>
      <p:sp>
        <p:nvSpPr>
          <p:cNvPr id="10" name="Rectangle 6"/>
          <p:cNvSpPr/>
          <p:nvPr/>
        </p:nvSpPr>
        <p:spPr>
          <a:xfrm>
            <a:off x="6864350" y="3420110"/>
            <a:ext cx="1597025" cy="287210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6471138"/>
            <a:ext cx="121920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Sherwood,  PHYSIOLOGIE HUMAINE,  </a:t>
            </a:r>
            <a:r>
              <a:rPr lang="fr-FR" sz="1600" dirty="0" smtClean="0">
                <a:solidFill>
                  <a:schemeClr val="accent2">
                    <a:lumMod val="50000"/>
                  </a:schemeClr>
                </a:solidFill>
              </a:rPr>
              <a:t>2éme édition, De Boeck éditions, 2006</a:t>
            </a:r>
            <a:endParaRPr lang="fr-FR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211017" y="93784"/>
            <a:ext cx="11723076" cy="1325563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fr-FR" dirty="0" smtClean="0">
                <a:solidFill>
                  <a:srgbClr val="C00000"/>
                </a:solidFill>
                <a:sym typeface="+mn-ea"/>
              </a:rPr>
              <a:t>II. Rôles du système à basse pression</a:t>
            </a:r>
            <a:br>
              <a:rPr lang="fr-FR" dirty="0" smtClean="0">
                <a:solidFill>
                  <a:srgbClr val="C00000"/>
                </a:solidFill>
                <a:sym typeface="+mn-ea"/>
              </a:rPr>
            </a:br>
            <a:r>
              <a:rPr lang="fr-FR" sz="3200" dirty="0" smtClean="0">
                <a:solidFill>
                  <a:srgbClr val="C00000"/>
                </a:solidFill>
                <a:sym typeface="+mn-ea"/>
              </a:rPr>
              <a:t>B. R</a:t>
            </a:r>
            <a:r>
              <a:rPr lang="fr-FR" sz="3200" dirty="0" smtClean="0">
                <a:solidFill>
                  <a:srgbClr val="C00000"/>
                </a:solidFill>
              </a:rPr>
              <a:t>éserve du sang pour l’équilibre hémodynamique </a:t>
            </a:r>
            <a:endParaRPr lang="fr-FR" sz="3200" dirty="0" smtClean="0">
              <a:solidFill>
                <a:srgbClr val="C00000"/>
              </a:solidFill>
            </a:endParaRPr>
          </a:p>
        </p:txBody>
      </p:sp>
      <p:sp>
        <p:nvSpPr>
          <p:cNvPr id="7" name="Espace réservé du contenu 2"/>
          <p:cNvSpPr txBox="1"/>
          <p:nvPr/>
        </p:nvSpPr>
        <p:spPr>
          <a:xfrm>
            <a:off x="210820" y="1556385"/>
            <a:ext cx="4938395" cy="480695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sz="2600" dirty="0" smtClean="0">
                <a:sym typeface="+mn-ea"/>
              </a:rPr>
              <a:t>- Veines sous cutanées  </a:t>
            </a:r>
            <a:r>
              <a:rPr lang="fr-FR" sz="2600" dirty="0" smtClean="0">
                <a:solidFill>
                  <a:srgbClr val="FF0000"/>
                </a:solidFill>
                <a:sym typeface="+mn-ea"/>
              </a:rPr>
              <a:t>+++</a:t>
            </a:r>
            <a:r>
              <a:rPr lang="fr-FR" sz="2600" dirty="0" smtClean="0">
                <a:sym typeface="+mn-ea"/>
              </a:rPr>
              <a:t>                            </a:t>
            </a:r>
            <a:endParaRPr lang="fr-FR" sz="26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600" dirty="0" smtClean="0">
                <a:sym typeface="+mn-ea"/>
              </a:rPr>
              <a:t>  (</a:t>
            </a:r>
            <a:r>
              <a:rPr lang="fr-FR" sz="2600" dirty="0" err="1" smtClean="0">
                <a:solidFill>
                  <a:srgbClr val="FF0000"/>
                </a:solidFill>
                <a:sym typeface="+mn-ea"/>
              </a:rPr>
              <a:t>volu</a:t>
            </a:r>
            <a:r>
              <a:rPr lang="en-US" sz="2600" dirty="0" smtClean="0">
                <a:solidFill>
                  <a:srgbClr val="FF0000"/>
                </a:solidFill>
                <a:sym typeface="+mn-ea"/>
              </a:rPr>
              <a:t>m</a:t>
            </a:r>
            <a:r>
              <a:rPr lang="fr-FR" sz="2600" dirty="0" smtClean="0">
                <a:solidFill>
                  <a:srgbClr val="FF0000"/>
                </a:solidFill>
                <a:sym typeface="+mn-ea"/>
              </a:rPr>
              <a:t>e modifiable</a:t>
            </a:r>
            <a:r>
              <a:rPr lang="fr-FR" sz="2600" dirty="0" smtClean="0">
                <a:sym typeface="+mn-ea"/>
              </a:rPr>
              <a:t>)</a:t>
            </a:r>
            <a:endParaRPr lang="fr-FR" sz="2600" dirty="0" smtClean="0">
              <a:sym typeface="+mn-ea"/>
            </a:endParaRPr>
          </a:p>
          <a:p>
            <a:pPr marL="0" indent="0">
              <a:buNone/>
            </a:pPr>
            <a:r>
              <a:rPr lang="fr-FR" sz="2600" dirty="0" smtClean="0">
                <a:sym typeface="+mn-ea"/>
              </a:rPr>
              <a:t>- Veines </a:t>
            </a:r>
            <a:r>
              <a:rPr lang="fr-FR" sz="2600" dirty="0">
                <a:sym typeface="+mn-ea"/>
              </a:rPr>
              <a:t>musculaires  </a:t>
            </a:r>
            <a:r>
              <a:rPr lang="fr-FR" sz="2600" dirty="0">
                <a:solidFill>
                  <a:srgbClr val="FF0000"/>
                </a:solidFill>
                <a:sym typeface="+mn-ea"/>
              </a:rPr>
              <a:t>+++</a:t>
            </a:r>
            <a:endParaRPr lang="fr-FR" sz="2600" dirty="0"/>
          </a:p>
          <a:p>
            <a:pPr marL="0" indent="0">
              <a:buNone/>
            </a:pPr>
            <a:r>
              <a:rPr lang="fr-FR" sz="2600" dirty="0">
                <a:sym typeface="+mn-ea"/>
              </a:rPr>
              <a:t>   (</a:t>
            </a:r>
            <a:r>
              <a:rPr lang="fr-FR" sz="2600" dirty="0" err="1">
                <a:solidFill>
                  <a:srgbClr val="FF0000"/>
                </a:solidFill>
                <a:sym typeface="+mn-ea"/>
              </a:rPr>
              <a:t>volu</a:t>
            </a:r>
            <a:r>
              <a:rPr lang="en-US" sz="2600" dirty="0">
                <a:solidFill>
                  <a:srgbClr val="FF0000"/>
                </a:solidFill>
                <a:sym typeface="+mn-ea"/>
              </a:rPr>
              <a:t>m</a:t>
            </a:r>
            <a:r>
              <a:rPr lang="fr-FR" sz="2600" dirty="0">
                <a:solidFill>
                  <a:srgbClr val="FF0000"/>
                </a:solidFill>
                <a:sym typeface="+mn-ea"/>
              </a:rPr>
              <a:t>e modifiable</a:t>
            </a:r>
            <a:r>
              <a:rPr lang="fr-FR" sz="2600" dirty="0">
                <a:sym typeface="+mn-ea"/>
              </a:rPr>
              <a:t>)</a:t>
            </a:r>
            <a:endParaRPr lang="fr-FR" sz="2600" dirty="0">
              <a:sym typeface="+mn-ea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600" dirty="0" smtClean="0">
                <a:sym typeface="+mn-ea"/>
              </a:rPr>
              <a:t>- Veine porte et son territoire  </a:t>
            </a:r>
            <a:r>
              <a:rPr lang="fr-FR" sz="2600" dirty="0" smtClean="0">
                <a:solidFill>
                  <a:srgbClr val="FF0000"/>
                </a:solidFill>
                <a:sym typeface="+mn-ea"/>
              </a:rPr>
              <a:t>+++</a:t>
            </a:r>
            <a:r>
              <a:rPr lang="fr-FR" sz="2600" dirty="0" smtClean="0">
                <a:sym typeface="+mn-ea"/>
              </a:rPr>
              <a:t>               </a:t>
            </a:r>
            <a:endParaRPr lang="fr-FR" sz="26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600" dirty="0" smtClean="0">
                <a:sym typeface="+mn-ea"/>
              </a:rPr>
              <a:t>  (</a:t>
            </a:r>
            <a:r>
              <a:rPr lang="fr-FR" sz="2600" dirty="0" err="1" smtClean="0">
                <a:solidFill>
                  <a:srgbClr val="FF0000"/>
                </a:solidFill>
                <a:sym typeface="+mn-ea"/>
              </a:rPr>
              <a:t>volu</a:t>
            </a:r>
            <a:r>
              <a:rPr lang="en-US" sz="2600" dirty="0" smtClean="0">
                <a:solidFill>
                  <a:srgbClr val="FF0000"/>
                </a:solidFill>
                <a:sym typeface="+mn-ea"/>
              </a:rPr>
              <a:t>m</a:t>
            </a:r>
            <a:r>
              <a:rPr lang="fr-FR" sz="2600" dirty="0" smtClean="0">
                <a:solidFill>
                  <a:srgbClr val="FF0000"/>
                </a:solidFill>
                <a:sym typeface="+mn-ea"/>
              </a:rPr>
              <a:t>e modifiable</a:t>
            </a:r>
            <a:r>
              <a:rPr lang="fr-FR" sz="2600" dirty="0" smtClean="0">
                <a:sym typeface="+mn-ea"/>
              </a:rPr>
              <a:t>)  </a:t>
            </a:r>
            <a:endParaRPr lang="fr-FR" sz="2600" dirty="0" smtClean="0">
              <a:sym typeface="+mn-ea"/>
            </a:endParaRPr>
          </a:p>
          <a:p>
            <a:pPr marL="0" indent="0">
              <a:buNone/>
            </a:pPr>
            <a:r>
              <a:rPr lang="fr-FR" sz="2600" dirty="0">
                <a:sym typeface="+mn-ea"/>
              </a:rPr>
              <a:t>- Veines du tronc     </a:t>
            </a:r>
            <a:r>
              <a:rPr lang="fr-FR" sz="2600" dirty="0">
                <a:solidFill>
                  <a:schemeClr val="bg1"/>
                </a:solidFill>
                <a:sym typeface="+mn-ea"/>
              </a:rPr>
              <a:t>+ / -                                 </a:t>
            </a:r>
            <a:endParaRPr lang="fr-FR" sz="2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fr-FR" sz="2600" dirty="0">
                <a:solidFill>
                  <a:schemeClr val="bg1"/>
                </a:solidFill>
                <a:sym typeface="+mn-ea"/>
              </a:rPr>
              <a:t>  (</a:t>
            </a:r>
            <a:r>
              <a:rPr lang="fr-FR" sz="2600" dirty="0" err="1">
                <a:solidFill>
                  <a:schemeClr val="bg1"/>
                </a:solidFill>
                <a:sym typeface="+mn-ea"/>
              </a:rPr>
              <a:t>volu</a:t>
            </a:r>
            <a:r>
              <a:rPr lang="en-US" sz="2600" dirty="0">
                <a:solidFill>
                  <a:schemeClr val="bg1"/>
                </a:solidFill>
                <a:sym typeface="+mn-ea"/>
              </a:rPr>
              <a:t>m</a:t>
            </a:r>
            <a:r>
              <a:rPr lang="fr-FR" sz="2600" dirty="0">
                <a:solidFill>
                  <a:schemeClr val="bg1"/>
                </a:solidFill>
                <a:sym typeface="+mn-ea"/>
              </a:rPr>
              <a:t>e peu modifiable)</a:t>
            </a:r>
            <a:endParaRPr lang="fr-FR" sz="2600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600" dirty="0" smtClean="0">
                <a:sym typeface="+mn-ea"/>
              </a:rPr>
              <a:t> </a:t>
            </a:r>
            <a:r>
              <a:rPr lang="fr-FR" sz="2600" dirty="0" smtClean="0"/>
              <a:t>- Veines intracrâniennes  </a:t>
            </a:r>
            <a:r>
              <a:rPr lang="fr-FR" sz="3200" dirty="0" smtClean="0">
                <a:solidFill>
                  <a:schemeClr val="bg1"/>
                </a:solidFill>
              </a:rPr>
              <a:t>- - -</a:t>
            </a:r>
            <a:r>
              <a:rPr lang="fr-FR" sz="2600" dirty="0" smtClean="0">
                <a:solidFill>
                  <a:schemeClr val="bg1"/>
                </a:solidFill>
              </a:rPr>
              <a:t>                                </a:t>
            </a:r>
            <a:endParaRPr lang="fr-FR" sz="26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fr-FR" sz="2600" dirty="0" smtClean="0">
                <a:solidFill>
                  <a:schemeClr val="bg1"/>
                </a:solidFill>
              </a:rPr>
              <a:t>  (</a:t>
            </a:r>
            <a:r>
              <a:rPr lang="fr-FR" sz="2600" dirty="0" err="1" smtClean="0">
                <a:solidFill>
                  <a:schemeClr val="bg1"/>
                </a:solidFill>
              </a:rPr>
              <a:t>volu</a:t>
            </a:r>
            <a:r>
              <a:rPr lang="en-US" sz="2600" dirty="0" smtClean="0">
                <a:solidFill>
                  <a:schemeClr val="bg1"/>
                </a:solidFill>
              </a:rPr>
              <a:t>m</a:t>
            </a:r>
            <a:r>
              <a:rPr lang="fr-FR" sz="2600" dirty="0" smtClean="0">
                <a:solidFill>
                  <a:schemeClr val="bg1"/>
                </a:solidFill>
              </a:rPr>
              <a:t>e non modifiable)</a:t>
            </a:r>
            <a:endParaRPr lang="fr-FR" sz="2600" dirty="0" smtClean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r-FR" sz="2600" i="1" dirty="0" smtClean="0">
              <a:solidFill>
                <a:schemeClr val="bg1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6424295" y="1524000"/>
            <a:ext cx="5252085" cy="4874895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</p:pic>
      <p:sp>
        <p:nvSpPr>
          <p:cNvPr id="9" name="Rectangle 6"/>
          <p:cNvSpPr/>
          <p:nvPr/>
        </p:nvSpPr>
        <p:spPr>
          <a:xfrm>
            <a:off x="6864350" y="3420110"/>
            <a:ext cx="1597025" cy="287210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6471138"/>
            <a:ext cx="121920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Sherwood,  PHYSIOLOGIE HUMAINE,  </a:t>
            </a:r>
            <a:r>
              <a:rPr lang="fr-FR" sz="1600" dirty="0" smtClean="0">
                <a:solidFill>
                  <a:schemeClr val="accent2">
                    <a:lumMod val="50000"/>
                  </a:schemeClr>
                </a:solidFill>
              </a:rPr>
              <a:t>2éme édition, De Boeck éditions, 2006</a:t>
            </a:r>
            <a:endParaRPr lang="fr-FR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211017" y="93784"/>
            <a:ext cx="11723076" cy="1325563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fr-FR" dirty="0" smtClean="0">
                <a:solidFill>
                  <a:srgbClr val="C00000"/>
                </a:solidFill>
                <a:sym typeface="+mn-ea"/>
              </a:rPr>
              <a:t>II. Rôles du système à basse pression</a:t>
            </a:r>
            <a:br>
              <a:rPr lang="fr-FR" dirty="0" smtClean="0">
                <a:solidFill>
                  <a:srgbClr val="C00000"/>
                </a:solidFill>
                <a:sym typeface="+mn-ea"/>
              </a:rPr>
            </a:br>
            <a:r>
              <a:rPr lang="fr-FR" sz="3200" dirty="0" smtClean="0">
                <a:solidFill>
                  <a:srgbClr val="C00000"/>
                </a:solidFill>
                <a:sym typeface="+mn-ea"/>
              </a:rPr>
              <a:t>B. R</a:t>
            </a:r>
            <a:r>
              <a:rPr lang="fr-FR" sz="3200" dirty="0" smtClean="0">
                <a:solidFill>
                  <a:srgbClr val="C00000"/>
                </a:solidFill>
              </a:rPr>
              <a:t>éserve du sang pour l’équilibre hémodynamique </a:t>
            </a:r>
            <a:endParaRPr lang="fr-FR" sz="3200" dirty="0" smtClean="0">
              <a:solidFill>
                <a:srgbClr val="C00000"/>
              </a:solidFill>
            </a:endParaRPr>
          </a:p>
        </p:txBody>
      </p:sp>
      <p:sp>
        <p:nvSpPr>
          <p:cNvPr id="7" name="Espace réservé du contenu 2"/>
          <p:cNvSpPr txBox="1"/>
          <p:nvPr/>
        </p:nvSpPr>
        <p:spPr>
          <a:xfrm>
            <a:off x="210820" y="1556385"/>
            <a:ext cx="4938395" cy="480695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sz="2600" dirty="0" smtClean="0">
                <a:sym typeface="+mn-ea"/>
              </a:rPr>
              <a:t>- Veines sous cutanées  </a:t>
            </a:r>
            <a:r>
              <a:rPr lang="fr-FR" sz="2600" dirty="0" smtClean="0">
                <a:solidFill>
                  <a:srgbClr val="FF0000"/>
                </a:solidFill>
                <a:sym typeface="+mn-ea"/>
              </a:rPr>
              <a:t>+++</a:t>
            </a:r>
            <a:r>
              <a:rPr lang="fr-FR" sz="2600" dirty="0" smtClean="0">
                <a:sym typeface="+mn-ea"/>
              </a:rPr>
              <a:t>                            </a:t>
            </a:r>
            <a:endParaRPr lang="fr-FR" sz="26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600" dirty="0" smtClean="0">
                <a:sym typeface="+mn-ea"/>
              </a:rPr>
              <a:t>  (</a:t>
            </a:r>
            <a:r>
              <a:rPr lang="fr-FR" sz="2600" dirty="0" err="1" smtClean="0">
                <a:solidFill>
                  <a:srgbClr val="FF0000"/>
                </a:solidFill>
                <a:sym typeface="+mn-ea"/>
              </a:rPr>
              <a:t>volu</a:t>
            </a:r>
            <a:r>
              <a:rPr lang="en-US" sz="2600" dirty="0" smtClean="0">
                <a:solidFill>
                  <a:srgbClr val="FF0000"/>
                </a:solidFill>
                <a:sym typeface="+mn-ea"/>
              </a:rPr>
              <a:t>m</a:t>
            </a:r>
            <a:r>
              <a:rPr lang="fr-FR" sz="2600" dirty="0" smtClean="0">
                <a:solidFill>
                  <a:srgbClr val="FF0000"/>
                </a:solidFill>
                <a:sym typeface="+mn-ea"/>
              </a:rPr>
              <a:t>e modifiable</a:t>
            </a:r>
            <a:r>
              <a:rPr lang="fr-FR" sz="2600" dirty="0" smtClean="0">
                <a:sym typeface="+mn-ea"/>
              </a:rPr>
              <a:t>)</a:t>
            </a:r>
            <a:endParaRPr lang="fr-FR" sz="2600" dirty="0" smtClean="0">
              <a:sym typeface="+mn-ea"/>
            </a:endParaRPr>
          </a:p>
          <a:p>
            <a:pPr marL="0" indent="0">
              <a:buNone/>
            </a:pPr>
            <a:r>
              <a:rPr lang="fr-FR" sz="2600" dirty="0" smtClean="0">
                <a:sym typeface="+mn-ea"/>
              </a:rPr>
              <a:t>- Veines </a:t>
            </a:r>
            <a:r>
              <a:rPr lang="fr-FR" sz="2600" dirty="0">
                <a:sym typeface="+mn-ea"/>
              </a:rPr>
              <a:t>musculaires  </a:t>
            </a:r>
            <a:r>
              <a:rPr lang="fr-FR" sz="2600" dirty="0">
                <a:solidFill>
                  <a:srgbClr val="FF0000"/>
                </a:solidFill>
                <a:sym typeface="+mn-ea"/>
              </a:rPr>
              <a:t>+++</a:t>
            </a:r>
            <a:endParaRPr lang="fr-FR" sz="2600" dirty="0"/>
          </a:p>
          <a:p>
            <a:pPr marL="0" indent="0">
              <a:buNone/>
            </a:pPr>
            <a:r>
              <a:rPr lang="fr-FR" sz="2600" dirty="0">
                <a:sym typeface="+mn-ea"/>
              </a:rPr>
              <a:t>   (</a:t>
            </a:r>
            <a:r>
              <a:rPr lang="fr-FR" sz="2600" dirty="0" err="1">
                <a:solidFill>
                  <a:srgbClr val="FF0000"/>
                </a:solidFill>
                <a:sym typeface="+mn-ea"/>
              </a:rPr>
              <a:t>volu</a:t>
            </a:r>
            <a:r>
              <a:rPr lang="en-US" sz="2600" dirty="0">
                <a:solidFill>
                  <a:srgbClr val="FF0000"/>
                </a:solidFill>
                <a:sym typeface="+mn-ea"/>
              </a:rPr>
              <a:t>m</a:t>
            </a:r>
            <a:r>
              <a:rPr lang="fr-FR" sz="2600" dirty="0">
                <a:solidFill>
                  <a:srgbClr val="FF0000"/>
                </a:solidFill>
                <a:sym typeface="+mn-ea"/>
              </a:rPr>
              <a:t>e modifiable</a:t>
            </a:r>
            <a:r>
              <a:rPr lang="fr-FR" sz="2600" dirty="0">
                <a:sym typeface="+mn-ea"/>
              </a:rPr>
              <a:t>)</a:t>
            </a:r>
            <a:endParaRPr lang="fr-FR" sz="2600" dirty="0">
              <a:sym typeface="+mn-ea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600" dirty="0" smtClean="0">
                <a:sym typeface="+mn-ea"/>
              </a:rPr>
              <a:t>- Veine porte et son territoire  </a:t>
            </a:r>
            <a:r>
              <a:rPr lang="fr-FR" sz="2600" dirty="0" smtClean="0">
                <a:solidFill>
                  <a:srgbClr val="FF0000"/>
                </a:solidFill>
                <a:sym typeface="+mn-ea"/>
              </a:rPr>
              <a:t>+++</a:t>
            </a:r>
            <a:r>
              <a:rPr lang="fr-FR" sz="2600" dirty="0" smtClean="0">
                <a:sym typeface="+mn-ea"/>
              </a:rPr>
              <a:t>               </a:t>
            </a:r>
            <a:endParaRPr lang="fr-FR" sz="26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600" dirty="0" smtClean="0">
                <a:sym typeface="+mn-ea"/>
              </a:rPr>
              <a:t>  (</a:t>
            </a:r>
            <a:r>
              <a:rPr lang="fr-FR" sz="2600" dirty="0" err="1" smtClean="0">
                <a:solidFill>
                  <a:srgbClr val="FF0000"/>
                </a:solidFill>
                <a:sym typeface="+mn-ea"/>
              </a:rPr>
              <a:t>volu</a:t>
            </a:r>
            <a:r>
              <a:rPr lang="en-US" sz="2600" dirty="0" smtClean="0">
                <a:solidFill>
                  <a:srgbClr val="FF0000"/>
                </a:solidFill>
                <a:sym typeface="+mn-ea"/>
              </a:rPr>
              <a:t>m</a:t>
            </a:r>
            <a:r>
              <a:rPr lang="fr-FR" sz="2600" dirty="0" smtClean="0">
                <a:solidFill>
                  <a:srgbClr val="FF0000"/>
                </a:solidFill>
                <a:sym typeface="+mn-ea"/>
              </a:rPr>
              <a:t>e modifiable</a:t>
            </a:r>
            <a:r>
              <a:rPr lang="fr-FR" sz="2600" dirty="0" smtClean="0">
                <a:sym typeface="+mn-ea"/>
              </a:rPr>
              <a:t>)  </a:t>
            </a:r>
            <a:endParaRPr lang="fr-FR" sz="2600" dirty="0" smtClean="0">
              <a:sym typeface="+mn-ea"/>
            </a:endParaRPr>
          </a:p>
          <a:p>
            <a:pPr marL="0" indent="0">
              <a:buNone/>
            </a:pPr>
            <a:r>
              <a:rPr lang="fr-FR" sz="2600" dirty="0">
                <a:sym typeface="+mn-ea"/>
              </a:rPr>
              <a:t>- Veines du tronc     </a:t>
            </a:r>
            <a:r>
              <a:rPr lang="fr-FR" sz="2600" dirty="0">
                <a:solidFill>
                  <a:srgbClr val="FFC000"/>
                </a:solidFill>
                <a:sym typeface="+mn-ea"/>
              </a:rPr>
              <a:t>+ / - </a:t>
            </a:r>
            <a:r>
              <a:rPr lang="fr-FR" sz="2600" dirty="0">
                <a:sym typeface="+mn-ea"/>
              </a:rPr>
              <a:t>                                </a:t>
            </a:r>
            <a:endParaRPr lang="fr-FR" sz="2600" dirty="0"/>
          </a:p>
          <a:p>
            <a:pPr marL="0" indent="0">
              <a:buNone/>
            </a:pPr>
            <a:r>
              <a:rPr lang="fr-FR" sz="2600" dirty="0">
                <a:sym typeface="+mn-ea"/>
              </a:rPr>
              <a:t>  (</a:t>
            </a:r>
            <a:r>
              <a:rPr lang="fr-FR" sz="2600" dirty="0" err="1">
                <a:solidFill>
                  <a:srgbClr val="FFC000"/>
                </a:solidFill>
                <a:sym typeface="+mn-ea"/>
              </a:rPr>
              <a:t>volu</a:t>
            </a:r>
            <a:r>
              <a:rPr lang="en-US" sz="2600" dirty="0">
                <a:solidFill>
                  <a:srgbClr val="FFC000"/>
                </a:solidFill>
                <a:sym typeface="+mn-ea"/>
              </a:rPr>
              <a:t>m</a:t>
            </a:r>
            <a:r>
              <a:rPr lang="fr-FR" sz="2600" dirty="0">
                <a:solidFill>
                  <a:srgbClr val="FFC000"/>
                </a:solidFill>
                <a:sym typeface="+mn-ea"/>
              </a:rPr>
              <a:t>e peu modifiable</a:t>
            </a:r>
            <a:r>
              <a:rPr lang="fr-FR" sz="2600" dirty="0">
                <a:sym typeface="+mn-ea"/>
              </a:rPr>
              <a:t>)</a:t>
            </a:r>
            <a:endParaRPr lang="fr-FR" sz="26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600" dirty="0" smtClean="0">
                <a:sym typeface="+mn-ea"/>
              </a:rPr>
              <a:t> </a:t>
            </a:r>
            <a:r>
              <a:rPr lang="fr-FR" sz="2600" dirty="0" smtClean="0"/>
              <a:t>- Veines intracrâniennes  </a:t>
            </a:r>
            <a:r>
              <a:rPr lang="fr-FR" sz="3200" dirty="0" smtClean="0">
                <a:solidFill>
                  <a:schemeClr val="bg1"/>
                </a:solidFill>
              </a:rPr>
              <a:t>- - -</a:t>
            </a:r>
            <a:r>
              <a:rPr lang="fr-FR" sz="2600" dirty="0" smtClean="0">
                <a:solidFill>
                  <a:schemeClr val="bg1"/>
                </a:solidFill>
              </a:rPr>
              <a:t>                                </a:t>
            </a:r>
            <a:endParaRPr lang="fr-FR" sz="26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fr-FR" sz="2600" dirty="0" smtClean="0">
                <a:solidFill>
                  <a:schemeClr val="bg1"/>
                </a:solidFill>
              </a:rPr>
              <a:t>  (</a:t>
            </a:r>
            <a:r>
              <a:rPr lang="fr-FR" sz="2600" dirty="0" err="1" smtClean="0">
                <a:solidFill>
                  <a:schemeClr val="bg1"/>
                </a:solidFill>
              </a:rPr>
              <a:t>volu</a:t>
            </a:r>
            <a:r>
              <a:rPr lang="en-US" sz="2600" dirty="0" smtClean="0">
                <a:solidFill>
                  <a:schemeClr val="bg1"/>
                </a:solidFill>
              </a:rPr>
              <a:t>m</a:t>
            </a:r>
            <a:r>
              <a:rPr lang="fr-FR" sz="2600" dirty="0" smtClean="0">
                <a:solidFill>
                  <a:schemeClr val="bg1"/>
                </a:solidFill>
              </a:rPr>
              <a:t>e non modifiable)</a:t>
            </a:r>
            <a:endParaRPr lang="fr-FR" sz="2600" dirty="0" smtClean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r-FR" sz="2600" i="1" dirty="0" smtClean="0">
              <a:solidFill>
                <a:schemeClr val="bg1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6424295" y="1524000"/>
            <a:ext cx="5252085" cy="4874895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</p:pic>
      <p:sp>
        <p:nvSpPr>
          <p:cNvPr id="9" name="Rectangle 6"/>
          <p:cNvSpPr/>
          <p:nvPr/>
        </p:nvSpPr>
        <p:spPr>
          <a:xfrm>
            <a:off x="6864350" y="3420110"/>
            <a:ext cx="1597025" cy="287210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6471138"/>
            <a:ext cx="121920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Sherwood,  PHYSIOLOGIE HUMAINE,  </a:t>
            </a:r>
            <a:r>
              <a:rPr lang="fr-FR" sz="1600" dirty="0" smtClean="0">
                <a:solidFill>
                  <a:schemeClr val="accent2">
                    <a:lumMod val="50000"/>
                  </a:schemeClr>
                </a:solidFill>
              </a:rPr>
              <a:t>2éme édition, De Boeck éditions, 2006</a:t>
            </a:r>
            <a:endParaRPr lang="fr-FR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211017" y="93784"/>
            <a:ext cx="11723076" cy="1325563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fr-FR" dirty="0" smtClean="0">
                <a:solidFill>
                  <a:srgbClr val="C00000"/>
                </a:solidFill>
                <a:sym typeface="+mn-ea"/>
              </a:rPr>
              <a:t>II. Rôles du système à basse pression</a:t>
            </a:r>
            <a:br>
              <a:rPr lang="fr-FR" dirty="0" smtClean="0">
                <a:solidFill>
                  <a:srgbClr val="C00000"/>
                </a:solidFill>
                <a:sym typeface="+mn-ea"/>
              </a:rPr>
            </a:br>
            <a:r>
              <a:rPr lang="fr-FR" sz="3200" dirty="0" smtClean="0">
                <a:solidFill>
                  <a:srgbClr val="C00000"/>
                </a:solidFill>
                <a:sym typeface="+mn-ea"/>
              </a:rPr>
              <a:t>B. R</a:t>
            </a:r>
            <a:r>
              <a:rPr lang="fr-FR" sz="3200" dirty="0" smtClean="0">
                <a:solidFill>
                  <a:srgbClr val="C00000"/>
                </a:solidFill>
              </a:rPr>
              <a:t>éserve du sang pour l’équilibre hémodynamique </a:t>
            </a:r>
            <a:endParaRPr lang="fr-FR" sz="3200" dirty="0" smtClean="0">
              <a:solidFill>
                <a:srgbClr val="C00000"/>
              </a:solidFill>
            </a:endParaRPr>
          </a:p>
        </p:txBody>
      </p:sp>
      <p:sp>
        <p:nvSpPr>
          <p:cNvPr id="7" name="Espace réservé du contenu 2"/>
          <p:cNvSpPr txBox="1"/>
          <p:nvPr/>
        </p:nvSpPr>
        <p:spPr>
          <a:xfrm>
            <a:off x="210820" y="1556385"/>
            <a:ext cx="4938395" cy="480695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sz="2600" dirty="0" smtClean="0">
                <a:sym typeface="+mn-ea"/>
              </a:rPr>
              <a:t>- Veines sous cutanées  </a:t>
            </a:r>
            <a:r>
              <a:rPr lang="fr-FR" sz="2600" dirty="0" smtClean="0">
                <a:solidFill>
                  <a:srgbClr val="FF0000"/>
                </a:solidFill>
                <a:sym typeface="+mn-ea"/>
              </a:rPr>
              <a:t>+++</a:t>
            </a:r>
            <a:r>
              <a:rPr lang="fr-FR" sz="2600" dirty="0" smtClean="0">
                <a:sym typeface="+mn-ea"/>
              </a:rPr>
              <a:t>                            </a:t>
            </a:r>
            <a:endParaRPr lang="fr-FR" sz="26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600" dirty="0" smtClean="0">
                <a:sym typeface="+mn-ea"/>
              </a:rPr>
              <a:t>  (</a:t>
            </a:r>
            <a:r>
              <a:rPr lang="fr-FR" sz="2600" dirty="0" err="1" smtClean="0">
                <a:solidFill>
                  <a:srgbClr val="FF0000"/>
                </a:solidFill>
                <a:sym typeface="+mn-ea"/>
              </a:rPr>
              <a:t>volu</a:t>
            </a:r>
            <a:r>
              <a:rPr lang="en-US" sz="2600" dirty="0" smtClean="0">
                <a:solidFill>
                  <a:srgbClr val="FF0000"/>
                </a:solidFill>
                <a:sym typeface="+mn-ea"/>
              </a:rPr>
              <a:t>m</a:t>
            </a:r>
            <a:r>
              <a:rPr lang="fr-FR" sz="2600" dirty="0" smtClean="0">
                <a:solidFill>
                  <a:srgbClr val="FF0000"/>
                </a:solidFill>
                <a:sym typeface="+mn-ea"/>
              </a:rPr>
              <a:t>e modifiable</a:t>
            </a:r>
            <a:r>
              <a:rPr lang="fr-FR" sz="2600" dirty="0" smtClean="0">
                <a:sym typeface="+mn-ea"/>
              </a:rPr>
              <a:t>)</a:t>
            </a:r>
            <a:endParaRPr lang="fr-FR" sz="2600" dirty="0" smtClean="0">
              <a:sym typeface="+mn-ea"/>
            </a:endParaRPr>
          </a:p>
          <a:p>
            <a:pPr marL="0" indent="0">
              <a:buNone/>
            </a:pPr>
            <a:r>
              <a:rPr lang="fr-FR" sz="2600" dirty="0" smtClean="0">
                <a:sym typeface="+mn-ea"/>
              </a:rPr>
              <a:t>- Veines </a:t>
            </a:r>
            <a:r>
              <a:rPr lang="fr-FR" sz="2600" dirty="0">
                <a:sym typeface="+mn-ea"/>
              </a:rPr>
              <a:t>musculaires  </a:t>
            </a:r>
            <a:r>
              <a:rPr lang="fr-FR" sz="2600" dirty="0">
                <a:solidFill>
                  <a:srgbClr val="FF0000"/>
                </a:solidFill>
                <a:sym typeface="+mn-ea"/>
              </a:rPr>
              <a:t>+++</a:t>
            </a:r>
            <a:endParaRPr lang="fr-FR" sz="2600" dirty="0"/>
          </a:p>
          <a:p>
            <a:pPr marL="0" indent="0">
              <a:buNone/>
            </a:pPr>
            <a:r>
              <a:rPr lang="fr-FR" sz="2600" dirty="0">
                <a:sym typeface="+mn-ea"/>
              </a:rPr>
              <a:t>   (</a:t>
            </a:r>
            <a:r>
              <a:rPr lang="fr-FR" sz="2600" dirty="0" err="1">
                <a:solidFill>
                  <a:srgbClr val="FF0000"/>
                </a:solidFill>
                <a:sym typeface="+mn-ea"/>
              </a:rPr>
              <a:t>volu</a:t>
            </a:r>
            <a:r>
              <a:rPr lang="en-US" sz="2600" dirty="0">
                <a:solidFill>
                  <a:srgbClr val="FF0000"/>
                </a:solidFill>
                <a:sym typeface="+mn-ea"/>
              </a:rPr>
              <a:t>m</a:t>
            </a:r>
            <a:r>
              <a:rPr lang="fr-FR" sz="2600" dirty="0">
                <a:solidFill>
                  <a:srgbClr val="FF0000"/>
                </a:solidFill>
                <a:sym typeface="+mn-ea"/>
              </a:rPr>
              <a:t>e modifiable</a:t>
            </a:r>
            <a:r>
              <a:rPr lang="fr-FR" sz="2600" dirty="0">
                <a:sym typeface="+mn-ea"/>
              </a:rPr>
              <a:t>)</a:t>
            </a:r>
            <a:endParaRPr lang="fr-FR" sz="2600" dirty="0">
              <a:sym typeface="+mn-ea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600" dirty="0" smtClean="0">
                <a:sym typeface="+mn-ea"/>
              </a:rPr>
              <a:t>- Veine porte et son territoire  </a:t>
            </a:r>
            <a:r>
              <a:rPr lang="fr-FR" sz="2600" dirty="0" smtClean="0">
                <a:solidFill>
                  <a:srgbClr val="FF0000"/>
                </a:solidFill>
                <a:sym typeface="+mn-ea"/>
              </a:rPr>
              <a:t>+++</a:t>
            </a:r>
            <a:r>
              <a:rPr lang="fr-FR" sz="2600" dirty="0" smtClean="0">
                <a:sym typeface="+mn-ea"/>
              </a:rPr>
              <a:t>               </a:t>
            </a:r>
            <a:endParaRPr lang="fr-FR" sz="26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600" dirty="0" smtClean="0">
                <a:sym typeface="+mn-ea"/>
              </a:rPr>
              <a:t>  (</a:t>
            </a:r>
            <a:r>
              <a:rPr lang="fr-FR" sz="2600" dirty="0" err="1" smtClean="0">
                <a:solidFill>
                  <a:srgbClr val="FF0000"/>
                </a:solidFill>
                <a:sym typeface="+mn-ea"/>
              </a:rPr>
              <a:t>volu</a:t>
            </a:r>
            <a:r>
              <a:rPr lang="en-US" sz="2600" dirty="0" smtClean="0">
                <a:solidFill>
                  <a:srgbClr val="FF0000"/>
                </a:solidFill>
                <a:sym typeface="+mn-ea"/>
              </a:rPr>
              <a:t>m</a:t>
            </a:r>
            <a:r>
              <a:rPr lang="fr-FR" sz="2600" dirty="0" smtClean="0">
                <a:solidFill>
                  <a:srgbClr val="FF0000"/>
                </a:solidFill>
                <a:sym typeface="+mn-ea"/>
              </a:rPr>
              <a:t>e modifiable</a:t>
            </a:r>
            <a:r>
              <a:rPr lang="fr-FR" sz="2600" dirty="0" smtClean="0">
                <a:sym typeface="+mn-ea"/>
              </a:rPr>
              <a:t>)  </a:t>
            </a:r>
            <a:endParaRPr lang="fr-FR" sz="2600" dirty="0" smtClean="0">
              <a:sym typeface="+mn-ea"/>
            </a:endParaRPr>
          </a:p>
          <a:p>
            <a:pPr marL="0" indent="0">
              <a:buNone/>
            </a:pPr>
            <a:r>
              <a:rPr lang="fr-FR" sz="2600" dirty="0">
                <a:sym typeface="+mn-ea"/>
              </a:rPr>
              <a:t>- Veines du tronc     </a:t>
            </a:r>
            <a:r>
              <a:rPr lang="fr-FR" sz="2600" dirty="0">
                <a:solidFill>
                  <a:srgbClr val="FFC000"/>
                </a:solidFill>
                <a:sym typeface="+mn-ea"/>
              </a:rPr>
              <a:t>+ / - </a:t>
            </a:r>
            <a:r>
              <a:rPr lang="fr-FR" sz="2600" dirty="0">
                <a:sym typeface="+mn-ea"/>
              </a:rPr>
              <a:t>                                </a:t>
            </a:r>
            <a:endParaRPr lang="fr-FR" sz="2600" dirty="0"/>
          </a:p>
          <a:p>
            <a:pPr marL="0" indent="0">
              <a:buNone/>
            </a:pPr>
            <a:r>
              <a:rPr lang="fr-FR" sz="2600" dirty="0">
                <a:sym typeface="+mn-ea"/>
              </a:rPr>
              <a:t>  (</a:t>
            </a:r>
            <a:r>
              <a:rPr lang="fr-FR" sz="2600" dirty="0" err="1">
                <a:solidFill>
                  <a:srgbClr val="FFC000"/>
                </a:solidFill>
                <a:sym typeface="+mn-ea"/>
              </a:rPr>
              <a:t>volu</a:t>
            </a:r>
            <a:r>
              <a:rPr lang="en-US" sz="2600" dirty="0">
                <a:solidFill>
                  <a:srgbClr val="FFC000"/>
                </a:solidFill>
                <a:sym typeface="+mn-ea"/>
              </a:rPr>
              <a:t>m</a:t>
            </a:r>
            <a:r>
              <a:rPr lang="fr-FR" sz="2600" dirty="0">
                <a:solidFill>
                  <a:srgbClr val="FFC000"/>
                </a:solidFill>
                <a:sym typeface="+mn-ea"/>
              </a:rPr>
              <a:t>e peu modifiable</a:t>
            </a:r>
            <a:r>
              <a:rPr lang="fr-FR" sz="2600" dirty="0">
                <a:sym typeface="+mn-ea"/>
              </a:rPr>
              <a:t>)</a:t>
            </a:r>
            <a:endParaRPr lang="fr-FR" sz="26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600" dirty="0" smtClean="0">
                <a:sym typeface="+mn-ea"/>
              </a:rPr>
              <a:t> </a:t>
            </a:r>
            <a:r>
              <a:rPr lang="fr-FR" sz="2600" dirty="0" smtClean="0"/>
              <a:t>- Veines intracrâniennes  </a:t>
            </a:r>
            <a:r>
              <a:rPr lang="fr-FR" sz="3200" dirty="0" smtClean="0">
                <a:solidFill>
                  <a:srgbClr val="00B0F0"/>
                </a:solidFill>
              </a:rPr>
              <a:t>- - -</a:t>
            </a:r>
            <a:r>
              <a:rPr lang="fr-FR" sz="2600" dirty="0" smtClean="0">
                <a:solidFill>
                  <a:srgbClr val="00B0F0"/>
                </a:solidFill>
              </a:rPr>
              <a:t> </a:t>
            </a:r>
            <a:r>
              <a:rPr lang="fr-FR" sz="2600" dirty="0" smtClean="0"/>
              <a:t>                               </a:t>
            </a:r>
            <a:endParaRPr lang="fr-FR" sz="2600" dirty="0" smtClean="0"/>
          </a:p>
          <a:p>
            <a:pPr marL="0" indent="0">
              <a:buNone/>
            </a:pPr>
            <a:r>
              <a:rPr lang="fr-FR" sz="2600" dirty="0" smtClean="0"/>
              <a:t>  (</a:t>
            </a:r>
            <a:r>
              <a:rPr lang="fr-FR" sz="2600" dirty="0" err="1" smtClean="0">
                <a:solidFill>
                  <a:srgbClr val="00B0F0"/>
                </a:solidFill>
              </a:rPr>
              <a:t>volu</a:t>
            </a:r>
            <a:r>
              <a:rPr lang="en-US" sz="2600" dirty="0" smtClean="0">
                <a:solidFill>
                  <a:srgbClr val="00B0F0"/>
                </a:solidFill>
              </a:rPr>
              <a:t>m</a:t>
            </a:r>
            <a:r>
              <a:rPr lang="fr-FR" sz="2600" dirty="0" smtClean="0">
                <a:solidFill>
                  <a:srgbClr val="00B0F0"/>
                </a:solidFill>
              </a:rPr>
              <a:t>e non modifiable</a:t>
            </a:r>
            <a:r>
              <a:rPr lang="fr-FR" sz="2600" dirty="0" smtClean="0"/>
              <a:t>)</a:t>
            </a:r>
            <a:endParaRPr lang="fr-FR" sz="26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fr-FR" sz="2600" i="1" dirty="0">
              <a:solidFill>
                <a:srgbClr val="0070C0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6424295" y="1524000"/>
            <a:ext cx="5252085" cy="4874895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</p:pic>
      <p:sp>
        <p:nvSpPr>
          <p:cNvPr id="9" name="Rectangle 6"/>
          <p:cNvSpPr/>
          <p:nvPr/>
        </p:nvSpPr>
        <p:spPr>
          <a:xfrm>
            <a:off x="6864350" y="3420110"/>
            <a:ext cx="1597025" cy="287210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68922" y="375138"/>
            <a:ext cx="11207263" cy="950425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fr-FR" dirty="0">
                <a:solidFill>
                  <a:srgbClr val="C00000"/>
                </a:solidFill>
              </a:rPr>
              <a:t>III. Conclusion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1743075" y="2113915"/>
            <a:ext cx="8658225" cy="3535680"/>
          </a:xfrm>
          <a:prstGeom prst="rect">
            <a:avLst/>
          </a:prstGeom>
          <a:noFill/>
          <a:ln>
            <a:gradFill>
              <a:gsLst>
                <a:gs pos="0">
                  <a:srgbClr val="007BD3"/>
                </a:gs>
                <a:gs pos="100000">
                  <a:srgbClr val="034373"/>
                </a:gs>
              </a:gsLst>
            </a:gradFill>
          </a:ln>
        </p:spPr>
        <p:txBody>
          <a:bodyPr wrap="square" rtlCol="0">
            <a:noAutofit/>
          </a:bodyPr>
          <a:p>
            <a:pPr marL="457200" indent="-4572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fr-FR" sz="3200" dirty="0" smtClean="0">
                <a:solidFill>
                  <a:schemeClr val="tx1"/>
                </a:solidFill>
                <a:sym typeface="+mn-ea"/>
              </a:rPr>
              <a:t>Le secteur vasculaire des veines systémiques (système à basse pression) n’est pas de simple conduits pour le transport du sang, mais il est un système actif qui participe efficassement à la régulation de l’hémodynamique, notamment              en cas du besoin </a:t>
            </a:r>
            <a:endParaRPr lang="fr-FR" altLang="en-US" sz="3200">
              <a:solidFill>
                <a:schemeClr val="tx1"/>
              </a:solidFill>
            </a:endParaRPr>
          </a:p>
          <a:p>
            <a:endParaRPr lang="fr-FR" altLang="en-US" sz="32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68922" y="375138"/>
            <a:ext cx="11207263" cy="950425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fr-FR" dirty="0" smtClean="0">
                <a:solidFill>
                  <a:srgbClr val="C00000"/>
                </a:solidFill>
              </a:rPr>
              <a:t>I. Introduction</a:t>
            </a:r>
            <a:endParaRPr lang="fr-FR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68922" y="375138"/>
            <a:ext cx="11207263" cy="950425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fr-FR" dirty="0" smtClean="0">
                <a:solidFill>
                  <a:srgbClr val="C00000"/>
                </a:solidFill>
              </a:rPr>
              <a:t>I. Introduction</a:t>
            </a:r>
            <a:endParaRPr lang="fr-FR" dirty="0">
              <a:solidFill>
                <a:srgbClr val="C0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6471138" y="1524000"/>
            <a:ext cx="5205048" cy="5158154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68922" y="375138"/>
            <a:ext cx="11207263" cy="950425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fr-FR" dirty="0" smtClean="0">
                <a:solidFill>
                  <a:srgbClr val="C00000"/>
                </a:solidFill>
              </a:rPr>
              <a:t>I. Introduction</a:t>
            </a:r>
            <a:endParaRPr lang="fr-FR" dirty="0">
              <a:solidFill>
                <a:srgbClr val="C0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6471138" y="1524000"/>
            <a:ext cx="5205048" cy="5158154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</p:pic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890905" y="2595245"/>
            <a:ext cx="4528185" cy="1408430"/>
          </a:xfrm>
          <a:ln>
            <a:solidFill>
              <a:srgbClr val="0070C0"/>
            </a:solidFill>
          </a:ln>
        </p:spPr>
        <p:txBody>
          <a:bodyPr>
            <a:normAutofit fontScale="25000"/>
          </a:bodyPr>
          <a:p>
            <a:endParaRPr lang="fr-FR" sz="5335" dirty="0" smtClean="0"/>
          </a:p>
          <a:p>
            <a:r>
              <a:rPr lang="fr-FR" sz="11200" dirty="0" smtClean="0"/>
              <a:t>Quels sont les différents secteurs vasculaires ? </a:t>
            </a:r>
            <a:endParaRPr lang="fr-FR" sz="11200" dirty="0" smtClean="0"/>
          </a:p>
          <a:p>
            <a:pPr marL="0" indent="0">
              <a:buNone/>
            </a:pPr>
            <a:r>
              <a:rPr lang="fr-FR" sz="5335" i="1" dirty="0" smtClean="0">
                <a:solidFill>
                  <a:srgbClr val="0070C0"/>
                </a:solidFill>
              </a:rPr>
              <a:t>   </a:t>
            </a:r>
            <a:endParaRPr lang="fr-FR" sz="5335" i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r-FR" i="1" dirty="0" smtClean="0">
                <a:solidFill>
                  <a:srgbClr val="0070C0"/>
                </a:solidFill>
              </a:rPr>
              <a:t>   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endParaRPr lang="en-US" i="1" dirty="0" smtClean="0">
              <a:solidFill>
                <a:srgbClr val="0070C0"/>
              </a:solidFill>
            </a:endParaRP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68922" y="375138"/>
            <a:ext cx="11207263" cy="950425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fr-FR" dirty="0" smtClean="0">
                <a:solidFill>
                  <a:srgbClr val="C00000"/>
                </a:solidFill>
              </a:rPr>
              <a:t>I. Introduction</a:t>
            </a:r>
            <a:endParaRPr lang="fr-FR" dirty="0">
              <a:solidFill>
                <a:srgbClr val="C0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6471138" y="1524000"/>
            <a:ext cx="5205048" cy="5158154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</p:pic>
      <p:sp>
        <p:nvSpPr>
          <p:cNvPr id="3" name="Rectangle 6"/>
          <p:cNvSpPr/>
          <p:nvPr/>
        </p:nvSpPr>
        <p:spPr>
          <a:xfrm>
            <a:off x="8378190" y="3611245"/>
            <a:ext cx="1425575" cy="124396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68922" y="375138"/>
            <a:ext cx="11207263" cy="950425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fr-FR" dirty="0" smtClean="0">
                <a:solidFill>
                  <a:srgbClr val="C00000"/>
                </a:solidFill>
              </a:rPr>
              <a:t>I. Introduction</a:t>
            </a:r>
            <a:endParaRPr lang="fr-FR" dirty="0">
              <a:solidFill>
                <a:srgbClr val="C0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6471138" y="1524000"/>
            <a:ext cx="5205048" cy="5158154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</p:pic>
      <p:sp>
        <p:nvSpPr>
          <p:cNvPr id="3" name="Rectangle 6"/>
          <p:cNvSpPr/>
          <p:nvPr/>
        </p:nvSpPr>
        <p:spPr>
          <a:xfrm>
            <a:off x="7887335" y="2004060"/>
            <a:ext cx="2451735" cy="163131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68922" y="375138"/>
            <a:ext cx="11207263" cy="950425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fr-FR" dirty="0" smtClean="0">
                <a:solidFill>
                  <a:srgbClr val="C00000"/>
                </a:solidFill>
              </a:rPr>
              <a:t>I. Introduction</a:t>
            </a:r>
            <a:endParaRPr lang="fr-FR" dirty="0">
              <a:solidFill>
                <a:srgbClr val="C0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6471138" y="1524000"/>
            <a:ext cx="5205048" cy="5158154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</p:pic>
      <p:sp>
        <p:nvSpPr>
          <p:cNvPr id="3" name="Rectangle 6"/>
          <p:cNvSpPr/>
          <p:nvPr/>
        </p:nvSpPr>
        <p:spPr>
          <a:xfrm>
            <a:off x="9825355" y="3287395"/>
            <a:ext cx="1551305" cy="339534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7592</Words>
  <Application>WPS Presentation</Application>
  <PresentationFormat>Grand écran</PresentationFormat>
  <Paragraphs>319</Paragraphs>
  <Slides>34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34</vt:i4>
      </vt:variant>
    </vt:vector>
  </HeadingPairs>
  <TitlesOfParts>
    <vt:vector size="43" baseType="lpstr">
      <vt:lpstr>Arial</vt:lpstr>
      <vt:lpstr>SimSun</vt:lpstr>
      <vt:lpstr>Wingdings</vt:lpstr>
      <vt:lpstr>Times New Roman</vt:lpstr>
      <vt:lpstr>Calibri Light</vt:lpstr>
      <vt:lpstr>Calibri</vt:lpstr>
      <vt:lpstr>Microsoft YaHei</vt:lpstr>
      <vt:lpstr>Arial Unicode MS</vt:lpstr>
      <vt:lpstr>Thème Office</vt:lpstr>
      <vt:lpstr>Système à basse pression</vt:lpstr>
      <vt:lpstr>PowerPoint 演示文稿</vt:lpstr>
      <vt:lpstr>Plan</vt:lpstr>
      <vt:lpstr>I. Introduction</vt:lpstr>
      <vt:lpstr>I. Introduction</vt:lpstr>
      <vt:lpstr>I. Introduction</vt:lpstr>
      <vt:lpstr>I. Introduction</vt:lpstr>
      <vt:lpstr>I. Introduction</vt:lpstr>
      <vt:lpstr>I. Introduction</vt:lpstr>
      <vt:lpstr>I. Introduction</vt:lpstr>
      <vt:lpstr>I. Introduction</vt:lpstr>
      <vt:lpstr>I. Introduction</vt:lpstr>
      <vt:lpstr>I. Introduction</vt:lpstr>
      <vt:lpstr>I. Introduction</vt:lpstr>
      <vt:lpstr>I. Introduction</vt:lpstr>
      <vt:lpstr>II. Rôles du système à basse pression</vt:lpstr>
      <vt:lpstr>II. Rôles du système à basse pression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II. Rôles du système à basse pression A. Réserve du sang pour l’équilibre hémodynamique </vt:lpstr>
      <vt:lpstr>II. Rôles du système à basse pression A. Réserve du sang pour l’équilibre hémodynamique </vt:lpstr>
      <vt:lpstr>II. Rôles du système à basse pression A. Réserve du sang pour l’équilibre hémodynamique </vt:lpstr>
      <vt:lpstr>II. Rôles du système à basse pression A. Réserve du sang pour l’équilibre hémodynamique </vt:lpstr>
      <vt:lpstr>II. Rôles du système à basse pression A. Réserve du sang pour l’équilibre hémodynamique </vt:lpstr>
      <vt:lpstr>II. Rôles du système à basse pression A. Réserve du sang pour l’équilibre hémodynamique </vt:lpstr>
      <vt:lpstr>II. Rôles du système à basse pression A. Réserve du sang pour l’équilibre hémodynamique </vt:lpstr>
      <vt:lpstr>II. Rôles du système à basse pression A. Réserve du sang pour l’équilibre hémodynamique </vt:lpstr>
      <vt:lpstr>II. Rôles du système à basse pression A. Réserve du sang pour l’équilibre hémodynamique </vt:lpstr>
      <vt:lpstr>Plan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Systeme a basse pression</dc:title>
  <dc:creator>Utilisateur Windows</dc:creator>
  <cp:lastModifiedBy>Timgad informaique</cp:lastModifiedBy>
  <cp:revision>98</cp:revision>
  <dcterms:created xsi:type="dcterms:W3CDTF">2019-10-06T18:50:00Z</dcterms:created>
  <dcterms:modified xsi:type="dcterms:W3CDTF">2023-10-25T04:10:42Z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330D346E9A7E464BBE1200D343E12E1E_12</vt:lpwstr>
  </property>
  <property fmtid="{D5CDD505-2E9C-101B-9397-08002B2CF9AE}" pid="3" name="KSOProductBuildVer">
    <vt:lpwstr>1033-12.2.0.13266</vt:lpwstr>
  </property>
</Properties>
</file>