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B8351-5686-45F2-BCB1-9BEB1F31DF04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D3AF-88BE-43FB-8BFF-EC146BE6BB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38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Enfin, on passe au chapitre réparation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traitement ( On répare les lésions et on traite leurs conséquences: péritonite, choc hémorragique,,,)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principes généraux sont: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</a:rPr>
              <a:t>Traumatismes ouverts de l’abdomen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le cas des plaies non pénétrantes,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 d’hospitalisation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Soins locaux: nettoyage de la plaie par un antiseptique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Suture de la plaie sous anesthésie locale plan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plan( Suture du muscle sectionné, suture de l’aponévrose antérieure, suture du tissu graisseux et enfin suture de la peau)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Mettre un pansement propre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faut compter le nombre de points de suture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peau pour le mentionner sur le CDI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Antibioprophylaxie  de courte durée 7 jours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 administration de sérum antitétanique est systématique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Dans le cas des traumatismes pénétrants, la règle est d'effectuer une  exploration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chirurgicale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faire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bilan lésionnel:  Lésions viscérales  et vasculaires et épanchements hématiques ou digestives ( noter les mensurations des lésions des organes)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Réparation des lésions ( en général: suture des plaie, ligature des vaisseaux saignants,  splénectomie d’hémostase: ablation de la rate si lacérations profonde saignante ou hématome rompu,,,)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Mesures de réanimations  avant, pendant et après l’opération chirurgicale en cas de choc hémorragique ou péritonite ( Transfusions, antibioprophylaxie, ,,,)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Administration du sérum antitétanique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b="0" dirty="0" smtClean="0"/>
              <a:t>Vaccination anti </a:t>
            </a:r>
            <a:r>
              <a:rPr lang="fr-FR" b="0" dirty="0" err="1" smtClean="0"/>
              <a:t>pneumococcique</a:t>
            </a:r>
            <a:r>
              <a:rPr lang="fr-FR" dirty="0" smtClean="0"/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cas de splénectomie.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Prévention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la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survenue de l’embolie pulmonaire post-traumatique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prophylaxie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antithrombotique</a:t>
            </a: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Rédiger un CDI: les lésions, leurs mensurations, leurs siège, les techniques de réparation, les traitements reçus,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27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les traumatismes fermés de l’abdomen,  deux attitudes: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réparation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chirurgicale en urgence devant</a:t>
            </a:r>
          </a:p>
          <a:p>
            <a:pPr marL="1543050" lvl="3" indent="-171450">
              <a:buFont typeface="Wingdings" panose="05000000000000000000" pitchFamily="2" charset="2"/>
              <a:buChar char="q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état hémodynamique instable malgré une réanimation bien menée: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TA systolique&lt; 100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 Hg même après transfusion sanguine de trois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culots globulaires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et/ou après remplissage vasculaire&gt;2 litres ( il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s’agit de lésions des organes pleins ou vasculaires majeures saignantes et dont l’hémostase ( arrêt du saignement) nécessite des sutures ou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résection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d’une partie ou la totalité de l’organe)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543050" lvl="3" indent="-171450">
              <a:buFont typeface="Wingdings" panose="05000000000000000000" pitchFamily="2" charset="2"/>
              <a:buChar char="q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TDM: - Plaies d’organe creux responsable d’une péritonite.</a:t>
            </a: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Traitement médical sans réparation lésionnelle: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543050" lvl="3" indent="-171450">
              <a:buFont typeface="Wingdings" panose="05000000000000000000" pitchFamily="2" charset="2"/>
              <a:buChar char="v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Cette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abstention chirurgicale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indiquée pour  les lésions mineures ou graves avec une stabilité hémodynamique (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compte sur la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réparation spontanée des lésions: résorption des hématomes survient souvent </a:t>
            </a:r>
            <a:r>
              <a:rPr lang="fr-FR" dirty="0" smtClean="0"/>
              <a:t> spontanément en quelques jours ou mois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la cicatrisation des lacérations).   Elle  comprend globalement: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00250" lvl="4" indent="-171450">
              <a:buFont typeface="Wingdings" panose="05000000000000000000" pitchFamily="2" charset="2"/>
              <a:buChar char="q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Mesures de réanimation </a:t>
            </a:r>
          </a:p>
          <a:p>
            <a:pPr marL="2000250" lvl="4" indent="-171450">
              <a:buFont typeface="Wingdings" panose="05000000000000000000" pitchFamily="2" charset="2"/>
              <a:buChar char="q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Surveillance: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clinique, biologique  et radiologique,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00250" lvl="4" indent="-171450">
              <a:buFont typeface="Wingdings" panose="05000000000000000000" pitchFamily="2" charset="2"/>
              <a:buChar char="q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Repos au lit</a:t>
            </a:r>
          </a:p>
          <a:p>
            <a:pPr marL="2000250" lvl="4" indent="-171450">
              <a:buFont typeface="Wingdings" panose="05000000000000000000" pitchFamily="2" charset="2"/>
              <a:buChar char="q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Lutter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contre la douleur: antalgiques</a:t>
            </a:r>
          </a:p>
          <a:p>
            <a:pPr marL="2000250" lvl="4" indent="-171450">
              <a:buFont typeface="Wingdings" panose="05000000000000000000" pitchFamily="2" charset="2"/>
              <a:buChar char="q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Prophylaxie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antithrombotique</a:t>
            </a: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00250" lvl="4" indent="-171450">
              <a:buFont typeface="Wingdings" panose="05000000000000000000" pitchFamily="2" charset="2"/>
              <a:buChar char="q"/>
            </a:pP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Antibioprophilaxie</a:t>
            </a: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543050" lvl="3" indent="-171450">
              <a:buFont typeface="Wingdings" panose="05000000000000000000" pitchFamily="2" charset="2"/>
              <a:buChar char="v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cas de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choc hémorragique retardée </a:t>
            </a:r>
            <a:r>
              <a:rPr lang="fr-FR" dirty="0" smtClean="0"/>
              <a:t>par</a:t>
            </a:r>
            <a:r>
              <a:rPr lang="fr-FR" baseline="0" dirty="0" smtClean="0"/>
              <a:t> </a:t>
            </a:r>
            <a:r>
              <a:rPr lang="fr-FR" dirty="0" smtClean="0"/>
              <a:t> rupture  secondaire d’un hématome sous capsulaire ou </a:t>
            </a:r>
            <a:r>
              <a:rPr lang="fr-FR" dirty="0" err="1" smtClean="0"/>
              <a:t>intraparenchyamteux</a:t>
            </a:r>
            <a:r>
              <a:rPr lang="fr-FR" baseline="0" dirty="0" smtClean="0"/>
              <a:t> </a:t>
            </a:r>
            <a:r>
              <a:rPr lang="fr-FR" dirty="0" smtClean="0"/>
              <a:t> au cours des premiers jours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malgré ces mesures, indication d’une réparation chirurgicale en urgence.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371850" lvl="7" indent="-171450">
              <a:buFont typeface="Wingdings" panose="05000000000000000000" pitchFamily="2" charset="2"/>
              <a:buChar char="q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09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traumatismes de l’abdomen représentent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véritable  urgence vitale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prise en charge des traumatisés de l’abdomen est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pluridisciplinaire associant des équipes médicales, chirurgicales et radiologiques.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se trouvent dans  une course contre le temps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afin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d’éviter une perte de chance pour des patients souvent jeunes.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Donc, Il faut réaliser un bilan lésionnel  rapide et précis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dirty="0" smtClean="0"/>
              <a:t> il ne faut pas oublier que c'est l’état hémodynamique  du traumatisé qui dictent le traitement.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46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Voila quelques références, vous pouvez les</a:t>
            </a:r>
            <a:r>
              <a:rPr lang="fr-FR" baseline="0" dirty="0" smtClean="0"/>
              <a:t> consulter en cliquant sur leurs liens</a:t>
            </a:r>
          </a:p>
          <a:p>
            <a:r>
              <a:rPr lang="fr-FR" baseline="0" dirty="0" smtClean="0"/>
              <a:t>Merci et bon courage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64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9D0-CF35-4F40-A047-CF91381D2A3E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A920-566D-40BB-A717-BE49C54F9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88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9D0-CF35-4F40-A047-CF91381D2A3E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A920-566D-40BB-A717-BE49C54F9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8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9D0-CF35-4F40-A047-CF91381D2A3E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A920-566D-40BB-A717-BE49C54F9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64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9D0-CF35-4F40-A047-CF91381D2A3E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A920-566D-40BB-A717-BE49C54F9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22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9D0-CF35-4F40-A047-CF91381D2A3E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A920-566D-40BB-A717-BE49C54F9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42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9D0-CF35-4F40-A047-CF91381D2A3E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A920-566D-40BB-A717-BE49C54F9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06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9D0-CF35-4F40-A047-CF91381D2A3E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A920-566D-40BB-A717-BE49C54F9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2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9D0-CF35-4F40-A047-CF91381D2A3E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A920-566D-40BB-A717-BE49C54F9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93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9D0-CF35-4F40-A047-CF91381D2A3E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A920-566D-40BB-A717-BE49C54F9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51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9D0-CF35-4F40-A047-CF91381D2A3E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A920-566D-40BB-A717-BE49C54F9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74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9D0-CF35-4F40-A047-CF91381D2A3E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A920-566D-40BB-A717-BE49C54F9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92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139D0-CF35-4F40-A047-CF91381D2A3E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BA920-566D-40BB-A717-BE49C54F9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78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hyperlink" Target="http://jpmiss2.free.fr/Divers/SFAR_2008/ca07/html/ca07_33/ca07_33.htm" TargetMode="External"/><Relationship Id="rId5" Type="http://schemas.openxmlformats.org/officeDocument/2006/relationships/hyperlink" Target="https://scihub.tw/https:/doi.org/10.1016/j.emcmed.2005.01.001" TargetMode="Externa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VI. Réparation et traitement</a:t>
            </a:r>
            <a:b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1. Traumatismes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ouverts de l’abdomen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472679" y="1433336"/>
            <a:ext cx="8316232" cy="4630181"/>
            <a:chOff x="472679" y="1433336"/>
            <a:chExt cx="8316232" cy="4630181"/>
          </a:xfrm>
        </p:grpSpPr>
        <p:sp>
          <p:nvSpPr>
            <p:cNvPr id="4" name="Rectangle 3"/>
            <p:cNvSpPr/>
            <p:nvPr/>
          </p:nvSpPr>
          <p:spPr>
            <a:xfrm>
              <a:off x="617713" y="1446868"/>
              <a:ext cx="2186432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chemeClr val="tx2"/>
                  </a:solidFill>
                </a:rPr>
                <a:t>Plaie non pénétrante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2045" y="1993864"/>
              <a:ext cx="2377767" cy="14773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Soins locaux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Suture plan par plan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Antibiothérapie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Sérum antitétanique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CDI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76056" y="1433336"/>
              <a:ext cx="181613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chemeClr val="tx2"/>
                  </a:solidFill>
                </a:rPr>
                <a:t>Plaie  pénétrante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77072" y="1816200"/>
              <a:ext cx="5311839" cy="4247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Exploratrice chirurgicale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Réparation des lésions viscérales et vasculaires</a:t>
              </a:r>
            </a:p>
            <a:p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               ( Suture, ligature, splénectomie)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Fermeture de la plaie pariétale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Antibioprophylaxie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accent1">
                      <a:lumMod val="50000"/>
                    </a:schemeClr>
                  </a:solidFill>
                </a:rPr>
                <a:t>Sérum antitétanique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accent1">
                      <a:lumMod val="50000"/>
                    </a:schemeClr>
                  </a:solidFill>
                </a:rPr>
                <a:t>P</a:t>
              </a: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rophylaxie </a:t>
              </a:r>
              <a:r>
                <a:rPr lang="fr-FR" dirty="0" err="1">
                  <a:solidFill>
                    <a:schemeClr val="accent1">
                      <a:lumMod val="50000"/>
                    </a:schemeClr>
                  </a:solidFill>
                </a:rPr>
                <a:t>antithrombotique</a:t>
              </a:r>
              <a:endParaRPr lang="fr-FR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CDI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fr-FR" dirty="0" smtClean="0"/>
            </a:p>
            <a:p>
              <a:endParaRPr lang="fr-FR" dirty="0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472679" y="2153940"/>
              <a:ext cx="6149186" cy="3492476"/>
              <a:chOff x="472679" y="2153940"/>
              <a:chExt cx="6149186" cy="3492476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1912" y="2153940"/>
                <a:ext cx="1879953" cy="12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66" name="Picture 2" descr="Récap' IDE: Pansement avec ablation de fils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679" y="3789040"/>
                <a:ext cx="2476500" cy="1857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5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5"/>
    </mc:Choice>
    <mc:Fallback xmlns="">
      <p:transition spd="slow" advTm="1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lvl="0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2. Les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traumatismes fermés de l’abdomen:</a:t>
            </a:r>
            <a:b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496" y="3000456"/>
            <a:ext cx="418033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</a:rPr>
              <a:t>L</a:t>
            </a:r>
            <a:r>
              <a:rPr lang="fr-FR" sz="1400" dirty="0" smtClean="0">
                <a:solidFill>
                  <a:schemeClr val="tx2"/>
                </a:solidFill>
              </a:rPr>
              <a:t>ésions </a:t>
            </a:r>
            <a:r>
              <a:rPr lang="fr-FR" sz="1400" dirty="0">
                <a:solidFill>
                  <a:schemeClr val="tx2"/>
                </a:solidFill>
              </a:rPr>
              <a:t>mineures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2"/>
                </a:solidFill>
              </a:rPr>
              <a:t>Lésions  </a:t>
            </a:r>
            <a:r>
              <a:rPr lang="fr-FR" sz="1400" dirty="0">
                <a:solidFill>
                  <a:schemeClr val="tx2"/>
                </a:solidFill>
              </a:rPr>
              <a:t>graves </a:t>
            </a:r>
            <a:r>
              <a:rPr lang="fr-FR" sz="1400" dirty="0" smtClean="0">
                <a:solidFill>
                  <a:schemeClr val="tx2"/>
                </a:solidFill>
              </a:rPr>
              <a:t>+ état hémodynamique stable</a:t>
            </a:r>
            <a:endParaRPr lang="fr-FR" sz="1400" dirty="0">
              <a:solidFill>
                <a:schemeClr val="tx2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65164" y="692696"/>
            <a:ext cx="8064498" cy="5472608"/>
            <a:chOff x="165164" y="692696"/>
            <a:chExt cx="8064498" cy="5472608"/>
          </a:xfrm>
        </p:grpSpPr>
        <p:sp>
          <p:nvSpPr>
            <p:cNvPr id="9" name="Rectangle 8"/>
            <p:cNvSpPr/>
            <p:nvPr/>
          </p:nvSpPr>
          <p:spPr>
            <a:xfrm>
              <a:off x="2358729" y="1955533"/>
              <a:ext cx="646331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chemeClr val="accent1">
                      <a:lumMod val="75000"/>
                    </a:schemeClr>
                  </a:solidFill>
                </a:rPr>
                <a:t>TDM</a:t>
              </a:r>
              <a:endParaRPr lang="fr-FR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4439447" y="1052736"/>
              <a:ext cx="943618" cy="280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>
              <a:endCxn id="12" idx="0"/>
            </p:cNvCxnSpPr>
            <p:nvPr/>
          </p:nvCxnSpPr>
          <p:spPr>
            <a:xfrm flipH="1">
              <a:off x="3110374" y="1032619"/>
              <a:ext cx="1329074" cy="1641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350616" y="1196752"/>
              <a:ext cx="351951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tx2"/>
                  </a:solidFill>
                </a:rPr>
                <a:t>Stable</a:t>
              </a:r>
            </a:p>
            <a:p>
              <a:pPr algn="ctr"/>
              <a:r>
                <a:rPr lang="fr-FR" sz="1600" dirty="0">
                  <a:solidFill>
                    <a:schemeClr val="tx2"/>
                  </a:solidFill>
                </a:rPr>
                <a:t>TA systolique&gt; </a:t>
              </a:r>
              <a:r>
                <a:rPr lang="fr-FR" sz="1600" dirty="0" smtClean="0">
                  <a:solidFill>
                    <a:schemeClr val="tx2"/>
                  </a:solidFill>
                </a:rPr>
                <a:t>100 </a:t>
              </a:r>
              <a:r>
                <a:rPr lang="fr-FR" sz="1600" dirty="0" err="1" smtClean="0">
                  <a:solidFill>
                    <a:schemeClr val="tx2"/>
                  </a:solidFill>
                </a:rPr>
                <a:t>mmHg</a:t>
              </a:r>
              <a:endParaRPr lang="fr-FR" sz="1600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fr-FR" sz="1600" dirty="0" smtClean="0">
                  <a:solidFill>
                    <a:schemeClr val="tx2"/>
                  </a:solidFill>
                </a:rPr>
                <a:t>FC: 50 </a:t>
              </a:r>
              <a:r>
                <a:rPr lang="fr-FR" sz="1600" dirty="0">
                  <a:solidFill>
                    <a:schemeClr val="tx2"/>
                  </a:solidFill>
                </a:rPr>
                <a:t>– </a:t>
              </a:r>
              <a:r>
                <a:rPr lang="fr-FR" sz="1600" dirty="0" smtClean="0">
                  <a:solidFill>
                    <a:schemeClr val="tx2"/>
                  </a:solidFill>
                </a:rPr>
                <a:t>120 </a:t>
              </a:r>
              <a:r>
                <a:rPr lang="fr-FR" sz="1600" dirty="0" err="1" smtClean="0">
                  <a:solidFill>
                    <a:schemeClr val="tx2"/>
                  </a:solidFill>
                </a:rPr>
                <a:t>pul</a:t>
              </a:r>
              <a:r>
                <a:rPr lang="fr-FR" sz="1600" dirty="0" smtClean="0">
                  <a:solidFill>
                    <a:schemeClr val="tx2"/>
                  </a:solidFill>
                </a:rPr>
                <a:t>/mn</a:t>
              </a:r>
              <a:endParaRPr lang="fr-FR" sz="1600" dirty="0">
                <a:solidFill>
                  <a:schemeClr val="tx2"/>
                </a:solidFill>
              </a:endParaRPr>
            </a:p>
            <a:p>
              <a:pPr algn="ctr"/>
              <a:r>
                <a:rPr lang="fr-FR" sz="1600" dirty="0" smtClean="0">
                  <a:solidFill>
                    <a:schemeClr val="tx2"/>
                  </a:solidFill>
                </a:rPr>
                <a:t> </a:t>
              </a:r>
              <a:endParaRPr lang="fr-FR" sz="1600" dirty="0">
                <a:solidFill>
                  <a:schemeClr val="tx2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26462" y="1268760"/>
              <a:ext cx="2782941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>
                  <a:solidFill>
                    <a:schemeClr val="accent1">
                      <a:lumMod val="50000"/>
                    </a:schemeClr>
                  </a:solidFill>
                </a:rPr>
                <a:t>Instable </a:t>
              </a:r>
            </a:p>
            <a:p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</a:rPr>
                <a:t>TA </a:t>
              </a:r>
              <a:r>
                <a:rPr lang="fr-FR" sz="1600" dirty="0" smtClean="0">
                  <a:solidFill>
                    <a:schemeClr val="accent1">
                      <a:lumMod val="50000"/>
                    </a:schemeClr>
                  </a:solidFill>
                </a:rPr>
                <a:t>systolique &lt; 100 </a:t>
              </a:r>
              <a:r>
                <a:rPr lang="fr-FR" sz="1600" dirty="0" err="1" smtClean="0">
                  <a:solidFill>
                    <a:schemeClr val="accent1">
                      <a:lumMod val="50000"/>
                    </a:schemeClr>
                  </a:solidFill>
                </a:rPr>
                <a:t>mmHg</a:t>
              </a:r>
              <a:endParaRPr lang="fr-FR" sz="16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</a:rPr>
                <a:t>FC &gt; 120pul/mn ou &lt; 50pul/mn</a:t>
              </a:r>
            </a:p>
            <a:p>
              <a:endParaRPr lang="fr-FR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3140" y="2108662"/>
              <a:ext cx="2446311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chemeClr val="accent1">
                      <a:lumMod val="50000"/>
                    </a:schemeClr>
                  </a:solidFill>
                </a:rPr>
                <a:t>Réparation chirurgicale </a:t>
              </a:r>
              <a:endParaRPr lang="fr-FR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5" name="Connecteur droit avec flèche 14"/>
            <p:cNvCxnSpPr>
              <a:stCxn id="9" idx="2"/>
              <a:endCxn id="28" idx="0"/>
            </p:cNvCxnSpPr>
            <p:nvPr/>
          </p:nvCxnSpPr>
          <p:spPr>
            <a:xfrm flipH="1">
              <a:off x="2125663" y="2324865"/>
              <a:ext cx="556232" cy="6755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332" y="2662660"/>
              <a:ext cx="1879953" cy="12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3591302" y="692696"/>
              <a:ext cx="22415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C00000"/>
                  </a:solidFill>
                </a:rPr>
                <a:t>État hémodynamique</a:t>
              </a: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flipV="1">
              <a:off x="5058781" y="2477995"/>
              <a:ext cx="619335" cy="18466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038596" y="2587114"/>
              <a:ext cx="21046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dirty="0" smtClean="0">
                  <a:solidFill>
                    <a:schemeClr val="tx2"/>
                  </a:solidFill>
                </a:rPr>
                <a:t>Plaies d’organes creux </a:t>
              </a:r>
              <a:endParaRPr lang="fr-FR" sz="1600" b="1" dirty="0">
                <a:solidFill>
                  <a:schemeClr val="tx2"/>
                </a:solidFill>
              </a:endParaRPr>
            </a:p>
          </p:txBody>
        </p:sp>
        <p:cxnSp>
          <p:nvCxnSpPr>
            <p:cNvPr id="31" name="Connecteur droit avec flèche 30"/>
            <p:cNvCxnSpPr>
              <a:stCxn id="9" idx="2"/>
            </p:cNvCxnSpPr>
            <p:nvPr/>
          </p:nvCxnSpPr>
          <p:spPr>
            <a:xfrm>
              <a:off x="2681895" y="2324865"/>
              <a:ext cx="1170025" cy="2622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4" name="Rectangle 5123"/>
            <p:cNvSpPr/>
            <p:nvPr/>
          </p:nvSpPr>
          <p:spPr>
            <a:xfrm>
              <a:off x="369852" y="4149288"/>
              <a:ext cx="2468240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b="1" dirty="0">
                  <a:solidFill>
                    <a:schemeClr val="tx2">
                      <a:lumMod val="75000"/>
                    </a:schemeClr>
                  </a:solidFill>
                </a:rPr>
                <a:t>Traitement </a:t>
              </a:r>
              <a:r>
                <a:rPr lang="fr-FR" sz="1600" b="1" dirty="0" smtClean="0">
                  <a:solidFill>
                    <a:schemeClr val="tx2">
                      <a:lumMod val="75000"/>
                    </a:schemeClr>
                  </a:solidFill>
                </a:rPr>
                <a:t>médical</a:t>
              </a:r>
            </a:p>
            <a:p>
              <a:r>
                <a:rPr lang="fr-FR" sz="1600" b="1" dirty="0" smtClean="0">
                  <a:solidFill>
                    <a:schemeClr val="tx2">
                      <a:lumMod val="75000"/>
                    </a:schemeClr>
                  </a:solidFill>
                </a:rPr>
                <a:t>sans </a:t>
              </a:r>
              <a:r>
                <a:rPr lang="fr-FR" sz="1600" b="1" dirty="0">
                  <a:solidFill>
                    <a:schemeClr val="tx2">
                      <a:lumMod val="75000"/>
                    </a:schemeClr>
                  </a:solidFill>
                </a:rPr>
                <a:t>réparation </a:t>
              </a:r>
              <a:r>
                <a:rPr lang="fr-FR" sz="1600" b="1" dirty="0" smtClean="0">
                  <a:solidFill>
                    <a:schemeClr val="tx2">
                      <a:lumMod val="75000"/>
                    </a:schemeClr>
                  </a:solidFill>
                </a:rPr>
                <a:t>lésionnelle</a:t>
              </a:r>
              <a:endParaRPr lang="fr-FR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5127" name="Connecteur droit avec flèche 5126"/>
            <p:cNvCxnSpPr>
              <a:stCxn id="28" idx="2"/>
            </p:cNvCxnSpPr>
            <p:nvPr/>
          </p:nvCxnSpPr>
          <p:spPr>
            <a:xfrm flipH="1">
              <a:off x="964701" y="3523676"/>
              <a:ext cx="1160962" cy="6256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9" name="Rectangle 5128"/>
            <p:cNvSpPr/>
            <p:nvPr/>
          </p:nvSpPr>
          <p:spPr>
            <a:xfrm>
              <a:off x="165164" y="4841865"/>
              <a:ext cx="2971434" cy="132343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accent1">
                      <a:lumMod val="75000"/>
                    </a:schemeClr>
                  </a:solidFill>
                </a:rPr>
                <a:t>Mesures de réanimation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smtClean="0">
                  <a:solidFill>
                    <a:schemeClr val="accent1">
                      <a:lumMod val="75000"/>
                    </a:schemeClr>
                  </a:solidFill>
                </a:rPr>
                <a:t>Repos </a:t>
              </a:r>
              <a:r>
                <a:rPr lang="fr-FR" sz="1600" dirty="0">
                  <a:solidFill>
                    <a:schemeClr val="accent1">
                      <a:lumMod val="75000"/>
                    </a:schemeClr>
                  </a:solidFill>
                </a:rPr>
                <a:t>au </a:t>
              </a:r>
              <a:r>
                <a:rPr lang="fr-FR" sz="1600" dirty="0" smtClean="0">
                  <a:solidFill>
                    <a:schemeClr val="accent1">
                      <a:lumMod val="75000"/>
                    </a:schemeClr>
                  </a:solidFill>
                </a:rPr>
                <a:t>lit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smtClean="0">
                  <a:solidFill>
                    <a:schemeClr val="accent1">
                      <a:lumMod val="75000"/>
                    </a:schemeClr>
                  </a:solidFill>
                </a:rPr>
                <a:t>Antalgiques</a:t>
              </a:r>
              <a:endParaRPr lang="fr-FR" sz="16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chemeClr val="accent1">
                      <a:lumMod val="75000"/>
                    </a:schemeClr>
                  </a:solidFill>
                </a:rPr>
                <a:t>Prophylaxie </a:t>
              </a:r>
              <a:r>
                <a:rPr lang="fr-FR" sz="1600" dirty="0" err="1">
                  <a:solidFill>
                    <a:schemeClr val="accent1">
                      <a:lumMod val="75000"/>
                    </a:schemeClr>
                  </a:solidFill>
                </a:rPr>
                <a:t>antithrombotique</a:t>
              </a:r>
              <a:endParaRPr lang="fr-FR" sz="16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Antibioprophilaxie</a:t>
              </a:r>
              <a:endParaRPr lang="fr-FR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5132" name="Connecteur droit avec flèche 5131"/>
            <p:cNvCxnSpPr>
              <a:stCxn id="5129" idx="3"/>
            </p:cNvCxnSpPr>
            <p:nvPr/>
          </p:nvCxnSpPr>
          <p:spPr>
            <a:xfrm flipV="1">
              <a:off x="3136598" y="2477994"/>
              <a:ext cx="2696280" cy="30255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520027" y="1148334"/>
              <a:ext cx="1709635" cy="3385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sz="1600" dirty="0">
                  <a:solidFill>
                    <a:schemeClr val="tx2"/>
                  </a:solidFill>
                </a:rPr>
                <a:t>Lésions  </a:t>
              </a:r>
              <a:r>
                <a:rPr lang="fr-FR" sz="1600" dirty="0" smtClean="0">
                  <a:solidFill>
                    <a:schemeClr val="tx2"/>
                  </a:solidFill>
                </a:rPr>
                <a:t>majeures </a:t>
              </a:r>
              <a:endParaRPr lang="fr-FR" sz="1600" dirty="0"/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6012332" y="1412776"/>
              <a:ext cx="507695" cy="1048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 rot="18558588">
            <a:off x="3780852" y="3765397"/>
            <a:ext cx="1945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Hémorragique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retardée 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01"/>
    </mc:Choice>
    <mc:Fallback xmlns="">
      <p:transition spd="slow" advTm="215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Conclusion </a:t>
            </a:r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Urgence vitale </a:t>
            </a:r>
          </a:p>
          <a:p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Une équipe pluridisciplinaire</a:t>
            </a:r>
          </a:p>
          <a:p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bilan lésionnel  rapide et 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précis</a:t>
            </a:r>
          </a:p>
          <a:p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L’état 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hémodynamique qui dictent le traitement.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92"/>
    </mc:Choice>
    <mc:Fallback xmlns="">
      <p:transition spd="slow" advTm="66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3">
                    <a:lumMod val="50000"/>
                  </a:schemeClr>
                </a:solidFill>
              </a:rPr>
              <a:t>Référence </a:t>
            </a:r>
            <a:endParaRPr lang="fr-F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err="1" smtClean="0"/>
              <a:t>Mutter</a:t>
            </a:r>
            <a:r>
              <a:rPr lang="fr-FR" sz="2000" dirty="0" smtClean="0"/>
              <a:t>  </a:t>
            </a:r>
            <a:r>
              <a:rPr lang="fr-FR" sz="2000" dirty="0"/>
              <a:t>D</a:t>
            </a:r>
            <a:r>
              <a:rPr lang="fr-FR" sz="2000" dirty="0" smtClean="0"/>
              <a:t>. et al., </a:t>
            </a:r>
            <a:r>
              <a:rPr lang="fr-FR" sz="2000" dirty="0"/>
              <a:t>(2005). </a:t>
            </a:r>
            <a:r>
              <a:rPr lang="fr-FR" sz="2000" i="1" dirty="0"/>
              <a:t>Contusions et plaies de l’abdomen. </a:t>
            </a:r>
            <a:r>
              <a:rPr lang="fr-FR" sz="2000" dirty="0"/>
              <a:t>EMC - Médecine, 2(4), 424–447. </a:t>
            </a:r>
            <a:r>
              <a:rPr lang="fr-FR" sz="2000" dirty="0" smtClean="0">
                <a:hlinkClick r:id="rId5"/>
              </a:rPr>
              <a:t>https</a:t>
            </a:r>
            <a:r>
              <a:rPr lang="fr-FR" sz="2000" dirty="0">
                <a:hlinkClick r:id="rId5"/>
              </a:rPr>
              <a:t>://</a:t>
            </a:r>
            <a:r>
              <a:rPr lang="fr-FR" sz="2000" dirty="0" smtClean="0">
                <a:hlinkClick r:id="rId5"/>
              </a:rPr>
              <a:t>scihub.tw/https</a:t>
            </a:r>
            <a:r>
              <a:rPr lang="fr-FR" sz="2000" dirty="0">
                <a:hlinkClick r:id="rId5"/>
              </a:rPr>
              <a:t>://</a:t>
            </a:r>
            <a:r>
              <a:rPr lang="fr-FR" sz="2000" dirty="0" smtClean="0">
                <a:hlinkClick r:id="rId5"/>
              </a:rPr>
              <a:t>doi.org/10.1016/j.emcmed.2005.01.001</a:t>
            </a:r>
            <a:endParaRPr lang="fr-FR" sz="2000" dirty="0" smtClean="0"/>
          </a:p>
          <a:p>
            <a:r>
              <a:rPr lang="fr-FR" sz="2000" dirty="0" smtClean="0"/>
              <a:t>Vivien</a:t>
            </a:r>
            <a:r>
              <a:rPr lang="fr-FR" sz="2000" baseline="30000" dirty="0"/>
              <a:t> </a:t>
            </a:r>
            <a:r>
              <a:rPr lang="fr-FR" sz="2000" dirty="0"/>
              <a:t> B</a:t>
            </a:r>
            <a:r>
              <a:rPr lang="fr-FR" sz="2000" dirty="0" smtClean="0"/>
              <a:t>.</a:t>
            </a:r>
            <a:r>
              <a:rPr lang="fr-FR" sz="2000" dirty="0"/>
              <a:t> et al</a:t>
            </a:r>
            <a:r>
              <a:rPr lang="fr-FR" sz="2000" dirty="0" smtClean="0"/>
              <a:t>., 2007.</a:t>
            </a:r>
            <a:r>
              <a:rPr lang="fr-FR" sz="2000" b="1" dirty="0" smtClean="0"/>
              <a:t> </a:t>
            </a:r>
            <a:r>
              <a:rPr lang="fr-FR" sz="2000" i="1" dirty="0"/>
              <a:t>Traumatisme abdominal </a:t>
            </a:r>
            <a:r>
              <a:rPr lang="fr-FR" sz="2000" i="1" dirty="0" smtClean="0"/>
              <a:t>fermé. </a:t>
            </a:r>
            <a:r>
              <a:rPr lang="fr-FR" sz="2000" dirty="0" smtClean="0"/>
              <a:t>Ed</a:t>
            </a:r>
            <a:r>
              <a:rPr lang="fr-FR" sz="2000" i="1" dirty="0" smtClean="0"/>
              <a:t> </a:t>
            </a:r>
            <a:r>
              <a:rPr lang="fr-FR" sz="2000" dirty="0"/>
              <a:t>Elsevier </a:t>
            </a:r>
            <a:r>
              <a:rPr lang="fr-FR" sz="2000" dirty="0" smtClean="0"/>
              <a:t>Masson. </a:t>
            </a:r>
            <a:r>
              <a:rPr lang="fr-FR" sz="2000" dirty="0"/>
              <a:t>Les Essentiels, p. 433-443</a:t>
            </a:r>
            <a:r>
              <a:rPr lang="fr-FR" sz="2000" dirty="0" smtClean="0"/>
              <a:t>.</a:t>
            </a:r>
          </a:p>
          <a:p>
            <a:pPr marL="0" indent="0">
              <a:buNone/>
            </a:pPr>
            <a:r>
              <a:rPr lang="fr-FR" sz="2000" dirty="0">
                <a:hlinkClick r:id="rId6"/>
              </a:rPr>
              <a:t>http://</a:t>
            </a:r>
            <a:r>
              <a:rPr lang="fr-FR" sz="2000" dirty="0" smtClean="0">
                <a:hlinkClick r:id="rId6"/>
              </a:rPr>
              <a:t>jpmiss2.free.fr/Divers/SFAR_2008/ca07/html/ca07_33/ca07_33.htm</a:t>
            </a:r>
            <a:endParaRPr lang="fr-FR" sz="2000" dirty="0" smtClean="0"/>
          </a:p>
          <a:p>
            <a:r>
              <a:rPr lang="fr-FR" sz="2000" dirty="0" err="1" smtClean="0"/>
              <a:t>Bège</a:t>
            </a:r>
            <a:r>
              <a:rPr lang="fr-FR" sz="2000" dirty="0"/>
              <a:t> T</a:t>
            </a:r>
            <a:r>
              <a:rPr lang="fr-FR" sz="2000" dirty="0" smtClean="0"/>
              <a:t>.</a:t>
            </a:r>
            <a:r>
              <a:rPr lang="fr-FR" sz="2000" dirty="0"/>
              <a:t> et al</a:t>
            </a:r>
            <a:r>
              <a:rPr lang="fr-FR" sz="2000" dirty="0" smtClean="0"/>
              <a:t>. , 2012.</a:t>
            </a:r>
            <a:r>
              <a:rPr lang="fr-FR" sz="2000" dirty="0"/>
              <a:t> </a:t>
            </a:r>
            <a:r>
              <a:rPr lang="fr-FR" sz="2000" i="1" dirty="0"/>
              <a:t>Les plaies par arme blanche et leur prise en </a:t>
            </a:r>
            <a:r>
              <a:rPr lang="fr-FR" sz="2000" i="1" dirty="0" smtClean="0"/>
              <a:t>charge aux urgences.</a:t>
            </a:r>
            <a:r>
              <a:rPr lang="fr-FR" sz="2000" dirty="0"/>
              <a:t> Journal Européen des Urgences et de </a:t>
            </a:r>
            <a:r>
              <a:rPr lang="fr-FR" sz="2000" dirty="0" smtClean="0"/>
              <a:t>Réanimation 24</a:t>
            </a:r>
            <a:r>
              <a:rPr lang="fr-FR" sz="2000" dirty="0"/>
              <a:t>, 221—227.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       https</a:t>
            </a:r>
            <a:r>
              <a:rPr lang="fr-FR" sz="2000" dirty="0"/>
              <a:t>://</a:t>
            </a:r>
            <a:r>
              <a:rPr lang="fr-FR" sz="2000" dirty="0" smtClean="0"/>
              <a:t>sci-hub.tw/https</a:t>
            </a:r>
            <a:r>
              <a:rPr lang="fr-FR" sz="2000" dirty="0"/>
              <a:t>://doi.org/10.1016/j.jeurea.2012.10.006</a:t>
            </a:r>
            <a:endParaRPr lang="fr-FR" sz="2000" i="1" dirty="0"/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3"/>
    </mc:Choice>
    <mc:Fallback xmlns="">
      <p:transition spd="slow" advTm="10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Affichage à l'écran (4:3)</PresentationFormat>
  <Paragraphs>108</Paragraphs>
  <Slides>4</Slides>
  <Notes>4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VI. Réparation et traitement 1. Traumatismes ouverts de l’abdomen </vt:lpstr>
      <vt:lpstr>2. Les traumatismes fermés de l’abdomen: </vt:lpstr>
      <vt:lpstr>Conclusion </vt:lpstr>
      <vt:lpstr>Référence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VI. Réparation et traitement 1. Traumatismes ouverts de l’abdomen </dc:title>
  <dc:creator>dr_mdaregnarou</dc:creator>
  <cp:lastModifiedBy>dr_mdaregnarou</cp:lastModifiedBy>
  <cp:revision>1</cp:revision>
  <dcterms:created xsi:type="dcterms:W3CDTF">2020-09-22T15:49:24Z</dcterms:created>
  <dcterms:modified xsi:type="dcterms:W3CDTF">2020-09-22T15:49:36Z</dcterms:modified>
</cp:coreProperties>
</file>