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1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BFD9F-2136-48B0-AADA-065E5D7A5D93}" type="datetimeFigureOut">
              <a:rPr lang="fr-FR" smtClean="0"/>
              <a:t>22/09/2020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C9C63E-4DC6-47B1-B2FC-F7A1E64B106F}" type="slidenum">
              <a:rPr lang="fr-FR" smtClean="0"/>
              <a:t>‹N°›</a:t>
            </a:fld>
            <a:endParaRPr lang="fr-FR"/>
          </a:p>
        </p:txBody>
      </p:sp>
    </p:spTree>
    <p:extLst>
      <p:ext uri="{BB962C8B-B14F-4D97-AF65-F5344CB8AC3E}">
        <p14:creationId xmlns:p14="http://schemas.microsoft.com/office/powerpoint/2010/main" val="148164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baseline="0" dirty="0" smtClean="0"/>
              <a:t>2. Le contenu  de  la cavité abdominale : on distingue:</a:t>
            </a:r>
          </a:p>
          <a:p>
            <a:pPr marL="171450" indent="-171450">
              <a:buFont typeface="Arial" panose="020B0604020202020204" pitchFamily="34" charset="0"/>
              <a:buChar char="•"/>
            </a:pPr>
            <a:r>
              <a:rPr lang="fr-FR" baseline="0" dirty="0" smtClean="0"/>
              <a:t>Des organes pleins : le foie, la rate et le pancréas. Ils sont caractérisée par leurs attaches vasculaires et ligamentaires, leur capsule et la richesse de leur vascularisation.  Le foie  occupe  l’HCD et l’épigastre, et la rate est  au niveau de L’HCG, Le pancréas est plus profond, il est derrière l’estomac,</a:t>
            </a:r>
          </a:p>
          <a:p>
            <a:pPr marL="171450" indent="-171450">
              <a:buFont typeface="Arial" panose="020B0604020202020204" pitchFamily="34" charset="0"/>
              <a:buChar char="•"/>
            </a:pPr>
            <a:r>
              <a:rPr lang="fr-FR" baseline="0" dirty="0" smtClean="0"/>
              <a:t>Des viscères  creux : l’estomac  et le duodénum  au niveau de l’épigastre, l’intestin grêle et le colon sont couvert par le grand tablier </a:t>
            </a:r>
            <a:r>
              <a:rPr lang="fr-FR" baseline="0" dirty="0" err="1" smtClean="0"/>
              <a:t>épiplo</a:t>
            </a:r>
            <a:r>
              <a:rPr lang="az-Cyrl-AZ" baseline="0" dirty="0" smtClean="0"/>
              <a:t>ї</a:t>
            </a:r>
            <a:r>
              <a:rPr lang="fr-FR" baseline="0" dirty="0" smtClean="0"/>
              <a:t>que. </a:t>
            </a:r>
          </a:p>
          <a:p>
            <a:pPr marL="171450" indent="-171450">
              <a:buFont typeface="Arial" panose="020B0604020202020204" pitchFamily="34" charset="0"/>
              <a:buChar char="•"/>
            </a:pPr>
            <a:r>
              <a:rPr lang="fr-FR" baseline="0" dirty="0" smtClean="0"/>
              <a:t>Leurs  méso:  le mésentère et  les </a:t>
            </a:r>
            <a:r>
              <a:rPr lang="fr-FR" baseline="0" dirty="0" err="1" smtClean="0"/>
              <a:t>mésocôlons</a:t>
            </a:r>
            <a:r>
              <a:rPr lang="fr-FR" baseline="0" dirty="0" smtClean="0"/>
              <a:t> </a:t>
            </a:r>
          </a:p>
          <a:p>
            <a:pPr marL="171450" indent="-171450">
              <a:buFont typeface="Arial" panose="020B0604020202020204" pitchFamily="34" charset="0"/>
              <a:buChar char="•"/>
            </a:pPr>
            <a:r>
              <a:rPr lang="fr-FR" baseline="0" dirty="0" smtClean="0"/>
              <a:t>Vaisseaux  sanguins:  L’aorte abdominale et ses branches, la veine cave  et la veine porte et ses branches</a:t>
            </a:r>
          </a:p>
          <a:p>
            <a:pPr marL="171450" indent="-171450">
              <a:buFont typeface="Arial" panose="020B0604020202020204" pitchFamily="34" charset="0"/>
              <a:buChar char="•"/>
            </a:pPr>
            <a:endParaRPr lang="fr-FR" baseline="0" dirty="0" smtClean="0"/>
          </a:p>
          <a:p>
            <a:pPr marL="0" indent="0">
              <a:buFont typeface="Arial" panose="020B0604020202020204" pitchFamily="34" charse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0FC263E-F8CE-4F63-8670-D08826D8FDD9}" type="slidenum">
              <a:rPr lang="fr-FR" smtClean="0"/>
              <a:t>1</a:t>
            </a:fld>
            <a:endParaRPr lang="fr-FR"/>
          </a:p>
        </p:txBody>
      </p:sp>
    </p:spTree>
    <p:extLst>
      <p:ext uri="{BB962C8B-B14F-4D97-AF65-F5344CB8AC3E}">
        <p14:creationId xmlns:p14="http://schemas.microsoft.com/office/powerpoint/2010/main" val="4476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377177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215269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89957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71846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38535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E31091-8591-46FC-9B60-D145232C4C5C}" type="datetimeFigureOut">
              <a:rPr lang="fr-FR" smtClean="0"/>
              <a:t>22/09/2020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378100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E31091-8591-46FC-9B60-D145232C4C5C}" type="datetimeFigureOut">
              <a:rPr lang="fr-FR" smtClean="0"/>
              <a:t>22/09/2020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343319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5E31091-8591-46FC-9B60-D145232C4C5C}" type="datetimeFigureOut">
              <a:rPr lang="fr-FR" smtClean="0"/>
              <a:t>22/09/2020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80229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E31091-8591-46FC-9B60-D145232C4C5C}" type="datetimeFigureOut">
              <a:rPr lang="fr-FR" smtClean="0"/>
              <a:t>22/09/2020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05948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E31091-8591-46FC-9B60-D145232C4C5C}" type="datetimeFigureOut">
              <a:rPr lang="fr-FR" smtClean="0"/>
              <a:t>22/09/2020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78037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5E31091-8591-46FC-9B60-D145232C4C5C}" type="datetimeFigureOut">
              <a:rPr lang="fr-FR" smtClean="0"/>
              <a:t>22/09/2020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6CC966-2E85-4373-8332-4CB7DE29A5A2}" type="slidenum">
              <a:rPr lang="fr-FR" smtClean="0"/>
              <a:t>‹N°›</a:t>
            </a:fld>
            <a:endParaRPr lang="fr-FR"/>
          </a:p>
        </p:txBody>
      </p:sp>
    </p:spTree>
    <p:extLst>
      <p:ext uri="{BB962C8B-B14F-4D97-AF65-F5344CB8AC3E}">
        <p14:creationId xmlns:p14="http://schemas.microsoft.com/office/powerpoint/2010/main" val="15633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31091-8591-46FC-9B60-D145232C4C5C}" type="datetimeFigureOut">
              <a:rPr lang="fr-FR" smtClean="0"/>
              <a:t>22/09/2020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CC966-2E85-4373-8332-4CB7DE29A5A2}" type="slidenum">
              <a:rPr lang="fr-FR" smtClean="0"/>
              <a:t>‹N°›</a:t>
            </a:fld>
            <a:endParaRPr lang="fr-FR"/>
          </a:p>
        </p:txBody>
      </p:sp>
    </p:spTree>
    <p:extLst>
      <p:ext uri="{BB962C8B-B14F-4D97-AF65-F5344CB8AC3E}">
        <p14:creationId xmlns:p14="http://schemas.microsoft.com/office/powerpoint/2010/main" val="157706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383" y="0"/>
            <a:ext cx="8229600" cy="1143000"/>
          </a:xfrm>
        </p:spPr>
        <p:txBody>
          <a:bodyPr>
            <a:normAutofit/>
          </a:bodyPr>
          <a:lstStyle/>
          <a:p>
            <a:r>
              <a:rPr lang="fr-FR" sz="2400" b="1" dirty="0" smtClean="0">
                <a:solidFill>
                  <a:schemeClr val="accent3">
                    <a:lumMod val="75000"/>
                  </a:schemeClr>
                </a:solidFill>
              </a:rPr>
              <a:t>2. </a:t>
            </a:r>
            <a:r>
              <a:rPr lang="fr-FR" sz="2400" b="1" dirty="0">
                <a:solidFill>
                  <a:schemeClr val="accent3">
                    <a:lumMod val="75000"/>
                  </a:schemeClr>
                </a:solidFill>
              </a:rPr>
              <a:t>Le </a:t>
            </a:r>
            <a:r>
              <a:rPr lang="fr-FR" sz="2400" b="1" dirty="0" smtClean="0">
                <a:solidFill>
                  <a:schemeClr val="accent3">
                    <a:lumMod val="75000"/>
                  </a:schemeClr>
                </a:solidFill>
              </a:rPr>
              <a:t>contenu </a:t>
            </a:r>
            <a:r>
              <a:rPr lang="fr-FR" sz="2400" b="1" dirty="0">
                <a:solidFill>
                  <a:schemeClr val="accent3">
                    <a:lumMod val="75000"/>
                  </a:schemeClr>
                </a:solidFill>
              </a:rPr>
              <a:t>de la cavité </a:t>
            </a:r>
            <a:r>
              <a:rPr lang="fr-FR" sz="2400" b="1" dirty="0" smtClean="0">
                <a:solidFill>
                  <a:schemeClr val="accent3">
                    <a:lumMod val="75000"/>
                  </a:schemeClr>
                </a:solidFill>
              </a:rPr>
              <a:t>abdominale</a:t>
            </a:r>
            <a:r>
              <a:rPr lang="fr-FR" sz="2400" dirty="0"/>
              <a:t> </a:t>
            </a:r>
            <a:r>
              <a:rPr lang="fr-FR" sz="2400" dirty="0" smtClean="0"/>
              <a:t> </a:t>
            </a:r>
            <a:endParaRPr lang="fr-FR" sz="2400" b="1" dirty="0">
              <a:solidFill>
                <a:schemeClr val="accent3">
                  <a:lumMod val="75000"/>
                </a:schemeClr>
              </a:solidFill>
            </a:endParaRPr>
          </a:p>
        </p:txBody>
      </p:sp>
      <p:sp>
        <p:nvSpPr>
          <p:cNvPr id="1045" name="Rectangle 1044"/>
          <p:cNvSpPr/>
          <p:nvPr/>
        </p:nvSpPr>
        <p:spPr>
          <a:xfrm>
            <a:off x="8332351" y="868064"/>
            <a:ext cx="354584" cy="369332"/>
          </a:xfrm>
          <a:prstGeom prst="rect">
            <a:avLst/>
          </a:prstGeom>
        </p:spPr>
        <p:txBody>
          <a:bodyPr wrap="none">
            <a:spAutoFit/>
          </a:bodyPr>
          <a:lstStyle/>
          <a:p>
            <a:r>
              <a:rPr lang="fr-FR" dirty="0"/>
              <a:t>1</a:t>
            </a:r>
            <a:r>
              <a:rPr lang="fr-FR" dirty="0" smtClean="0"/>
              <a:t> </a:t>
            </a:r>
            <a:endParaRPr lang="fr-FR" dirty="0"/>
          </a:p>
        </p:txBody>
      </p:sp>
      <p:pic>
        <p:nvPicPr>
          <p:cNvPr id="10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1098252"/>
            <a:ext cx="866933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Audio 106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45102526"/>
      </p:ext>
    </p:extLst>
  </p:cSld>
  <p:clrMapOvr>
    <a:masterClrMapping/>
  </p:clrMapOvr>
  <mc:AlternateContent xmlns:mc="http://schemas.openxmlformats.org/markup-compatibility/2006" xmlns:p14="http://schemas.microsoft.com/office/powerpoint/2010/main">
    <mc:Choice Requires="p14">
      <p:transition spd="slow" p14:dur="2000" advTm="200171"/>
    </mc:Choice>
    <mc:Fallback xmlns="">
      <p:transition spd="slow" advTm="200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6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Affichage à l'écran (4:3)</PresentationFormat>
  <Paragraphs>9</Paragraphs>
  <Slides>1</Slides>
  <Notes>1</Notes>
  <HiddenSlides>0</HiddenSlides>
  <MMClips>1</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2. Le contenu de la cavité abdominale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Le contenu de la cavité abdominale  </dc:title>
  <dc:creator>dr_mdaregnarou</dc:creator>
  <cp:lastModifiedBy>dr_mdaregnarou</cp:lastModifiedBy>
  <cp:revision>1</cp:revision>
  <dcterms:created xsi:type="dcterms:W3CDTF">2020-09-22T13:33:57Z</dcterms:created>
  <dcterms:modified xsi:type="dcterms:W3CDTF">2020-09-22T13:34:17Z</dcterms:modified>
</cp:coreProperties>
</file>