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1369E-2030-4A0A-95F9-4DE4A55012C1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383AA-D88D-4D49-8D00-50A74BF087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24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lvl="3" indent="0">
              <a:buFont typeface="Wingdings" panose="05000000000000000000" pitchFamily="2" charset="2"/>
              <a:buNone/>
            </a:pPr>
            <a:r>
              <a:rPr lang="fr-FR" baseline="0" dirty="0" smtClean="0"/>
              <a:t> On distingue quatre stades histologiques de la  nécrose de la paroi intestinale: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FR" dirty="0" smtClean="0"/>
          </a:p>
          <a:p>
            <a:pPr marL="457200" lvl="1" indent="0">
              <a:buFont typeface="Wingdings" panose="05000000000000000000" pitchFamily="2" charset="2"/>
              <a:buNone/>
            </a:pPr>
            <a:endParaRPr lang="fr-FR" baseline="0" dirty="0" smtClean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r-FR" sz="1200" b="1" dirty="0" smtClean="0"/>
              <a:t>Stade I</a:t>
            </a:r>
            <a:r>
              <a:rPr lang="fr-FR" sz="1200" dirty="0" smtClean="0"/>
              <a:t>:  correspond</a:t>
            </a:r>
            <a:r>
              <a:rPr lang="fr-FR" sz="1200" baseline="0" dirty="0" smtClean="0"/>
              <a:t> à une nécrose des cellules épithéliales ( Apoptose  des cellules) qui tapissent la muqueuse intestinale et leur desquamation</a:t>
            </a:r>
            <a:r>
              <a:rPr lang="fr-FR" sz="1200" dirty="0" smtClean="0"/>
              <a:t> </a:t>
            </a:r>
            <a:r>
              <a:rPr lang="fr-FR" sz="1200" baseline="0" dirty="0" smtClean="0"/>
              <a:t> au niveau de la lumière intestinale, </a:t>
            </a:r>
            <a:endParaRPr lang="fr-FR" sz="120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200" b="1" dirty="0" smtClean="0"/>
              <a:t>Stade II</a:t>
            </a:r>
            <a:r>
              <a:rPr lang="fr-FR" sz="1200" dirty="0" smtClean="0"/>
              <a:t>:  se rajoute </a:t>
            </a:r>
            <a:r>
              <a:rPr lang="fr-FR" sz="1200" baseline="0" dirty="0" smtClean="0"/>
              <a:t> à la nécrose muqueuse la n</a:t>
            </a:r>
            <a:r>
              <a:rPr lang="fr-FR" sz="1200" dirty="0" smtClean="0"/>
              <a:t>écrose</a:t>
            </a:r>
            <a:r>
              <a:rPr lang="fr-FR" sz="1200" baseline="0" dirty="0" smtClean="0"/>
              <a:t> de la </a:t>
            </a:r>
            <a:r>
              <a:rPr lang="fr-FR" sz="1200" dirty="0" smtClean="0"/>
              <a:t>sous-muqueuse.</a:t>
            </a:r>
            <a:r>
              <a:rPr lang="fr-FR" sz="1200" baseline="0" dirty="0" smtClean="0"/>
              <a:t> La sous muqueuse est nue, avec infiltration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œdèmateuse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infiltration hématique.</a:t>
            </a:r>
            <a:r>
              <a:rPr lang="fr-FR" sz="1200" baseline="0" dirty="0" smtClean="0"/>
              <a:t> L’eau et le sang  vont </a:t>
            </a:r>
            <a:r>
              <a:rPr lang="fr-FR" sz="1200" dirty="0" smtClean="0"/>
              <a:t> passager</a:t>
            </a:r>
            <a:r>
              <a:rPr lang="fr-FR" sz="1200" baseline="0" dirty="0" smtClean="0"/>
              <a:t> dans la lumière intestinale et  ça se traduit cliniquement par des diarrhées sanguinolente,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z="1200" baseline="0" dirty="0" smtClean="0"/>
              <a:t>Les lésions de ces deux stades  s’installent  après </a:t>
            </a:r>
            <a:r>
              <a:rPr lang="fr-FR" dirty="0" smtClean="0"/>
              <a:t>trois à</a:t>
            </a:r>
            <a:r>
              <a:rPr lang="fr-FR" baseline="0" dirty="0" smtClean="0"/>
              <a:t> six heures</a:t>
            </a:r>
            <a:r>
              <a:rPr lang="fr-FR" dirty="0" smtClean="0"/>
              <a:t> d’ischémie </a:t>
            </a:r>
            <a:r>
              <a:rPr lang="fr-FR" sz="1200" dirty="0" smtClean="0"/>
              <a:t>  et sont réversibles après revascularisation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200" b="1" dirty="0" smtClean="0"/>
              <a:t>Stade III</a:t>
            </a:r>
            <a:r>
              <a:rPr lang="fr-FR" sz="1200" dirty="0" smtClean="0"/>
              <a:t>: Nécrose</a:t>
            </a:r>
            <a:r>
              <a:rPr lang="fr-FR" sz="1200" baseline="0" dirty="0" smtClean="0"/>
              <a:t> </a:t>
            </a:r>
            <a:r>
              <a:rPr lang="fr-FR" sz="1200" dirty="0" smtClean="0"/>
              <a:t> </a:t>
            </a:r>
            <a:r>
              <a:rPr lang="fr-FR" sz="1200" baseline="0" dirty="0" err="1" smtClean="0"/>
              <a:t>transpariétale</a:t>
            </a:r>
            <a:r>
              <a:rPr lang="fr-FR" sz="1200" baseline="0" dirty="0" smtClean="0"/>
              <a:t>:</a:t>
            </a:r>
            <a:r>
              <a:rPr lang="fr-FR" sz="1200" dirty="0" smtClean="0"/>
              <a:t> muqueuse, sous muqueuse, musculeuse et séreuse, c’est</a:t>
            </a:r>
            <a:r>
              <a:rPr lang="fr-FR" sz="1200" baseline="0" dirty="0" smtClean="0"/>
              <a:t> l’infarctus.  Un infarctus est de type hémorragique  (Infiltration hématique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différentes couches de la paroi).</a:t>
            </a:r>
            <a:r>
              <a:rPr lang="fr-FR" sz="1200" baseline="0" dirty="0" smtClean="0"/>
              <a:t> Les lésions évoluent vers l’infarctus  </a:t>
            </a:r>
            <a:r>
              <a:rPr lang="fr-FR" sz="1200" baseline="0" dirty="0" err="1" smtClean="0"/>
              <a:t>aprés</a:t>
            </a:r>
            <a:r>
              <a:rPr lang="fr-FR" dirty="0" smtClean="0"/>
              <a:t> six à 24 heures</a:t>
            </a:r>
            <a:r>
              <a:rPr lang="fr-FR" baseline="0" dirty="0" smtClean="0"/>
              <a:t> d’ischémie et sont irréversibles </a:t>
            </a:r>
            <a:endParaRPr lang="fr-FR" sz="1200" baseline="0" dirty="0" smtClean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r-FR" sz="1200" b="1" baseline="0" dirty="0" smtClean="0"/>
              <a:t>Stade IV: </a:t>
            </a:r>
            <a:r>
              <a:rPr lang="fr-FR" sz="1200" baseline="0" dirty="0" smtClean="0"/>
              <a:t>Gangrène  de la nécrose due à la surinfection bactérienne  et perforation ( les bactéries proviennent de la lumière intestinale).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fr-FR" sz="1200" baseline="0" dirty="0" smtClean="0"/>
              <a:t> elles surviennent  a</a:t>
            </a:r>
            <a:r>
              <a:rPr lang="fr-FR" baseline="0" dirty="0" smtClean="0"/>
              <a:t>près 24 h d’ischémie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52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3. Étape de la réponse inflammatoire systémique et </a:t>
            </a:r>
            <a:r>
              <a:rPr lang="fr-FR" b="1" dirty="0" smtClean="0"/>
              <a:t>du choc septique : </a:t>
            </a:r>
            <a:r>
              <a:rPr lang="fr-FR" b="0" dirty="0" smtClean="0"/>
              <a:t>Elle survient </a:t>
            </a:r>
            <a:r>
              <a:rPr lang="fr-FR" b="0" baseline="0" dirty="0" smtClean="0"/>
              <a:t> entre 12 et 24 h de l’ischémie,</a:t>
            </a:r>
            <a:endParaRPr lang="fr-FR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dirty="0" smtClean="0"/>
              <a:t> D’une</a:t>
            </a:r>
            <a:r>
              <a:rPr lang="fr-FR" baseline="0" dirty="0" smtClean="0"/>
              <a:t> part, </a:t>
            </a:r>
            <a:r>
              <a:rPr lang="fr-FR" dirty="0" smtClean="0"/>
              <a:t>La nécrose de la muqueuse intestinale va favoriser le passage de bactéries</a:t>
            </a:r>
            <a:r>
              <a:rPr lang="fr-FR" baseline="0" dirty="0" smtClean="0"/>
              <a:t> et </a:t>
            </a:r>
            <a:r>
              <a:rPr lang="fr-FR" dirty="0" smtClean="0"/>
              <a:t>de</a:t>
            </a:r>
            <a:r>
              <a:rPr lang="fr-FR" baseline="0" dirty="0" smtClean="0"/>
              <a:t> </a:t>
            </a:r>
            <a:r>
              <a:rPr lang="fr-FR" dirty="0" smtClean="0"/>
              <a:t>toxines depuis la lumière intestinale vers le système porte. 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dirty="0" smtClean="0"/>
              <a:t> Ceux-ci vont activer la libération de médiateurs de l’inflammation  (l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cytokines).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baseline="0" dirty="0" smtClean="0"/>
              <a:t> </a:t>
            </a:r>
            <a:r>
              <a:rPr lang="fr-FR" dirty="0" smtClean="0"/>
              <a:t>Ces agents vont déclencher </a:t>
            </a:r>
            <a:r>
              <a:rPr lang="fr-FR" b="1" dirty="0" smtClean="0"/>
              <a:t>une réponse inflammatoire systémiqu</a:t>
            </a:r>
            <a:r>
              <a:rPr lang="fr-FR" dirty="0" smtClean="0"/>
              <a:t>e impliquant  le foie, le cœur, les reins et les poumons,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baseline="0" dirty="0" smtClean="0"/>
              <a:t> L’atteinte de ces organes </a:t>
            </a:r>
            <a:r>
              <a:rPr lang="fr-FR" dirty="0" smtClean="0"/>
              <a:t>peut aller de la dysfonction transitoire jusqu’à la défaillance multi-viscérale:</a:t>
            </a:r>
            <a:r>
              <a:rPr lang="fr-FR" baseline="0" dirty="0" smtClean="0"/>
              <a:t> </a:t>
            </a:r>
            <a:r>
              <a:rPr lang="fr-FR" dirty="0" smtClean="0"/>
              <a:t>  Insuffisance hépatique, insuffisance rénale, insuffisance cardiaque, insuffisance</a:t>
            </a:r>
            <a:r>
              <a:rPr lang="fr-FR" baseline="0" dirty="0" smtClean="0"/>
              <a:t> respiratoire, coma,,,,,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d’autre part, La perforation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paroi intestinale gangrénée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engendre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 péritonite stercorale et le choc septique.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Choc septique et défaillance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multiviscérale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entrainent le décès du patient,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74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78C9-D857-460E-B161-FAF00757CE37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6BA-6FDC-43BF-B1AA-FAEC71D1E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80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78C9-D857-460E-B161-FAF00757CE37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6BA-6FDC-43BF-B1AA-FAEC71D1E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19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78C9-D857-460E-B161-FAF00757CE37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6BA-6FDC-43BF-B1AA-FAEC71D1E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89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78C9-D857-460E-B161-FAF00757CE37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6BA-6FDC-43BF-B1AA-FAEC71D1E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62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78C9-D857-460E-B161-FAF00757CE37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6BA-6FDC-43BF-B1AA-FAEC71D1E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81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78C9-D857-460E-B161-FAF00757CE37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6BA-6FDC-43BF-B1AA-FAEC71D1E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78C9-D857-460E-B161-FAF00757CE37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6BA-6FDC-43BF-B1AA-FAEC71D1E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85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78C9-D857-460E-B161-FAF00757CE37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6BA-6FDC-43BF-B1AA-FAEC71D1E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2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78C9-D857-460E-B161-FAF00757CE37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6BA-6FDC-43BF-B1AA-FAEC71D1E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51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78C9-D857-460E-B161-FAF00757CE37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6BA-6FDC-43BF-B1AA-FAEC71D1E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30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78C9-D857-460E-B161-FAF00757CE37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6BA-6FDC-43BF-B1AA-FAEC71D1E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8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E78C9-D857-460E-B161-FAF00757CE37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3D6BA-6FDC-43BF-B1AA-FAEC71D1E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41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238375"/>
            <a:ext cx="65341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2005" y="4066861"/>
            <a:ext cx="1630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Nécrose </a:t>
            </a:r>
            <a:r>
              <a:rPr lang="fr-FR" sz="1400" dirty="0"/>
              <a:t>muqueuse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7904" y="4066861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 smtClean="0"/>
              <a:t>Nécrose </a:t>
            </a:r>
          </a:p>
          <a:p>
            <a:pPr algn="ctr"/>
            <a:r>
              <a:rPr lang="fr-FR" sz="1400" dirty="0" smtClean="0"/>
              <a:t>sous-muqueuse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5506872" y="3959139"/>
            <a:ext cx="1206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Nécrose  </a:t>
            </a:r>
            <a:endParaRPr lang="fr-FR" sz="1400" dirty="0" smtClean="0"/>
          </a:p>
          <a:p>
            <a:r>
              <a:rPr lang="fr-FR" sz="1400" dirty="0" err="1" smtClean="0"/>
              <a:t>transpariétale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970605" y="2647538"/>
            <a:ext cx="851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Muqueuse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551998" y="3277117"/>
            <a:ext cx="1183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Sous-muqueuse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769106" y="3554116"/>
            <a:ext cx="933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Musculeuse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1057392" y="3928362"/>
            <a:ext cx="677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Séreuse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1467428" y="6052193"/>
            <a:ext cx="486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Fig. n°5:   </a:t>
            </a:r>
            <a:r>
              <a:rPr lang="fr-FR" dirty="0"/>
              <a:t>C</a:t>
            </a:r>
            <a:r>
              <a:rPr lang="fr-FR" dirty="0" smtClean="0"/>
              <a:t>lassification  de la nécrose intestinale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822945" y="3864810"/>
            <a:ext cx="1047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Gangrène </a:t>
            </a:r>
          </a:p>
          <a:p>
            <a:r>
              <a:rPr lang="fr-FR" sz="1400" dirty="0" smtClean="0"/>
              <a:t>Perforation </a:t>
            </a:r>
            <a:endParaRPr lang="fr-FR" sz="1400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515537" y="1916832"/>
            <a:ext cx="696423" cy="1288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69946" y="1535276"/>
            <a:ext cx="1024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Œdème  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5220072" y="1412369"/>
            <a:ext cx="941390" cy="2016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940152" y="1412369"/>
            <a:ext cx="170218" cy="2003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220072" y="1159078"/>
            <a:ext cx="20726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Infiltration hémorragique 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4788024" y="1916832"/>
            <a:ext cx="260312" cy="869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048336" y="1904608"/>
            <a:ext cx="1208045" cy="10199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94727" y="1552209"/>
            <a:ext cx="1704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Liquide sanguinolent</a:t>
            </a:r>
            <a:endParaRPr lang="fr-FR" sz="1400" dirty="0"/>
          </a:p>
        </p:txBody>
      </p:sp>
      <p:sp>
        <p:nvSpPr>
          <p:cNvPr id="20" name="Rectangle 19"/>
          <p:cNvSpPr/>
          <p:nvPr/>
        </p:nvSpPr>
        <p:spPr>
          <a:xfrm>
            <a:off x="4660882" y="4792796"/>
            <a:ext cx="2728757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 </a:t>
            </a:r>
            <a:r>
              <a:rPr lang="fr-FR" sz="1400" b="1" dirty="0">
                <a:solidFill>
                  <a:schemeClr val="accent3">
                    <a:lumMod val="75000"/>
                  </a:schemeClr>
                </a:solidFill>
              </a:rPr>
              <a:t>&gt;6-24h </a:t>
            </a:r>
            <a:r>
              <a:rPr lang="fr-FR" sz="1400" b="1" dirty="0">
                <a:solidFill>
                  <a:srgbClr val="C00000"/>
                </a:solidFill>
              </a:rPr>
              <a:t>     </a:t>
            </a:r>
          </a:p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Irréversibles</a:t>
            </a:r>
            <a:endParaRPr lang="fr-FR" sz="1400" b="1" dirty="0" smtClean="0">
              <a:solidFill>
                <a:schemeClr val="accent6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infarctus </a:t>
            </a:r>
            <a:r>
              <a:rPr lang="fr-FR" sz="1400" b="1" dirty="0" err="1" smtClean="0">
                <a:solidFill>
                  <a:srgbClr val="C00000"/>
                </a:solidFill>
              </a:rPr>
              <a:t>entéromésentérique</a:t>
            </a:r>
            <a:endParaRPr lang="fr-FR" sz="1400" b="1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 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5776" y="5166229"/>
            <a:ext cx="1066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 </a:t>
            </a:r>
            <a:r>
              <a:rPr lang="fr-FR" sz="1400" b="1" dirty="0" smtClean="0">
                <a:solidFill>
                  <a:srgbClr val="C00000"/>
                </a:solidFill>
              </a:rPr>
              <a:t>      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</a:rPr>
              <a:t>&lt;6 H</a:t>
            </a:r>
            <a:r>
              <a:rPr lang="fr-FR" sz="1400" b="1" dirty="0" smtClean="0">
                <a:solidFill>
                  <a:srgbClr val="C00000"/>
                </a:solidFill>
              </a:rPr>
              <a:t>     </a:t>
            </a:r>
            <a:endParaRPr lang="fr-FR" sz="1400" b="1" dirty="0">
              <a:solidFill>
                <a:srgbClr val="C00000"/>
              </a:solidFill>
            </a:endParaRPr>
          </a:p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Réversibles 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3035657" y="4482359"/>
            <a:ext cx="744255" cy="451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5940152" y="4550992"/>
            <a:ext cx="2" cy="314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171183" y="4374638"/>
            <a:ext cx="175367" cy="710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258866" y="5085184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&gt;24h </a:t>
            </a:r>
            <a:r>
              <a:rPr lang="fr-FR" b="1" dirty="0" smtClean="0">
                <a:solidFill>
                  <a:srgbClr val="C00000"/>
                </a:solidFill>
              </a:rPr>
              <a:t>     </a:t>
            </a:r>
            <a:endParaRPr lang="fr-FR" b="1" dirty="0">
              <a:solidFill>
                <a:srgbClr val="C0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657453" y="4388030"/>
            <a:ext cx="378204" cy="477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8505" y="1928868"/>
            <a:ext cx="838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Stade I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903784" y="2113534"/>
            <a:ext cx="898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Stade II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5776442" y="2063388"/>
            <a:ext cx="959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Stade III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6902486" y="2482866"/>
            <a:ext cx="974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Stade IV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468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860"/>
    </mc:Choice>
    <mc:Fallback xmlns="">
      <p:transition spd="slow" advTm="174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0611" y="520321"/>
            <a:ext cx="7656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3. Étape de la réponse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inflammatoire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systémique: et du choc septique  12-24h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5" name="Groupe 44"/>
          <p:cNvGrpSpPr/>
          <p:nvPr/>
        </p:nvGrpSpPr>
        <p:grpSpPr>
          <a:xfrm>
            <a:off x="611560" y="973995"/>
            <a:ext cx="8352928" cy="5369233"/>
            <a:chOff x="611560" y="973995"/>
            <a:chExt cx="8352928" cy="5369233"/>
          </a:xfrm>
        </p:grpSpPr>
        <p:sp>
          <p:nvSpPr>
            <p:cNvPr id="44" name="Ellipse 43"/>
            <p:cNvSpPr/>
            <p:nvPr/>
          </p:nvSpPr>
          <p:spPr>
            <a:xfrm>
              <a:off x="3995936" y="5839172"/>
              <a:ext cx="2210090" cy="504056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41219" y="973995"/>
              <a:ext cx="1822869" cy="461665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Infarctus  </a:t>
              </a:r>
              <a:endParaRPr lang="fr-FR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16854" y="3833088"/>
              <a:ext cx="3700245" cy="36933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chemeClr val="accent3">
                      <a:lumMod val="50000"/>
                    </a:schemeClr>
                  </a:solidFill>
                </a:rPr>
                <a:t> Réponse </a:t>
              </a:r>
              <a:r>
                <a:rPr lang="fr-FR" b="1" dirty="0">
                  <a:solidFill>
                    <a:schemeClr val="accent3">
                      <a:lumMod val="50000"/>
                    </a:schemeClr>
                  </a:solidFill>
                </a:rPr>
                <a:t>inflammatoire </a:t>
              </a:r>
              <a:r>
                <a:rPr lang="fr-FR" b="1" dirty="0" smtClean="0">
                  <a:solidFill>
                    <a:schemeClr val="accent3">
                      <a:lumMod val="50000"/>
                    </a:schemeClr>
                  </a:solidFill>
                </a:rPr>
                <a:t>systémique</a:t>
              </a:r>
              <a:endParaRPr lang="fr-FR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57286" y="3011067"/>
              <a:ext cx="3201046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r-FR" dirty="0" smtClean="0">
                  <a:solidFill>
                    <a:schemeClr val="accent4">
                      <a:lumMod val="75000"/>
                    </a:schemeClr>
                  </a:solidFill>
                </a:rPr>
                <a:t>    Médiateurs </a:t>
              </a:r>
              <a:r>
                <a:rPr lang="fr-FR" dirty="0">
                  <a:solidFill>
                    <a:schemeClr val="accent4">
                      <a:lumMod val="75000"/>
                    </a:schemeClr>
                  </a:solidFill>
                </a:rPr>
                <a:t>de </a:t>
              </a:r>
              <a:r>
                <a:rPr lang="fr-FR" dirty="0" smtClean="0">
                  <a:solidFill>
                    <a:schemeClr val="accent4">
                      <a:lumMod val="75000"/>
                    </a:schemeClr>
                  </a:solidFill>
                </a:rPr>
                <a:t>l’inflammation</a:t>
              </a:r>
              <a:endParaRPr lang="fr-F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11034" y="4902683"/>
              <a:ext cx="3973652" cy="36933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</a:rPr>
                <a:t>Syndrome </a:t>
              </a:r>
              <a:r>
                <a:rPr lang="fr-FR" b="1" dirty="0">
                  <a:solidFill>
                    <a:srgbClr val="C00000"/>
                  </a:solidFill>
                </a:rPr>
                <a:t>de défaillance </a:t>
              </a:r>
              <a:r>
                <a:rPr lang="fr-FR" b="1" dirty="0" smtClean="0">
                  <a:solidFill>
                    <a:srgbClr val="C00000"/>
                  </a:solidFill>
                </a:rPr>
                <a:t>multi viscérale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29494" y="1507123"/>
              <a:ext cx="20162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1">
                      <a:lumMod val="75000"/>
                    </a:schemeClr>
                  </a:solidFill>
                </a:rPr>
                <a:t>Bactéries </a:t>
              </a:r>
              <a:endParaRPr lang="fr-FR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fr-FR" dirty="0">
                  <a:solidFill>
                    <a:schemeClr val="accent1">
                      <a:lumMod val="75000"/>
                    </a:schemeClr>
                  </a:solidFill>
                </a:rPr>
                <a:t>Toxines </a:t>
              </a:r>
              <a:endParaRPr lang="fr-FR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fr-FR" dirty="0">
                  <a:solidFill>
                    <a:schemeClr val="accent1">
                      <a:lumMod val="75000"/>
                    </a:schemeClr>
                  </a:solidFill>
                </a:rPr>
                <a:t>Enzymes digestives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54880" y="1675485"/>
              <a:ext cx="1609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3">
                      <a:lumMod val="50000"/>
                    </a:schemeClr>
                  </a:solidFill>
                </a:rPr>
                <a:t>Système porte </a:t>
              </a:r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6206026" y="4216487"/>
              <a:ext cx="520652" cy="63816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V="1">
              <a:off x="6966977" y="1837197"/>
              <a:ext cx="387903" cy="229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flipH="1">
              <a:off x="6337606" y="2393636"/>
              <a:ext cx="1" cy="3488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>
              <a:off x="6337607" y="3514410"/>
              <a:ext cx="0" cy="3186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11560" y="2742455"/>
              <a:ext cx="255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b="1" dirty="0">
                  <a:solidFill>
                    <a:schemeClr val="accent3">
                      <a:lumMod val="75000"/>
                    </a:schemeClr>
                  </a:solidFill>
                </a:rPr>
                <a:t>P</a:t>
              </a:r>
              <a:r>
                <a:rPr lang="fr-FR" b="1" dirty="0" smtClean="0">
                  <a:solidFill>
                    <a:schemeClr val="accent3">
                      <a:lumMod val="75000"/>
                    </a:schemeClr>
                  </a:solidFill>
                </a:rPr>
                <a:t>éritonite </a:t>
              </a:r>
              <a:r>
                <a:rPr lang="fr-FR" b="1" dirty="0">
                  <a:solidFill>
                    <a:schemeClr val="accent3">
                      <a:lumMod val="75000"/>
                    </a:schemeClr>
                  </a:solidFill>
                </a:rPr>
                <a:t>stercorale </a:t>
              </a:r>
              <a:endParaRPr lang="fr-FR" b="1" dirty="0" smtClean="0">
                <a:solidFill>
                  <a:schemeClr val="accent3">
                    <a:lumMod val="75000"/>
                  </a:schemeClr>
                </a:solidFill>
              </a:endParaRPr>
            </a:p>
            <a:p>
              <a:r>
                <a:rPr lang="fr-FR" b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endParaRPr lang="fr-FR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106867" y="5877272"/>
              <a:ext cx="19736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Décès </a:t>
              </a:r>
              <a:r>
                <a:rPr lang="fr-FR" sz="2000" b="1" dirty="0">
                  <a:solidFill>
                    <a:schemeClr val="accent3">
                      <a:lumMod val="50000"/>
                    </a:schemeClr>
                  </a:solidFill>
                </a:rPr>
                <a:t>du patient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023" y="5456197"/>
              <a:ext cx="1570238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</a:rPr>
                <a:t>Choc septique 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  <p:cxnSp>
          <p:nvCxnSpPr>
            <p:cNvPr id="37" name="Connecteur droit avec flèche 36"/>
            <p:cNvCxnSpPr>
              <a:stCxn id="36" idx="3"/>
              <a:endCxn id="34" idx="0"/>
            </p:cNvCxnSpPr>
            <p:nvPr/>
          </p:nvCxnSpPr>
          <p:spPr>
            <a:xfrm>
              <a:off x="2352261" y="5640863"/>
              <a:ext cx="2741447" cy="2364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>
              <a:endCxn id="34" idx="0"/>
            </p:cNvCxnSpPr>
            <p:nvPr/>
          </p:nvCxnSpPr>
          <p:spPr>
            <a:xfrm flipH="1">
              <a:off x="5093708" y="5272015"/>
              <a:ext cx="379864" cy="6052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>
              <a:off x="1567142" y="3195733"/>
              <a:ext cx="0" cy="20762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Connecteur droit avec flèche 62"/>
          <p:cNvCxnSpPr>
            <a:stCxn id="7" idx="1"/>
          </p:cNvCxnSpPr>
          <p:nvPr/>
        </p:nvCxnSpPr>
        <p:spPr>
          <a:xfrm flipH="1">
            <a:off x="1889448" y="1204828"/>
            <a:ext cx="1651771" cy="302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7" idx="3"/>
          </p:cNvCxnSpPr>
          <p:nvPr/>
        </p:nvCxnSpPr>
        <p:spPr>
          <a:xfrm>
            <a:off x="5364088" y="1204828"/>
            <a:ext cx="841938" cy="302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01434" y="1664008"/>
            <a:ext cx="110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G</a:t>
            </a:r>
            <a:r>
              <a:rPr lang="fr-FR" dirty="0" err="1" smtClean="0"/>
              <a:t>angréne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567142" y="2044817"/>
            <a:ext cx="0" cy="697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11"/>
    </mc:Choice>
    <mc:Fallback xmlns="">
      <p:transition spd="slow" advTm="99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Affichage à l'écran (4:3)</PresentationFormat>
  <Paragraphs>61</Paragraphs>
  <Slides>2</Slides>
  <Notes>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dr_mdaregnarou</dc:creator>
  <cp:lastModifiedBy>dr_mdaregnarou</cp:lastModifiedBy>
  <cp:revision>1</cp:revision>
  <dcterms:created xsi:type="dcterms:W3CDTF">2020-09-16T17:01:00Z</dcterms:created>
  <dcterms:modified xsi:type="dcterms:W3CDTF">2020-09-16T17:01:21Z</dcterms:modified>
</cp:coreProperties>
</file>