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809E-321A-43CE-862A-355B94781B83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6005-E273-4D81-8F74-16C26F9C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2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Ischémie mésentérique aiguë  occlusive: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L’ emble et  la thrombose</a:t>
            </a:r>
            <a:r>
              <a:rPr lang="fr-FR" baseline="0" dirty="0" smtClean="0"/>
              <a:t> sont des caillots sanguins, l’embole  se détache d’une thrombose comme on le voit sur la fig. n°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L’embolie occlusive de l’AMS  siège souvent en amont de l’artère colique moyenne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 Une plaque d’ athérome  (schémas A et B)  est une accumulation de cellules, du cholestérol et du calcium entre l’intime et la média de l’artère. Elle  fait  rétrécir  la lumière du vaisseau: on parle de   </a:t>
            </a:r>
            <a:r>
              <a:rPr lang="fr-FR" b="1" baseline="0" dirty="0" smtClean="0"/>
              <a:t>sténose athéromateuse</a:t>
            </a:r>
            <a:r>
              <a:rPr lang="fr-FR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En</a:t>
            </a:r>
            <a:r>
              <a:rPr lang="fr-FR" baseline="0" dirty="0" smtClean="0"/>
              <a:t> cas de</a:t>
            </a:r>
            <a:r>
              <a:rPr lang="fr-FR" dirty="0" smtClean="0"/>
              <a:t> rupture de la plaque d’athérome,</a:t>
            </a:r>
            <a:r>
              <a:rPr lang="fr-FR" baseline="0" dirty="0" smtClean="0"/>
              <a:t> </a:t>
            </a:r>
            <a:r>
              <a:rPr lang="fr-FR" dirty="0" smtClean="0"/>
              <a:t> une thrombose  se</a:t>
            </a:r>
            <a:r>
              <a:rPr lang="fr-FR" baseline="0" dirty="0" smtClean="0"/>
              <a:t> forme  et </a:t>
            </a:r>
            <a:r>
              <a:rPr lang="fr-FR" dirty="0" smtClean="0"/>
              <a:t> obstrue la</a:t>
            </a:r>
            <a:r>
              <a:rPr lang="fr-FR" baseline="0" dirty="0" smtClean="0"/>
              <a:t> lumière artérielle</a:t>
            </a:r>
            <a:r>
              <a:rPr lang="fr-FR" dirty="0" smtClean="0"/>
              <a:t> déjà en sténose.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La plaque d’athérome siège souvent au niveau de l’ostium de l’AMS, voir schéma 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La  </a:t>
            </a:r>
            <a:r>
              <a:rPr lang="fr-FR" dirty="0" smtClean="0"/>
              <a:t> figure n°  montre une embolie se</a:t>
            </a:r>
            <a:r>
              <a:rPr lang="fr-FR" baseline="0" dirty="0" smtClean="0"/>
              <a:t> détachant </a:t>
            </a:r>
            <a:r>
              <a:rPr lang="fr-FR" dirty="0" smtClean="0"/>
              <a:t> d’une thrombose formée au sein d’ un anévrisme de l’aorte.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En</a:t>
            </a:r>
            <a:r>
              <a:rPr lang="fr-FR" b="1" baseline="0" dirty="0" smtClean="0"/>
              <a:t> somme,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 Les thromboses artérielles sont proximales et les embolies sont plutôt distale.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 Cela signifie que: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Une ischémie de l’ensemble du grêle,  du colon droit et 2/3 du colon transverse est   causée par une thrombose  artérielle compliquant </a:t>
            </a:r>
            <a:r>
              <a:rPr lang="fr-FR" dirty="0" smtClean="0"/>
              <a:t>une sténose artérielle en rapport avec une plaque d’athérome </a:t>
            </a:r>
            <a:r>
              <a:rPr lang="fr-FR" baseline="0" dirty="0" smtClean="0"/>
              <a:t>au niveau de l’ostium de l’AMS. 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Les embolies artérielles  siègent   en amont de l’artère colique moyenne et après les premières artères jéjunales ou au niveau des artère jéjunales ou iléales . Ils provoquent ainsi des ischémies segmentaires jéjunales ou iléales,  ou  des ischémies de l’iléon et du colon droit.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9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dissection aortique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c’est la r</a:t>
            </a:r>
            <a:r>
              <a:rPr lang="fr-FR" dirty="0" smtClean="0"/>
              <a:t>upture longitudinale de la média de l’aorte et</a:t>
            </a:r>
            <a:r>
              <a:rPr lang="fr-FR" baseline="0" dirty="0" smtClean="0"/>
              <a:t> </a:t>
            </a:r>
            <a:r>
              <a:rPr lang="fr-FR" dirty="0" smtClean="0"/>
              <a:t> l'irruption de sang à l'intérieur de sa </a:t>
            </a:r>
            <a:r>
              <a:rPr lang="fr-FR" b="0" i="0" dirty="0" smtClean="0"/>
              <a:t>paroi</a:t>
            </a:r>
            <a:r>
              <a:rPr lang="fr-FR" b="0" i="0" baseline="0" dirty="0" smtClean="0"/>
              <a:t> constituant un hématome </a:t>
            </a:r>
            <a:r>
              <a:rPr lang="fr-FR" b="0" i="0" baseline="0" dirty="0" err="1" smtClean="0"/>
              <a:t>intramurale</a:t>
            </a:r>
            <a:r>
              <a:rPr lang="fr-FR" b="0" i="0" baseline="0" dirty="0" smtClean="0"/>
              <a:t> et une thrombose)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complique fréquemment d’une extension vers ses branches de division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compris  l’AMS.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dissection isolée de l’AMS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La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déchirure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intimale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localise  dans la portion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rétropancreatique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l’artère mésentérique supérieure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-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lumière de l’AMS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comprimée par l’hématome  et la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thrombose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intramuraux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3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3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92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41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4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E1AF-2F4A-403F-B26E-60292E5D182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29F1-31DE-46C4-AE8F-622BCE6E5C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395372"/>
            <a:ext cx="4064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Ischémie </a:t>
            </a:r>
            <a:r>
              <a:rPr lang="fr-FR" b="1" u="sng" dirty="0">
                <a:solidFill>
                  <a:schemeClr val="accent3">
                    <a:lumMod val="75000"/>
                  </a:schemeClr>
                </a:solidFill>
              </a:rPr>
              <a:t>mésentérique aiguë  </a:t>
            </a:r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occlusive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931472" y="790207"/>
            <a:ext cx="188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Embolie artérielle</a:t>
            </a:r>
            <a:endParaRPr lang="fr-FR" b="1" dirty="0">
              <a:solidFill>
                <a:srgbClr val="C00000"/>
              </a:solidFill>
              <a:ea typeface="Calibri"/>
              <a:cs typeface="Arial"/>
            </a:endParaRPr>
          </a:p>
        </p:txBody>
      </p:sp>
      <p:grpSp>
        <p:nvGrpSpPr>
          <p:cNvPr id="6160" name="Groupe 6159"/>
          <p:cNvGrpSpPr/>
          <p:nvPr/>
        </p:nvGrpSpPr>
        <p:grpSpPr>
          <a:xfrm>
            <a:off x="179512" y="3717032"/>
            <a:ext cx="3579145" cy="2736304"/>
            <a:chOff x="274028" y="3792193"/>
            <a:chExt cx="3579145" cy="2736304"/>
          </a:xfrm>
        </p:grpSpPr>
        <p:grpSp>
          <p:nvGrpSpPr>
            <p:cNvPr id="27" name="Groupe 26"/>
            <p:cNvGrpSpPr/>
            <p:nvPr/>
          </p:nvGrpSpPr>
          <p:grpSpPr>
            <a:xfrm>
              <a:off x="274028" y="3889776"/>
              <a:ext cx="3579145" cy="2508111"/>
              <a:chOff x="404904" y="3889776"/>
              <a:chExt cx="3579145" cy="250811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04904" y="6090110"/>
                <a:ext cx="357914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Fig</a:t>
                </a:r>
                <a:r>
                  <a:rPr lang="fr-FR" sz="1400" b="1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n°11: </a:t>
                </a:r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Embole occlusive en amont de l’ACM</a:t>
                </a:r>
                <a:endParaRPr lang="fr-FR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674413" y="3889776"/>
                <a:ext cx="3021604" cy="2286000"/>
                <a:chOff x="674413" y="3889776"/>
                <a:chExt cx="3021604" cy="2286000"/>
              </a:xfrm>
            </p:grpSpPr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413" y="3889776"/>
                  <a:ext cx="1666875" cy="228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7" name="Connecteur droit avec flèche 16"/>
                <p:cNvCxnSpPr/>
                <p:nvPr/>
              </p:nvCxnSpPr>
              <p:spPr>
                <a:xfrm>
                  <a:off x="1822556" y="4630912"/>
                  <a:ext cx="0" cy="2382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e 24"/>
                <p:cNvGrpSpPr/>
                <p:nvPr/>
              </p:nvGrpSpPr>
              <p:grpSpPr>
                <a:xfrm>
                  <a:off x="1750548" y="4444095"/>
                  <a:ext cx="1945469" cy="790542"/>
                  <a:chOff x="1750548" y="4444095"/>
                  <a:chExt cx="1945469" cy="790542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750548" y="4444095"/>
                    <a:ext cx="194546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Artère </a:t>
                    </a:r>
                    <a:r>
                      <a: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colique moyenne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066175" y="4926860"/>
                    <a:ext cx="152144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Embolie occlusive </a:t>
                    </a:r>
                    <a:endParaRPr lang="fr-FR" sz="14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21" name="Connecteur droit avec flèche 20"/>
                <p:cNvCxnSpPr/>
                <p:nvPr/>
              </p:nvCxnSpPr>
              <p:spPr>
                <a:xfrm flipH="1">
                  <a:off x="1810536" y="5032776"/>
                  <a:ext cx="235967" cy="17108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avec flèche 22"/>
                <p:cNvCxnSpPr/>
                <p:nvPr/>
              </p:nvCxnSpPr>
              <p:spPr>
                <a:xfrm flipH="1">
                  <a:off x="1979700" y="5517232"/>
                  <a:ext cx="42559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2405298" y="5332566"/>
                  <a:ext cx="5645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AMS </a:t>
                  </a:r>
                </a:p>
              </p:txBody>
            </p:sp>
          </p:grpSp>
        </p:grpSp>
        <p:sp>
          <p:nvSpPr>
            <p:cNvPr id="6159" name="Rectangle 6158"/>
            <p:cNvSpPr/>
            <p:nvPr/>
          </p:nvSpPr>
          <p:spPr>
            <a:xfrm>
              <a:off x="274028" y="3792193"/>
              <a:ext cx="3456384" cy="2736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62" name="Groupe 6161"/>
          <p:cNvGrpSpPr/>
          <p:nvPr/>
        </p:nvGrpSpPr>
        <p:grpSpPr>
          <a:xfrm>
            <a:off x="395536" y="1297713"/>
            <a:ext cx="2659062" cy="2170425"/>
            <a:chOff x="-15211" y="1143282"/>
            <a:chExt cx="3450969" cy="2470614"/>
          </a:xfrm>
        </p:grpSpPr>
        <p:grpSp>
          <p:nvGrpSpPr>
            <p:cNvPr id="10" name="Groupe 9"/>
            <p:cNvGrpSpPr/>
            <p:nvPr/>
          </p:nvGrpSpPr>
          <p:grpSpPr>
            <a:xfrm>
              <a:off x="-15210" y="1274260"/>
              <a:ext cx="3450968" cy="2188800"/>
              <a:chOff x="-15210" y="1452556"/>
              <a:chExt cx="3450968" cy="21888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275" y="1452556"/>
                <a:ext cx="2752429" cy="1926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-15210" y="3291011"/>
                <a:ext cx="3450968" cy="35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Fig</a:t>
                </a:r>
                <a:r>
                  <a:rPr lang="fr-FR" sz="1400" b="1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n°10: </a:t>
                </a:r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Embolie </a:t>
                </a:r>
                <a:r>
                  <a:rPr lang="fr-FR" sz="1400" dirty="0">
                    <a:solidFill>
                      <a:schemeClr val="tx2">
                        <a:lumMod val="75000"/>
                      </a:schemeClr>
                    </a:solidFill>
                  </a:rPr>
                  <a:t>et  </a:t>
                </a:r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fr-FR" sz="1400" dirty="0">
                    <a:solidFill>
                      <a:schemeClr val="tx2">
                        <a:lumMod val="75000"/>
                      </a:schemeClr>
                    </a:solidFill>
                  </a:rPr>
                  <a:t>thrombose</a:t>
                </a:r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fr-FR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161" name="Rectangle 6160"/>
            <p:cNvSpPr/>
            <p:nvPr/>
          </p:nvSpPr>
          <p:spPr>
            <a:xfrm>
              <a:off x="-15211" y="1143282"/>
              <a:ext cx="3213801" cy="2470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5639545" y="764704"/>
            <a:ext cx="224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Thrombose  artérielle</a:t>
            </a:r>
            <a:endParaRPr lang="fr-FR" b="1" dirty="0">
              <a:solidFill>
                <a:srgbClr val="C00000"/>
              </a:solidFill>
              <a:ea typeface="Calibri"/>
              <a:cs typeface="Arial"/>
            </a:endParaRPr>
          </a:p>
        </p:txBody>
      </p:sp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4770710" y="1196541"/>
            <a:ext cx="3617714" cy="2539075"/>
            <a:chOff x="4300191" y="1800627"/>
            <a:chExt cx="4689905" cy="3817209"/>
          </a:xfrm>
        </p:grpSpPr>
        <p:sp>
          <p:nvSpPr>
            <p:cNvPr id="6157" name="Rectangle 6156"/>
            <p:cNvSpPr/>
            <p:nvPr/>
          </p:nvSpPr>
          <p:spPr>
            <a:xfrm>
              <a:off x="4300191" y="1800627"/>
              <a:ext cx="4689905" cy="3789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4433486" y="1800628"/>
              <a:ext cx="4409442" cy="3817208"/>
              <a:chOff x="4433486" y="1800628"/>
              <a:chExt cx="4409442" cy="3817208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0852" y="1985294"/>
                <a:ext cx="1819827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486" y="1985294"/>
                <a:ext cx="1578674" cy="252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4471231" y="4507339"/>
                <a:ext cx="4371697" cy="11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Fig</a:t>
                </a:r>
                <a:r>
                  <a:rPr lang="fr-FR" sz="1400" b="1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  <a:r>
                  <a:rPr lang="fr-FR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n°12: </a:t>
                </a:r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thrombose occlusive sur une plaque d’athérome au niveau de l’ostium de l’AMS</a:t>
                </a:r>
                <a:endParaRPr lang="fr-FR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63" name="Rectangle 6162"/>
              <p:cNvSpPr/>
              <p:nvPr/>
            </p:nvSpPr>
            <p:spPr>
              <a:xfrm>
                <a:off x="6550852" y="3468138"/>
                <a:ext cx="18459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 smtClean="0"/>
                  <a:t> Plaque d’athérome</a:t>
                </a:r>
                <a:endParaRPr lang="fr-FR" sz="1600" dirty="0"/>
              </a:p>
            </p:txBody>
          </p:sp>
          <p:cxnSp>
            <p:nvCxnSpPr>
              <p:cNvPr id="6167" name="Connecteur droit avec flèche 6166"/>
              <p:cNvCxnSpPr/>
              <p:nvPr/>
            </p:nvCxnSpPr>
            <p:spPr>
              <a:xfrm flipH="1" flipV="1">
                <a:off x="5265827" y="3084008"/>
                <a:ext cx="1466413" cy="3841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7708466" y="3983578"/>
                <a:ext cx="456914" cy="555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/>
                  <a:t>B</a:t>
                </a:r>
                <a:endParaRPr lang="fr-FR" b="1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62778" y="4074316"/>
                <a:ext cx="415244" cy="555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/>
                  <a:t>A</a:t>
                </a:r>
                <a:endParaRPr lang="fr-FR" b="1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04248" y="1800628"/>
                <a:ext cx="17574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Thrombose </a:t>
                </a:r>
                <a:r>
                  <a:rPr lang="fr-FR" sz="1400" dirty="0">
                    <a:solidFill>
                      <a:schemeClr val="tx2">
                        <a:lumMod val="75000"/>
                      </a:schemeClr>
                    </a:solidFill>
                  </a:rPr>
                  <a:t>occlusive </a:t>
                </a:r>
                <a:endParaRPr lang="fr-FR" sz="1400" dirty="0"/>
              </a:p>
            </p:txBody>
          </p:sp>
        </p:grpSp>
      </p:grpSp>
      <p:grpSp>
        <p:nvGrpSpPr>
          <p:cNvPr id="64" name="Groupe 63"/>
          <p:cNvGrpSpPr>
            <a:grpSpLocks noChangeAspect="1"/>
          </p:cNvGrpSpPr>
          <p:nvPr/>
        </p:nvGrpSpPr>
        <p:grpSpPr>
          <a:xfrm>
            <a:off x="4770710" y="3933360"/>
            <a:ext cx="3202237" cy="2663992"/>
            <a:chOff x="197941" y="2780928"/>
            <a:chExt cx="5101244" cy="4246826"/>
          </a:xfrm>
        </p:grpSpPr>
        <p:grpSp>
          <p:nvGrpSpPr>
            <p:cNvPr id="68" name="Groupe 67"/>
            <p:cNvGrpSpPr/>
            <p:nvPr/>
          </p:nvGrpSpPr>
          <p:grpSpPr>
            <a:xfrm>
              <a:off x="197941" y="2984253"/>
              <a:ext cx="5101244" cy="3871345"/>
              <a:chOff x="197941" y="2984253"/>
              <a:chExt cx="5101244" cy="387134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827584" y="5733256"/>
                <a:ext cx="1511848" cy="44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Aorte saine </a:t>
                </a:r>
                <a:endParaRPr lang="fr-FR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63410" y="5733256"/>
                <a:ext cx="2935775" cy="441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Aorte avec anévrisme  </a:t>
                </a:r>
                <a:endParaRPr lang="fr-FR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197941" y="2984253"/>
                <a:ext cx="5101244" cy="3871345"/>
                <a:chOff x="197941" y="2984253"/>
                <a:chExt cx="5101244" cy="3871345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2907439" y="2984253"/>
                  <a:ext cx="1416092" cy="4354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thrombose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74" name="Groupe 73"/>
                <p:cNvGrpSpPr/>
                <p:nvPr/>
              </p:nvGrpSpPr>
              <p:grpSpPr>
                <a:xfrm>
                  <a:off x="197941" y="3327449"/>
                  <a:ext cx="5101244" cy="3528149"/>
                  <a:chOff x="197941" y="3327449"/>
                  <a:chExt cx="5101244" cy="3528149"/>
                </a:xfrm>
              </p:grpSpPr>
              <p:sp>
                <p:nvSpPr>
                  <p:cNvPr id="75" name="Titre 1"/>
                  <p:cNvSpPr txBox="1">
                    <a:spLocks/>
                  </p:cNvSpPr>
                  <p:nvPr/>
                </p:nvSpPr>
                <p:spPr>
                  <a:xfrm>
                    <a:off x="197941" y="6244790"/>
                    <a:ext cx="5101244" cy="61080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endParaRPr lang="fr-FR" sz="1200" b="1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Fig. n13°: </a:t>
                    </a:r>
                    <a:r>
                      <a:rPr lang="fr-FR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Une embole provenant</a:t>
                    </a:r>
                  </a:p>
                  <a:p>
                    <a:r>
                      <a:rPr lang="fr-FR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d’un anévrysme </a:t>
                    </a:r>
                  </a:p>
                  <a:p>
                    <a:r>
                      <a:rPr lang="fr-FR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de l’aorte </a:t>
                    </a:r>
                    <a:br>
                      <a:rPr lang="fr-FR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</a:br>
                    <a:endParaRPr lang="fr-FR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76" name="Groupe 75"/>
                  <p:cNvGrpSpPr/>
                  <p:nvPr/>
                </p:nvGrpSpPr>
                <p:grpSpPr>
                  <a:xfrm>
                    <a:off x="883810" y="3327449"/>
                    <a:ext cx="4335164" cy="2524125"/>
                    <a:chOff x="883810" y="3327449"/>
                    <a:chExt cx="4335164" cy="2524125"/>
                  </a:xfrm>
                </p:grpSpPr>
                <p:grpSp>
                  <p:nvGrpSpPr>
                    <p:cNvPr id="77" name="Groupe 76"/>
                    <p:cNvGrpSpPr/>
                    <p:nvPr/>
                  </p:nvGrpSpPr>
                  <p:grpSpPr>
                    <a:xfrm>
                      <a:off x="883810" y="3327449"/>
                      <a:ext cx="3486150" cy="2524125"/>
                      <a:chOff x="883810" y="3327449"/>
                      <a:chExt cx="3486150" cy="2524125"/>
                    </a:xfrm>
                  </p:grpSpPr>
                  <p:pic>
                    <p:nvPicPr>
                      <p:cNvPr id="92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810" y="3327449"/>
                        <a:ext cx="34861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cxnSp>
                    <p:nvCxnSpPr>
                      <p:cNvPr id="93" name="Connecteur droit avec flèche 92"/>
                      <p:cNvCxnSpPr>
                        <a:endCxn id="87" idx="0"/>
                      </p:cNvCxnSpPr>
                      <p:nvPr/>
                    </p:nvCxnSpPr>
                    <p:spPr>
                      <a:xfrm>
                        <a:off x="3923928" y="3342502"/>
                        <a:ext cx="447" cy="1111886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4" name="Flèche courbée vers la droite 93"/>
                      <p:cNvSpPr/>
                      <p:nvPr/>
                    </p:nvSpPr>
                    <p:spPr>
                      <a:xfrm>
                        <a:off x="3099188" y="4589512"/>
                        <a:ext cx="138316" cy="315472"/>
                      </a:xfrm>
                      <a:prstGeom prst="curvedRightArrow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8" name="Groupe 77"/>
                    <p:cNvGrpSpPr/>
                    <p:nvPr/>
                  </p:nvGrpSpPr>
                  <p:grpSpPr>
                    <a:xfrm>
                      <a:off x="3099188" y="4229472"/>
                      <a:ext cx="2119786" cy="1435888"/>
                      <a:chOff x="3099188" y="4229472"/>
                      <a:chExt cx="2119786" cy="1435888"/>
                    </a:xfrm>
                  </p:grpSpPr>
                  <p:grpSp>
                    <p:nvGrpSpPr>
                      <p:cNvPr id="79" name="Groupe 78"/>
                      <p:cNvGrpSpPr/>
                      <p:nvPr/>
                    </p:nvGrpSpPr>
                    <p:grpSpPr>
                      <a:xfrm>
                        <a:off x="3287256" y="4229472"/>
                        <a:ext cx="877094" cy="759492"/>
                        <a:chOff x="3287256" y="4229472"/>
                        <a:chExt cx="877094" cy="759492"/>
                      </a:xfrm>
                    </p:grpSpPr>
                    <p:sp>
                      <p:nvSpPr>
                        <p:cNvPr id="83" name="Pensées 82"/>
                        <p:cNvSpPr/>
                        <p:nvPr/>
                      </p:nvSpPr>
                      <p:spPr>
                        <a:xfrm>
                          <a:off x="3779912" y="4437112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4" name="Pensées 83"/>
                        <p:cNvSpPr/>
                        <p:nvPr/>
                      </p:nvSpPr>
                      <p:spPr>
                        <a:xfrm>
                          <a:off x="3932312" y="4589512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5" name="Pensées 84"/>
                        <p:cNvSpPr/>
                        <p:nvPr/>
                      </p:nvSpPr>
                      <p:spPr>
                        <a:xfrm>
                          <a:off x="3704104" y="4544944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6" name="Pensées 85"/>
                        <p:cNvSpPr/>
                        <p:nvPr/>
                      </p:nvSpPr>
                      <p:spPr>
                        <a:xfrm>
                          <a:off x="4020334" y="4448904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7" name="Pensées 86"/>
                        <p:cNvSpPr/>
                        <p:nvPr/>
                      </p:nvSpPr>
                      <p:spPr>
                        <a:xfrm>
                          <a:off x="3923928" y="4274368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8" name="Pensées 87"/>
                        <p:cNvSpPr/>
                        <p:nvPr/>
                      </p:nvSpPr>
                      <p:spPr>
                        <a:xfrm>
                          <a:off x="3788306" y="4628924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89" name="Pensées 88"/>
                        <p:cNvSpPr/>
                        <p:nvPr/>
                      </p:nvSpPr>
                      <p:spPr>
                        <a:xfrm>
                          <a:off x="3552488" y="4437112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90" name="Pensées 89"/>
                        <p:cNvSpPr/>
                        <p:nvPr/>
                      </p:nvSpPr>
                      <p:spPr>
                        <a:xfrm>
                          <a:off x="3692704" y="4229472"/>
                          <a:ext cx="144016" cy="360040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91" name="Pensées 90"/>
                        <p:cNvSpPr/>
                        <p:nvPr/>
                      </p:nvSpPr>
                      <p:spPr>
                        <a:xfrm>
                          <a:off x="3287256" y="4517896"/>
                          <a:ext cx="276632" cy="197296"/>
                        </a:xfrm>
                        <a:prstGeom prst="cloudCallou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p:sp>
                    <p:nvSpPr>
                      <p:cNvPr id="80" name="Pensées 79"/>
                      <p:cNvSpPr/>
                      <p:nvPr/>
                    </p:nvSpPr>
                    <p:spPr>
                      <a:xfrm>
                        <a:off x="3099188" y="4941344"/>
                        <a:ext cx="276632" cy="197296"/>
                      </a:xfrm>
                      <a:prstGeom prst="cloudCallou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81" name="Rectangle 80"/>
                      <p:cNvSpPr/>
                      <p:nvPr/>
                    </p:nvSpPr>
                    <p:spPr>
                      <a:xfrm>
                        <a:off x="3543284" y="5174715"/>
                        <a:ext cx="1675690" cy="49064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a:t>Une </a:t>
                        </a:r>
                        <a:r>
                          <a:rPr lang="fr-FR" sz="1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a:t>embole</a:t>
                        </a:r>
                        <a:r>
                          <a:rPr lang="fr-FR" sz="14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a:t> </a:t>
                        </a:r>
                      </a:p>
                    </p:txBody>
                  </p:sp>
                  <p:cxnSp>
                    <p:nvCxnSpPr>
                      <p:cNvPr id="82" name="Connecteur droit avec flèche 81"/>
                      <p:cNvCxnSpPr>
                        <a:stCxn id="81" idx="1"/>
                        <a:endCxn id="80" idx="1"/>
                      </p:cNvCxnSpPr>
                      <p:nvPr/>
                    </p:nvCxnSpPr>
                    <p:spPr>
                      <a:xfrm flipH="1" flipV="1">
                        <a:off x="3237504" y="5138430"/>
                        <a:ext cx="305780" cy="28160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69" name="Rectangle 68"/>
            <p:cNvSpPr/>
            <p:nvPr/>
          </p:nvSpPr>
          <p:spPr>
            <a:xfrm>
              <a:off x="611560" y="2780928"/>
              <a:ext cx="4464496" cy="42468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05"/>
    </mc:Choice>
    <mc:Fallback xmlns="">
      <p:transition spd="slow" advTm="166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97990" y="5126593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Fig. n° 14: La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dissection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742661" y="1088669"/>
            <a:ext cx="5687302" cy="3996000"/>
            <a:chOff x="251520" y="764704"/>
            <a:chExt cx="5687302" cy="3996000"/>
          </a:xfrm>
        </p:grpSpPr>
        <p:grpSp>
          <p:nvGrpSpPr>
            <p:cNvPr id="27" name="Groupe 26"/>
            <p:cNvGrpSpPr/>
            <p:nvPr/>
          </p:nvGrpSpPr>
          <p:grpSpPr>
            <a:xfrm>
              <a:off x="251520" y="764704"/>
              <a:ext cx="5687302" cy="3996000"/>
              <a:chOff x="251520" y="764704"/>
              <a:chExt cx="5687302" cy="39960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236" y="764704"/>
                <a:ext cx="1574569" cy="39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51520" y="4369193"/>
                <a:ext cx="2871684" cy="375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600" b="1" dirty="0" smtClean="0"/>
                  <a:t>Dissection aortique extensive    </a:t>
                </a:r>
                <a:endParaRPr lang="fr-FR" sz="16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06849" y="2156686"/>
                <a:ext cx="18458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/>
                  <a:t>Hématome </a:t>
                </a:r>
                <a:r>
                  <a:rPr lang="fr-FR" sz="1400" dirty="0" err="1" smtClean="0"/>
                  <a:t>intramural</a:t>
                </a:r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  <p:cxnSp>
            <p:nvCxnSpPr>
              <p:cNvPr id="7" name="Connecteur droit avec flèche 6"/>
              <p:cNvCxnSpPr/>
              <p:nvPr/>
            </p:nvCxnSpPr>
            <p:spPr>
              <a:xfrm flipH="1" flipV="1">
                <a:off x="2051720" y="1556792"/>
                <a:ext cx="360040" cy="4993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528290" y="3861048"/>
                <a:ext cx="24105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b="1" dirty="0" smtClean="0"/>
                  <a:t>Dissection isolée de l’AMS</a:t>
                </a:r>
                <a:endParaRPr lang="fr-FR" sz="1600" dirty="0"/>
              </a:p>
            </p:txBody>
          </p:sp>
          <p:grpSp>
            <p:nvGrpSpPr>
              <p:cNvPr id="20" name="Groupe 19"/>
              <p:cNvGrpSpPr/>
              <p:nvPr/>
            </p:nvGrpSpPr>
            <p:grpSpPr>
              <a:xfrm>
                <a:off x="3347864" y="1269048"/>
                <a:ext cx="2364007" cy="2592000"/>
                <a:chOff x="5179593" y="1269048"/>
                <a:chExt cx="2364007" cy="2592000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9891" y="1269048"/>
                  <a:ext cx="1573709" cy="259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5427496" y="1372126"/>
                  <a:ext cx="6964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 dirty="0" smtClean="0"/>
                    <a:t>aorte</a:t>
                  </a:r>
                  <a:endParaRPr lang="fr-FR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179593" y="2902003"/>
                  <a:ext cx="6351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 dirty="0" smtClean="0"/>
                    <a:t>AMS</a:t>
                  </a:r>
                  <a:endParaRPr lang="fr-FR" dirty="0"/>
                </a:p>
              </p:txBody>
            </p:sp>
            <p:cxnSp>
              <p:nvCxnSpPr>
                <p:cNvPr id="16" name="Connecteur droit avec flèche 15"/>
                <p:cNvCxnSpPr>
                  <a:stCxn id="13" idx="3"/>
                </p:cNvCxnSpPr>
                <p:nvPr/>
              </p:nvCxnSpPr>
              <p:spPr>
                <a:xfrm flipV="1">
                  <a:off x="5814703" y="2902003"/>
                  <a:ext cx="485489" cy="1846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>
                  <a:off x="6274086" y="1556792"/>
                  <a:ext cx="273659" cy="1846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necteur droit avec flèche 14"/>
              <p:cNvCxnSpPr/>
              <p:nvPr/>
            </p:nvCxnSpPr>
            <p:spPr>
              <a:xfrm>
                <a:off x="3849770" y="2310574"/>
                <a:ext cx="618693" cy="1005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H="1" flipV="1">
                <a:off x="1777520" y="1372126"/>
                <a:ext cx="1676608" cy="1846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251520" y="764704"/>
              <a:ext cx="5687302" cy="39799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95"/>
    </mc:Choice>
    <mc:Fallback xmlns="">
      <p:transition spd="slow" advTm="56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Affichage à l'écran (4:3)</PresentationFormat>
  <Paragraphs>47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dr_mdaregnarou</dc:creator>
  <cp:lastModifiedBy>dr_mdaregnarou</cp:lastModifiedBy>
  <cp:revision>1</cp:revision>
  <dcterms:created xsi:type="dcterms:W3CDTF">2020-09-16T17:10:56Z</dcterms:created>
  <dcterms:modified xsi:type="dcterms:W3CDTF">2020-09-16T17:11:21Z</dcterms:modified>
</cp:coreProperties>
</file>