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319" r:id="rId2"/>
    <p:sldId id="320" r:id="rId3"/>
    <p:sldId id="262" r:id="rId4"/>
    <p:sldId id="257" r:id="rId5"/>
    <p:sldId id="266" r:id="rId6"/>
    <p:sldId id="264" r:id="rId7"/>
    <p:sldId id="260" r:id="rId8"/>
    <p:sldId id="272" r:id="rId9"/>
    <p:sldId id="273" r:id="rId10"/>
    <p:sldId id="277" r:id="rId11"/>
    <p:sldId id="270" r:id="rId12"/>
    <p:sldId id="278" r:id="rId13"/>
    <p:sldId id="279" r:id="rId14"/>
    <p:sldId id="283" r:id="rId15"/>
    <p:sldId id="316" r:id="rId16"/>
    <p:sldId id="285" r:id="rId17"/>
    <p:sldId id="286" r:id="rId18"/>
    <p:sldId id="287" r:id="rId19"/>
    <p:sldId id="291" r:id="rId20"/>
    <p:sldId id="288" r:id="rId21"/>
    <p:sldId id="290" r:id="rId22"/>
    <p:sldId id="303" r:id="rId23"/>
    <p:sldId id="302" r:id="rId24"/>
    <p:sldId id="304" r:id="rId25"/>
    <p:sldId id="292" r:id="rId26"/>
    <p:sldId id="305" r:id="rId27"/>
    <p:sldId id="293" r:id="rId28"/>
    <p:sldId id="294" r:id="rId29"/>
    <p:sldId id="306" r:id="rId30"/>
    <p:sldId id="308" r:id="rId31"/>
    <p:sldId id="295" r:id="rId32"/>
    <p:sldId id="310" r:id="rId33"/>
    <p:sldId id="309" r:id="rId34"/>
    <p:sldId id="296" r:id="rId35"/>
    <p:sldId id="297" r:id="rId36"/>
    <p:sldId id="311" r:id="rId37"/>
    <p:sldId id="300" r:id="rId38"/>
    <p:sldId id="312" r:id="rId39"/>
    <p:sldId id="298" r:id="rId40"/>
    <p:sldId id="299" r:id="rId41"/>
    <p:sldId id="313" r:id="rId42"/>
    <p:sldId id="301" r:id="rId43"/>
    <p:sldId id="322" r:id="rId4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737" autoAdjust="0"/>
    <p:restoredTop sz="90502" autoAdjust="0"/>
  </p:normalViewPr>
  <p:slideViewPr>
    <p:cSldViewPr>
      <p:cViewPr varScale="1">
        <p:scale>
          <a:sx n="66" d="100"/>
          <a:sy n="66" d="100"/>
        </p:scale>
        <p:origin x="-154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02"/>
    </p:cViewPr>
  </p:sorterViewPr>
  <p:notesViewPr>
    <p:cSldViewPr>
      <p:cViewPr varScale="1">
        <p:scale>
          <a:sx n="55" d="100"/>
          <a:sy n="55" d="100"/>
        </p:scale>
        <p:origin x="-2856"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29A58F-C999-4103-8526-D1B8855CE174}" type="datetimeFigureOut">
              <a:rPr lang="fr-FR" smtClean="0"/>
              <a:pPr/>
              <a:t>01/07/2013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C2D6CE-B384-4003-A27E-8246E42E1CA3}" type="slidenum">
              <a:rPr lang="fr-FR" smtClean="0"/>
              <a:pPr/>
              <a:t>‹#›</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 </a:t>
            </a:r>
            <a:r>
              <a:rPr lang="fr-FR" dirty="0" err="1" smtClean="0"/>
              <a:t>ersdf</a:t>
            </a:r>
            <a:endParaRPr lang="fr-FR" dirty="0"/>
          </a:p>
        </p:txBody>
      </p:sp>
      <p:sp>
        <p:nvSpPr>
          <p:cNvPr id="4" name="Espace réservé du numéro de diapositive 3"/>
          <p:cNvSpPr>
            <a:spLocks noGrp="1"/>
          </p:cNvSpPr>
          <p:nvPr>
            <p:ph type="sldNum" sz="quarter" idx="10"/>
          </p:nvPr>
        </p:nvSpPr>
        <p:spPr/>
        <p:txBody>
          <a:bodyPr/>
          <a:lstStyle/>
          <a:p>
            <a:fld id="{AABEF21B-2AF9-43EE-A024-94536965ED54}" type="slidenum">
              <a:rPr lang="fr-FR" smtClean="0"/>
              <a:pPr/>
              <a:t>3</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44C2D6CE-B384-4003-A27E-8246E42E1CA3}" type="slidenum">
              <a:rPr lang="fr-FR" smtClean="0"/>
              <a:pPr/>
              <a:t>7</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4C2D6CE-B384-4003-A27E-8246E42E1CA3}" type="slidenum">
              <a:rPr lang="fr-FR" smtClean="0"/>
              <a:pPr/>
              <a:t>14</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4C2D6CE-B384-4003-A27E-8246E42E1CA3}" type="slidenum">
              <a:rPr lang="fr-FR" smtClean="0"/>
              <a:pPr/>
              <a:t>19</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44C2D6CE-B384-4003-A27E-8246E42E1CA3}" type="slidenum">
              <a:rPr lang="fr-FR" smtClean="0"/>
              <a:pPr/>
              <a:t>20</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44C2D6CE-B384-4003-A27E-8246E42E1CA3}" type="slidenum">
              <a:rPr lang="fr-FR" smtClean="0"/>
              <a:pPr/>
              <a:t>23</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E1B46A44-883F-47F1-B117-381D2E47C855}" type="datetime1">
              <a:rPr lang="fr-FR" smtClean="0"/>
              <a:pPr/>
              <a:t>01/07/2013</a:t>
            </a:fld>
            <a:endParaRPr lang="fr-BE"/>
          </a:p>
        </p:txBody>
      </p:sp>
      <p:sp>
        <p:nvSpPr>
          <p:cNvPr id="19" name="Espace réservé du pied de page 18"/>
          <p:cNvSpPr>
            <a:spLocks noGrp="1"/>
          </p:cNvSpPr>
          <p:nvPr>
            <p:ph type="ftr" sz="quarter" idx="11"/>
          </p:nvPr>
        </p:nvSpPr>
        <p:spPr/>
        <p:txBody>
          <a:bodyPr/>
          <a:lstStyle/>
          <a:p>
            <a:endParaRPr lang="fr-BE"/>
          </a:p>
        </p:txBody>
      </p:sp>
      <p:sp>
        <p:nvSpPr>
          <p:cNvPr id="27" name="Espace réservé du numéro de diapositive 26"/>
          <p:cNvSpPr>
            <a:spLocks noGrp="1"/>
          </p:cNvSpPr>
          <p:nvPr>
            <p:ph type="sldNum" sz="quarter" idx="12"/>
          </p:nvPr>
        </p:nvSpPr>
        <p:spPr/>
        <p:txBody>
          <a:bodyPr/>
          <a:lstStyle/>
          <a:p>
            <a:fld id="{CF4668DC-857F-487D-BFFA-8C0CA5037977}" type="slidenum">
              <a:rPr lang="fr-BE" smtClean="0"/>
              <a:pPr/>
              <a:t>‹#›</a:t>
            </a:fld>
            <a:endParaRPr lang="fr-BE"/>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F4BB5E10-7B1D-48C1-8EA3-99AB683F431A}" type="datetime1">
              <a:rPr lang="fr-FR" smtClean="0"/>
              <a:pPr/>
              <a:t>01/07/2013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DDF6687-97FE-436B-8E3E-3D787A26C086}" type="datetime1">
              <a:rPr lang="fr-FR" smtClean="0"/>
              <a:pPr/>
              <a:t>01/07/2013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6DB60FBC-1139-4F92-91FF-7C6929A88980}" type="datetime1">
              <a:rPr lang="fr-FR" smtClean="0"/>
              <a:pPr/>
              <a:t>01/07/2013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38A662F2-B2B0-4E16-9C89-34119A5B58B3}" type="datetime1">
              <a:rPr lang="fr-FR" smtClean="0"/>
              <a:pPr/>
              <a:t>01/07/2013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a:t>
            </a:fld>
            <a:endParaRPr lang="fr-B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6F07AE42-7D14-4D45-A9E5-4D324DED0344}" type="datetime1">
              <a:rPr lang="fr-FR" smtClean="0"/>
              <a:pPr/>
              <a:t>01/07/2013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5D96C7AF-0CAA-4804-95FC-6032E7169B28}" type="datetime1">
              <a:rPr lang="fr-FR" smtClean="0"/>
              <a:pPr/>
              <a:t>01/07/2013</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E7247D2D-CBF9-450B-AE4D-EB8FFF0452FA}" type="datetime1">
              <a:rPr lang="fr-FR" smtClean="0"/>
              <a:pPr/>
              <a:t>01/07/2013</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A618E18-D447-4F68-B1E5-CC74C9B8C4E2}" type="datetime1">
              <a:rPr lang="fr-FR" smtClean="0"/>
              <a:pPr/>
              <a:t>01/07/2013</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a:t>
            </a:fld>
            <a:endParaRPr lang="fr-BE"/>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709D0CDF-E39E-41B8-A0D2-5AAA67AAB923}" type="datetime1">
              <a:rPr lang="fr-FR" smtClean="0"/>
              <a:pPr/>
              <a:t>01/07/2013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1BB6C7BC-9CF2-4464-A745-2D8352C09B3D}" type="datetime1">
              <a:rPr lang="fr-FR" smtClean="0"/>
              <a:pPr/>
              <a:t>01/07/2013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a:xfrm>
            <a:off x="8077200" y="6356350"/>
            <a:ext cx="609600" cy="365125"/>
          </a:xfrm>
        </p:spPr>
        <p:txBody>
          <a:bodyPr/>
          <a:lstStyle/>
          <a:p>
            <a:fld id="{CF4668DC-857F-487D-BFFA-8C0CA5037977}" type="slidenum">
              <a:rPr lang="fr-BE" smtClean="0"/>
              <a:pPr/>
              <a:t>‹#›</a:t>
            </a:fld>
            <a:endParaRPr lang="fr-BE"/>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C50D449-806D-4813-AA74-890A8AACC775}" type="datetime1">
              <a:rPr lang="fr-FR" smtClean="0"/>
              <a:pPr/>
              <a:t>01/07/2013</a:t>
            </a:fld>
            <a:endParaRPr lang="fr-BE"/>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BE"/>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F4668DC-857F-487D-BFFA-8C0CA5037977}" type="slidenum">
              <a:rPr lang="fr-BE" smtClean="0"/>
              <a:pPr/>
              <a:t>‹#›</a:t>
            </a:fld>
            <a:endParaRPr lang="fr-BE"/>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3.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Image1"/>
          <p:cNvPicPr>
            <a:picLocks noChangeAspect="1" noChangeArrowheads="1"/>
          </p:cNvPicPr>
          <p:nvPr/>
        </p:nvPicPr>
        <p:blipFill>
          <a:blip r:embed="rId3"/>
          <a:srcRect/>
          <a:stretch>
            <a:fillRect/>
          </a:stretch>
        </p:blipFill>
        <p:spPr bwMode="auto">
          <a:xfrm>
            <a:off x="0" y="0"/>
            <a:ext cx="9448800" cy="7086600"/>
          </a:xfrm>
          <a:prstGeom prst="rect">
            <a:avLst/>
          </a:prstGeom>
          <a:noFill/>
          <a:ln w="9525">
            <a:solidFill>
              <a:srgbClr val="FF0000"/>
            </a:solidFill>
            <a:miter lim="800000"/>
            <a:headEnd/>
            <a:tailEnd/>
          </a:ln>
        </p:spPr>
      </p:pic>
      <p:sp>
        <p:nvSpPr>
          <p:cNvPr id="4" name="Rectangle 5">
            <a:hlinkClick r:id="" action="ppaction://hlinkshowjump?jump=firstslide"/>
          </p:cNvPr>
          <p:cNvSpPr>
            <a:spLocks noChangeArrowheads="1"/>
          </p:cNvSpPr>
          <p:nvPr/>
        </p:nvSpPr>
        <p:spPr bwMode="auto">
          <a:xfrm>
            <a:off x="765174" y="3108325"/>
            <a:ext cx="6807221" cy="830997"/>
          </a:xfrm>
          <a:prstGeom prst="rect">
            <a:avLst/>
          </a:prstGeom>
          <a:noFill/>
          <a:ln w="9525" algn="ctr">
            <a:noFill/>
            <a:miter lim="800000"/>
            <a:headEnd/>
            <a:tailEnd/>
          </a:ln>
        </p:spPr>
        <p:txBody>
          <a:bodyPr wrap="square" anchor="ctr">
            <a:spAutoFit/>
          </a:bodyPr>
          <a:lstStyle/>
          <a:p>
            <a:pPr algn="ctr" rtl="1">
              <a:defRPr/>
            </a:pPr>
            <a:r>
              <a:rPr lang="ar-DZ" sz="4800" b="1" dirty="0" smtClean="0">
                <a:ln w="24500" cmpd="dbl">
                  <a:solidFill>
                    <a:schemeClr val="tx1"/>
                  </a:solidFill>
                  <a:prstDash val="solid"/>
                  <a:miter lim="800000"/>
                </a:ln>
                <a:effectLst>
                  <a:glow rad="228600">
                    <a:schemeClr val="accent6">
                      <a:satMod val="175000"/>
                      <a:alpha val="40000"/>
                    </a:schemeClr>
                  </a:glow>
                  <a:outerShdw blurRad="38100" dist="38100" dir="7020000" algn="tl">
                    <a:srgbClr val="000000">
                      <a:alpha val="35000"/>
                    </a:srgbClr>
                  </a:outerShdw>
                </a:effectLst>
                <a:latin typeface="Arial" charset="0"/>
                <a:cs typeface="Arabic Transparent" pitchFamily="2" charset="-78"/>
              </a:rPr>
              <a:t>بسم الله الرحمان الرحيم</a:t>
            </a:r>
            <a:endParaRPr lang="ar-SA" sz="4800" b="1" dirty="0">
              <a:ln w="24500" cmpd="dbl">
                <a:solidFill>
                  <a:schemeClr val="tx1"/>
                </a:solidFill>
                <a:prstDash val="solid"/>
                <a:miter lim="800000"/>
              </a:ln>
              <a:effectLst>
                <a:glow rad="228600">
                  <a:schemeClr val="accent6">
                    <a:satMod val="175000"/>
                    <a:alpha val="40000"/>
                  </a:schemeClr>
                </a:glow>
                <a:outerShdw blurRad="38100" dist="38100" dir="7020000" algn="tl">
                  <a:srgbClr val="000000">
                    <a:alpha val="35000"/>
                  </a:srgbClr>
                </a:outerShdw>
              </a:effectLst>
              <a:latin typeface="Arial" charset="0"/>
              <a:cs typeface="Arabic Transparent" pitchFamily="2" charset="-78"/>
            </a:endParaRPr>
          </a:p>
        </p:txBody>
      </p:sp>
    </p:spTree>
    <p:custDataLst>
      <p:tags r:id="rId1"/>
    </p:custData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1"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a:blip r:embed="rId2" cstate="print"/>
          <a:srcRect/>
          <a:stretch>
            <a:fillRect/>
          </a:stretch>
        </p:blipFill>
        <p:spPr bwMode="auto">
          <a:xfrm>
            <a:off x="1214414" y="1785926"/>
            <a:ext cx="7000924" cy="4286280"/>
          </a:xfrm>
          <a:prstGeom prst="rect">
            <a:avLst/>
          </a:prstGeom>
          <a:ln>
            <a:noFill/>
          </a:ln>
          <a:effectLst>
            <a:glow rad="228600">
              <a:schemeClr val="accent1">
                <a:satMod val="175000"/>
                <a:alpha val="40000"/>
              </a:schemeClr>
            </a:glow>
            <a:outerShdw blurRad="292100" dist="139700" dir="2700000" algn="tl" rotWithShape="0">
              <a:srgbClr val="333333">
                <a:alpha val="65000"/>
              </a:srgbClr>
            </a:outerShdw>
          </a:effectLst>
        </p:spPr>
      </p:pic>
      <p:sp>
        <p:nvSpPr>
          <p:cNvPr id="3" name="Ellipse 2"/>
          <p:cNvSpPr/>
          <p:nvPr/>
        </p:nvSpPr>
        <p:spPr>
          <a:xfrm>
            <a:off x="5929322" y="2428868"/>
            <a:ext cx="1928826" cy="35719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b="1" dirty="0" smtClean="0">
                <a:latin typeface="Century" pitchFamily="18" charset="0"/>
              </a:rPr>
              <a:t>N.D101101</a:t>
            </a:r>
            <a:endParaRPr lang="fr-FR" b="1" dirty="0">
              <a:latin typeface="Century" pitchFamily="18" charset="0"/>
            </a:endParaRPr>
          </a:p>
        </p:txBody>
      </p:sp>
      <p:sp>
        <p:nvSpPr>
          <p:cNvPr id="4" name="Rectangle à coins arrondis 3"/>
          <p:cNvSpPr/>
          <p:nvPr/>
        </p:nvSpPr>
        <p:spPr>
          <a:xfrm>
            <a:off x="2357422" y="785794"/>
            <a:ext cx="4214842" cy="642942"/>
          </a:xfrm>
          <a:prstGeom prst="roundRect">
            <a:avLst/>
          </a:prstGeom>
          <a:effectLst>
            <a:glow rad="228600">
              <a:schemeClr val="accent2">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fr-FR" b="1" dirty="0" smtClean="0"/>
              <a:t>Indépendance du maillage </a:t>
            </a:r>
            <a:endParaRPr lang="fr-FR" b="1" dirty="0"/>
          </a:p>
        </p:txBody>
      </p:sp>
      <p:pic>
        <p:nvPicPr>
          <p:cNvPr id="8" name="صورة 3"/>
          <p:cNvPicPr/>
          <p:nvPr/>
        </p:nvPicPr>
        <p:blipFill>
          <a:blip r:embed="rId3" cstate="print"/>
          <a:srcRect/>
          <a:stretch>
            <a:fillRect/>
          </a:stretch>
        </p:blipFill>
        <p:spPr bwMode="auto">
          <a:xfrm>
            <a:off x="1214414" y="1857364"/>
            <a:ext cx="7000924" cy="3857652"/>
          </a:xfrm>
          <a:prstGeom prst="rect">
            <a:avLst/>
          </a:prstGeom>
          <a:ln>
            <a:noFill/>
          </a:ln>
          <a:effectLst>
            <a:glow rad="228600">
              <a:schemeClr val="accent1">
                <a:satMod val="175000"/>
                <a:alpha val="40000"/>
              </a:schemeClr>
            </a:glow>
            <a:outerShdw blurRad="292100" dist="139700" dir="2700000" algn="tl" rotWithShape="0">
              <a:srgbClr val="333333">
                <a:alpha val="65000"/>
              </a:srgbClr>
            </a:outerShdw>
          </a:effectLst>
        </p:spPr>
      </p:pic>
      <p:sp>
        <p:nvSpPr>
          <p:cNvPr id="9" name="Rectangle à coins arrondis 8"/>
          <p:cNvSpPr/>
          <p:nvPr/>
        </p:nvSpPr>
        <p:spPr>
          <a:xfrm>
            <a:off x="2000232" y="785794"/>
            <a:ext cx="4929222" cy="642942"/>
          </a:xfrm>
          <a:prstGeom prst="roundRect">
            <a:avLst/>
          </a:prstGeom>
          <a:effectLst>
            <a:glow rad="228600">
              <a:schemeClr val="accent2">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fr-FR" b="1" dirty="0" smtClean="0">
                <a:solidFill>
                  <a:schemeClr val="dk1"/>
                </a:solidFill>
              </a:rPr>
              <a:t>Indépendance de critère  de convergence</a:t>
            </a:r>
          </a:p>
        </p:txBody>
      </p:sp>
      <p:sp>
        <p:nvSpPr>
          <p:cNvPr id="10" name="Ellipse 9"/>
          <p:cNvSpPr/>
          <p:nvPr/>
        </p:nvSpPr>
        <p:spPr>
          <a:xfrm>
            <a:off x="5715008" y="2428868"/>
            <a:ext cx="1857388" cy="35719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Critère 10</a:t>
            </a:r>
            <a:r>
              <a:rPr lang="fr-FR" baseline="30000" dirty="0" smtClean="0"/>
              <a:t>-5</a:t>
            </a:r>
            <a:endParaRPr lang="fr-FR" dirty="0" smtClean="0"/>
          </a:p>
        </p:txBody>
      </p:sp>
      <p:sp>
        <p:nvSpPr>
          <p:cNvPr id="11" name="عنصر نائب لرقم الشريحة 10"/>
          <p:cNvSpPr>
            <a:spLocks noGrp="1"/>
          </p:cNvSpPr>
          <p:nvPr>
            <p:ph type="sldNum" sz="quarter" idx="12"/>
          </p:nvPr>
        </p:nvSpPr>
        <p:spPr>
          <a:xfrm>
            <a:off x="8215338" y="6421461"/>
            <a:ext cx="762000" cy="365125"/>
          </a:xfrm>
        </p:spPr>
        <p:txBody>
          <a:bodyPr/>
          <a:lstStyle/>
          <a:p>
            <a:r>
              <a:rPr lang="fr-BE" sz="3600" dirty="0" smtClean="0">
                <a:solidFill>
                  <a:srgbClr val="FF0000"/>
                </a:solidFill>
                <a:latin typeface="Algerian" pitchFamily="82" charset="0"/>
              </a:rPr>
              <a:t>08</a:t>
            </a:r>
            <a:endParaRPr lang="fr-BE" sz="3600" dirty="0">
              <a:solidFill>
                <a:srgbClr val="FF0000"/>
              </a:solidFill>
              <a:latin typeface="Algerian"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grpId="1" nodeType="clickEffect">
                                  <p:stCondLst>
                                    <p:cond delay="0"/>
                                  </p:stCondLst>
                                  <p:childTnLst>
                                    <p:anim calcmode="lin" valueType="num">
                                      <p:cBhvr additive="base">
                                        <p:cTn id="22" dur="500"/>
                                        <p:tgtEl>
                                          <p:spTgt spid="4"/>
                                        </p:tgtEl>
                                        <p:attrNameLst>
                                          <p:attrName>ppt_x</p:attrName>
                                        </p:attrNameLst>
                                      </p:cBhvr>
                                      <p:tavLst>
                                        <p:tav tm="0">
                                          <p:val>
                                            <p:strVal val="ppt_x"/>
                                          </p:val>
                                        </p:tav>
                                        <p:tav tm="100000">
                                          <p:val>
                                            <p:strVal val="ppt_x"/>
                                          </p:val>
                                        </p:tav>
                                      </p:tavLst>
                                    </p:anim>
                                    <p:anim calcmode="lin" valueType="num">
                                      <p:cBhvr additive="base">
                                        <p:cTn id="23" dur="500"/>
                                        <p:tgtEl>
                                          <p:spTgt spid="4"/>
                                        </p:tgtEl>
                                        <p:attrNameLst>
                                          <p:attrName>ppt_y</p:attrName>
                                        </p:attrNameLst>
                                      </p:cBhvr>
                                      <p:tavLst>
                                        <p:tav tm="0">
                                          <p:val>
                                            <p:strVal val="ppt_y"/>
                                          </p:val>
                                        </p:tav>
                                        <p:tav tm="100000">
                                          <p:val>
                                            <p:strVal val="1+ppt_h/2"/>
                                          </p:val>
                                        </p:tav>
                                      </p:tavLst>
                                    </p:anim>
                                    <p:set>
                                      <p:cBhvr>
                                        <p:cTn id="24" dur="1" fill="hold">
                                          <p:stCondLst>
                                            <p:cond delay="499"/>
                                          </p:stCondLst>
                                        </p:cTn>
                                        <p:tgtEl>
                                          <p:spTgt spid="4"/>
                                        </p:tgtEl>
                                        <p:attrNameLst>
                                          <p:attrName>style.visibility</p:attrName>
                                        </p:attrNameLst>
                                      </p:cBhvr>
                                      <p:to>
                                        <p:strVal val="hidden"/>
                                      </p:to>
                                    </p:set>
                                  </p:childTnLst>
                                </p:cTn>
                              </p:par>
                              <p:par>
                                <p:cTn id="25" presetID="2" presetClass="exit" presetSubtype="4" fill="hold" nodeType="withEffect">
                                  <p:stCondLst>
                                    <p:cond delay="0"/>
                                  </p:stCondLst>
                                  <p:childTnLst>
                                    <p:anim calcmode="lin" valueType="num">
                                      <p:cBhvr additive="base">
                                        <p:cTn id="26" dur="500"/>
                                        <p:tgtEl>
                                          <p:spTgt spid="2"/>
                                        </p:tgtEl>
                                        <p:attrNameLst>
                                          <p:attrName>ppt_x</p:attrName>
                                        </p:attrNameLst>
                                      </p:cBhvr>
                                      <p:tavLst>
                                        <p:tav tm="0">
                                          <p:val>
                                            <p:strVal val="ppt_x"/>
                                          </p:val>
                                        </p:tav>
                                        <p:tav tm="100000">
                                          <p:val>
                                            <p:strVal val="ppt_x"/>
                                          </p:val>
                                        </p:tav>
                                      </p:tavLst>
                                    </p:anim>
                                    <p:anim calcmode="lin" valueType="num">
                                      <p:cBhvr additive="base">
                                        <p:cTn id="27" dur="500"/>
                                        <p:tgtEl>
                                          <p:spTgt spid="2"/>
                                        </p:tgtEl>
                                        <p:attrNameLst>
                                          <p:attrName>ppt_y</p:attrName>
                                        </p:attrNameLst>
                                      </p:cBhvr>
                                      <p:tavLst>
                                        <p:tav tm="0">
                                          <p:val>
                                            <p:strVal val="ppt_y"/>
                                          </p:val>
                                        </p:tav>
                                        <p:tav tm="100000">
                                          <p:val>
                                            <p:strVal val="1+ppt_h/2"/>
                                          </p:val>
                                        </p:tav>
                                      </p:tavLst>
                                    </p:anim>
                                    <p:set>
                                      <p:cBhvr>
                                        <p:cTn id="28" dur="1" fill="hold">
                                          <p:stCondLst>
                                            <p:cond delay="499"/>
                                          </p:stCondLst>
                                        </p:cTn>
                                        <p:tgtEl>
                                          <p:spTgt spid="2"/>
                                        </p:tgtEl>
                                        <p:attrNameLst>
                                          <p:attrName>style.visibility</p:attrName>
                                        </p:attrNameLst>
                                      </p:cBhvr>
                                      <p:to>
                                        <p:strVal val="hidden"/>
                                      </p:to>
                                    </p:set>
                                  </p:childTnLst>
                                </p:cTn>
                              </p:par>
                              <p:par>
                                <p:cTn id="29" presetID="2" presetClass="exit" presetSubtype="4" fill="hold" grpId="1" nodeType="withEffect">
                                  <p:stCondLst>
                                    <p:cond delay="0"/>
                                  </p:stCondLst>
                                  <p:childTnLst>
                                    <p:anim calcmode="lin" valueType="num">
                                      <p:cBhvr additive="base">
                                        <p:cTn id="30" dur="500"/>
                                        <p:tgtEl>
                                          <p:spTgt spid="3"/>
                                        </p:tgtEl>
                                        <p:attrNameLst>
                                          <p:attrName>ppt_x</p:attrName>
                                        </p:attrNameLst>
                                      </p:cBhvr>
                                      <p:tavLst>
                                        <p:tav tm="0">
                                          <p:val>
                                            <p:strVal val="ppt_x"/>
                                          </p:val>
                                        </p:tav>
                                        <p:tav tm="100000">
                                          <p:val>
                                            <p:strVal val="ppt_x"/>
                                          </p:val>
                                        </p:tav>
                                      </p:tavLst>
                                    </p:anim>
                                    <p:anim calcmode="lin" valueType="num">
                                      <p:cBhvr additive="base">
                                        <p:cTn id="31" dur="500"/>
                                        <p:tgtEl>
                                          <p:spTgt spid="3"/>
                                        </p:tgtEl>
                                        <p:attrNameLst>
                                          <p:attrName>ppt_y</p:attrName>
                                        </p:attrNameLst>
                                      </p:cBhvr>
                                      <p:tavLst>
                                        <p:tav tm="0">
                                          <p:val>
                                            <p:strVal val="ppt_y"/>
                                          </p:val>
                                        </p:tav>
                                        <p:tav tm="100000">
                                          <p:val>
                                            <p:strVal val="1+ppt_h/2"/>
                                          </p:val>
                                        </p:tav>
                                      </p:tavLst>
                                    </p:anim>
                                    <p:set>
                                      <p:cBhvr>
                                        <p:cTn id="32" dur="1" fill="hold">
                                          <p:stCondLst>
                                            <p:cond delay="499"/>
                                          </p:stCondLst>
                                        </p:cTn>
                                        <p:tgtEl>
                                          <p:spTgt spid="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par>
                                <p:cTn id="38" presetID="3" presetClass="entr" presetSubtype="10"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linds(horizontal)">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23" presetClass="entr" presetSubtype="16"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500" fill="hold"/>
                                        <p:tgtEl>
                                          <p:spTgt spid="10"/>
                                        </p:tgtEl>
                                        <p:attrNameLst>
                                          <p:attrName>ppt_w</p:attrName>
                                        </p:attrNameLst>
                                      </p:cBhvr>
                                      <p:tavLst>
                                        <p:tav tm="0">
                                          <p:val>
                                            <p:fltVal val="0"/>
                                          </p:val>
                                        </p:tav>
                                        <p:tav tm="100000">
                                          <p:val>
                                            <p:strVal val="#ppt_w"/>
                                          </p:val>
                                        </p:tav>
                                      </p:tavLst>
                                    </p:anim>
                                    <p:anim calcmode="lin" valueType="num">
                                      <p:cBhvr>
                                        <p:cTn id="46"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2643174" y="785794"/>
            <a:ext cx="4071966" cy="500066"/>
          </a:xfrm>
          <a:prstGeom prst="roundRect">
            <a:avLst/>
          </a:prstGeom>
          <a:effectLst>
            <a:glow rad="228600">
              <a:schemeClr val="accent2">
                <a:satMod val="175000"/>
                <a:alpha val="40000"/>
              </a:schemeClr>
            </a:glow>
            <a:outerShdw blurRad="57150" dist="38100" dir="5400000" algn="ctr" rotWithShape="0">
              <a:schemeClr val="accent2">
                <a:shade val="9000"/>
                <a:satMod val="105000"/>
                <a:alpha val="48000"/>
              </a:schemeClr>
            </a:outerShdw>
          </a:effectLst>
        </p:spPr>
        <p:style>
          <a:lnRef idx="1">
            <a:schemeClr val="accent2"/>
          </a:lnRef>
          <a:fillRef idx="2">
            <a:schemeClr val="accent2"/>
          </a:fillRef>
          <a:effectRef idx="1">
            <a:schemeClr val="accent2"/>
          </a:effectRef>
          <a:fontRef idx="minor">
            <a:schemeClr val="dk1"/>
          </a:fontRef>
        </p:style>
        <p:txBody>
          <a:bodyPr rtlCol="0" anchor="ctr"/>
          <a:lstStyle/>
          <a:p>
            <a:r>
              <a:rPr lang="fr-FR" sz="2000" b="1" dirty="0" smtClean="0">
                <a:solidFill>
                  <a:schemeClr val="dk1"/>
                </a:solidFill>
                <a:latin typeface="Century" pitchFamily="18" charset="0"/>
              </a:rPr>
              <a:t>2.3.Les Conditions aux Limites  </a:t>
            </a:r>
          </a:p>
        </p:txBody>
      </p:sp>
      <p:cxnSp>
        <p:nvCxnSpPr>
          <p:cNvPr id="3" name="Connecteur droit avec flèche 2"/>
          <p:cNvCxnSpPr>
            <a:stCxn id="2" idx="2"/>
          </p:cNvCxnSpPr>
          <p:nvPr/>
        </p:nvCxnSpPr>
        <p:spPr>
          <a:xfrm rot="5400000">
            <a:off x="2303843" y="339308"/>
            <a:ext cx="1428762" cy="3321867"/>
          </a:xfrm>
          <a:prstGeom prst="straightConnector1">
            <a:avLst/>
          </a:prstGeom>
          <a:ln>
            <a:solidFill>
              <a:schemeClr val="bg2">
                <a:lumMod val="50000"/>
              </a:schemeClr>
            </a:solidFill>
            <a:tailEnd type="arrow"/>
          </a:ln>
          <a:effectLst>
            <a:glow rad="139700">
              <a:schemeClr val="accent2">
                <a:satMod val="175000"/>
                <a:alpha val="40000"/>
              </a:schemeClr>
            </a:glow>
            <a:outerShdw blurRad="57150" dist="38100" dir="5400000" algn="ctr" rotWithShape="0">
              <a:schemeClr val="accent1">
                <a:shade val="9000"/>
                <a:satMod val="105000"/>
                <a:alpha val="48000"/>
              </a:schemeClr>
            </a:outerShdw>
          </a:effectLst>
        </p:spPr>
        <p:style>
          <a:lnRef idx="3">
            <a:schemeClr val="accent1"/>
          </a:lnRef>
          <a:fillRef idx="0">
            <a:schemeClr val="accent1"/>
          </a:fillRef>
          <a:effectRef idx="2">
            <a:schemeClr val="accent1"/>
          </a:effectRef>
          <a:fontRef idx="minor">
            <a:schemeClr val="tx1"/>
          </a:fontRef>
        </p:style>
      </p:cxnSp>
      <p:cxnSp>
        <p:nvCxnSpPr>
          <p:cNvPr id="4" name="Connecteur droit avec flèche 3"/>
          <p:cNvCxnSpPr>
            <a:stCxn id="2" idx="2"/>
          </p:cNvCxnSpPr>
          <p:nvPr/>
        </p:nvCxnSpPr>
        <p:spPr>
          <a:xfrm rot="16200000" flipH="1">
            <a:off x="4054074" y="1910942"/>
            <a:ext cx="1285884" cy="35719"/>
          </a:xfrm>
          <a:prstGeom prst="straightConnector1">
            <a:avLst/>
          </a:prstGeom>
          <a:ln>
            <a:solidFill>
              <a:schemeClr val="bg2">
                <a:lumMod val="50000"/>
              </a:schemeClr>
            </a:solidFill>
            <a:tailEnd type="arrow"/>
          </a:ln>
          <a:effectLst>
            <a:glow rad="139700">
              <a:schemeClr val="accent2">
                <a:satMod val="175000"/>
                <a:alpha val="40000"/>
              </a:schemeClr>
            </a:glow>
            <a:outerShdw blurRad="57150" dist="38100" dir="5400000" algn="ctr" rotWithShape="0">
              <a:schemeClr val="accent1">
                <a:shade val="9000"/>
                <a:satMod val="105000"/>
                <a:alpha val="48000"/>
              </a:schemeClr>
            </a:outerShdw>
          </a:effectLst>
        </p:spPr>
        <p:style>
          <a:lnRef idx="3">
            <a:schemeClr val="accent1"/>
          </a:lnRef>
          <a:fillRef idx="0">
            <a:schemeClr val="accent1"/>
          </a:fillRef>
          <a:effectRef idx="2">
            <a:schemeClr val="accent1"/>
          </a:effectRef>
          <a:fontRef idx="minor">
            <a:schemeClr val="tx1"/>
          </a:fontRef>
        </p:style>
      </p:cxnSp>
      <p:cxnSp>
        <p:nvCxnSpPr>
          <p:cNvPr id="5" name="Connecteur droit avec flèche 4"/>
          <p:cNvCxnSpPr>
            <a:stCxn id="2" idx="2"/>
          </p:cNvCxnSpPr>
          <p:nvPr/>
        </p:nvCxnSpPr>
        <p:spPr>
          <a:xfrm rot="16200000" flipH="1">
            <a:off x="5697148" y="267868"/>
            <a:ext cx="1428760" cy="3464743"/>
          </a:xfrm>
          <a:prstGeom prst="straightConnector1">
            <a:avLst/>
          </a:prstGeom>
          <a:ln>
            <a:solidFill>
              <a:schemeClr val="bg2">
                <a:lumMod val="50000"/>
              </a:schemeClr>
            </a:solidFill>
            <a:tailEnd type="arrow"/>
          </a:ln>
          <a:effectLst>
            <a:glow rad="139700">
              <a:schemeClr val="accent2">
                <a:satMod val="175000"/>
                <a:alpha val="40000"/>
              </a:schemeClr>
            </a:glow>
            <a:outerShdw blurRad="57150" dist="38100" dir="5400000" algn="ctr" rotWithShape="0">
              <a:schemeClr val="accent1">
                <a:shade val="9000"/>
                <a:satMod val="105000"/>
                <a:alpha val="48000"/>
              </a:schemeClr>
            </a:outerShdw>
          </a:effectLst>
        </p:spPr>
        <p:style>
          <a:lnRef idx="3">
            <a:schemeClr val="accent1"/>
          </a:lnRef>
          <a:fillRef idx="0">
            <a:schemeClr val="accent1"/>
          </a:fillRef>
          <a:effectRef idx="2">
            <a:schemeClr val="accent1"/>
          </a:effectRef>
          <a:fontRef idx="minor">
            <a:schemeClr val="tx1"/>
          </a:fontRef>
        </p:style>
      </p:cxnSp>
      <p:sp>
        <p:nvSpPr>
          <p:cNvPr id="6" name="Ellipse 5"/>
          <p:cNvSpPr/>
          <p:nvPr/>
        </p:nvSpPr>
        <p:spPr>
          <a:xfrm>
            <a:off x="142844" y="2928934"/>
            <a:ext cx="2286016" cy="114300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400" b="1" dirty="0" smtClean="0"/>
              <a:t>Cas 1</a:t>
            </a:r>
            <a:endParaRPr lang="fr-FR" sz="2400" b="1" dirty="0"/>
          </a:p>
        </p:txBody>
      </p:sp>
      <p:sp>
        <p:nvSpPr>
          <p:cNvPr id="7" name="Ellipse 6"/>
          <p:cNvSpPr/>
          <p:nvPr/>
        </p:nvSpPr>
        <p:spPr>
          <a:xfrm>
            <a:off x="3500430" y="2857496"/>
            <a:ext cx="2286016" cy="114300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400" b="1" dirty="0" smtClean="0"/>
              <a:t>Cas 2</a:t>
            </a:r>
            <a:endParaRPr lang="fr-FR" sz="2400" b="1" dirty="0"/>
          </a:p>
        </p:txBody>
      </p:sp>
      <p:sp>
        <p:nvSpPr>
          <p:cNvPr id="8" name="Ellipse 7"/>
          <p:cNvSpPr/>
          <p:nvPr/>
        </p:nvSpPr>
        <p:spPr>
          <a:xfrm>
            <a:off x="6857984" y="2928934"/>
            <a:ext cx="2286016" cy="114300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400" b="1" dirty="0" smtClean="0"/>
              <a:t>Cas 3</a:t>
            </a:r>
            <a:endParaRPr lang="fr-FR" sz="2400" b="1" dirty="0"/>
          </a:p>
        </p:txBody>
      </p:sp>
      <p:pic>
        <p:nvPicPr>
          <p:cNvPr id="9" name="Picture 2"/>
          <p:cNvPicPr>
            <a:picLocks noChangeAspect="1" noChangeArrowheads="1"/>
          </p:cNvPicPr>
          <p:nvPr/>
        </p:nvPicPr>
        <p:blipFill>
          <a:blip r:embed="rId2"/>
          <a:srcRect/>
          <a:stretch>
            <a:fillRect/>
          </a:stretch>
        </p:blipFill>
        <p:spPr bwMode="auto">
          <a:xfrm>
            <a:off x="1785918" y="2500306"/>
            <a:ext cx="5822523" cy="1781183"/>
          </a:xfrm>
          <a:prstGeom prst="rect">
            <a:avLst/>
          </a:prstGeom>
          <a:ln>
            <a:noFill/>
          </a:ln>
          <a:effectLst>
            <a:outerShdw blurRad="292100" dist="139700" dir="2700000" algn="tl" rotWithShape="0">
              <a:srgbClr val="333333">
                <a:alpha val="65000"/>
              </a:srgbClr>
            </a:outerShdw>
          </a:effectLst>
        </p:spPr>
      </p:pic>
      <p:sp>
        <p:nvSpPr>
          <p:cNvPr id="10" name="Rectangle à coins arrondis 9"/>
          <p:cNvSpPr/>
          <p:nvPr/>
        </p:nvSpPr>
        <p:spPr>
          <a:xfrm>
            <a:off x="3214678" y="1643050"/>
            <a:ext cx="2500330" cy="50006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dirty="0" smtClean="0"/>
              <a:t>Uniform</a:t>
            </a:r>
            <a:r>
              <a:rPr lang="fr-FR" dirty="0" smtClean="0"/>
              <a:t> </a:t>
            </a:r>
            <a:r>
              <a:rPr lang="en-US" dirty="0" smtClean="0"/>
              <a:t>Velocity  Inlet</a:t>
            </a:r>
            <a:endParaRPr lang="fr-FR" b="1" dirty="0" smtClean="0"/>
          </a:p>
        </p:txBody>
      </p:sp>
      <p:cxnSp>
        <p:nvCxnSpPr>
          <p:cNvPr id="11" name="Connecteur en angle 10"/>
          <p:cNvCxnSpPr/>
          <p:nvPr/>
        </p:nvCxnSpPr>
        <p:spPr>
          <a:xfrm rot="5400000">
            <a:off x="4144166" y="2428074"/>
            <a:ext cx="570710" cy="794"/>
          </a:xfrm>
          <a:prstGeom prst="bentConnector3">
            <a:avLst>
              <a:gd name="adj1" fmla="val 50000"/>
            </a:avLst>
          </a:prstGeom>
          <a:ln>
            <a:solidFill>
              <a:schemeClr val="bg2">
                <a:lumMod val="75000"/>
              </a:schemeClr>
            </a:solidFill>
            <a:tailEnd type="arrow"/>
          </a:ln>
        </p:spPr>
        <p:style>
          <a:lnRef idx="3">
            <a:schemeClr val="accent3"/>
          </a:lnRef>
          <a:fillRef idx="0">
            <a:schemeClr val="accent3"/>
          </a:fillRef>
          <a:effectRef idx="2">
            <a:schemeClr val="accent3"/>
          </a:effectRef>
          <a:fontRef idx="minor">
            <a:schemeClr val="tx1"/>
          </a:fontRef>
        </p:style>
      </p:cxnSp>
      <p:cxnSp>
        <p:nvCxnSpPr>
          <p:cNvPr id="13" name="Connecteur en angle 12"/>
          <p:cNvCxnSpPr/>
          <p:nvPr/>
        </p:nvCxnSpPr>
        <p:spPr>
          <a:xfrm>
            <a:off x="7215206" y="3429000"/>
            <a:ext cx="428628" cy="1588"/>
          </a:xfrm>
          <a:prstGeom prst="bentConnector3">
            <a:avLst>
              <a:gd name="adj1" fmla="val 50000"/>
            </a:avLst>
          </a:prstGeom>
          <a:ln>
            <a:solidFill>
              <a:schemeClr val="bg2">
                <a:lumMod val="75000"/>
              </a:schemeClr>
            </a:solidFill>
            <a:tailEnd type="arrow"/>
          </a:ln>
        </p:spPr>
        <p:style>
          <a:lnRef idx="3">
            <a:schemeClr val="accent3"/>
          </a:lnRef>
          <a:fillRef idx="0">
            <a:schemeClr val="accent3"/>
          </a:fillRef>
          <a:effectRef idx="2">
            <a:schemeClr val="accent3"/>
          </a:effectRef>
          <a:fontRef idx="minor">
            <a:schemeClr val="tx1"/>
          </a:fontRef>
        </p:style>
      </p:cxnSp>
      <p:sp>
        <p:nvSpPr>
          <p:cNvPr id="14" name="Ellipse 13"/>
          <p:cNvSpPr/>
          <p:nvPr/>
        </p:nvSpPr>
        <p:spPr>
          <a:xfrm>
            <a:off x="1142976" y="500042"/>
            <a:ext cx="2357454" cy="71438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400" b="1" dirty="0" smtClean="0">
                <a:latin typeface="Century" pitchFamily="18" charset="0"/>
              </a:rPr>
              <a:t>Cas </a:t>
            </a:r>
            <a:r>
              <a:rPr lang="fr-FR" sz="2200" b="1" dirty="0" smtClean="0">
                <a:latin typeface="Century" pitchFamily="18" charset="0"/>
              </a:rPr>
              <a:t>1</a:t>
            </a:r>
            <a:endParaRPr lang="fr-FR" sz="2200" b="1" dirty="0">
              <a:latin typeface="Century" pitchFamily="18" charset="0"/>
            </a:endParaRPr>
          </a:p>
        </p:txBody>
      </p:sp>
      <p:cxnSp>
        <p:nvCxnSpPr>
          <p:cNvPr id="16" name="Connecteur en angle 15"/>
          <p:cNvCxnSpPr/>
          <p:nvPr/>
        </p:nvCxnSpPr>
        <p:spPr>
          <a:xfrm rot="10800000">
            <a:off x="1571604" y="3357562"/>
            <a:ext cx="428628" cy="1588"/>
          </a:xfrm>
          <a:prstGeom prst="bentConnector3">
            <a:avLst>
              <a:gd name="adj1" fmla="val 50000"/>
            </a:avLst>
          </a:prstGeom>
          <a:ln>
            <a:solidFill>
              <a:schemeClr val="bg2">
                <a:lumMod val="75000"/>
              </a:schemeClr>
            </a:solidFill>
            <a:tailEnd type="arrow"/>
          </a:ln>
        </p:spPr>
        <p:style>
          <a:lnRef idx="3">
            <a:schemeClr val="accent3"/>
          </a:lnRef>
          <a:fillRef idx="0">
            <a:schemeClr val="accent3"/>
          </a:fillRef>
          <a:effectRef idx="2">
            <a:schemeClr val="accent3"/>
          </a:effectRef>
          <a:fontRef idx="minor">
            <a:schemeClr val="tx1"/>
          </a:fontRef>
        </p:style>
      </p:cxnSp>
      <p:sp>
        <p:nvSpPr>
          <p:cNvPr id="17" name="Rectangle à coins arrondis 16"/>
          <p:cNvSpPr/>
          <p:nvPr/>
        </p:nvSpPr>
        <p:spPr>
          <a:xfrm>
            <a:off x="6000760" y="1714488"/>
            <a:ext cx="1357322" cy="500066"/>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r-FR" b="1" dirty="0" smtClean="0"/>
              <a:t>Wall</a:t>
            </a:r>
          </a:p>
        </p:txBody>
      </p:sp>
      <p:cxnSp>
        <p:nvCxnSpPr>
          <p:cNvPr id="18" name="Connecteur en angle 17"/>
          <p:cNvCxnSpPr/>
          <p:nvPr/>
        </p:nvCxnSpPr>
        <p:spPr>
          <a:xfrm rot="5400000">
            <a:off x="6429787" y="2499907"/>
            <a:ext cx="428628" cy="798"/>
          </a:xfrm>
          <a:prstGeom prst="bentConnector3">
            <a:avLst>
              <a:gd name="adj1" fmla="val 50000"/>
            </a:avLst>
          </a:prstGeom>
          <a:ln>
            <a:tailEnd type="arrow"/>
          </a:ln>
        </p:spPr>
        <p:style>
          <a:lnRef idx="3">
            <a:schemeClr val="accent6"/>
          </a:lnRef>
          <a:fillRef idx="0">
            <a:schemeClr val="accent6"/>
          </a:fillRef>
          <a:effectRef idx="2">
            <a:schemeClr val="accent6"/>
          </a:effectRef>
          <a:fontRef idx="minor">
            <a:schemeClr val="tx1"/>
          </a:fontRef>
        </p:style>
      </p:cxnSp>
      <p:sp>
        <p:nvSpPr>
          <p:cNvPr id="19" name="Rectangle à coins arrondis 18"/>
          <p:cNvSpPr/>
          <p:nvPr/>
        </p:nvSpPr>
        <p:spPr>
          <a:xfrm>
            <a:off x="1785918" y="1714488"/>
            <a:ext cx="1357322" cy="500066"/>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r-FR" b="1" dirty="0" smtClean="0"/>
              <a:t>Wall</a:t>
            </a:r>
          </a:p>
        </p:txBody>
      </p:sp>
      <p:cxnSp>
        <p:nvCxnSpPr>
          <p:cNvPr id="20" name="Connecteur en angle 19"/>
          <p:cNvCxnSpPr/>
          <p:nvPr/>
        </p:nvCxnSpPr>
        <p:spPr>
          <a:xfrm rot="5400000">
            <a:off x="2214945" y="2499907"/>
            <a:ext cx="428628" cy="798"/>
          </a:xfrm>
          <a:prstGeom prst="bentConnector3">
            <a:avLst>
              <a:gd name="adj1" fmla="val 50000"/>
            </a:avLst>
          </a:prstGeom>
          <a:ln>
            <a:tailEnd type="arrow"/>
          </a:ln>
        </p:spPr>
        <p:style>
          <a:lnRef idx="3">
            <a:schemeClr val="accent6"/>
          </a:lnRef>
          <a:fillRef idx="0">
            <a:schemeClr val="accent6"/>
          </a:fillRef>
          <a:effectRef idx="2">
            <a:schemeClr val="accent6"/>
          </a:effectRef>
          <a:fontRef idx="minor">
            <a:schemeClr val="tx1"/>
          </a:fontRef>
        </p:style>
      </p:cxnSp>
      <p:sp>
        <p:nvSpPr>
          <p:cNvPr id="21" name="Rectangle à coins arrondis 20"/>
          <p:cNvSpPr/>
          <p:nvPr/>
        </p:nvSpPr>
        <p:spPr>
          <a:xfrm>
            <a:off x="3786182" y="4429132"/>
            <a:ext cx="1357322" cy="500066"/>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r-FR" b="1" dirty="0" smtClean="0"/>
              <a:t>Wall</a:t>
            </a:r>
          </a:p>
        </p:txBody>
      </p:sp>
      <p:cxnSp>
        <p:nvCxnSpPr>
          <p:cNvPr id="22" name="Connecteur en angle 21"/>
          <p:cNvCxnSpPr/>
          <p:nvPr/>
        </p:nvCxnSpPr>
        <p:spPr>
          <a:xfrm rot="16200000" flipV="1">
            <a:off x="4286647" y="4214419"/>
            <a:ext cx="428628" cy="798"/>
          </a:xfrm>
          <a:prstGeom prst="bentConnector3">
            <a:avLst>
              <a:gd name="adj1" fmla="val 50000"/>
            </a:avLst>
          </a:prstGeom>
          <a:ln>
            <a:solidFill>
              <a:schemeClr val="bg2">
                <a:lumMod val="75000"/>
              </a:schemeClr>
            </a:solidFill>
            <a:tailEnd type="arrow"/>
          </a:ln>
        </p:spPr>
        <p:style>
          <a:lnRef idx="3">
            <a:schemeClr val="accent3"/>
          </a:lnRef>
          <a:fillRef idx="0">
            <a:schemeClr val="accent3"/>
          </a:fillRef>
          <a:effectRef idx="2">
            <a:schemeClr val="accent3"/>
          </a:effectRef>
          <a:fontRef idx="minor">
            <a:schemeClr val="tx1"/>
          </a:fontRef>
        </p:style>
      </p:cxnSp>
      <p:pic>
        <p:nvPicPr>
          <p:cNvPr id="23" name="Picture 2"/>
          <p:cNvPicPr>
            <a:picLocks noChangeAspect="1" noChangeArrowheads="1"/>
          </p:cNvPicPr>
          <p:nvPr/>
        </p:nvPicPr>
        <p:blipFill>
          <a:blip r:embed="rId2"/>
          <a:srcRect/>
          <a:stretch>
            <a:fillRect/>
          </a:stretch>
        </p:blipFill>
        <p:spPr bwMode="auto">
          <a:xfrm>
            <a:off x="1938318" y="2652706"/>
            <a:ext cx="5822523" cy="1781183"/>
          </a:xfrm>
          <a:prstGeom prst="rect">
            <a:avLst/>
          </a:prstGeom>
          <a:ln>
            <a:noFill/>
          </a:ln>
          <a:effectLst>
            <a:outerShdw blurRad="292100" dist="139700" dir="2700000" algn="tl" rotWithShape="0">
              <a:srgbClr val="333333">
                <a:alpha val="65000"/>
              </a:srgbClr>
            </a:outerShdw>
          </a:effectLst>
        </p:spPr>
      </p:pic>
      <p:sp>
        <p:nvSpPr>
          <p:cNvPr id="24" name="Rectangle à coins arrondis 23"/>
          <p:cNvSpPr/>
          <p:nvPr/>
        </p:nvSpPr>
        <p:spPr>
          <a:xfrm>
            <a:off x="3367078" y="1795450"/>
            <a:ext cx="2500330" cy="50006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dirty="0" smtClean="0"/>
              <a:t>Uniform</a:t>
            </a:r>
            <a:r>
              <a:rPr lang="fr-FR" dirty="0" smtClean="0"/>
              <a:t> </a:t>
            </a:r>
            <a:r>
              <a:rPr lang="en-US" dirty="0" smtClean="0"/>
              <a:t>Velocity  Inlet</a:t>
            </a:r>
            <a:endParaRPr lang="fr-FR" b="1" dirty="0" smtClean="0"/>
          </a:p>
        </p:txBody>
      </p:sp>
      <p:cxnSp>
        <p:nvCxnSpPr>
          <p:cNvPr id="25" name="Connecteur en angle 24"/>
          <p:cNvCxnSpPr/>
          <p:nvPr/>
        </p:nvCxnSpPr>
        <p:spPr>
          <a:xfrm rot="5400000">
            <a:off x="4296566" y="2580474"/>
            <a:ext cx="570710" cy="794"/>
          </a:xfrm>
          <a:prstGeom prst="bentConnector3">
            <a:avLst>
              <a:gd name="adj1" fmla="val 50000"/>
            </a:avLst>
          </a:prstGeom>
          <a:ln>
            <a:solidFill>
              <a:schemeClr val="bg2">
                <a:lumMod val="75000"/>
              </a:schemeClr>
            </a:solidFill>
            <a:tailEnd type="arrow"/>
          </a:ln>
        </p:spPr>
        <p:style>
          <a:lnRef idx="3">
            <a:schemeClr val="accent3"/>
          </a:lnRef>
          <a:fillRef idx="0">
            <a:schemeClr val="accent3"/>
          </a:fillRef>
          <a:effectRef idx="2">
            <a:schemeClr val="accent3"/>
          </a:effectRef>
          <a:fontRef idx="minor">
            <a:schemeClr val="tx1"/>
          </a:fontRef>
        </p:style>
      </p:cxnSp>
      <p:sp>
        <p:nvSpPr>
          <p:cNvPr id="26" name="Rectangle à coins arrondis 25"/>
          <p:cNvSpPr/>
          <p:nvPr/>
        </p:nvSpPr>
        <p:spPr>
          <a:xfrm>
            <a:off x="7796234" y="3224210"/>
            <a:ext cx="1143008" cy="78581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Outflow</a:t>
            </a:r>
            <a:endParaRPr lang="fr-FR" dirty="0" smtClean="0"/>
          </a:p>
        </p:txBody>
      </p:sp>
      <p:cxnSp>
        <p:nvCxnSpPr>
          <p:cNvPr id="27" name="Connecteur en angle 26"/>
          <p:cNvCxnSpPr/>
          <p:nvPr/>
        </p:nvCxnSpPr>
        <p:spPr>
          <a:xfrm>
            <a:off x="7367606" y="3581400"/>
            <a:ext cx="428628" cy="1588"/>
          </a:xfrm>
          <a:prstGeom prst="bentConnector3">
            <a:avLst>
              <a:gd name="adj1" fmla="val 50000"/>
            </a:avLst>
          </a:prstGeom>
          <a:ln>
            <a:solidFill>
              <a:schemeClr val="bg2">
                <a:lumMod val="75000"/>
              </a:schemeClr>
            </a:solidFill>
            <a:tailEnd type="arrow"/>
          </a:ln>
        </p:spPr>
        <p:style>
          <a:lnRef idx="3">
            <a:schemeClr val="accent3"/>
          </a:lnRef>
          <a:fillRef idx="0">
            <a:schemeClr val="accent3"/>
          </a:fillRef>
          <a:effectRef idx="2">
            <a:schemeClr val="accent3"/>
          </a:effectRef>
          <a:fontRef idx="minor">
            <a:schemeClr val="tx1"/>
          </a:fontRef>
        </p:style>
      </p:cxnSp>
      <p:sp>
        <p:nvSpPr>
          <p:cNvPr id="28" name="Ellipse 27"/>
          <p:cNvSpPr/>
          <p:nvPr/>
        </p:nvSpPr>
        <p:spPr>
          <a:xfrm>
            <a:off x="1295376" y="652442"/>
            <a:ext cx="2357454" cy="71438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400" b="1" dirty="0" smtClean="0">
                <a:latin typeface="Century" pitchFamily="18" charset="0"/>
              </a:rPr>
              <a:t>Cas </a:t>
            </a:r>
            <a:r>
              <a:rPr lang="fr-FR" sz="2200" b="1" dirty="0" smtClean="0">
                <a:latin typeface="Century" pitchFamily="18" charset="0"/>
              </a:rPr>
              <a:t>2</a:t>
            </a:r>
            <a:endParaRPr lang="fr-FR" sz="2200" b="1" dirty="0">
              <a:latin typeface="Century" pitchFamily="18" charset="0"/>
            </a:endParaRPr>
          </a:p>
        </p:txBody>
      </p:sp>
      <p:sp>
        <p:nvSpPr>
          <p:cNvPr id="29" name="Rectangle à coins arrondis 28"/>
          <p:cNvSpPr/>
          <p:nvPr/>
        </p:nvSpPr>
        <p:spPr>
          <a:xfrm>
            <a:off x="580996" y="3152772"/>
            <a:ext cx="1143008" cy="78581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Outflow</a:t>
            </a:r>
            <a:endParaRPr lang="fr-FR" dirty="0" smtClean="0"/>
          </a:p>
        </p:txBody>
      </p:sp>
      <p:cxnSp>
        <p:nvCxnSpPr>
          <p:cNvPr id="30" name="Connecteur en angle 29"/>
          <p:cNvCxnSpPr/>
          <p:nvPr/>
        </p:nvCxnSpPr>
        <p:spPr>
          <a:xfrm rot="10800000">
            <a:off x="1724004" y="3509962"/>
            <a:ext cx="428628" cy="1588"/>
          </a:xfrm>
          <a:prstGeom prst="bentConnector3">
            <a:avLst>
              <a:gd name="adj1" fmla="val 50000"/>
            </a:avLst>
          </a:prstGeom>
          <a:ln>
            <a:solidFill>
              <a:schemeClr val="bg2">
                <a:lumMod val="75000"/>
              </a:schemeClr>
            </a:solidFill>
            <a:tailEnd type="arrow"/>
          </a:ln>
        </p:spPr>
        <p:style>
          <a:lnRef idx="3">
            <a:schemeClr val="accent3"/>
          </a:lnRef>
          <a:fillRef idx="0">
            <a:schemeClr val="accent3"/>
          </a:fillRef>
          <a:effectRef idx="2">
            <a:schemeClr val="accent3"/>
          </a:effectRef>
          <a:fontRef idx="minor">
            <a:schemeClr val="tx1"/>
          </a:fontRef>
        </p:style>
      </p:cxnSp>
      <p:sp>
        <p:nvSpPr>
          <p:cNvPr id="31" name="Rectangle à coins arrondis 30"/>
          <p:cNvSpPr/>
          <p:nvPr/>
        </p:nvSpPr>
        <p:spPr>
          <a:xfrm>
            <a:off x="6153160" y="1866888"/>
            <a:ext cx="1357322" cy="500066"/>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r-FR" b="1" dirty="0" smtClean="0"/>
              <a:t>Wall</a:t>
            </a:r>
          </a:p>
        </p:txBody>
      </p:sp>
      <p:cxnSp>
        <p:nvCxnSpPr>
          <p:cNvPr id="32" name="Connecteur en angle 31"/>
          <p:cNvCxnSpPr/>
          <p:nvPr/>
        </p:nvCxnSpPr>
        <p:spPr>
          <a:xfrm rot="5400000">
            <a:off x="6582187" y="2652307"/>
            <a:ext cx="428628" cy="798"/>
          </a:xfrm>
          <a:prstGeom prst="bentConnector3">
            <a:avLst>
              <a:gd name="adj1" fmla="val 50000"/>
            </a:avLst>
          </a:prstGeom>
          <a:ln>
            <a:tailEnd type="arrow"/>
          </a:ln>
        </p:spPr>
        <p:style>
          <a:lnRef idx="3">
            <a:schemeClr val="accent6"/>
          </a:lnRef>
          <a:fillRef idx="0">
            <a:schemeClr val="accent6"/>
          </a:fillRef>
          <a:effectRef idx="2">
            <a:schemeClr val="accent6"/>
          </a:effectRef>
          <a:fontRef idx="minor">
            <a:schemeClr val="tx1"/>
          </a:fontRef>
        </p:style>
      </p:cxnSp>
      <p:sp>
        <p:nvSpPr>
          <p:cNvPr id="33" name="Rectangle à coins arrondis 32"/>
          <p:cNvSpPr/>
          <p:nvPr/>
        </p:nvSpPr>
        <p:spPr>
          <a:xfrm>
            <a:off x="1938318" y="1866888"/>
            <a:ext cx="1357322" cy="500066"/>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r-FR" b="1" dirty="0" smtClean="0"/>
              <a:t>Wall</a:t>
            </a:r>
          </a:p>
        </p:txBody>
      </p:sp>
      <p:cxnSp>
        <p:nvCxnSpPr>
          <p:cNvPr id="34" name="Connecteur en angle 33"/>
          <p:cNvCxnSpPr/>
          <p:nvPr/>
        </p:nvCxnSpPr>
        <p:spPr>
          <a:xfrm rot="5400000">
            <a:off x="2367345" y="2652307"/>
            <a:ext cx="428628" cy="798"/>
          </a:xfrm>
          <a:prstGeom prst="bentConnector3">
            <a:avLst>
              <a:gd name="adj1" fmla="val 50000"/>
            </a:avLst>
          </a:prstGeom>
          <a:ln>
            <a:tailEnd type="arrow"/>
          </a:ln>
        </p:spPr>
        <p:style>
          <a:lnRef idx="3">
            <a:schemeClr val="accent6"/>
          </a:lnRef>
          <a:fillRef idx="0">
            <a:schemeClr val="accent6"/>
          </a:fillRef>
          <a:effectRef idx="2">
            <a:schemeClr val="accent6"/>
          </a:effectRef>
          <a:fontRef idx="minor">
            <a:schemeClr val="tx1"/>
          </a:fontRef>
        </p:style>
      </p:cxnSp>
      <p:sp>
        <p:nvSpPr>
          <p:cNvPr id="35" name="Rectangle à coins arrondis 34"/>
          <p:cNvSpPr/>
          <p:nvPr/>
        </p:nvSpPr>
        <p:spPr>
          <a:xfrm>
            <a:off x="3938582" y="4581532"/>
            <a:ext cx="1357322" cy="500066"/>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r-FR" b="1" dirty="0" smtClean="0"/>
              <a:t>Wall</a:t>
            </a:r>
          </a:p>
        </p:txBody>
      </p:sp>
      <p:cxnSp>
        <p:nvCxnSpPr>
          <p:cNvPr id="36" name="Connecteur en angle 35"/>
          <p:cNvCxnSpPr/>
          <p:nvPr/>
        </p:nvCxnSpPr>
        <p:spPr>
          <a:xfrm rot="16200000" flipV="1">
            <a:off x="4439047" y="4366819"/>
            <a:ext cx="428628" cy="798"/>
          </a:xfrm>
          <a:prstGeom prst="bentConnector3">
            <a:avLst>
              <a:gd name="adj1" fmla="val 50000"/>
            </a:avLst>
          </a:prstGeom>
          <a:ln>
            <a:solidFill>
              <a:schemeClr val="bg2">
                <a:lumMod val="75000"/>
              </a:schemeClr>
            </a:solidFill>
            <a:tailEnd type="arrow"/>
          </a:ln>
        </p:spPr>
        <p:style>
          <a:lnRef idx="3">
            <a:schemeClr val="accent3"/>
          </a:lnRef>
          <a:fillRef idx="0">
            <a:schemeClr val="accent3"/>
          </a:fillRef>
          <a:effectRef idx="2">
            <a:schemeClr val="accent3"/>
          </a:effectRef>
          <a:fontRef idx="minor">
            <a:schemeClr val="tx1"/>
          </a:fontRef>
        </p:style>
      </p:cxnSp>
      <p:pic>
        <p:nvPicPr>
          <p:cNvPr id="37" name="Picture 2"/>
          <p:cNvPicPr>
            <a:picLocks noChangeAspect="1" noChangeArrowheads="1"/>
          </p:cNvPicPr>
          <p:nvPr/>
        </p:nvPicPr>
        <p:blipFill>
          <a:blip r:embed="rId2"/>
          <a:srcRect/>
          <a:stretch>
            <a:fillRect/>
          </a:stretch>
        </p:blipFill>
        <p:spPr bwMode="auto">
          <a:xfrm>
            <a:off x="2090718" y="2805106"/>
            <a:ext cx="5822523" cy="1781183"/>
          </a:xfrm>
          <a:prstGeom prst="rect">
            <a:avLst/>
          </a:prstGeom>
          <a:ln>
            <a:noFill/>
          </a:ln>
          <a:effectLst>
            <a:outerShdw blurRad="292100" dist="139700" dir="2700000" algn="tl" rotWithShape="0">
              <a:srgbClr val="333333">
                <a:alpha val="65000"/>
              </a:srgbClr>
            </a:outerShdw>
          </a:effectLst>
        </p:spPr>
      </p:pic>
      <p:sp>
        <p:nvSpPr>
          <p:cNvPr id="38" name="Rectangle à coins arrondis 37"/>
          <p:cNvSpPr/>
          <p:nvPr/>
        </p:nvSpPr>
        <p:spPr>
          <a:xfrm>
            <a:off x="3519478" y="1947850"/>
            <a:ext cx="2714644" cy="50006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dirty="0" smtClean="0"/>
              <a:t>Parabolic</a:t>
            </a:r>
            <a:r>
              <a:rPr lang="fr-FR" dirty="0" smtClean="0"/>
              <a:t> </a:t>
            </a:r>
            <a:r>
              <a:rPr lang="en-US" dirty="0" smtClean="0"/>
              <a:t>Velocity</a:t>
            </a:r>
            <a:r>
              <a:rPr lang="fr-FR" dirty="0" smtClean="0"/>
              <a:t> </a:t>
            </a:r>
            <a:r>
              <a:rPr lang="en-US" dirty="0" smtClean="0"/>
              <a:t>Inlet</a:t>
            </a:r>
            <a:endParaRPr lang="fr-FR" b="1" dirty="0" smtClean="0"/>
          </a:p>
        </p:txBody>
      </p:sp>
      <p:cxnSp>
        <p:nvCxnSpPr>
          <p:cNvPr id="39" name="Connecteur en angle 38"/>
          <p:cNvCxnSpPr/>
          <p:nvPr/>
        </p:nvCxnSpPr>
        <p:spPr>
          <a:xfrm rot="5400000">
            <a:off x="4448966" y="2732874"/>
            <a:ext cx="570710" cy="794"/>
          </a:xfrm>
          <a:prstGeom prst="bentConnector3">
            <a:avLst>
              <a:gd name="adj1" fmla="val 50000"/>
            </a:avLst>
          </a:prstGeom>
          <a:ln>
            <a:solidFill>
              <a:schemeClr val="bg2">
                <a:lumMod val="75000"/>
              </a:schemeClr>
            </a:solidFill>
            <a:tailEnd type="arrow"/>
          </a:ln>
        </p:spPr>
        <p:style>
          <a:lnRef idx="3">
            <a:schemeClr val="accent3"/>
          </a:lnRef>
          <a:fillRef idx="0">
            <a:schemeClr val="accent3"/>
          </a:fillRef>
          <a:effectRef idx="2">
            <a:schemeClr val="accent3"/>
          </a:effectRef>
          <a:fontRef idx="minor">
            <a:schemeClr val="tx1"/>
          </a:fontRef>
        </p:style>
      </p:cxnSp>
      <p:sp>
        <p:nvSpPr>
          <p:cNvPr id="40" name="Rectangle à coins arrondis 39"/>
          <p:cNvSpPr/>
          <p:nvPr/>
        </p:nvSpPr>
        <p:spPr>
          <a:xfrm>
            <a:off x="7948634" y="3376610"/>
            <a:ext cx="1143008" cy="78581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Pressure Outlet</a:t>
            </a:r>
          </a:p>
        </p:txBody>
      </p:sp>
      <p:cxnSp>
        <p:nvCxnSpPr>
          <p:cNvPr id="41" name="Connecteur en angle 40"/>
          <p:cNvCxnSpPr/>
          <p:nvPr/>
        </p:nvCxnSpPr>
        <p:spPr>
          <a:xfrm>
            <a:off x="7520006" y="3733800"/>
            <a:ext cx="428628" cy="1588"/>
          </a:xfrm>
          <a:prstGeom prst="bentConnector3">
            <a:avLst>
              <a:gd name="adj1" fmla="val 50000"/>
            </a:avLst>
          </a:prstGeom>
          <a:ln>
            <a:solidFill>
              <a:schemeClr val="bg2">
                <a:lumMod val="75000"/>
              </a:schemeClr>
            </a:solidFill>
            <a:tailEnd type="arrow"/>
          </a:ln>
        </p:spPr>
        <p:style>
          <a:lnRef idx="3">
            <a:schemeClr val="accent3"/>
          </a:lnRef>
          <a:fillRef idx="0">
            <a:schemeClr val="accent3"/>
          </a:fillRef>
          <a:effectRef idx="2">
            <a:schemeClr val="accent3"/>
          </a:effectRef>
          <a:fontRef idx="minor">
            <a:schemeClr val="tx1"/>
          </a:fontRef>
        </p:style>
      </p:cxnSp>
      <p:sp>
        <p:nvSpPr>
          <p:cNvPr id="42" name="Ellipse 41"/>
          <p:cNvSpPr/>
          <p:nvPr/>
        </p:nvSpPr>
        <p:spPr>
          <a:xfrm>
            <a:off x="1447776" y="804842"/>
            <a:ext cx="2357454" cy="71438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400" b="1" dirty="0" smtClean="0">
                <a:latin typeface="Century" pitchFamily="18" charset="0"/>
              </a:rPr>
              <a:t>Cas </a:t>
            </a:r>
            <a:r>
              <a:rPr lang="fr-FR" sz="2200" b="1" dirty="0" smtClean="0">
                <a:latin typeface="Century" pitchFamily="18" charset="0"/>
              </a:rPr>
              <a:t>3</a:t>
            </a:r>
            <a:endParaRPr lang="fr-FR" sz="2200" b="1" dirty="0">
              <a:latin typeface="Century" pitchFamily="18" charset="0"/>
            </a:endParaRPr>
          </a:p>
        </p:txBody>
      </p:sp>
      <p:sp>
        <p:nvSpPr>
          <p:cNvPr id="43" name="Rectangle à coins arrondis 42"/>
          <p:cNvSpPr/>
          <p:nvPr/>
        </p:nvSpPr>
        <p:spPr>
          <a:xfrm>
            <a:off x="733396" y="3305172"/>
            <a:ext cx="1143008" cy="78581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Pressure Outlet</a:t>
            </a:r>
          </a:p>
        </p:txBody>
      </p:sp>
      <p:cxnSp>
        <p:nvCxnSpPr>
          <p:cNvPr id="44" name="Connecteur en angle 43"/>
          <p:cNvCxnSpPr/>
          <p:nvPr/>
        </p:nvCxnSpPr>
        <p:spPr>
          <a:xfrm rot="10800000">
            <a:off x="1876404" y="3662362"/>
            <a:ext cx="428628" cy="1588"/>
          </a:xfrm>
          <a:prstGeom prst="bentConnector3">
            <a:avLst>
              <a:gd name="adj1" fmla="val 50000"/>
            </a:avLst>
          </a:prstGeom>
          <a:ln>
            <a:solidFill>
              <a:schemeClr val="bg2">
                <a:lumMod val="75000"/>
              </a:schemeClr>
            </a:solidFill>
            <a:tailEnd type="arrow"/>
          </a:ln>
        </p:spPr>
        <p:style>
          <a:lnRef idx="3">
            <a:schemeClr val="accent3"/>
          </a:lnRef>
          <a:fillRef idx="0">
            <a:schemeClr val="accent3"/>
          </a:fillRef>
          <a:effectRef idx="2">
            <a:schemeClr val="accent3"/>
          </a:effectRef>
          <a:fontRef idx="minor">
            <a:schemeClr val="tx1"/>
          </a:fontRef>
        </p:style>
      </p:cxnSp>
      <p:sp>
        <p:nvSpPr>
          <p:cNvPr id="45" name="Rectangle à coins arrondis 44"/>
          <p:cNvSpPr/>
          <p:nvPr/>
        </p:nvSpPr>
        <p:spPr>
          <a:xfrm>
            <a:off x="6357950" y="2071678"/>
            <a:ext cx="1357322" cy="500066"/>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r-FR" b="1" dirty="0" smtClean="0"/>
              <a:t>Wall</a:t>
            </a:r>
          </a:p>
        </p:txBody>
      </p:sp>
      <p:cxnSp>
        <p:nvCxnSpPr>
          <p:cNvPr id="46" name="Connecteur en angle 45"/>
          <p:cNvCxnSpPr/>
          <p:nvPr/>
        </p:nvCxnSpPr>
        <p:spPr>
          <a:xfrm rot="5400000">
            <a:off x="6734587" y="2804707"/>
            <a:ext cx="428628" cy="798"/>
          </a:xfrm>
          <a:prstGeom prst="bentConnector3">
            <a:avLst>
              <a:gd name="adj1" fmla="val 50000"/>
            </a:avLst>
          </a:prstGeom>
          <a:ln>
            <a:tailEnd type="arrow"/>
          </a:ln>
        </p:spPr>
        <p:style>
          <a:lnRef idx="3">
            <a:schemeClr val="accent6"/>
          </a:lnRef>
          <a:fillRef idx="0">
            <a:schemeClr val="accent6"/>
          </a:fillRef>
          <a:effectRef idx="2">
            <a:schemeClr val="accent6"/>
          </a:effectRef>
          <a:fontRef idx="minor">
            <a:schemeClr val="tx1"/>
          </a:fontRef>
        </p:style>
      </p:cxnSp>
      <p:sp>
        <p:nvSpPr>
          <p:cNvPr id="47" name="Rectangle à coins arrondis 46"/>
          <p:cNvSpPr/>
          <p:nvPr/>
        </p:nvSpPr>
        <p:spPr>
          <a:xfrm>
            <a:off x="2071670" y="2071678"/>
            <a:ext cx="1357322" cy="500066"/>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r-FR" b="1" dirty="0" smtClean="0"/>
              <a:t>Wall</a:t>
            </a:r>
          </a:p>
        </p:txBody>
      </p:sp>
      <p:cxnSp>
        <p:nvCxnSpPr>
          <p:cNvPr id="48" name="Connecteur en angle 47"/>
          <p:cNvCxnSpPr/>
          <p:nvPr/>
        </p:nvCxnSpPr>
        <p:spPr>
          <a:xfrm rot="5400000">
            <a:off x="2519745" y="2804707"/>
            <a:ext cx="428628" cy="798"/>
          </a:xfrm>
          <a:prstGeom prst="bentConnector3">
            <a:avLst>
              <a:gd name="adj1" fmla="val 50000"/>
            </a:avLst>
          </a:prstGeom>
          <a:ln>
            <a:tailEnd type="arrow"/>
          </a:ln>
        </p:spPr>
        <p:style>
          <a:lnRef idx="3">
            <a:schemeClr val="accent6"/>
          </a:lnRef>
          <a:fillRef idx="0">
            <a:schemeClr val="accent6"/>
          </a:fillRef>
          <a:effectRef idx="2">
            <a:schemeClr val="accent6"/>
          </a:effectRef>
          <a:fontRef idx="minor">
            <a:schemeClr val="tx1"/>
          </a:fontRef>
        </p:style>
      </p:cxnSp>
      <p:sp>
        <p:nvSpPr>
          <p:cNvPr id="49" name="Rectangle à coins arrondis 48"/>
          <p:cNvSpPr/>
          <p:nvPr/>
        </p:nvSpPr>
        <p:spPr>
          <a:xfrm>
            <a:off x="4090982" y="4733932"/>
            <a:ext cx="1357322" cy="500066"/>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r-FR" b="1" dirty="0" smtClean="0"/>
              <a:t>Wall</a:t>
            </a:r>
          </a:p>
        </p:txBody>
      </p:sp>
      <p:cxnSp>
        <p:nvCxnSpPr>
          <p:cNvPr id="50" name="Connecteur en angle 49"/>
          <p:cNvCxnSpPr/>
          <p:nvPr/>
        </p:nvCxnSpPr>
        <p:spPr>
          <a:xfrm rot="16200000" flipV="1">
            <a:off x="4591447" y="4519219"/>
            <a:ext cx="428628" cy="798"/>
          </a:xfrm>
          <a:prstGeom prst="bentConnector3">
            <a:avLst>
              <a:gd name="adj1" fmla="val 50000"/>
            </a:avLst>
          </a:prstGeom>
          <a:ln>
            <a:tailEnd type="arrow"/>
          </a:ln>
        </p:spPr>
        <p:style>
          <a:lnRef idx="3">
            <a:schemeClr val="accent6"/>
          </a:lnRef>
          <a:fillRef idx="0">
            <a:schemeClr val="accent6"/>
          </a:fillRef>
          <a:effectRef idx="2">
            <a:schemeClr val="accent6"/>
          </a:effectRef>
          <a:fontRef idx="minor">
            <a:schemeClr val="tx1"/>
          </a:fontRef>
        </p:style>
      </p:cxnSp>
      <p:sp>
        <p:nvSpPr>
          <p:cNvPr id="51" name="عنصر نائب لرقم الشريحة 50"/>
          <p:cNvSpPr>
            <a:spLocks noGrp="1"/>
          </p:cNvSpPr>
          <p:nvPr>
            <p:ph type="sldNum" sz="quarter" idx="12"/>
          </p:nvPr>
        </p:nvSpPr>
        <p:spPr>
          <a:xfrm>
            <a:off x="8239156" y="6350023"/>
            <a:ext cx="762000" cy="365125"/>
          </a:xfrm>
        </p:spPr>
        <p:txBody>
          <a:bodyPr/>
          <a:lstStyle/>
          <a:p>
            <a:r>
              <a:rPr lang="fr-BE" sz="3600" dirty="0" smtClean="0">
                <a:solidFill>
                  <a:srgbClr val="FF0000"/>
                </a:solidFill>
                <a:latin typeface="Algerian" pitchFamily="82" charset="0"/>
              </a:rPr>
              <a:t>09</a:t>
            </a:r>
            <a:endParaRPr lang="fr-BE" sz="3600" dirty="0">
              <a:solidFill>
                <a:srgbClr val="FF0000"/>
              </a:solidFill>
              <a:latin typeface="Algerian" pitchFamily="82" charset="0"/>
            </a:endParaRPr>
          </a:p>
        </p:txBody>
      </p:sp>
      <p:sp>
        <p:nvSpPr>
          <p:cNvPr id="15" name="Rectangle à coins arrondis 14"/>
          <p:cNvSpPr/>
          <p:nvPr/>
        </p:nvSpPr>
        <p:spPr>
          <a:xfrm>
            <a:off x="428596" y="3000372"/>
            <a:ext cx="1143008" cy="78581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Pressure Outlet</a:t>
            </a:r>
          </a:p>
        </p:txBody>
      </p:sp>
      <p:sp>
        <p:nvSpPr>
          <p:cNvPr id="12" name="Rectangle à coins arrondis 11"/>
          <p:cNvSpPr/>
          <p:nvPr/>
        </p:nvSpPr>
        <p:spPr>
          <a:xfrm>
            <a:off x="7643834" y="3071810"/>
            <a:ext cx="1143008" cy="78581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Pressure Outlet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53" presetClass="exit" presetSubtype="0" fill="hold" grpId="1" nodeType="clickEffect">
                                  <p:stCondLst>
                                    <p:cond delay="0"/>
                                  </p:stCondLst>
                                  <p:childTnLst>
                                    <p:anim calcmode="lin" valueType="num">
                                      <p:cBhvr>
                                        <p:cTn id="45" dur="500"/>
                                        <p:tgtEl>
                                          <p:spTgt spid="2"/>
                                        </p:tgtEl>
                                        <p:attrNameLst>
                                          <p:attrName>ppt_w</p:attrName>
                                        </p:attrNameLst>
                                      </p:cBhvr>
                                      <p:tavLst>
                                        <p:tav tm="0">
                                          <p:val>
                                            <p:strVal val="ppt_w"/>
                                          </p:val>
                                        </p:tav>
                                        <p:tav tm="100000">
                                          <p:val>
                                            <p:fltVal val="0"/>
                                          </p:val>
                                        </p:tav>
                                      </p:tavLst>
                                    </p:anim>
                                    <p:anim calcmode="lin" valueType="num">
                                      <p:cBhvr>
                                        <p:cTn id="46" dur="500"/>
                                        <p:tgtEl>
                                          <p:spTgt spid="2"/>
                                        </p:tgtEl>
                                        <p:attrNameLst>
                                          <p:attrName>ppt_h</p:attrName>
                                        </p:attrNameLst>
                                      </p:cBhvr>
                                      <p:tavLst>
                                        <p:tav tm="0">
                                          <p:val>
                                            <p:strVal val="ppt_h"/>
                                          </p:val>
                                        </p:tav>
                                        <p:tav tm="100000">
                                          <p:val>
                                            <p:fltVal val="0"/>
                                          </p:val>
                                        </p:tav>
                                      </p:tavLst>
                                    </p:anim>
                                    <p:animEffect transition="out" filter="fade">
                                      <p:cBhvr>
                                        <p:cTn id="47" dur="500"/>
                                        <p:tgtEl>
                                          <p:spTgt spid="2"/>
                                        </p:tgtEl>
                                      </p:cBhvr>
                                    </p:animEffect>
                                    <p:set>
                                      <p:cBhvr>
                                        <p:cTn id="48" dur="1" fill="hold">
                                          <p:stCondLst>
                                            <p:cond delay="499"/>
                                          </p:stCondLst>
                                        </p:cTn>
                                        <p:tgtEl>
                                          <p:spTgt spid="2"/>
                                        </p:tgtEl>
                                        <p:attrNameLst>
                                          <p:attrName>style.visibility</p:attrName>
                                        </p:attrNameLst>
                                      </p:cBhvr>
                                      <p:to>
                                        <p:strVal val="hidden"/>
                                      </p:to>
                                    </p:set>
                                  </p:childTnLst>
                                </p:cTn>
                              </p:par>
                              <p:par>
                                <p:cTn id="49" presetID="53" presetClass="exit" presetSubtype="0" fill="hold" nodeType="withEffect">
                                  <p:stCondLst>
                                    <p:cond delay="0"/>
                                  </p:stCondLst>
                                  <p:childTnLst>
                                    <p:anim calcmode="lin" valueType="num">
                                      <p:cBhvr>
                                        <p:cTn id="50" dur="500"/>
                                        <p:tgtEl>
                                          <p:spTgt spid="3"/>
                                        </p:tgtEl>
                                        <p:attrNameLst>
                                          <p:attrName>ppt_w</p:attrName>
                                        </p:attrNameLst>
                                      </p:cBhvr>
                                      <p:tavLst>
                                        <p:tav tm="0">
                                          <p:val>
                                            <p:strVal val="ppt_w"/>
                                          </p:val>
                                        </p:tav>
                                        <p:tav tm="100000">
                                          <p:val>
                                            <p:fltVal val="0"/>
                                          </p:val>
                                        </p:tav>
                                      </p:tavLst>
                                    </p:anim>
                                    <p:anim calcmode="lin" valueType="num">
                                      <p:cBhvr>
                                        <p:cTn id="51" dur="500"/>
                                        <p:tgtEl>
                                          <p:spTgt spid="3"/>
                                        </p:tgtEl>
                                        <p:attrNameLst>
                                          <p:attrName>ppt_h</p:attrName>
                                        </p:attrNameLst>
                                      </p:cBhvr>
                                      <p:tavLst>
                                        <p:tav tm="0">
                                          <p:val>
                                            <p:strVal val="ppt_h"/>
                                          </p:val>
                                        </p:tav>
                                        <p:tav tm="100000">
                                          <p:val>
                                            <p:fltVal val="0"/>
                                          </p:val>
                                        </p:tav>
                                      </p:tavLst>
                                    </p:anim>
                                    <p:animEffect transition="out" filter="fade">
                                      <p:cBhvr>
                                        <p:cTn id="52" dur="500"/>
                                        <p:tgtEl>
                                          <p:spTgt spid="3"/>
                                        </p:tgtEl>
                                      </p:cBhvr>
                                    </p:animEffect>
                                    <p:set>
                                      <p:cBhvr>
                                        <p:cTn id="53" dur="1" fill="hold">
                                          <p:stCondLst>
                                            <p:cond delay="499"/>
                                          </p:stCondLst>
                                        </p:cTn>
                                        <p:tgtEl>
                                          <p:spTgt spid="3"/>
                                        </p:tgtEl>
                                        <p:attrNameLst>
                                          <p:attrName>style.visibility</p:attrName>
                                        </p:attrNameLst>
                                      </p:cBhvr>
                                      <p:to>
                                        <p:strVal val="hidden"/>
                                      </p:to>
                                    </p:set>
                                  </p:childTnLst>
                                </p:cTn>
                              </p:par>
                              <p:par>
                                <p:cTn id="54" presetID="53" presetClass="exit" presetSubtype="0" fill="hold" nodeType="withEffect">
                                  <p:stCondLst>
                                    <p:cond delay="0"/>
                                  </p:stCondLst>
                                  <p:childTnLst>
                                    <p:anim calcmode="lin" valueType="num">
                                      <p:cBhvr>
                                        <p:cTn id="55" dur="500"/>
                                        <p:tgtEl>
                                          <p:spTgt spid="4"/>
                                        </p:tgtEl>
                                        <p:attrNameLst>
                                          <p:attrName>ppt_w</p:attrName>
                                        </p:attrNameLst>
                                      </p:cBhvr>
                                      <p:tavLst>
                                        <p:tav tm="0">
                                          <p:val>
                                            <p:strVal val="ppt_w"/>
                                          </p:val>
                                        </p:tav>
                                        <p:tav tm="100000">
                                          <p:val>
                                            <p:fltVal val="0"/>
                                          </p:val>
                                        </p:tav>
                                      </p:tavLst>
                                    </p:anim>
                                    <p:anim calcmode="lin" valueType="num">
                                      <p:cBhvr>
                                        <p:cTn id="56" dur="500"/>
                                        <p:tgtEl>
                                          <p:spTgt spid="4"/>
                                        </p:tgtEl>
                                        <p:attrNameLst>
                                          <p:attrName>ppt_h</p:attrName>
                                        </p:attrNameLst>
                                      </p:cBhvr>
                                      <p:tavLst>
                                        <p:tav tm="0">
                                          <p:val>
                                            <p:strVal val="ppt_h"/>
                                          </p:val>
                                        </p:tav>
                                        <p:tav tm="100000">
                                          <p:val>
                                            <p:fltVal val="0"/>
                                          </p:val>
                                        </p:tav>
                                      </p:tavLst>
                                    </p:anim>
                                    <p:animEffect transition="out" filter="fade">
                                      <p:cBhvr>
                                        <p:cTn id="57" dur="500"/>
                                        <p:tgtEl>
                                          <p:spTgt spid="4"/>
                                        </p:tgtEl>
                                      </p:cBhvr>
                                    </p:animEffect>
                                    <p:set>
                                      <p:cBhvr>
                                        <p:cTn id="58" dur="1" fill="hold">
                                          <p:stCondLst>
                                            <p:cond delay="499"/>
                                          </p:stCondLst>
                                        </p:cTn>
                                        <p:tgtEl>
                                          <p:spTgt spid="4"/>
                                        </p:tgtEl>
                                        <p:attrNameLst>
                                          <p:attrName>style.visibility</p:attrName>
                                        </p:attrNameLst>
                                      </p:cBhvr>
                                      <p:to>
                                        <p:strVal val="hidden"/>
                                      </p:to>
                                    </p:set>
                                  </p:childTnLst>
                                </p:cTn>
                              </p:par>
                              <p:par>
                                <p:cTn id="59" presetID="53" presetClass="exit" presetSubtype="0" fill="hold" nodeType="withEffect">
                                  <p:stCondLst>
                                    <p:cond delay="0"/>
                                  </p:stCondLst>
                                  <p:childTnLst>
                                    <p:anim calcmode="lin" valueType="num">
                                      <p:cBhvr>
                                        <p:cTn id="60" dur="500"/>
                                        <p:tgtEl>
                                          <p:spTgt spid="5"/>
                                        </p:tgtEl>
                                        <p:attrNameLst>
                                          <p:attrName>ppt_w</p:attrName>
                                        </p:attrNameLst>
                                      </p:cBhvr>
                                      <p:tavLst>
                                        <p:tav tm="0">
                                          <p:val>
                                            <p:strVal val="ppt_w"/>
                                          </p:val>
                                        </p:tav>
                                        <p:tav tm="100000">
                                          <p:val>
                                            <p:fltVal val="0"/>
                                          </p:val>
                                        </p:tav>
                                      </p:tavLst>
                                    </p:anim>
                                    <p:anim calcmode="lin" valueType="num">
                                      <p:cBhvr>
                                        <p:cTn id="61" dur="500"/>
                                        <p:tgtEl>
                                          <p:spTgt spid="5"/>
                                        </p:tgtEl>
                                        <p:attrNameLst>
                                          <p:attrName>ppt_h</p:attrName>
                                        </p:attrNameLst>
                                      </p:cBhvr>
                                      <p:tavLst>
                                        <p:tav tm="0">
                                          <p:val>
                                            <p:strVal val="ppt_h"/>
                                          </p:val>
                                        </p:tav>
                                        <p:tav tm="100000">
                                          <p:val>
                                            <p:fltVal val="0"/>
                                          </p:val>
                                        </p:tav>
                                      </p:tavLst>
                                    </p:anim>
                                    <p:animEffect transition="out" filter="fade">
                                      <p:cBhvr>
                                        <p:cTn id="62" dur="500"/>
                                        <p:tgtEl>
                                          <p:spTgt spid="5"/>
                                        </p:tgtEl>
                                      </p:cBhvr>
                                    </p:animEffect>
                                    <p:set>
                                      <p:cBhvr>
                                        <p:cTn id="63" dur="1" fill="hold">
                                          <p:stCondLst>
                                            <p:cond delay="499"/>
                                          </p:stCondLst>
                                        </p:cTn>
                                        <p:tgtEl>
                                          <p:spTgt spid="5"/>
                                        </p:tgtEl>
                                        <p:attrNameLst>
                                          <p:attrName>style.visibility</p:attrName>
                                        </p:attrNameLst>
                                      </p:cBhvr>
                                      <p:to>
                                        <p:strVal val="hidden"/>
                                      </p:to>
                                    </p:set>
                                  </p:childTnLst>
                                </p:cTn>
                              </p:par>
                              <p:par>
                                <p:cTn id="64" presetID="53" presetClass="exit" presetSubtype="0" fill="hold" grpId="1" nodeType="withEffect">
                                  <p:stCondLst>
                                    <p:cond delay="0"/>
                                  </p:stCondLst>
                                  <p:childTnLst>
                                    <p:anim calcmode="lin" valueType="num">
                                      <p:cBhvr>
                                        <p:cTn id="65" dur="500"/>
                                        <p:tgtEl>
                                          <p:spTgt spid="8"/>
                                        </p:tgtEl>
                                        <p:attrNameLst>
                                          <p:attrName>ppt_w</p:attrName>
                                        </p:attrNameLst>
                                      </p:cBhvr>
                                      <p:tavLst>
                                        <p:tav tm="0">
                                          <p:val>
                                            <p:strVal val="ppt_w"/>
                                          </p:val>
                                        </p:tav>
                                        <p:tav tm="100000">
                                          <p:val>
                                            <p:fltVal val="0"/>
                                          </p:val>
                                        </p:tav>
                                      </p:tavLst>
                                    </p:anim>
                                    <p:anim calcmode="lin" valueType="num">
                                      <p:cBhvr>
                                        <p:cTn id="66" dur="500"/>
                                        <p:tgtEl>
                                          <p:spTgt spid="8"/>
                                        </p:tgtEl>
                                        <p:attrNameLst>
                                          <p:attrName>ppt_h</p:attrName>
                                        </p:attrNameLst>
                                      </p:cBhvr>
                                      <p:tavLst>
                                        <p:tav tm="0">
                                          <p:val>
                                            <p:strVal val="ppt_h"/>
                                          </p:val>
                                        </p:tav>
                                        <p:tav tm="100000">
                                          <p:val>
                                            <p:fltVal val="0"/>
                                          </p:val>
                                        </p:tav>
                                      </p:tavLst>
                                    </p:anim>
                                    <p:animEffect transition="out" filter="fade">
                                      <p:cBhvr>
                                        <p:cTn id="67" dur="500"/>
                                        <p:tgtEl>
                                          <p:spTgt spid="8"/>
                                        </p:tgtEl>
                                      </p:cBhvr>
                                    </p:animEffect>
                                    <p:set>
                                      <p:cBhvr>
                                        <p:cTn id="68" dur="1" fill="hold">
                                          <p:stCondLst>
                                            <p:cond delay="499"/>
                                          </p:stCondLst>
                                        </p:cTn>
                                        <p:tgtEl>
                                          <p:spTgt spid="8"/>
                                        </p:tgtEl>
                                        <p:attrNameLst>
                                          <p:attrName>style.visibility</p:attrName>
                                        </p:attrNameLst>
                                      </p:cBhvr>
                                      <p:to>
                                        <p:strVal val="hidden"/>
                                      </p:to>
                                    </p:set>
                                  </p:childTnLst>
                                </p:cTn>
                              </p:par>
                              <p:par>
                                <p:cTn id="69" presetID="53" presetClass="exit" presetSubtype="0" fill="hold" grpId="1" nodeType="withEffect">
                                  <p:stCondLst>
                                    <p:cond delay="0"/>
                                  </p:stCondLst>
                                  <p:childTnLst>
                                    <p:anim calcmode="lin" valueType="num">
                                      <p:cBhvr>
                                        <p:cTn id="70" dur="500"/>
                                        <p:tgtEl>
                                          <p:spTgt spid="7"/>
                                        </p:tgtEl>
                                        <p:attrNameLst>
                                          <p:attrName>ppt_w</p:attrName>
                                        </p:attrNameLst>
                                      </p:cBhvr>
                                      <p:tavLst>
                                        <p:tav tm="0">
                                          <p:val>
                                            <p:strVal val="ppt_w"/>
                                          </p:val>
                                        </p:tav>
                                        <p:tav tm="100000">
                                          <p:val>
                                            <p:fltVal val="0"/>
                                          </p:val>
                                        </p:tav>
                                      </p:tavLst>
                                    </p:anim>
                                    <p:anim calcmode="lin" valueType="num">
                                      <p:cBhvr>
                                        <p:cTn id="71" dur="500"/>
                                        <p:tgtEl>
                                          <p:spTgt spid="7"/>
                                        </p:tgtEl>
                                        <p:attrNameLst>
                                          <p:attrName>ppt_h</p:attrName>
                                        </p:attrNameLst>
                                      </p:cBhvr>
                                      <p:tavLst>
                                        <p:tav tm="0">
                                          <p:val>
                                            <p:strVal val="ppt_h"/>
                                          </p:val>
                                        </p:tav>
                                        <p:tav tm="100000">
                                          <p:val>
                                            <p:fltVal val="0"/>
                                          </p:val>
                                        </p:tav>
                                      </p:tavLst>
                                    </p:anim>
                                    <p:animEffect transition="out" filter="fade">
                                      <p:cBhvr>
                                        <p:cTn id="72" dur="500"/>
                                        <p:tgtEl>
                                          <p:spTgt spid="7"/>
                                        </p:tgtEl>
                                      </p:cBhvr>
                                    </p:animEffect>
                                    <p:set>
                                      <p:cBhvr>
                                        <p:cTn id="73" dur="1" fill="hold">
                                          <p:stCondLst>
                                            <p:cond delay="499"/>
                                          </p:stCondLst>
                                        </p:cTn>
                                        <p:tgtEl>
                                          <p:spTgt spid="7"/>
                                        </p:tgtEl>
                                        <p:attrNameLst>
                                          <p:attrName>style.visibility</p:attrName>
                                        </p:attrNameLst>
                                      </p:cBhvr>
                                      <p:to>
                                        <p:strVal val="hidden"/>
                                      </p:to>
                                    </p:set>
                                  </p:childTnLst>
                                </p:cTn>
                              </p:par>
                              <p:par>
                                <p:cTn id="74" presetID="53" presetClass="exit" presetSubtype="0" fill="hold" grpId="1" nodeType="withEffect">
                                  <p:stCondLst>
                                    <p:cond delay="0"/>
                                  </p:stCondLst>
                                  <p:childTnLst>
                                    <p:anim calcmode="lin" valueType="num">
                                      <p:cBhvr>
                                        <p:cTn id="75" dur="500"/>
                                        <p:tgtEl>
                                          <p:spTgt spid="6"/>
                                        </p:tgtEl>
                                        <p:attrNameLst>
                                          <p:attrName>ppt_w</p:attrName>
                                        </p:attrNameLst>
                                      </p:cBhvr>
                                      <p:tavLst>
                                        <p:tav tm="0">
                                          <p:val>
                                            <p:strVal val="ppt_w"/>
                                          </p:val>
                                        </p:tav>
                                        <p:tav tm="100000">
                                          <p:val>
                                            <p:fltVal val="0"/>
                                          </p:val>
                                        </p:tav>
                                      </p:tavLst>
                                    </p:anim>
                                    <p:anim calcmode="lin" valueType="num">
                                      <p:cBhvr>
                                        <p:cTn id="76" dur="500"/>
                                        <p:tgtEl>
                                          <p:spTgt spid="6"/>
                                        </p:tgtEl>
                                        <p:attrNameLst>
                                          <p:attrName>ppt_h</p:attrName>
                                        </p:attrNameLst>
                                      </p:cBhvr>
                                      <p:tavLst>
                                        <p:tav tm="0">
                                          <p:val>
                                            <p:strVal val="ppt_h"/>
                                          </p:val>
                                        </p:tav>
                                        <p:tav tm="100000">
                                          <p:val>
                                            <p:fltVal val="0"/>
                                          </p:val>
                                        </p:tav>
                                      </p:tavLst>
                                    </p:anim>
                                    <p:animEffect transition="out" filter="fade">
                                      <p:cBhvr>
                                        <p:cTn id="77" dur="500"/>
                                        <p:tgtEl>
                                          <p:spTgt spid="6"/>
                                        </p:tgtEl>
                                      </p:cBhvr>
                                    </p:animEffect>
                                    <p:set>
                                      <p:cBhvr>
                                        <p:cTn id="78" dur="1" fill="hold">
                                          <p:stCondLst>
                                            <p:cond delay="499"/>
                                          </p:stCondLst>
                                        </p:cTn>
                                        <p:tgtEl>
                                          <p:spTgt spid="6"/>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2" presetClass="entr" presetSubtype="4" fill="hold" grpId="0" nodeType="clickEffect">
                                  <p:stCondLst>
                                    <p:cond delay="0"/>
                                  </p:stCondLst>
                                  <p:childTnLst>
                                    <p:set>
                                      <p:cBhvr>
                                        <p:cTn id="82" dur="1" fill="hold">
                                          <p:stCondLst>
                                            <p:cond delay="0"/>
                                          </p:stCondLst>
                                        </p:cTn>
                                        <p:tgtEl>
                                          <p:spTgt spid="14"/>
                                        </p:tgtEl>
                                        <p:attrNameLst>
                                          <p:attrName>style.visibility</p:attrName>
                                        </p:attrNameLst>
                                      </p:cBhvr>
                                      <p:to>
                                        <p:strVal val="visible"/>
                                      </p:to>
                                    </p:set>
                                    <p:animEffect transition="in" filter="slide(fromBottom)">
                                      <p:cBhvr>
                                        <p:cTn id="83" dur="500"/>
                                        <p:tgtEl>
                                          <p:spTgt spid="14"/>
                                        </p:tgtEl>
                                      </p:cBhvr>
                                    </p:animEffect>
                                  </p:childTnLst>
                                </p:cTn>
                              </p:par>
                              <p:par>
                                <p:cTn id="84" presetID="12" presetClass="entr" presetSubtype="4" fill="hold" nodeType="withEffect">
                                  <p:stCondLst>
                                    <p:cond delay="0"/>
                                  </p:stCondLst>
                                  <p:childTnLst>
                                    <p:set>
                                      <p:cBhvr>
                                        <p:cTn id="85" dur="1" fill="hold">
                                          <p:stCondLst>
                                            <p:cond delay="0"/>
                                          </p:stCondLst>
                                        </p:cTn>
                                        <p:tgtEl>
                                          <p:spTgt spid="9"/>
                                        </p:tgtEl>
                                        <p:attrNameLst>
                                          <p:attrName>style.visibility</p:attrName>
                                        </p:attrNameLst>
                                      </p:cBhvr>
                                      <p:to>
                                        <p:strVal val="visible"/>
                                      </p:to>
                                    </p:set>
                                    <p:animEffect transition="in" filter="slide(fromBottom)">
                                      <p:cBhvr>
                                        <p:cTn id="86" dur="500"/>
                                        <p:tgtEl>
                                          <p:spTgt spid="9"/>
                                        </p:tgtEl>
                                      </p:cBhvr>
                                    </p:animEffect>
                                  </p:childTnLst>
                                </p:cTn>
                              </p:par>
                            </p:childTnLst>
                          </p:cTn>
                        </p:par>
                      </p:childTnLst>
                    </p:cTn>
                  </p:par>
                  <p:par>
                    <p:cTn id="87" fill="hold">
                      <p:stCondLst>
                        <p:cond delay="indefinite"/>
                      </p:stCondLst>
                      <p:childTnLst>
                        <p:par>
                          <p:cTn id="88" fill="hold">
                            <p:stCondLst>
                              <p:cond delay="0"/>
                            </p:stCondLst>
                            <p:childTnLst>
                              <p:par>
                                <p:cTn id="89" presetID="23" presetClass="entr" presetSubtype="16" fill="hold" grpId="0" nodeType="clickEffect">
                                  <p:stCondLst>
                                    <p:cond delay="0"/>
                                  </p:stCondLst>
                                  <p:childTnLst>
                                    <p:set>
                                      <p:cBhvr>
                                        <p:cTn id="90" dur="1" fill="hold">
                                          <p:stCondLst>
                                            <p:cond delay="0"/>
                                          </p:stCondLst>
                                        </p:cTn>
                                        <p:tgtEl>
                                          <p:spTgt spid="10"/>
                                        </p:tgtEl>
                                        <p:attrNameLst>
                                          <p:attrName>style.visibility</p:attrName>
                                        </p:attrNameLst>
                                      </p:cBhvr>
                                      <p:to>
                                        <p:strVal val="visible"/>
                                      </p:to>
                                    </p:set>
                                    <p:anim calcmode="lin" valueType="num">
                                      <p:cBhvr>
                                        <p:cTn id="91" dur="500" fill="hold"/>
                                        <p:tgtEl>
                                          <p:spTgt spid="10"/>
                                        </p:tgtEl>
                                        <p:attrNameLst>
                                          <p:attrName>ppt_w</p:attrName>
                                        </p:attrNameLst>
                                      </p:cBhvr>
                                      <p:tavLst>
                                        <p:tav tm="0">
                                          <p:val>
                                            <p:fltVal val="0"/>
                                          </p:val>
                                        </p:tav>
                                        <p:tav tm="100000">
                                          <p:val>
                                            <p:strVal val="#ppt_w"/>
                                          </p:val>
                                        </p:tav>
                                      </p:tavLst>
                                    </p:anim>
                                    <p:anim calcmode="lin" valueType="num">
                                      <p:cBhvr>
                                        <p:cTn id="92" dur="500" fill="hold"/>
                                        <p:tgtEl>
                                          <p:spTgt spid="10"/>
                                        </p:tgtEl>
                                        <p:attrNameLst>
                                          <p:attrName>ppt_h</p:attrName>
                                        </p:attrNameLst>
                                      </p:cBhvr>
                                      <p:tavLst>
                                        <p:tav tm="0">
                                          <p:val>
                                            <p:fltVal val="0"/>
                                          </p:val>
                                        </p:tav>
                                        <p:tav tm="100000">
                                          <p:val>
                                            <p:strVal val="#ppt_h"/>
                                          </p:val>
                                        </p:tav>
                                      </p:tavLst>
                                    </p:anim>
                                  </p:childTnLst>
                                </p:cTn>
                              </p:par>
                              <p:par>
                                <p:cTn id="93" presetID="23" presetClass="entr" presetSubtype="16" fill="hold" nodeType="withEffect">
                                  <p:stCondLst>
                                    <p:cond delay="0"/>
                                  </p:stCondLst>
                                  <p:childTnLst>
                                    <p:set>
                                      <p:cBhvr>
                                        <p:cTn id="94" dur="1" fill="hold">
                                          <p:stCondLst>
                                            <p:cond delay="0"/>
                                          </p:stCondLst>
                                        </p:cTn>
                                        <p:tgtEl>
                                          <p:spTgt spid="11"/>
                                        </p:tgtEl>
                                        <p:attrNameLst>
                                          <p:attrName>style.visibility</p:attrName>
                                        </p:attrNameLst>
                                      </p:cBhvr>
                                      <p:to>
                                        <p:strVal val="visible"/>
                                      </p:to>
                                    </p:set>
                                    <p:anim calcmode="lin" valueType="num">
                                      <p:cBhvr>
                                        <p:cTn id="95" dur="500" fill="hold"/>
                                        <p:tgtEl>
                                          <p:spTgt spid="11"/>
                                        </p:tgtEl>
                                        <p:attrNameLst>
                                          <p:attrName>ppt_w</p:attrName>
                                        </p:attrNameLst>
                                      </p:cBhvr>
                                      <p:tavLst>
                                        <p:tav tm="0">
                                          <p:val>
                                            <p:fltVal val="0"/>
                                          </p:val>
                                        </p:tav>
                                        <p:tav tm="100000">
                                          <p:val>
                                            <p:strVal val="#ppt_w"/>
                                          </p:val>
                                        </p:tav>
                                      </p:tavLst>
                                    </p:anim>
                                    <p:anim calcmode="lin" valueType="num">
                                      <p:cBhvr>
                                        <p:cTn id="96" dur="500" fill="hold"/>
                                        <p:tgtEl>
                                          <p:spTgt spid="11"/>
                                        </p:tgtEl>
                                        <p:attrNameLst>
                                          <p:attrName>ppt_h</p:attrName>
                                        </p:attrNameLst>
                                      </p:cBhvr>
                                      <p:tavLst>
                                        <p:tav tm="0">
                                          <p:val>
                                            <p:fltVal val="0"/>
                                          </p:val>
                                        </p:tav>
                                        <p:tav tm="100000">
                                          <p:val>
                                            <p:strVal val="#ppt_h"/>
                                          </p:val>
                                        </p:tav>
                                      </p:tavLst>
                                    </p:anim>
                                  </p:childTnLst>
                                </p:cTn>
                              </p:par>
                              <p:par>
                                <p:cTn id="97" presetID="23" presetClass="entr" presetSubtype="16" fill="hold" grpId="0" nodeType="withEffect">
                                  <p:stCondLst>
                                    <p:cond delay="0"/>
                                  </p:stCondLst>
                                  <p:childTnLst>
                                    <p:set>
                                      <p:cBhvr>
                                        <p:cTn id="98" dur="1" fill="hold">
                                          <p:stCondLst>
                                            <p:cond delay="0"/>
                                          </p:stCondLst>
                                        </p:cTn>
                                        <p:tgtEl>
                                          <p:spTgt spid="15"/>
                                        </p:tgtEl>
                                        <p:attrNameLst>
                                          <p:attrName>style.visibility</p:attrName>
                                        </p:attrNameLst>
                                      </p:cBhvr>
                                      <p:to>
                                        <p:strVal val="visible"/>
                                      </p:to>
                                    </p:set>
                                    <p:anim calcmode="lin" valueType="num">
                                      <p:cBhvr>
                                        <p:cTn id="99" dur="500" fill="hold"/>
                                        <p:tgtEl>
                                          <p:spTgt spid="15"/>
                                        </p:tgtEl>
                                        <p:attrNameLst>
                                          <p:attrName>ppt_w</p:attrName>
                                        </p:attrNameLst>
                                      </p:cBhvr>
                                      <p:tavLst>
                                        <p:tav tm="0">
                                          <p:val>
                                            <p:fltVal val="0"/>
                                          </p:val>
                                        </p:tav>
                                        <p:tav tm="100000">
                                          <p:val>
                                            <p:strVal val="#ppt_w"/>
                                          </p:val>
                                        </p:tav>
                                      </p:tavLst>
                                    </p:anim>
                                    <p:anim calcmode="lin" valueType="num">
                                      <p:cBhvr>
                                        <p:cTn id="100" dur="500" fill="hold"/>
                                        <p:tgtEl>
                                          <p:spTgt spid="15"/>
                                        </p:tgtEl>
                                        <p:attrNameLst>
                                          <p:attrName>ppt_h</p:attrName>
                                        </p:attrNameLst>
                                      </p:cBhvr>
                                      <p:tavLst>
                                        <p:tav tm="0">
                                          <p:val>
                                            <p:fltVal val="0"/>
                                          </p:val>
                                        </p:tav>
                                        <p:tav tm="100000">
                                          <p:val>
                                            <p:strVal val="#ppt_h"/>
                                          </p:val>
                                        </p:tav>
                                      </p:tavLst>
                                    </p:anim>
                                  </p:childTnLst>
                                </p:cTn>
                              </p:par>
                              <p:par>
                                <p:cTn id="101" presetID="23" presetClass="entr" presetSubtype="16" fill="hold" nodeType="with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p:cTn id="103" dur="500" fill="hold"/>
                                        <p:tgtEl>
                                          <p:spTgt spid="16"/>
                                        </p:tgtEl>
                                        <p:attrNameLst>
                                          <p:attrName>ppt_w</p:attrName>
                                        </p:attrNameLst>
                                      </p:cBhvr>
                                      <p:tavLst>
                                        <p:tav tm="0">
                                          <p:val>
                                            <p:fltVal val="0"/>
                                          </p:val>
                                        </p:tav>
                                        <p:tav tm="100000">
                                          <p:val>
                                            <p:strVal val="#ppt_w"/>
                                          </p:val>
                                        </p:tav>
                                      </p:tavLst>
                                    </p:anim>
                                    <p:anim calcmode="lin" valueType="num">
                                      <p:cBhvr>
                                        <p:cTn id="104" dur="500" fill="hold"/>
                                        <p:tgtEl>
                                          <p:spTgt spid="16"/>
                                        </p:tgtEl>
                                        <p:attrNameLst>
                                          <p:attrName>ppt_h</p:attrName>
                                        </p:attrNameLst>
                                      </p:cBhvr>
                                      <p:tavLst>
                                        <p:tav tm="0">
                                          <p:val>
                                            <p:fltVal val="0"/>
                                          </p:val>
                                        </p:tav>
                                        <p:tav tm="100000">
                                          <p:val>
                                            <p:strVal val="#ppt_h"/>
                                          </p:val>
                                        </p:tav>
                                      </p:tavLst>
                                    </p:anim>
                                  </p:childTnLst>
                                </p:cTn>
                              </p:par>
                              <p:par>
                                <p:cTn id="105" presetID="23" presetClass="entr" presetSubtype="16" fill="hold" grpId="0" nodeType="withEffect">
                                  <p:stCondLst>
                                    <p:cond delay="0"/>
                                  </p:stCondLst>
                                  <p:childTnLst>
                                    <p:set>
                                      <p:cBhvr>
                                        <p:cTn id="106" dur="1" fill="hold">
                                          <p:stCondLst>
                                            <p:cond delay="0"/>
                                          </p:stCondLst>
                                        </p:cTn>
                                        <p:tgtEl>
                                          <p:spTgt spid="12"/>
                                        </p:tgtEl>
                                        <p:attrNameLst>
                                          <p:attrName>style.visibility</p:attrName>
                                        </p:attrNameLst>
                                      </p:cBhvr>
                                      <p:to>
                                        <p:strVal val="visible"/>
                                      </p:to>
                                    </p:set>
                                    <p:anim calcmode="lin" valueType="num">
                                      <p:cBhvr>
                                        <p:cTn id="107" dur="500" fill="hold"/>
                                        <p:tgtEl>
                                          <p:spTgt spid="12"/>
                                        </p:tgtEl>
                                        <p:attrNameLst>
                                          <p:attrName>ppt_w</p:attrName>
                                        </p:attrNameLst>
                                      </p:cBhvr>
                                      <p:tavLst>
                                        <p:tav tm="0">
                                          <p:val>
                                            <p:fltVal val="0"/>
                                          </p:val>
                                        </p:tav>
                                        <p:tav tm="100000">
                                          <p:val>
                                            <p:strVal val="#ppt_w"/>
                                          </p:val>
                                        </p:tav>
                                      </p:tavLst>
                                    </p:anim>
                                    <p:anim calcmode="lin" valueType="num">
                                      <p:cBhvr>
                                        <p:cTn id="108" dur="500" fill="hold"/>
                                        <p:tgtEl>
                                          <p:spTgt spid="12"/>
                                        </p:tgtEl>
                                        <p:attrNameLst>
                                          <p:attrName>ppt_h</p:attrName>
                                        </p:attrNameLst>
                                      </p:cBhvr>
                                      <p:tavLst>
                                        <p:tav tm="0">
                                          <p:val>
                                            <p:fltVal val="0"/>
                                          </p:val>
                                        </p:tav>
                                        <p:tav tm="100000">
                                          <p:val>
                                            <p:strVal val="#ppt_h"/>
                                          </p:val>
                                        </p:tav>
                                      </p:tavLst>
                                    </p:anim>
                                  </p:childTnLst>
                                </p:cTn>
                              </p:par>
                              <p:par>
                                <p:cTn id="109" presetID="23" presetClass="entr" presetSubtype="16" fill="hold" nodeType="withEffect">
                                  <p:stCondLst>
                                    <p:cond delay="0"/>
                                  </p:stCondLst>
                                  <p:childTnLst>
                                    <p:set>
                                      <p:cBhvr>
                                        <p:cTn id="110" dur="1" fill="hold">
                                          <p:stCondLst>
                                            <p:cond delay="0"/>
                                          </p:stCondLst>
                                        </p:cTn>
                                        <p:tgtEl>
                                          <p:spTgt spid="13"/>
                                        </p:tgtEl>
                                        <p:attrNameLst>
                                          <p:attrName>style.visibility</p:attrName>
                                        </p:attrNameLst>
                                      </p:cBhvr>
                                      <p:to>
                                        <p:strVal val="visible"/>
                                      </p:to>
                                    </p:set>
                                    <p:anim calcmode="lin" valueType="num">
                                      <p:cBhvr>
                                        <p:cTn id="111" dur="500" fill="hold"/>
                                        <p:tgtEl>
                                          <p:spTgt spid="13"/>
                                        </p:tgtEl>
                                        <p:attrNameLst>
                                          <p:attrName>ppt_w</p:attrName>
                                        </p:attrNameLst>
                                      </p:cBhvr>
                                      <p:tavLst>
                                        <p:tav tm="0">
                                          <p:val>
                                            <p:fltVal val="0"/>
                                          </p:val>
                                        </p:tav>
                                        <p:tav tm="100000">
                                          <p:val>
                                            <p:strVal val="#ppt_w"/>
                                          </p:val>
                                        </p:tav>
                                      </p:tavLst>
                                    </p:anim>
                                    <p:anim calcmode="lin" valueType="num">
                                      <p:cBhvr>
                                        <p:cTn id="112"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113" fill="hold">
                      <p:stCondLst>
                        <p:cond delay="indefinite"/>
                      </p:stCondLst>
                      <p:childTnLst>
                        <p:par>
                          <p:cTn id="114" fill="hold">
                            <p:stCondLst>
                              <p:cond delay="0"/>
                            </p:stCondLst>
                            <p:childTnLst>
                              <p:par>
                                <p:cTn id="115" presetID="12" presetClass="entr" presetSubtype="4" fill="hold" grpId="0" nodeType="clickEffect">
                                  <p:stCondLst>
                                    <p:cond delay="0"/>
                                  </p:stCondLst>
                                  <p:childTnLst>
                                    <p:set>
                                      <p:cBhvr>
                                        <p:cTn id="116" dur="1" fill="hold">
                                          <p:stCondLst>
                                            <p:cond delay="0"/>
                                          </p:stCondLst>
                                        </p:cTn>
                                        <p:tgtEl>
                                          <p:spTgt spid="19"/>
                                        </p:tgtEl>
                                        <p:attrNameLst>
                                          <p:attrName>style.visibility</p:attrName>
                                        </p:attrNameLst>
                                      </p:cBhvr>
                                      <p:to>
                                        <p:strVal val="visible"/>
                                      </p:to>
                                    </p:set>
                                    <p:animEffect transition="in" filter="slide(fromBottom)">
                                      <p:cBhvr>
                                        <p:cTn id="117" dur="500"/>
                                        <p:tgtEl>
                                          <p:spTgt spid="19"/>
                                        </p:tgtEl>
                                      </p:cBhvr>
                                    </p:animEffect>
                                  </p:childTnLst>
                                </p:cTn>
                              </p:par>
                              <p:par>
                                <p:cTn id="118" presetID="12" presetClass="entr" presetSubtype="4" fill="hold" nodeType="with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slide(fromBottom)">
                                      <p:cBhvr>
                                        <p:cTn id="120" dur="500"/>
                                        <p:tgtEl>
                                          <p:spTgt spid="20"/>
                                        </p:tgtEl>
                                      </p:cBhvr>
                                    </p:animEffect>
                                  </p:childTnLst>
                                </p:cTn>
                              </p:par>
                              <p:par>
                                <p:cTn id="121" presetID="12" presetClass="entr" presetSubtype="4" fill="hold" grpId="0" nodeType="withEffect">
                                  <p:stCondLst>
                                    <p:cond delay="0"/>
                                  </p:stCondLst>
                                  <p:childTnLst>
                                    <p:set>
                                      <p:cBhvr>
                                        <p:cTn id="122" dur="1" fill="hold">
                                          <p:stCondLst>
                                            <p:cond delay="0"/>
                                          </p:stCondLst>
                                        </p:cTn>
                                        <p:tgtEl>
                                          <p:spTgt spid="17"/>
                                        </p:tgtEl>
                                        <p:attrNameLst>
                                          <p:attrName>style.visibility</p:attrName>
                                        </p:attrNameLst>
                                      </p:cBhvr>
                                      <p:to>
                                        <p:strVal val="visible"/>
                                      </p:to>
                                    </p:set>
                                    <p:animEffect transition="in" filter="slide(fromBottom)">
                                      <p:cBhvr>
                                        <p:cTn id="123" dur="500"/>
                                        <p:tgtEl>
                                          <p:spTgt spid="17"/>
                                        </p:tgtEl>
                                      </p:cBhvr>
                                    </p:animEffect>
                                  </p:childTnLst>
                                </p:cTn>
                              </p:par>
                              <p:par>
                                <p:cTn id="124" presetID="12" presetClass="entr" presetSubtype="4" fill="hold" nodeType="with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slide(fromBottom)">
                                      <p:cBhvr>
                                        <p:cTn id="126" dur="500"/>
                                        <p:tgtEl>
                                          <p:spTgt spid="18"/>
                                        </p:tgtEl>
                                      </p:cBhvr>
                                    </p:animEffect>
                                  </p:childTnLst>
                                </p:cTn>
                              </p:par>
                              <p:par>
                                <p:cTn id="127" presetID="12" presetClass="entr" presetSubtype="4" fill="hold" grpId="0" nodeType="withEffect">
                                  <p:stCondLst>
                                    <p:cond delay="0"/>
                                  </p:stCondLst>
                                  <p:childTnLst>
                                    <p:set>
                                      <p:cBhvr>
                                        <p:cTn id="128" dur="1" fill="hold">
                                          <p:stCondLst>
                                            <p:cond delay="0"/>
                                          </p:stCondLst>
                                        </p:cTn>
                                        <p:tgtEl>
                                          <p:spTgt spid="21"/>
                                        </p:tgtEl>
                                        <p:attrNameLst>
                                          <p:attrName>style.visibility</p:attrName>
                                        </p:attrNameLst>
                                      </p:cBhvr>
                                      <p:to>
                                        <p:strVal val="visible"/>
                                      </p:to>
                                    </p:set>
                                    <p:animEffect transition="in" filter="slide(fromBottom)">
                                      <p:cBhvr>
                                        <p:cTn id="129" dur="500"/>
                                        <p:tgtEl>
                                          <p:spTgt spid="21"/>
                                        </p:tgtEl>
                                      </p:cBhvr>
                                    </p:animEffect>
                                  </p:childTnLst>
                                </p:cTn>
                              </p:par>
                              <p:par>
                                <p:cTn id="130" presetID="12" presetClass="entr" presetSubtype="4" fill="hold" nodeType="withEffect">
                                  <p:stCondLst>
                                    <p:cond delay="0"/>
                                  </p:stCondLst>
                                  <p:childTnLst>
                                    <p:set>
                                      <p:cBhvr>
                                        <p:cTn id="131" dur="1" fill="hold">
                                          <p:stCondLst>
                                            <p:cond delay="0"/>
                                          </p:stCondLst>
                                        </p:cTn>
                                        <p:tgtEl>
                                          <p:spTgt spid="22"/>
                                        </p:tgtEl>
                                        <p:attrNameLst>
                                          <p:attrName>style.visibility</p:attrName>
                                        </p:attrNameLst>
                                      </p:cBhvr>
                                      <p:to>
                                        <p:strVal val="visible"/>
                                      </p:to>
                                    </p:set>
                                    <p:animEffect transition="in" filter="slide(fromBottom)">
                                      <p:cBhvr>
                                        <p:cTn id="132" dur="500"/>
                                        <p:tgtEl>
                                          <p:spTgt spid="22"/>
                                        </p:tgtEl>
                                      </p:cBhvr>
                                    </p:animEffect>
                                  </p:childTnLst>
                                </p:cTn>
                              </p:par>
                            </p:childTnLst>
                          </p:cTn>
                        </p:par>
                      </p:childTnLst>
                    </p:cTn>
                  </p:par>
                  <p:par>
                    <p:cTn id="133" fill="hold">
                      <p:stCondLst>
                        <p:cond delay="indefinite"/>
                      </p:stCondLst>
                      <p:childTnLst>
                        <p:par>
                          <p:cTn id="134" fill="hold">
                            <p:stCondLst>
                              <p:cond delay="0"/>
                            </p:stCondLst>
                            <p:childTnLst>
                              <p:par>
                                <p:cTn id="135" presetID="53" presetClass="exit" presetSubtype="0" fill="hold" grpId="1" nodeType="clickEffect">
                                  <p:stCondLst>
                                    <p:cond delay="0"/>
                                  </p:stCondLst>
                                  <p:childTnLst>
                                    <p:anim calcmode="lin" valueType="num">
                                      <p:cBhvr>
                                        <p:cTn id="136" dur="500"/>
                                        <p:tgtEl>
                                          <p:spTgt spid="21"/>
                                        </p:tgtEl>
                                        <p:attrNameLst>
                                          <p:attrName>ppt_w</p:attrName>
                                        </p:attrNameLst>
                                      </p:cBhvr>
                                      <p:tavLst>
                                        <p:tav tm="0">
                                          <p:val>
                                            <p:strVal val="ppt_w"/>
                                          </p:val>
                                        </p:tav>
                                        <p:tav tm="100000">
                                          <p:val>
                                            <p:fltVal val="0"/>
                                          </p:val>
                                        </p:tav>
                                      </p:tavLst>
                                    </p:anim>
                                    <p:anim calcmode="lin" valueType="num">
                                      <p:cBhvr>
                                        <p:cTn id="137" dur="500"/>
                                        <p:tgtEl>
                                          <p:spTgt spid="21"/>
                                        </p:tgtEl>
                                        <p:attrNameLst>
                                          <p:attrName>ppt_h</p:attrName>
                                        </p:attrNameLst>
                                      </p:cBhvr>
                                      <p:tavLst>
                                        <p:tav tm="0">
                                          <p:val>
                                            <p:strVal val="ppt_h"/>
                                          </p:val>
                                        </p:tav>
                                        <p:tav tm="100000">
                                          <p:val>
                                            <p:fltVal val="0"/>
                                          </p:val>
                                        </p:tav>
                                      </p:tavLst>
                                    </p:anim>
                                    <p:animEffect transition="out" filter="fade">
                                      <p:cBhvr>
                                        <p:cTn id="138" dur="500"/>
                                        <p:tgtEl>
                                          <p:spTgt spid="21"/>
                                        </p:tgtEl>
                                      </p:cBhvr>
                                    </p:animEffect>
                                    <p:set>
                                      <p:cBhvr>
                                        <p:cTn id="139" dur="1" fill="hold">
                                          <p:stCondLst>
                                            <p:cond delay="499"/>
                                          </p:stCondLst>
                                        </p:cTn>
                                        <p:tgtEl>
                                          <p:spTgt spid="21"/>
                                        </p:tgtEl>
                                        <p:attrNameLst>
                                          <p:attrName>style.visibility</p:attrName>
                                        </p:attrNameLst>
                                      </p:cBhvr>
                                      <p:to>
                                        <p:strVal val="hidden"/>
                                      </p:to>
                                    </p:set>
                                  </p:childTnLst>
                                </p:cTn>
                              </p:par>
                              <p:par>
                                <p:cTn id="140" presetID="53" presetClass="exit" presetSubtype="0" fill="hold" nodeType="withEffect">
                                  <p:stCondLst>
                                    <p:cond delay="0"/>
                                  </p:stCondLst>
                                  <p:childTnLst>
                                    <p:anim calcmode="lin" valueType="num">
                                      <p:cBhvr>
                                        <p:cTn id="141" dur="500"/>
                                        <p:tgtEl>
                                          <p:spTgt spid="22"/>
                                        </p:tgtEl>
                                        <p:attrNameLst>
                                          <p:attrName>ppt_w</p:attrName>
                                        </p:attrNameLst>
                                      </p:cBhvr>
                                      <p:tavLst>
                                        <p:tav tm="0">
                                          <p:val>
                                            <p:strVal val="ppt_w"/>
                                          </p:val>
                                        </p:tav>
                                        <p:tav tm="100000">
                                          <p:val>
                                            <p:fltVal val="0"/>
                                          </p:val>
                                        </p:tav>
                                      </p:tavLst>
                                    </p:anim>
                                    <p:anim calcmode="lin" valueType="num">
                                      <p:cBhvr>
                                        <p:cTn id="142" dur="500"/>
                                        <p:tgtEl>
                                          <p:spTgt spid="22"/>
                                        </p:tgtEl>
                                        <p:attrNameLst>
                                          <p:attrName>ppt_h</p:attrName>
                                        </p:attrNameLst>
                                      </p:cBhvr>
                                      <p:tavLst>
                                        <p:tav tm="0">
                                          <p:val>
                                            <p:strVal val="ppt_h"/>
                                          </p:val>
                                        </p:tav>
                                        <p:tav tm="100000">
                                          <p:val>
                                            <p:fltVal val="0"/>
                                          </p:val>
                                        </p:tav>
                                      </p:tavLst>
                                    </p:anim>
                                    <p:animEffect transition="out" filter="fade">
                                      <p:cBhvr>
                                        <p:cTn id="143" dur="500"/>
                                        <p:tgtEl>
                                          <p:spTgt spid="22"/>
                                        </p:tgtEl>
                                      </p:cBhvr>
                                    </p:animEffect>
                                    <p:set>
                                      <p:cBhvr>
                                        <p:cTn id="144" dur="1" fill="hold">
                                          <p:stCondLst>
                                            <p:cond delay="499"/>
                                          </p:stCondLst>
                                        </p:cTn>
                                        <p:tgtEl>
                                          <p:spTgt spid="22"/>
                                        </p:tgtEl>
                                        <p:attrNameLst>
                                          <p:attrName>style.visibility</p:attrName>
                                        </p:attrNameLst>
                                      </p:cBhvr>
                                      <p:to>
                                        <p:strVal val="hidden"/>
                                      </p:to>
                                    </p:set>
                                  </p:childTnLst>
                                </p:cTn>
                              </p:par>
                              <p:par>
                                <p:cTn id="145" presetID="53" presetClass="exit" presetSubtype="0" fill="hold" grpId="1" nodeType="withEffect">
                                  <p:stCondLst>
                                    <p:cond delay="0"/>
                                  </p:stCondLst>
                                  <p:childTnLst>
                                    <p:anim calcmode="lin" valueType="num">
                                      <p:cBhvr>
                                        <p:cTn id="146" dur="500"/>
                                        <p:tgtEl>
                                          <p:spTgt spid="12"/>
                                        </p:tgtEl>
                                        <p:attrNameLst>
                                          <p:attrName>ppt_w</p:attrName>
                                        </p:attrNameLst>
                                      </p:cBhvr>
                                      <p:tavLst>
                                        <p:tav tm="0">
                                          <p:val>
                                            <p:strVal val="ppt_w"/>
                                          </p:val>
                                        </p:tav>
                                        <p:tav tm="100000">
                                          <p:val>
                                            <p:fltVal val="0"/>
                                          </p:val>
                                        </p:tav>
                                      </p:tavLst>
                                    </p:anim>
                                    <p:anim calcmode="lin" valueType="num">
                                      <p:cBhvr>
                                        <p:cTn id="147" dur="500"/>
                                        <p:tgtEl>
                                          <p:spTgt spid="12"/>
                                        </p:tgtEl>
                                        <p:attrNameLst>
                                          <p:attrName>ppt_h</p:attrName>
                                        </p:attrNameLst>
                                      </p:cBhvr>
                                      <p:tavLst>
                                        <p:tav tm="0">
                                          <p:val>
                                            <p:strVal val="ppt_h"/>
                                          </p:val>
                                        </p:tav>
                                        <p:tav tm="100000">
                                          <p:val>
                                            <p:fltVal val="0"/>
                                          </p:val>
                                        </p:tav>
                                      </p:tavLst>
                                    </p:anim>
                                    <p:animEffect transition="out" filter="fade">
                                      <p:cBhvr>
                                        <p:cTn id="148" dur="500"/>
                                        <p:tgtEl>
                                          <p:spTgt spid="12"/>
                                        </p:tgtEl>
                                      </p:cBhvr>
                                    </p:animEffect>
                                    <p:set>
                                      <p:cBhvr>
                                        <p:cTn id="149" dur="1" fill="hold">
                                          <p:stCondLst>
                                            <p:cond delay="499"/>
                                          </p:stCondLst>
                                        </p:cTn>
                                        <p:tgtEl>
                                          <p:spTgt spid="12"/>
                                        </p:tgtEl>
                                        <p:attrNameLst>
                                          <p:attrName>style.visibility</p:attrName>
                                        </p:attrNameLst>
                                      </p:cBhvr>
                                      <p:to>
                                        <p:strVal val="hidden"/>
                                      </p:to>
                                    </p:set>
                                  </p:childTnLst>
                                </p:cTn>
                              </p:par>
                              <p:par>
                                <p:cTn id="150" presetID="53" presetClass="exit" presetSubtype="0" fill="hold" nodeType="withEffect">
                                  <p:stCondLst>
                                    <p:cond delay="0"/>
                                  </p:stCondLst>
                                  <p:childTnLst>
                                    <p:anim calcmode="lin" valueType="num">
                                      <p:cBhvr>
                                        <p:cTn id="151" dur="500"/>
                                        <p:tgtEl>
                                          <p:spTgt spid="13"/>
                                        </p:tgtEl>
                                        <p:attrNameLst>
                                          <p:attrName>ppt_w</p:attrName>
                                        </p:attrNameLst>
                                      </p:cBhvr>
                                      <p:tavLst>
                                        <p:tav tm="0">
                                          <p:val>
                                            <p:strVal val="ppt_w"/>
                                          </p:val>
                                        </p:tav>
                                        <p:tav tm="100000">
                                          <p:val>
                                            <p:fltVal val="0"/>
                                          </p:val>
                                        </p:tav>
                                      </p:tavLst>
                                    </p:anim>
                                    <p:anim calcmode="lin" valueType="num">
                                      <p:cBhvr>
                                        <p:cTn id="152" dur="500"/>
                                        <p:tgtEl>
                                          <p:spTgt spid="13"/>
                                        </p:tgtEl>
                                        <p:attrNameLst>
                                          <p:attrName>ppt_h</p:attrName>
                                        </p:attrNameLst>
                                      </p:cBhvr>
                                      <p:tavLst>
                                        <p:tav tm="0">
                                          <p:val>
                                            <p:strVal val="ppt_h"/>
                                          </p:val>
                                        </p:tav>
                                        <p:tav tm="100000">
                                          <p:val>
                                            <p:fltVal val="0"/>
                                          </p:val>
                                        </p:tav>
                                      </p:tavLst>
                                    </p:anim>
                                    <p:animEffect transition="out" filter="fade">
                                      <p:cBhvr>
                                        <p:cTn id="153" dur="500"/>
                                        <p:tgtEl>
                                          <p:spTgt spid="13"/>
                                        </p:tgtEl>
                                      </p:cBhvr>
                                    </p:animEffect>
                                    <p:set>
                                      <p:cBhvr>
                                        <p:cTn id="154" dur="1" fill="hold">
                                          <p:stCondLst>
                                            <p:cond delay="499"/>
                                          </p:stCondLst>
                                        </p:cTn>
                                        <p:tgtEl>
                                          <p:spTgt spid="13"/>
                                        </p:tgtEl>
                                        <p:attrNameLst>
                                          <p:attrName>style.visibility</p:attrName>
                                        </p:attrNameLst>
                                      </p:cBhvr>
                                      <p:to>
                                        <p:strVal val="hidden"/>
                                      </p:to>
                                    </p:set>
                                  </p:childTnLst>
                                </p:cTn>
                              </p:par>
                              <p:par>
                                <p:cTn id="155" presetID="53" presetClass="exit" presetSubtype="0" fill="hold" nodeType="withEffect">
                                  <p:stCondLst>
                                    <p:cond delay="0"/>
                                  </p:stCondLst>
                                  <p:childTnLst>
                                    <p:anim calcmode="lin" valueType="num">
                                      <p:cBhvr>
                                        <p:cTn id="156" dur="500"/>
                                        <p:tgtEl>
                                          <p:spTgt spid="18"/>
                                        </p:tgtEl>
                                        <p:attrNameLst>
                                          <p:attrName>ppt_w</p:attrName>
                                        </p:attrNameLst>
                                      </p:cBhvr>
                                      <p:tavLst>
                                        <p:tav tm="0">
                                          <p:val>
                                            <p:strVal val="ppt_w"/>
                                          </p:val>
                                        </p:tav>
                                        <p:tav tm="100000">
                                          <p:val>
                                            <p:fltVal val="0"/>
                                          </p:val>
                                        </p:tav>
                                      </p:tavLst>
                                    </p:anim>
                                    <p:anim calcmode="lin" valueType="num">
                                      <p:cBhvr>
                                        <p:cTn id="157" dur="500"/>
                                        <p:tgtEl>
                                          <p:spTgt spid="18"/>
                                        </p:tgtEl>
                                        <p:attrNameLst>
                                          <p:attrName>ppt_h</p:attrName>
                                        </p:attrNameLst>
                                      </p:cBhvr>
                                      <p:tavLst>
                                        <p:tav tm="0">
                                          <p:val>
                                            <p:strVal val="ppt_h"/>
                                          </p:val>
                                        </p:tav>
                                        <p:tav tm="100000">
                                          <p:val>
                                            <p:fltVal val="0"/>
                                          </p:val>
                                        </p:tav>
                                      </p:tavLst>
                                    </p:anim>
                                    <p:animEffect transition="out" filter="fade">
                                      <p:cBhvr>
                                        <p:cTn id="158" dur="500"/>
                                        <p:tgtEl>
                                          <p:spTgt spid="18"/>
                                        </p:tgtEl>
                                      </p:cBhvr>
                                    </p:animEffect>
                                    <p:set>
                                      <p:cBhvr>
                                        <p:cTn id="159" dur="1" fill="hold">
                                          <p:stCondLst>
                                            <p:cond delay="499"/>
                                          </p:stCondLst>
                                        </p:cTn>
                                        <p:tgtEl>
                                          <p:spTgt spid="18"/>
                                        </p:tgtEl>
                                        <p:attrNameLst>
                                          <p:attrName>style.visibility</p:attrName>
                                        </p:attrNameLst>
                                      </p:cBhvr>
                                      <p:to>
                                        <p:strVal val="hidden"/>
                                      </p:to>
                                    </p:set>
                                  </p:childTnLst>
                                </p:cTn>
                              </p:par>
                              <p:par>
                                <p:cTn id="160" presetID="53" presetClass="exit" presetSubtype="0" fill="hold" grpId="1" nodeType="withEffect">
                                  <p:stCondLst>
                                    <p:cond delay="0"/>
                                  </p:stCondLst>
                                  <p:childTnLst>
                                    <p:anim calcmode="lin" valueType="num">
                                      <p:cBhvr>
                                        <p:cTn id="161" dur="500"/>
                                        <p:tgtEl>
                                          <p:spTgt spid="17"/>
                                        </p:tgtEl>
                                        <p:attrNameLst>
                                          <p:attrName>ppt_w</p:attrName>
                                        </p:attrNameLst>
                                      </p:cBhvr>
                                      <p:tavLst>
                                        <p:tav tm="0">
                                          <p:val>
                                            <p:strVal val="ppt_w"/>
                                          </p:val>
                                        </p:tav>
                                        <p:tav tm="100000">
                                          <p:val>
                                            <p:fltVal val="0"/>
                                          </p:val>
                                        </p:tav>
                                      </p:tavLst>
                                    </p:anim>
                                    <p:anim calcmode="lin" valueType="num">
                                      <p:cBhvr>
                                        <p:cTn id="162" dur="500"/>
                                        <p:tgtEl>
                                          <p:spTgt spid="17"/>
                                        </p:tgtEl>
                                        <p:attrNameLst>
                                          <p:attrName>ppt_h</p:attrName>
                                        </p:attrNameLst>
                                      </p:cBhvr>
                                      <p:tavLst>
                                        <p:tav tm="0">
                                          <p:val>
                                            <p:strVal val="ppt_h"/>
                                          </p:val>
                                        </p:tav>
                                        <p:tav tm="100000">
                                          <p:val>
                                            <p:fltVal val="0"/>
                                          </p:val>
                                        </p:tav>
                                      </p:tavLst>
                                    </p:anim>
                                    <p:animEffect transition="out" filter="fade">
                                      <p:cBhvr>
                                        <p:cTn id="163" dur="500"/>
                                        <p:tgtEl>
                                          <p:spTgt spid="17"/>
                                        </p:tgtEl>
                                      </p:cBhvr>
                                    </p:animEffect>
                                    <p:set>
                                      <p:cBhvr>
                                        <p:cTn id="164" dur="1" fill="hold">
                                          <p:stCondLst>
                                            <p:cond delay="499"/>
                                          </p:stCondLst>
                                        </p:cTn>
                                        <p:tgtEl>
                                          <p:spTgt spid="17"/>
                                        </p:tgtEl>
                                        <p:attrNameLst>
                                          <p:attrName>style.visibility</p:attrName>
                                        </p:attrNameLst>
                                      </p:cBhvr>
                                      <p:to>
                                        <p:strVal val="hidden"/>
                                      </p:to>
                                    </p:set>
                                  </p:childTnLst>
                                </p:cTn>
                              </p:par>
                              <p:par>
                                <p:cTn id="165" presetID="53" presetClass="exit" presetSubtype="0" fill="hold" nodeType="withEffect">
                                  <p:stCondLst>
                                    <p:cond delay="0"/>
                                  </p:stCondLst>
                                  <p:childTnLst>
                                    <p:anim calcmode="lin" valueType="num">
                                      <p:cBhvr>
                                        <p:cTn id="166" dur="500"/>
                                        <p:tgtEl>
                                          <p:spTgt spid="11"/>
                                        </p:tgtEl>
                                        <p:attrNameLst>
                                          <p:attrName>ppt_w</p:attrName>
                                        </p:attrNameLst>
                                      </p:cBhvr>
                                      <p:tavLst>
                                        <p:tav tm="0">
                                          <p:val>
                                            <p:strVal val="ppt_w"/>
                                          </p:val>
                                        </p:tav>
                                        <p:tav tm="100000">
                                          <p:val>
                                            <p:fltVal val="0"/>
                                          </p:val>
                                        </p:tav>
                                      </p:tavLst>
                                    </p:anim>
                                    <p:anim calcmode="lin" valueType="num">
                                      <p:cBhvr>
                                        <p:cTn id="167" dur="500"/>
                                        <p:tgtEl>
                                          <p:spTgt spid="11"/>
                                        </p:tgtEl>
                                        <p:attrNameLst>
                                          <p:attrName>ppt_h</p:attrName>
                                        </p:attrNameLst>
                                      </p:cBhvr>
                                      <p:tavLst>
                                        <p:tav tm="0">
                                          <p:val>
                                            <p:strVal val="ppt_h"/>
                                          </p:val>
                                        </p:tav>
                                        <p:tav tm="100000">
                                          <p:val>
                                            <p:fltVal val="0"/>
                                          </p:val>
                                        </p:tav>
                                      </p:tavLst>
                                    </p:anim>
                                    <p:animEffect transition="out" filter="fade">
                                      <p:cBhvr>
                                        <p:cTn id="168" dur="500"/>
                                        <p:tgtEl>
                                          <p:spTgt spid="11"/>
                                        </p:tgtEl>
                                      </p:cBhvr>
                                    </p:animEffect>
                                    <p:set>
                                      <p:cBhvr>
                                        <p:cTn id="169" dur="1" fill="hold">
                                          <p:stCondLst>
                                            <p:cond delay="499"/>
                                          </p:stCondLst>
                                        </p:cTn>
                                        <p:tgtEl>
                                          <p:spTgt spid="11"/>
                                        </p:tgtEl>
                                        <p:attrNameLst>
                                          <p:attrName>style.visibility</p:attrName>
                                        </p:attrNameLst>
                                      </p:cBhvr>
                                      <p:to>
                                        <p:strVal val="hidden"/>
                                      </p:to>
                                    </p:set>
                                  </p:childTnLst>
                                </p:cTn>
                              </p:par>
                              <p:par>
                                <p:cTn id="170" presetID="53" presetClass="exit" presetSubtype="0" fill="hold" grpId="1" nodeType="withEffect">
                                  <p:stCondLst>
                                    <p:cond delay="0"/>
                                  </p:stCondLst>
                                  <p:childTnLst>
                                    <p:anim calcmode="lin" valueType="num">
                                      <p:cBhvr>
                                        <p:cTn id="171" dur="500"/>
                                        <p:tgtEl>
                                          <p:spTgt spid="10"/>
                                        </p:tgtEl>
                                        <p:attrNameLst>
                                          <p:attrName>ppt_w</p:attrName>
                                        </p:attrNameLst>
                                      </p:cBhvr>
                                      <p:tavLst>
                                        <p:tav tm="0">
                                          <p:val>
                                            <p:strVal val="ppt_w"/>
                                          </p:val>
                                        </p:tav>
                                        <p:tav tm="100000">
                                          <p:val>
                                            <p:fltVal val="0"/>
                                          </p:val>
                                        </p:tav>
                                      </p:tavLst>
                                    </p:anim>
                                    <p:anim calcmode="lin" valueType="num">
                                      <p:cBhvr>
                                        <p:cTn id="172" dur="500"/>
                                        <p:tgtEl>
                                          <p:spTgt spid="10"/>
                                        </p:tgtEl>
                                        <p:attrNameLst>
                                          <p:attrName>ppt_h</p:attrName>
                                        </p:attrNameLst>
                                      </p:cBhvr>
                                      <p:tavLst>
                                        <p:tav tm="0">
                                          <p:val>
                                            <p:strVal val="ppt_h"/>
                                          </p:val>
                                        </p:tav>
                                        <p:tav tm="100000">
                                          <p:val>
                                            <p:fltVal val="0"/>
                                          </p:val>
                                        </p:tav>
                                      </p:tavLst>
                                    </p:anim>
                                    <p:animEffect transition="out" filter="fade">
                                      <p:cBhvr>
                                        <p:cTn id="173" dur="500"/>
                                        <p:tgtEl>
                                          <p:spTgt spid="10"/>
                                        </p:tgtEl>
                                      </p:cBhvr>
                                    </p:animEffect>
                                    <p:set>
                                      <p:cBhvr>
                                        <p:cTn id="174" dur="1" fill="hold">
                                          <p:stCondLst>
                                            <p:cond delay="499"/>
                                          </p:stCondLst>
                                        </p:cTn>
                                        <p:tgtEl>
                                          <p:spTgt spid="10"/>
                                        </p:tgtEl>
                                        <p:attrNameLst>
                                          <p:attrName>style.visibility</p:attrName>
                                        </p:attrNameLst>
                                      </p:cBhvr>
                                      <p:to>
                                        <p:strVal val="hidden"/>
                                      </p:to>
                                    </p:set>
                                  </p:childTnLst>
                                </p:cTn>
                              </p:par>
                              <p:par>
                                <p:cTn id="175" presetID="53" presetClass="exit" presetSubtype="0" fill="hold" nodeType="withEffect">
                                  <p:stCondLst>
                                    <p:cond delay="0"/>
                                  </p:stCondLst>
                                  <p:childTnLst>
                                    <p:anim calcmode="lin" valueType="num">
                                      <p:cBhvr>
                                        <p:cTn id="176" dur="500"/>
                                        <p:tgtEl>
                                          <p:spTgt spid="20"/>
                                        </p:tgtEl>
                                        <p:attrNameLst>
                                          <p:attrName>ppt_w</p:attrName>
                                        </p:attrNameLst>
                                      </p:cBhvr>
                                      <p:tavLst>
                                        <p:tav tm="0">
                                          <p:val>
                                            <p:strVal val="ppt_w"/>
                                          </p:val>
                                        </p:tav>
                                        <p:tav tm="100000">
                                          <p:val>
                                            <p:fltVal val="0"/>
                                          </p:val>
                                        </p:tav>
                                      </p:tavLst>
                                    </p:anim>
                                    <p:anim calcmode="lin" valueType="num">
                                      <p:cBhvr>
                                        <p:cTn id="177" dur="500"/>
                                        <p:tgtEl>
                                          <p:spTgt spid="20"/>
                                        </p:tgtEl>
                                        <p:attrNameLst>
                                          <p:attrName>ppt_h</p:attrName>
                                        </p:attrNameLst>
                                      </p:cBhvr>
                                      <p:tavLst>
                                        <p:tav tm="0">
                                          <p:val>
                                            <p:strVal val="ppt_h"/>
                                          </p:val>
                                        </p:tav>
                                        <p:tav tm="100000">
                                          <p:val>
                                            <p:fltVal val="0"/>
                                          </p:val>
                                        </p:tav>
                                      </p:tavLst>
                                    </p:anim>
                                    <p:animEffect transition="out" filter="fade">
                                      <p:cBhvr>
                                        <p:cTn id="178" dur="500"/>
                                        <p:tgtEl>
                                          <p:spTgt spid="20"/>
                                        </p:tgtEl>
                                      </p:cBhvr>
                                    </p:animEffect>
                                    <p:set>
                                      <p:cBhvr>
                                        <p:cTn id="179" dur="1" fill="hold">
                                          <p:stCondLst>
                                            <p:cond delay="499"/>
                                          </p:stCondLst>
                                        </p:cTn>
                                        <p:tgtEl>
                                          <p:spTgt spid="20"/>
                                        </p:tgtEl>
                                        <p:attrNameLst>
                                          <p:attrName>style.visibility</p:attrName>
                                        </p:attrNameLst>
                                      </p:cBhvr>
                                      <p:to>
                                        <p:strVal val="hidden"/>
                                      </p:to>
                                    </p:set>
                                  </p:childTnLst>
                                </p:cTn>
                              </p:par>
                              <p:par>
                                <p:cTn id="180" presetID="53" presetClass="exit" presetSubtype="0" fill="hold" grpId="1" nodeType="withEffect">
                                  <p:stCondLst>
                                    <p:cond delay="0"/>
                                  </p:stCondLst>
                                  <p:childTnLst>
                                    <p:anim calcmode="lin" valueType="num">
                                      <p:cBhvr>
                                        <p:cTn id="181" dur="500"/>
                                        <p:tgtEl>
                                          <p:spTgt spid="19"/>
                                        </p:tgtEl>
                                        <p:attrNameLst>
                                          <p:attrName>ppt_w</p:attrName>
                                        </p:attrNameLst>
                                      </p:cBhvr>
                                      <p:tavLst>
                                        <p:tav tm="0">
                                          <p:val>
                                            <p:strVal val="ppt_w"/>
                                          </p:val>
                                        </p:tav>
                                        <p:tav tm="100000">
                                          <p:val>
                                            <p:fltVal val="0"/>
                                          </p:val>
                                        </p:tav>
                                      </p:tavLst>
                                    </p:anim>
                                    <p:anim calcmode="lin" valueType="num">
                                      <p:cBhvr>
                                        <p:cTn id="182" dur="500"/>
                                        <p:tgtEl>
                                          <p:spTgt spid="19"/>
                                        </p:tgtEl>
                                        <p:attrNameLst>
                                          <p:attrName>ppt_h</p:attrName>
                                        </p:attrNameLst>
                                      </p:cBhvr>
                                      <p:tavLst>
                                        <p:tav tm="0">
                                          <p:val>
                                            <p:strVal val="ppt_h"/>
                                          </p:val>
                                        </p:tav>
                                        <p:tav tm="100000">
                                          <p:val>
                                            <p:fltVal val="0"/>
                                          </p:val>
                                        </p:tav>
                                      </p:tavLst>
                                    </p:anim>
                                    <p:animEffect transition="out" filter="fade">
                                      <p:cBhvr>
                                        <p:cTn id="183" dur="500"/>
                                        <p:tgtEl>
                                          <p:spTgt spid="19"/>
                                        </p:tgtEl>
                                      </p:cBhvr>
                                    </p:animEffect>
                                    <p:set>
                                      <p:cBhvr>
                                        <p:cTn id="184" dur="1" fill="hold">
                                          <p:stCondLst>
                                            <p:cond delay="499"/>
                                          </p:stCondLst>
                                        </p:cTn>
                                        <p:tgtEl>
                                          <p:spTgt spid="19"/>
                                        </p:tgtEl>
                                        <p:attrNameLst>
                                          <p:attrName>style.visibility</p:attrName>
                                        </p:attrNameLst>
                                      </p:cBhvr>
                                      <p:to>
                                        <p:strVal val="hidden"/>
                                      </p:to>
                                    </p:set>
                                  </p:childTnLst>
                                </p:cTn>
                              </p:par>
                              <p:par>
                                <p:cTn id="185" presetID="53" presetClass="exit" presetSubtype="0" fill="hold" nodeType="withEffect">
                                  <p:stCondLst>
                                    <p:cond delay="0"/>
                                  </p:stCondLst>
                                  <p:childTnLst>
                                    <p:anim calcmode="lin" valueType="num">
                                      <p:cBhvr>
                                        <p:cTn id="186" dur="500"/>
                                        <p:tgtEl>
                                          <p:spTgt spid="16"/>
                                        </p:tgtEl>
                                        <p:attrNameLst>
                                          <p:attrName>ppt_w</p:attrName>
                                        </p:attrNameLst>
                                      </p:cBhvr>
                                      <p:tavLst>
                                        <p:tav tm="0">
                                          <p:val>
                                            <p:strVal val="ppt_w"/>
                                          </p:val>
                                        </p:tav>
                                        <p:tav tm="100000">
                                          <p:val>
                                            <p:fltVal val="0"/>
                                          </p:val>
                                        </p:tav>
                                      </p:tavLst>
                                    </p:anim>
                                    <p:anim calcmode="lin" valueType="num">
                                      <p:cBhvr>
                                        <p:cTn id="187" dur="500"/>
                                        <p:tgtEl>
                                          <p:spTgt spid="16"/>
                                        </p:tgtEl>
                                        <p:attrNameLst>
                                          <p:attrName>ppt_h</p:attrName>
                                        </p:attrNameLst>
                                      </p:cBhvr>
                                      <p:tavLst>
                                        <p:tav tm="0">
                                          <p:val>
                                            <p:strVal val="ppt_h"/>
                                          </p:val>
                                        </p:tav>
                                        <p:tav tm="100000">
                                          <p:val>
                                            <p:fltVal val="0"/>
                                          </p:val>
                                        </p:tav>
                                      </p:tavLst>
                                    </p:anim>
                                    <p:animEffect transition="out" filter="fade">
                                      <p:cBhvr>
                                        <p:cTn id="188" dur="500"/>
                                        <p:tgtEl>
                                          <p:spTgt spid="16"/>
                                        </p:tgtEl>
                                      </p:cBhvr>
                                    </p:animEffect>
                                    <p:set>
                                      <p:cBhvr>
                                        <p:cTn id="189" dur="1" fill="hold">
                                          <p:stCondLst>
                                            <p:cond delay="499"/>
                                          </p:stCondLst>
                                        </p:cTn>
                                        <p:tgtEl>
                                          <p:spTgt spid="16"/>
                                        </p:tgtEl>
                                        <p:attrNameLst>
                                          <p:attrName>style.visibility</p:attrName>
                                        </p:attrNameLst>
                                      </p:cBhvr>
                                      <p:to>
                                        <p:strVal val="hidden"/>
                                      </p:to>
                                    </p:set>
                                  </p:childTnLst>
                                </p:cTn>
                              </p:par>
                              <p:par>
                                <p:cTn id="190" presetID="53" presetClass="exit" presetSubtype="0" fill="hold" grpId="1" nodeType="withEffect">
                                  <p:stCondLst>
                                    <p:cond delay="0"/>
                                  </p:stCondLst>
                                  <p:childTnLst>
                                    <p:anim calcmode="lin" valueType="num">
                                      <p:cBhvr>
                                        <p:cTn id="191" dur="500"/>
                                        <p:tgtEl>
                                          <p:spTgt spid="15"/>
                                        </p:tgtEl>
                                        <p:attrNameLst>
                                          <p:attrName>ppt_w</p:attrName>
                                        </p:attrNameLst>
                                      </p:cBhvr>
                                      <p:tavLst>
                                        <p:tav tm="0">
                                          <p:val>
                                            <p:strVal val="ppt_w"/>
                                          </p:val>
                                        </p:tav>
                                        <p:tav tm="100000">
                                          <p:val>
                                            <p:fltVal val="0"/>
                                          </p:val>
                                        </p:tav>
                                      </p:tavLst>
                                    </p:anim>
                                    <p:anim calcmode="lin" valueType="num">
                                      <p:cBhvr>
                                        <p:cTn id="192" dur="500"/>
                                        <p:tgtEl>
                                          <p:spTgt spid="15"/>
                                        </p:tgtEl>
                                        <p:attrNameLst>
                                          <p:attrName>ppt_h</p:attrName>
                                        </p:attrNameLst>
                                      </p:cBhvr>
                                      <p:tavLst>
                                        <p:tav tm="0">
                                          <p:val>
                                            <p:strVal val="ppt_h"/>
                                          </p:val>
                                        </p:tav>
                                        <p:tav tm="100000">
                                          <p:val>
                                            <p:fltVal val="0"/>
                                          </p:val>
                                        </p:tav>
                                      </p:tavLst>
                                    </p:anim>
                                    <p:animEffect transition="out" filter="fade">
                                      <p:cBhvr>
                                        <p:cTn id="193" dur="500"/>
                                        <p:tgtEl>
                                          <p:spTgt spid="15"/>
                                        </p:tgtEl>
                                      </p:cBhvr>
                                    </p:animEffect>
                                    <p:set>
                                      <p:cBhvr>
                                        <p:cTn id="194" dur="1" fill="hold">
                                          <p:stCondLst>
                                            <p:cond delay="499"/>
                                          </p:stCondLst>
                                        </p:cTn>
                                        <p:tgtEl>
                                          <p:spTgt spid="15"/>
                                        </p:tgtEl>
                                        <p:attrNameLst>
                                          <p:attrName>style.visibility</p:attrName>
                                        </p:attrNameLst>
                                      </p:cBhvr>
                                      <p:to>
                                        <p:strVal val="hidden"/>
                                      </p:to>
                                    </p:set>
                                  </p:childTnLst>
                                </p:cTn>
                              </p:par>
                              <p:par>
                                <p:cTn id="195" presetID="53" presetClass="exit" presetSubtype="0" fill="hold" nodeType="withEffect">
                                  <p:stCondLst>
                                    <p:cond delay="0"/>
                                  </p:stCondLst>
                                  <p:childTnLst>
                                    <p:anim calcmode="lin" valueType="num">
                                      <p:cBhvr>
                                        <p:cTn id="196" dur="500"/>
                                        <p:tgtEl>
                                          <p:spTgt spid="9"/>
                                        </p:tgtEl>
                                        <p:attrNameLst>
                                          <p:attrName>ppt_w</p:attrName>
                                        </p:attrNameLst>
                                      </p:cBhvr>
                                      <p:tavLst>
                                        <p:tav tm="0">
                                          <p:val>
                                            <p:strVal val="ppt_w"/>
                                          </p:val>
                                        </p:tav>
                                        <p:tav tm="100000">
                                          <p:val>
                                            <p:fltVal val="0"/>
                                          </p:val>
                                        </p:tav>
                                      </p:tavLst>
                                    </p:anim>
                                    <p:anim calcmode="lin" valueType="num">
                                      <p:cBhvr>
                                        <p:cTn id="197" dur="500"/>
                                        <p:tgtEl>
                                          <p:spTgt spid="9"/>
                                        </p:tgtEl>
                                        <p:attrNameLst>
                                          <p:attrName>ppt_h</p:attrName>
                                        </p:attrNameLst>
                                      </p:cBhvr>
                                      <p:tavLst>
                                        <p:tav tm="0">
                                          <p:val>
                                            <p:strVal val="ppt_h"/>
                                          </p:val>
                                        </p:tav>
                                        <p:tav tm="100000">
                                          <p:val>
                                            <p:fltVal val="0"/>
                                          </p:val>
                                        </p:tav>
                                      </p:tavLst>
                                    </p:anim>
                                    <p:animEffect transition="out" filter="fade">
                                      <p:cBhvr>
                                        <p:cTn id="198" dur="500"/>
                                        <p:tgtEl>
                                          <p:spTgt spid="9"/>
                                        </p:tgtEl>
                                      </p:cBhvr>
                                    </p:animEffect>
                                    <p:set>
                                      <p:cBhvr>
                                        <p:cTn id="199" dur="1" fill="hold">
                                          <p:stCondLst>
                                            <p:cond delay="499"/>
                                          </p:stCondLst>
                                        </p:cTn>
                                        <p:tgtEl>
                                          <p:spTgt spid="9"/>
                                        </p:tgtEl>
                                        <p:attrNameLst>
                                          <p:attrName>style.visibility</p:attrName>
                                        </p:attrNameLst>
                                      </p:cBhvr>
                                      <p:to>
                                        <p:strVal val="hidden"/>
                                      </p:to>
                                    </p:set>
                                  </p:childTnLst>
                                </p:cTn>
                              </p:par>
                              <p:par>
                                <p:cTn id="200" presetID="53" presetClass="exit" presetSubtype="0" fill="hold" grpId="1" nodeType="withEffect">
                                  <p:stCondLst>
                                    <p:cond delay="0"/>
                                  </p:stCondLst>
                                  <p:childTnLst>
                                    <p:anim calcmode="lin" valueType="num">
                                      <p:cBhvr>
                                        <p:cTn id="201" dur="500"/>
                                        <p:tgtEl>
                                          <p:spTgt spid="14"/>
                                        </p:tgtEl>
                                        <p:attrNameLst>
                                          <p:attrName>ppt_w</p:attrName>
                                        </p:attrNameLst>
                                      </p:cBhvr>
                                      <p:tavLst>
                                        <p:tav tm="0">
                                          <p:val>
                                            <p:strVal val="ppt_w"/>
                                          </p:val>
                                        </p:tav>
                                        <p:tav tm="100000">
                                          <p:val>
                                            <p:fltVal val="0"/>
                                          </p:val>
                                        </p:tav>
                                      </p:tavLst>
                                    </p:anim>
                                    <p:anim calcmode="lin" valueType="num">
                                      <p:cBhvr>
                                        <p:cTn id="202" dur="500"/>
                                        <p:tgtEl>
                                          <p:spTgt spid="14"/>
                                        </p:tgtEl>
                                        <p:attrNameLst>
                                          <p:attrName>ppt_h</p:attrName>
                                        </p:attrNameLst>
                                      </p:cBhvr>
                                      <p:tavLst>
                                        <p:tav tm="0">
                                          <p:val>
                                            <p:strVal val="ppt_h"/>
                                          </p:val>
                                        </p:tav>
                                        <p:tav tm="100000">
                                          <p:val>
                                            <p:fltVal val="0"/>
                                          </p:val>
                                        </p:tav>
                                      </p:tavLst>
                                    </p:anim>
                                    <p:animEffect transition="out" filter="fade">
                                      <p:cBhvr>
                                        <p:cTn id="203" dur="500"/>
                                        <p:tgtEl>
                                          <p:spTgt spid="14"/>
                                        </p:tgtEl>
                                      </p:cBhvr>
                                    </p:animEffect>
                                    <p:set>
                                      <p:cBhvr>
                                        <p:cTn id="204" dur="1" fill="hold">
                                          <p:stCondLst>
                                            <p:cond delay="499"/>
                                          </p:stCondLst>
                                        </p:cTn>
                                        <p:tgtEl>
                                          <p:spTgt spid="14"/>
                                        </p:tgtEl>
                                        <p:attrNameLst>
                                          <p:attrName>style.visibility</p:attrName>
                                        </p:attrNameLst>
                                      </p:cBhvr>
                                      <p:to>
                                        <p:strVal val="hidden"/>
                                      </p:to>
                                    </p:set>
                                  </p:childTnLst>
                                </p:cTn>
                              </p:par>
                            </p:childTnLst>
                          </p:cTn>
                        </p:par>
                      </p:childTnLst>
                    </p:cTn>
                  </p:par>
                  <p:par>
                    <p:cTn id="205" fill="hold">
                      <p:stCondLst>
                        <p:cond delay="indefinite"/>
                      </p:stCondLst>
                      <p:childTnLst>
                        <p:par>
                          <p:cTn id="206" fill="hold">
                            <p:stCondLst>
                              <p:cond delay="0"/>
                            </p:stCondLst>
                            <p:childTnLst>
                              <p:par>
                                <p:cTn id="207" presetID="12" presetClass="entr" presetSubtype="4" fill="hold" grpId="0" nodeType="clickEffect">
                                  <p:stCondLst>
                                    <p:cond delay="0"/>
                                  </p:stCondLst>
                                  <p:childTnLst>
                                    <p:set>
                                      <p:cBhvr>
                                        <p:cTn id="208" dur="1" fill="hold">
                                          <p:stCondLst>
                                            <p:cond delay="0"/>
                                          </p:stCondLst>
                                        </p:cTn>
                                        <p:tgtEl>
                                          <p:spTgt spid="28"/>
                                        </p:tgtEl>
                                        <p:attrNameLst>
                                          <p:attrName>style.visibility</p:attrName>
                                        </p:attrNameLst>
                                      </p:cBhvr>
                                      <p:to>
                                        <p:strVal val="visible"/>
                                      </p:to>
                                    </p:set>
                                    <p:animEffect transition="in" filter="slide(fromBottom)">
                                      <p:cBhvr>
                                        <p:cTn id="209" dur="500"/>
                                        <p:tgtEl>
                                          <p:spTgt spid="28"/>
                                        </p:tgtEl>
                                      </p:cBhvr>
                                    </p:animEffect>
                                  </p:childTnLst>
                                </p:cTn>
                              </p:par>
                              <p:par>
                                <p:cTn id="210" presetID="12" presetClass="entr" presetSubtype="4" fill="hold" nodeType="withEffect">
                                  <p:stCondLst>
                                    <p:cond delay="0"/>
                                  </p:stCondLst>
                                  <p:childTnLst>
                                    <p:set>
                                      <p:cBhvr>
                                        <p:cTn id="211" dur="1" fill="hold">
                                          <p:stCondLst>
                                            <p:cond delay="0"/>
                                          </p:stCondLst>
                                        </p:cTn>
                                        <p:tgtEl>
                                          <p:spTgt spid="23"/>
                                        </p:tgtEl>
                                        <p:attrNameLst>
                                          <p:attrName>style.visibility</p:attrName>
                                        </p:attrNameLst>
                                      </p:cBhvr>
                                      <p:to>
                                        <p:strVal val="visible"/>
                                      </p:to>
                                    </p:set>
                                    <p:animEffect transition="in" filter="slide(fromBottom)">
                                      <p:cBhvr>
                                        <p:cTn id="212" dur="500"/>
                                        <p:tgtEl>
                                          <p:spTgt spid="23"/>
                                        </p:tgtEl>
                                      </p:cBhvr>
                                    </p:animEffect>
                                  </p:childTnLst>
                                </p:cTn>
                              </p:par>
                            </p:childTnLst>
                          </p:cTn>
                        </p:par>
                      </p:childTnLst>
                    </p:cTn>
                  </p:par>
                  <p:par>
                    <p:cTn id="213" fill="hold">
                      <p:stCondLst>
                        <p:cond delay="indefinite"/>
                      </p:stCondLst>
                      <p:childTnLst>
                        <p:par>
                          <p:cTn id="214" fill="hold">
                            <p:stCondLst>
                              <p:cond delay="0"/>
                            </p:stCondLst>
                            <p:childTnLst>
                              <p:par>
                                <p:cTn id="215" presetID="23" presetClass="entr" presetSubtype="16" fill="hold" grpId="0" nodeType="clickEffect">
                                  <p:stCondLst>
                                    <p:cond delay="0"/>
                                  </p:stCondLst>
                                  <p:childTnLst>
                                    <p:set>
                                      <p:cBhvr>
                                        <p:cTn id="216" dur="1" fill="hold">
                                          <p:stCondLst>
                                            <p:cond delay="0"/>
                                          </p:stCondLst>
                                        </p:cTn>
                                        <p:tgtEl>
                                          <p:spTgt spid="24"/>
                                        </p:tgtEl>
                                        <p:attrNameLst>
                                          <p:attrName>style.visibility</p:attrName>
                                        </p:attrNameLst>
                                      </p:cBhvr>
                                      <p:to>
                                        <p:strVal val="visible"/>
                                      </p:to>
                                    </p:set>
                                    <p:anim calcmode="lin" valueType="num">
                                      <p:cBhvr>
                                        <p:cTn id="217" dur="500" fill="hold"/>
                                        <p:tgtEl>
                                          <p:spTgt spid="24"/>
                                        </p:tgtEl>
                                        <p:attrNameLst>
                                          <p:attrName>ppt_w</p:attrName>
                                        </p:attrNameLst>
                                      </p:cBhvr>
                                      <p:tavLst>
                                        <p:tav tm="0">
                                          <p:val>
                                            <p:fltVal val="0"/>
                                          </p:val>
                                        </p:tav>
                                        <p:tav tm="100000">
                                          <p:val>
                                            <p:strVal val="#ppt_w"/>
                                          </p:val>
                                        </p:tav>
                                      </p:tavLst>
                                    </p:anim>
                                    <p:anim calcmode="lin" valueType="num">
                                      <p:cBhvr>
                                        <p:cTn id="218" dur="500" fill="hold"/>
                                        <p:tgtEl>
                                          <p:spTgt spid="24"/>
                                        </p:tgtEl>
                                        <p:attrNameLst>
                                          <p:attrName>ppt_h</p:attrName>
                                        </p:attrNameLst>
                                      </p:cBhvr>
                                      <p:tavLst>
                                        <p:tav tm="0">
                                          <p:val>
                                            <p:fltVal val="0"/>
                                          </p:val>
                                        </p:tav>
                                        <p:tav tm="100000">
                                          <p:val>
                                            <p:strVal val="#ppt_h"/>
                                          </p:val>
                                        </p:tav>
                                      </p:tavLst>
                                    </p:anim>
                                  </p:childTnLst>
                                </p:cTn>
                              </p:par>
                              <p:par>
                                <p:cTn id="219" presetID="23" presetClass="entr" presetSubtype="16" fill="hold" nodeType="withEffect">
                                  <p:stCondLst>
                                    <p:cond delay="0"/>
                                  </p:stCondLst>
                                  <p:childTnLst>
                                    <p:set>
                                      <p:cBhvr>
                                        <p:cTn id="220" dur="1" fill="hold">
                                          <p:stCondLst>
                                            <p:cond delay="0"/>
                                          </p:stCondLst>
                                        </p:cTn>
                                        <p:tgtEl>
                                          <p:spTgt spid="25"/>
                                        </p:tgtEl>
                                        <p:attrNameLst>
                                          <p:attrName>style.visibility</p:attrName>
                                        </p:attrNameLst>
                                      </p:cBhvr>
                                      <p:to>
                                        <p:strVal val="visible"/>
                                      </p:to>
                                    </p:set>
                                    <p:anim calcmode="lin" valueType="num">
                                      <p:cBhvr>
                                        <p:cTn id="221" dur="500" fill="hold"/>
                                        <p:tgtEl>
                                          <p:spTgt spid="25"/>
                                        </p:tgtEl>
                                        <p:attrNameLst>
                                          <p:attrName>ppt_w</p:attrName>
                                        </p:attrNameLst>
                                      </p:cBhvr>
                                      <p:tavLst>
                                        <p:tav tm="0">
                                          <p:val>
                                            <p:fltVal val="0"/>
                                          </p:val>
                                        </p:tav>
                                        <p:tav tm="100000">
                                          <p:val>
                                            <p:strVal val="#ppt_w"/>
                                          </p:val>
                                        </p:tav>
                                      </p:tavLst>
                                    </p:anim>
                                    <p:anim calcmode="lin" valueType="num">
                                      <p:cBhvr>
                                        <p:cTn id="222" dur="500" fill="hold"/>
                                        <p:tgtEl>
                                          <p:spTgt spid="25"/>
                                        </p:tgtEl>
                                        <p:attrNameLst>
                                          <p:attrName>ppt_h</p:attrName>
                                        </p:attrNameLst>
                                      </p:cBhvr>
                                      <p:tavLst>
                                        <p:tav tm="0">
                                          <p:val>
                                            <p:fltVal val="0"/>
                                          </p:val>
                                        </p:tav>
                                        <p:tav tm="100000">
                                          <p:val>
                                            <p:strVal val="#ppt_h"/>
                                          </p:val>
                                        </p:tav>
                                      </p:tavLst>
                                    </p:anim>
                                  </p:childTnLst>
                                </p:cTn>
                              </p:par>
                              <p:par>
                                <p:cTn id="223" presetID="23" presetClass="entr" presetSubtype="16" fill="hold" grpId="0" nodeType="withEffect">
                                  <p:stCondLst>
                                    <p:cond delay="0"/>
                                  </p:stCondLst>
                                  <p:childTnLst>
                                    <p:set>
                                      <p:cBhvr>
                                        <p:cTn id="224" dur="1" fill="hold">
                                          <p:stCondLst>
                                            <p:cond delay="0"/>
                                          </p:stCondLst>
                                        </p:cTn>
                                        <p:tgtEl>
                                          <p:spTgt spid="29"/>
                                        </p:tgtEl>
                                        <p:attrNameLst>
                                          <p:attrName>style.visibility</p:attrName>
                                        </p:attrNameLst>
                                      </p:cBhvr>
                                      <p:to>
                                        <p:strVal val="visible"/>
                                      </p:to>
                                    </p:set>
                                    <p:anim calcmode="lin" valueType="num">
                                      <p:cBhvr>
                                        <p:cTn id="225" dur="500" fill="hold"/>
                                        <p:tgtEl>
                                          <p:spTgt spid="29"/>
                                        </p:tgtEl>
                                        <p:attrNameLst>
                                          <p:attrName>ppt_w</p:attrName>
                                        </p:attrNameLst>
                                      </p:cBhvr>
                                      <p:tavLst>
                                        <p:tav tm="0">
                                          <p:val>
                                            <p:fltVal val="0"/>
                                          </p:val>
                                        </p:tav>
                                        <p:tav tm="100000">
                                          <p:val>
                                            <p:strVal val="#ppt_w"/>
                                          </p:val>
                                        </p:tav>
                                      </p:tavLst>
                                    </p:anim>
                                    <p:anim calcmode="lin" valueType="num">
                                      <p:cBhvr>
                                        <p:cTn id="226" dur="500" fill="hold"/>
                                        <p:tgtEl>
                                          <p:spTgt spid="29"/>
                                        </p:tgtEl>
                                        <p:attrNameLst>
                                          <p:attrName>ppt_h</p:attrName>
                                        </p:attrNameLst>
                                      </p:cBhvr>
                                      <p:tavLst>
                                        <p:tav tm="0">
                                          <p:val>
                                            <p:fltVal val="0"/>
                                          </p:val>
                                        </p:tav>
                                        <p:tav tm="100000">
                                          <p:val>
                                            <p:strVal val="#ppt_h"/>
                                          </p:val>
                                        </p:tav>
                                      </p:tavLst>
                                    </p:anim>
                                  </p:childTnLst>
                                </p:cTn>
                              </p:par>
                              <p:par>
                                <p:cTn id="227" presetID="23" presetClass="entr" presetSubtype="16" fill="hold" nodeType="withEffect">
                                  <p:stCondLst>
                                    <p:cond delay="0"/>
                                  </p:stCondLst>
                                  <p:childTnLst>
                                    <p:set>
                                      <p:cBhvr>
                                        <p:cTn id="228" dur="1" fill="hold">
                                          <p:stCondLst>
                                            <p:cond delay="0"/>
                                          </p:stCondLst>
                                        </p:cTn>
                                        <p:tgtEl>
                                          <p:spTgt spid="30"/>
                                        </p:tgtEl>
                                        <p:attrNameLst>
                                          <p:attrName>style.visibility</p:attrName>
                                        </p:attrNameLst>
                                      </p:cBhvr>
                                      <p:to>
                                        <p:strVal val="visible"/>
                                      </p:to>
                                    </p:set>
                                    <p:anim calcmode="lin" valueType="num">
                                      <p:cBhvr>
                                        <p:cTn id="229" dur="500" fill="hold"/>
                                        <p:tgtEl>
                                          <p:spTgt spid="30"/>
                                        </p:tgtEl>
                                        <p:attrNameLst>
                                          <p:attrName>ppt_w</p:attrName>
                                        </p:attrNameLst>
                                      </p:cBhvr>
                                      <p:tavLst>
                                        <p:tav tm="0">
                                          <p:val>
                                            <p:fltVal val="0"/>
                                          </p:val>
                                        </p:tav>
                                        <p:tav tm="100000">
                                          <p:val>
                                            <p:strVal val="#ppt_w"/>
                                          </p:val>
                                        </p:tav>
                                      </p:tavLst>
                                    </p:anim>
                                    <p:anim calcmode="lin" valueType="num">
                                      <p:cBhvr>
                                        <p:cTn id="230" dur="500" fill="hold"/>
                                        <p:tgtEl>
                                          <p:spTgt spid="30"/>
                                        </p:tgtEl>
                                        <p:attrNameLst>
                                          <p:attrName>ppt_h</p:attrName>
                                        </p:attrNameLst>
                                      </p:cBhvr>
                                      <p:tavLst>
                                        <p:tav tm="0">
                                          <p:val>
                                            <p:fltVal val="0"/>
                                          </p:val>
                                        </p:tav>
                                        <p:tav tm="100000">
                                          <p:val>
                                            <p:strVal val="#ppt_h"/>
                                          </p:val>
                                        </p:tav>
                                      </p:tavLst>
                                    </p:anim>
                                  </p:childTnLst>
                                </p:cTn>
                              </p:par>
                              <p:par>
                                <p:cTn id="231" presetID="23" presetClass="entr" presetSubtype="16" fill="hold" grpId="0" nodeType="withEffect">
                                  <p:stCondLst>
                                    <p:cond delay="0"/>
                                  </p:stCondLst>
                                  <p:childTnLst>
                                    <p:set>
                                      <p:cBhvr>
                                        <p:cTn id="232" dur="1" fill="hold">
                                          <p:stCondLst>
                                            <p:cond delay="0"/>
                                          </p:stCondLst>
                                        </p:cTn>
                                        <p:tgtEl>
                                          <p:spTgt spid="26"/>
                                        </p:tgtEl>
                                        <p:attrNameLst>
                                          <p:attrName>style.visibility</p:attrName>
                                        </p:attrNameLst>
                                      </p:cBhvr>
                                      <p:to>
                                        <p:strVal val="visible"/>
                                      </p:to>
                                    </p:set>
                                    <p:anim calcmode="lin" valueType="num">
                                      <p:cBhvr>
                                        <p:cTn id="233" dur="500" fill="hold"/>
                                        <p:tgtEl>
                                          <p:spTgt spid="26"/>
                                        </p:tgtEl>
                                        <p:attrNameLst>
                                          <p:attrName>ppt_w</p:attrName>
                                        </p:attrNameLst>
                                      </p:cBhvr>
                                      <p:tavLst>
                                        <p:tav tm="0">
                                          <p:val>
                                            <p:fltVal val="0"/>
                                          </p:val>
                                        </p:tav>
                                        <p:tav tm="100000">
                                          <p:val>
                                            <p:strVal val="#ppt_w"/>
                                          </p:val>
                                        </p:tav>
                                      </p:tavLst>
                                    </p:anim>
                                    <p:anim calcmode="lin" valueType="num">
                                      <p:cBhvr>
                                        <p:cTn id="234" dur="500" fill="hold"/>
                                        <p:tgtEl>
                                          <p:spTgt spid="26"/>
                                        </p:tgtEl>
                                        <p:attrNameLst>
                                          <p:attrName>ppt_h</p:attrName>
                                        </p:attrNameLst>
                                      </p:cBhvr>
                                      <p:tavLst>
                                        <p:tav tm="0">
                                          <p:val>
                                            <p:fltVal val="0"/>
                                          </p:val>
                                        </p:tav>
                                        <p:tav tm="100000">
                                          <p:val>
                                            <p:strVal val="#ppt_h"/>
                                          </p:val>
                                        </p:tav>
                                      </p:tavLst>
                                    </p:anim>
                                  </p:childTnLst>
                                </p:cTn>
                              </p:par>
                              <p:par>
                                <p:cTn id="235" presetID="23" presetClass="entr" presetSubtype="16" fill="hold" nodeType="withEffect">
                                  <p:stCondLst>
                                    <p:cond delay="0"/>
                                  </p:stCondLst>
                                  <p:childTnLst>
                                    <p:set>
                                      <p:cBhvr>
                                        <p:cTn id="236" dur="1" fill="hold">
                                          <p:stCondLst>
                                            <p:cond delay="0"/>
                                          </p:stCondLst>
                                        </p:cTn>
                                        <p:tgtEl>
                                          <p:spTgt spid="27"/>
                                        </p:tgtEl>
                                        <p:attrNameLst>
                                          <p:attrName>style.visibility</p:attrName>
                                        </p:attrNameLst>
                                      </p:cBhvr>
                                      <p:to>
                                        <p:strVal val="visible"/>
                                      </p:to>
                                    </p:set>
                                    <p:anim calcmode="lin" valueType="num">
                                      <p:cBhvr>
                                        <p:cTn id="237" dur="500" fill="hold"/>
                                        <p:tgtEl>
                                          <p:spTgt spid="27"/>
                                        </p:tgtEl>
                                        <p:attrNameLst>
                                          <p:attrName>ppt_w</p:attrName>
                                        </p:attrNameLst>
                                      </p:cBhvr>
                                      <p:tavLst>
                                        <p:tav tm="0">
                                          <p:val>
                                            <p:fltVal val="0"/>
                                          </p:val>
                                        </p:tav>
                                        <p:tav tm="100000">
                                          <p:val>
                                            <p:strVal val="#ppt_w"/>
                                          </p:val>
                                        </p:tav>
                                      </p:tavLst>
                                    </p:anim>
                                    <p:anim calcmode="lin" valueType="num">
                                      <p:cBhvr>
                                        <p:cTn id="238" dur="500" fill="hold"/>
                                        <p:tgtEl>
                                          <p:spTgt spid="27"/>
                                        </p:tgtEl>
                                        <p:attrNameLst>
                                          <p:attrName>ppt_h</p:attrName>
                                        </p:attrNameLst>
                                      </p:cBhvr>
                                      <p:tavLst>
                                        <p:tav tm="0">
                                          <p:val>
                                            <p:fltVal val="0"/>
                                          </p:val>
                                        </p:tav>
                                        <p:tav tm="100000">
                                          <p:val>
                                            <p:strVal val="#ppt_h"/>
                                          </p:val>
                                        </p:tav>
                                      </p:tavLst>
                                    </p:anim>
                                  </p:childTnLst>
                                </p:cTn>
                              </p:par>
                            </p:childTnLst>
                          </p:cTn>
                        </p:par>
                      </p:childTnLst>
                    </p:cTn>
                  </p:par>
                  <p:par>
                    <p:cTn id="239" fill="hold">
                      <p:stCondLst>
                        <p:cond delay="indefinite"/>
                      </p:stCondLst>
                      <p:childTnLst>
                        <p:par>
                          <p:cTn id="240" fill="hold">
                            <p:stCondLst>
                              <p:cond delay="0"/>
                            </p:stCondLst>
                            <p:childTnLst>
                              <p:par>
                                <p:cTn id="241" presetID="12" presetClass="entr" presetSubtype="4" fill="hold" grpId="0" nodeType="clickEffect">
                                  <p:stCondLst>
                                    <p:cond delay="0"/>
                                  </p:stCondLst>
                                  <p:childTnLst>
                                    <p:set>
                                      <p:cBhvr>
                                        <p:cTn id="242" dur="1" fill="hold">
                                          <p:stCondLst>
                                            <p:cond delay="0"/>
                                          </p:stCondLst>
                                        </p:cTn>
                                        <p:tgtEl>
                                          <p:spTgt spid="33"/>
                                        </p:tgtEl>
                                        <p:attrNameLst>
                                          <p:attrName>style.visibility</p:attrName>
                                        </p:attrNameLst>
                                      </p:cBhvr>
                                      <p:to>
                                        <p:strVal val="visible"/>
                                      </p:to>
                                    </p:set>
                                    <p:animEffect transition="in" filter="slide(fromBottom)">
                                      <p:cBhvr>
                                        <p:cTn id="243" dur="500"/>
                                        <p:tgtEl>
                                          <p:spTgt spid="33"/>
                                        </p:tgtEl>
                                      </p:cBhvr>
                                    </p:animEffect>
                                  </p:childTnLst>
                                </p:cTn>
                              </p:par>
                              <p:par>
                                <p:cTn id="244" presetID="12" presetClass="entr" presetSubtype="4" fill="hold" nodeType="withEffect">
                                  <p:stCondLst>
                                    <p:cond delay="0"/>
                                  </p:stCondLst>
                                  <p:childTnLst>
                                    <p:set>
                                      <p:cBhvr>
                                        <p:cTn id="245" dur="1" fill="hold">
                                          <p:stCondLst>
                                            <p:cond delay="0"/>
                                          </p:stCondLst>
                                        </p:cTn>
                                        <p:tgtEl>
                                          <p:spTgt spid="34"/>
                                        </p:tgtEl>
                                        <p:attrNameLst>
                                          <p:attrName>style.visibility</p:attrName>
                                        </p:attrNameLst>
                                      </p:cBhvr>
                                      <p:to>
                                        <p:strVal val="visible"/>
                                      </p:to>
                                    </p:set>
                                    <p:animEffect transition="in" filter="slide(fromBottom)">
                                      <p:cBhvr>
                                        <p:cTn id="246" dur="500"/>
                                        <p:tgtEl>
                                          <p:spTgt spid="34"/>
                                        </p:tgtEl>
                                      </p:cBhvr>
                                    </p:animEffect>
                                  </p:childTnLst>
                                </p:cTn>
                              </p:par>
                              <p:par>
                                <p:cTn id="247" presetID="12" presetClass="entr" presetSubtype="4" fill="hold" grpId="0" nodeType="withEffect">
                                  <p:stCondLst>
                                    <p:cond delay="0"/>
                                  </p:stCondLst>
                                  <p:childTnLst>
                                    <p:set>
                                      <p:cBhvr>
                                        <p:cTn id="248" dur="1" fill="hold">
                                          <p:stCondLst>
                                            <p:cond delay="0"/>
                                          </p:stCondLst>
                                        </p:cTn>
                                        <p:tgtEl>
                                          <p:spTgt spid="31"/>
                                        </p:tgtEl>
                                        <p:attrNameLst>
                                          <p:attrName>style.visibility</p:attrName>
                                        </p:attrNameLst>
                                      </p:cBhvr>
                                      <p:to>
                                        <p:strVal val="visible"/>
                                      </p:to>
                                    </p:set>
                                    <p:animEffect transition="in" filter="slide(fromBottom)">
                                      <p:cBhvr>
                                        <p:cTn id="249" dur="500"/>
                                        <p:tgtEl>
                                          <p:spTgt spid="31"/>
                                        </p:tgtEl>
                                      </p:cBhvr>
                                    </p:animEffect>
                                  </p:childTnLst>
                                </p:cTn>
                              </p:par>
                              <p:par>
                                <p:cTn id="250" presetID="12" presetClass="entr" presetSubtype="4" fill="hold" nodeType="withEffect">
                                  <p:stCondLst>
                                    <p:cond delay="0"/>
                                  </p:stCondLst>
                                  <p:childTnLst>
                                    <p:set>
                                      <p:cBhvr>
                                        <p:cTn id="251" dur="1" fill="hold">
                                          <p:stCondLst>
                                            <p:cond delay="0"/>
                                          </p:stCondLst>
                                        </p:cTn>
                                        <p:tgtEl>
                                          <p:spTgt spid="32"/>
                                        </p:tgtEl>
                                        <p:attrNameLst>
                                          <p:attrName>style.visibility</p:attrName>
                                        </p:attrNameLst>
                                      </p:cBhvr>
                                      <p:to>
                                        <p:strVal val="visible"/>
                                      </p:to>
                                    </p:set>
                                    <p:animEffect transition="in" filter="slide(fromBottom)">
                                      <p:cBhvr>
                                        <p:cTn id="252" dur="500"/>
                                        <p:tgtEl>
                                          <p:spTgt spid="32"/>
                                        </p:tgtEl>
                                      </p:cBhvr>
                                    </p:animEffect>
                                  </p:childTnLst>
                                </p:cTn>
                              </p:par>
                              <p:par>
                                <p:cTn id="253" presetID="12" presetClass="entr" presetSubtype="4" fill="hold" grpId="0" nodeType="withEffect">
                                  <p:stCondLst>
                                    <p:cond delay="0"/>
                                  </p:stCondLst>
                                  <p:childTnLst>
                                    <p:set>
                                      <p:cBhvr>
                                        <p:cTn id="254" dur="1" fill="hold">
                                          <p:stCondLst>
                                            <p:cond delay="0"/>
                                          </p:stCondLst>
                                        </p:cTn>
                                        <p:tgtEl>
                                          <p:spTgt spid="35"/>
                                        </p:tgtEl>
                                        <p:attrNameLst>
                                          <p:attrName>style.visibility</p:attrName>
                                        </p:attrNameLst>
                                      </p:cBhvr>
                                      <p:to>
                                        <p:strVal val="visible"/>
                                      </p:to>
                                    </p:set>
                                    <p:animEffect transition="in" filter="slide(fromBottom)">
                                      <p:cBhvr>
                                        <p:cTn id="255" dur="500"/>
                                        <p:tgtEl>
                                          <p:spTgt spid="35"/>
                                        </p:tgtEl>
                                      </p:cBhvr>
                                    </p:animEffect>
                                  </p:childTnLst>
                                </p:cTn>
                              </p:par>
                              <p:par>
                                <p:cTn id="256" presetID="12" presetClass="entr" presetSubtype="4" fill="hold" nodeType="withEffect">
                                  <p:stCondLst>
                                    <p:cond delay="0"/>
                                  </p:stCondLst>
                                  <p:childTnLst>
                                    <p:set>
                                      <p:cBhvr>
                                        <p:cTn id="257" dur="1" fill="hold">
                                          <p:stCondLst>
                                            <p:cond delay="0"/>
                                          </p:stCondLst>
                                        </p:cTn>
                                        <p:tgtEl>
                                          <p:spTgt spid="36"/>
                                        </p:tgtEl>
                                        <p:attrNameLst>
                                          <p:attrName>style.visibility</p:attrName>
                                        </p:attrNameLst>
                                      </p:cBhvr>
                                      <p:to>
                                        <p:strVal val="visible"/>
                                      </p:to>
                                    </p:set>
                                    <p:animEffect transition="in" filter="slide(fromBottom)">
                                      <p:cBhvr>
                                        <p:cTn id="258" dur="500"/>
                                        <p:tgtEl>
                                          <p:spTgt spid="36"/>
                                        </p:tgtEl>
                                      </p:cBhvr>
                                    </p:animEffect>
                                  </p:childTnLst>
                                </p:cTn>
                              </p:par>
                            </p:childTnLst>
                          </p:cTn>
                        </p:par>
                      </p:childTnLst>
                    </p:cTn>
                  </p:par>
                  <p:par>
                    <p:cTn id="259" fill="hold">
                      <p:stCondLst>
                        <p:cond delay="indefinite"/>
                      </p:stCondLst>
                      <p:childTnLst>
                        <p:par>
                          <p:cTn id="260" fill="hold">
                            <p:stCondLst>
                              <p:cond delay="0"/>
                            </p:stCondLst>
                            <p:childTnLst>
                              <p:par>
                                <p:cTn id="261" presetID="53" presetClass="exit" presetSubtype="0" fill="hold" grpId="1" nodeType="clickEffect">
                                  <p:stCondLst>
                                    <p:cond delay="0"/>
                                  </p:stCondLst>
                                  <p:childTnLst>
                                    <p:anim calcmode="lin" valueType="num">
                                      <p:cBhvr>
                                        <p:cTn id="262" dur="500"/>
                                        <p:tgtEl>
                                          <p:spTgt spid="35"/>
                                        </p:tgtEl>
                                        <p:attrNameLst>
                                          <p:attrName>ppt_w</p:attrName>
                                        </p:attrNameLst>
                                      </p:cBhvr>
                                      <p:tavLst>
                                        <p:tav tm="0">
                                          <p:val>
                                            <p:strVal val="ppt_w"/>
                                          </p:val>
                                        </p:tav>
                                        <p:tav tm="100000">
                                          <p:val>
                                            <p:fltVal val="0"/>
                                          </p:val>
                                        </p:tav>
                                      </p:tavLst>
                                    </p:anim>
                                    <p:anim calcmode="lin" valueType="num">
                                      <p:cBhvr>
                                        <p:cTn id="263" dur="500"/>
                                        <p:tgtEl>
                                          <p:spTgt spid="35"/>
                                        </p:tgtEl>
                                        <p:attrNameLst>
                                          <p:attrName>ppt_h</p:attrName>
                                        </p:attrNameLst>
                                      </p:cBhvr>
                                      <p:tavLst>
                                        <p:tav tm="0">
                                          <p:val>
                                            <p:strVal val="ppt_h"/>
                                          </p:val>
                                        </p:tav>
                                        <p:tav tm="100000">
                                          <p:val>
                                            <p:fltVal val="0"/>
                                          </p:val>
                                        </p:tav>
                                      </p:tavLst>
                                    </p:anim>
                                    <p:animEffect transition="out" filter="fade">
                                      <p:cBhvr>
                                        <p:cTn id="264" dur="500"/>
                                        <p:tgtEl>
                                          <p:spTgt spid="35"/>
                                        </p:tgtEl>
                                      </p:cBhvr>
                                    </p:animEffect>
                                    <p:set>
                                      <p:cBhvr>
                                        <p:cTn id="265" dur="1" fill="hold">
                                          <p:stCondLst>
                                            <p:cond delay="499"/>
                                          </p:stCondLst>
                                        </p:cTn>
                                        <p:tgtEl>
                                          <p:spTgt spid="35"/>
                                        </p:tgtEl>
                                        <p:attrNameLst>
                                          <p:attrName>style.visibility</p:attrName>
                                        </p:attrNameLst>
                                      </p:cBhvr>
                                      <p:to>
                                        <p:strVal val="hidden"/>
                                      </p:to>
                                    </p:set>
                                  </p:childTnLst>
                                </p:cTn>
                              </p:par>
                              <p:par>
                                <p:cTn id="266" presetID="53" presetClass="exit" presetSubtype="0" fill="hold" nodeType="withEffect">
                                  <p:stCondLst>
                                    <p:cond delay="0"/>
                                  </p:stCondLst>
                                  <p:childTnLst>
                                    <p:anim calcmode="lin" valueType="num">
                                      <p:cBhvr>
                                        <p:cTn id="267" dur="500"/>
                                        <p:tgtEl>
                                          <p:spTgt spid="36"/>
                                        </p:tgtEl>
                                        <p:attrNameLst>
                                          <p:attrName>ppt_w</p:attrName>
                                        </p:attrNameLst>
                                      </p:cBhvr>
                                      <p:tavLst>
                                        <p:tav tm="0">
                                          <p:val>
                                            <p:strVal val="ppt_w"/>
                                          </p:val>
                                        </p:tav>
                                        <p:tav tm="100000">
                                          <p:val>
                                            <p:fltVal val="0"/>
                                          </p:val>
                                        </p:tav>
                                      </p:tavLst>
                                    </p:anim>
                                    <p:anim calcmode="lin" valueType="num">
                                      <p:cBhvr>
                                        <p:cTn id="268" dur="500"/>
                                        <p:tgtEl>
                                          <p:spTgt spid="36"/>
                                        </p:tgtEl>
                                        <p:attrNameLst>
                                          <p:attrName>ppt_h</p:attrName>
                                        </p:attrNameLst>
                                      </p:cBhvr>
                                      <p:tavLst>
                                        <p:tav tm="0">
                                          <p:val>
                                            <p:strVal val="ppt_h"/>
                                          </p:val>
                                        </p:tav>
                                        <p:tav tm="100000">
                                          <p:val>
                                            <p:fltVal val="0"/>
                                          </p:val>
                                        </p:tav>
                                      </p:tavLst>
                                    </p:anim>
                                    <p:animEffect transition="out" filter="fade">
                                      <p:cBhvr>
                                        <p:cTn id="269" dur="500"/>
                                        <p:tgtEl>
                                          <p:spTgt spid="36"/>
                                        </p:tgtEl>
                                      </p:cBhvr>
                                    </p:animEffect>
                                    <p:set>
                                      <p:cBhvr>
                                        <p:cTn id="270" dur="1" fill="hold">
                                          <p:stCondLst>
                                            <p:cond delay="499"/>
                                          </p:stCondLst>
                                        </p:cTn>
                                        <p:tgtEl>
                                          <p:spTgt spid="36"/>
                                        </p:tgtEl>
                                        <p:attrNameLst>
                                          <p:attrName>style.visibility</p:attrName>
                                        </p:attrNameLst>
                                      </p:cBhvr>
                                      <p:to>
                                        <p:strVal val="hidden"/>
                                      </p:to>
                                    </p:set>
                                  </p:childTnLst>
                                </p:cTn>
                              </p:par>
                              <p:par>
                                <p:cTn id="271" presetID="53" presetClass="exit" presetSubtype="0" fill="hold" grpId="1" nodeType="withEffect">
                                  <p:stCondLst>
                                    <p:cond delay="0"/>
                                  </p:stCondLst>
                                  <p:childTnLst>
                                    <p:anim calcmode="lin" valueType="num">
                                      <p:cBhvr>
                                        <p:cTn id="272" dur="500"/>
                                        <p:tgtEl>
                                          <p:spTgt spid="26"/>
                                        </p:tgtEl>
                                        <p:attrNameLst>
                                          <p:attrName>ppt_w</p:attrName>
                                        </p:attrNameLst>
                                      </p:cBhvr>
                                      <p:tavLst>
                                        <p:tav tm="0">
                                          <p:val>
                                            <p:strVal val="ppt_w"/>
                                          </p:val>
                                        </p:tav>
                                        <p:tav tm="100000">
                                          <p:val>
                                            <p:fltVal val="0"/>
                                          </p:val>
                                        </p:tav>
                                      </p:tavLst>
                                    </p:anim>
                                    <p:anim calcmode="lin" valueType="num">
                                      <p:cBhvr>
                                        <p:cTn id="273" dur="500"/>
                                        <p:tgtEl>
                                          <p:spTgt spid="26"/>
                                        </p:tgtEl>
                                        <p:attrNameLst>
                                          <p:attrName>ppt_h</p:attrName>
                                        </p:attrNameLst>
                                      </p:cBhvr>
                                      <p:tavLst>
                                        <p:tav tm="0">
                                          <p:val>
                                            <p:strVal val="ppt_h"/>
                                          </p:val>
                                        </p:tav>
                                        <p:tav tm="100000">
                                          <p:val>
                                            <p:fltVal val="0"/>
                                          </p:val>
                                        </p:tav>
                                      </p:tavLst>
                                    </p:anim>
                                    <p:animEffect transition="out" filter="fade">
                                      <p:cBhvr>
                                        <p:cTn id="274" dur="500"/>
                                        <p:tgtEl>
                                          <p:spTgt spid="26"/>
                                        </p:tgtEl>
                                      </p:cBhvr>
                                    </p:animEffect>
                                    <p:set>
                                      <p:cBhvr>
                                        <p:cTn id="275" dur="1" fill="hold">
                                          <p:stCondLst>
                                            <p:cond delay="499"/>
                                          </p:stCondLst>
                                        </p:cTn>
                                        <p:tgtEl>
                                          <p:spTgt spid="26"/>
                                        </p:tgtEl>
                                        <p:attrNameLst>
                                          <p:attrName>style.visibility</p:attrName>
                                        </p:attrNameLst>
                                      </p:cBhvr>
                                      <p:to>
                                        <p:strVal val="hidden"/>
                                      </p:to>
                                    </p:set>
                                  </p:childTnLst>
                                </p:cTn>
                              </p:par>
                              <p:par>
                                <p:cTn id="276" presetID="53" presetClass="exit" presetSubtype="0" fill="hold" nodeType="withEffect">
                                  <p:stCondLst>
                                    <p:cond delay="0"/>
                                  </p:stCondLst>
                                  <p:childTnLst>
                                    <p:anim calcmode="lin" valueType="num">
                                      <p:cBhvr>
                                        <p:cTn id="277" dur="500"/>
                                        <p:tgtEl>
                                          <p:spTgt spid="27"/>
                                        </p:tgtEl>
                                        <p:attrNameLst>
                                          <p:attrName>ppt_w</p:attrName>
                                        </p:attrNameLst>
                                      </p:cBhvr>
                                      <p:tavLst>
                                        <p:tav tm="0">
                                          <p:val>
                                            <p:strVal val="ppt_w"/>
                                          </p:val>
                                        </p:tav>
                                        <p:tav tm="100000">
                                          <p:val>
                                            <p:fltVal val="0"/>
                                          </p:val>
                                        </p:tav>
                                      </p:tavLst>
                                    </p:anim>
                                    <p:anim calcmode="lin" valueType="num">
                                      <p:cBhvr>
                                        <p:cTn id="278" dur="500"/>
                                        <p:tgtEl>
                                          <p:spTgt spid="27"/>
                                        </p:tgtEl>
                                        <p:attrNameLst>
                                          <p:attrName>ppt_h</p:attrName>
                                        </p:attrNameLst>
                                      </p:cBhvr>
                                      <p:tavLst>
                                        <p:tav tm="0">
                                          <p:val>
                                            <p:strVal val="ppt_h"/>
                                          </p:val>
                                        </p:tav>
                                        <p:tav tm="100000">
                                          <p:val>
                                            <p:fltVal val="0"/>
                                          </p:val>
                                        </p:tav>
                                      </p:tavLst>
                                    </p:anim>
                                    <p:animEffect transition="out" filter="fade">
                                      <p:cBhvr>
                                        <p:cTn id="279" dur="500"/>
                                        <p:tgtEl>
                                          <p:spTgt spid="27"/>
                                        </p:tgtEl>
                                      </p:cBhvr>
                                    </p:animEffect>
                                    <p:set>
                                      <p:cBhvr>
                                        <p:cTn id="280" dur="1" fill="hold">
                                          <p:stCondLst>
                                            <p:cond delay="499"/>
                                          </p:stCondLst>
                                        </p:cTn>
                                        <p:tgtEl>
                                          <p:spTgt spid="27"/>
                                        </p:tgtEl>
                                        <p:attrNameLst>
                                          <p:attrName>style.visibility</p:attrName>
                                        </p:attrNameLst>
                                      </p:cBhvr>
                                      <p:to>
                                        <p:strVal val="hidden"/>
                                      </p:to>
                                    </p:set>
                                  </p:childTnLst>
                                </p:cTn>
                              </p:par>
                              <p:par>
                                <p:cTn id="281" presetID="53" presetClass="exit" presetSubtype="0" fill="hold" nodeType="withEffect">
                                  <p:stCondLst>
                                    <p:cond delay="0"/>
                                  </p:stCondLst>
                                  <p:childTnLst>
                                    <p:anim calcmode="lin" valueType="num">
                                      <p:cBhvr>
                                        <p:cTn id="282" dur="500"/>
                                        <p:tgtEl>
                                          <p:spTgt spid="32"/>
                                        </p:tgtEl>
                                        <p:attrNameLst>
                                          <p:attrName>ppt_w</p:attrName>
                                        </p:attrNameLst>
                                      </p:cBhvr>
                                      <p:tavLst>
                                        <p:tav tm="0">
                                          <p:val>
                                            <p:strVal val="ppt_w"/>
                                          </p:val>
                                        </p:tav>
                                        <p:tav tm="100000">
                                          <p:val>
                                            <p:fltVal val="0"/>
                                          </p:val>
                                        </p:tav>
                                      </p:tavLst>
                                    </p:anim>
                                    <p:anim calcmode="lin" valueType="num">
                                      <p:cBhvr>
                                        <p:cTn id="283" dur="500"/>
                                        <p:tgtEl>
                                          <p:spTgt spid="32"/>
                                        </p:tgtEl>
                                        <p:attrNameLst>
                                          <p:attrName>ppt_h</p:attrName>
                                        </p:attrNameLst>
                                      </p:cBhvr>
                                      <p:tavLst>
                                        <p:tav tm="0">
                                          <p:val>
                                            <p:strVal val="ppt_h"/>
                                          </p:val>
                                        </p:tav>
                                        <p:tav tm="100000">
                                          <p:val>
                                            <p:fltVal val="0"/>
                                          </p:val>
                                        </p:tav>
                                      </p:tavLst>
                                    </p:anim>
                                    <p:animEffect transition="out" filter="fade">
                                      <p:cBhvr>
                                        <p:cTn id="284" dur="500"/>
                                        <p:tgtEl>
                                          <p:spTgt spid="32"/>
                                        </p:tgtEl>
                                      </p:cBhvr>
                                    </p:animEffect>
                                    <p:set>
                                      <p:cBhvr>
                                        <p:cTn id="285" dur="1" fill="hold">
                                          <p:stCondLst>
                                            <p:cond delay="499"/>
                                          </p:stCondLst>
                                        </p:cTn>
                                        <p:tgtEl>
                                          <p:spTgt spid="32"/>
                                        </p:tgtEl>
                                        <p:attrNameLst>
                                          <p:attrName>style.visibility</p:attrName>
                                        </p:attrNameLst>
                                      </p:cBhvr>
                                      <p:to>
                                        <p:strVal val="hidden"/>
                                      </p:to>
                                    </p:set>
                                  </p:childTnLst>
                                </p:cTn>
                              </p:par>
                              <p:par>
                                <p:cTn id="286" presetID="53" presetClass="exit" presetSubtype="0" fill="hold" grpId="1" nodeType="withEffect">
                                  <p:stCondLst>
                                    <p:cond delay="0"/>
                                  </p:stCondLst>
                                  <p:childTnLst>
                                    <p:anim calcmode="lin" valueType="num">
                                      <p:cBhvr>
                                        <p:cTn id="287" dur="500"/>
                                        <p:tgtEl>
                                          <p:spTgt spid="31"/>
                                        </p:tgtEl>
                                        <p:attrNameLst>
                                          <p:attrName>ppt_w</p:attrName>
                                        </p:attrNameLst>
                                      </p:cBhvr>
                                      <p:tavLst>
                                        <p:tav tm="0">
                                          <p:val>
                                            <p:strVal val="ppt_w"/>
                                          </p:val>
                                        </p:tav>
                                        <p:tav tm="100000">
                                          <p:val>
                                            <p:fltVal val="0"/>
                                          </p:val>
                                        </p:tav>
                                      </p:tavLst>
                                    </p:anim>
                                    <p:anim calcmode="lin" valueType="num">
                                      <p:cBhvr>
                                        <p:cTn id="288" dur="500"/>
                                        <p:tgtEl>
                                          <p:spTgt spid="31"/>
                                        </p:tgtEl>
                                        <p:attrNameLst>
                                          <p:attrName>ppt_h</p:attrName>
                                        </p:attrNameLst>
                                      </p:cBhvr>
                                      <p:tavLst>
                                        <p:tav tm="0">
                                          <p:val>
                                            <p:strVal val="ppt_h"/>
                                          </p:val>
                                        </p:tav>
                                        <p:tav tm="100000">
                                          <p:val>
                                            <p:fltVal val="0"/>
                                          </p:val>
                                        </p:tav>
                                      </p:tavLst>
                                    </p:anim>
                                    <p:animEffect transition="out" filter="fade">
                                      <p:cBhvr>
                                        <p:cTn id="289" dur="500"/>
                                        <p:tgtEl>
                                          <p:spTgt spid="31"/>
                                        </p:tgtEl>
                                      </p:cBhvr>
                                    </p:animEffect>
                                    <p:set>
                                      <p:cBhvr>
                                        <p:cTn id="290" dur="1" fill="hold">
                                          <p:stCondLst>
                                            <p:cond delay="499"/>
                                          </p:stCondLst>
                                        </p:cTn>
                                        <p:tgtEl>
                                          <p:spTgt spid="31"/>
                                        </p:tgtEl>
                                        <p:attrNameLst>
                                          <p:attrName>style.visibility</p:attrName>
                                        </p:attrNameLst>
                                      </p:cBhvr>
                                      <p:to>
                                        <p:strVal val="hidden"/>
                                      </p:to>
                                    </p:set>
                                  </p:childTnLst>
                                </p:cTn>
                              </p:par>
                              <p:par>
                                <p:cTn id="291" presetID="53" presetClass="exit" presetSubtype="0" fill="hold" nodeType="withEffect">
                                  <p:stCondLst>
                                    <p:cond delay="0"/>
                                  </p:stCondLst>
                                  <p:childTnLst>
                                    <p:anim calcmode="lin" valueType="num">
                                      <p:cBhvr>
                                        <p:cTn id="292" dur="500"/>
                                        <p:tgtEl>
                                          <p:spTgt spid="25"/>
                                        </p:tgtEl>
                                        <p:attrNameLst>
                                          <p:attrName>ppt_w</p:attrName>
                                        </p:attrNameLst>
                                      </p:cBhvr>
                                      <p:tavLst>
                                        <p:tav tm="0">
                                          <p:val>
                                            <p:strVal val="ppt_w"/>
                                          </p:val>
                                        </p:tav>
                                        <p:tav tm="100000">
                                          <p:val>
                                            <p:fltVal val="0"/>
                                          </p:val>
                                        </p:tav>
                                      </p:tavLst>
                                    </p:anim>
                                    <p:anim calcmode="lin" valueType="num">
                                      <p:cBhvr>
                                        <p:cTn id="293" dur="500"/>
                                        <p:tgtEl>
                                          <p:spTgt spid="25"/>
                                        </p:tgtEl>
                                        <p:attrNameLst>
                                          <p:attrName>ppt_h</p:attrName>
                                        </p:attrNameLst>
                                      </p:cBhvr>
                                      <p:tavLst>
                                        <p:tav tm="0">
                                          <p:val>
                                            <p:strVal val="ppt_h"/>
                                          </p:val>
                                        </p:tav>
                                        <p:tav tm="100000">
                                          <p:val>
                                            <p:fltVal val="0"/>
                                          </p:val>
                                        </p:tav>
                                      </p:tavLst>
                                    </p:anim>
                                    <p:animEffect transition="out" filter="fade">
                                      <p:cBhvr>
                                        <p:cTn id="294" dur="500"/>
                                        <p:tgtEl>
                                          <p:spTgt spid="25"/>
                                        </p:tgtEl>
                                      </p:cBhvr>
                                    </p:animEffect>
                                    <p:set>
                                      <p:cBhvr>
                                        <p:cTn id="295" dur="1" fill="hold">
                                          <p:stCondLst>
                                            <p:cond delay="499"/>
                                          </p:stCondLst>
                                        </p:cTn>
                                        <p:tgtEl>
                                          <p:spTgt spid="25"/>
                                        </p:tgtEl>
                                        <p:attrNameLst>
                                          <p:attrName>style.visibility</p:attrName>
                                        </p:attrNameLst>
                                      </p:cBhvr>
                                      <p:to>
                                        <p:strVal val="hidden"/>
                                      </p:to>
                                    </p:set>
                                  </p:childTnLst>
                                </p:cTn>
                              </p:par>
                              <p:par>
                                <p:cTn id="296" presetID="53" presetClass="exit" presetSubtype="0" fill="hold" grpId="1" nodeType="withEffect">
                                  <p:stCondLst>
                                    <p:cond delay="0"/>
                                  </p:stCondLst>
                                  <p:childTnLst>
                                    <p:anim calcmode="lin" valueType="num">
                                      <p:cBhvr>
                                        <p:cTn id="297" dur="500"/>
                                        <p:tgtEl>
                                          <p:spTgt spid="24"/>
                                        </p:tgtEl>
                                        <p:attrNameLst>
                                          <p:attrName>ppt_w</p:attrName>
                                        </p:attrNameLst>
                                      </p:cBhvr>
                                      <p:tavLst>
                                        <p:tav tm="0">
                                          <p:val>
                                            <p:strVal val="ppt_w"/>
                                          </p:val>
                                        </p:tav>
                                        <p:tav tm="100000">
                                          <p:val>
                                            <p:fltVal val="0"/>
                                          </p:val>
                                        </p:tav>
                                      </p:tavLst>
                                    </p:anim>
                                    <p:anim calcmode="lin" valueType="num">
                                      <p:cBhvr>
                                        <p:cTn id="298" dur="500"/>
                                        <p:tgtEl>
                                          <p:spTgt spid="24"/>
                                        </p:tgtEl>
                                        <p:attrNameLst>
                                          <p:attrName>ppt_h</p:attrName>
                                        </p:attrNameLst>
                                      </p:cBhvr>
                                      <p:tavLst>
                                        <p:tav tm="0">
                                          <p:val>
                                            <p:strVal val="ppt_h"/>
                                          </p:val>
                                        </p:tav>
                                        <p:tav tm="100000">
                                          <p:val>
                                            <p:fltVal val="0"/>
                                          </p:val>
                                        </p:tav>
                                      </p:tavLst>
                                    </p:anim>
                                    <p:animEffect transition="out" filter="fade">
                                      <p:cBhvr>
                                        <p:cTn id="299" dur="500"/>
                                        <p:tgtEl>
                                          <p:spTgt spid="24"/>
                                        </p:tgtEl>
                                      </p:cBhvr>
                                    </p:animEffect>
                                    <p:set>
                                      <p:cBhvr>
                                        <p:cTn id="300" dur="1" fill="hold">
                                          <p:stCondLst>
                                            <p:cond delay="499"/>
                                          </p:stCondLst>
                                        </p:cTn>
                                        <p:tgtEl>
                                          <p:spTgt spid="24"/>
                                        </p:tgtEl>
                                        <p:attrNameLst>
                                          <p:attrName>style.visibility</p:attrName>
                                        </p:attrNameLst>
                                      </p:cBhvr>
                                      <p:to>
                                        <p:strVal val="hidden"/>
                                      </p:to>
                                    </p:set>
                                  </p:childTnLst>
                                </p:cTn>
                              </p:par>
                              <p:par>
                                <p:cTn id="301" presetID="53" presetClass="exit" presetSubtype="0" fill="hold" nodeType="withEffect">
                                  <p:stCondLst>
                                    <p:cond delay="0"/>
                                  </p:stCondLst>
                                  <p:childTnLst>
                                    <p:anim calcmode="lin" valueType="num">
                                      <p:cBhvr>
                                        <p:cTn id="302" dur="500"/>
                                        <p:tgtEl>
                                          <p:spTgt spid="34"/>
                                        </p:tgtEl>
                                        <p:attrNameLst>
                                          <p:attrName>ppt_w</p:attrName>
                                        </p:attrNameLst>
                                      </p:cBhvr>
                                      <p:tavLst>
                                        <p:tav tm="0">
                                          <p:val>
                                            <p:strVal val="ppt_w"/>
                                          </p:val>
                                        </p:tav>
                                        <p:tav tm="100000">
                                          <p:val>
                                            <p:fltVal val="0"/>
                                          </p:val>
                                        </p:tav>
                                      </p:tavLst>
                                    </p:anim>
                                    <p:anim calcmode="lin" valueType="num">
                                      <p:cBhvr>
                                        <p:cTn id="303" dur="500"/>
                                        <p:tgtEl>
                                          <p:spTgt spid="34"/>
                                        </p:tgtEl>
                                        <p:attrNameLst>
                                          <p:attrName>ppt_h</p:attrName>
                                        </p:attrNameLst>
                                      </p:cBhvr>
                                      <p:tavLst>
                                        <p:tav tm="0">
                                          <p:val>
                                            <p:strVal val="ppt_h"/>
                                          </p:val>
                                        </p:tav>
                                        <p:tav tm="100000">
                                          <p:val>
                                            <p:fltVal val="0"/>
                                          </p:val>
                                        </p:tav>
                                      </p:tavLst>
                                    </p:anim>
                                    <p:animEffect transition="out" filter="fade">
                                      <p:cBhvr>
                                        <p:cTn id="304" dur="500"/>
                                        <p:tgtEl>
                                          <p:spTgt spid="34"/>
                                        </p:tgtEl>
                                      </p:cBhvr>
                                    </p:animEffect>
                                    <p:set>
                                      <p:cBhvr>
                                        <p:cTn id="305" dur="1" fill="hold">
                                          <p:stCondLst>
                                            <p:cond delay="499"/>
                                          </p:stCondLst>
                                        </p:cTn>
                                        <p:tgtEl>
                                          <p:spTgt spid="34"/>
                                        </p:tgtEl>
                                        <p:attrNameLst>
                                          <p:attrName>style.visibility</p:attrName>
                                        </p:attrNameLst>
                                      </p:cBhvr>
                                      <p:to>
                                        <p:strVal val="hidden"/>
                                      </p:to>
                                    </p:set>
                                  </p:childTnLst>
                                </p:cTn>
                              </p:par>
                              <p:par>
                                <p:cTn id="306" presetID="53" presetClass="exit" presetSubtype="0" fill="hold" grpId="1" nodeType="withEffect">
                                  <p:stCondLst>
                                    <p:cond delay="0"/>
                                  </p:stCondLst>
                                  <p:childTnLst>
                                    <p:anim calcmode="lin" valueType="num">
                                      <p:cBhvr>
                                        <p:cTn id="307" dur="500"/>
                                        <p:tgtEl>
                                          <p:spTgt spid="33"/>
                                        </p:tgtEl>
                                        <p:attrNameLst>
                                          <p:attrName>ppt_w</p:attrName>
                                        </p:attrNameLst>
                                      </p:cBhvr>
                                      <p:tavLst>
                                        <p:tav tm="0">
                                          <p:val>
                                            <p:strVal val="ppt_w"/>
                                          </p:val>
                                        </p:tav>
                                        <p:tav tm="100000">
                                          <p:val>
                                            <p:fltVal val="0"/>
                                          </p:val>
                                        </p:tav>
                                      </p:tavLst>
                                    </p:anim>
                                    <p:anim calcmode="lin" valueType="num">
                                      <p:cBhvr>
                                        <p:cTn id="308" dur="500"/>
                                        <p:tgtEl>
                                          <p:spTgt spid="33"/>
                                        </p:tgtEl>
                                        <p:attrNameLst>
                                          <p:attrName>ppt_h</p:attrName>
                                        </p:attrNameLst>
                                      </p:cBhvr>
                                      <p:tavLst>
                                        <p:tav tm="0">
                                          <p:val>
                                            <p:strVal val="ppt_h"/>
                                          </p:val>
                                        </p:tav>
                                        <p:tav tm="100000">
                                          <p:val>
                                            <p:fltVal val="0"/>
                                          </p:val>
                                        </p:tav>
                                      </p:tavLst>
                                    </p:anim>
                                    <p:animEffect transition="out" filter="fade">
                                      <p:cBhvr>
                                        <p:cTn id="309" dur="500"/>
                                        <p:tgtEl>
                                          <p:spTgt spid="33"/>
                                        </p:tgtEl>
                                      </p:cBhvr>
                                    </p:animEffect>
                                    <p:set>
                                      <p:cBhvr>
                                        <p:cTn id="310" dur="1" fill="hold">
                                          <p:stCondLst>
                                            <p:cond delay="499"/>
                                          </p:stCondLst>
                                        </p:cTn>
                                        <p:tgtEl>
                                          <p:spTgt spid="33"/>
                                        </p:tgtEl>
                                        <p:attrNameLst>
                                          <p:attrName>style.visibility</p:attrName>
                                        </p:attrNameLst>
                                      </p:cBhvr>
                                      <p:to>
                                        <p:strVal val="hidden"/>
                                      </p:to>
                                    </p:set>
                                  </p:childTnLst>
                                </p:cTn>
                              </p:par>
                              <p:par>
                                <p:cTn id="311" presetID="53" presetClass="exit" presetSubtype="0" fill="hold" nodeType="withEffect">
                                  <p:stCondLst>
                                    <p:cond delay="0"/>
                                  </p:stCondLst>
                                  <p:childTnLst>
                                    <p:anim calcmode="lin" valueType="num">
                                      <p:cBhvr>
                                        <p:cTn id="312" dur="500"/>
                                        <p:tgtEl>
                                          <p:spTgt spid="30"/>
                                        </p:tgtEl>
                                        <p:attrNameLst>
                                          <p:attrName>ppt_w</p:attrName>
                                        </p:attrNameLst>
                                      </p:cBhvr>
                                      <p:tavLst>
                                        <p:tav tm="0">
                                          <p:val>
                                            <p:strVal val="ppt_w"/>
                                          </p:val>
                                        </p:tav>
                                        <p:tav tm="100000">
                                          <p:val>
                                            <p:fltVal val="0"/>
                                          </p:val>
                                        </p:tav>
                                      </p:tavLst>
                                    </p:anim>
                                    <p:anim calcmode="lin" valueType="num">
                                      <p:cBhvr>
                                        <p:cTn id="313" dur="500"/>
                                        <p:tgtEl>
                                          <p:spTgt spid="30"/>
                                        </p:tgtEl>
                                        <p:attrNameLst>
                                          <p:attrName>ppt_h</p:attrName>
                                        </p:attrNameLst>
                                      </p:cBhvr>
                                      <p:tavLst>
                                        <p:tav tm="0">
                                          <p:val>
                                            <p:strVal val="ppt_h"/>
                                          </p:val>
                                        </p:tav>
                                        <p:tav tm="100000">
                                          <p:val>
                                            <p:fltVal val="0"/>
                                          </p:val>
                                        </p:tav>
                                      </p:tavLst>
                                    </p:anim>
                                    <p:animEffect transition="out" filter="fade">
                                      <p:cBhvr>
                                        <p:cTn id="314" dur="500"/>
                                        <p:tgtEl>
                                          <p:spTgt spid="30"/>
                                        </p:tgtEl>
                                      </p:cBhvr>
                                    </p:animEffect>
                                    <p:set>
                                      <p:cBhvr>
                                        <p:cTn id="315" dur="1" fill="hold">
                                          <p:stCondLst>
                                            <p:cond delay="499"/>
                                          </p:stCondLst>
                                        </p:cTn>
                                        <p:tgtEl>
                                          <p:spTgt spid="30"/>
                                        </p:tgtEl>
                                        <p:attrNameLst>
                                          <p:attrName>style.visibility</p:attrName>
                                        </p:attrNameLst>
                                      </p:cBhvr>
                                      <p:to>
                                        <p:strVal val="hidden"/>
                                      </p:to>
                                    </p:set>
                                  </p:childTnLst>
                                </p:cTn>
                              </p:par>
                              <p:par>
                                <p:cTn id="316" presetID="53" presetClass="exit" presetSubtype="0" fill="hold" grpId="1" nodeType="withEffect">
                                  <p:stCondLst>
                                    <p:cond delay="0"/>
                                  </p:stCondLst>
                                  <p:childTnLst>
                                    <p:anim calcmode="lin" valueType="num">
                                      <p:cBhvr>
                                        <p:cTn id="317" dur="500"/>
                                        <p:tgtEl>
                                          <p:spTgt spid="29"/>
                                        </p:tgtEl>
                                        <p:attrNameLst>
                                          <p:attrName>ppt_w</p:attrName>
                                        </p:attrNameLst>
                                      </p:cBhvr>
                                      <p:tavLst>
                                        <p:tav tm="0">
                                          <p:val>
                                            <p:strVal val="ppt_w"/>
                                          </p:val>
                                        </p:tav>
                                        <p:tav tm="100000">
                                          <p:val>
                                            <p:fltVal val="0"/>
                                          </p:val>
                                        </p:tav>
                                      </p:tavLst>
                                    </p:anim>
                                    <p:anim calcmode="lin" valueType="num">
                                      <p:cBhvr>
                                        <p:cTn id="318" dur="500"/>
                                        <p:tgtEl>
                                          <p:spTgt spid="29"/>
                                        </p:tgtEl>
                                        <p:attrNameLst>
                                          <p:attrName>ppt_h</p:attrName>
                                        </p:attrNameLst>
                                      </p:cBhvr>
                                      <p:tavLst>
                                        <p:tav tm="0">
                                          <p:val>
                                            <p:strVal val="ppt_h"/>
                                          </p:val>
                                        </p:tav>
                                        <p:tav tm="100000">
                                          <p:val>
                                            <p:fltVal val="0"/>
                                          </p:val>
                                        </p:tav>
                                      </p:tavLst>
                                    </p:anim>
                                    <p:animEffect transition="out" filter="fade">
                                      <p:cBhvr>
                                        <p:cTn id="319" dur="500"/>
                                        <p:tgtEl>
                                          <p:spTgt spid="29"/>
                                        </p:tgtEl>
                                      </p:cBhvr>
                                    </p:animEffect>
                                    <p:set>
                                      <p:cBhvr>
                                        <p:cTn id="320" dur="1" fill="hold">
                                          <p:stCondLst>
                                            <p:cond delay="499"/>
                                          </p:stCondLst>
                                        </p:cTn>
                                        <p:tgtEl>
                                          <p:spTgt spid="29"/>
                                        </p:tgtEl>
                                        <p:attrNameLst>
                                          <p:attrName>style.visibility</p:attrName>
                                        </p:attrNameLst>
                                      </p:cBhvr>
                                      <p:to>
                                        <p:strVal val="hidden"/>
                                      </p:to>
                                    </p:set>
                                  </p:childTnLst>
                                </p:cTn>
                              </p:par>
                              <p:par>
                                <p:cTn id="321" presetID="53" presetClass="exit" presetSubtype="0" fill="hold" nodeType="withEffect">
                                  <p:stCondLst>
                                    <p:cond delay="0"/>
                                  </p:stCondLst>
                                  <p:childTnLst>
                                    <p:anim calcmode="lin" valueType="num">
                                      <p:cBhvr>
                                        <p:cTn id="322" dur="500"/>
                                        <p:tgtEl>
                                          <p:spTgt spid="23"/>
                                        </p:tgtEl>
                                        <p:attrNameLst>
                                          <p:attrName>ppt_w</p:attrName>
                                        </p:attrNameLst>
                                      </p:cBhvr>
                                      <p:tavLst>
                                        <p:tav tm="0">
                                          <p:val>
                                            <p:strVal val="ppt_w"/>
                                          </p:val>
                                        </p:tav>
                                        <p:tav tm="100000">
                                          <p:val>
                                            <p:fltVal val="0"/>
                                          </p:val>
                                        </p:tav>
                                      </p:tavLst>
                                    </p:anim>
                                    <p:anim calcmode="lin" valueType="num">
                                      <p:cBhvr>
                                        <p:cTn id="323" dur="500"/>
                                        <p:tgtEl>
                                          <p:spTgt spid="23"/>
                                        </p:tgtEl>
                                        <p:attrNameLst>
                                          <p:attrName>ppt_h</p:attrName>
                                        </p:attrNameLst>
                                      </p:cBhvr>
                                      <p:tavLst>
                                        <p:tav tm="0">
                                          <p:val>
                                            <p:strVal val="ppt_h"/>
                                          </p:val>
                                        </p:tav>
                                        <p:tav tm="100000">
                                          <p:val>
                                            <p:fltVal val="0"/>
                                          </p:val>
                                        </p:tav>
                                      </p:tavLst>
                                    </p:anim>
                                    <p:animEffect transition="out" filter="fade">
                                      <p:cBhvr>
                                        <p:cTn id="324" dur="500"/>
                                        <p:tgtEl>
                                          <p:spTgt spid="23"/>
                                        </p:tgtEl>
                                      </p:cBhvr>
                                    </p:animEffect>
                                    <p:set>
                                      <p:cBhvr>
                                        <p:cTn id="325" dur="1" fill="hold">
                                          <p:stCondLst>
                                            <p:cond delay="499"/>
                                          </p:stCondLst>
                                        </p:cTn>
                                        <p:tgtEl>
                                          <p:spTgt spid="23"/>
                                        </p:tgtEl>
                                        <p:attrNameLst>
                                          <p:attrName>style.visibility</p:attrName>
                                        </p:attrNameLst>
                                      </p:cBhvr>
                                      <p:to>
                                        <p:strVal val="hidden"/>
                                      </p:to>
                                    </p:set>
                                  </p:childTnLst>
                                </p:cTn>
                              </p:par>
                              <p:par>
                                <p:cTn id="326" presetID="53" presetClass="exit" presetSubtype="0" fill="hold" grpId="1" nodeType="withEffect">
                                  <p:stCondLst>
                                    <p:cond delay="0"/>
                                  </p:stCondLst>
                                  <p:childTnLst>
                                    <p:anim calcmode="lin" valueType="num">
                                      <p:cBhvr>
                                        <p:cTn id="327" dur="500"/>
                                        <p:tgtEl>
                                          <p:spTgt spid="28"/>
                                        </p:tgtEl>
                                        <p:attrNameLst>
                                          <p:attrName>ppt_w</p:attrName>
                                        </p:attrNameLst>
                                      </p:cBhvr>
                                      <p:tavLst>
                                        <p:tav tm="0">
                                          <p:val>
                                            <p:strVal val="ppt_w"/>
                                          </p:val>
                                        </p:tav>
                                        <p:tav tm="100000">
                                          <p:val>
                                            <p:fltVal val="0"/>
                                          </p:val>
                                        </p:tav>
                                      </p:tavLst>
                                    </p:anim>
                                    <p:anim calcmode="lin" valueType="num">
                                      <p:cBhvr>
                                        <p:cTn id="328" dur="500"/>
                                        <p:tgtEl>
                                          <p:spTgt spid="28"/>
                                        </p:tgtEl>
                                        <p:attrNameLst>
                                          <p:attrName>ppt_h</p:attrName>
                                        </p:attrNameLst>
                                      </p:cBhvr>
                                      <p:tavLst>
                                        <p:tav tm="0">
                                          <p:val>
                                            <p:strVal val="ppt_h"/>
                                          </p:val>
                                        </p:tav>
                                        <p:tav tm="100000">
                                          <p:val>
                                            <p:fltVal val="0"/>
                                          </p:val>
                                        </p:tav>
                                      </p:tavLst>
                                    </p:anim>
                                    <p:animEffect transition="out" filter="fade">
                                      <p:cBhvr>
                                        <p:cTn id="329" dur="500"/>
                                        <p:tgtEl>
                                          <p:spTgt spid="28"/>
                                        </p:tgtEl>
                                      </p:cBhvr>
                                    </p:animEffect>
                                    <p:set>
                                      <p:cBhvr>
                                        <p:cTn id="330" dur="1" fill="hold">
                                          <p:stCondLst>
                                            <p:cond delay="499"/>
                                          </p:stCondLst>
                                        </p:cTn>
                                        <p:tgtEl>
                                          <p:spTgt spid="28"/>
                                        </p:tgtEl>
                                        <p:attrNameLst>
                                          <p:attrName>style.visibility</p:attrName>
                                        </p:attrNameLst>
                                      </p:cBhvr>
                                      <p:to>
                                        <p:strVal val="hidden"/>
                                      </p:to>
                                    </p:set>
                                  </p:childTnLst>
                                </p:cTn>
                              </p:par>
                            </p:childTnLst>
                          </p:cTn>
                        </p:par>
                      </p:childTnLst>
                    </p:cTn>
                  </p:par>
                  <p:par>
                    <p:cTn id="331" fill="hold">
                      <p:stCondLst>
                        <p:cond delay="indefinite"/>
                      </p:stCondLst>
                      <p:childTnLst>
                        <p:par>
                          <p:cTn id="332" fill="hold">
                            <p:stCondLst>
                              <p:cond delay="0"/>
                            </p:stCondLst>
                            <p:childTnLst>
                              <p:par>
                                <p:cTn id="333" presetID="12" presetClass="entr" presetSubtype="4" fill="hold" grpId="0" nodeType="clickEffect">
                                  <p:stCondLst>
                                    <p:cond delay="0"/>
                                  </p:stCondLst>
                                  <p:childTnLst>
                                    <p:set>
                                      <p:cBhvr>
                                        <p:cTn id="334" dur="1" fill="hold">
                                          <p:stCondLst>
                                            <p:cond delay="0"/>
                                          </p:stCondLst>
                                        </p:cTn>
                                        <p:tgtEl>
                                          <p:spTgt spid="42"/>
                                        </p:tgtEl>
                                        <p:attrNameLst>
                                          <p:attrName>style.visibility</p:attrName>
                                        </p:attrNameLst>
                                      </p:cBhvr>
                                      <p:to>
                                        <p:strVal val="visible"/>
                                      </p:to>
                                    </p:set>
                                    <p:animEffect transition="in" filter="slide(fromBottom)">
                                      <p:cBhvr>
                                        <p:cTn id="335" dur="500"/>
                                        <p:tgtEl>
                                          <p:spTgt spid="42"/>
                                        </p:tgtEl>
                                      </p:cBhvr>
                                    </p:animEffect>
                                  </p:childTnLst>
                                </p:cTn>
                              </p:par>
                              <p:par>
                                <p:cTn id="336" presetID="12" presetClass="entr" presetSubtype="4" fill="hold" nodeType="withEffect">
                                  <p:stCondLst>
                                    <p:cond delay="0"/>
                                  </p:stCondLst>
                                  <p:childTnLst>
                                    <p:set>
                                      <p:cBhvr>
                                        <p:cTn id="337" dur="1" fill="hold">
                                          <p:stCondLst>
                                            <p:cond delay="0"/>
                                          </p:stCondLst>
                                        </p:cTn>
                                        <p:tgtEl>
                                          <p:spTgt spid="37"/>
                                        </p:tgtEl>
                                        <p:attrNameLst>
                                          <p:attrName>style.visibility</p:attrName>
                                        </p:attrNameLst>
                                      </p:cBhvr>
                                      <p:to>
                                        <p:strVal val="visible"/>
                                      </p:to>
                                    </p:set>
                                    <p:animEffect transition="in" filter="slide(fromBottom)">
                                      <p:cBhvr>
                                        <p:cTn id="338" dur="500"/>
                                        <p:tgtEl>
                                          <p:spTgt spid="37"/>
                                        </p:tgtEl>
                                      </p:cBhvr>
                                    </p:animEffect>
                                  </p:childTnLst>
                                </p:cTn>
                              </p:par>
                            </p:childTnLst>
                          </p:cTn>
                        </p:par>
                      </p:childTnLst>
                    </p:cTn>
                  </p:par>
                  <p:par>
                    <p:cTn id="339" fill="hold">
                      <p:stCondLst>
                        <p:cond delay="indefinite"/>
                      </p:stCondLst>
                      <p:childTnLst>
                        <p:par>
                          <p:cTn id="340" fill="hold">
                            <p:stCondLst>
                              <p:cond delay="0"/>
                            </p:stCondLst>
                            <p:childTnLst>
                              <p:par>
                                <p:cTn id="341" presetID="23" presetClass="entr" presetSubtype="16" fill="hold" grpId="0" nodeType="clickEffect">
                                  <p:stCondLst>
                                    <p:cond delay="0"/>
                                  </p:stCondLst>
                                  <p:childTnLst>
                                    <p:set>
                                      <p:cBhvr>
                                        <p:cTn id="342" dur="1" fill="hold">
                                          <p:stCondLst>
                                            <p:cond delay="0"/>
                                          </p:stCondLst>
                                        </p:cTn>
                                        <p:tgtEl>
                                          <p:spTgt spid="38"/>
                                        </p:tgtEl>
                                        <p:attrNameLst>
                                          <p:attrName>style.visibility</p:attrName>
                                        </p:attrNameLst>
                                      </p:cBhvr>
                                      <p:to>
                                        <p:strVal val="visible"/>
                                      </p:to>
                                    </p:set>
                                    <p:anim calcmode="lin" valueType="num">
                                      <p:cBhvr>
                                        <p:cTn id="343" dur="500" fill="hold"/>
                                        <p:tgtEl>
                                          <p:spTgt spid="38"/>
                                        </p:tgtEl>
                                        <p:attrNameLst>
                                          <p:attrName>ppt_w</p:attrName>
                                        </p:attrNameLst>
                                      </p:cBhvr>
                                      <p:tavLst>
                                        <p:tav tm="0">
                                          <p:val>
                                            <p:fltVal val="0"/>
                                          </p:val>
                                        </p:tav>
                                        <p:tav tm="100000">
                                          <p:val>
                                            <p:strVal val="#ppt_w"/>
                                          </p:val>
                                        </p:tav>
                                      </p:tavLst>
                                    </p:anim>
                                    <p:anim calcmode="lin" valueType="num">
                                      <p:cBhvr>
                                        <p:cTn id="344" dur="500" fill="hold"/>
                                        <p:tgtEl>
                                          <p:spTgt spid="38"/>
                                        </p:tgtEl>
                                        <p:attrNameLst>
                                          <p:attrName>ppt_h</p:attrName>
                                        </p:attrNameLst>
                                      </p:cBhvr>
                                      <p:tavLst>
                                        <p:tav tm="0">
                                          <p:val>
                                            <p:fltVal val="0"/>
                                          </p:val>
                                        </p:tav>
                                        <p:tav tm="100000">
                                          <p:val>
                                            <p:strVal val="#ppt_h"/>
                                          </p:val>
                                        </p:tav>
                                      </p:tavLst>
                                    </p:anim>
                                  </p:childTnLst>
                                </p:cTn>
                              </p:par>
                              <p:par>
                                <p:cTn id="345" presetID="23" presetClass="entr" presetSubtype="16" fill="hold" nodeType="withEffect">
                                  <p:stCondLst>
                                    <p:cond delay="0"/>
                                  </p:stCondLst>
                                  <p:childTnLst>
                                    <p:set>
                                      <p:cBhvr>
                                        <p:cTn id="346" dur="1" fill="hold">
                                          <p:stCondLst>
                                            <p:cond delay="0"/>
                                          </p:stCondLst>
                                        </p:cTn>
                                        <p:tgtEl>
                                          <p:spTgt spid="39"/>
                                        </p:tgtEl>
                                        <p:attrNameLst>
                                          <p:attrName>style.visibility</p:attrName>
                                        </p:attrNameLst>
                                      </p:cBhvr>
                                      <p:to>
                                        <p:strVal val="visible"/>
                                      </p:to>
                                    </p:set>
                                    <p:anim calcmode="lin" valueType="num">
                                      <p:cBhvr>
                                        <p:cTn id="347" dur="500" fill="hold"/>
                                        <p:tgtEl>
                                          <p:spTgt spid="39"/>
                                        </p:tgtEl>
                                        <p:attrNameLst>
                                          <p:attrName>ppt_w</p:attrName>
                                        </p:attrNameLst>
                                      </p:cBhvr>
                                      <p:tavLst>
                                        <p:tav tm="0">
                                          <p:val>
                                            <p:fltVal val="0"/>
                                          </p:val>
                                        </p:tav>
                                        <p:tav tm="100000">
                                          <p:val>
                                            <p:strVal val="#ppt_w"/>
                                          </p:val>
                                        </p:tav>
                                      </p:tavLst>
                                    </p:anim>
                                    <p:anim calcmode="lin" valueType="num">
                                      <p:cBhvr>
                                        <p:cTn id="348" dur="500" fill="hold"/>
                                        <p:tgtEl>
                                          <p:spTgt spid="39"/>
                                        </p:tgtEl>
                                        <p:attrNameLst>
                                          <p:attrName>ppt_h</p:attrName>
                                        </p:attrNameLst>
                                      </p:cBhvr>
                                      <p:tavLst>
                                        <p:tav tm="0">
                                          <p:val>
                                            <p:fltVal val="0"/>
                                          </p:val>
                                        </p:tav>
                                        <p:tav tm="100000">
                                          <p:val>
                                            <p:strVal val="#ppt_h"/>
                                          </p:val>
                                        </p:tav>
                                      </p:tavLst>
                                    </p:anim>
                                  </p:childTnLst>
                                </p:cTn>
                              </p:par>
                              <p:par>
                                <p:cTn id="349" presetID="23" presetClass="entr" presetSubtype="16" fill="hold" grpId="0" nodeType="withEffect">
                                  <p:stCondLst>
                                    <p:cond delay="0"/>
                                  </p:stCondLst>
                                  <p:childTnLst>
                                    <p:set>
                                      <p:cBhvr>
                                        <p:cTn id="350" dur="1" fill="hold">
                                          <p:stCondLst>
                                            <p:cond delay="0"/>
                                          </p:stCondLst>
                                        </p:cTn>
                                        <p:tgtEl>
                                          <p:spTgt spid="43"/>
                                        </p:tgtEl>
                                        <p:attrNameLst>
                                          <p:attrName>style.visibility</p:attrName>
                                        </p:attrNameLst>
                                      </p:cBhvr>
                                      <p:to>
                                        <p:strVal val="visible"/>
                                      </p:to>
                                    </p:set>
                                    <p:anim calcmode="lin" valueType="num">
                                      <p:cBhvr>
                                        <p:cTn id="351" dur="500" fill="hold"/>
                                        <p:tgtEl>
                                          <p:spTgt spid="43"/>
                                        </p:tgtEl>
                                        <p:attrNameLst>
                                          <p:attrName>ppt_w</p:attrName>
                                        </p:attrNameLst>
                                      </p:cBhvr>
                                      <p:tavLst>
                                        <p:tav tm="0">
                                          <p:val>
                                            <p:fltVal val="0"/>
                                          </p:val>
                                        </p:tav>
                                        <p:tav tm="100000">
                                          <p:val>
                                            <p:strVal val="#ppt_w"/>
                                          </p:val>
                                        </p:tav>
                                      </p:tavLst>
                                    </p:anim>
                                    <p:anim calcmode="lin" valueType="num">
                                      <p:cBhvr>
                                        <p:cTn id="352" dur="500" fill="hold"/>
                                        <p:tgtEl>
                                          <p:spTgt spid="43"/>
                                        </p:tgtEl>
                                        <p:attrNameLst>
                                          <p:attrName>ppt_h</p:attrName>
                                        </p:attrNameLst>
                                      </p:cBhvr>
                                      <p:tavLst>
                                        <p:tav tm="0">
                                          <p:val>
                                            <p:fltVal val="0"/>
                                          </p:val>
                                        </p:tav>
                                        <p:tav tm="100000">
                                          <p:val>
                                            <p:strVal val="#ppt_h"/>
                                          </p:val>
                                        </p:tav>
                                      </p:tavLst>
                                    </p:anim>
                                  </p:childTnLst>
                                </p:cTn>
                              </p:par>
                              <p:par>
                                <p:cTn id="353" presetID="23" presetClass="entr" presetSubtype="16" fill="hold" nodeType="withEffect">
                                  <p:stCondLst>
                                    <p:cond delay="0"/>
                                  </p:stCondLst>
                                  <p:childTnLst>
                                    <p:set>
                                      <p:cBhvr>
                                        <p:cTn id="354" dur="1" fill="hold">
                                          <p:stCondLst>
                                            <p:cond delay="0"/>
                                          </p:stCondLst>
                                        </p:cTn>
                                        <p:tgtEl>
                                          <p:spTgt spid="44"/>
                                        </p:tgtEl>
                                        <p:attrNameLst>
                                          <p:attrName>style.visibility</p:attrName>
                                        </p:attrNameLst>
                                      </p:cBhvr>
                                      <p:to>
                                        <p:strVal val="visible"/>
                                      </p:to>
                                    </p:set>
                                    <p:anim calcmode="lin" valueType="num">
                                      <p:cBhvr>
                                        <p:cTn id="355" dur="500" fill="hold"/>
                                        <p:tgtEl>
                                          <p:spTgt spid="44"/>
                                        </p:tgtEl>
                                        <p:attrNameLst>
                                          <p:attrName>ppt_w</p:attrName>
                                        </p:attrNameLst>
                                      </p:cBhvr>
                                      <p:tavLst>
                                        <p:tav tm="0">
                                          <p:val>
                                            <p:fltVal val="0"/>
                                          </p:val>
                                        </p:tav>
                                        <p:tav tm="100000">
                                          <p:val>
                                            <p:strVal val="#ppt_w"/>
                                          </p:val>
                                        </p:tav>
                                      </p:tavLst>
                                    </p:anim>
                                    <p:anim calcmode="lin" valueType="num">
                                      <p:cBhvr>
                                        <p:cTn id="356" dur="500" fill="hold"/>
                                        <p:tgtEl>
                                          <p:spTgt spid="44"/>
                                        </p:tgtEl>
                                        <p:attrNameLst>
                                          <p:attrName>ppt_h</p:attrName>
                                        </p:attrNameLst>
                                      </p:cBhvr>
                                      <p:tavLst>
                                        <p:tav tm="0">
                                          <p:val>
                                            <p:fltVal val="0"/>
                                          </p:val>
                                        </p:tav>
                                        <p:tav tm="100000">
                                          <p:val>
                                            <p:strVal val="#ppt_h"/>
                                          </p:val>
                                        </p:tav>
                                      </p:tavLst>
                                    </p:anim>
                                  </p:childTnLst>
                                </p:cTn>
                              </p:par>
                              <p:par>
                                <p:cTn id="357" presetID="23" presetClass="entr" presetSubtype="16" fill="hold" grpId="0" nodeType="withEffect">
                                  <p:stCondLst>
                                    <p:cond delay="0"/>
                                  </p:stCondLst>
                                  <p:childTnLst>
                                    <p:set>
                                      <p:cBhvr>
                                        <p:cTn id="358" dur="1" fill="hold">
                                          <p:stCondLst>
                                            <p:cond delay="0"/>
                                          </p:stCondLst>
                                        </p:cTn>
                                        <p:tgtEl>
                                          <p:spTgt spid="40"/>
                                        </p:tgtEl>
                                        <p:attrNameLst>
                                          <p:attrName>style.visibility</p:attrName>
                                        </p:attrNameLst>
                                      </p:cBhvr>
                                      <p:to>
                                        <p:strVal val="visible"/>
                                      </p:to>
                                    </p:set>
                                    <p:anim calcmode="lin" valueType="num">
                                      <p:cBhvr>
                                        <p:cTn id="359" dur="500" fill="hold"/>
                                        <p:tgtEl>
                                          <p:spTgt spid="40"/>
                                        </p:tgtEl>
                                        <p:attrNameLst>
                                          <p:attrName>ppt_w</p:attrName>
                                        </p:attrNameLst>
                                      </p:cBhvr>
                                      <p:tavLst>
                                        <p:tav tm="0">
                                          <p:val>
                                            <p:fltVal val="0"/>
                                          </p:val>
                                        </p:tav>
                                        <p:tav tm="100000">
                                          <p:val>
                                            <p:strVal val="#ppt_w"/>
                                          </p:val>
                                        </p:tav>
                                      </p:tavLst>
                                    </p:anim>
                                    <p:anim calcmode="lin" valueType="num">
                                      <p:cBhvr>
                                        <p:cTn id="360" dur="500" fill="hold"/>
                                        <p:tgtEl>
                                          <p:spTgt spid="40"/>
                                        </p:tgtEl>
                                        <p:attrNameLst>
                                          <p:attrName>ppt_h</p:attrName>
                                        </p:attrNameLst>
                                      </p:cBhvr>
                                      <p:tavLst>
                                        <p:tav tm="0">
                                          <p:val>
                                            <p:fltVal val="0"/>
                                          </p:val>
                                        </p:tav>
                                        <p:tav tm="100000">
                                          <p:val>
                                            <p:strVal val="#ppt_h"/>
                                          </p:val>
                                        </p:tav>
                                      </p:tavLst>
                                    </p:anim>
                                  </p:childTnLst>
                                </p:cTn>
                              </p:par>
                              <p:par>
                                <p:cTn id="361" presetID="23" presetClass="entr" presetSubtype="16" fill="hold" nodeType="withEffect">
                                  <p:stCondLst>
                                    <p:cond delay="0"/>
                                  </p:stCondLst>
                                  <p:childTnLst>
                                    <p:set>
                                      <p:cBhvr>
                                        <p:cTn id="362" dur="1" fill="hold">
                                          <p:stCondLst>
                                            <p:cond delay="0"/>
                                          </p:stCondLst>
                                        </p:cTn>
                                        <p:tgtEl>
                                          <p:spTgt spid="41"/>
                                        </p:tgtEl>
                                        <p:attrNameLst>
                                          <p:attrName>style.visibility</p:attrName>
                                        </p:attrNameLst>
                                      </p:cBhvr>
                                      <p:to>
                                        <p:strVal val="visible"/>
                                      </p:to>
                                    </p:set>
                                    <p:anim calcmode="lin" valueType="num">
                                      <p:cBhvr>
                                        <p:cTn id="363" dur="500" fill="hold"/>
                                        <p:tgtEl>
                                          <p:spTgt spid="41"/>
                                        </p:tgtEl>
                                        <p:attrNameLst>
                                          <p:attrName>ppt_w</p:attrName>
                                        </p:attrNameLst>
                                      </p:cBhvr>
                                      <p:tavLst>
                                        <p:tav tm="0">
                                          <p:val>
                                            <p:fltVal val="0"/>
                                          </p:val>
                                        </p:tav>
                                        <p:tav tm="100000">
                                          <p:val>
                                            <p:strVal val="#ppt_w"/>
                                          </p:val>
                                        </p:tav>
                                      </p:tavLst>
                                    </p:anim>
                                    <p:anim calcmode="lin" valueType="num">
                                      <p:cBhvr>
                                        <p:cTn id="364" dur="500" fill="hold"/>
                                        <p:tgtEl>
                                          <p:spTgt spid="41"/>
                                        </p:tgtEl>
                                        <p:attrNameLst>
                                          <p:attrName>ppt_h</p:attrName>
                                        </p:attrNameLst>
                                      </p:cBhvr>
                                      <p:tavLst>
                                        <p:tav tm="0">
                                          <p:val>
                                            <p:fltVal val="0"/>
                                          </p:val>
                                        </p:tav>
                                        <p:tav tm="100000">
                                          <p:val>
                                            <p:strVal val="#ppt_h"/>
                                          </p:val>
                                        </p:tav>
                                      </p:tavLst>
                                    </p:anim>
                                  </p:childTnLst>
                                </p:cTn>
                              </p:par>
                            </p:childTnLst>
                          </p:cTn>
                        </p:par>
                      </p:childTnLst>
                    </p:cTn>
                  </p:par>
                  <p:par>
                    <p:cTn id="365" fill="hold">
                      <p:stCondLst>
                        <p:cond delay="indefinite"/>
                      </p:stCondLst>
                      <p:childTnLst>
                        <p:par>
                          <p:cTn id="366" fill="hold">
                            <p:stCondLst>
                              <p:cond delay="0"/>
                            </p:stCondLst>
                            <p:childTnLst>
                              <p:par>
                                <p:cTn id="367" presetID="12" presetClass="entr" presetSubtype="4" fill="hold" grpId="0" nodeType="clickEffect">
                                  <p:stCondLst>
                                    <p:cond delay="0"/>
                                  </p:stCondLst>
                                  <p:childTnLst>
                                    <p:set>
                                      <p:cBhvr>
                                        <p:cTn id="368" dur="1" fill="hold">
                                          <p:stCondLst>
                                            <p:cond delay="0"/>
                                          </p:stCondLst>
                                        </p:cTn>
                                        <p:tgtEl>
                                          <p:spTgt spid="47"/>
                                        </p:tgtEl>
                                        <p:attrNameLst>
                                          <p:attrName>style.visibility</p:attrName>
                                        </p:attrNameLst>
                                      </p:cBhvr>
                                      <p:to>
                                        <p:strVal val="visible"/>
                                      </p:to>
                                    </p:set>
                                    <p:animEffect transition="in" filter="slide(fromBottom)">
                                      <p:cBhvr>
                                        <p:cTn id="369" dur="500"/>
                                        <p:tgtEl>
                                          <p:spTgt spid="47"/>
                                        </p:tgtEl>
                                      </p:cBhvr>
                                    </p:animEffect>
                                  </p:childTnLst>
                                </p:cTn>
                              </p:par>
                              <p:par>
                                <p:cTn id="370" presetID="12" presetClass="entr" presetSubtype="4" fill="hold" nodeType="withEffect">
                                  <p:stCondLst>
                                    <p:cond delay="0"/>
                                  </p:stCondLst>
                                  <p:childTnLst>
                                    <p:set>
                                      <p:cBhvr>
                                        <p:cTn id="371" dur="1" fill="hold">
                                          <p:stCondLst>
                                            <p:cond delay="0"/>
                                          </p:stCondLst>
                                        </p:cTn>
                                        <p:tgtEl>
                                          <p:spTgt spid="48"/>
                                        </p:tgtEl>
                                        <p:attrNameLst>
                                          <p:attrName>style.visibility</p:attrName>
                                        </p:attrNameLst>
                                      </p:cBhvr>
                                      <p:to>
                                        <p:strVal val="visible"/>
                                      </p:to>
                                    </p:set>
                                    <p:animEffect transition="in" filter="slide(fromBottom)">
                                      <p:cBhvr>
                                        <p:cTn id="372" dur="500"/>
                                        <p:tgtEl>
                                          <p:spTgt spid="48"/>
                                        </p:tgtEl>
                                      </p:cBhvr>
                                    </p:animEffect>
                                  </p:childTnLst>
                                </p:cTn>
                              </p:par>
                              <p:par>
                                <p:cTn id="373" presetID="12" presetClass="entr" presetSubtype="4" fill="hold" grpId="0" nodeType="withEffect">
                                  <p:stCondLst>
                                    <p:cond delay="0"/>
                                  </p:stCondLst>
                                  <p:childTnLst>
                                    <p:set>
                                      <p:cBhvr>
                                        <p:cTn id="374" dur="1" fill="hold">
                                          <p:stCondLst>
                                            <p:cond delay="0"/>
                                          </p:stCondLst>
                                        </p:cTn>
                                        <p:tgtEl>
                                          <p:spTgt spid="45"/>
                                        </p:tgtEl>
                                        <p:attrNameLst>
                                          <p:attrName>style.visibility</p:attrName>
                                        </p:attrNameLst>
                                      </p:cBhvr>
                                      <p:to>
                                        <p:strVal val="visible"/>
                                      </p:to>
                                    </p:set>
                                    <p:animEffect transition="in" filter="slide(fromBottom)">
                                      <p:cBhvr>
                                        <p:cTn id="375" dur="500"/>
                                        <p:tgtEl>
                                          <p:spTgt spid="45"/>
                                        </p:tgtEl>
                                      </p:cBhvr>
                                    </p:animEffect>
                                  </p:childTnLst>
                                </p:cTn>
                              </p:par>
                              <p:par>
                                <p:cTn id="376" presetID="12" presetClass="entr" presetSubtype="4" fill="hold" nodeType="withEffect">
                                  <p:stCondLst>
                                    <p:cond delay="0"/>
                                  </p:stCondLst>
                                  <p:childTnLst>
                                    <p:set>
                                      <p:cBhvr>
                                        <p:cTn id="377" dur="1" fill="hold">
                                          <p:stCondLst>
                                            <p:cond delay="0"/>
                                          </p:stCondLst>
                                        </p:cTn>
                                        <p:tgtEl>
                                          <p:spTgt spid="46"/>
                                        </p:tgtEl>
                                        <p:attrNameLst>
                                          <p:attrName>style.visibility</p:attrName>
                                        </p:attrNameLst>
                                      </p:cBhvr>
                                      <p:to>
                                        <p:strVal val="visible"/>
                                      </p:to>
                                    </p:set>
                                    <p:animEffect transition="in" filter="slide(fromBottom)">
                                      <p:cBhvr>
                                        <p:cTn id="378" dur="500"/>
                                        <p:tgtEl>
                                          <p:spTgt spid="46"/>
                                        </p:tgtEl>
                                      </p:cBhvr>
                                    </p:animEffect>
                                  </p:childTnLst>
                                </p:cTn>
                              </p:par>
                              <p:par>
                                <p:cTn id="379" presetID="12" presetClass="entr" presetSubtype="4" fill="hold" grpId="0" nodeType="withEffect">
                                  <p:stCondLst>
                                    <p:cond delay="0"/>
                                  </p:stCondLst>
                                  <p:childTnLst>
                                    <p:set>
                                      <p:cBhvr>
                                        <p:cTn id="380" dur="1" fill="hold">
                                          <p:stCondLst>
                                            <p:cond delay="0"/>
                                          </p:stCondLst>
                                        </p:cTn>
                                        <p:tgtEl>
                                          <p:spTgt spid="49"/>
                                        </p:tgtEl>
                                        <p:attrNameLst>
                                          <p:attrName>style.visibility</p:attrName>
                                        </p:attrNameLst>
                                      </p:cBhvr>
                                      <p:to>
                                        <p:strVal val="visible"/>
                                      </p:to>
                                    </p:set>
                                    <p:animEffect transition="in" filter="slide(fromBottom)">
                                      <p:cBhvr>
                                        <p:cTn id="381" dur="500"/>
                                        <p:tgtEl>
                                          <p:spTgt spid="49"/>
                                        </p:tgtEl>
                                      </p:cBhvr>
                                    </p:animEffect>
                                  </p:childTnLst>
                                </p:cTn>
                              </p:par>
                              <p:par>
                                <p:cTn id="382" presetID="12" presetClass="entr" presetSubtype="4" fill="hold" nodeType="withEffect">
                                  <p:stCondLst>
                                    <p:cond delay="0"/>
                                  </p:stCondLst>
                                  <p:childTnLst>
                                    <p:set>
                                      <p:cBhvr>
                                        <p:cTn id="383" dur="1" fill="hold">
                                          <p:stCondLst>
                                            <p:cond delay="0"/>
                                          </p:stCondLst>
                                        </p:cTn>
                                        <p:tgtEl>
                                          <p:spTgt spid="50"/>
                                        </p:tgtEl>
                                        <p:attrNameLst>
                                          <p:attrName>style.visibility</p:attrName>
                                        </p:attrNameLst>
                                      </p:cBhvr>
                                      <p:to>
                                        <p:strVal val="visible"/>
                                      </p:to>
                                    </p:set>
                                    <p:animEffect transition="in" filter="slide(fromBottom)">
                                      <p:cBhvr>
                                        <p:cTn id="384" dur="500"/>
                                        <p:tgtEl>
                                          <p:spTgt spid="50"/>
                                        </p:tgtEl>
                                      </p:cBhvr>
                                    </p:animEffect>
                                  </p:childTnLst>
                                </p:cTn>
                              </p:par>
                            </p:childTnLst>
                          </p:cTn>
                        </p:par>
                      </p:childTnLst>
                    </p:cTn>
                  </p:par>
                  <p:par>
                    <p:cTn id="385" fill="hold">
                      <p:stCondLst>
                        <p:cond delay="indefinite"/>
                      </p:stCondLst>
                      <p:childTnLst>
                        <p:par>
                          <p:cTn id="386" fill="hold">
                            <p:stCondLst>
                              <p:cond delay="0"/>
                            </p:stCondLst>
                            <p:childTnLst>
                              <p:par>
                                <p:cTn id="387" presetID="53" presetClass="exit" presetSubtype="0" fill="hold" grpId="1" nodeType="clickEffect">
                                  <p:stCondLst>
                                    <p:cond delay="0"/>
                                  </p:stCondLst>
                                  <p:childTnLst>
                                    <p:anim calcmode="lin" valueType="num">
                                      <p:cBhvr>
                                        <p:cTn id="388" dur="500"/>
                                        <p:tgtEl>
                                          <p:spTgt spid="49"/>
                                        </p:tgtEl>
                                        <p:attrNameLst>
                                          <p:attrName>ppt_w</p:attrName>
                                        </p:attrNameLst>
                                      </p:cBhvr>
                                      <p:tavLst>
                                        <p:tav tm="0">
                                          <p:val>
                                            <p:strVal val="ppt_w"/>
                                          </p:val>
                                        </p:tav>
                                        <p:tav tm="100000">
                                          <p:val>
                                            <p:fltVal val="0"/>
                                          </p:val>
                                        </p:tav>
                                      </p:tavLst>
                                    </p:anim>
                                    <p:anim calcmode="lin" valueType="num">
                                      <p:cBhvr>
                                        <p:cTn id="389" dur="500"/>
                                        <p:tgtEl>
                                          <p:spTgt spid="49"/>
                                        </p:tgtEl>
                                        <p:attrNameLst>
                                          <p:attrName>ppt_h</p:attrName>
                                        </p:attrNameLst>
                                      </p:cBhvr>
                                      <p:tavLst>
                                        <p:tav tm="0">
                                          <p:val>
                                            <p:strVal val="ppt_h"/>
                                          </p:val>
                                        </p:tav>
                                        <p:tav tm="100000">
                                          <p:val>
                                            <p:fltVal val="0"/>
                                          </p:val>
                                        </p:tav>
                                      </p:tavLst>
                                    </p:anim>
                                    <p:animEffect transition="out" filter="fade">
                                      <p:cBhvr>
                                        <p:cTn id="390" dur="500"/>
                                        <p:tgtEl>
                                          <p:spTgt spid="49"/>
                                        </p:tgtEl>
                                      </p:cBhvr>
                                    </p:animEffect>
                                    <p:set>
                                      <p:cBhvr>
                                        <p:cTn id="391" dur="1" fill="hold">
                                          <p:stCondLst>
                                            <p:cond delay="499"/>
                                          </p:stCondLst>
                                        </p:cTn>
                                        <p:tgtEl>
                                          <p:spTgt spid="49"/>
                                        </p:tgtEl>
                                        <p:attrNameLst>
                                          <p:attrName>style.visibility</p:attrName>
                                        </p:attrNameLst>
                                      </p:cBhvr>
                                      <p:to>
                                        <p:strVal val="hidden"/>
                                      </p:to>
                                    </p:set>
                                  </p:childTnLst>
                                </p:cTn>
                              </p:par>
                              <p:par>
                                <p:cTn id="392" presetID="53" presetClass="exit" presetSubtype="0" fill="hold" nodeType="withEffect">
                                  <p:stCondLst>
                                    <p:cond delay="0"/>
                                  </p:stCondLst>
                                  <p:childTnLst>
                                    <p:anim calcmode="lin" valueType="num">
                                      <p:cBhvr>
                                        <p:cTn id="393" dur="500"/>
                                        <p:tgtEl>
                                          <p:spTgt spid="50"/>
                                        </p:tgtEl>
                                        <p:attrNameLst>
                                          <p:attrName>ppt_w</p:attrName>
                                        </p:attrNameLst>
                                      </p:cBhvr>
                                      <p:tavLst>
                                        <p:tav tm="0">
                                          <p:val>
                                            <p:strVal val="ppt_w"/>
                                          </p:val>
                                        </p:tav>
                                        <p:tav tm="100000">
                                          <p:val>
                                            <p:fltVal val="0"/>
                                          </p:val>
                                        </p:tav>
                                      </p:tavLst>
                                    </p:anim>
                                    <p:anim calcmode="lin" valueType="num">
                                      <p:cBhvr>
                                        <p:cTn id="394" dur="500"/>
                                        <p:tgtEl>
                                          <p:spTgt spid="50"/>
                                        </p:tgtEl>
                                        <p:attrNameLst>
                                          <p:attrName>ppt_h</p:attrName>
                                        </p:attrNameLst>
                                      </p:cBhvr>
                                      <p:tavLst>
                                        <p:tav tm="0">
                                          <p:val>
                                            <p:strVal val="ppt_h"/>
                                          </p:val>
                                        </p:tav>
                                        <p:tav tm="100000">
                                          <p:val>
                                            <p:fltVal val="0"/>
                                          </p:val>
                                        </p:tav>
                                      </p:tavLst>
                                    </p:anim>
                                    <p:animEffect transition="out" filter="fade">
                                      <p:cBhvr>
                                        <p:cTn id="395" dur="500"/>
                                        <p:tgtEl>
                                          <p:spTgt spid="50"/>
                                        </p:tgtEl>
                                      </p:cBhvr>
                                    </p:animEffect>
                                    <p:set>
                                      <p:cBhvr>
                                        <p:cTn id="396" dur="1" fill="hold">
                                          <p:stCondLst>
                                            <p:cond delay="499"/>
                                          </p:stCondLst>
                                        </p:cTn>
                                        <p:tgtEl>
                                          <p:spTgt spid="50"/>
                                        </p:tgtEl>
                                        <p:attrNameLst>
                                          <p:attrName>style.visibility</p:attrName>
                                        </p:attrNameLst>
                                      </p:cBhvr>
                                      <p:to>
                                        <p:strVal val="hidden"/>
                                      </p:to>
                                    </p:set>
                                  </p:childTnLst>
                                </p:cTn>
                              </p:par>
                              <p:par>
                                <p:cTn id="397" presetID="53" presetClass="exit" presetSubtype="0" fill="hold" grpId="1" nodeType="withEffect">
                                  <p:stCondLst>
                                    <p:cond delay="0"/>
                                  </p:stCondLst>
                                  <p:childTnLst>
                                    <p:anim calcmode="lin" valueType="num">
                                      <p:cBhvr>
                                        <p:cTn id="398" dur="500"/>
                                        <p:tgtEl>
                                          <p:spTgt spid="40"/>
                                        </p:tgtEl>
                                        <p:attrNameLst>
                                          <p:attrName>ppt_w</p:attrName>
                                        </p:attrNameLst>
                                      </p:cBhvr>
                                      <p:tavLst>
                                        <p:tav tm="0">
                                          <p:val>
                                            <p:strVal val="ppt_w"/>
                                          </p:val>
                                        </p:tav>
                                        <p:tav tm="100000">
                                          <p:val>
                                            <p:fltVal val="0"/>
                                          </p:val>
                                        </p:tav>
                                      </p:tavLst>
                                    </p:anim>
                                    <p:anim calcmode="lin" valueType="num">
                                      <p:cBhvr>
                                        <p:cTn id="399" dur="500"/>
                                        <p:tgtEl>
                                          <p:spTgt spid="40"/>
                                        </p:tgtEl>
                                        <p:attrNameLst>
                                          <p:attrName>ppt_h</p:attrName>
                                        </p:attrNameLst>
                                      </p:cBhvr>
                                      <p:tavLst>
                                        <p:tav tm="0">
                                          <p:val>
                                            <p:strVal val="ppt_h"/>
                                          </p:val>
                                        </p:tav>
                                        <p:tav tm="100000">
                                          <p:val>
                                            <p:fltVal val="0"/>
                                          </p:val>
                                        </p:tav>
                                      </p:tavLst>
                                    </p:anim>
                                    <p:animEffect transition="out" filter="fade">
                                      <p:cBhvr>
                                        <p:cTn id="400" dur="500"/>
                                        <p:tgtEl>
                                          <p:spTgt spid="40"/>
                                        </p:tgtEl>
                                      </p:cBhvr>
                                    </p:animEffect>
                                    <p:set>
                                      <p:cBhvr>
                                        <p:cTn id="401" dur="1" fill="hold">
                                          <p:stCondLst>
                                            <p:cond delay="499"/>
                                          </p:stCondLst>
                                        </p:cTn>
                                        <p:tgtEl>
                                          <p:spTgt spid="40"/>
                                        </p:tgtEl>
                                        <p:attrNameLst>
                                          <p:attrName>style.visibility</p:attrName>
                                        </p:attrNameLst>
                                      </p:cBhvr>
                                      <p:to>
                                        <p:strVal val="hidden"/>
                                      </p:to>
                                    </p:set>
                                  </p:childTnLst>
                                </p:cTn>
                              </p:par>
                              <p:par>
                                <p:cTn id="402" presetID="53" presetClass="exit" presetSubtype="0" fill="hold" nodeType="withEffect">
                                  <p:stCondLst>
                                    <p:cond delay="0"/>
                                  </p:stCondLst>
                                  <p:childTnLst>
                                    <p:anim calcmode="lin" valueType="num">
                                      <p:cBhvr>
                                        <p:cTn id="403" dur="500"/>
                                        <p:tgtEl>
                                          <p:spTgt spid="41"/>
                                        </p:tgtEl>
                                        <p:attrNameLst>
                                          <p:attrName>ppt_w</p:attrName>
                                        </p:attrNameLst>
                                      </p:cBhvr>
                                      <p:tavLst>
                                        <p:tav tm="0">
                                          <p:val>
                                            <p:strVal val="ppt_w"/>
                                          </p:val>
                                        </p:tav>
                                        <p:tav tm="100000">
                                          <p:val>
                                            <p:fltVal val="0"/>
                                          </p:val>
                                        </p:tav>
                                      </p:tavLst>
                                    </p:anim>
                                    <p:anim calcmode="lin" valueType="num">
                                      <p:cBhvr>
                                        <p:cTn id="404" dur="500"/>
                                        <p:tgtEl>
                                          <p:spTgt spid="41"/>
                                        </p:tgtEl>
                                        <p:attrNameLst>
                                          <p:attrName>ppt_h</p:attrName>
                                        </p:attrNameLst>
                                      </p:cBhvr>
                                      <p:tavLst>
                                        <p:tav tm="0">
                                          <p:val>
                                            <p:strVal val="ppt_h"/>
                                          </p:val>
                                        </p:tav>
                                        <p:tav tm="100000">
                                          <p:val>
                                            <p:fltVal val="0"/>
                                          </p:val>
                                        </p:tav>
                                      </p:tavLst>
                                    </p:anim>
                                    <p:animEffect transition="out" filter="fade">
                                      <p:cBhvr>
                                        <p:cTn id="405" dur="500"/>
                                        <p:tgtEl>
                                          <p:spTgt spid="41"/>
                                        </p:tgtEl>
                                      </p:cBhvr>
                                    </p:animEffect>
                                    <p:set>
                                      <p:cBhvr>
                                        <p:cTn id="406" dur="1" fill="hold">
                                          <p:stCondLst>
                                            <p:cond delay="499"/>
                                          </p:stCondLst>
                                        </p:cTn>
                                        <p:tgtEl>
                                          <p:spTgt spid="41"/>
                                        </p:tgtEl>
                                        <p:attrNameLst>
                                          <p:attrName>style.visibility</p:attrName>
                                        </p:attrNameLst>
                                      </p:cBhvr>
                                      <p:to>
                                        <p:strVal val="hidden"/>
                                      </p:to>
                                    </p:set>
                                  </p:childTnLst>
                                </p:cTn>
                              </p:par>
                              <p:par>
                                <p:cTn id="407" presetID="53" presetClass="exit" presetSubtype="0" fill="hold" nodeType="withEffect">
                                  <p:stCondLst>
                                    <p:cond delay="0"/>
                                  </p:stCondLst>
                                  <p:childTnLst>
                                    <p:anim calcmode="lin" valueType="num">
                                      <p:cBhvr>
                                        <p:cTn id="408" dur="500"/>
                                        <p:tgtEl>
                                          <p:spTgt spid="46"/>
                                        </p:tgtEl>
                                        <p:attrNameLst>
                                          <p:attrName>ppt_w</p:attrName>
                                        </p:attrNameLst>
                                      </p:cBhvr>
                                      <p:tavLst>
                                        <p:tav tm="0">
                                          <p:val>
                                            <p:strVal val="ppt_w"/>
                                          </p:val>
                                        </p:tav>
                                        <p:tav tm="100000">
                                          <p:val>
                                            <p:fltVal val="0"/>
                                          </p:val>
                                        </p:tav>
                                      </p:tavLst>
                                    </p:anim>
                                    <p:anim calcmode="lin" valueType="num">
                                      <p:cBhvr>
                                        <p:cTn id="409" dur="500"/>
                                        <p:tgtEl>
                                          <p:spTgt spid="46"/>
                                        </p:tgtEl>
                                        <p:attrNameLst>
                                          <p:attrName>ppt_h</p:attrName>
                                        </p:attrNameLst>
                                      </p:cBhvr>
                                      <p:tavLst>
                                        <p:tav tm="0">
                                          <p:val>
                                            <p:strVal val="ppt_h"/>
                                          </p:val>
                                        </p:tav>
                                        <p:tav tm="100000">
                                          <p:val>
                                            <p:fltVal val="0"/>
                                          </p:val>
                                        </p:tav>
                                      </p:tavLst>
                                    </p:anim>
                                    <p:animEffect transition="out" filter="fade">
                                      <p:cBhvr>
                                        <p:cTn id="410" dur="500"/>
                                        <p:tgtEl>
                                          <p:spTgt spid="46"/>
                                        </p:tgtEl>
                                      </p:cBhvr>
                                    </p:animEffect>
                                    <p:set>
                                      <p:cBhvr>
                                        <p:cTn id="411" dur="1" fill="hold">
                                          <p:stCondLst>
                                            <p:cond delay="499"/>
                                          </p:stCondLst>
                                        </p:cTn>
                                        <p:tgtEl>
                                          <p:spTgt spid="46"/>
                                        </p:tgtEl>
                                        <p:attrNameLst>
                                          <p:attrName>style.visibility</p:attrName>
                                        </p:attrNameLst>
                                      </p:cBhvr>
                                      <p:to>
                                        <p:strVal val="hidden"/>
                                      </p:to>
                                    </p:set>
                                  </p:childTnLst>
                                </p:cTn>
                              </p:par>
                              <p:par>
                                <p:cTn id="412" presetID="53" presetClass="exit" presetSubtype="0" fill="hold" grpId="1" nodeType="withEffect">
                                  <p:stCondLst>
                                    <p:cond delay="0"/>
                                  </p:stCondLst>
                                  <p:childTnLst>
                                    <p:anim calcmode="lin" valueType="num">
                                      <p:cBhvr>
                                        <p:cTn id="413" dur="500"/>
                                        <p:tgtEl>
                                          <p:spTgt spid="45"/>
                                        </p:tgtEl>
                                        <p:attrNameLst>
                                          <p:attrName>ppt_w</p:attrName>
                                        </p:attrNameLst>
                                      </p:cBhvr>
                                      <p:tavLst>
                                        <p:tav tm="0">
                                          <p:val>
                                            <p:strVal val="ppt_w"/>
                                          </p:val>
                                        </p:tav>
                                        <p:tav tm="100000">
                                          <p:val>
                                            <p:fltVal val="0"/>
                                          </p:val>
                                        </p:tav>
                                      </p:tavLst>
                                    </p:anim>
                                    <p:anim calcmode="lin" valueType="num">
                                      <p:cBhvr>
                                        <p:cTn id="414" dur="500"/>
                                        <p:tgtEl>
                                          <p:spTgt spid="45"/>
                                        </p:tgtEl>
                                        <p:attrNameLst>
                                          <p:attrName>ppt_h</p:attrName>
                                        </p:attrNameLst>
                                      </p:cBhvr>
                                      <p:tavLst>
                                        <p:tav tm="0">
                                          <p:val>
                                            <p:strVal val="ppt_h"/>
                                          </p:val>
                                        </p:tav>
                                        <p:tav tm="100000">
                                          <p:val>
                                            <p:fltVal val="0"/>
                                          </p:val>
                                        </p:tav>
                                      </p:tavLst>
                                    </p:anim>
                                    <p:animEffect transition="out" filter="fade">
                                      <p:cBhvr>
                                        <p:cTn id="415" dur="500"/>
                                        <p:tgtEl>
                                          <p:spTgt spid="45"/>
                                        </p:tgtEl>
                                      </p:cBhvr>
                                    </p:animEffect>
                                    <p:set>
                                      <p:cBhvr>
                                        <p:cTn id="416" dur="1" fill="hold">
                                          <p:stCondLst>
                                            <p:cond delay="499"/>
                                          </p:stCondLst>
                                        </p:cTn>
                                        <p:tgtEl>
                                          <p:spTgt spid="45"/>
                                        </p:tgtEl>
                                        <p:attrNameLst>
                                          <p:attrName>style.visibility</p:attrName>
                                        </p:attrNameLst>
                                      </p:cBhvr>
                                      <p:to>
                                        <p:strVal val="hidden"/>
                                      </p:to>
                                    </p:set>
                                  </p:childTnLst>
                                </p:cTn>
                              </p:par>
                              <p:par>
                                <p:cTn id="417" presetID="53" presetClass="exit" presetSubtype="0" fill="hold" nodeType="withEffect">
                                  <p:stCondLst>
                                    <p:cond delay="0"/>
                                  </p:stCondLst>
                                  <p:childTnLst>
                                    <p:anim calcmode="lin" valueType="num">
                                      <p:cBhvr>
                                        <p:cTn id="418" dur="500"/>
                                        <p:tgtEl>
                                          <p:spTgt spid="39"/>
                                        </p:tgtEl>
                                        <p:attrNameLst>
                                          <p:attrName>ppt_w</p:attrName>
                                        </p:attrNameLst>
                                      </p:cBhvr>
                                      <p:tavLst>
                                        <p:tav tm="0">
                                          <p:val>
                                            <p:strVal val="ppt_w"/>
                                          </p:val>
                                        </p:tav>
                                        <p:tav tm="100000">
                                          <p:val>
                                            <p:fltVal val="0"/>
                                          </p:val>
                                        </p:tav>
                                      </p:tavLst>
                                    </p:anim>
                                    <p:anim calcmode="lin" valueType="num">
                                      <p:cBhvr>
                                        <p:cTn id="419" dur="500"/>
                                        <p:tgtEl>
                                          <p:spTgt spid="39"/>
                                        </p:tgtEl>
                                        <p:attrNameLst>
                                          <p:attrName>ppt_h</p:attrName>
                                        </p:attrNameLst>
                                      </p:cBhvr>
                                      <p:tavLst>
                                        <p:tav tm="0">
                                          <p:val>
                                            <p:strVal val="ppt_h"/>
                                          </p:val>
                                        </p:tav>
                                        <p:tav tm="100000">
                                          <p:val>
                                            <p:fltVal val="0"/>
                                          </p:val>
                                        </p:tav>
                                      </p:tavLst>
                                    </p:anim>
                                    <p:animEffect transition="out" filter="fade">
                                      <p:cBhvr>
                                        <p:cTn id="420" dur="500"/>
                                        <p:tgtEl>
                                          <p:spTgt spid="39"/>
                                        </p:tgtEl>
                                      </p:cBhvr>
                                    </p:animEffect>
                                    <p:set>
                                      <p:cBhvr>
                                        <p:cTn id="421" dur="1" fill="hold">
                                          <p:stCondLst>
                                            <p:cond delay="499"/>
                                          </p:stCondLst>
                                        </p:cTn>
                                        <p:tgtEl>
                                          <p:spTgt spid="39"/>
                                        </p:tgtEl>
                                        <p:attrNameLst>
                                          <p:attrName>style.visibility</p:attrName>
                                        </p:attrNameLst>
                                      </p:cBhvr>
                                      <p:to>
                                        <p:strVal val="hidden"/>
                                      </p:to>
                                    </p:set>
                                  </p:childTnLst>
                                </p:cTn>
                              </p:par>
                              <p:par>
                                <p:cTn id="422" presetID="53" presetClass="exit" presetSubtype="0" fill="hold" grpId="1" nodeType="withEffect">
                                  <p:stCondLst>
                                    <p:cond delay="0"/>
                                  </p:stCondLst>
                                  <p:childTnLst>
                                    <p:anim calcmode="lin" valueType="num">
                                      <p:cBhvr>
                                        <p:cTn id="423" dur="500"/>
                                        <p:tgtEl>
                                          <p:spTgt spid="38"/>
                                        </p:tgtEl>
                                        <p:attrNameLst>
                                          <p:attrName>ppt_w</p:attrName>
                                        </p:attrNameLst>
                                      </p:cBhvr>
                                      <p:tavLst>
                                        <p:tav tm="0">
                                          <p:val>
                                            <p:strVal val="ppt_w"/>
                                          </p:val>
                                        </p:tav>
                                        <p:tav tm="100000">
                                          <p:val>
                                            <p:fltVal val="0"/>
                                          </p:val>
                                        </p:tav>
                                      </p:tavLst>
                                    </p:anim>
                                    <p:anim calcmode="lin" valueType="num">
                                      <p:cBhvr>
                                        <p:cTn id="424" dur="500"/>
                                        <p:tgtEl>
                                          <p:spTgt spid="38"/>
                                        </p:tgtEl>
                                        <p:attrNameLst>
                                          <p:attrName>ppt_h</p:attrName>
                                        </p:attrNameLst>
                                      </p:cBhvr>
                                      <p:tavLst>
                                        <p:tav tm="0">
                                          <p:val>
                                            <p:strVal val="ppt_h"/>
                                          </p:val>
                                        </p:tav>
                                        <p:tav tm="100000">
                                          <p:val>
                                            <p:fltVal val="0"/>
                                          </p:val>
                                        </p:tav>
                                      </p:tavLst>
                                    </p:anim>
                                    <p:animEffect transition="out" filter="fade">
                                      <p:cBhvr>
                                        <p:cTn id="425" dur="500"/>
                                        <p:tgtEl>
                                          <p:spTgt spid="38"/>
                                        </p:tgtEl>
                                      </p:cBhvr>
                                    </p:animEffect>
                                    <p:set>
                                      <p:cBhvr>
                                        <p:cTn id="426" dur="1" fill="hold">
                                          <p:stCondLst>
                                            <p:cond delay="499"/>
                                          </p:stCondLst>
                                        </p:cTn>
                                        <p:tgtEl>
                                          <p:spTgt spid="38"/>
                                        </p:tgtEl>
                                        <p:attrNameLst>
                                          <p:attrName>style.visibility</p:attrName>
                                        </p:attrNameLst>
                                      </p:cBhvr>
                                      <p:to>
                                        <p:strVal val="hidden"/>
                                      </p:to>
                                    </p:set>
                                  </p:childTnLst>
                                </p:cTn>
                              </p:par>
                              <p:par>
                                <p:cTn id="427" presetID="53" presetClass="exit" presetSubtype="0" fill="hold" nodeType="withEffect">
                                  <p:stCondLst>
                                    <p:cond delay="0"/>
                                  </p:stCondLst>
                                  <p:childTnLst>
                                    <p:anim calcmode="lin" valueType="num">
                                      <p:cBhvr>
                                        <p:cTn id="428" dur="500"/>
                                        <p:tgtEl>
                                          <p:spTgt spid="48"/>
                                        </p:tgtEl>
                                        <p:attrNameLst>
                                          <p:attrName>ppt_w</p:attrName>
                                        </p:attrNameLst>
                                      </p:cBhvr>
                                      <p:tavLst>
                                        <p:tav tm="0">
                                          <p:val>
                                            <p:strVal val="ppt_w"/>
                                          </p:val>
                                        </p:tav>
                                        <p:tav tm="100000">
                                          <p:val>
                                            <p:fltVal val="0"/>
                                          </p:val>
                                        </p:tav>
                                      </p:tavLst>
                                    </p:anim>
                                    <p:anim calcmode="lin" valueType="num">
                                      <p:cBhvr>
                                        <p:cTn id="429" dur="500"/>
                                        <p:tgtEl>
                                          <p:spTgt spid="48"/>
                                        </p:tgtEl>
                                        <p:attrNameLst>
                                          <p:attrName>ppt_h</p:attrName>
                                        </p:attrNameLst>
                                      </p:cBhvr>
                                      <p:tavLst>
                                        <p:tav tm="0">
                                          <p:val>
                                            <p:strVal val="ppt_h"/>
                                          </p:val>
                                        </p:tav>
                                        <p:tav tm="100000">
                                          <p:val>
                                            <p:fltVal val="0"/>
                                          </p:val>
                                        </p:tav>
                                      </p:tavLst>
                                    </p:anim>
                                    <p:animEffect transition="out" filter="fade">
                                      <p:cBhvr>
                                        <p:cTn id="430" dur="500"/>
                                        <p:tgtEl>
                                          <p:spTgt spid="48"/>
                                        </p:tgtEl>
                                      </p:cBhvr>
                                    </p:animEffect>
                                    <p:set>
                                      <p:cBhvr>
                                        <p:cTn id="431" dur="1" fill="hold">
                                          <p:stCondLst>
                                            <p:cond delay="499"/>
                                          </p:stCondLst>
                                        </p:cTn>
                                        <p:tgtEl>
                                          <p:spTgt spid="48"/>
                                        </p:tgtEl>
                                        <p:attrNameLst>
                                          <p:attrName>style.visibility</p:attrName>
                                        </p:attrNameLst>
                                      </p:cBhvr>
                                      <p:to>
                                        <p:strVal val="hidden"/>
                                      </p:to>
                                    </p:set>
                                  </p:childTnLst>
                                </p:cTn>
                              </p:par>
                              <p:par>
                                <p:cTn id="432" presetID="53" presetClass="exit" presetSubtype="0" fill="hold" grpId="1" nodeType="withEffect">
                                  <p:stCondLst>
                                    <p:cond delay="0"/>
                                  </p:stCondLst>
                                  <p:childTnLst>
                                    <p:anim calcmode="lin" valueType="num">
                                      <p:cBhvr>
                                        <p:cTn id="433" dur="500"/>
                                        <p:tgtEl>
                                          <p:spTgt spid="47"/>
                                        </p:tgtEl>
                                        <p:attrNameLst>
                                          <p:attrName>ppt_w</p:attrName>
                                        </p:attrNameLst>
                                      </p:cBhvr>
                                      <p:tavLst>
                                        <p:tav tm="0">
                                          <p:val>
                                            <p:strVal val="ppt_w"/>
                                          </p:val>
                                        </p:tav>
                                        <p:tav tm="100000">
                                          <p:val>
                                            <p:fltVal val="0"/>
                                          </p:val>
                                        </p:tav>
                                      </p:tavLst>
                                    </p:anim>
                                    <p:anim calcmode="lin" valueType="num">
                                      <p:cBhvr>
                                        <p:cTn id="434" dur="500"/>
                                        <p:tgtEl>
                                          <p:spTgt spid="47"/>
                                        </p:tgtEl>
                                        <p:attrNameLst>
                                          <p:attrName>ppt_h</p:attrName>
                                        </p:attrNameLst>
                                      </p:cBhvr>
                                      <p:tavLst>
                                        <p:tav tm="0">
                                          <p:val>
                                            <p:strVal val="ppt_h"/>
                                          </p:val>
                                        </p:tav>
                                        <p:tav tm="100000">
                                          <p:val>
                                            <p:fltVal val="0"/>
                                          </p:val>
                                        </p:tav>
                                      </p:tavLst>
                                    </p:anim>
                                    <p:animEffect transition="out" filter="fade">
                                      <p:cBhvr>
                                        <p:cTn id="435" dur="500"/>
                                        <p:tgtEl>
                                          <p:spTgt spid="47"/>
                                        </p:tgtEl>
                                      </p:cBhvr>
                                    </p:animEffect>
                                    <p:set>
                                      <p:cBhvr>
                                        <p:cTn id="436" dur="1" fill="hold">
                                          <p:stCondLst>
                                            <p:cond delay="499"/>
                                          </p:stCondLst>
                                        </p:cTn>
                                        <p:tgtEl>
                                          <p:spTgt spid="47"/>
                                        </p:tgtEl>
                                        <p:attrNameLst>
                                          <p:attrName>style.visibility</p:attrName>
                                        </p:attrNameLst>
                                      </p:cBhvr>
                                      <p:to>
                                        <p:strVal val="hidden"/>
                                      </p:to>
                                    </p:set>
                                  </p:childTnLst>
                                </p:cTn>
                              </p:par>
                              <p:par>
                                <p:cTn id="437" presetID="53" presetClass="exit" presetSubtype="0" fill="hold" nodeType="withEffect">
                                  <p:stCondLst>
                                    <p:cond delay="0"/>
                                  </p:stCondLst>
                                  <p:childTnLst>
                                    <p:anim calcmode="lin" valueType="num">
                                      <p:cBhvr>
                                        <p:cTn id="438" dur="500"/>
                                        <p:tgtEl>
                                          <p:spTgt spid="44"/>
                                        </p:tgtEl>
                                        <p:attrNameLst>
                                          <p:attrName>ppt_w</p:attrName>
                                        </p:attrNameLst>
                                      </p:cBhvr>
                                      <p:tavLst>
                                        <p:tav tm="0">
                                          <p:val>
                                            <p:strVal val="ppt_w"/>
                                          </p:val>
                                        </p:tav>
                                        <p:tav tm="100000">
                                          <p:val>
                                            <p:fltVal val="0"/>
                                          </p:val>
                                        </p:tav>
                                      </p:tavLst>
                                    </p:anim>
                                    <p:anim calcmode="lin" valueType="num">
                                      <p:cBhvr>
                                        <p:cTn id="439" dur="500"/>
                                        <p:tgtEl>
                                          <p:spTgt spid="44"/>
                                        </p:tgtEl>
                                        <p:attrNameLst>
                                          <p:attrName>ppt_h</p:attrName>
                                        </p:attrNameLst>
                                      </p:cBhvr>
                                      <p:tavLst>
                                        <p:tav tm="0">
                                          <p:val>
                                            <p:strVal val="ppt_h"/>
                                          </p:val>
                                        </p:tav>
                                        <p:tav tm="100000">
                                          <p:val>
                                            <p:fltVal val="0"/>
                                          </p:val>
                                        </p:tav>
                                      </p:tavLst>
                                    </p:anim>
                                    <p:animEffect transition="out" filter="fade">
                                      <p:cBhvr>
                                        <p:cTn id="440" dur="500"/>
                                        <p:tgtEl>
                                          <p:spTgt spid="44"/>
                                        </p:tgtEl>
                                      </p:cBhvr>
                                    </p:animEffect>
                                    <p:set>
                                      <p:cBhvr>
                                        <p:cTn id="441" dur="1" fill="hold">
                                          <p:stCondLst>
                                            <p:cond delay="499"/>
                                          </p:stCondLst>
                                        </p:cTn>
                                        <p:tgtEl>
                                          <p:spTgt spid="44"/>
                                        </p:tgtEl>
                                        <p:attrNameLst>
                                          <p:attrName>style.visibility</p:attrName>
                                        </p:attrNameLst>
                                      </p:cBhvr>
                                      <p:to>
                                        <p:strVal val="hidden"/>
                                      </p:to>
                                    </p:set>
                                  </p:childTnLst>
                                </p:cTn>
                              </p:par>
                              <p:par>
                                <p:cTn id="442" presetID="53" presetClass="exit" presetSubtype="0" fill="hold" grpId="1" nodeType="withEffect">
                                  <p:stCondLst>
                                    <p:cond delay="0"/>
                                  </p:stCondLst>
                                  <p:childTnLst>
                                    <p:anim calcmode="lin" valueType="num">
                                      <p:cBhvr>
                                        <p:cTn id="443" dur="500"/>
                                        <p:tgtEl>
                                          <p:spTgt spid="43"/>
                                        </p:tgtEl>
                                        <p:attrNameLst>
                                          <p:attrName>ppt_w</p:attrName>
                                        </p:attrNameLst>
                                      </p:cBhvr>
                                      <p:tavLst>
                                        <p:tav tm="0">
                                          <p:val>
                                            <p:strVal val="ppt_w"/>
                                          </p:val>
                                        </p:tav>
                                        <p:tav tm="100000">
                                          <p:val>
                                            <p:fltVal val="0"/>
                                          </p:val>
                                        </p:tav>
                                      </p:tavLst>
                                    </p:anim>
                                    <p:anim calcmode="lin" valueType="num">
                                      <p:cBhvr>
                                        <p:cTn id="444" dur="500"/>
                                        <p:tgtEl>
                                          <p:spTgt spid="43"/>
                                        </p:tgtEl>
                                        <p:attrNameLst>
                                          <p:attrName>ppt_h</p:attrName>
                                        </p:attrNameLst>
                                      </p:cBhvr>
                                      <p:tavLst>
                                        <p:tav tm="0">
                                          <p:val>
                                            <p:strVal val="ppt_h"/>
                                          </p:val>
                                        </p:tav>
                                        <p:tav tm="100000">
                                          <p:val>
                                            <p:fltVal val="0"/>
                                          </p:val>
                                        </p:tav>
                                      </p:tavLst>
                                    </p:anim>
                                    <p:animEffect transition="out" filter="fade">
                                      <p:cBhvr>
                                        <p:cTn id="445" dur="500"/>
                                        <p:tgtEl>
                                          <p:spTgt spid="43"/>
                                        </p:tgtEl>
                                      </p:cBhvr>
                                    </p:animEffect>
                                    <p:set>
                                      <p:cBhvr>
                                        <p:cTn id="446" dur="1" fill="hold">
                                          <p:stCondLst>
                                            <p:cond delay="499"/>
                                          </p:stCondLst>
                                        </p:cTn>
                                        <p:tgtEl>
                                          <p:spTgt spid="43"/>
                                        </p:tgtEl>
                                        <p:attrNameLst>
                                          <p:attrName>style.visibility</p:attrName>
                                        </p:attrNameLst>
                                      </p:cBhvr>
                                      <p:to>
                                        <p:strVal val="hidden"/>
                                      </p:to>
                                    </p:set>
                                  </p:childTnLst>
                                </p:cTn>
                              </p:par>
                              <p:par>
                                <p:cTn id="447" presetID="53" presetClass="exit" presetSubtype="0" fill="hold" nodeType="withEffect">
                                  <p:stCondLst>
                                    <p:cond delay="0"/>
                                  </p:stCondLst>
                                  <p:childTnLst>
                                    <p:anim calcmode="lin" valueType="num">
                                      <p:cBhvr>
                                        <p:cTn id="448" dur="500"/>
                                        <p:tgtEl>
                                          <p:spTgt spid="37"/>
                                        </p:tgtEl>
                                        <p:attrNameLst>
                                          <p:attrName>ppt_w</p:attrName>
                                        </p:attrNameLst>
                                      </p:cBhvr>
                                      <p:tavLst>
                                        <p:tav tm="0">
                                          <p:val>
                                            <p:strVal val="ppt_w"/>
                                          </p:val>
                                        </p:tav>
                                        <p:tav tm="100000">
                                          <p:val>
                                            <p:fltVal val="0"/>
                                          </p:val>
                                        </p:tav>
                                      </p:tavLst>
                                    </p:anim>
                                    <p:anim calcmode="lin" valueType="num">
                                      <p:cBhvr>
                                        <p:cTn id="449" dur="500"/>
                                        <p:tgtEl>
                                          <p:spTgt spid="37"/>
                                        </p:tgtEl>
                                        <p:attrNameLst>
                                          <p:attrName>ppt_h</p:attrName>
                                        </p:attrNameLst>
                                      </p:cBhvr>
                                      <p:tavLst>
                                        <p:tav tm="0">
                                          <p:val>
                                            <p:strVal val="ppt_h"/>
                                          </p:val>
                                        </p:tav>
                                        <p:tav tm="100000">
                                          <p:val>
                                            <p:fltVal val="0"/>
                                          </p:val>
                                        </p:tav>
                                      </p:tavLst>
                                    </p:anim>
                                    <p:animEffect transition="out" filter="fade">
                                      <p:cBhvr>
                                        <p:cTn id="450" dur="500"/>
                                        <p:tgtEl>
                                          <p:spTgt spid="37"/>
                                        </p:tgtEl>
                                      </p:cBhvr>
                                    </p:animEffect>
                                    <p:set>
                                      <p:cBhvr>
                                        <p:cTn id="451" dur="1" fill="hold">
                                          <p:stCondLst>
                                            <p:cond delay="499"/>
                                          </p:stCondLst>
                                        </p:cTn>
                                        <p:tgtEl>
                                          <p:spTgt spid="37"/>
                                        </p:tgtEl>
                                        <p:attrNameLst>
                                          <p:attrName>style.visibility</p:attrName>
                                        </p:attrNameLst>
                                      </p:cBhvr>
                                      <p:to>
                                        <p:strVal val="hidden"/>
                                      </p:to>
                                    </p:set>
                                  </p:childTnLst>
                                </p:cTn>
                              </p:par>
                              <p:par>
                                <p:cTn id="452" presetID="53" presetClass="exit" presetSubtype="0" fill="hold" grpId="1" nodeType="withEffect">
                                  <p:stCondLst>
                                    <p:cond delay="0"/>
                                  </p:stCondLst>
                                  <p:childTnLst>
                                    <p:anim calcmode="lin" valueType="num">
                                      <p:cBhvr>
                                        <p:cTn id="453" dur="500"/>
                                        <p:tgtEl>
                                          <p:spTgt spid="42"/>
                                        </p:tgtEl>
                                        <p:attrNameLst>
                                          <p:attrName>ppt_w</p:attrName>
                                        </p:attrNameLst>
                                      </p:cBhvr>
                                      <p:tavLst>
                                        <p:tav tm="0">
                                          <p:val>
                                            <p:strVal val="ppt_w"/>
                                          </p:val>
                                        </p:tav>
                                        <p:tav tm="100000">
                                          <p:val>
                                            <p:fltVal val="0"/>
                                          </p:val>
                                        </p:tav>
                                      </p:tavLst>
                                    </p:anim>
                                    <p:anim calcmode="lin" valueType="num">
                                      <p:cBhvr>
                                        <p:cTn id="454" dur="500"/>
                                        <p:tgtEl>
                                          <p:spTgt spid="42"/>
                                        </p:tgtEl>
                                        <p:attrNameLst>
                                          <p:attrName>ppt_h</p:attrName>
                                        </p:attrNameLst>
                                      </p:cBhvr>
                                      <p:tavLst>
                                        <p:tav tm="0">
                                          <p:val>
                                            <p:strVal val="ppt_h"/>
                                          </p:val>
                                        </p:tav>
                                        <p:tav tm="100000">
                                          <p:val>
                                            <p:fltVal val="0"/>
                                          </p:val>
                                        </p:tav>
                                      </p:tavLst>
                                    </p:anim>
                                    <p:animEffect transition="out" filter="fade">
                                      <p:cBhvr>
                                        <p:cTn id="455" dur="500"/>
                                        <p:tgtEl>
                                          <p:spTgt spid="42"/>
                                        </p:tgtEl>
                                      </p:cBhvr>
                                    </p:animEffect>
                                    <p:set>
                                      <p:cBhvr>
                                        <p:cTn id="456" dur="1" fill="hold">
                                          <p:stCondLst>
                                            <p:cond delay="499"/>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 grpId="0" animBg="1"/>
      <p:bldP spid="6" grpId="1" animBg="1"/>
      <p:bldP spid="7" grpId="0" animBg="1"/>
      <p:bldP spid="7" grpId="1" animBg="1"/>
      <p:bldP spid="8" grpId="0" animBg="1"/>
      <p:bldP spid="8" grpId="1" animBg="1"/>
      <p:bldP spid="10" grpId="0" animBg="1"/>
      <p:bldP spid="10" grpId="1" animBg="1"/>
      <p:bldP spid="14" grpId="0" animBg="1"/>
      <p:bldP spid="14" grpId="1" animBg="1"/>
      <p:bldP spid="17" grpId="0" animBg="1"/>
      <p:bldP spid="17" grpId="1" animBg="1"/>
      <p:bldP spid="19" grpId="0" animBg="1"/>
      <p:bldP spid="19" grpId="1" animBg="1"/>
      <p:bldP spid="21" grpId="0" animBg="1"/>
      <p:bldP spid="21" grpId="1" animBg="1"/>
      <p:bldP spid="24" grpId="0" animBg="1"/>
      <p:bldP spid="24" grpId="1" animBg="1"/>
      <p:bldP spid="26" grpId="0" animBg="1"/>
      <p:bldP spid="26" grpId="1" animBg="1"/>
      <p:bldP spid="28" grpId="0" animBg="1"/>
      <p:bldP spid="28" grpId="1" animBg="1"/>
      <p:bldP spid="29" grpId="0" animBg="1"/>
      <p:bldP spid="29" grpId="1" animBg="1"/>
      <p:bldP spid="31" grpId="0" animBg="1"/>
      <p:bldP spid="31" grpId="1" animBg="1"/>
      <p:bldP spid="33" grpId="0" animBg="1"/>
      <p:bldP spid="33" grpId="1" animBg="1"/>
      <p:bldP spid="35" grpId="0" animBg="1"/>
      <p:bldP spid="35" grpId="1" animBg="1"/>
      <p:bldP spid="38" grpId="0" animBg="1"/>
      <p:bldP spid="38" grpId="1" animBg="1"/>
      <p:bldP spid="40" grpId="0" animBg="1"/>
      <p:bldP spid="40" grpId="1" animBg="1"/>
      <p:bldP spid="42" grpId="0" animBg="1"/>
      <p:bldP spid="42" grpId="1" animBg="1"/>
      <p:bldP spid="43" grpId="0" animBg="1"/>
      <p:bldP spid="43" grpId="1" animBg="1"/>
      <p:bldP spid="45" grpId="0" animBg="1"/>
      <p:bldP spid="45" grpId="1" animBg="1"/>
      <p:bldP spid="47" grpId="0" animBg="1"/>
      <p:bldP spid="47" grpId="1" animBg="1"/>
      <p:bldP spid="49" grpId="0" animBg="1"/>
      <p:bldP spid="49" grpId="1" animBg="1"/>
      <p:bldP spid="15" grpId="0" animBg="1"/>
      <p:bldP spid="15" grpId="1" animBg="1"/>
      <p:bldP spid="12" grpId="0" animBg="1"/>
      <p:bldP spid="12"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1071506" y="714356"/>
            <a:ext cx="3714776" cy="5715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b="1" dirty="0" smtClean="0"/>
              <a:t>Hypothèses simplificatrices</a:t>
            </a:r>
            <a:endParaRPr lang="fr-FR" dirty="0"/>
          </a:p>
        </p:txBody>
      </p:sp>
      <p:sp>
        <p:nvSpPr>
          <p:cNvPr id="4" name="Rectangle à coins arrondis 3"/>
          <p:cNvSpPr/>
          <p:nvPr/>
        </p:nvSpPr>
        <p:spPr>
          <a:xfrm>
            <a:off x="285688" y="1643050"/>
            <a:ext cx="8858312" cy="150019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lnSpc>
                <a:spcPct val="150000"/>
              </a:lnSpc>
            </a:pPr>
            <a:r>
              <a:rPr lang="fr-FR" dirty="0" smtClean="0"/>
              <a:t>L’écoulement considéré dans le présent travail est bidimensionnel, permanent et laminaire d'un fluide incompressible. Les forces de gravité sont négligeables.</a:t>
            </a:r>
            <a:endParaRPr lang="fr-FR" dirty="0"/>
          </a:p>
        </p:txBody>
      </p:sp>
      <p:pic>
        <p:nvPicPr>
          <p:cNvPr id="1027" name="Picture 3"/>
          <p:cNvPicPr>
            <a:picLocks noChangeAspect="1" noChangeArrowheads="1"/>
          </p:cNvPicPr>
          <p:nvPr/>
        </p:nvPicPr>
        <p:blipFill>
          <a:blip r:embed="rId2"/>
          <a:srcRect/>
          <a:stretch>
            <a:fillRect/>
          </a:stretch>
        </p:blipFill>
        <p:spPr bwMode="auto">
          <a:xfrm>
            <a:off x="3571836" y="4714884"/>
            <a:ext cx="1357322" cy="814393"/>
          </a:xfrm>
          <a:prstGeom prst="rect">
            <a:avLst/>
          </a:prstGeom>
          <a:noFill/>
          <a:ln w="9525">
            <a:noFill/>
            <a:miter lim="800000"/>
            <a:headEnd/>
            <a:tailEnd/>
          </a:ln>
          <a:effectLst/>
        </p:spPr>
      </p:pic>
      <p:sp>
        <p:nvSpPr>
          <p:cNvPr id="8" name="Rectangle à coins arrondis 7"/>
          <p:cNvSpPr/>
          <p:nvPr/>
        </p:nvSpPr>
        <p:spPr>
          <a:xfrm>
            <a:off x="714316" y="3571876"/>
            <a:ext cx="2714644" cy="5715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b="1" dirty="0" smtClean="0">
                <a:solidFill>
                  <a:schemeClr val="dk1"/>
                </a:solidFill>
              </a:rPr>
              <a:t>Equation de continuité </a:t>
            </a:r>
          </a:p>
        </p:txBody>
      </p:sp>
      <p:sp>
        <p:nvSpPr>
          <p:cNvPr id="9" name="Rectangle à coins arrondis 8"/>
          <p:cNvSpPr/>
          <p:nvPr/>
        </p:nvSpPr>
        <p:spPr>
          <a:xfrm>
            <a:off x="428564" y="3500438"/>
            <a:ext cx="4857784" cy="5715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b="1" dirty="0" smtClean="0"/>
              <a:t>Equation  de quantité de</a:t>
            </a:r>
            <a:r>
              <a:rPr lang="fr-FR" dirty="0" smtClean="0"/>
              <a:t> </a:t>
            </a:r>
            <a:r>
              <a:rPr lang="fr-FR" b="1" dirty="0" smtClean="0"/>
              <a:t>mouvement</a:t>
            </a:r>
            <a:endParaRPr lang="fr-FR" b="1" dirty="0" smtClean="0">
              <a:solidFill>
                <a:schemeClr val="dk1"/>
              </a:solidFill>
            </a:endParaRPr>
          </a:p>
        </p:txBody>
      </p:sp>
      <p:pic>
        <p:nvPicPr>
          <p:cNvPr id="10" name="Picture 2"/>
          <p:cNvPicPr>
            <a:picLocks noChangeAspect="1" noChangeArrowheads="1"/>
          </p:cNvPicPr>
          <p:nvPr/>
        </p:nvPicPr>
        <p:blipFill>
          <a:blip r:embed="rId3"/>
          <a:srcRect r="20466"/>
          <a:stretch>
            <a:fillRect/>
          </a:stretch>
        </p:blipFill>
        <p:spPr bwMode="auto">
          <a:xfrm>
            <a:off x="1928762" y="4786322"/>
            <a:ext cx="3143304" cy="714380"/>
          </a:xfrm>
          <a:prstGeom prst="rect">
            <a:avLst/>
          </a:prstGeom>
          <a:noFill/>
          <a:ln w="9525">
            <a:noFill/>
            <a:miter lim="800000"/>
            <a:headEnd/>
            <a:tailEnd/>
          </a:ln>
          <a:effectLst/>
        </p:spPr>
      </p:pic>
      <p:sp>
        <p:nvSpPr>
          <p:cNvPr id="11" name="عنصر نائب لرقم الشريحة 10"/>
          <p:cNvSpPr>
            <a:spLocks noGrp="1"/>
          </p:cNvSpPr>
          <p:nvPr>
            <p:ph type="sldNum" sz="quarter" idx="12"/>
          </p:nvPr>
        </p:nvSpPr>
        <p:spPr>
          <a:xfrm>
            <a:off x="8167718" y="6357958"/>
            <a:ext cx="762000" cy="365125"/>
          </a:xfrm>
        </p:spPr>
        <p:txBody>
          <a:bodyPr/>
          <a:lstStyle/>
          <a:p>
            <a:r>
              <a:rPr lang="fr-BE" sz="3600" dirty="0" smtClean="0">
                <a:solidFill>
                  <a:srgbClr val="FF0000"/>
                </a:solidFill>
                <a:latin typeface="Algerian" pitchFamily="82" charset="0"/>
              </a:rPr>
              <a:t>10</a:t>
            </a:r>
            <a:endParaRPr lang="fr-BE" sz="3600" dirty="0">
              <a:solidFill>
                <a:srgbClr val="FF0000"/>
              </a:solidFill>
              <a:latin typeface="Algerian"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amond(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027"/>
                                        </p:tgtEl>
                                        <p:attrNameLst>
                                          <p:attrName>style.visibility</p:attrName>
                                        </p:attrNameLst>
                                      </p:cBhvr>
                                      <p:to>
                                        <p:strVal val="visible"/>
                                      </p:to>
                                    </p:set>
                                    <p:anim calcmode="lin" valueType="num">
                                      <p:cBhvr>
                                        <p:cTn id="19" dur="500" fill="hold"/>
                                        <p:tgtEl>
                                          <p:spTgt spid="1027"/>
                                        </p:tgtEl>
                                        <p:attrNameLst>
                                          <p:attrName>ppt_w</p:attrName>
                                        </p:attrNameLst>
                                      </p:cBhvr>
                                      <p:tavLst>
                                        <p:tav tm="0">
                                          <p:val>
                                            <p:fltVal val="0"/>
                                          </p:val>
                                        </p:tav>
                                        <p:tav tm="100000">
                                          <p:val>
                                            <p:strVal val="#ppt_w"/>
                                          </p:val>
                                        </p:tav>
                                      </p:tavLst>
                                    </p:anim>
                                    <p:anim calcmode="lin" valueType="num">
                                      <p:cBhvr>
                                        <p:cTn id="20" dur="500" fill="hold"/>
                                        <p:tgtEl>
                                          <p:spTgt spid="1027"/>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xit" presetSubtype="0" fill="hold" grpId="1" nodeType="clickEffect">
                                  <p:stCondLst>
                                    <p:cond delay="0"/>
                                  </p:stCondLst>
                                  <p:childTnLst>
                                    <p:anim calcmode="lin" valueType="num">
                                      <p:cBhvr>
                                        <p:cTn id="24" dur="500"/>
                                        <p:tgtEl>
                                          <p:spTgt spid="8"/>
                                        </p:tgtEl>
                                        <p:attrNameLst>
                                          <p:attrName>ppt_w</p:attrName>
                                        </p:attrNameLst>
                                      </p:cBhvr>
                                      <p:tavLst>
                                        <p:tav tm="0">
                                          <p:val>
                                            <p:strVal val="ppt_w"/>
                                          </p:val>
                                        </p:tav>
                                        <p:tav tm="100000">
                                          <p:val>
                                            <p:fltVal val="0"/>
                                          </p:val>
                                        </p:tav>
                                      </p:tavLst>
                                    </p:anim>
                                    <p:anim calcmode="lin" valueType="num">
                                      <p:cBhvr>
                                        <p:cTn id="25" dur="500"/>
                                        <p:tgtEl>
                                          <p:spTgt spid="8"/>
                                        </p:tgtEl>
                                        <p:attrNameLst>
                                          <p:attrName>ppt_h</p:attrName>
                                        </p:attrNameLst>
                                      </p:cBhvr>
                                      <p:tavLst>
                                        <p:tav tm="0">
                                          <p:val>
                                            <p:strVal val="ppt_h"/>
                                          </p:val>
                                        </p:tav>
                                        <p:tav tm="100000">
                                          <p:val>
                                            <p:fltVal val="0"/>
                                          </p:val>
                                        </p:tav>
                                      </p:tavLst>
                                    </p:anim>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par>
                                <p:cTn id="28" presetID="53" presetClass="exit" presetSubtype="0" fill="hold" nodeType="withEffect">
                                  <p:stCondLst>
                                    <p:cond delay="0"/>
                                  </p:stCondLst>
                                  <p:childTnLst>
                                    <p:anim calcmode="lin" valueType="num">
                                      <p:cBhvr>
                                        <p:cTn id="29" dur="500"/>
                                        <p:tgtEl>
                                          <p:spTgt spid="1027"/>
                                        </p:tgtEl>
                                        <p:attrNameLst>
                                          <p:attrName>ppt_w</p:attrName>
                                        </p:attrNameLst>
                                      </p:cBhvr>
                                      <p:tavLst>
                                        <p:tav tm="0">
                                          <p:val>
                                            <p:strVal val="ppt_w"/>
                                          </p:val>
                                        </p:tav>
                                        <p:tav tm="100000">
                                          <p:val>
                                            <p:fltVal val="0"/>
                                          </p:val>
                                        </p:tav>
                                      </p:tavLst>
                                    </p:anim>
                                    <p:anim calcmode="lin" valueType="num">
                                      <p:cBhvr>
                                        <p:cTn id="30" dur="500"/>
                                        <p:tgtEl>
                                          <p:spTgt spid="1027"/>
                                        </p:tgtEl>
                                        <p:attrNameLst>
                                          <p:attrName>ppt_h</p:attrName>
                                        </p:attrNameLst>
                                      </p:cBhvr>
                                      <p:tavLst>
                                        <p:tav tm="0">
                                          <p:val>
                                            <p:strVal val="ppt_h"/>
                                          </p:val>
                                        </p:tav>
                                        <p:tav tm="100000">
                                          <p:val>
                                            <p:fltVal val="0"/>
                                          </p:val>
                                        </p:tav>
                                      </p:tavLst>
                                    </p:anim>
                                    <p:animEffect transition="out" filter="fade">
                                      <p:cBhvr>
                                        <p:cTn id="31" dur="500"/>
                                        <p:tgtEl>
                                          <p:spTgt spid="1027"/>
                                        </p:tgtEl>
                                      </p:cBhvr>
                                    </p:animEffect>
                                    <p:set>
                                      <p:cBhvr>
                                        <p:cTn id="32" dur="1" fill="hold">
                                          <p:stCondLst>
                                            <p:cond delay="499"/>
                                          </p:stCondLst>
                                        </p:cTn>
                                        <p:tgtEl>
                                          <p:spTgt spid="102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childTnLst>
                                </p:cTn>
                              </p:par>
                              <p:par>
                                <p:cTn id="39" presetID="23" presetClass="entr" presetSubtype="16"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xit" presetSubtype="0" fill="hold" grpId="1" nodeType="clickEffect">
                                  <p:stCondLst>
                                    <p:cond delay="0"/>
                                  </p:stCondLst>
                                  <p:childTnLst>
                                    <p:anim calcmode="lin" valueType="num">
                                      <p:cBhvr>
                                        <p:cTn id="46" dur="500"/>
                                        <p:tgtEl>
                                          <p:spTgt spid="9"/>
                                        </p:tgtEl>
                                        <p:attrNameLst>
                                          <p:attrName>ppt_w</p:attrName>
                                        </p:attrNameLst>
                                      </p:cBhvr>
                                      <p:tavLst>
                                        <p:tav tm="0">
                                          <p:val>
                                            <p:strVal val="ppt_w"/>
                                          </p:val>
                                        </p:tav>
                                        <p:tav tm="100000">
                                          <p:val>
                                            <p:fltVal val="0"/>
                                          </p:val>
                                        </p:tav>
                                      </p:tavLst>
                                    </p:anim>
                                    <p:anim calcmode="lin" valueType="num">
                                      <p:cBhvr>
                                        <p:cTn id="47" dur="500"/>
                                        <p:tgtEl>
                                          <p:spTgt spid="9"/>
                                        </p:tgtEl>
                                        <p:attrNameLst>
                                          <p:attrName>ppt_h</p:attrName>
                                        </p:attrNameLst>
                                      </p:cBhvr>
                                      <p:tavLst>
                                        <p:tav tm="0">
                                          <p:val>
                                            <p:strVal val="ppt_h"/>
                                          </p:val>
                                        </p:tav>
                                        <p:tav tm="100000">
                                          <p:val>
                                            <p:fltVal val="0"/>
                                          </p:val>
                                        </p:tav>
                                      </p:tavLst>
                                    </p:anim>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par>
                                <p:cTn id="50" presetID="53" presetClass="exit" presetSubtype="0" fill="hold" nodeType="withEffect">
                                  <p:stCondLst>
                                    <p:cond delay="0"/>
                                  </p:stCondLst>
                                  <p:childTnLst>
                                    <p:anim calcmode="lin" valueType="num">
                                      <p:cBhvr>
                                        <p:cTn id="51" dur="500"/>
                                        <p:tgtEl>
                                          <p:spTgt spid="10"/>
                                        </p:tgtEl>
                                        <p:attrNameLst>
                                          <p:attrName>ppt_w</p:attrName>
                                        </p:attrNameLst>
                                      </p:cBhvr>
                                      <p:tavLst>
                                        <p:tav tm="0">
                                          <p:val>
                                            <p:strVal val="ppt_w"/>
                                          </p:val>
                                        </p:tav>
                                        <p:tav tm="100000">
                                          <p:val>
                                            <p:fltVal val="0"/>
                                          </p:val>
                                        </p:tav>
                                      </p:tavLst>
                                    </p:anim>
                                    <p:anim calcmode="lin" valueType="num">
                                      <p:cBhvr>
                                        <p:cTn id="52" dur="500"/>
                                        <p:tgtEl>
                                          <p:spTgt spid="10"/>
                                        </p:tgtEl>
                                        <p:attrNameLst>
                                          <p:attrName>ppt_h</p:attrName>
                                        </p:attrNameLst>
                                      </p:cBhvr>
                                      <p:tavLst>
                                        <p:tav tm="0">
                                          <p:val>
                                            <p:strVal val="ppt_h"/>
                                          </p:val>
                                        </p:tav>
                                        <p:tav tm="100000">
                                          <p:val>
                                            <p:fltVal val="0"/>
                                          </p:val>
                                        </p:tav>
                                      </p:tavLst>
                                    </p:anim>
                                    <p:animEffect transition="out" filter="fade">
                                      <p:cBhvr>
                                        <p:cTn id="53" dur="500"/>
                                        <p:tgtEl>
                                          <p:spTgt spid="10"/>
                                        </p:tgtEl>
                                      </p:cBhvr>
                                    </p:animEffect>
                                    <p:set>
                                      <p:cBhvr>
                                        <p:cTn id="54"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P spid="4" grpId="0" animBg="1"/>
      <p:bldP spid="8" grpId="0" animBg="1"/>
      <p:bldP spid="8" grpId="1" animBg="1"/>
      <p:bldP spid="9" grpId="0" animBg="1"/>
      <p:bldP spid="9"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1071506" y="714356"/>
            <a:ext cx="4572064" cy="5715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b="1" dirty="0" smtClean="0"/>
              <a:t>Détermination du Reynolds critique</a:t>
            </a:r>
            <a:endParaRPr lang="fr-FR" dirty="0"/>
          </a:p>
        </p:txBody>
      </p:sp>
      <p:sp>
        <p:nvSpPr>
          <p:cNvPr id="4" name="Rectangle à coins arrondis 3"/>
          <p:cNvSpPr/>
          <p:nvPr/>
        </p:nvSpPr>
        <p:spPr>
          <a:xfrm>
            <a:off x="142844" y="2643182"/>
            <a:ext cx="8858312" cy="171451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lnSpc>
                <a:spcPct val="150000"/>
              </a:lnSpc>
            </a:pPr>
            <a:endParaRPr lang="fr-FR" dirty="0" smtClean="0">
              <a:latin typeface="Century" pitchFamily="18" charset="0"/>
            </a:endParaRPr>
          </a:p>
          <a:p>
            <a:pPr algn="just">
              <a:lnSpc>
                <a:spcPct val="150000"/>
              </a:lnSpc>
            </a:pPr>
            <a:r>
              <a:rPr lang="fr-FR" dirty="0" smtClean="0">
                <a:latin typeface="Century" pitchFamily="18" charset="0"/>
              </a:rPr>
              <a:t>Les valeurs des Reynolds critiques obtenues pour les 3 cas sont mentionnées dans les tableaux  et justifiées par les tracés des lignes de</a:t>
            </a:r>
            <a:r>
              <a:rPr lang="fr-FR" b="1" i="1" dirty="0" smtClean="0">
                <a:latin typeface="Century" pitchFamily="18" charset="0"/>
              </a:rPr>
              <a:t> </a:t>
            </a:r>
            <a:r>
              <a:rPr lang="fr-FR" dirty="0" smtClean="0">
                <a:latin typeface="Century" pitchFamily="18" charset="0"/>
              </a:rPr>
              <a:t>courant. Ces dernières sont présentées uniquement pour le cas 1.</a:t>
            </a:r>
            <a:endParaRPr lang="en-US" dirty="0" smtClean="0"/>
          </a:p>
          <a:p>
            <a:pPr algn="just">
              <a:lnSpc>
                <a:spcPct val="150000"/>
              </a:lnSpc>
            </a:pPr>
            <a:r>
              <a:rPr lang="fr-FR" dirty="0" smtClean="0"/>
              <a:t>.</a:t>
            </a:r>
            <a:endParaRPr lang="fr-FR" dirty="0"/>
          </a:p>
        </p:txBody>
      </p:sp>
      <p:sp>
        <p:nvSpPr>
          <p:cNvPr id="5" name="عنصر نائب لرقم الشريحة 4"/>
          <p:cNvSpPr>
            <a:spLocks noGrp="1"/>
          </p:cNvSpPr>
          <p:nvPr>
            <p:ph type="sldNum" sz="quarter" idx="12"/>
          </p:nvPr>
        </p:nvSpPr>
        <p:spPr>
          <a:xfrm>
            <a:off x="8167718" y="6421461"/>
            <a:ext cx="762000" cy="365125"/>
          </a:xfrm>
        </p:spPr>
        <p:txBody>
          <a:bodyPr/>
          <a:lstStyle/>
          <a:p>
            <a:r>
              <a:rPr lang="fr-BE" sz="3600" dirty="0" smtClean="0">
                <a:solidFill>
                  <a:srgbClr val="FF0000"/>
                </a:solidFill>
                <a:latin typeface="Algerian" pitchFamily="82" charset="0"/>
              </a:rPr>
              <a:t>11</a:t>
            </a:r>
            <a:endParaRPr lang="fr-BE" sz="3600" dirty="0">
              <a:solidFill>
                <a:srgbClr val="FF0000"/>
              </a:solidFill>
              <a:latin typeface="Algerian"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amond(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srcRect/>
          <a:stretch>
            <a:fillRect/>
          </a:stretch>
        </p:blipFill>
        <p:spPr bwMode="auto">
          <a:xfrm>
            <a:off x="2000232" y="862013"/>
            <a:ext cx="4840281" cy="2638425"/>
          </a:xfrm>
          <a:prstGeom prst="rect">
            <a:avLst/>
          </a:prstGeom>
          <a:noFill/>
          <a:ln w="9525">
            <a:noFill/>
            <a:miter lim="800000"/>
            <a:headEnd/>
            <a:tailEnd/>
          </a:ln>
          <a:effectLst/>
        </p:spPr>
      </p:pic>
      <p:pic>
        <p:nvPicPr>
          <p:cNvPr id="5123" name="Picture 3"/>
          <p:cNvPicPr>
            <a:picLocks noChangeAspect="1" noChangeArrowheads="1"/>
          </p:cNvPicPr>
          <p:nvPr/>
        </p:nvPicPr>
        <p:blipFill>
          <a:blip r:embed="rId4"/>
          <a:srcRect/>
          <a:stretch>
            <a:fillRect/>
          </a:stretch>
        </p:blipFill>
        <p:spPr bwMode="auto">
          <a:xfrm>
            <a:off x="1571604" y="3714752"/>
            <a:ext cx="5791201" cy="2490829"/>
          </a:xfrm>
          <a:prstGeom prst="rect">
            <a:avLst/>
          </a:prstGeom>
          <a:noFill/>
          <a:ln w="9525">
            <a:noFill/>
            <a:miter lim="800000"/>
            <a:headEnd/>
            <a:tailEnd/>
          </a:ln>
          <a:effectLst/>
        </p:spPr>
      </p:pic>
      <p:sp>
        <p:nvSpPr>
          <p:cNvPr id="4" name="مربع نص 3"/>
          <p:cNvSpPr txBox="1"/>
          <p:nvPr/>
        </p:nvSpPr>
        <p:spPr>
          <a:xfrm>
            <a:off x="7643834" y="916528"/>
            <a:ext cx="1071570" cy="369332"/>
          </a:xfrm>
          <a:prstGeom prst="rect">
            <a:avLst/>
          </a:prstGeom>
          <a:noFill/>
        </p:spPr>
        <p:txBody>
          <a:bodyPr wrap="square" rtlCol="1">
            <a:spAutoFit/>
          </a:bodyPr>
          <a:lstStyle/>
          <a:p>
            <a:endParaRPr lang="ar-SA" dirty="0"/>
          </a:p>
        </p:txBody>
      </p:sp>
      <p:sp>
        <p:nvSpPr>
          <p:cNvPr id="14" name="Rectangle à coins arrondis 13"/>
          <p:cNvSpPr/>
          <p:nvPr/>
        </p:nvSpPr>
        <p:spPr>
          <a:xfrm>
            <a:off x="7500958" y="928670"/>
            <a:ext cx="1143008" cy="35719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solidFill>
                  <a:schemeClr val="tx1"/>
                </a:solidFill>
                <a:latin typeface="Century" pitchFamily="18" charset="0"/>
              </a:rPr>
              <a:t>Re= 50</a:t>
            </a:r>
            <a:endParaRPr lang="ar-SA" dirty="0" smtClean="0">
              <a:solidFill>
                <a:schemeClr val="tx1"/>
              </a:solidFill>
              <a:latin typeface="Century" pitchFamily="18" charset="0"/>
            </a:endParaRPr>
          </a:p>
        </p:txBody>
      </p:sp>
      <p:sp>
        <p:nvSpPr>
          <p:cNvPr id="15" name="Rectangle à coins arrondis 14"/>
          <p:cNvSpPr/>
          <p:nvPr/>
        </p:nvSpPr>
        <p:spPr>
          <a:xfrm>
            <a:off x="7500958" y="1428736"/>
            <a:ext cx="1143008" cy="35719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fr-FR" dirty="0" smtClean="0">
                <a:latin typeface="Century" pitchFamily="18" charset="0"/>
              </a:rPr>
              <a:t>Re= 150</a:t>
            </a:r>
            <a:endParaRPr lang="ar-SA" dirty="0">
              <a:latin typeface="Century" pitchFamily="18" charset="0"/>
            </a:endParaRPr>
          </a:p>
        </p:txBody>
      </p:sp>
      <p:sp>
        <p:nvSpPr>
          <p:cNvPr id="16" name="Rectangle à coins arrondis 15"/>
          <p:cNvSpPr/>
          <p:nvPr/>
        </p:nvSpPr>
        <p:spPr>
          <a:xfrm>
            <a:off x="7500958" y="2000240"/>
            <a:ext cx="1143008" cy="35719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fr-FR" dirty="0" smtClean="0">
                <a:latin typeface="Century" pitchFamily="18" charset="0"/>
              </a:rPr>
              <a:t>Re= 200</a:t>
            </a:r>
            <a:endParaRPr lang="ar-SA" dirty="0">
              <a:latin typeface="Century" pitchFamily="18" charset="0"/>
            </a:endParaRPr>
          </a:p>
        </p:txBody>
      </p:sp>
      <p:sp>
        <p:nvSpPr>
          <p:cNvPr id="17" name="Rectangle à coins arrondis 16"/>
          <p:cNvSpPr/>
          <p:nvPr/>
        </p:nvSpPr>
        <p:spPr>
          <a:xfrm>
            <a:off x="7500958" y="2500306"/>
            <a:ext cx="1185842" cy="35719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fr-FR" dirty="0" err="1" smtClean="0"/>
              <a:t>Re</a:t>
            </a:r>
            <a:r>
              <a:rPr lang="fr-FR" baseline="-25000" dirty="0" err="1" smtClean="0"/>
              <a:t>c</a:t>
            </a:r>
            <a:r>
              <a:rPr lang="fr-FR" b="1" baseline="-25000" dirty="0" smtClean="0"/>
              <a:t> </a:t>
            </a:r>
            <a:r>
              <a:rPr lang="fr-FR" dirty="0" smtClean="0"/>
              <a:t>= 225</a:t>
            </a:r>
            <a:endParaRPr lang="ar-SA" dirty="0"/>
          </a:p>
        </p:txBody>
      </p:sp>
      <p:sp>
        <p:nvSpPr>
          <p:cNvPr id="18" name="Rectangle à coins arrondis 17"/>
          <p:cNvSpPr/>
          <p:nvPr/>
        </p:nvSpPr>
        <p:spPr>
          <a:xfrm>
            <a:off x="7572396" y="3000372"/>
            <a:ext cx="1143008" cy="35719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fr-FR" dirty="0" smtClean="0">
                <a:latin typeface="Century" pitchFamily="18" charset="0"/>
              </a:rPr>
              <a:t>Re= 250</a:t>
            </a:r>
            <a:endParaRPr lang="ar-SA" dirty="0">
              <a:latin typeface="Century" pitchFamily="18" charset="0"/>
            </a:endParaRPr>
          </a:p>
        </p:txBody>
      </p:sp>
      <p:sp>
        <p:nvSpPr>
          <p:cNvPr id="19" name="Rectangle à coins arrondis 18"/>
          <p:cNvSpPr/>
          <p:nvPr/>
        </p:nvSpPr>
        <p:spPr>
          <a:xfrm>
            <a:off x="7643834" y="3714752"/>
            <a:ext cx="1143008" cy="35719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fr-FR" dirty="0" smtClean="0">
                <a:latin typeface="Century" pitchFamily="18" charset="0"/>
              </a:rPr>
              <a:t>Re= 50</a:t>
            </a:r>
            <a:endParaRPr lang="ar-SA" dirty="0">
              <a:latin typeface="Century" pitchFamily="18" charset="0"/>
            </a:endParaRPr>
          </a:p>
        </p:txBody>
      </p:sp>
      <p:sp>
        <p:nvSpPr>
          <p:cNvPr id="20" name="Rectangle à coins arrondis 19"/>
          <p:cNvSpPr/>
          <p:nvPr/>
        </p:nvSpPr>
        <p:spPr>
          <a:xfrm>
            <a:off x="7643834" y="4286256"/>
            <a:ext cx="1143008" cy="35719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fr-FR" dirty="0" smtClean="0">
                <a:latin typeface="Century" pitchFamily="18" charset="0"/>
              </a:rPr>
              <a:t>Re= 150</a:t>
            </a:r>
            <a:endParaRPr lang="ar-SA" dirty="0">
              <a:latin typeface="Century" pitchFamily="18" charset="0"/>
            </a:endParaRPr>
          </a:p>
        </p:txBody>
      </p:sp>
      <p:sp>
        <p:nvSpPr>
          <p:cNvPr id="21" name="Rectangle à coins arrondis 20"/>
          <p:cNvSpPr/>
          <p:nvPr/>
        </p:nvSpPr>
        <p:spPr>
          <a:xfrm>
            <a:off x="7643834" y="4786322"/>
            <a:ext cx="1147778" cy="35719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fr-FR" dirty="0" smtClean="0">
                <a:latin typeface="Century" pitchFamily="18" charset="0"/>
              </a:rPr>
              <a:t>Re= 200</a:t>
            </a:r>
            <a:endParaRPr lang="ar-SA" dirty="0">
              <a:latin typeface="Century" pitchFamily="18" charset="0"/>
            </a:endParaRPr>
          </a:p>
        </p:txBody>
      </p:sp>
      <p:sp>
        <p:nvSpPr>
          <p:cNvPr id="22" name="Rectangle à coins arrondis 21"/>
          <p:cNvSpPr/>
          <p:nvPr/>
        </p:nvSpPr>
        <p:spPr>
          <a:xfrm>
            <a:off x="7643834" y="5286388"/>
            <a:ext cx="1209692" cy="35719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fr-FR" dirty="0" err="1" smtClean="0">
                <a:latin typeface="Century" pitchFamily="18" charset="0"/>
              </a:rPr>
              <a:t>Re</a:t>
            </a:r>
            <a:r>
              <a:rPr lang="fr-FR" baseline="-25000" dirty="0" err="1" smtClean="0">
                <a:latin typeface="Century" pitchFamily="18" charset="0"/>
              </a:rPr>
              <a:t>c</a:t>
            </a:r>
            <a:r>
              <a:rPr lang="fr-FR" b="1" baseline="-25000" dirty="0" smtClean="0">
                <a:latin typeface="Century" pitchFamily="18" charset="0"/>
              </a:rPr>
              <a:t> </a:t>
            </a:r>
            <a:r>
              <a:rPr lang="fr-FR" dirty="0" smtClean="0">
                <a:latin typeface="Century" pitchFamily="18" charset="0"/>
              </a:rPr>
              <a:t>= 250</a:t>
            </a:r>
            <a:endParaRPr lang="ar-SA" dirty="0">
              <a:latin typeface="Century" pitchFamily="18" charset="0"/>
            </a:endParaRPr>
          </a:p>
        </p:txBody>
      </p:sp>
      <p:sp>
        <p:nvSpPr>
          <p:cNvPr id="23" name="Rectangle à coins arrondis 22"/>
          <p:cNvSpPr/>
          <p:nvPr/>
        </p:nvSpPr>
        <p:spPr>
          <a:xfrm>
            <a:off x="7643834" y="5786454"/>
            <a:ext cx="1143008" cy="35719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fr-FR" dirty="0" smtClean="0">
                <a:latin typeface="Century" pitchFamily="18" charset="0"/>
              </a:rPr>
              <a:t>Re= 275</a:t>
            </a:r>
            <a:endParaRPr lang="ar-SA" dirty="0">
              <a:latin typeface="Century" pitchFamily="18" charset="0"/>
            </a:endParaRPr>
          </a:p>
        </p:txBody>
      </p:sp>
      <p:sp>
        <p:nvSpPr>
          <p:cNvPr id="24" name="Rectangle à coins arrondis 23"/>
          <p:cNvSpPr/>
          <p:nvPr/>
        </p:nvSpPr>
        <p:spPr>
          <a:xfrm>
            <a:off x="7358082" y="2428868"/>
            <a:ext cx="1428760" cy="500066"/>
          </a:xfrm>
          <a:prstGeom prst="roundRect">
            <a:avLst/>
          </a:prstGeom>
          <a:effectLst>
            <a:glow rad="139700">
              <a:schemeClr val="accent1">
                <a:satMod val="175000"/>
                <a:alpha val="40000"/>
              </a:schemeClr>
            </a:glow>
            <a:outerShdw blurRad="57150" dist="38100" dir="5400000" algn="ctr" rotWithShape="0">
              <a:schemeClr val="accent1">
                <a:shade val="9000"/>
                <a:satMod val="105000"/>
                <a:alpha val="48000"/>
              </a:scheme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lang="fr-FR" sz="2400" dirty="0" err="1" smtClean="0"/>
              <a:t>Re</a:t>
            </a:r>
            <a:r>
              <a:rPr lang="fr-FR" sz="2400" baseline="-25000" dirty="0" err="1" smtClean="0"/>
              <a:t>c</a:t>
            </a:r>
            <a:r>
              <a:rPr lang="fr-FR" sz="2400" b="1" baseline="-25000" dirty="0" smtClean="0"/>
              <a:t> </a:t>
            </a:r>
            <a:r>
              <a:rPr lang="fr-FR" sz="2400" dirty="0" smtClean="0"/>
              <a:t>= 225</a:t>
            </a:r>
            <a:endParaRPr lang="ar-SA" sz="2400" dirty="0"/>
          </a:p>
        </p:txBody>
      </p:sp>
      <p:sp>
        <p:nvSpPr>
          <p:cNvPr id="25" name="Rectangle à coins arrondis 24"/>
          <p:cNvSpPr/>
          <p:nvPr/>
        </p:nvSpPr>
        <p:spPr>
          <a:xfrm>
            <a:off x="7429520" y="5214950"/>
            <a:ext cx="1500166" cy="500066"/>
          </a:xfrm>
          <a:prstGeom prst="roundRect">
            <a:avLst/>
          </a:prstGeom>
          <a:effectLst>
            <a:glow rad="139700">
              <a:schemeClr val="accent1">
                <a:satMod val="175000"/>
                <a:alpha val="40000"/>
              </a:schemeClr>
            </a:glow>
            <a:outerShdw blurRad="57150" dist="38100" dir="5400000" algn="ctr" rotWithShape="0">
              <a:schemeClr val="accent1">
                <a:shade val="9000"/>
                <a:satMod val="105000"/>
                <a:alpha val="48000"/>
              </a:scheme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lang="fr-FR" sz="2400" dirty="0" err="1" smtClean="0"/>
              <a:t>Re</a:t>
            </a:r>
            <a:r>
              <a:rPr lang="fr-FR" sz="2400" baseline="-25000" dirty="0" err="1" smtClean="0"/>
              <a:t>c</a:t>
            </a:r>
            <a:r>
              <a:rPr lang="fr-FR" sz="2400" b="1" baseline="-25000" dirty="0" smtClean="0"/>
              <a:t> </a:t>
            </a:r>
            <a:r>
              <a:rPr lang="fr-FR" sz="2400" dirty="0" smtClean="0"/>
              <a:t>= 250</a:t>
            </a:r>
            <a:endParaRPr lang="ar-SA" sz="2400" dirty="0"/>
          </a:p>
        </p:txBody>
      </p:sp>
      <p:sp>
        <p:nvSpPr>
          <p:cNvPr id="26" name="شكل بيضاوي 25"/>
          <p:cNvSpPr/>
          <p:nvPr/>
        </p:nvSpPr>
        <p:spPr>
          <a:xfrm>
            <a:off x="0" y="1785926"/>
            <a:ext cx="1500198" cy="642942"/>
          </a:xfrm>
          <a:prstGeom prst="ellipse">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fr-FR" dirty="0" smtClean="0">
                <a:latin typeface="Century" pitchFamily="18" charset="0"/>
              </a:rPr>
              <a:t>Cas 1 L/D= 10</a:t>
            </a:r>
            <a:endParaRPr lang="ar-SA" dirty="0">
              <a:latin typeface="Century" pitchFamily="18" charset="0"/>
            </a:endParaRPr>
          </a:p>
        </p:txBody>
      </p:sp>
      <p:sp>
        <p:nvSpPr>
          <p:cNvPr id="27" name="شكل بيضاوي 26"/>
          <p:cNvSpPr/>
          <p:nvPr/>
        </p:nvSpPr>
        <p:spPr>
          <a:xfrm>
            <a:off x="0" y="4572008"/>
            <a:ext cx="1500166" cy="642942"/>
          </a:xfrm>
          <a:prstGeom prst="ellipse">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fr-FR" dirty="0" smtClean="0">
                <a:solidFill>
                  <a:schemeClr val="tx1"/>
                </a:solidFill>
                <a:latin typeface="Century" pitchFamily="18" charset="0"/>
              </a:rPr>
              <a:t>Cas 1 L/D= 20</a:t>
            </a:r>
            <a:endParaRPr lang="ar-SA" dirty="0">
              <a:solidFill>
                <a:schemeClr val="tx1"/>
              </a:solidFill>
              <a:latin typeface="Century" pitchFamily="18" charset="0"/>
            </a:endParaRPr>
          </a:p>
        </p:txBody>
      </p:sp>
      <p:sp>
        <p:nvSpPr>
          <p:cNvPr id="28" name="عنصر نائب لرقم الشريحة 27"/>
          <p:cNvSpPr>
            <a:spLocks noGrp="1"/>
          </p:cNvSpPr>
          <p:nvPr>
            <p:ph type="sldNum" sz="quarter" idx="12"/>
          </p:nvPr>
        </p:nvSpPr>
        <p:spPr>
          <a:xfrm>
            <a:off x="8096280" y="6429396"/>
            <a:ext cx="762000" cy="365125"/>
          </a:xfrm>
        </p:spPr>
        <p:txBody>
          <a:bodyPr/>
          <a:lstStyle/>
          <a:p>
            <a:r>
              <a:rPr lang="fr-BE" sz="3600" dirty="0" smtClean="0">
                <a:solidFill>
                  <a:srgbClr val="FF0000"/>
                </a:solidFill>
                <a:latin typeface="Algerian" pitchFamily="82" charset="0"/>
              </a:rPr>
              <a:t>12</a:t>
            </a:r>
            <a:endParaRPr lang="fr-BE" sz="3600" dirty="0">
              <a:solidFill>
                <a:srgbClr val="FF0000"/>
              </a:solidFill>
              <a:latin typeface="Algerian"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53" presetClass="entr" presetSubtype="0" fill="hold" nodeType="withEffect">
                                  <p:stCondLst>
                                    <p:cond delay="0"/>
                                  </p:stCondLst>
                                  <p:childTnLst>
                                    <p:set>
                                      <p:cBhvr>
                                        <p:cTn id="11" dur="1" fill="hold">
                                          <p:stCondLst>
                                            <p:cond delay="0"/>
                                          </p:stCondLst>
                                        </p:cTn>
                                        <p:tgtEl>
                                          <p:spTgt spid="5122"/>
                                        </p:tgtEl>
                                        <p:attrNameLst>
                                          <p:attrName>style.visibility</p:attrName>
                                        </p:attrNameLst>
                                      </p:cBhvr>
                                      <p:to>
                                        <p:strVal val="visible"/>
                                      </p:to>
                                    </p:set>
                                    <p:anim calcmode="lin" valueType="num">
                                      <p:cBhvr>
                                        <p:cTn id="12" dur="500" fill="hold"/>
                                        <p:tgtEl>
                                          <p:spTgt spid="5122"/>
                                        </p:tgtEl>
                                        <p:attrNameLst>
                                          <p:attrName>ppt_w</p:attrName>
                                        </p:attrNameLst>
                                      </p:cBhvr>
                                      <p:tavLst>
                                        <p:tav tm="0">
                                          <p:val>
                                            <p:fltVal val="0"/>
                                          </p:val>
                                        </p:tav>
                                        <p:tav tm="100000">
                                          <p:val>
                                            <p:strVal val="#ppt_w"/>
                                          </p:val>
                                        </p:tav>
                                      </p:tavLst>
                                    </p:anim>
                                    <p:anim calcmode="lin" valueType="num">
                                      <p:cBhvr>
                                        <p:cTn id="13" dur="500" fill="hold"/>
                                        <p:tgtEl>
                                          <p:spTgt spid="5122"/>
                                        </p:tgtEl>
                                        <p:attrNameLst>
                                          <p:attrName>ppt_h</p:attrName>
                                        </p:attrNameLst>
                                      </p:cBhvr>
                                      <p:tavLst>
                                        <p:tav tm="0">
                                          <p:val>
                                            <p:fltVal val="0"/>
                                          </p:val>
                                        </p:tav>
                                        <p:tav tm="100000">
                                          <p:val>
                                            <p:strVal val="#ppt_h"/>
                                          </p:val>
                                        </p:tav>
                                      </p:tavLst>
                                    </p:anim>
                                    <p:animEffect transition="in" filter="fade">
                                      <p:cBhvr>
                                        <p:cTn id="14" dur="500"/>
                                        <p:tgtEl>
                                          <p:spTgt spid="5122"/>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ppt_w</p:attrName>
                                        </p:attrNameLst>
                                      </p:cBhvr>
                                      <p:tavLst>
                                        <p:tav tm="0">
                                          <p:val>
                                            <p:fltVal val="0"/>
                                          </p:val>
                                        </p:tav>
                                        <p:tav tm="100000">
                                          <p:val>
                                            <p:strVal val="#ppt_w"/>
                                          </p:val>
                                        </p:tav>
                                      </p:tavLst>
                                    </p:anim>
                                    <p:anim calcmode="lin" valueType="num">
                                      <p:cBhvr>
                                        <p:cTn id="38" dur="500" fill="hold"/>
                                        <p:tgtEl>
                                          <p:spTgt spid="18"/>
                                        </p:tgtEl>
                                        <p:attrNameLst>
                                          <p:attrName>ppt_h</p:attrName>
                                        </p:attrNameLst>
                                      </p:cBhvr>
                                      <p:tavLst>
                                        <p:tav tm="0">
                                          <p:val>
                                            <p:fltVal val="0"/>
                                          </p:val>
                                        </p:tav>
                                        <p:tav tm="100000">
                                          <p:val>
                                            <p:strVal val="#ppt_h"/>
                                          </p:val>
                                        </p:tav>
                                      </p:tavLst>
                                    </p:anim>
                                    <p:animEffect transition="in" filter="fade">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0"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p:cTn id="44" dur="500" fill="hold"/>
                                        <p:tgtEl>
                                          <p:spTgt spid="24"/>
                                        </p:tgtEl>
                                        <p:attrNameLst>
                                          <p:attrName>ppt_w</p:attrName>
                                        </p:attrNameLst>
                                      </p:cBhvr>
                                      <p:tavLst>
                                        <p:tav tm="0">
                                          <p:val>
                                            <p:fltVal val="0"/>
                                          </p:val>
                                        </p:tav>
                                        <p:tav tm="100000">
                                          <p:val>
                                            <p:strVal val="#ppt_w"/>
                                          </p:val>
                                        </p:tav>
                                      </p:tavLst>
                                    </p:anim>
                                    <p:anim calcmode="lin" valueType="num">
                                      <p:cBhvr>
                                        <p:cTn id="45" dur="500" fill="hold"/>
                                        <p:tgtEl>
                                          <p:spTgt spid="24"/>
                                        </p:tgtEl>
                                        <p:attrNameLst>
                                          <p:attrName>ppt_h</p:attrName>
                                        </p:attrNameLst>
                                      </p:cBhvr>
                                      <p:tavLst>
                                        <p:tav tm="0">
                                          <p:val>
                                            <p:fltVal val="0"/>
                                          </p:val>
                                        </p:tav>
                                        <p:tav tm="100000">
                                          <p:val>
                                            <p:strVal val="#ppt_h"/>
                                          </p:val>
                                        </p:tav>
                                      </p:tavLst>
                                    </p:anim>
                                    <p:animEffect transition="in" filter="fade">
                                      <p:cBhvr>
                                        <p:cTn id="46" dur="5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checkerboard(across)">
                                      <p:cBhvr>
                                        <p:cTn id="51" dur="500"/>
                                        <p:tgtEl>
                                          <p:spTgt spid="27"/>
                                        </p:tgtEl>
                                      </p:cBhvr>
                                    </p:animEffect>
                                  </p:childTnLst>
                                </p:cTn>
                              </p:par>
                              <p:par>
                                <p:cTn id="52" presetID="5" presetClass="entr" presetSubtype="10" fill="hold" nodeType="withEffect">
                                  <p:stCondLst>
                                    <p:cond delay="0"/>
                                  </p:stCondLst>
                                  <p:childTnLst>
                                    <p:set>
                                      <p:cBhvr>
                                        <p:cTn id="53" dur="1" fill="hold">
                                          <p:stCondLst>
                                            <p:cond delay="0"/>
                                          </p:stCondLst>
                                        </p:cTn>
                                        <p:tgtEl>
                                          <p:spTgt spid="5123"/>
                                        </p:tgtEl>
                                        <p:attrNameLst>
                                          <p:attrName>style.visibility</p:attrName>
                                        </p:attrNameLst>
                                      </p:cBhvr>
                                      <p:to>
                                        <p:strVal val="visible"/>
                                      </p:to>
                                    </p:set>
                                    <p:animEffect transition="in" filter="checkerboard(across)">
                                      <p:cBhvr>
                                        <p:cTn id="54" dur="500"/>
                                        <p:tgtEl>
                                          <p:spTgt spid="5123"/>
                                        </p:tgtEl>
                                      </p:cBhvr>
                                    </p:animEffect>
                                  </p:childTnLst>
                                </p:cTn>
                              </p:par>
                              <p:par>
                                <p:cTn id="55" presetID="5" presetClass="entr" presetSubtype="1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checkerboard(across)">
                                      <p:cBhvr>
                                        <p:cTn id="57" dur="500"/>
                                        <p:tgtEl>
                                          <p:spTgt spid="19"/>
                                        </p:tgtEl>
                                      </p:cBhvr>
                                    </p:animEffect>
                                  </p:childTnLst>
                                </p:cTn>
                              </p:par>
                              <p:par>
                                <p:cTn id="58" presetID="5" presetClass="entr" presetSubtype="10"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checkerboard(across)">
                                      <p:cBhvr>
                                        <p:cTn id="60" dur="500"/>
                                        <p:tgtEl>
                                          <p:spTgt spid="20"/>
                                        </p:tgtEl>
                                      </p:cBhvr>
                                    </p:animEffect>
                                  </p:childTnLst>
                                </p:cTn>
                              </p:par>
                              <p:par>
                                <p:cTn id="61" presetID="5" presetClass="entr" presetSubtype="10"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checkerboard(across)">
                                      <p:cBhvr>
                                        <p:cTn id="63" dur="500"/>
                                        <p:tgtEl>
                                          <p:spTgt spid="21"/>
                                        </p:tgtEl>
                                      </p:cBhvr>
                                    </p:animEffect>
                                  </p:childTnLst>
                                </p:cTn>
                              </p:par>
                              <p:par>
                                <p:cTn id="64" presetID="5" presetClass="entr" presetSubtype="10"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checkerboard(across)">
                                      <p:cBhvr>
                                        <p:cTn id="66" dur="500"/>
                                        <p:tgtEl>
                                          <p:spTgt spid="22"/>
                                        </p:tgtEl>
                                      </p:cBhvr>
                                    </p:animEffect>
                                  </p:childTnLst>
                                </p:cTn>
                              </p:par>
                              <p:par>
                                <p:cTn id="67" presetID="5" presetClass="entr" presetSubtype="10"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checkerboard(across)">
                                      <p:cBhvr>
                                        <p:cTn id="69" dur="500"/>
                                        <p:tgtEl>
                                          <p:spTgt spid="23"/>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0" fill="hold" grpId="0" nodeType="click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p:cTn id="74" dur="500" fill="hold"/>
                                        <p:tgtEl>
                                          <p:spTgt spid="25"/>
                                        </p:tgtEl>
                                        <p:attrNameLst>
                                          <p:attrName>ppt_w</p:attrName>
                                        </p:attrNameLst>
                                      </p:cBhvr>
                                      <p:tavLst>
                                        <p:tav tm="0">
                                          <p:val>
                                            <p:fltVal val="0"/>
                                          </p:val>
                                        </p:tav>
                                        <p:tav tm="100000">
                                          <p:val>
                                            <p:strVal val="#ppt_w"/>
                                          </p:val>
                                        </p:tav>
                                      </p:tavLst>
                                    </p:anim>
                                    <p:anim calcmode="lin" valueType="num">
                                      <p:cBhvr>
                                        <p:cTn id="75" dur="500" fill="hold"/>
                                        <p:tgtEl>
                                          <p:spTgt spid="25"/>
                                        </p:tgtEl>
                                        <p:attrNameLst>
                                          <p:attrName>ppt_h</p:attrName>
                                        </p:attrNameLst>
                                      </p:cBhvr>
                                      <p:tavLst>
                                        <p:tav tm="0">
                                          <p:val>
                                            <p:fltVal val="0"/>
                                          </p:val>
                                        </p:tav>
                                        <p:tav tm="100000">
                                          <p:val>
                                            <p:strVal val="#ppt_h"/>
                                          </p:val>
                                        </p:tav>
                                      </p:tavLst>
                                    </p:anim>
                                    <p:animEffect transition="in" filter="fade">
                                      <p:cBhvr>
                                        <p:cTn id="7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benbordi\Documents\Sans titre 3.png"/>
          <p:cNvPicPr>
            <a:picLocks noChangeAspect="1" noChangeArrowheads="1"/>
          </p:cNvPicPr>
          <p:nvPr/>
        </p:nvPicPr>
        <p:blipFill>
          <a:blip r:embed="rId2"/>
          <a:srcRect l="22807" r="26902" b="40511"/>
          <a:stretch>
            <a:fillRect/>
          </a:stretch>
        </p:blipFill>
        <p:spPr bwMode="auto">
          <a:xfrm>
            <a:off x="2000232" y="571480"/>
            <a:ext cx="5286412" cy="2928958"/>
          </a:xfrm>
          <a:prstGeom prst="rect">
            <a:avLst/>
          </a:prstGeom>
          <a:noFill/>
        </p:spPr>
      </p:pic>
      <p:pic>
        <p:nvPicPr>
          <p:cNvPr id="6148" name="Picture 4" descr="C:\Users\benbordi\Documents\Sans titre 4.png"/>
          <p:cNvPicPr>
            <a:picLocks noChangeAspect="1" noChangeArrowheads="1"/>
          </p:cNvPicPr>
          <p:nvPr/>
        </p:nvPicPr>
        <p:blipFill>
          <a:blip r:embed="rId3"/>
          <a:srcRect l="20533" t="4881" r="28136" b="51853"/>
          <a:stretch>
            <a:fillRect/>
          </a:stretch>
        </p:blipFill>
        <p:spPr bwMode="auto">
          <a:xfrm>
            <a:off x="1428728" y="3714752"/>
            <a:ext cx="6429420" cy="2643206"/>
          </a:xfrm>
          <a:prstGeom prst="rect">
            <a:avLst/>
          </a:prstGeom>
          <a:noFill/>
        </p:spPr>
      </p:pic>
      <p:sp>
        <p:nvSpPr>
          <p:cNvPr id="16" name="مستطيل 15"/>
          <p:cNvSpPr/>
          <p:nvPr/>
        </p:nvSpPr>
        <p:spPr>
          <a:xfrm>
            <a:off x="7643834" y="928670"/>
            <a:ext cx="1143008" cy="285752"/>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r>
              <a:rPr lang="fr-FR" dirty="0" smtClean="0">
                <a:latin typeface="Century" pitchFamily="18" charset="0"/>
              </a:rPr>
              <a:t>Re= 50</a:t>
            </a:r>
            <a:endParaRPr lang="ar-SA" dirty="0">
              <a:latin typeface="Century" pitchFamily="18" charset="0"/>
            </a:endParaRPr>
          </a:p>
        </p:txBody>
      </p:sp>
      <p:sp>
        <p:nvSpPr>
          <p:cNvPr id="17" name="مستطيل 16"/>
          <p:cNvSpPr/>
          <p:nvPr/>
        </p:nvSpPr>
        <p:spPr>
          <a:xfrm>
            <a:off x="7643834" y="1357298"/>
            <a:ext cx="1143008" cy="285752"/>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r>
              <a:rPr lang="fr-FR" dirty="0" smtClean="0">
                <a:latin typeface="Century" pitchFamily="18" charset="0"/>
              </a:rPr>
              <a:t>Re= 150</a:t>
            </a:r>
            <a:endParaRPr lang="ar-SA" dirty="0">
              <a:latin typeface="Century" pitchFamily="18" charset="0"/>
            </a:endParaRPr>
          </a:p>
        </p:txBody>
      </p:sp>
      <p:sp>
        <p:nvSpPr>
          <p:cNvPr id="18" name="مستطيل 17"/>
          <p:cNvSpPr/>
          <p:nvPr/>
        </p:nvSpPr>
        <p:spPr>
          <a:xfrm>
            <a:off x="7643834" y="1785926"/>
            <a:ext cx="1143008" cy="285752"/>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r>
              <a:rPr lang="fr-FR" dirty="0" smtClean="0">
                <a:latin typeface="Century" pitchFamily="18" charset="0"/>
              </a:rPr>
              <a:t>Re= 200</a:t>
            </a:r>
            <a:endParaRPr lang="ar-SA" dirty="0">
              <a:latin typeface="Century" pitchFamily="18" charset="0"/>
            </a:endParaRPr>
          </a:p>
        </p:txBody>
      </p:sp>
      <p:sp>
        <p:nvSpPr>
          <p:cNvPr id="19" name="مستطيل 18"/>
          <p:cNvSpPr/>
          <p:nvPr/>
        </p:nvSpPr>
        <p:spPr>
          <a:xfrm>
            <a:off x="7643834" y="2143116"/>
            <a:ext cx="1143008" cy="285752"/>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r>
              <a:rPr lang="fr-FR" dirty="0" smtClean="0">
                <a:latin typeface="Century" pitchFamily="18" charset="0"/>
              </a:rPr>
              <a:t>Re= 250</a:t>
            </a:r>
            <a:endParaRPr lang="ar-SA" dirty="0">
              <a:latin typeface="Century" pitchFamily="18" charset="0"/>
            </a:endParaRPr>
          </a:p>
        </p:txBody>
      </p:sp>
      <p:sp>
        <p:nvSpPr>
          <p:cNvPr id="20" name="مستطيل 19"/>
          <p:cNvSpPr/>
          <p:nvPr/>
        </p:nvSpPr>
        <p:spPr>
          <a:xfrm>
            <a:off x="7643834" y="2571744"/>
            <a:ext cx="1143008" cy="285752"/>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r>
              <a:rPr lang="fr-FR" dirty="0" err="1" smtClean="0">
                <a:latin typeface="Century" pitchFamily="18" charset="0"/>
              </a:rPr>
              <a:t>Re</a:t>
            </a:r>
            <a:r>
              <a:rPr lang="fr-FR" baseline="-25000" dirty="0" err="1" smtClean="0">
                <a:latin typeface="Century" pitchFamily="18" charset="0"/>
              </a:rPr>
              <a:t>c</a:t>
            </a:r>
            <a:r>
              <a:rPr lang="fr-FR" b="1" baseline="-25000" dirty="0" smtClean="0">
                <a:latin typeface="Century" pitchFamily="18" charset="0"/>
              </a:rPr>
              <a:t> </a:t>
            </a:r>
            <a:r>
              <a:rPr lang="fr-FR" dirty="0" smtClean="0">
                <a:latin typeface="Century" pitchFamily="18" charset="0"/>
              </a:rPr>
              <a:t>=300</a:t>
            </a:r>
            <a:endParaRPr lang="ar-SA" dirty="0">
              <a:latin typeface="Century" pitchFamily="18" charset="0"/>
            </a:endParaRPr>
          </a:p>
        </p:txBody>
      </p:sp>
      <p:sp>
        <p:nvSpPr>
          <p:cNvPr id="21" name="مستطيل 20"/>
          <p:cNvSpPr/>
          <p:nvPr/>
        </p:nvSpPr>
        <p:spPr>
          <a:xfrm>
            <a:off x="7643834" y="3000372"/>
            <a:ext cx="1143008" cy="285752"/>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r>
              <a:rPr lang="fr-FR" dirty="0" smtClean="0">
                <a:latin typeface="Century" pitchFamily="18" charset="0"/>
              </a:rPr>
              <a:t>Re= 325</a:t>
            </a:r>
            <a:endParaRPr lang="ar-SA" dirty="0">
              <a:latin typeface="Century" pitchFamily="18" charset="0"/>
            </a:endParaRPr>
          </a:p>
        </p:txBody>
      </p:sp>
      <p:sp>
        <p:nvSpPr>
          <p:cNvPr id="22" name="مستطيل 21"/>
          <p:cNvSpPr/>
          <p:nvPr/>
        </p:nvSpPr>
        <p:spPr>
          <a:xfrm>
            <a:off x="7929586" y="4214818"/>
            <a:ext cx="1142976" cy="285752"/>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r>
              <a:rPr lang="fr-FR" dirty="0" smtClean="0">
                <a:latin typeface="Century" pitchFamily="18" charset="0"/>
              </a:rPr>
              <a:t>Re= 150</a:t>
            </a:r>
            <a:endParaRPr lang="ar-SA" dirty="0">
              <a:latin typeface="Century" pitchFamily="18" charset="0"/>
            </a:endParaRPr>
          </a:p>
        </p:txBody>
      </p:sp>
      <p:sp>
        <p:nvSpPr>
          <p:cNvPr id="23" name="مستطيل 22"/>
          <p:cNvSpPr/>
          <p:nvPr/>
        </p:nvSpPr>
        <p:spPr>
          <a:xfrm>
            <a:off x="7929586" y="4643446"/>
            <a:ext cx="1142976" cy="285752"/>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r>
              <a:rPr lang="fr-FR" dirty="0" smtClean="0">
                <a:latin typeface="Century" pitchFamily="18" charset="0"/>
              </a:rPr>
              <a:t>Re= 200</a:t>
            </a:r>
            <a:endParaRPr lang="ar-SA" dirty="0">
              <a:latin typeface="Century" pitchFamily="18" charset="0"/>
            </a:endParaRPr>
          </a:p>
        </p:txBody>
      </p:sp>
      <p:sp>
        <p:nvSpPr>
          <p:cNvPr id="24" name="مستطيل 23"/>
          <p:cNvSpPr/>
          <p:nvPr/>
        </p:nvSpPr>
        <p:spPr>
          <a:xfrm>
            <a:off x="7929586" y="5072074"/>
            <a:ext cx="1142976" cy="285752"/>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r>
              <a:rPr lang="fr-FR" dirty="0" smtClean="0">
                <a:latin typeface="Century" pitchFamily="18" charset="0"/>
              </a:rPr>
              <a:t>Re= 250</a:t>
            </a:r>
            <a:endParaRPr lang="ar-SA" dirty="0">
              <a:latin typeface="Century" pitchFamily="18" charset="0"/>
            </a:endParaRPr>
          </a:p>
        </p:txBody>
      </p:sp>
      <p:sp>
        <p:nvSpPr>
          <p:cNvPr id="25" name="مستطيل 24"/>
          <p:cNvSpPr/>
          <p:nvPr/>
        </p:nvSpPr>
        <p:spPr>
          <a:xfrm>
            <a:off x="7929586" y="5500702"/>
            <a:ext cx="1143008" cy="285752"/>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r>
              <a:rPr lang="fr-FR" dirty="0" err="1" smtClean="0">
                <a:latin typeface="Century" pitchFamily="18" charset="0"/>
              </a:rPr>
              <a:t>Re</a:t>
            </a:r>
            <a:r>
              <a:rPr lang="fr-FR" baseline="-25000" dirty="0" err="1" smtClean="0">
                <a:latin typeface="Century" pitchFamily="18" charset="0"/>
              </a:rPr>
              <a:t>c</a:t>
            </a:r>
            <a:r>
              <a:rPr lang="fr-FR" b="1" baseline="-25000" dirty="0" smtClean="0">
                <a:latin typeface="Century" pitchFamily="18" charset="0"/>
              </a:rPr>
              <a:t> </a:t>
            </a:r>
            <a:r>
              <a:rPr lang="fr-FR" dirty="0" smtClean="0">
                <a:latin typeface="Century" pitchFamily="18" charset="0"/>
              </a:rPr>
              <a:t>=300</a:t>
            </a:r>
            <a:endParaRPr lang="ar-SA" dirty="0">
              <a:latin typeface="Century" pitchFamily="18" charset="0"/>
            </a:endParaRPr>
          </a:p>
        </p:txBody>
      </p:sp>
      <p:sp>
        <p:nvSpPr>
          <p:cNvPr id="26" name="مستطيل 25"/>
          <p:cNvSpPr/>
          <p:nvPr/>
        </p:nvSpPr>
        <p:spPr>
          <a:xfrm>
            <a:off x="7929586" y="5857892"/>
            <a:ext cx="1142976" cy="357190"/>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r>
              <a:rPr lang="fr-FR" dirty="0" smtClean="0">
                <a:latin typeface="Century" pitchFamily="18" charset="0"/>
              </a:rPr>
              <a:t>Re= 325</a:t>
            </a:r>
            <a:endParaRPr lang="ar-SA" dirty="0">
              <a:latin typeface="Century" pitchFamily="18" charset="0"/>
            </a:endParaRPr>
          </a:p>
        </p:txBody>
      </p:sp>
      <p:sp>
        <p:nvSpPr>
          <p:cNvPr id="27" name="مستطيل 26"/>
          <p:cNvSpPr/>
          <p:nvPr/>
        </p:nvSpPr>
        <p:spPr>
          <a:xfrm>
            <a:off x="7929586" y="3786190"/>
            <a:ext cx="1142976" cy="285752"/>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r>
              <a:rPr lang="fr-FR" dirty="0" smtClean="0">
                <a:latin typeface="Century" pitchFamily="18" charset="0"/>
              </a:rPr>
              <a:t>Re= 50</a:t>
            </a:r>
            <a:endParaRPr lang="ar-SA" dirty="0">
              <a:latin typeface="Century" pitchFamily="18" charset="0"/>
            </a:endParaRPr>
          </a:p>
        </p:txBody>
      </p:sp>
      <p:sp>
        <p:nvSpPr>
          <p:cNvPr id="30" name="شكل بيضاوي 29"/>
          <p:cNvSpPr/>
          <p:nvPr/>
        </p:nvSpPr>
        <p:spPr>
          <a:xfrm>
            <a:off x="0" y="1643050"/>
            <a:ext cx="1500198" cy="642942"/>
          </a:xfrm>
          <a:prstGeom prst="ellipse">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fr-FR" dirty="0" smtClean="0">
                <a:latin typeface="Century" pitchFamily="18" charset="0"/>
              </a:rPr>
              <a:t>Cas 1 L/D= 30</a:t>
            </a:r>
            <a:endParaRPr lang="ar-SA" dirty="0">
              <a:latin typeface="Century" pitchFamily="18" charset="0"/>
            </a:endParaRPr>
          </a:p>
        </p:txBody>
      </p:sp>
      <p:sp>
        <p:nvSpPr>
          <p:cNvPr id="31" name="شكل بيضاوي 30"/>
          <p:cNvSpPr/>
          <p:nvPr/>
        </p:nvSpPr>
        <p:spPr>
          <a:xfrm>
            <a:off x="0" y="4786322"/>
            <a:ext cx="1500166" cy="642942"/>
          </a:xfrm>
          <a:prstGeom prst="ellipse">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fr-FR" dirty="0" smtClean="0">
                <a:solidFill>
                  <a:schemeClr val="tx1"/>
                </a:solidFill>
                <a:latin typeface="Century" pitchFamily="18" charset="0"/>
              </a:rPr>
              <a:t>Cas 1 L/D= 40</a:t>
            </a:r>
            <a:endParaRPr lang="ar-SA" dirty="0">
              <a:solidFill>
                <a:schemeClr val="tx1"/>
              </a:solidFill>
              <a:latin typeface="Century" pitchFamily="18" charset="0"/>
            </a:endParaRPr>
          </a:p>
        </p:txBody>
      </p:sp>
      <p:sp>
        <p:nvSpPr>
          <p:cNvPr id="32" name="مستطيل 31"/>
          <p:cNvSpPr/>
          <p:nvPr/>
        </p:nvSpPr>
        <p:spPr>
          <a:xfrm>
            <a:off x="7643834" y="2500306"/>
            <a:ext cx="1143008" cy="428628"/>
          </a:xfrm>
          <a:prstGeom prst="rect">
            <a:avLst/>
          </a:prstGeom>
          <a:effectLst>
            <a:glow rad="101600">
              <a:schemeClr val="accent1">
                <a:satMod val="175000"/>
                <a:alpha val="40000"/>
              </a:schemeClr>
            </a:glow>
            <a:outerShdw blurRad="57150" dist="38100" dir="5400000" algn="ctr" rotWithShape="0">
              <a:schemeClr val="accent1">
                <a:shade val="9000"/>
                <a:satMod val="105000"/>
                <a:alpha val="48000"/>
              </a:schemeClr>
            </a:outerShdw>
          </a:effectLst>
        </p:spPr>
        <p:style>
          <a:lnRef idx="1">
            <a:schemeClr val="accent1"/>
          </a:lnRef>
          <a:fillRef idx="2">
            <a:schemeClr val="accent1"/>
          </a:fillRef>
          <a:effectRef idx="1">
            <a:schemeClr val="accent1"/>
          </a:effectRef>
          <a:fontRef idx="minor">
            <a:schemeClr val="dk1"/>
          </a:fontRef>
        </p:style>
        <p:txBody>
          <a:bodyPr rtlCol="1" anchor="ctr"/>
          <a:lstStyle/>
          <a:p>
            <a:r>
              <a:rPr lang="fr-FR" b="1" dirty="0" err="1" smtClean="0">
                <a:latin typeface="Century" pitchFamily="18" charset="0"/>
              </a:rPr>
              <a:t>Re</a:t>
            </a:r>
            <a:r>
              <a:rPr lang="fr-FR" b="1" baseline="-25000" dirty="0" err="1" smtClean="0">
                <a:latin typeface="Century" pitchFamily="18" charset="0"/>
              </a:rPr>
              <a:t>c</a:t>
            </a:r>
            <a:r>
              <a:rPr lang="fr-FR" b="1" baseline="-25000" dirty="0" smtClean="0">
                <a:latin typeface="Century" pitchFamily="18" charset="0"/>
              </a:rPr>
              <a:t> </a:t>
            </a:r>
            <a:r>
              <a:rPr lang="fr-FR" b="1" dirty="0" smtClean="0">
                <a:latin typeface="Century" pitchFamily="18" charset="0"/>
              </a:rPr>
              <a:t>=300</a:t>
            </a:r>
            <a:endParaRPr lang="ar-SA" b="1" dirty="0">
              <a:latin typeface="Century" pitchFamily="18" charset="0"/>
            </a:endParaRPr>
          </a:p>
        </p:txBody>
      </p:sp>
      <p:sp>
        <p:nvSpPr>
          <p:cNvPr id="33" name="مستطيل 32"/>
          <p:cNvSpPr/>
          <p:nvPr/>
        </p:nvSpPr>
        <p:spPr>
          <a:xfrm>
            <a:off x="7858148" y="5429264"/>
            <a:ext cx="1285884" cy="428628"/>
          </a:xfrm>
          <a:prstGeom prst="rect">
            <a:avLst/>
          </a:prstGeom>
          <a:effectLst>
            <a:glow rad="101600">
              <a:schemeClr val="accent1">
                <a:satMod val="175000"/>
                <a:alpha val="40000"/>
              </a:schemeClr>
            </a:glow>
            <a:outerShdw blurRad="57150" dist="38100" dir="5400000" algn="ctr" rotWithShape="0">
              <a:schemeClr val="accent1">
                <a:shade val="9000"/>
                <a:satMod val="105000"/>
                <a:alpha val="48000"/>
              </a:schemeClr>
            </a:outerShdw>
          </a:effectLst>
        </p:spPr>
        <p:style>
          <a:lnRef idx="1">
            <a:schemeClr val="accent1"/>
          </a:lnRef>
          <a:fillRef idx="2">
            <a:schemeClr val="accent1"/>
          </a:fillRef>
          <a:effectRef idx="1">
            <a:schemeClr val="accent1"/>
          </a:effectRef>
          <a:fontRef idx="minor">
            <a:schemeClr val="dk1"/>
          </a:fontRef>
        </p:style>
        <p:txBody>
          <a:bodyPr rtlCol="1" anchor="ctr"/>
          <a:lstStyle/>
          <a:p>
            <a:r>
              <a:rPr lang="fr-FR" b="1" dirty="0" err="1" smtClean="0">
                <a:latin typeface="Century" pitchFamily="18" charset="0"/>
              </a:rPr>
              <a:t>Re</a:t>
            </a:r>
            <a:r>
              <a:rPr lang="fr-FR" b="1" baseline="-25000" dirty="0" err="1" smtClean="0">
                <a:latin typeface="Century" pitchFamily="18" charset="0"/>
              </a:rPr>
              <a:t>c</a:t>
            </a:r>
            <a:r>
              <a:rPr lang="fr-FR" b="1" baseline="-25000" dirty="0" smtClean="0">
                <a:latin typeface="Century" pitchFamily="18" charset="0"/>
              </a:rPr>
              <a:t> </a:t>
            </a:r>
            <a:r>
              <a:rPr lang="fr-FR" b="1" dirty="0" smtClean="0">
                <a:latin typeface="Century" pitchFamily="18" charset="0"/>
              </a:rPr>
              <a:t>=300</a:t>
            </a:r>
            <a:endParaRPr lang="ar-SA" b="1" dirty="0">
              <a:latin typeface="Century" pitchFamily="18" charset="0"/>
            </a:endParaRPr>
          </a:p>
        </p:txBody>
      </p:sp>
      <p:sp>
        <p:nvSpPr>
          <p:cNvPr id="34" name="عنصر نائب لرقم الشريحة 33"/>
          <p:cNvSpPr>
            <a:spLocks noGrp="1"/>
          </p:cNvSpPr>
          <p:nvPr>
            <p:ph type="sldNum" sz="quarter" idx="12"/>
          </p:nvPr>
        </p:nvSpPr>
        <p:spPr>
          <a:xfrm>
            <a:off x="8139114" y="6421461"/>
            <a:ext cx="647728" cy="365125"/>
          </a:xfrm>
        </p:spPr>
        <p:txBody>
          <a:bodyPr/>
          <a:lstStyle/>
          <a:p>
            <a:r>
              <a:rPr lang="fr-BE" sz="3600" dirty="0" smtClean="0">
                <a:solidFill>
                  <a:srgbClr val="FF0000"/>
                </a:solidFill>
                <a:latin typeface="Algerian" pitchFamily="82" charset="0"/>
              </a:rPr>
              <a:t>13</a:t>
            </a:r>
            <a:endParaRPr lang="fr-BE" sz="3600" dirty="0">
              <a:solidFill>
                <a:srgbClr val="FF0000"/>
              </a:solidFill>
              <a:latin typeface="Algerian"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checkerboard(across)">
                                      <p:cBhvr>
                                        <p:cTn id="7" dur="500"/>
                                        <p:tgtEl>
                                          <p:spTgt spid="30"/>
                                        </p:tgtEl>
                                      </p:cBhvr>
                                    </p:animEffect>
                                  </p:childTnLst>
                                </p:cTn>
                              </p:par>
                              <p:par>
                                <p:cTn id="8" presetID="5" presetClass="entr" presetSubtype="10"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checkerboard(across)">
                                      <p:cBhvr>
                                        <p:cTn id="10" dur="500"/>
                                        <p:tgtEl>
                                          <p:spTgt spid="6146"/>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checkerboard(across)">
                                      <p:cBhvr>
                                        <p:cTn id="13" dur="500"/>
                                        <p:tgtEl>
                                          <p:spTgt spid="16"/>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checkerboard(across)">
                                      <p:cBhvr>
                                        <p:cTn id="16" dur="500"/>
                                        <p:tgtEl>
                                          <p:spTgt spid="17"/>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checkerboard(across)">
                                      <p:cBhvr>
                                        <p:cTn id="19" dur="500"/>
                                        <p:tgtEl>
                                          <p:spTgt spid="18"/>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heckerboard(across)">
                                      <p:cBhvr>
                                        <p:cTn id="22" dur="500"/>
                                        <p:tgtEl>
                                          <p:spTgt spid="19"/>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checkerboard(across)">
                                      <p:cBhvr>
                                        <p:cTn id="25" dur="500"/>
                                        <p:tgtEl>
                                          <p:spTgt spid="20"/>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checkerboard(across)">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grpId="1" nodeType="click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p:cTn id="33" dur="500" fill="hold"/>
                                        <p:tgtEl>
                                          <p:spTgt spid="32"/>
                                        </p:tgtEl>
                                        <p:attrNameLst>
                                          <p:attrName>ppt_w</p:attrName>
                                        </p:attrNameLst>
                                      </p:cBhvr>
                                      <p:tavLst>
                                        <p:tav tm="0">
                                          <p:val>
                                            <p:fltVal val="0"/>
                                          </p:val>
                                        </p:tav>
                                        <p:tav tm="100000">
                                          <p:val>
                                            <p:strVal val="#ppt_w"/>
                                          </p:val>
                                        </p:tav>
                                      </p:tavLst>
                                    </p:anim>
                                    <p:anim calcmode="lin" valueType="num">
                                      <p:cBhvr>
                                        <p:cTn id="34" dur="500" fill="hold"/>
                                        <p:tgtEl>
                                          <p:spTgt spid="32"/>
                                        </p:tgtEl>
                                        <p:attrNameLst>
                                          <p:attrName>ppt_h</p:attrName>
                                        </p:attrNameLst>
                                      </p:cBhvr>
                                      <p:tavLst>
                                        <p:tav tm="0">
                                          <p:val>
                                            <p:fltVal val="0"/>
                                          </p:val>
                                        </p:tav>
                                        <p:tav tm="100000">
                                          <p:val>
                                            <p:strVal val="#ppt_h"/>
                                          </p:val>
                                        </p:tav>
                                      </p:tavLst>
                                    </p:anim>
                                    <p:animEffect transition="in" filter="fade">
                                      <p:cBhvr>
                                        <p:cTn id="35" dur="500"/>
                                        <p:tgtEl>
                                          <p:spTgt spid="32"/>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p:cTn id="40" dur="500" fill="hold"/>
                                        <p:tgtEl>
                                          <p:spTgt spid="31"/>
                                        </p:tgtEl>
                                        <p:attrNameLst>
                                          <p:attrName>ppt_w</p:attrName>
                                        </p:attrNameLst>
                                      </p:cBhvr>
                                      <p:tavLst>
                                        <p:tav tm="0">
                                          <p:val>
                                            <p:fltVal val="0"/>
                                          </p:val>
                                        </p:tav>
                                        <p:tav tm="100000">
                                          <p:val>
                                            <p:strVal val="#ppt_w"/>
                                          </p:val>
                                        </p:tav>
                                      </p:tavLst>
                                    </p:anim>
                                    <p:anim calcmode="lin" valueType="num">
                                      <p:cBhvr>
                                        <p:cTn id="41" dur="500" fill="hold"/>
                                        <p:tgtEl>
                                          <p:spTgt spid="31"/>
                                        </p:tgtEl>
                                        <p:attrNameLst>
                                          <p:attrName>ppt_h</p:attrName>
                                        </p:attrNameLst>
                                      </p:cBhvr>
                                      <p:tavLst>
                                        <p:tav tm="0">
                                          <p:val>
                                            <p:fltVal val="0"/>
                                          </p:val>
                                        </p:tav>
                                        <p:tav tm="100000">
                                          <p:val>
                                            <p:strVal val="#ppt_h"/>
                                          </p:val>
                                        </p:tav>
                                      </p:tavLst>
                                    </p:anim>
                                    <p:animEffect transition="in" filter="fade">
                                      <p:cBhvr>
                                        <p:cTn id="42" dur="500"/>
                                        <p:tgtEl>
                                          <p:spTgt spid="31"/>
                                        </p:tgtEl>
                                      </p:cBhvr>
                                    </p:animEffect>
                                  </p:childTnLst>
                                </p:cTn>
                              </p:par>
                              <p:par>
                                <p:cTn id="43" presetID="53" presetClass="entr" presetSubtype="0" fill="hold" nodeType="withEffect">
                                  <p:stCondLst>
                                    <p:cond delay="0"/>
                                  </p:stCondLst>
                                  <p:childTnLst>
                                    <p:set>
                                      <p:cBhvr>
                                        <p:cTn id="44" dur="1" fill="hold">
                                          <p:stCondLst>
                                            <p:cond delay="0"/>
                                          </p:stCondLst>
                                        </p:cTn>
                                        <p:tgtEl>
                                          <p:spTgt spid="6148"/>
                                        </p:tgtEl>
                                        <p:attrNameLst>
                                          <p:attrName>style.visibility</p:attrName>
                                        </p:attrNameLst>
                                      </p:cBhvr>
                                      <p:to>
                                        <p:strVal val="visible"/>
                                      </p:to>
                                    </p:set>
                                    <p:anim calcmode="lin" valueType="num">
                                      <p:cBhvr>
                                        <p:cTn id="45" dur="500" fill="hold"/>
                                        <p:tgtEl>
                                          <p:spTgt spid="6148"/>
                                        </p:tgtEl>
                                        <p:attrNameLst>
                                          <p:attrName>ppt_w</p:attrName>
                                        </p:attrNameLst>
                                      </p:cBhvr>
                                      <p:tavLst>
                                        <p:tav tm="0">
                                          <p:val>
                                            <p:fltVal val="0"/>
                                          </p:val>
                                        </p:tav>
                                        <p:tav tm="100000">
                                          <p:val>
                                            <p:strVal val="#ppt_w"/>
                                          </p:val>
                                        </p:tav>
                                      </p:tavLst>
                                    </p:anim>
                                    <p:anim calcmode="lin" valueType="num">
                                      <p:cBhvr>
                                        <p:cTn id="46" dur="500" fill="hold"/>
                                        <p:tgtEl>
                                          <p:spTgt spid="6148"/>
                                        </p:tgtEl>
                                        <p:attrNameLst>
                                          <p:attrName>ppt_h</p:attrName>
                                        </p:attrNameLst>
                                      </p:cBhvr>
                                      <p:tavLst>
                                        <p:tav tm="0">
                                          <p:val>
                                            <p:fltVal val="0"/>
                                          </p:val>
                                        </p:tav>
                                        <p:tav tm="100000">
                                          <p:val>
                                            <p:strVal val="#ppt_h"/>
                                          </p:val>
                                        </p:tav>
                                      </p:tavLst>
                                    </p:anim>
                                    <p:animEffect transition="in" filter="fade">
                                      <p:cBhvr>
                                        <p:cTn id="47" dur="500"/>
                                        <p:tgtEl>
                                          <p:spTgt spid="6148"/>
                                        </p:tgtEl>
                                      </p:cBhvr>
                                    </p:animEffect>
                                  </p:childTnLst>
                                </p:cTn>
                              </p:par>
                              <p:par>
                                <p:cTn id="48" presetID="53" presetClass="entr" presetSubtype="0" fill="hold" grpId="0" nodeType="with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par>
                                <p:cTn id="53" presetID="53"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p:cTn id="55" dur="500" fill="hold"/>
                                        <p:tgtEl>
                                          <p:spTgt spid="22"/>
                                        </p:tgtEl>
                                        <p:attrNameLst>
                                          <p:attrName>ppt_w</p:attrName>
                                        </p:attrNameLst>
                                      </p:cBhvr>
                                      <p:tavLst>
                                        <p:tav tm="0">
                                          <p:val>
                                            <p:fltVal val="0"/>
                                          </p:val>
                                        </p:tav>
                                        <p:tav tm="100000">
                                          <p:val>
                                            <p:strVal val="#ppt_w"/>
                                          </p:val>
                                        </p:tav>
                                      </p:tavLst>
                                    </p:anim>
                                    <p:anim calcmode="lin" valueType="num">
                                      <p:cBhvr>
                                        <p:cTn id="56" dur="500" fill="hold"/>
                                        <p:tgtEl>
                                          <p:spTgt spid="22"/>
                                        </p:tgtEl>
                                        <p:attrNameLst>
                                          <p:attrName>ppt_h</p:attrName>
                                        </p:attrNameLst>
                                      </p:cBhvr>
                                      <p:tavLst>
                                        <p:tav tm="0">
                                          <p:val>
                                            <p:fltVal val="0"/>
                                          </p:val>
                                        </p:tav>
                                        <p:tav tm="100000">
                                          <p:val>
                                            <p:strVal val="#ppt_h"/>
                                          </p:val>
                                        </p:tav>
                                      </p:tavLst>
                                    </p:anim>
                                    <p:animEffect transition="in" filter="fade">
                                      <p:cBhvr>
                                        <p:cTn id="57" dur="500"/>
                                        <p:tgtEl>
                                          <p:spTgt spid="22"/>
                                        </p:tgtEl>
                                      </p:cBhvr>
                                    </p:animEffect>
                                  </p:childTnLst>
                                </p:cTn>
                              </p:par>
                              <p:par>
                                <p:cTn id="58" presetID="53" presetClass="entr" presetSubtype="0"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par>
                                <p:cTn id="63" presetID="53" presetClass="entr" presetSubtype="0"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p:cTn id="65" dur="500" fill="hold"/>
                                        <p:tgtEl>
                                          <p:spTgt spid="24"/>
                                        </p:tgtEl>
                                        <p:attrNameLst>
                                          <p:attrName>ppt_w</p:attrName>
                                        </p:attrNameLst>
                                      </p:cBhvr>
                                      <p:tavLst>
                                        <p:tav tm="0">
                                          <p:val>
                                            <p:fltVal val="0"/>
                                          </p:val>
                                        </p:tav>
                                        <p:tav tm="100000">
                                          <p:val>
                                            <p:strVal val="#ppt_w"/>
                                          </p:val>
                                        </p:tav>
                                      </p:tavLst>
                                    </p:anim>
                                    <p:anim calcmode="lin" valueType="num">
                                      <p:cBhvr>
                                        <p:cTn id="66" dur="500" fill="hold"/>
                                        <p:tgtEl>
                                          <p:spTgt spid="24"/>
                                        </p:tgtEl>
                                        <p:attrNameLst>
                                          <p:attrName>ppt_h</p:attrName>
                                        </p:attrNameLst>
                                      </p:cBhvr>
                                      <p:tavLst>
                                        <p:tav tm="0">
                                          <p:val>
                                            <p:fltVal val="0"/>
                                          </p:val>
                                        </p:tav>
                                        <p:tav tm="100000">
                                          <p:val>
                                            <p:strVal val="#ppt_h"/>
                                          </p:val>
                                        </p:tav>
                                      </p:tavLst>
                                    </p:anim>
                                    <p:animEffect transition="in" filter="fade">
                                      <p:cBhvr>
                                        <p:cTn id="67" dur="500"/>
                                        <p:tgtEl>
                                          <p:spTgt spid="24"/>
                                        </p:tgtEl>
                                      </p:cBhvr>
                                    </p:animEffect>
                                  </p:childTnLst>
                                </p:cTn>
                              </p:par>
                              <p:par>
                                <p:cTn id="68" presetID="53" presetClass="entr" presetSubtype="0"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par>
                                <p:cTn id="73" presetID="53"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0" fill="hold" grpId="1" nodeType="click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p:cTn id="82" dur="500" fill="hold"/>
                                        <p:tgtEl>
                                          <p:spTgt spid="33"/>
                                        </p:tgtEl>
                                        <p:attrNameLst>
                                          <p:attrName>ppt_w</p:attrName>
                                        </p:attrNameLst>
                                      </p:cBhvr>
                                      <p:tavLst>
                                        <p:tav tm="0">
                                          <p:val>
                                            <p:fltVal val="0"/>
                                          </p:val>
                                        </p:tav>
                                        <p:tav tm="100000">
                                          <p:val>
                                            <p:strVal val="#ppt_w"/>
                                          </p:val>
                                        </p:tav>
                                      </p:tavLst>
                                    </p:anim>
                                    <p:anim calcmode="lin" valueType="num">
                                      <p:cBhvr>
                                        <p:cTn id="83" dur="500" fill="hold"/>
                                        <p:tgtEl>
                                          <p:spTgt spid="33"/>
                                        </p:tgtEl>
                                        <p:attrNameLst>
                                          <p:attrName>ppt_h</p:attrName>
                                        </p:attrNameLst>
                                      </p:cBhvr>
                                      <p:tavLst>
                                        <p:tav tm="0">
                                          <p:val>
                                            <p:fltVal val="0"/>
                                          </p:val>
                                        </p:tav>
                                        <p:tav tm="100000">
                                          <p:val>
                                            <p:strVal val="#ppt_h"/>
                                          </p:val>
                                        </p:tav>
                                      </p:tavLst>
                                    </p:anim>
                                    <p:animEffect transition="in" filter="fade">
                                      <p:cBhvr>
                                        <p:cTn id="8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30" grpId="0" animBg="1"/>
      <p:bldP spid="31" grpId="0" animBg="1"/>
      <p:bldP spid="32" grpId="1" animBg="1"/>
      <p:bldP spid="33"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571472" y="928659"/>
          <a:ext cx="8143932" cy="5072109"/>
        </p:xfrm>
        <a:graphic>
          <a:graphicData uri="http://schemas.openxmlformats.org/drawingml/2006/table">
            <a:tbl>
              <a:tblPr/>
              <a:tblGrid>
                <a:gridCol w="1001843"/>
                <a:gridCol w="1228537"/>
                <a:gridCol w="1563298"/>
                <a:gridCol w="1563298"/>
                <a:gridCol w="1409727"/>
                <a:gridCol w="1377229"/>
              </a:tblGrid>
              <a:tr h="435763">
                <a:tc>
                  <a:txBody>
                    <a:bodyPr/>
                    <a:lstStyle/>
                    <a:p>
                      <a:pPr algn="ctr">
                        <a:lnSpc>
                          <a:spcPct val="115000"/>
                        </a:lnSpc>
                        <a:spcAft>
                          <a:spcPts val="0"/>
                        </a:spcAft>
                      </a:pPr>
                      <a:r>
                        <a:rPr lang="fr-FR" sz="1200" b="1" dirty="0">
                          <a:latin typeface="Century"/>
                          <a:ea typeface="Calibri"/>
                          <a:cs typeface="Arial"/>
                        </a:rPr>
                        <a:t>Cas</a:t>
                      </a:r>
                      <a:endParaRPr lang="en-US" sz="1200" b="1" dirty="0">
                        <a:latin typeface="Calibri"/>
                        <a:ea typeface="Calibri"/>
                        <a:cs typeface="Arial"/>
                      </a:endParaRPr>
                    </a:p>
                  </a:txBody>
                  <a:tcPr marL="50645" marR="506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dirty="0">
                          <a:latin typeface="Century"/>
                          <a:ea typeface="Calibri"/>
                          <a:cs typeface="Arial"/>
                        </a:rPr>
                        <a:t>Re</a:t>
                      </a:r>
                      <a:endParaRPr lang="en-US" sz="1200" b="1" dirty="0">
                        <a:latin typeface="Calibri"/>
                        <a:ea typeface="Calibri"/>
                        <a:cs typeface="Arial"/>
                      </a:endParaRPr>
                    </a:p>
                  </a:txBody>
                  <a:tcPr marL="50645" marR="506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dirty="0">
                          <a:latin typeface="Century"/>
                          <a:ea typeface="Calibri"/>
                          <a:cs typeface="Arial"/>
                        </a:rPr>
                        <a:t>V [m/s]</a:t>
                      </a:r>
                      <a:endParaRPr lang="en-US" sz="1200" b="1" dirty="0">
                        <a:latin typeface="Calibri"/>
                        <a:ea typeface="Calibri"/>
                        <a:cs typeface="Arial"/>
                      </a:endParaRPr>
                    </a:p>
                  </a:txBody>
                  <a:tcPr marL="50645" marR="506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dirty="0">
                          <a:solidFill>
                            <a:srgbClr val="000000"/>
                          </a:solidFill>
                          <a:latin typeface="Century"/>
                          <a:ea typeface="Calibri"/>
                          <a:cs typeface="Arial"/>
                        </a:rPr>
                        <a:t>N°d'itération</a:t>
                      </a:r>
                      <a:endParaRPr lang="en-US" sz="1200" b="1" dirty="0">
                        <a:latin typeface="Calibri"/>
                        <a:ea typeface="Calibri"/>
                        <a:cs typeface="Arial"/>
                      </a:endParaRPr>
                    </a:p>
                  </a:txBody>
                  <a:tcPr marL="50645" marR="506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dirty="0">
                          <a:latin typeface="Century"/>
                          <a:ea typeface="Calibri"/>
                          <a:cs typeface="Arial"/>
                        </a:rPr>
                        <a:t>Régime</a:t>
                      </a:r>
                      <a:endParaRPr lang="en-US" sz="1200" b="1" dirty="0">
                        <a:latin typeface="Calibri"/>
                        <a:ea typeface="Calibri"/>
                        <a:cs typeface="Arial"/>
                      </a:endParaRPr>
                    </a:p>
                  </a:txBody>
                  <a:tcPr marL="50645" marR="506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dirty="0">
                          <a:latin typeface="Times New Roman"/>
                          <a:ea typeface="Times New Roman"/>
                          <a:cs typeface="Arial"/>
                        </a:rPr>
                        <a:t>Référence[2]</a:t>
                      </a:r>
                      <a:endParaRPr lang="en-US" sz="1200" b="1" dirty="0">
                        <a:latin typeface="Calibri"/>
                        <a:ea typeface="Calibri"/>
                        <a:cs typeface="Arial"/>
                      </a:endParaRPr>
                    </a:p>
                  </a:txBody>
                  <a:tcPr marL="50645" marR="506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743">
                <a:tc rowSpan="5">
                  <a:txBody>
                    <a:bodyPr/>
                    <a:lstStyle/>
                    <a:p>
                      <a:pPr algn="ctr">
                        <a:lnSpc>
                          <a:spcPct val="115000"/>
                        </a:lnSpc>
                        <a:spcAft>
                          <a:spcPts val="0"/>
                        </a:spcAft>
                      </a:pPr>
                      <a:endParaRPr lang="fr-FR" sz="1200" b="1" dirty="0">
                        <a:latin typeface="Century"/>
                        <a:ea typeface="Calibri"/>
                        <a:cs typeface="Arial"/>
                      </a:endParaRPr>
                    </a:p>
                    <a:p>
                      <a:pPr algn="ctr">
                        <a:lnSpc>
                          <a:spcPct val="115000"/>
                        </a:lnSpc>
                        <a:spcAft>
                          <a:spcPts val="0"/>
                        </a:spcAft>
                      </a:pPr>
                      <a:r>
                        <a:rPr lang="fr-FR" sz="1200" b="1" dirty="0">
                          <a:latin typeface="Century"/>
                          <a:ea typeface="Calibri"/>
                          <a:cs typeface="Arial"/>
                        </a:rPr>
                        <a:t>1-10</a:t>
                      </a:r>
                      <a:endParaRPr lang="en-US" sz="1200" b="1" dirty="0">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dirty="0">
                          <a:latin typeface="Century"/>
                          <a:ea typeface="Calibri"/>
                          <a:cs typeface="Times New Roman"/>
                        </a:rPr>
                        <a:t>50</a:t>
                      </a:r>
                      <a:endParaRPr lang="en-US" sz="1200" b="1" dirty="0">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latin typeface="Century"/>
                          <a:ea typeface="Calibri"/>
                          <a:cs typeface="Times New Roman"/>
                        </a:rPr>
                        <a:t>0.730367</a:t>
                      </a:r>
                      <a:endParaRPr lang="en-US" sz="1200" b="1">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solidFill>
                            <a:srgbClr val="000000"/>
                          </a:solidFill>
                          <a:latin typeface="Century"/>
                          <a:ea typeface="Calibri"/>
                          <a:cs typeface="Calibri"/>
                        </a:rPr>
                        <a:t>2781</a:t>
                      </a:r>
                      <a:endParaRPr lang="en-US" sz="1200" b="1">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dirty="0">
                          <a:latin typeface="Century"/>
                          <a:ea typeface="Calibri"/>
                          <a:cs typeface="Arial"/>
                        </a:rPr>
                        <a:t>Laminaire</a:t>
                      </a:r>
                      <a:endParaRPr lang="en-US" sz="1200" b="1" dirty="0">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latin typeface="Century"/>
                          <a:ea typeface="Calibri"/>
                          <a:cs typeface="Arial"/>
                        </a:rPr>
                        <a:t>/</a:t>
                      </a:r>
                      <a:endParaRPr lang="en-US" sz="1200" b="1">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743">
                <a:tc vMerge="1">
                  <a:txBody>
                    <a:bodyPr/>
                    <a:lstStyle/>
                    <a:p>
                      <a:pPr rtl="1"/>
                      <a:endParaRPr lang="ar-SA"/>
                    </a:p>
                  </a:txBody>
                  <a:tcPr/>
                </a:tc>
                <a:tc>
                  <a:txBody>
                    <a:bodyPr/>
                    <a:lstStyle/>
                    <a:p>
                      <a:pPr algn="ctr">
                        <a:lnSpc>
                          <a:spcPct val="115000"/>
                        </a:lnSpc>
                        <a:spcAft>
                          <a:spcPts val="0"/>
                        </a:spcAft>
                      </a:pPr>
                      <a:r>
                        <a:rPr lang="fr-FR" sz="1200" b="1" dirty="0">
                          <a:latin typeface="Century"/>
                          <a:ea typeface="Calibri"/>
                          <a:cs typeface="Times New Roman"/>
                        </a:rPr>
                        <a:t>150</a:t>
                      </a:r>
                      <a:endParaRPr lang="en-US" sz="1200" b="1" dirty="0">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dirty="0">
                          <a:solidFill>
                            <a:srgbClr val="000000"/>
                          </a:solidFill>
                          <a:latin typeface="Century"/>
                          <a:ea typeface="Times New Roman"/>
                          <a:cs typeface="Arial"/>
                        </a:rPr>
                        <a:t>2.191102</a:t>
                      </a:r>
                      <a:endParaRPr lang="en-US" sz="1200" b="1" dirty="0">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solidFill>
                            <a:srgbClr val="000000"/>
                          </a:solidFill>
                          <a:latin typeface="Century"/>
                          <a:ea typeface="Calibri"/>
                          <a:cs typeface="Calibri"/>
                        </a:rPr>
                        <a:t>3015</a:t>
                      </a:r>
                      <a:endParaRPr lang="en-US" sz="1200" b="1">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dirty="0">
                          <a:latin typeface="Century"/>
                          <a:ea typeface="Calibri"/>
                          <a:cs typeface="Arial"/>
                        </a:rPr>
                        <a:t>Laminaire</a:t>
                      </a:r>
                      <a:endParaRPr lang="en-US" sz="1200" b="1" dirty="0">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latin typeface="Century"/>
                          <a:ea typeface="Calibri"/>
                          <a:cs typeface="Arial"/>
                        </a:rPr>
                        <a:t>/</a:t>
                      </a:r>
                      <a:endParaRPr lang="en-US" sz="1200" b="1">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743">
                <a:tc vMerge="1">
                  <a:txBody>
                    <a:bodyPr/>
                    <a:lstStyle/>
                    <a:p>
                      <a:pPr rtl="1"/>
                      <a:endParaRPr lang="ar-SA"/>
                    </a:p>
                  </a:txBody>
                  <a:tcPr/>
                </a:tc>
                <a:tc>
                  <a:txBody>
                    <a:bodyPr/>
                    <a:lstStyle/>
                    <a:p>
                      <a:pPr algn="ctr">
                        <a:lnSpc>
                          <a:spcPct val="115000"/>
                        </a:lnSpc>
                        <a:spcAft>
                          <a:spcPts val="0"/>
                        </a:spcAft>
                      </a:pPr>
                      <a:r>
                        <a:rPr lang="fr-FR" sz="1200" b="1">
                          <a:latin typeface="Century"/>
                          <a:ea typeface="Calibri"/>
                          <a:cs typeface="Times New Roman"/>
                        </a:rPr>
                        <a:t>200</a:t>
                      </a:r>
                      <a:endParaRPr lang="en-US" sz="1200" b="1">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dirty="0">
                          <a:solidFill>
                            <a:srgbClr val="000000"/>
                          </a:solidFill>
                          <a:latin typeface="Century"/>
                          <a:ea typeface="Times New Roman"/>
                          <a:cs typeface="Arial"/>
                        </a:rPr>
                        <a:t>2.921469</a:t>
                      </a:r>
                      <a:endParaRPr lang="en-US" sz="1200" b="1" dirty="0">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dirty="0">
                          <a:solidFill>
                            <a:srgbClr val="000000"/>
                          </a:solidFill>
                          <a:latin typeface="Century"/>
                          <a:ea typeface="Calibri"/>
                          <a:cs typeface="Calibri"/>
                        </a:rPr>
                        <a:t>2988</a:t>
                      </a:r>
                      <a:endParaRPr lang="en-US" sz="1200" b="1" dirty="0">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dirty="0">
                          <a:latin typeface="Century"/>
                          <a:ea typeface="Calibri"/>
                          <a:cs typeface="Arial"/>
                        </a:rPr>
                        <a:t>Laminaire</a:t>
                      </a:r>
                      <a:endParaRPr lang="en-US" sz="1200" b="1" dirty="0">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dirty="0">
                          <a:latin typeface="Century"/>
                          <a:ea typeface="Calibri"/>
                          <a:cs typeface="Arial"/>
                        </a:rPr>
                        <a:t>/</a:t>
                      </a:r>
                      <a:endParaRPr lang="en-US" sz="1200" b="1" dirty="0">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743">
                <a:tc vMerge="1">
                  <a:txBody>
                    <a:bodyPr/>
                    <a:lstStyle/>
                    <a:p>
                      <a:pPr rtl="1"/>
                      <a:endParaRPr lang="ar-SA"/>
                    </a:p>
                  </a:txBody>
                  <a:tcPr/>
                </a:tc>
                <a:tc>
                  <a:txBody>
                    <a:bodyPr/>
                    <a:lstStyle/>
                    <a:p>
                      <a:pPr algn="ctr">
                        <a:lnSpc>
                          <a:spcPct val="115000"/>
                        </a:lnSpc>
                        <a:spcAft>
                          <a:spcPts val="0"/>
                        </a:spcAft>
                      </a:pPr>
                      <a:r>
                        <a:rPr lang="fr-FR" sz="1200" b="1" dirty="0" smtClean="0">
                          <a:solidFill>
                            <a:srgbClr val="548DD4"/>
                          </a:solidFill>
                          <a:latin typeface="Century"/>
                          <a:ea typeface="Calibri"/>
                          <a:cs typeface="Times New Roman"/>
                        </a:rPr>
                        <a:t>225</a:t>
                      </a:r>
                      <a:endParaRPr lang="en-US" sz="1200" b="1" dirty="0">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dirty="0">
                          <a:solidFill>
                            <a:srgbClr val="000000"/>
                          </a:solidFill>
                          <a:latin typeface="Century"/>
                          <a:ea typeface="Times New Roman"/>
                          <a:cs typeface="Arial"/>
                        </a:rPr>
                        <a:t>3.286653</a:t>
                      </a:r>
                      <a:endParaRPr lang="en-US" sz="1200" b="1" dirty="0">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dirty="0">
                          <a:solidFill>
                            <a:srgbClr val="000000"/>
                          </a:solidFill>
                          <a:latin typeface="Century"/>
                          <a:ea typeface="Calibri"/>
                          <a:cs typeface="Calibri"/>
                        </a:rPr>
                        <a:t>3934</a:t>
                      </a:r>
                      <a:endParaRPr lang="en-US" sz="1200" b="1" dirty="0">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dirty="0">
                          <a:latin typeface="Century"/>
                          <a:ea typeface="Calibri"/>
                          <a:cs typeface="Arial"/>
                        </a:rPr>
                        <a:t>Laminaire</a:t>
                      </a:r>
                      <a:endParaRPr lang="en-US" sz="1200" b="1" dirty="0">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dirty="0">
                          <a:latin typeface="Century"/>
                          <a:ea typeface="Calibri"/>
                          <a:cs typeface="Arial"/>
                        </a:rPr>
                        <a:t>/</a:t>
                      </a:r>
                      <a:endParaRPr lang="en-US" sz="1200" b="1" dirty="0">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743">
                <a:tc vMerge="1">
                  <a:txBody>
                    <a:bodyPr/>
                    <a:lstStyle/>
                    <a:p>
                      <a:pPr rtl="1"/>
                      <a:endParaRPr lang="ar-SA"/>
                    </a:p>
                  </a:txBody>
                  <a:tcPr/>
                </a:tc>
                <a:tc>
                  <a:txBody>
                    <a:bodyPr/>
                    <a:lstStyle/>
                    <a:p>
                      <a:pPr algn="ctr">
                        <a:lnSpc>
                          <a:spcPct val="115000"/>
                        </a:lnSpc>
                        <a:spcAft>
                          <a:spcPts val="0"/>
                        </a:spcAft>
                      </a:pPr>
                      <a:r>
                        <a:rPr lang="fr-FR" sz="1200" b="1">
                          <a:latin typeface="Century"/>
                          <a:ea typeface="Calibri"/>
                          <a:cs typeface="Times New Roman"/>
                        </a:rPr>
                        <a:t>250</a:t>
                      </a:r>
                      <a:endParaRPr lang="en-US" sz="1200" b="1">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dirty="0">
                          <a:solidFill>
                            <a:srgbClr val="000000"/>
                          </a:solidFill>
                          <a:latin typeface="Century"/>
                          <a:ea typeface="Times New Roman"/>
                          <a:cs typeface="Arial"/>
                        </a:rPr>
                        <a:t>3.651837</a:t>
                      </a:r>
                      <a:endParaRPr lang="en-US" sz="1200" b="1" dirty="0">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dirty="0">
                          <a:solidFill>
                            <a:srgbClr val="000000"/>
                          </a:solidFill>
                          <a:latin typeface="Century"/>
                          <a:ea typeface="Calibri"/>
                          <a:cs typeface="Calibri"/>
                        </a:rPr>
                        <a:t>N.C</a:t>
                      </a:r>
                      <a:endParaRPr lang="en-US" sz="1200" b="1" dirty="0">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dirty="0">
                          <a:solidFill>
                            <a:srgbClr val="FF0000"/>
                          </a:solidFill>
                          <a:latin typeface="Century"/>
                          <a:ea typeface="Calibri"/>
                          <a:cs typeface="Arial"/>
                        </a:rPr>
                        <a:t>Turbulent</a:t>
                      </a:r>
                      <a:endParaRPr lang="en-US" sz="1200" b="1" dirty="0">
                        <a:solidFill>
                          <a:srgbClr val="FF0000"/>
                        </a:solidFill>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dirty="0">
                          <a:latin typeface="Century"/>
                          <a:ea typeface="Calibri"/>
                          <a:cs typeface="Arial"/>
                        </a:rPr>
                        <a:t>/</a:t>
                      </a:r>
                      <a:endParaRPr lang="en-US" sz="1200" b="1" dirty="0">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743">
                <a:tc rowSpan="5">
                  <a:txBody>
                    <a:bodyPr/>
                    <a:lstStyle/>
                    <a:p>
                      <a:pPr algn="ctr">
                        <a:lnSpc>
                          <a:spcPct val="115000"/>
                        </a:lnSpc>
                        <a:spcAft>
                          <a:spcPts val="0"/>
                        </a:spcAft>
                      </a:pPr>
                      <a:endParaRPr lang="fr-FR" sz="1200" b="1" dirty="0">
                        <a:latin typeface="Century"/>
                        <a:ea typeface="Calibri"/>
                        <a:cs typeface="Arial"/>
                      </a:endParaRPr>
                    </a:p>
                    <a:p>
                      <a:pPr algn="ctr">
                        <a:lnSpc>
                          <a:spcPct val="115000"/>
                        </a:lnSpc>
                        <a:spcAft>
                          <a:spcPts val="0"/>
                        </a:spcAft>
                      </a:pPr>
                      <a:r>
                        <a:rPr lang="fr-FR" sz="1200" b="1" dirty="0">
                          <a:latin typeface="Century"/>
                          <a:ea typeface="Calibri"/>
                          <a:cs typeface="Arial"/>
                        </a:rPr>
                        <a:t>1-20</a:t>
                      </a:r>
                      <a:endParaRPr lang="en-US" sz="1200" b="1" dirty="0">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latin typeface="Century"/>
                          <a:ea typeface="Calibri"/>
                          <a:cs typeface="Times New Roman"/>
                        </a:rPr>
                        <a:t>50</a:t>
                      </a:r>
                      <a:endParaRPr lang="en-US" sz="1200" b="1">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dirty="0">
                          <a:latin typeface="Century"/>
                          <a:ea typeface="Calibri"/>
                          <a:cs typeface="Arial"/>
                        </a:rPr>
                        <a:t>0.730367</a:t>
                      </a:r>
                      <a:endParaRPr lang="en-US" sz="1200" b="1" dirty="0">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dirty="0">
                          <a:solidFill>
                            <a:srgbClr val="000000"/>
                          </a:solidFill>
                          <a:latin typeface="Century"/>
                          <a:ea typeface="Calibri"/>
                          <a:cs typeface="Calibri"/>
                        </a:rPr>
                        <a:t>1852</a:t>
                      </a:r>
                      <a:endParaRPr lang="en-US" sz="1200" b="1" dirty="0">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dirty="0">
                          <a:latin typeface="Century"/>
                          <a:ea typeface="Calibri"/>
                          <a:cs typeface="Arial"/>
                        </a:rPr>
                        <a:t>Laminaire</a:t>
                      </a:r>
                      <a:endParaRPr lang="en-US" sz="1200" b="1" dirty="0">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latin typeface="Century"/>
                          <a:ea typeface="Calibri"/>
                          <a:cs typeface="Arial"/>
                        </a:rPr>
                        <a:t>/</a:t>
                      </a:r>
                      <a:endParaRPr lang="en-US" sz="1200" b="1">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743">
                <a:tc vMerge="1">
                  <a:txBody>
                    <a:bodyPr/>
                    <a:lstStyle/>
                    <a:p>
                      <a:pPr rtl="1"/>
                      <a:endParaRPr lang="ar-SA"/>
                    </a:p>
                  </a:txBody>
                  <a:tcPr/>
                </a:tc>
                <a:tc>
                  <a:txBody>
                    <a:bodyPr/>
                    <a:lstStyle/>
                    <a:p>
                      <a:pPr algn="ctr">
                        <a:lnSpc>
                          <a:spcPct val="115000"/>
                        </a:lnSpc>
                        <a:spcAft>
                          <a:spcPts val="0"/>
                        </a:spcAft>
                      </a:pPr>
                      <a:r>
                        <a:rPr lang="fr-FR" sz="1200" b="1">
                          <a:latin typeface="Century"/>
                          <a:ea typeface="Calibri"/>
                          <a:cs typeface="Times New Roman"/>
                        </a:rPr>
                        <a:t>150</a:t>
                      </a:r>
                      <a:endParaRPr lang="en-US" sz="1200" b="1">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dirty="0">
                          <a:solidFill>
                            <a:srgbClr val="000000"/>
                          </a:solidFill>
                          <a:latin typeface="Century"/>
                          <a:ea typeface="Times New Roman"/>
                          <a:cs typeface="Arial"/>
                        </a:rPr>
                        <a:t>2.191102</a:t>
                      </a:r>
                      <a:endParaRPr lang="en-US" sz="1200" b="1" dirty="0">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dirty="0">
                          <a:solidFill>
                            <a:srgbClr val="000000"/>
                          </a:solidFill>
                          <a:latin typeface="Century"/>
                          <a:ea typeface="Calibri"/>
                          <a:cs typeface="Calibri"/>
                        </a:rPr>
                        <a:t>2778</a:t>
                      </a:r>
                      <a:endParaRPr lang="en-US" sz="1200" b="1" dirty="0">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dirty="0">
                          <a:latin typeface="Century"/>
                          <a:ea typeface="Calibri"/>
                          <a:cs typeface="Arial"/>
                        </a:rPr>
                        <a:t>Laminaire</a:t>
                      </a:r>
                      <a:endParaRPr lang="en-US" sz="1200" b="1" dirty="0">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latin typeface="Century"/>
                          <a:ea typeface="Calibri"/>
                          <a:cs typeface="Arial"/>
                        </a:rPr>
                        <a:t>/</a:t>
                      </a:r>
                      <a:endParaRPr lang="en-US" sz="1200" b="1">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743">
                <a:tc vMerge="1">
                  <a:txBody>
                    <a:bodyPr/>
                    <a:lstStyle/>
                    <a:p>
                      <a:pPr rtl="1"/>
                      <a:endParaRPr lang="ar-SA"/>
                    </a:p>
                  </a:txBody>
                  <a:tcPr/>
                </a:tc>
                <a:tc>
                  <a:txBody>
                    <a:bodyPr/>
                    <a:lstStyle/>
                    <a:p>
                      <a:pPr algn="ctr">
                        <a:lnSpc>
                          <a:spcPct val="115000"/>
                        </a:lnSpc>
                        <a:spcAft>
                          <a:spcPts val="0"/>
                        </a:spcAft>
                      </a:pPr>
                      <a:r>
                        <a:rPr lang="fr-FR" sz="1200" b="1">
                          <a:latin typeface="Century"/>
                          <a:ea typeface="Calibri"/>
                          <a:cs typeface="Times New Roman"/>
                        </a:rPr>
                        <a:t>200</a:t>
                      </a:r>
                      <a:endParaRPr lang="en-US" sz="1200" b="1">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dirty="0">
                          <a:solidFill>
                            <a:srgbClr val="000000"/>
                          </a:solidFill>
                          <a:latin typeface="Century"/>
                          <a:ea typeface="Times New Roman"/>
                          <a:cs typeface="Arial"/>
                        </a:rPr>
                        <a:t>2.921469</a:t>
                      </a:r>
                      <a:endParaRPr lang="en-US" sz="1200" b="1" dirty="0">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dirty="0">
                          <a:latin typeface="Century"/>
                          <a:ea typeface="Calibri"/>
                          <a:cs typeface="Times New Roman"/>
                        </a:rPr>
                        <a:t>3121</a:t>
                      </a:r>
                      <a:endParaRPr lang="en-US" sz="1200" b="1" dirty="0">
                        <a:latin typeface="Century"/>
                        <a:ea typeface="Calibri"/>
                        <a:cs typeface="Times New Roman"/>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dirty="0">
                          <a:latin typeface="Century"/>
                          <a:ea typeface="Calibri"/>
                          <a:cs typeface="Arial"/>
                        </a:rPr>
                        <a:t>Laminaire</a:t>
                      </a:r>
                      <a:endParaRPr lang="en-US" sz="1200" b="1" dirty="0">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latin typeface="Century"/>
                          <a:ea typeface="Calibri"/>
                          <a:cs typeface="Arial"/>
                        </a:rPr>
                        <a:t>/</a:t>
                      </a:r>
                      <a:endParaRPr lang="en-US" sz="1200" b="1">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743">
                <a:tc vMerge="1">
                  <a:txBody>
                    <a:bodyPr/>
                    <a:lstStyle/>
                    <a:p>
                      <a:pPr rtl="1"/>
                      <a:endParaRPr lang="ar-SA"/>
                    </a:p>
                  </a:txBody>
                  <a:tcPr/>
                </a:tc>
                <a:tc>
                  <a:txBody>
                    <a:bodyPr/>
                    <a:lstStyle/>
                    <a:p>
                      <a:pPr algn="ctr">
                        <a:lnSpc>
                          <a:spcPct val="115000"/>
                        </a:lnSpc>
                        <a:spcAft>
                          <a:spcPts val="0"/>
                        </a:spcAft>
                      </a:pPr>
                      <a:r>
                        <a:rPr lang="fr-FR" sz="1200" b="1">
                          <a:solidFill>
                            <a:srgbClr val="548DD4"/>
                          </a:solidFill>
                          <a:latin typeface="Century"/>
                          <a:ea typeface="Calibri"/>
                          <a:cs typeface="Times New Roman"/>
                        </a:rPr>
                        <a:t>250</a:t>
                      </a:r>
                      <a:endParaRPr lang="en-US" sz="1200" b="1">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dirty="0">
                          <a:solidFill>
                            <a:srgbClr val="000000"/>
                          </a:solidFill>
                          <a:latin typeface="Century"/>
                          <a:ea typeface="Times New Roman"/>
                          <a:cs typeface="Arial"/>
                        </a:rPr>
                        <a:t>3.651837</a:t>
                      </a:r>
                      <a:endParaRPr lang="en-US" sz="1200" b="1" dirty="0">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dirty="0">
                          <a:solidFill>
                            <a:srgbClr val="000000"/>
                          </a:solidFill>
                          <a:latin typeface="Century"/>
                          <a:ea typeface="Calibri"/>
                          <a:cs typeface="Calibri"/>
                        </a:rPr>
                        <a:t>3519</a:t>
                      </a:r>
                      <a:endParaRPr lang="en-US" sz="1200" b="1" dirty="0">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dirty="0">
                          <a:latin typeface="Century"/>
                          <a:ea typeface="Calibri"/>
                          <a:cs typeface="Arial"/>
                        </a:rPr>
                        <a:t>Laminaire</a:t>
                      </a:r>
                      <a:endParaRPr lang="en-US" sz="1200" b="1" dirty="0">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latin typeface="Century"/>
                          <a:ea typeface="Calibri"/>
                          <a:cs typeface="Arial"/>
                        </a:rPr>
                        <a:t>/</a:t>
                      </a:r>
                      <a:endParaRPr lang="en-US" sz="1200" b="1">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743">
                <a:tc vMerge="1">
                  <a:txBody>
                    <a:bodyPr/>
                    <a:lstStyle/>
                    <a:p>
                      <a:pPr rtl="1"/>
                      <a:endParaRPr lang="ar-SA"/>
                    </a:p>
                  </a:txBody>
                  <a:tcPr/>
                </a:tc>
                <a:tc>
                  <a:txBody>
                    <a:bodyPr/>
                    <a:lstStyle/>
                    <a:p>
                      <a:pPr algn="ctr">
                        <a:lnSpc>
                          <a:spcPct val="115000"/>
                        </a:lnSpc>
                        <a:spcAft>
                          <a:spcPts val="0"/>
                        </a:spcAft>
                      </a:pPr>
                      <a:r>
                        <a:rPr lang="fr-FR" sz="1200" b="1">
                          <a:latin typeface="Century"/>
                          <a:ea typeface="Calibri"/>
                          <a:cs typeface="Times New Roman"/>
                        </a:rPr>
                        <a:t>275</a:t>
                      </a:r>
                      <a:endParaRPr lang="en-US" sz="1200" b="1">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dirty="0">
                          <a:solidFill>
                            <a:srgbClr val="000000"/>
                          </a:solidFill>
                          <a:latin typeface="Century"/>
                          <a:ea typeface="Calibri"/>
                          <a:cs typeface="Arial"/>
                        </a:rPr>
                        <a:t>4.017020</a:t>
                      </a:r>
                      <a:endParaRPr lang="en-US" sz="1200" b="1" dirty="0">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dirty="0">
                          <a:solidFill>
                            <a:srgbClr val="000000"/>
                          </a:solidFill>
                          <a:latin typeface="Century"/>
                          <a:ea typeface="Calibri"/>
                          <a:cs typeface="Calibri"/>
                        </a:rPr>
                        <a:t>N.C</a:t>
                      </a:r>
                      <a:endParaRPr lang="en-US" sz="1200" b="1" dirty="0">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dirty="0">
                          <a:solidFill>
                            <a:srgbClr val="FF0000"/>
                          </a:solidFill>
                          <a:latin typeface="Century"/>
                          <a:ea typeface="Calibri"/>
                          <a:cs typeface="Arial"/>
                        </a:rPr>
                        <a:t>Turbulent</a:t>
                      </a:r>
                      <a:endParaRPr lang="en-US" sz="1200" b="1" dirty="0">
                        <a:solidFill>
                          <a:srgbClr val="FF0000"/>
                        </a:solidFill>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latin typeface="Century"/>
                          <a:ea typeface="Calibri"/>
                          <a:cs typeface="Arial"/>
                        </a:rPr>
                        <a:t>/</a:t>
                      </a:r>
                      <a:endParaRPr lang="en-US" sz="1200" b="1">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743">
                <a:tc rowSpan="6">
                  <a:txBody>
                    <a:bodyPr/>
                    <a:lstStyle/>
                    <a:p>
                      <a:pPr algn="r">
                        <a:lnSpc>
                          <a:spcPct val="115000"/>
                        </a:lnSpc>
                        <a:spcAft>
                          <a:spcPts val="0"/>
                        </a:spcAft>
                      </a:pPr>
                      <a:endParaRPr lang="fr-FR" sz="1200" b="1" dirty="0">
                        <a:latin typeface="Century"/>
                        <a:ea typeface="Calibri"/>
                        <a:cs typeface="Arial"/>
                      </a:endParaRPr>
                    </a:p>
                    <a:p>
                      <a:pPr algn="ctr">
                        <a:lnSpc>
                          <a:spcPct val="115000"/>
                        </a:lnSpc>
                        <a:spcAft>
                          <a:spcPts val="0"/>
                        </a:spcAft>
                      </a:pPr>
                      <a:r>
                        <a:rPr lang="fr-FR" sz="1200" b="1" dirty="0">
                          <a:latin typeface="Century"/>
                          <a:ea typeface="Calibri"/>
                          <a:cs typeface="Arial"/>
                        </a:rPr>
                        <a:t>1-30</a:t>
                      </a:r>
                      <a:endParaRPr lang="en-US" sz="1200" b="1" dirty="0">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latin typeface="Century"/>
                          <a:ea typeface="Calibri"/>
                          <a:cs typeface="Times New Roman"/>
                        </a:rPr>
                        <a:t>50</a:t>
                      </a:r>
                      <a:endParaRPr lang="en-US" sz="1200" b="1">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dirty="0">
                          <a:latin typeface="Century"/>
                          <a:ea typeface="Calibri"/>
                          <a:cs typeface="Arial"/>
                        </a:rPr>
                        <a:t>0.730367</a:t>
                      </a:r>
                      <a:endParaRPr lang="en-US" sz="1200" b="1" dirty="0">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dirty="0">
                          <a:solidFill>
                            <a:srgbClr val="000000"/>
                          </a:solidFill>
                          <a:latin typeface="Century"/>
                          <a:ea typeface="Calibri"/>
                          <a:cs typeface="Calibri"/>
                        </a:rPr>
                        <a:t>1589</a:t>
                      </a:r>
                      <a:endParaRPr lang="en-US" sz="1200" b="1" dirty="0">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dirty="0">
                          <a:latin typeface="Century"/>
                          <a:ea typeface="Calibri"/>
                          <a:cs typeface="Arial"/>
                        </a:rPr>
                        <a:t>Laminaire</a:t>
                      </a:r>
                      <a:endParaRPr lang="en-US" sz="1200" b="1" dirty="0">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dirty="0">
                          <a:latin typeface="Century"/>
                          <a:ea typeface="Calibri"/>
                          <a:cs typeface="Arial"/>
                        </a:rPr>
                        <a:t>Laminaire</a:t>
                      </a:r>
                      <a:endParaRPr lang="en-US" sz="1200" b="1" dirty="0">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743">
                <a:tc vMerge="1">
                  <a:txBody>
                    <a:bodyPr/>
                    <a:lstStyle/>
                    <a:p>
                      <a:pPr rtl="1"/>
                      <a:endParaRPr lang="ar-SA"/>
                    </a:p>
                  </a:txBody>
                  <a:tcPr/>
                </a:tc>
                <a:tc>
                  <a:txBody>
                    <a:bodyPr/>
                    <a:lstStyle/>
                    <a:p>
                      <a:pPr algn="ctr">
                        <a:lnSpc>
                          <a:spcPct val="115000"/>
                        </a:lnSpc>
                        <a:spcAft>
                          <a:spcPts val="0"/>
                        </a:spcAft>
                      </a:pPr>
                      <a:r>
                        <a:rPr lang="fr-FR" sz="1200" b="1">
                          <a:latin typeface="Century"/>
                          <a:ea typeface="Calibri"/>
                          <a:cs typeface="Times New Roman"/>
                        </a:rPr>
                        <a:t>150</a:t>
                      </a:r>
                      <a:endParaRPr lang="en-US" sz="1200" b="1">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solidFill>
                            <a:srgbClr val="000000"/>
                          </a:solidFill>
                          <a:latin typeface="Century"/>
                          <a:ea typeface="Times New Roman"/>
                          <a:cs typeface="Arial"/>
                        </a:rPr>
                        <a:t>2.191102</a:t>
                      </a:r>
                      <a:endParaRPr lang="en-US" sz="1200" b="1">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dirty="0">
                          <a:solidFill>
                            <a:srgbClr val="000000"/>
                          </a:solidFill>
                          <a:latin typeface="Century"/>
                          <a:ea typeface="Calibri"/>
                          <a:cs typeface="Calibri"/>
                        </a:rPr>
                        <a:t>2310</a:t>
                      </a:r>
                      <a:endParaRPr lang="en-US" sz="1200" b="1" dirty="0">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dirty="0">
                          <a:latin typeface="Century"/>
                          <a:ea typeface="Calibri"/>
                          <a:cs typeface="Arial"/>
                        </a:rPr>
                        <a:t>Laminaire</a:t>
                      </a:r>
                      <a:endParaRPr lang="en-US" sz="1200" b="1" dirty="0">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latin typeface="Century"/>
                          <a:ea typeface="Calibri"/>
                          <a:cs typeface="Arial"/>
                        </a:rPr>
                        <a:t>Laminaire</a:t>
                      </a:r>
                      <a:endParaRPr lang="en-US" sz="1200" b="1">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743">
                <a:tc vMerge="1">
                  <a:txBody>
                    <a:bodyPr/>
                    <a:lstStyle/>
                    <a:p>
                      <a:pPr rtl="1"/>
                      <a:endParaRPr lang="ar-SA"/>
                    </a:p>
                  </a:txBody>
                  <a:tcPr/>
                </a:tc>
                <a:tc>
                  <a:txBody>
                    <a:bodyPr/>
                    <a:lstStyle/>
                    <a:p>
                      <a:pPr algn="ctr">
                        <a:lnSpc>
                          <a:spcPct val="115000"/>
                        </a:lnSpc>
                        <a:spcAft>
                          <a:spcPts val="0"/>
                        </a:spcAft>
                      </a:pPr>
                      <a:r>
                        <a:rPr lang="fr-FR" sz="1200" b="1">
                          <a:latin typeface="Century"/>
                          <a:ea typeface="Calibri"/>
                          <a:cs typeface="Times New Roman"/>
                        </a:rPr>
                        <a:t>200</a:t>
                      </a:r>
                      <a:endParaRPr lang="en-US" sz="1200" b="1">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solidFill>
                            <a:srgbClr val="000000"/>
                          </a:solidFill>
                          <a:latin typeface="Century"/>
                          <a:ea typeface="Times New Roman"/>
                          <a:cs typeface="Arial"/>
                        </a:rPr>
                        <a:t>2.921469</a:t>
                      </a:r>
                      <a:endParaRPr lang="en-US" sz="1200" b="1">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dirty="0">
                          <a:solidFill>
                            <a:srgbClr val="000000"/>
                          </a:solidFill>
                          <a:latin typeface="Century"/>
                          <a:ea typeface="Calibri"/>
                          <a:cs typeface="Calibri"/>
                        </a:rPr>
                        <a:t>2666</a:t>
                      </a:r>
                      <a:endParaRPr lang="en-US" sz="1200" b="1" dirty="0">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dirty="0">
                          <a:latin typeface="Century"/>
                          <a:ea typeface="Calibri"/>
                          <a:cs typeface="Arial"/>
                        </a:rPr>
                        <a:t>Laminaire</a:t>
                      </a:r>
                      <a:endParaRPr lang="en-US" sz="1200" b="1" dirty="0">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dirty="0">
                          <a:latin typeface="Century"/>
                          <a:ea typeface="Calibri"/>
                          <a:cs typeface="Arial"/>
                        </a:rPr>
                        <a:t>Laminaire</a:t>
                      </a:r>
                      <a:endParaRPr lang="en-US" sz="1200" b="1" dirty="0">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743">
                <a:tc vMerge="1">
                  <a:txBody>
                    <a:bodyPr/>
                    <a:lstStyle/>
                    <a:p>
                      <a:pPr rtl="1"/>
                      <a:endParaRPr lang="ar-SA"/>
                    </a:p>
                  </a:txBody>
                  <a:tcPr/>
                </a:tc>
                <a:tc>
                  <a:txBody>
                    <a:bodyPr/>
                    <a:lstStyle/>
                    <a:p>
                      <a:pPr algn="ctr">
                        <a:lnSpc>
                          <a:spcPct val="115000"/>
                        </a:lnSpc>
                        <a:spcAft>
                          <a:spcPts val="0"/>
                        </a:spcAft>
                      </a:pPr>
                      <a:r>
                        <a:rPr lang="fr-FR" sz="1200" b="1">
                          <a:latin typeface="Century"/>
                          <a:ea typeface="Calibri"/>
                          <a:cs typeface="Times New Roman"/>
                        </a:rPr>
                        <a:t>250</a:t>
                      </a:r>
                      <a:endParaRPr lang="en-US" sz="1200" b="1">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solidFill>
                            <a:srgbClr val="000000"/>
                          </a:solidFill>
                          <a:latin typeface="Century"/>
                          <a:ea typeface="Times New Roman"/>
                          <a:cs typeface="Arial"/>
                        </a:rPr>
                        <a:t>3.651837</a:t>
                      </a:r>
                      <a:endParaRPr lang="en-US" sz="1200" b="1">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dirty="0">
                          <a:solidFill>
                            <a:srgbClr val="000000"/>
                          </a:solidFill>
                          <a:latin typeface="Century"/>
                          <a:ea typeface="Calibri"/>
                          <a:cs typeface="Calibri"/>
                        </a:rPr>
                        <a:t>3064</a:t>
                      </a:r>
                      <a:endParaRPr lang="en-US" sz="1200" b="1" dirty="0">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dirty="0">
                          <a:latin typeface="Century"/>
                          <a:ea typeface="Calibri"/>
                          <a:cs typeface="Arial"/>
                        </a:rPr>
                        <a:t>Laminaire</a:t>
                      </a:r>
                      <a:endParaRPr lang="en-US" sz="1200" b="1" dirty="0">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dirty="0">
                          <a:latin typeface="Century"/>
                          <a:ea typeface="Calibri"/>
                          <a:cs typeface="Arial"/>
                        </a:rPr>
                        <a:t>Laminaire</a:t>
                      </a:r>
                      <a:endParaRPr lang="en-US" sz="1200" b="1" dirty="0">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743">
                <a:tc vMerge="1">
                  <a:txBody>
                    <a:bodyPr/>
                    <a:lstStyle/>
                    <a:p>
                      <a:pPr rtl="1"/>
                      <a:endParaRPr lang="ar-SA"/>
                    </a:p>
                  </a:txBody>
                  <a:tcPr/>
                </a:tc>
                <a:tc>
                  <a:txBody>
                    <a:bodyPr/>
                    <a:lstStyle/>
                    <a:p>
                      <a:pPr algn="ctr">
                        <a:lnSpc>
                          <a:spcPct val="115000"/>
                        </a:lnSpc>
                        <a:spcAft>
                          <a:spcPts val="0"/>
                        </a:spcAft>
                      </a:pPr>
                      <a:r>
                        <a:rPr lang="fr-FR" sz="1200" b="1">
                          <a:solidFill>
                            <a:srgbClr val="548DD4"/>
                          </a:solidFill>
                          <a:latin typeface="Century"/>
                          <a:ea typeface="Calibri"/>
                          <a:cs typeface="Times New Roman"/>
                        </a:rPr>
                        <a:t>300</a:t>
                      </a:r>
                      <a:r>
                        <a:rPr lang="fr-FR" sz="1200" b="1">
                          <a:solidFill>
                            <a:srgbClr val="000000"/>
                          </a:solidFill>
                          <a:latin typeface="Century"/>
                          <a:ea typeface="Calibri"/>
                          <a:cs typeface="Calibri"/>
                        </a:rPr>
                        <a:t> </a:t>
                      </a:r>
                      <a:endParaRPr lang="en-US" sz="1200" b="1">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solidFill>
                            <a:srgbClr val="000000"/>
                          </a:solidFill>
                          <a:latin typeface="Century"/>
                          <a:ea typeface="Calibri"/>
                          <a:cs typeface="Arial"/>
                        </a:rPr>
                        <a:t>4.382204</a:t>
                      </a:r>
                      <a:endParaRPr lang="en-US" sz="1200" b="1">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solidFill>
                            <a:srgbClr val="000000"/>
                          </a:solidFill>
                          <a:latin typeface="Century"/>
                          <a:ea typeface="Calibri"/>
                          <a:cs typeface="Calibri"/>
                        </a:rPr>
                        <a:t>3751</a:t>
                      </a:r>
                      <a:endParaRPr lang="en-US" sz="1200" b="1">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dirty="0">
                          <a:latin typeface="Century"/>
                          <a:ea typeface="Calibri"/>
                          <a:cs typeface="Arial"/>
                        </a:rPr>
                        <a:t>Laminer</a:t>
                      </a:r>
                      <a:endParaRPr lang="en-US" sz="1200" b="1" dirty="0">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dirty="0">
                          <a:latin typeface="Century"/>
                          <a:ea typeface="Calibri"/>
                          <a:cs typeface="Arial"/>
                        </a:rPr>
                        <a:t>Laminaire</a:t>
                      </a:r>
                      <a:endParaRPr lang="en-US" sz="1200" b="1" dirty="0">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743">
                <a:tc vMerge="1">
                  <a:txBody>
                    <a:bodyPr/>
                    <a:lstStyle/>
                    <a:p>
                      <a:pPr rtl="1"/>
                      <a:endParaRPr lang="ar-SA"/>
                    </a:p>
                  </a:txBody>
                  <a:tcPr/>
                </a:tc>
                <a:tc>
                  <a:txBody>
                    <a:bodyPr/>
                    <a:lstStyle/>
                    <a:p>
                      <a:pPr algn="ctr">
                        <a:lnSpc>
                          <a:spcPct val="115000"/>
                        </a:lnSpc>
                        <a:spcAft>
                          <a:spcPts val="0"/>
                        </a:spcAft>
                      </a:pPr>
                      <a:r>
                        <a:rPr lang="fr-FR" sz="1200" b="1">
                          <a:latin typeface="Century"/>
                          <a:ea typeface="Calibri"/>
                          <a:cs typeface="Times New Roman"/>
                        </a:rPr>
                        <a:t>325</a:t>
                      </a:r>
                      <a:endParaRPr lang="en-US" sz="1200" b="1">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solidFill>
                            <a:srgbClr val="000000"/>
                          </a:solidFill>
                          <a:latin typeface="Century"/>
                          <a:ea typeface="Calibri"/>
                          <a:cs typeface="Arial"/>
                        </a:rPr>
                        <a:t>4.747388</a:t>
                      </a:r>
                      <a:endParaRPr lang="en-US" sz="1200" b="1">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solidFill>
                            <a:srgbClr val="000000"/>
                          </a:solidFill>
                          <a:latin typeface="Century"/>
                          <a:ea typeface="Calibri"/>
                          <a:cs typeface="Calibri"/>
                        </a:rPr>
                        <a:t>N.C</a:t>
                      </a:r>
                      <a:endParaRPr lang="en-US" sz="1200" b="1">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dirty="0">
                          <a:solidFill>
                            <a:srgbClr val="FF0000"/>
                          </a:solidFill>
                          <a:latin typeface="Century"/>
                          <a:ea typeface="Calibri"/>
                          <a:cs typeface="Arial"/>
                        </a:rPr>
                        <a:t>Turbulent</a:t>
                      </a:r>
                      <a:endParaRPr lang="en-US" sz="1200" b="1" dirty="0">
                        <a:solidFill>
                          <a:srgbClr val="FF0000"/>
                        </a:solidFill>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dirty="0">
                          <a:solidFill>
                            <a:srgbClr val="FF0000"/>
                          </a:solidFill>
                          <a:latin typeface="Century"/>
                          <a:ea typeface="Calibri"/>
                          <a:cs typeface="Arial"/>
                        </a:rPr>
                        <a:t>Turbulent</a:t>
                      </a:r>
                      <a:endParaRPr lang="en-US" sz="1200" b="1" dirty="0">
                        <a:solidFill>
                          <a:srgbClr val="FF0000"/>
                        </a:solidFill>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743">
                <a:tc rowSpan="6">
                  <a:txBody>
                    <a:bodyPr/>
                    <a:lstStyle/>
                    <a:p>
                      <a:pPr algn="ctr">
                        <a:lnSpc>
                          <a:spcPct val="115000"/>
                        </a:lnSpc>
                        <a:spcAft>
                          <a:spcPts val="0"/>
                        </a:spcAft>
                      </a:pPr>
                      <a:r>
                        <a:rPr lang="fr-FR" sz="1200" b="1" dirty="0">
                          <a:latin typeface="Century"/>
                          <a:ea typeface="Calibri"/>
                          <a:cs typeface="Arial"/>
                        </a:rPr>
                        <a:t>1-40</a:t>
                      </a:r>
                      <a:endParaRPr lang="en-US" sz="1200" b="1" dirty="0">
                        <a:latin typeface="Calibri"/>
                        <a:ea typeface="Calibri"/>
                        <a:cs typeface="Arial"/>
                      </a:endParaRPr>
                    </a:p>
                  </a:txBody>
                  <a:tcPr marL="50645" marR="506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latin typeface="Century"/>
                          <a:ea typeface="Calibri"/>
                          <a:cs typeface="Times New Roman"/>
                        </a:rPr>
                        <a:t>50</a:t>
                      </a:r>
                      <a:endParaRPr lang="en-US" sz="1200" b="1">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latin typeface="Century"/>
                          <a:ea typeface="Calibri"/>
                          <a:cs typeface="Arial"/>
                        </a:rPr>
                        <a:t>0.730367</a:t>
                      </a:r>
                      <a:endParaRPr lang="en-US" sz="1200" b="1">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solidFill>
                            <a:srgbClr val="000000"/>
                          </a:solidFill>
                          <a:latin typeface="Century"/>
                          <a:ea typeface="Calibri"/>
                          <a:cs typeface="Calibri"/>
                        </a:rPr>
                        <a:t>1583</a:t>
                      </a:r>
                      <a:endParaRPr lang="en-US" sz="1200" b="1">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dirty="0">
                          <a:latin typeface="Century"/>
                          <a:ea typeface="Calibri"/>
                          <a:cs typeface="Arial"/>
                        </a:rPr>
                        <a:t>Laminaire</a:t>
                      </a:r>
                      <a:endParaRPr lang="en-US" sz="1200" b="1" dirty="0">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latin typeface="Century"/>
                          <a:ea typeface="Calibri"/>
                          <a:cs typeface="Arial"/>
                        </a:rPr>
                        <a:t>/</a:t>
                      </a:r>
                      <a:endParaRPr lang="en-US" sz="1200" b="1">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743">
                <a:tc vMerge="1">
                  <a:txBody>
                    <a:bodyPr/>
                    <a:lstStyle/>
                    <a:p>
                      <a:pPr rtl="1"/>
                      <a:endParaRPr lang="ar-SA"/>
                    </a:p>
                  </a:txBody>
                  <a:tcPr/>
                </a:tc>
                <a:tc>
                  <a:txBody>
                    <a:bodyPr/>
                    <a:lstStyle/>
                    <a:p>
                      <a:pPr algn="ctr">
                        <a:lnSpc>
                          <a:spcPct val="115000"/>
                        </a:lnSpc>
                        <a:spcAft>
                          <a:spcPts val="0"/>
                        </a:spcAft>
                      </a:pPr>
                      <a:r>
                        <a:rPr lang="fr-FR" sz="1200" b="1">
                          <a:latin typeface="Century"/>
                          <a:ea typeface="Calibri"/>
                          <a:cs typeface="Times New Roman"/>
                        </a:rPr>
                        <a:t>150</a:t>
                      </a:r>
                      <a:endParaRPr lang="en-US" sz="1200" b="1">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solidFill>
                            <a:srgbClr val="000000"/>
                          </a:solidFill>
                          <a:latin typeface="Century"/>
                          <a:ea typeface="Times New Roman"/>
                          <a:cs typeface="Arial"/>
                        </a:rPr>
                        <a:t>2.191102</a:t>
                      </a:r>
                      <a:endParaRPr lang="en-US" sz="1200" b="1">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solidFill>
                            <a:srgbClr val="000000"/>
                          </a:solidFill>
                          <a:latin typeface="Century"/>
                          <a:ea typeface="Calibri"/>
                          <a:cs typeface="Calibri"/>
                        </a:rPr>
                        <a:t>2452</a:t>
                      </a:r>
                      <a:endParaRPr lang="en-US" sz="1200" b="1">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dirty="0">
                          <a:latin typeface="Century"/>
                          <a:ea typeface="Calibri"/>
                          <a:cs typeface="Arial"/>
                        </a:rPr>
                        <a:t>Laminaire</a:t>
                      </a:r>
                      <a:endParaRPr lang="en-US" sz="1200" b="1" dirty="0">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latin typeface="Century"/>
                          <a:ea typeface="Calibri"/>
                          <a:cs typeface="Arial"/>
                        </a:rPr>
                        <a:t>/</a:t>
                      </a:r>
                      <a:endParaRPr lang="en-US" sz="1200" b="1">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743">
                <a:tc vMerge="1">
                  <a:txBody>
                    <a:bodyPr/>
                    <a:lstStyle/>
                    <a:p>
                      <a:pPr rtl="1"/>
                      <a:endParaRPr lang="ar-SA"/>
                    </a:p>
                  </a:txBody>
                  <a:tcPr/>
                </a:tc>
                <a:tc>
                  <a:txBody>
                    <a:bodyPr/>
                    <a:lstStyle/>
                    <a:p>
                      <a:pPr algn="ctr">
                        <a:lnSpc>
                          <a:spcPct val="115000"/>
                        </a:lnSpc>
                        <a:spcAft>
                          <a:spcPts val="0"/>
                        </a:spcAft>
                      </a:pPr>
                      <a:r>
                        <a:rPr lang="fr-FR" sz="1200" b="1">
                          <a:latin typeface="Century"/>
                          <a:ea typeface="Calibri"/>
                          <a:cs typeface="Times New Roman"/>
                        </a:rPr>
                        <a:t>200</a:t>
                      </a:r>
                      <a:endParaRPr lang="en-US" sz="1200" b="1">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solidFill>
                            <a:srgbClr val="000000"/>
                          </a:solidFill>
                          <a:latin typeface="Century"/>
                          <a:ea typeface="Times New Roman"/>
                          <a:cs typeface="Arial"/>
                        </a:rPr>
                        <a:t>2.921469</a:t>
                      </a:r>
                      <a:endParaRPr lang="en-US" sz="1200" b="1">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solidFill>
                            <a:srgbClr val="000000"/>
                          </a:solidFill>
                          <a:latin typeface="Century"/>
                          <a:ea typeface="Calibri"/>
                          <a:cs typeface="Calibri"/>
                        </a:rPr>
                        <a:t>2823</a:t>
                      </a:r>
                      <a:endParaRPr lang="en-US" sz="1200" b="1">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dirty="0">
                          <a:latin typeface="Century"/>
                          <a:ea typeface="Calibri"/>
                          <a:cs typeface="Arial"/>
                        </a:rPr>
                        <a:t>Laminaire</a:t>
                      </a:r>
                      <a:endParaRPr lang="en-US" sz="1200" b="1" dirty="0">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latin typeface="Century"/>
                          <a:ea typeface="Calibri"/>
                          <a:cs typeface="Arial"/>
                        </a:rPr>
                        <a:t>/</a:t>
                      </a:r>
                      <a:endParaRPr lang="en-US" sz="1200" b="1">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743">
                <a:tc vMerge="1">
                  <a:txBody>
                    <a:bodyPr/>
                    <a:lstStyle/>
                    <a:p>
                      <a:pPr rtl="1"/>
                      <a:endParaRPr lang="ar-SA"/>
                    </a:p>
                  </a:txBody>
                  <a:tcPr/>
                </a:tc>
                <a:tc>
                  <a:txBody>
                    <a:bodyPr/>
                    <a:lstStyle/>
                    <a:p>
                      <a:pPr algn="ctr">
                        <a:lnSpc>
                          <a:spcPct val="115000"/>
                        </a:lnSpc>
                        <a:spcAft>
                          <a:spcPts val="0"/>
                        </a:spcAft>
                      </a:pPr>
                      <a:r>
                        <a:rPr lang="fr-FR" sz="1200" b="1">
                          <a:latin typeface="Century"/>
                          <a:ea typeface="Calibri"/>
                          <a:cs typeface="Times New Roman"/>
                        </a:rPr>
                        <a:t>250</a:t>
                      </a:r>
                      <a:endParaRPr lang="en-US" sz="1200" b="1">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solidFill>
                            <a:srgbClr val="000000"/>
                          </a:solidFill>
                          <a:latin typeface="Century"/>
                          <a:ea typeface="Times New Roman"/>
                          <a:cs typeface="Arial"/>
                        </a:rPr>
                        <a:t>3.651837</a:t>
                      </a:r>
                      <a:endParaRPr lang="en-US" sz="1200" b="1">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solidFill>
                            <a:srgbClr val="000000"/>
                          </a:solidFill>
                          <a:latin typeface="Century"/>
                          <a:ea typeface="Calibri"/>
                          <a:cs typeface="Calibri"/>
                        </a:rPr>
                        <a:t>3206</a:t>
                      </a:r>
                      <a:endParaRPr lang="en-US" sz="1200" b="1">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dirty="0">
                          <a:latin typeface="Century"/>
                          <a:ea typeface="Calibri"/>
                          <a:cs typeface="Arial"/>
                        </a:rPr>
                        <a:t>Laminaire</a:t>
                      </a:r>
                      <a:endParaRPr lang="en-US" sz="1200" b="1" dirty="0">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latin typeface="Century"/>
                          <a:ea typeface="Calibri"/>
                          <a:cs typeface="Arial"/>
                        </a:rPr>
                        <a:t>/</a:t>
                      </a:r>
                      <a:endParaRPr lang="en-US" sz="1200" b="1">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743">
                <a:tc vMerge="1">
                  <a:txBody>
                    <a:bodyPr/>
                    <a:lstStyle/>
                    <a:p>
                      <a:pPr rtl="1"/>
                      <a:endParaRPr lang="ar-SA"/>
                    </a:p>
                  </a:txBody>
                  <a:tcPr/>
                </a:tc>
                <a:tc>
                  <a:txBody>
                    <a:bodyPr/>
                    <a:lstStyle/>
                    <a:p>
                      <a:pPr algn="ctr">
                        <a:lnSpc>
                          <a:spcPct val="115000"/>
                        </a:lnSpc>
                        <a:spcAft>
                          <a:spcPts val="0"/>
                        </a:spcAft>
                      </a:pPr>
                      <a:r>
                        <a:rPr lang="fr-FR" sz="1200" b="1">
                          <a:solidFill>
                            <a:srgbClr val="548DD4"/>
                          </a:solidFill>
                          <a:latin typeface="Century"/>
                          <a:ea typeface="Calibri"/>
                          <a:cs typeface="Times New Roman"/>
                        </a:rPr>
                        <a:t>300</a:t>
                      </a:r>
                      <a:endParaRPr lang="en-US" sz="1200" b="1">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solidFill>
                            <a:srgbClr val="000000"/>
                          </a:solidFill>
                          <a:latin typeface="Century"/>
                          <a:ea typeface="Calibri"/>
                          <a:cs typeface="Arial"/>
                        </a:rPr>
                        <a:t>4.382204</a:t>
                      </a:r>
                      <a:endParaRPr lang="en-US" sz="1200" b="1">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dirty="0">
                          <a:solidFill>
                            <a:srgbClr val="000000"/>
                          </a:solidFill>
                          <a:latin typeface="Century"/>
                          <a:ea typeface="Calibri"/>
                          <a:cs typeface="Calibri"/>
                        </a:rPr>
                        <a:t>4512</a:t>
                      </a:r>
                      <a:endParaRPr lang="en-US" sz="1200" b="1" dirty="0">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dirty="0">
                          <a:latin typeface="Century"/>
                          <a:ea typeface="Calibri"/>
                          <a:cs typeface="Arial"/>
                        </a:rPr>
                        <a:t>Laminaire</a:t>
                      </a:r>
                      <a:endParaRPr lang="en-US" sz="1200" b="1" dirty="0">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latin typeface="Century"/>
                          <a:ea typeface="Calibri"/>
                          <a:cs typeface="Arial"/>
                        </a:rPr>
                        <a:t>/</a:t>
                      </a:r>
                      <a:endParaRPr lang="en-US" sz="1200" b="1">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743">
                <a:tc vMerge="1">
                  <a:txBody>
                    <a:bodyPr/>
                    <a:lstStyle/>
                    <a:p>
                      <a:pPr rtl="1"/>
                      <a:endParaRPr lang="ar-SA"/>
                    </a:p>
                  </a:txBody>
                  <a:tcPr/>
                </a:tc>
                <a:tc>
                  <a:txBody>
                    <a:bodyPr/>
                    <a:lstStyle/>
                    <a:p>
                      <a:pPr algn="ctr">
                        <a:lnSpc>
                          <a:spcPct val="115000"/>
                        </a:lnSpc>
                        <a:spcAft>
                          <a:spcPts val="0"/>
                        </a:spcAft>
                      </a:pPr>
                      <a:r>
                        <a:rPr lang="fr-FR" sz="1200" b="1">
                          <a:latin typeface="Century"/>
                          <a:ea typeface="Calibri"/>
                          <a:cs typeface="Times New Roman"/>
                        </a:rPr>
                        <a:t>325</a:t>
                      </a:r>
                      <a:endParaRPr lang="en-US" sz="1200" b="1">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solidFill>
                            <a:srgbClr val="000000"/>
                          </a:solidFill>
                          <a:latin typeface="Century"/>
                          <a:ea typeface="Calibri"/>
                          <a:cs typeface="Arial"/>
                        </a:rPr>
                        <a:t>4.747388</a:t>
                      </a:r>
                      <a:endParaRPr lang="en-US" sz="1200" b="1">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dirty="0">
                          <a:solidFill>
                            <a:srgbClr val="000000"/>
                          </a:solidFill>
                          <a:latin typeface="Century"/>
                          <a:ea typeface="Calibri"/>
                          <a:cs typeface="Calibri"/>
                        </a:rPr>
                        <a:t>N.C</a:t>
                      </a:r>
                      <a:endParaRPr lang="en-US" sz="1200" b="1" dirty="0">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dirty="0">
                          <a:solidFill>
                            <a:srgbClr val="FF0000"/>
                          </a:solidFill>
                          <a:latin typeface="Century"/>
                          <a:ea typeface="Calibri"/>
                          <a:cs typeface="Arial"/>
                        </a:rPr>
                        <a:t>Turbulent</a:t>
                      </a:r>
                      <a:endParaRPr lang="en-US" sz="1200" b="1" dirty="0">
                        <a:solidFill>
                          <a:srgbClr val="FF0000"/>
                        </a:solidFill>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dirty="0">
                          <a:latin typeface="Century"/>
                          <a:ea typeface="Calibri"/>
                          <a:cs typeface="Arial"/>
                        </a:rPr>
                        <a:t>/</a:t>
                      </a:r>
                      <a:endParaRPr lang="en-US" sz="1200" b="1" dirty="0">
                        <a:latin typeface="Calibri"/>
                        <a:ea typeface="Calibri"/>
                        <a:cs typeface="Arial"/>
                      </a:endParaRPr>
                    </a:p>
                  </a:txBody>
                  <a:tcPr marL="50645" marR="50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16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à coins arrondis 3"/>
          <p:cNvSpPr/>
          <p:nvPr/>
        </p:nvSpPr>
        <p:spPr>
          <a:xfrm>
            <a:off x="1500166" y="2000240"/>
            <a:ext cx="1357322" cy="21431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b="1" dirty="0" smtClean="0">
                <a:solidFill>
                  <a:schemeClr val="tx1"/>
                </a:solidFill>
                <a:latin typeface="Century"/>
                <a:ea typeface="Calibri"/>
                <a:cs typeface="Times New Roman"/>
              </a:rPr>
              <a:t>225</a:t>
            </a:r>
            <a:endParaRPr lang="en-US" sz="1400" dirty="0" smtClean="0">
              <a:solidFill>
                <a:schemeClr val="tx1"/>
              </a:solidFill>
              <a:latin typeface="Calibri"/>
              <a:ea typeface="Calibri"/>
              <a:cs typeface="Arial"/>
            </a:endParaRPr>
          </a:p>
        </p:txBody>
      </p:sp>
      <p:sp>
        <p:nvSpPr>
          <p:cNvPr id="5" name="Rectangle à coins arrondis 4"/>
          <p:cNvSpPr/>
          <p:nvPr/>
        </p:nvSpPr>
        <p:spPr>
          <a:xfrm>
            <a:off x="1500166" y="3071810"/>
            <a:ext cx="1357322" cy="21431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b="1" dirty="0" smtClean="0">
                <a:solidFill>
                  <a:schemeClr val="tx1"/>
                </a:solidFill>
                <a:latin typeface="Century"/>
                <a:ea typeface="Calibri"/>
                <a:cs typeface="Times New Roman"/>
              </a:rPr>
              <a:t>250</a:t>
            </a:r>
            <a:endParaRPr lang="en-US" sz="1400" dirty="0" smtClean="0">
              <a:solidFill>
                <a:schemeClr val="tx1"/>
              </a:solidFill>
              <a:latin typeface="Calibri"/>
              <a:ea typeface="Calibri"/>
              <a:cs typeface="Arial"/>
            </a:endParaRPr>
          </a:p>
        </p:txBody>
      </p:sp>
      <p:sp>
        <p:nvSpPr>
          <p:cNvPr id="6" name="Rectangle à coins arrondis 5"/>
          <p:cNvSpPr/>
          <p:nvPr/>
        </p:nvSpPr>
        <p:spPr>
          <a:xfrm>
            <a:off x="1500166" y="4286256"/>
            <a:ext cx="1357322" cy="21431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b="1" dirty="0" smtClean="0">
                <a:solidFill>
                  <a:schemeClr val="tx1"/>
                </a:solidFill>
                <a:latin typeface="Century"/>
                <a:ea typeface="Calibri"/>
                <a:cs typeface="Times New Roman"/>
              </a:rPr>
              <a:t>300</a:t>
            </a:r>
            <a:endParaRPr lang="en-US" b="1" dirty="0" smtClean="0">
              <a:solidFill>
                <a:schemeClr val="tx1"/>
              </a:solidFill>
              <a:latin typeface="Century"/>
              <a:ea typeface="Calibri"/>
              <a:cs typeface="Times New Roman"/>
            </a:endParaRPr>
          </a:p>
        </p:txBody>
      </p:sp>
      <p:sp>
        <p:nvSpPr>
          <p:cNvPr id="7" name="Rectangle à coins arrondis 6"/>
          <p:cNvSpPr/>
          <p:nvPr/>
        </p:nvSpPr>
        <p:spPr>
          <a:xfrm>
            <a:off x="1500166" y="5572140"/>
            <a:ext cx="1357322" cy="21431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b="1" dirty="0" smtClean="0">
                <a:solidFill>
                  <a:schemeClr val="tx1"/>
                </a:solidFill>
                <a:latin typeface="Century"/>
                <a:ea typeface="Calibri"/>
                <a:cs typeface="Times New Roman"/>
              </a:rPr>
              <a:t>300</a:t>
            </a:r>
            <a:endParaRPr lang="en-US" b="1" dirty="0" smtClean="0">
              <a:solidFill>
                <a:schemeClr val="tx1"/>
              </a:solidFill>
              <a:latin typeface="Century"/>
              <a:ea typeface="Calibri"/>
              <a:cs typeface="Times New Roman"/>
            </a:endParaRPr>
          </a:p>
        </p:txBody>
      </p:sp>
      <p:sp>
        <p:nvSpPr>
          <p:cNvPr id="8" name="Rectangle à coins arrondis 6"/>
          <p:cNvSpPr/>
          <p:nvPr/>
        </p:nvSpPr>
        <p:spPr>
          <a:xfrm>
            <a:off x="1928794" y="6143644"/>
            <a:ext cx="5715040" cy="35719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smtClean="0">
                <a:latin typeface="Century" pitchFamily="18" charset="0"/>
              </a:rPr>
              <a:t>Détermination des Reynolds critiques. Cas 1</a:t>
            </a:r>
            <a:endParaRPr lang="fr-FR" dirty="0">
              <a:latin typeface="Century" pitchFamily="18" charset="0"/>
            </a:endParaRPr>
          </a:p>
        </p:txBody>
      </p:sp>
      <p:sp>
        <p:nvSpPr>
          <p:cNvPr id="10" name="Rectangle à coins arrondis 4"/>
          <p:cNvSpPr/>
          <p:nvPr/>
        </p:nvSpPr>
        <p:spPr>
          <a:xfrm>
            <a:off x="5929322" y="4286256"/>
            <a:ext cx="1357322" cy="21431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r">
              <a:lnSpc>
                <a:spcPct val="115000"/>
              </a:lnSpc>
              <a:spcAft>
                <a:spcPts val="0"/>
              </a:spcAft>
            </a:pPr>
            <a:r>
              <a:rPr lang="fr-FR" dirty="0" smtClean="0">
                <a:latin typeface="Century"/>
                <a:ea typeface="Calibri"/>
                <a:cs typeface="Arial"/>
              </a:rPr>
              <a:t>Laminaire</a:t>
            </a:r>
            <a:endParaRPr lang="en-US" sz="1400" dirty="0">
              <a:latin typeface="Calibri"/>
              <a:ea typeface="Calibri"/>
              <a:cs typeface="Arial"/>
            </a:endParaRPr>
          </a:p>
        </p:txBody>
      </p:sp>
      <p:sp>
        <p:nvSpPr>
          <p:cNvPr id="12" name="Rectangle à coins arrondis 4"/>
          <p:cNvSpPr/>
          <p:nvPr/>
        </p:nvSpPr>
        <p:spPr>
          <a:xfrm>
            <a:off x="7358082" y="4286256"/>
            <a:ext cx="1357322" cy="21431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r">
              <a:lnSpc>
                <a:spcPct val="115000"/>
              </a:lnSpc>
              <a:spcAft>
                <a:spcPts val="0"/>
              </a:spcAft>
            </a:pPr>
            <a:r>
              <a:rPr lang="fr-FR" dirty="0" smtClean="0">
                <a:latin typeface="Century"/>
                <a:ea typeface="Calibri"/>
                <a:cs typeface="Arial"/>
              </a:rPr>
              <a:t>Laminaire</a:t>
            </a:r>
            <a:endParaRPr lang="en-US" sz="1400" dirty="0">
              <a:latin typeface="Calibri"/>
              <a:ea typeface="Calibri"/>
              <a:cs typeface="Arial"/>
            </a:endParaRPr>
          </a:p>
        </p:txBody>
      </p:sp>
      <p:sp>
        <p:nvSpPr>
          <p:cNvPr id="13" name="عنصر نائب لرقم الشريحة 12"/>
          <p:cNvSpPr>
            <a:spLocks noGrp="1"/>
          </p:cNvSpPr>
          <p:nvPr>
            <p:ph type="sldNum" sz="quarter" idx="12"/>
          </p:nvPr>
        </p:nvSpPr>
        <p:spPr>
          <a:xfrm>
            <a:off x="8167718" y="6421461"/>
            <a:ext cx="762000" cy="365125"/>
          </a:xfrm>
        </p:spPr>
        <p:txBody>
          <a:bodyPr/>
          <a:lstStyle/>
          <a:p>
            <a:r>
              <a:rPr lang="fr-BE" sz="3600" dirty="0" smtClean="0">
                <a:solidFill>
                  <a:srgbClr val="FF0000"/>
                </a:solidFill>
                <a:latin typeface="Algerian" pitchFamily="82" charset="0"/>
              </a:rPr>
              <a:t>14</a:t>
            </a:r>
            <a:endParaRPr lang="fr-BE" sz="3600" dirty="0">
              <a:solidFill>
                <a:srgbClr val="FF0000"/>
              </a:solidFill>
              <a:latin typeface="Algerian"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childTnLst>
                                </p:cTn>
                              </p:par>
                              <p:par>
                                <p:cTn id="42" presetID="53"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500" fill="hold"/>
                                        <p:tgtEl>
                                          <p:spTgt spid="10"/>
                                        </p:tgtEl>
                                        <p:attrNameLst>
                                          <p:attrName>ppt_w</p:attrName>
                                        </p:attrNameLst>
                                      </p:cBhvr>
                                      <p:tavLst>
                                        <p:tav tm="0">
                                          <p:val>
                                            <p:fltVal val="0"/>
                                          </p:val>
                                        </p:tav>
                                        <p:tav tm="100000">
                                          <p:val>
                                            <p:strVal val="#ppt_w"/>
                                          </p:val>
                                        </p:tav>
                                      </p:tavLst>
                                    </p:anim>
                                    <p:anim calcmode="lin" valueType="num">
                                      <p:cBhvr>
                                        <p:cTn id="45" dur="500" fill="hold"/>
                                        <p:tgtEl>
                                          <p:spTgt spid="10"/>
                                        </p:tgtEl>
                                        <p:attrNameLst>
                                          <p:attrName>ppt_h</p:attrName>
                                        </p:attrNameLst>
                                      </p:cBhvr>
                                      <p:tavLst>
                                        <p:tav tm="0">
                                          <p:val>
                                            <p:fltVal val="0"/>
                                          </p:val>
                                        </p:tav>
                                        <p:tav tm="100000">
                                          <p:val>
                                            <p:strVal val="#ppt_h"/>
                                          </p:val>
                                        </p:tav>
                                      </p:tavLst>
                                    </p:anim>
                                    <p:animEffect transition="in" filter="fade">
                                      <p:cBhvr>
                                        <p:cTn id="4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0"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2571750" algn="l"/>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4" name="جدول 3"/>
          <p:cNvGraphicFramePr>
            <a:graphicFrameLocks noGrp="1"/>
          </p:cNvGraphicFramePr>
          <p:nvPr/>
        </p:nvGraphicFramePr>
        <p:xfrm>
          <a:off x="857224" y="714342"/>
          <a:ext cx="7358114" cy="5500740"/>
        </p:xfrm>
        <a:graphic>
          <a:graphicData uri="http://schemas.openxmlformats.org/drawingml/2006/table">
            <a:tbl>
              <a:tblPr/>
              <a:tblGrid>
                <a:gridCol w="1392156"/>
                <a:gridCol w="1543732"/>
                <a:gridCol w="1677649"/>
                <a:gridCol w="1677649"/>
                <a:gridCol w="1066928"/>
              </a:tblGrid>
              <a:tr h="183358">
                <a:tc>
                  <a:txBody>
                    <a:bodyPr/>
                    <a:lstStyle/>
                    <a:p>
                      <a:pPr algn="ctr">
                        <a:lnSpc>
                          <a:spcPct val="115000"/>
                        </a:lnSpc>
                        <a:spcAft>
                          <a:spcPts val="0"/>
                        </a:spcAft>
                      </a:pPr>
                      <a:r>
                        <a:rPr lang="fr-FR" sz="1000" b="1" dirty="0">
                          <a:latin typeface="Century"/>
                          <a:ea typeface="Calibri"/>
                          <a:cs typeface="Arial"/>
                        </a:rPr>
                        <a:t>Cas</a:t>
                      </a:r>
                      <a:endParaRPr lang="en-US" sz="1000" b="1" dirty="0">
                        <a:latin typeface="Calibri"/>
                        <a:ea typeface="Calibri"/>
                        <a:cs typeface="Arial"/>
                      </a:endParaRPr>
                    </a:p>
                  </a:txBody>
                  <a:tcPr marL="20605" marR="206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a:latin typeface="Century"/>
                          <a:ea typeface="Calibri"/>
                          <a:cs typeface="Arial"/>
                        </a:rPr>
                        <a:t>Re</a:t>
                      </a:r>
                      <a:endParaRPr lang="en-US" sz="1000" b="1">
                        <a:latin typeface="Calibri"/>
                        <a:ea typeface="Calibri"/>
                        <a:cs typeface="Arial"/>
                      </a:endParaRPr>
                    </a:p>
                  </a:txBody>
                  <a:tcPr marL="20605" marR="206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dirty="0">
                          <a:latin typeface="Century"/>
                          <a:ea typeface="Calibri"/>
                          <a:cs typeface="Arial"/>
                        </a:rPr>
                        <a:t>V [m/s]</a:t>
                      </a:r>
                      <a:endParaRPr lang="en-US" sz="1000" b="1" dirty="0">
                        <a:latin typeface="Calibri"/>
                        <a:ea typeface="Calibri"/>
                        <a:cs typeface="Arial"/>
                      </a:endParaRPr>
                    </a:p>
                  </a:txBody>
                  <a:tcPr marL="20605" marR="206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a:solidFill>
                            <a:srgbClr val="000000"/>
                          </a:solidFill>
                          <a:latin typeface="Century"/>
                          <a:ea typeface="Calibri"/>
                          <a:cs typeface="Arial"/>
                        </a:rPr>
                        <a:t>N° d'itération</a:t>
                      </a:r>
                      <a:endParaRPr lang="en-US" sz="1000" b="1">
                        <a:latin typeface="Calibri"/>
                        <a:ea typeface="Calibri"/>
                        <a:cs typeface="Arial"/>
                      </a:endParaRPr>
                    </a:p>
                  </a:txBody>
                  <a:tcPr marL="20605" marR="206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a:latin typeface="Century"/>
                          <a:ea typeface="Calibri"/>
                          <a:cs typeface="Arial"/>
                        </a:rPr>
                        <a:t>Régime</a:t>
                      </a:r>
                      <a:endParaRPr lang="en-US" sz="1000" b="1">
                        <a:latin typeface="Calibri"/>
                        <a:ea typeface="Calibri"/>
                        <a:cs typeface="Arial"/>
                      </a:endParaRPr>
                    </a:p>
                  </a:txBody>
                  <a:tcPr marL="20605" marR="206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358">
                <a:tc rowSpan="4">
                  <a:txBody>
                    <a:bodyPr/>
                    <a:lstStyle/>
                    <a:p>
                      <a:pPr algn="ctr">
                        <a:lnSpc>
                          <a:spcPct val="115000"/>
                        </a:lnSpc>
                        <a:spcAft>
                          <a:spcPts val="0"/>
                        </a:spcAft>
                      </a:pPr>
                      <a:r>
                        <a:rPr lang="fr-FR" sz="1000" b="1" dirty="0">
                          <a:latin typeface="Century"/>
                          <a:ea typeface="Calibri"/>
                          <a:cs typeface="Arial"/>
                        </a:rPr>
                        <a:t>2-10</a:t>
                      </a:r>
                      <a:endParaRPr lang="en-US" sz="1000" b="1" dirty="0">
                        <a:latin typeface="Calibri"/>
                        <a:ea typeface="Calibri"/>
                        <a:cs typeface="Arial"/>
                      </a:endParaRPr>
                    </a:p>
                  </a:txBody>
                  <a:tcPr marL="20605" marR="20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a:latin typeface="Century"/>
                          <a:ea typeface="Calibri"/>
                          <a:cs typeface="Times New Roman"/>
                        </a:rPr>
                        <a:t>50</a:t>
                      </a:r>
                      <a:endParaRPr lang="en-US" sz="1000" b="1">
                        <a:latin typeface="Calibri"/>
                        <a:ea typeface="Calibri"/>
                        <a:cs typeface="Arial"/>
                      </a:endParaRPr>
                    </a:p>
                  </a:txBody>
                  <a:tcPr marL="20605" marR="20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a:latin typeface="Century"/>
                          <a:ea typeface="Calibri"/>
                          <a:cs typeface="Times New Roman"/>
                        </a:rPr>
                        <a:t>0.730367</a:t>
                      </a:r>
                      <a:endParaRPr lang="en-US" sz="1000" b="1">
                        <a:latin typeface="Century"/>
                        <a:ea typeface="Calibri"/>
                        <a:cs typeface="Times New Roman"/>
                      </a:endParaRPr>
                    </a:p>
                  </a:txBody>
                  <a:tcPr marL="20605" marR="206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a:latin typeface="Century"/>
                          <a:ea typeface="Calibri"/>
                          <a:cs typeface="Times New Roman"/>
                        </a:rPr>
                        <a:t>2789</a:t>
                      </a:r>
                      <a:endParaRPr lang="en-US" sz="1000" b="1">
                        <a:latin typeface="Calibri"/>
                        <a:ea typeface="Calibri"/>
                        <a:cs typeface="Arial"/>
                      </a:endParaRPr>
                    </a:p>
                  </a:txBody>
                  <a:tcPr marL="20605" marR="20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a:latin typeface="Century"/>
                          <a:ea typeface="Calibri"/>
                          <a:cs typeface="Arial"/>
                        </a:rPr>
                        <a:t>Laminaire</a:t>
                      </a:r>
                      <a:endParaRPr lang="en-US" sz="1000" b="1">
                        <a:latin typeface="Calibri"/>
                        <a:ea typeface="Calibri"/>
                        <a:cs typeface="Arial"/>
                      </a:endParaRPr>
                    </a:p>
                  </a:txBody>
                  <a:tcPr marL="20605" marR="206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358">
                <a:tc vMerge="1">
                  <a:txBody>
                    <a:bodyPr/>
                    <a:lstStyle/>
                    <a:p>
                      <a:pPr rtl="1"/>
                      <a:endParaRPr lang="ar-SA"/>
                    </a:p>
                  </a:txBody>
                  <a:tcPr/>
                </a:tc>
                <a:tc>
                  <a:txBody>
                    <a:bodyPr/>
                    <a:lstStyle/>
                    <a:p>
                      <a:pPr algn="ctr">
                        <a:lnSpc>
                          <a:spcPct val="115000"/>
                        </a:lnSpc>
                        <a:spcAft>
                          <a:spcPts val="0"/>
                        </a:spcAft>
                      </a:pPr>
                      <a:r>
                        <a:rPr lang="fr-FR" sz="1000" b="1">
                          <a:latin typeface="Century"/>
                          <a:ea typeface="Calibri"/>
                          <a:cs typeface="Times New Roman"/>
                        </a:rPr>
                        <a:t>100</a:t>
                      </a:r>
                      <a:endParaRPr lang="en-US" sz="1000" b="1">
                        <a:latin typeface="Calibri"/>
                        <a:ea typeface="Calibri"/>
                        <a:cs typeface="Arial"/>
                      </a:endParaRPr>
                    </a:p>
                  </a:txBody>
                  <a:tcPr marL="20605" marR="20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a:solidFill>
                            <a:srgbClr val="000000"/>
                          </a:solidFill>
                          <a:latin typeface="Century"/>
                          <a:ea typeface="Times New Roman"/>
                          <a:cs typeface="Arial"/>
                        </a:rPr>
                        <a:t>2.191102</a:t>
                      </a:r>
                      <a:endParaRPr lang="en-US" sz="1000" b="1">
                        <a:latin typeface="Century"/>
                        <a:ea typeface="Calibri"/>
                        <a:cs typeface="Times New Roman"/>
                      </a:endParaRPr>
                    </a:p>
                  </a:txBody>
                  <a:tcPr marL="20605" marR="206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a:latin typeface="Century"/>
                          <a:ea typeface="Calibri"/>
                          <a:cs typeface="Times New Roman"/>
                        </a:rPr>
                        <a:t>2665</a:t>
                      </a:r>
                      <a:endParaRPr lang="en-US" sz="1000" b="1">
                        <a:latin typeface="Calibri"/>
                        <a:ea typeface="Calibri"/>
                        <a:cs typeface="Arial"/>
                      </a:endParaRPr>
                    </a:p>
                  </a:txBody>
                  <a:tcPr marL="20605" marR="20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a:latin typeface="Century"/>
                          <a:ea typeface="Calibri"/>
                          <a:cs typeface="Arial"/>
                        </a:rPr>
                        <a:t>Laminaire</a:t>
                      </a:r>
                      <a:endParaRPr lang="en-US" sz="1000" b="1">
                        <a:latin typeface="Calibri"/>
                        <a:ea typeface="Calibri"/>
                        <a:cs typeface="Arial"/>
                      </a:endParaRPr>
                    </a:p>
                  </a:txBody>
                  <a:tcPr marL="20605" marR="206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358">
                <a:tc vMerge="1">
                  <a:txBody>
                    <a:bodyPr/>
                    <a:lstStyle/>
                    <a:p>
                      <a:pPr rtl="1"/>
                      <a:endParaRPr lang="ar-SA"/>
                    </a:p>
                  </a:txBody>
                  <a:tcPr/>
                </a:tc>
                <a:tc>
                  <a:txBody>
                    <a:bodyPr/>
                    <a:lstStyle/>
                    <a:p>
                      <a:pPr algn="ctr">
                        <a:lnSpc>
                          <a:spcPct val="115000"/>
                        </a:lnSpc>
                        <a:spcAft>
                          <a:spcPts val="0"/>
                        </a:spcAft>
                      </a:pPr>
                      <a:r>
                        <a:rPr lang="fr-FR" sz="1000" b="1" dirty="0">
                          <a:solidFill>
                            <a:srgbClr val="548DD4"/>
                          </a:solidFill>
                          <a:latin typeface="Century"/>
                          <a:ea typeface="Calibri"/>
                          <a:cs typeface="Times New Roman"/>
                        </a:rPr>
                        <a:t>125</a:t>
                      </a:r>
                      <a:endParaRPr lang="en-US" sz="1000" b="1" dirty="0">
                        <a:latin typeface="Calibri"/>
                        <a:ea typeface="Calibri"/>
                        <a:cs typeface="Arial"/>
                      </a:endParaRPr>
                    </a:p>
                  </a:txBody>
                  <a:tcPr marL="20605" marR="20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a:solidFill>
                            <a:srgbClr val="000000"/>
                          </a:solidFill>
                          <a:latin typeface="Century"/>
                          <a:ea typeface="Times New Roman"/>
                          <a:cs typeface="Arial"/>
                        </a:rPr>
                        <a:t>2.921469</a:t>
                      </a:r>
                      <a:endParaRPr lang="en-US" sz="1000" b="1">
                        <a:latin typeface="Century"/>
                        <a:ea typeface="Calibri"/>
                        <a:cs typeface="Times New Roman"/>
                      </a:endParaRPr>
                    </a:p>
                  </a:txBody>
                  <a:tcPr marL="20605" marR="206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a:latin typeface="Century"/>
                          <a:ea typeface="Calibri"/>
                          <a:cs typeface="Times New Roman"/>
                        </a:rPr>
                        <a:t>3460</a:t>
                      </a:r>
                      <a:endParaRPr lang="en-US" sz="1000" b="1">
                        <a:latin typeface="Calibri"/>
                        <a:ea typeface="Calibri"/>
                        <a:cs typeface="Arial"/>
                      </a:endParaRPr>
                    </a:p>
                  </a:txBody>
                  <a:tcPr marL="20605" marR="20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a:latin typeface="Century"/>
                          <a:ea typeface="Calibri"/>
                          <a:cs typeface="Arial"/>
                        </a:rPr>
                        <a:t>Laminaire</a:t>
                      </a:r>
                      <a:endParaRPr lang="en-US" sz="1000" b="1">
                        <a:latin typeface="Calibri"/>
                        <a:ea typeface="Calibri"/>
                        <a:cs typeface="Arial"/>
                      </a:endParaRPr>
                    </a:p>
                  </a:txBody>
                  <a:tcPr marL="20605" marR="206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358">
                <a:tc vMerge="1">
                  <a:txBody>
                    <a:bodyPr/>
                    <a:lstStyle/>
                    <a:p>
                      <a:pPr rtl="1"/>
                      <a:endParaRPr lang="ar-SA"/>
                    </a:p>
                  </a:txBody>
                  <a:tcPr/>
                </a:tc>
                <a:tc>
                  <a:txBody>
                    <a:bodyPr/>
                    <a:lstStyle/>
                    <a:p>
                      <a:pPr algn="ctr">
                        <a:lnSpc>
                          <a:spcPct val="115000"/>
                        </a:lnSpc>
                        <a:spcAft>
                          <a:spcPts val="0"/>
                        </a:spcAft>
                      </a:pPr>
                      <a:r>
                        <a:rPr lang="fr-FR" sz="1000" b="1" dirty="0">
                          <a:latin typeface="Century"/>
                          <a:ea typeface="Calibri"/>
                          <a:cs typeface="Times New Roman"/>
                        </a:rPr>
                        <a:t>150</a:t>
                      </a:r>
                      <a:endParaRPr lang="en-US" sz="1000" b="1" dirty="0">
                        <a:latin typeface="Calibri"/>
                        <a:ea typeface="Calibri"/>
                        <a:cs typeface="Arial"/>
                      </a:endParaRPr>
                    </a:p>
                  </a:txBody>
                  <a:tcPr marL="20605" marR="20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a:solidFill>
                            <a:srgbClr val="000000"/>
                          </a:solidFill>
                          <a:latin typeface="Century"/>
                          <a:ea typeface="Times New Roman"/>
                          <a:cs typeface="Arial"/>
                        </a:rPr>
                        <a:t>3.286653</a:t>
                      </a:r>
                      <a:endParaRPr lang="en-US" sz="1000" b="1">
                        <a:latin typeface="Calibri"/>
                        <a:ea typeface="Calibri"/>
                        <a:cs typeface="Arial"/>
                      </a:endParaRPr>
                    </a:p>
                  </a:txBody>
                  <a:tcPr marL="20605" marR="206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a:latin typeface="Century"/>
                          <a:ea typeface="Calibri"/>
                          <a:cs typeface="Times New Roman"/>
                        </a:rPr>
                        <a:t>N.C</a:t>
                      </a:r>
                      <a:endParaRPr lang="en-US" sz="1000" b="1">
                        <a:latin typeface="Calibri"/>
                        <a:ea typeface="Calibri"/>
                        <a:cs typeface="Arial"/>
                      </a:endParaRPr>
                    </a:p>
                  </a:txBody>
                  <a:tcPr marL="20605" marR="20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dirty="0">
                          <a:solidFill>
                            <a:srgbClr val="FF0000"/>
                          </a:solidFill>
                          <a:latin typeface="Century"/>
                          <a:ea typeface="Calibri"/>
                          <a:cs typeface="Arial"/>
                        </a:rPr>
                        <a:t>Turbulent</a:t>
                      </a:r>
                      <a:endParaRPr lang="en-US" sz="1000" b="1" dirty="0">
                        <a:solidFill>
                          <a:srgbClr val="FF0000"/>
                        </a:solidFill>
                        <a:latin typeface="Calibri"/>
                        <a:ea typeface="Calibri"/>
                        <a:cs typeface="Arial"/>
                      </a:endParaRPr>
                    </a:p>
                  </a:txBody>
                  <a:tcPr marL="20605" marR="206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358">
                <a:tc rowSpan="8">
                  <a:txBody>
                    <a:bodyPr/>
                    <a:lstStyle/>
                    <a:p>
                      <a:pPr algn="ctr">
                        <a:lnSpc>
                          <a:spcPct val="115000"/>
                        </a:lnSpc>
                        <a:spcAft>
                          <a:spcPts val="0"/>
                        </a:spcAft>
                      </a:pPr>
                      <a:r>
                        <a:rPr lang="fr-FR" sz="1000" b="1">
                          <a:latin typeface="Century"/>
                          <a:ea typeface="Calibri"/>
                          <a:cs typeface="Arial"/>
                        </a:rPr>
                        <a:t>2-20</a:t>
                      </a:r>
                      <a:endParaRPr lang="en-US" sz="1000" b="1">
                        <a:latin typeface="Calibri"/>
                        <a:ea typeface="Calibri"/>
                        <a:cs typeface="Arial"/>
                      </a:endParaRPr>
                    </a:p>
                  </a:txBody>
                  <a:tcPr marL="20605" marR="20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dirty="0">
                          <a:latin typeface="Century"/>
                          <a:ea typeface="Calibri"/>
                          <a:cs typeface="Times New Roman"/>
                        </a:rPr>
                        <a:t>50</a:t>
                      </a:r>
                      <a:endParaRPr lang="en-US" sz="1000" b="1" dirty="0">
                        <a:latin typeface="Century"/>
                        <a:ea typeface="Calibri"/>
                        <a:cs typeface="Times New Roman"/>
                      </a:endParaRPr>
                    </a:p>
                  </a:txBody>
                  <a:tcPr marL="20605" marR="20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a:latin typeface="Century"/>
                          <a:ea typeface="Calibri"/>
                          <a:cs typeface="Times New Roman"/>
                        </a:rPr>
                        <a:t>0.730367</a:t>
                      </a:r>
                      <a:endParaRPr lang="en-US" sz="1000" b="1">
                        <a:latin typeface="Century"/>
                        <a:ea typeface="Calibri"/>
                        <a:cs typeface="Times New Roman"/>
                      </a:endParaRPr>
                    </a:p>
                  </a:txBody>
                  <a:tcPr marL="20605" marR="20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a:latin typeface="Century"/>
                          <a:ea typeface="Calibri"/>
                          <a:cs typeface="Times New Roman"/>
                        </a:rPr>
                        <a:t>1853</a:t>
                      </a:r>
                      <a:endParaRPr lang="en-US" sz="1000" b="1">
                        <a:latin typeface="Century"/>
                        <a:ea typeface="Calibri"/>
                        <a:cs typeface="Times New Roman"/>
                      </a:endParaRPr>
                    </a:p>
                  </a:txBody>
                  <a:tcPr marL="20605" marR="20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dirty="0">
                          <a:latin typeface="Century"/>
                          <a:ea typeface="Calibri"/>
                          <a:cs typeface="Arial"/>
                        </a:rPr>
                        <a:t>Laminaire</a:t>
                      </a:r>
                      <a:endParaRPr lang="en-US" sz="1000" b="1" dirty="0">
                        <a:latin typeface="Calibri"/>
                        <a:ea typeface="Calibri"/>
                        <a:cs typeface="Arial"/>
                      </a:endParaRPr>
                    </a:p>
                  </a:txBody>
                  <a:tcPr marL="20605" marR="206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358">
                <a:tc vMerge="1">
                  <a:txBody>
                    <a:bodyPr/>
                    <a:lstStyle/>
                    <a:p>
                      <a:pPr rtl="1"/>
                      <a:endParaRPr lang="ar-SA"/>
                    </a:p>
                  </a:txBody>
                  <a:tcPr/>
                </a:tc>
                <a:tc>
                  <a:txBody>
                    <a:bodyPr/>
                    <a:lstStyle/>
                    <a:p>
                      <a:pPr algn="ctr">
                        <a:lnSpc>
                          <a:spcPct val="115000"/>
                        </a:lnSpc>
                        <a:spcAft>
                          <a:spcPts val="0"/>
                        </a:spcAft>
                      </a:pPr>
                      <a:r>
                        <a:rPr lang="fr-FR" sz="1000" b="1" dirty="0">
                          <a:latin typeface="Century"/>
                          <a:ea typeface="Calibri"/>
                          <a:cs typeface="Times New Roman"/>
                        </a:rPr>
                        <a:t>150</a:t>
                      </a:r>
                      <a:endParaRPr lang="en-US" sz="1000" b="1" dirty="0">
                        <a:latin typeface="Century"/>
                        <a:ea typeface="Calibri"/>
                        <a:cs typeface="Times New Roman"/>
                      </a:endParaRPr>
                    </a:p>
                  </a:txBody>
                  <a:tcPr marL="20605" marR="20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a:latin typeface="Century"/>
                          <a:ea typeface="Calibri"/>
                          <a:cs typeface="Times New Roman"/>
                        </a:rPr>
                        <a:t>2.191102</a:t>
                      </a:r>
                      <a:endParaRPr lang="en-US" sz="1000" b="1">
                        <a:latin typeface="Century"/>
                        <a:ea typeface="Calibri"/>
                        <a:cs typeface="Times New Roman"/>
                      </a:endParaRPr>
                    </a:p>
                  </a:txBody>
                  <a:tcPr marL="20605" marR="20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a:latin typeface="Century"/>
                          <a:ea typeface="Calibri"/>
                          <a:cs typeface="Times New Roman"/>
                        </a:rPr>
                        <a:t>2787</a:t>
                      </a:r>
                      <a:endParaRPr lang="en-US" sz="1000" b="1">
                        <a:latin typeface="Century"/>
                        <a:ea typeface="Calibri"/>
                        <a:cs typeface="Times New Roman"/>
                      </a:endParaRPr>
                    </a:p>
                  </a:txBody>
                  <a:tcPr marL="20605" marR="20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a:latin typeface="Century"/>
                          <a:ea typeface="Calibri"/>
                          <a:cs typeface="Arial"/>
                        </a:rPr>
                        <a:t>Laminaire</a:t>
                      </a:r>
                      <a:endParaRPr lang="en-US" sz="1000" b="1">
                        <a:latin typeface="Calibri"/>
                        <a:ea typeface="Calibri"/>
                        <a:cs typeface="Arial"/>
                      </a:endParaRPr>
                    </a:p>
                  </a:txBody>
                  <a:tcPr marL="20605" marR="206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358">
                <a:tc vMerge="1">
                  <a:txBody>
                    <a:bodyPr/>
                    <a:lstStyle/>
                    <a:p>
                      <a:pPr rtl="1"/>
                      <a:endParaRPr lang="ar-SA"/>
                    </a:p>
                  </a:txBody>
                  <a:tcPr/>
                </a:tc>
                <a:tc>
                  <a:txBody>
                    <a:bodyPr/>
                    <a:lstStyle/>
                    <a:p>
                      <a:pPr algn="ctr">
                        <a:lnSpc>
                          <a:spcPct val="115000"/>
                        </a:lnSpc>
                        <a:spcAft>
                          <a:spcPts val="0"/>
                        </a:spcAft>
                      </a:pPr>
                      <a:r>
                        <a:rPr lang="fr-FR" sz="1000" b="1" dirty="0">
                          <a:latin typeface="Century"/>
                          <a:ea typeface="Calibri"/>
                          <a:cs typeface="Times New Roman"/>
                        </a:rPr>
                        <a:t>250</a:t>
                      </a:r>
                      <a:endParaRPr lang="en-US" sz="1000" b="1" dirty="0">
                        <a:latin typeface="Century"/>
                        <a:ea typeface="Calibri"/>
                        <a:cs typeface="Times New Roman"/>
                      </a:endParaRPr>
                    </a:p>
                  </a:txBody>
                  <a:tcPr marL="20605" marR="20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a:latin typeface="Century"/>
                          <a:ea typeface="Calibri"/>
                          <a:cs typeface="Times New Roman"/>
                        </a:rPr>
                        <a:t>3.651837</a:t>
                      </a:r>
                      <a:endParaRPr lang="en-US" sz="1000" b="1">
                        <a:latin typeface="Century"/>
                        <a:ea typeface="Calibri"/>
                        <a:cs typeface="Times New Roman"/>
                      </a:endParaRPr>
                    </a:p>
                  </a:txBody>
                  <a:tcPr marL="20605" marR="20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a:latin typeface="Century"/>
                          <a:ea typeface="Calibri"/>
                          <a:cs typeface="Times New Roman"/>
                        </a:rPr>
                        <a:t>3470</a:t>
                      </a:r>
                      <a:endParaRPr lang="en-US" sz="1000" b="1">
                        <a:latin typeface="Century"/>
                        <a:ea typeface="Calibri"/>
                        <a:cs typeface="Times New Roman"/>
                      </a:endParaRPr>
                    </a:p>
                  </a:txBody>
                  <a:tcPr marL="20605" marR="20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a:latin typeface="Century"/>
                          <a:ea typeface="Calibri"/>
                          <a:cs typeface="Arial"/>
                        </a:rPr>
                        <a:t>Laminaire</a:t>
                      </a:r>
                      <a:endParaRPr lang="en-US" sz="1000" b="1">
                        <a:latin typeface="Calibri"/>
                        <a:ea typeface="Calibri"/>
                        <a:cs typeface="Arial"/>
                      </a:endParaRPr>
                    </a:p>
                  </a:txBody>
                  <a:tcPr marL="20605" marR="206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358">
                <a:tc vMerge="1">
                  <a:txBody>
                    <a:bodyPr/>
                    <a:lstStyle/>
                    <a:p>
                      <a:pPr rtl="1"/>
                      <a:endParaRPr lang="ar-SA"/>
                    </a:p>
                  </a:txBody>
                  <a:tcPr/>
                </a:tc>
                <a:tc>
                  <a:txBody>
                    <a:bodyPr/>
                    <a:lstStyle/>
                    <a:p>
                      <a:pPr algn="ctr">
                        <a:lnSpc>
                          <a:spcPct val="115000"/>
                        </a:lnSpc>
                        <a:spcAft>
                          <a:spcPts val="0"/>
                        </a:spcAft>
                      </a:pPr>
                      <a:r>
                        <a:rPr lang="fr-FR" sz="1000" b="1" dirty="0">
                          <a:latin typeface="Century"/>
                          <a:ea typeface="Calibri"/>
                          <a:cs typeface="Times New Roman"/>
                        </a:rPr>
                        <a:t>275</a:t>
                      </a:r>
                      <a:endParaRPr lang="en-US" sz="1000" b="1" dirty="0">
                        <a:latin typeface="Century"/>
                        <a:ea typeface="Calibri"/>
                        <a:cs typeface="Times New Roman"/>
                      </a:endParaRPr>
                    </a:p>
                  </a:txBody>
                  <a:tcPr marL="20605" marR="20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dirty="0">
                          <a:latin typeface="Century"/>
                          <a:ea typeface="Calibri"/>
                          <a:cs typeface="Times New Roman"/>
                        </a:rPr>
                        <a:t>4.017020</a:t>
                      </a:r>
                      <a:endParaRPr lang="en-US" sz="1000" b="1" dirty="0">
                        <a:latin typeface="Century"/>
                        <a:ea typeface="Calibri"/>
                        <a:cs typeface="Times New Roman"/>
                      </a:endParaRPr>
                    </a:p>
                  </a:txBody>
                  <a:tcPr marL="20605" marR="20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a:latin typeface="Century"/>
                          <a:ea typeface="Calibri"/>
                          <a:cs typeface="Times New Roman"/>
                        </a:rPr>
                        <a:t>3665</a:t>
                      </a:r>
                      <a:endParaRPr lang="en-US" sz="1000" b="1">
                        <a:latin typeface="Century"/>
                        <a:ea typeface="Calibri"/>
                        <a:cs typeface="Times New Roman"/>
                      </a:endParaRPr>
                    </a:p>
                  </a:txBody>
                  <a:tcPr marL="20605" marR="20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a:latin typeface="Century"/>
                          <a:ea typeface="Calibri"/>
                          <a:cs typeface="Arial"/>
                        </a:rPr>
                        <a:t>Laminaire</a:t>
                      </a:r>
                      <a:endParaRPr lang="en-US" sz="1000" b="1">
                        <a:latin typeface="Calibri"/>
                        <a:ea typeface="Calibri"/>
                        <a:cs typeface="Arial"/>
                      </a:endParaRPr>
                    </a:p>
                  </a:txBody>
                  <a:tcPr marL="20605" marR="206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358">
                <a:tc vMerge="1">
                  <a:txBody>
                    <a:bodyPr/>
                    <a:lstStyle/>
                    <a:p>
                      <a:pPr rtl="1"/>
                      <a:endParaRPr lang="ar-SA"/>
                    </a:p>
                  </a:txBody>
                  <a:tcPr/>
                </a:tc>
                <a:tc>
                  <a:txBody>
                    <a:bodyPr/>
                    <a:lstStyle/>
                    <a:p>
                      <a:pPr algn="ctr">
                        <a:lnSpc>
                          <a:spcPct val="115000"/>
                        </a:lnSpc>
                        <a:spcAft>
                          <a:spcPts val="0"/>
                        </a:spcAft>
                      </a:pPr>
                      <a:r>
                        <a:rPr lang="fr-FR" sz="1000" b="1" dirty="0">
                          <a:latin typeface="Century"/>
                          <a:ea typeface="Calibri"/>
                          <a:cs typeface="Times New Roman"/>
                        </a:rPr>
                        <a:t>300</a:t>
                      </a:r>
                      <a:endParaRPr lang="en-US" sz="1000" b="1" dirty="0">
                        <a:latin typeface="Century"/>
                        <a:ea typeface="Calibri"/>
                        <a:cs typeface="Times New Roman"/>
                      </a:endParaRPr>
                    </a:p>
                  </a:txBody>
                  <a:tcPr marL="20605" marR="20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dirty="0">
                          <a:latin typeface="Century"/>
                          <a:ea typeface="Calibri"/>
                          <a:cs typeface="Times New Roman"/>
                        </a:rPr>
                        <a:t>4.382204</a:t>
                      </a:r>
                      <a:endParaRPr lang="en-US" sz="1000" b="1" dirty="0">
                        <a:latin typeface="Century"/>
                        <a:ea typeface="Calibri"/>
                        <a:cs typeface="Times New Roman"/>
                      </a:endParaRPr>
                    </a:p>
                  </a:txBody>
                  <a:tcPr marL="20605" marR="20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a:latin typeface="Century"/>
                          <a:ea typeface="Calibri"/>
                          <a:cs typeface="Times New Roman"/>
                        </a:rPr>
                        <a:t>4332</a:t>
                      </a:r>
                      <a:endParaRPr lang="en-US" sz="1000" b="1">
                        <a:latin typeface="Century"/>
                        <a:ea typeface="Calibri"/>
                        <a:cs typeface="Times New Roman"/>
                      </a:endParaRPr>
                    </a:p>
                  </a:txBody>
                  <a:tcPr marL="20605" marR="20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a:latin typeface="Century"/>
                          <a:ea typeface="Calibri"/>
                          <a:cs typeface="Arial"/>
                        </a:rPr>
                        <a:t>Laminaire</a:t>
                      </a:r>
                      <a:endParaRPr lang="en-US" sz="1000" b="1">
                        <a:latin typeface="Calibri"/>
                        <a:ea typeface="Calibri"/>
                        <a:cs typeface="Arial"/>
                      </a:endParaRPr>
                    </a:p>
                  </a:txBody>
                  <a:tcPr marL="20605" marR="206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358">
                <a:tc vMerge="1">
                  <a:txBody>
                    <a:bodyPr/>
                    <a:lstStyle/>
                    <a:p>
                      <a:pPr rtl="1"/>
                      <a:endParaRPr lang="ar-SA"/>
                    </a:p>
                  </a:txBody>
                  <a:tcPr/>
                </a:tc>
                <a:tc>
                  <a:txBody>
                    <a:bodyPr/>
                    <a:lstStyle/>
                    <a:p>
                      <a:pPr algn="ctr">
                        <a:lnSpc>
                          <a:spcPct val="115000"/>
                        </a:lnSpc>
                        <a:spcAft>
                          <a:spcPts val="0"/>
                        </a:spcAft>
                      </a:pPr>
                      <a:r>
                        <a:rPr lang="fr-FR" sz="1000" b="1" dirty="0">
                          <a:latin typeface="Century"/>
                          <a:ea typeface="Calibri"/>
                          <a:cs typeface="Times New Roman"/>
                        </a:rPr>
                        <a:t>350</a:t>
                      </a:r>
                      <a:endParaRPr lang="en-US" sz="1000" b="1" dirty="0">
                        <a:latin typeface="Century"/>
                        <a:ea typeface="Calibri"/>
                        <a:cs typeface="Times New Roman"/>
                      </a:endParaRPr>
                    </a:p>
                  </a:txBody>
                  <a:tcPr marL="20605" marR="20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dirty="0">
                          <a:latin typeface="Century"/>
                          <a:ea typeface="Calibri"/>
                          <a:cs typeface="Times New Roman"/>
                        </a:rPr>
                        <a:t>5.112571</a:t>
                      </a:r>
                      <a:endParaRPr lang="en-US" sz="1000" b="1" dirty="0">
                        <a:latin typeface="Century"/>
                        <a:ea typeface="Calibri"/>
                        <a:cs typeface="Times New Roman"/>
                      </a:endParaRPr>
                    </a:p>
                  </a:txBody>
                  <a:tcPr marL="20605" marR="20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a:latin typeface="Century"/>
                          <a:ea typeface="Calibri"/>
                          <a:cs typeface="Times New Roman"/>
                        </a:rPr>
                        <a:t>5214</a:t>
                      </a:r>
                      <a:endParaRPr lang="en-US" sz="1000" b="1">
                        <a:latin typeface="Century"/>
                        <a:ea typeface="Calibri"/>
                        <a:cs typeface="Times New Roman"/>
                      </a:endParaRPr>
                    </a:p>
                  </a:txBody>
                  <a:tcPr marL="20605" marR="20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a:latin typeface="Century"/>
                          <a:ea typeface="Calibri"/>
                          <a:cs typeface="Arial"/>
                        </a:rPr>
                        <a:t>Laminaire</a:t>
                      </a:r>
                      <a:endParaRPr lang="en-US" sz="1000" b="1">
                        <a:latin typeface="Calibri"/>
                        <a:ea typeface="Calibri"/>
                        <a:cs typeface="Arial"/>
                      </a:endParaRPr>
                    </a:p>
                  </a:txBody>
                  <a:tcPr marL="20605" marR="206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358">
                <a:tc vMerge="1">
                  <a:txBody>
                    <a:bodyPr/>
                    <a:lstStyle/>
                    <a:p>
                      <a:pPr rtl="1"/>
                      <a:endParaRPr lang="ar-SA"/>
                    </a:p>
                  </a:txBody>
                  <a:tcPr/>
                </a:tc>
                <a:tc>
                  <a:txBody>
                    <a:bodyPr/>
                    <a:lstStyle/>
                    <a:p>
                      <a:pPr algn="ctr">
                        <a:lnSpc>
                          <a:spcPct val="115000"/>
                        </a:lnSpc>
                        <a:spcAft>
                          <a:spcPts val="0"/>
                        </a:spcAft>
                      </a:pPr>
                      <a:r>
                        <a:rPr lang="fr-FR" sz="1000" b="1" dirty="0">
                          <a:solidFill>
                            <a:srgbClr val="548DD4"/>
                          </a:solidFill>
                          <a:latin typeface="Century"/>
                          <a:ea typeface="Calibri"/>
                          <a:cs typeface="Times New Roman"/>
                        </a:rPr>
                        <a:t>375</a:t>
                      </a:r>
                      <a:endParaRPr lang="en-US" sz="1000" b="1" dirty="0">
                        <a:latin typeface="Century"/>
                        <a:ea typeface="Calibri"/>
                        <a:cs typeface="Times New Roman"/>
                      </a:endParaRPr>
                    </a:p>
                  </a:txBody>
                  <a:tcPr marL="20605" marR="20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dirty="0">
                          <a:latin typeface="Century"/>
                          <a:ea typeface="Calibri"/>
                          <a:cs typeface="Times New Roman"/>
                        </a:rPr>
                        <a:t>5.477755</a:t>
                      </a:r>
                      <a:endParaRPr lang="en-US" sz="1000" b="1" dirty="0">
                        <a:latin typeface="Century"/>
                        <a:ea typeface="Calibri"/>
                        <a:cs typeface="Times New Roman"/>
                      </a:endParaRPr>
                    </a:p>
                  </a:txBody>
                  <a:tcPr marL="20605" marR="20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a:latin typeface="Century"/>
                          <a:ea typeface="Calibri"/>
                          <a:cs typeface="Times New Roman"/>
                        </a:rPr>
                        <a:t>4630</a:t>
                      </a:r>
                      <a:endParaRPr lang="en-US" sz="1000" b="1">
                        <a:latin typeface="Century"/>
                        <a:ea typeface="Calibri"/>
                        <a:cs typeface="Times New Roman"/>
                      </a:endParaRPr>
                    </a:p>
                  </a:txBody>
                  <a:tcPr marL="20605" marR="20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dirty="0">
                          <a:latin typeface="Century"/>
                          <a:ea typeface="Calibri"/>
                          <a:cs typeface="Arial"/>
                        </a:rPr>
                        <a:t>Laminaire</a:t>
                      </a:r>
                      <a:endParaRPr lang="en-US" sz="1000" b="1" dirty="0">
                        <a:latin typeface="Calibri"/>
                        <a:ea typeface="Calibri"/>
                        <a:cs typeface="Arial"/>
                      </a:endParaRPr>
                    </a:p>
                  </a:txBody>
                  <a:tcPr marL="20605" marR="206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358">
                <a:tc vMerge="1">
                  <a:txBody>
                    <a:bodyPr/>
                    <a:lstStyle/>
                    <a:p>
                      <a:pPr rtl="1"/>
                      <a:endParaRPr lang="ar-SA"/>
                    </a:p>
                  </a:txBody>
                  <a:tcPr/>
                </a:tc>
                <a:tc>
                  <a:txBody>
                    <a:bodyPr/>
                    <a:lstStyle/>
                    <a:p>
                      <a:pPr algn="ctr">
                        <a:lnSpc>
                          <a:spcPct val="115000"/>
                        </a:lnSpc>
                        <a:spcAft>
                          <a:spcPts val="0"/>
                        </a:spcAft>
                      </a:pPr>
                      <a:r>
                        <a:rPr lang="fr-FR" sz="1000" b="1" dirty="0">
                          <a:latin typeface="Century"/>
                          <a:ea typeface="Calibri"/>
                          <a:cs typeface="Times New Roman"/>
                        </a:rPr>
                        <a:t>400</a:t>
                      </a:r>
                      <a:endParaRPr lang="en-US" sz="1000" b="1" dirty="0">
                        <a:latin typeface="Century"/>
                        <a:ea typeface="Calibri"/>
                        <a:cs typeface="Times New Roman"/>
                      </a:endParaRPr>
                    </a:p>
                  </a:txBody>
                  <a:tcPr marL="20605" marR="20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dirty="0">
                          <a:latin typeface="Century"/>
                          <a:ea typeface="Calibri"/>
                          <a:cs typeface="Times New Roman"/>
                        </a:rPr>
                        <a:t>5.842939</a:t>
                      </a:r>
                      <a:endParaRPr lang="en-US" sz="1000" b="1" dirty="0">
                        <a:latin typeface="Century"/>
                        <a:ea typeface="Calibri"/>
                        <a:cs typeface="Times New Roman"/>
                      </a:endParaRPr>
                    </a:p>
                  </a:txBody>
                  <a:tcPr marL="20605" marR="20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a:latin typeface="Century"/>
                          <a:ea typeface="Calibri"/>
                          <a:cs typeface="Times New Roman"/>
                        </a:rPr>
                        <a:t>N.C</a:t>
                      </a:r>
                      <a:endParaRPr lang="en-US" sz="1000" b="1">
                        <a:latin typeface="Century"/>
                        <a:ea typeface="Calibri"/>
                        <a:cs typeface="Times New Roman"/>
                      </a:endParaRPr>
                    </a:p>
                  </a:txBody>
                  <a:tcPr marL="20605" marR="20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dirty="0">
                          <a:solidFill>
                            <a:srgbClr val="FF0000"/>
                          </a:solidFill>
                          <a:latin typeface="Century"/>
                          <a:ea typeface="Calibri"/>
                          <a:cs typeface="Arial"/>
                        </a:rPr>
                        <a:t>Turbulent</a:t>
                      </a:r>
                      <a:endParaRPr lang="en-US" sz="1000" b="1" dirty="0">
                        <a:solidFill>
                          <a:srgbClr val="FF0000"/>
                        </a:solidFill>
                        <a:latin typeface="Calibri"/>
                        <a:ea typeface="Calibri"/>
                        <a:cs typeface="Arial"/>
                      </a:endParaRPr>
                    </a:p>
                  </a:txBody>
                  <a:tcPr marL="20605" marR="206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358">
                <a:tc rowSpan="9">
                  <a:txBody>
                    <a:bodyPr/>
                    <a:lstStyle/>
                    <a:p>
                      <a:pPr algn="ctr">
                        <a:lnSpc>
                          <a:spcPct val="115000"/>
                        </a:lnSpc>
                        <a:spcAft>
                          <a:spcPts val="0"/>
                        </a:spcAft>
                      </a:pPr>
                      <a:r>
                        <a:rPr lang="fr-FR" sz="1000" b="1">
                          <a:latin typeface="Century"/>
                          <a:ea typeface="Calibri"/>
                          <a:cs typeface="Arial"/>
                        </a:rPr>
                        <a:t>2-30</a:t>
                      </a:r>
                      <a:endParaRPr lang="en-US" sz="1000" b="1">
                        <a:latin typeface="Calibri"/>
                        <a:ea typeface="Calibri"/>
                        <a:cs typeface="Arial"/>
                      </a:endParaRPr>
                    </a:p>
                  </a:txBody>
                  <a:tcPr marL="20605" marR="20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dirty="0">
                          <a:latin typeface="Century"/>
                          <a:ea typeface="Calibri"/>
                          <a:cs typeface="Times New Roman"/>
                        </a:rPr>
                        <a:t>50</a:t>
                      </a:r>
                      <a:endParaRPr lang="en-US" sz="1000" b="1" dirty="0">
                        <a:latin typeface="Century"/>
                        <a:ea typeface="Calibri"/>
                        <a:cs typeface="Times New Roman"/>
                      </a:endParaRPr>
                    </a:p>
                  </a:txBody>
                  <a:tcPr marL="20605" marR="20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dirty="0">
                          <a:latin typeface="Century"/>
                          <a:ea typeface="Calibri"/>
                          <a:cs typeface="Times New Roman"/>
                        </a:rPr>
                        <a:t>0.730367</a:t>
                      </a:r>
                      <a:endParaRPr lang="en-US" sz="1000" b="1" dirty="0">
                        <a:latin typeface="Century"/>
                        <a:ea typeface="Calibri"/>
                        <a:cs typeface="Times New Roman"/>
                      </a:endParaRPr>
                    </a:p>
                  </a:txBody>
                  <a:tcPr marL="20605" marR="20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a:latin typeface="Century"/>
                          <a:ea typeface="Calibri"/>
                          <a:cs typeface="Times New Roman"/>
                        </a:rPr>
                        <a:t>1591</a:t>
                      </a:r>
                      <a:endParaRPr lang="en-US" sz="1000" b="1">
                        <a:latin typeface="Century"/>
                        <a:ea typeface="Calibri"/>
                        <a:cs typeface="Times New Roman"/>
                      </a:endParaRPr>
                    </a:p>
                  </a:txBody>
                  <a:tcPr marL="20605" marR="20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a:latin typeface="Century"/>
                          <a:ea typeface="Calibri"/>
                          <a:cs typeface="Arial"/>
                        </a:rPr>
                        <a:t>Laminaire</a:t>
                      </a:r>
                      <a:endParaRPr lang="en-US" sz="1000" b="1">
                        <a:latin typeface="Calibri"/>
                        <a:ea typeface="Calibri"/>
                        <a:cs typeface="Arial"/>
                      </a:endParaRPr>
                    </a:p>
                  </a:txBody>
                  <a:tcPr marL="20605" marR="206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358">
                <a:tc vMerge="1">
                  <a:txBody>
                    <a:bodyPr/>
                    <a:lstStyle/>
                    <a:p>
                      <a:pPr rtl="1"/>
                      <a:endParaRPr lang="ar-SA"/>
                    </a:p>
                  </a:txBody>
                  <a:tcPr/>
                </a:tc>
                <a:tc>
                  <a:txBody>
                    <a:bodyPr/>
                    <a:lstStyle/>
                    <a:p>
                      <a:pPr algn="ctr">
                        <a:lnSpc>
                          <a:spcPct val="115000"/>
                        </a:lnSpc>
                        <a:spcAft>
                          <a:spcPts val="0"/>
                        </a:spcAft>
                      </a:pPr>
                      <a:r>
                        <a:rPr lang="fr-FR" sz="1000" b="1">
                          <a:latin typeface="Century"/>
                          <a:ea typeface="Calibri"/>
                          <a:cs typeface="Times New Roman"/>
                        </a:rPr>
                        <a:t>150</a:t>
                      </a:r>
                      <a:endParaRPr lang="en-US" sz="1000" b="1">
                        <a:latin typeface="Century"/>
                        <a:ea typeface="Calibri"/>
                        <a:cs typeface="Times New Roman"/>
                      </a:endParaRPr>
                    </a:p>
                  </a:txBody>
                  <a:tcPr marL="20605" marR="20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dirty="0">
                          <a:latin typeface="Century"/>
                          <a:ea typeface="Calibri"/>
                          <a:cs typeface="Times New Roman"/>
                        </a:rPr>
                        <a:t>2.191102</a:t>
                      </a:r>
                      <a:endParaRPr lang="en-US" sz="1000" b="1" dirty="0">
                        <a:latin typeface="Century"/>
                        <a:ea typeface="Calibri"/>
                        <a:cs typeface="Times New Roman"/>
                      </a:endParaRPr>
                    </a:p>
                  </a:txBody>
                  <a:tcPr marL="20605" marR="20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a:latin typeface="Century"/>
                          <a:ea typeface="Calibri"/>
                          <a:cs typeface="Times New Roman"/>
                        </a:rPr>
                        <a:t>2297</a:t>
                      </a:r>
                      <a:endParaRPr lang="en-US" sz="1000" b="1">
                        <a:latin typeface="Century"/>
                        <a:ea typeface="Calibri"/>
                        <a:cs typeface="Times New Roman"/>
                      </a:endParaRPr>
                    </a:p>
                  </a:txBody>
                  <a:tcPr marL="20605" marR="20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a:latin typeface="Century"/>
                          <a:ea typeface="Calibri"/>
                          <a:cs typeface="Arial"/>
                        </a:rPr>
                        <a:t>Laminaire</a:t>
                      </a:r>
                      <a:endParaRPr lang="en-US" sz="1000" b="1">
                        <a:latin typeface="Calibri"/>
                        <a:ea typeface="Calibri"/>
                        <a:cs typeface="Arial"/>
                      </a:endParaRPr>
                    </a:p>
                  </a:txBody>
                  <a:tcPr marL="20605" marR="206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358">
                <a:tc vMerge="1">
                  <a:txBody>
                    <a:bodyPr/>
                    <a:lstStyle/>
                    <a:p>
                      <a:pPr rtl="1"/>
                      <a:endParaRPr lang="ar-SA"/>
                    </a:p>
                  </a:txBody>
                  <a:tcPr/>
                </a:tc>
                <a:tc>
                  <a:txBody>
                    <a:bodyPr/>
                    <a:lstStyle/>
                    <a:p>
                      <a:pPr algn="ctr">
                        <a:lnSpc>
                          <a:spcPct val="115000"/>
                        </a:lnSpc>
                        <a:spcAft>
                          <a:spcPts val="0"/>
                        </a:spcAft>
                      </a:pPr>
                      <a:r>
                        <a:rPr lang="fr-FR" sz="1000" b="1">
                          <a:latin typeface="Century"/>
                          <a:ea typeface="Calibri"/>
                          <a:cs typeface="Times New Roman"/>
                        </a:rPr>
                        <a:t>200</a:t>
                      </a:r>
                      <a:endParaRPr lang="en-US" sz="1000" b="1">
                        <a:latin typeface="Century"/>
                        <a:ea typeface="Calibri"/>
                        <a:cs typeface="Times New Roman"/>
                      </a:endParaRPr>
                    </a:p>
                  </a:txBody>
                  <a:tcPr marL="20605" marR="20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dirty="0">
                          <a:latin typeface="Century"/>
                          <a:ea typeface="Calibri"/>
                          <a:cs typeface="Times New Roman"/>
                        </a:rPr>
                        <a:t>2.921469</a:t>
                      </a:r>
                      <a:endParaRPr lang="en-US" sz="1000" b="1" dirty="0">
                        <a:latin typeface="Century"/>
                        <a:ea typeface="Calibri"/>
                        <a:cs typeface="Times New Roman"/>
                      </a:endParaRPr>
                    </a:p>
                  </a:txBody>
                  <a:tcPr marL="20605" marR="20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dirty="0">
                          <a:latin typeface="Century"/>
                          <a:ea typeface="Calibri"/>
                          <a:cs typeface="Times New Roman"/>
                        </a:rPr>
                        <a:t>2664</a:t>
                      </a:r>
                      <a:endParaRPr lang="en-US" sz="1000" b="1" dirty="0">
                        <a:latin typeface="Century"/>
                        <a:ea typeface="Calibri"/>
                        <a:cs typeface="Times New Roman"/>
                      </a:endParaRPr>
                    </a:p>
                  </a:txBody>
                  <a:tcPr marL="20605" marR="20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a:latin typeface="Century"/>
                          <a:ea typeface="Calibri"/>
                          <a:cs typeface="Arial"/>
                        </a:rPr>
                        <a:t>Laminaire</a:t>
                      </a:r>
                      <a:endParaRPr lang="en-US" sz="1000" b="1">
                        <a:latin typeface="Calibri"/>
                        <a:ea typeface="Calibri"/>
                        <a:cs typeface="Arial"/>
                      </a:endParaRPr>
                    </a:p>
                  </a:txBody>
                  <a:tcPr marL="20605" marR="206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358">
                <a:tc vMerge="1">
                  <a:txBody>
                    <a:bodyPr/>
                    <a:lstStyle/>
                    <a:p>
                      <a:pPr rtl="1"/>
                      <a:endParaRPr lang="ar-SA"/>
                    </a:p>
                  </a:txBody>
                  <a:tcPr/>
                </a:tc>
                <a:tc>
                  <a:txBody>
                    <a:bodyPr/>
                    <a:lstStyle/>
                    <a:p>
                      <a:pPr algn="ctr">
                        <a:lnSpc>
                          <a:spcPct val="115000"/>
                        </a:lnSpc>
                        <a:spcAft>
                          <a:spcPts val="0"/>
                        </a:spcAft>
                      </a:pPr>
                      <a:r>
                        <a:rPr lang="fr-FR" sz="1000" b="1">
                          <a:latin typeface="Century"/>
                          <a:ea typeface="Calibri"/>
                          <a:cs typeface="Times New Roman"/>
                        </a:rPr>
                        <a:t>250</a:t>
                      </a:r>
                      <a:endParaRPr lang="en-US" sz="1000" b="1">
                        <a:latin typeface="Century"/>
                        <a:ea typeface="Calibri"/>
                        <a:cs typeface="Times New Roman"/>
                      </a:endParaRPr>
                    </a:p>
                  </a:txBody>
                  <a:tcPr marL="20605" marR="20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dirty="0">
                          <a:latin typeface="Century"/>
                          <a:ea typeface="Calibri"/>
                          <a:cs typeface="Times New Roman"/>
                        </a:rPr>
                        <a:t>3.651837</a:t>
                      </a:r>
                      <a:endParaRPr lang="en-US" sz="1000" b="1" dirty="0">
                        <a:latin typeface="Century"/>
                        <a:ea typeface="Calibri"/>
                        <a:cs typeface="Times New Roman"/>
                      </a:endParaRPr>
                    </a:p>
                  </a:txBody>
                  <a:tcPr marL="20605" marR="20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dirty="0">
                          <a:latin typeface="Century"/>
                          <a:ea typeface="Calibri"/>
                          <a:cs typeface="Times New Roman"/>
                        </a:rPr>
                        <a:t>3070</a:t>
                      </a:r>
                      <a:endParaRPr lang="en-US" sz="1000" b="1" dirty="0">
                        <a:latin typeface="Century"/>
                        <a:ea typeface="Calibri"/>
                        <a:cs typeface="Times New Roman"/>
                      </a:endParaRPr>
                    </a:p>
                  </a:txBody>
                  <a:tcPr marL="20605" marR="20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a:latin typeface="Century"/>
                          <a:ea typeface="Calibri"/>
                          <a:cs typeface="Arial"/>
                        </a:rPr>
                        <a:t>Laminaire</a:t>
                      </a:r>
                      <a:endParaRPr lang="en-US" sz="1000" b="1">
                        <a:latin typeface="Calibri"/>
                        <a:ea typeface="Calibri"/>
                        <a:cs typeface="Arial"/>
                      </a:endParaRPr>
                    </a:p>
                  </a:txBody>
                  <a:tcPr marL="20605" marR="206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358">
                <a:tc vMerge="1">
                  <a:txBody>
                    <a:bodyPr/>
                    <a:lstStyle/>
                    <a:p>
                      <a:pPr rtl="1"/>
                      <a:endParaRPr lang="ar-SA"/>
                    </a:p>
                  </a:txBody>
                  <a:tcPr/>
                </a:tc>
                <a:tc>
                  <a:txBody>
                    <a:bodyPr/>
                    <a:lstStyle/>
                    <a:p>
                      <a:pPr algn="ctr">
                        <a:lnSpc>
                          <a:spcPct val="115000"/>
                        </a:lnSpc>
                        <a:spcAft>
                          <a:spcPts val="0"/>
                        </a:spcAft>
                      </a:pPr>
                      <a:r>
                        <a:rPr lang="fr-FR" sz="1000" b="1" dirty="0">
                          <a:latin typeface="Century"/>
                          <a:ea typeface="Calibri"/>
                          <a:cs typeface="Times New Roman"/>
                        </a:rPr>
                        <a:t>300</a:t>
                      </a:r>
                      <a:endParaRPr lang="en-US" sz="1000" b="1" dirty="0">
                        <a:latin typeface="Century"/>
                        <a:ea typeface="Calibri"/>
                        <a:cs typeface="Times New Roman"/>
                      </a:endParaRPr>
                    </a:p>
                  </a:txBody>
                  <a:tcPr marL="20605" marR="20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dirty="0">
                          <a:latin typeface="Century"/>
                          <a:ea typeface="Calibri"/>
                          <a:cs typeface="Times New Roman"/>
                        </a:rPr>
                        <a:t>4.382204</a:t>
                      </a:r>
                      <a:endParaRPr lang="en-US" sz="1000" b="1" dirty="0">
                        <a:latin typeface="Century"/>
                        <a:ea typeface="Calibri"/>
                        <a:cs typeface="Times New Roman"/>
                      </a:endParaRPr>
                    </a:p>
                  </a:txBody>
                  <a:tcPr marL="20605" marR="20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dirty="0">
                          <a:latin typeface="Century"/>
                          <a:ea typeface="Calibri"/>
                          <a:cs typeface="Times New Roman"/>
                        </a:rPr>
                        <a:t>3484</a:t>
                      </a:r>
                      <a:endParaRPr lang="en-US" sz="1000" b="1" dirty="0">
                        <a:latin typeface="Century"/>
                        <a:ea typeface="Calibri"/>
                        <a:cs typeface="Times New Roman"/>
                      </a:endParaRPr>
                    </a:p>
                  </a:txBody>
                  <a:tcPr marL="20605" marR="20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a:latin typeface="Century"/>
                          <a:ea typeface="Calibri"/>
                          <a:cs typeface="Arial"/>
                        </a:rPr>
                        <a:t>Laminaire</a:t>
                      </a:r>
                      <a:endParaRPr lang="en-US" sz="1000" b="1">
                        <a:latin typeface="Calibri"/>
                        <a:ea typeface="Calibri"/>
                        <a:cs typeface="Arial"/>
                      </a:endParaRPr>
                    </a:p>
                  </a:txBody>
                  <a:tcPr marL="20605" marR="206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358">
                <a:tc vMerge="1">
                  <a:txBody>
                    <a:bodyPr/>
                    <a:lstStyle/>
                    <a:p>
                      <a:pPr rtl="1"/>
                      <a:endParaRPr lang="ar-SA"/>
                    </a:p>
                  </a:txBody>
                  <a:tcPr/>
                </a:tc>
                <a:tc>
                  <a:txBody>
                    <a:bodyPr/>
                    <a:lstStyle/>
                    <a:p>
                      <a:pPr algn="ctr">
                        <a:lnSpc>
                          <a:spcPct val="115000"/>
                        </a:lnSpc>
                        <a:spcAft>
                          <a:spcPts val="0"/>
                        </a:spcAft>
                      </a:pPr>
                      <a:r>
                        <a:rPr lang="fr-FR" sz="1000" b="1">
                          <a:latin typeface="Century"/>
                          <a:ea typeface="Calibri"/>
                          <a:cs typeface="Times New Roman"/>
                        </a:rPr>
                        <a:t>325</a:t>
                      </a:r>
                      <a:endParaRPr lang="en-US" sz="1000" b="1">
                        <a:latin typeface="Century"/>
                        <a:ea typeface="Calibri"/>
                        <a:cs typeface="Times New Roman"/>
                      </a:endParaRPr>
                    </a:p>
                  </a:txBody>
                  <a:tcPr marL="20605" marR="20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dirty="0">
                          <a:latin typeface="Century"/>
                          <a:ea typeface="Calibri"/>
                          <a:cs typeface="Times New Roman"/>
                        </a:rPr>
                        <a:t>4.747388</a:t>
                      </a:r>
                      <a:endParaRPr lang="en-US" sz="1000" b="1" dirty="0">
                        <a:latin typeface="Century"/>
                        <a:ea typeface="Calibri"/>
                        <a:cs typeface="Times New Roman"/>
                      </a:endParaRPr>
                    </a:p>
                  </a:txBody>
                  <a:tcPr marL="20605" marR="20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a:latin typeface="Century"/>
                          <a:ea typeface="Calibri"/>
                          <a:cs typeface="Times New Roman"/>
                        </a:rPr>
                        <a:t>3865</a:t>
                      </a:r>
                      <a:endParaRPr lang="en-US" sz="1000" b="1">
                        <a:latin typeface="Century"/>
                        <a:ea typeface="Calibri"/>
                        <a:cs typeface="Times New Roman"/>
                      </a:endParaRPr>
                    </a:p>
                  </a:txBody>
                  <a:tcPr marL="20605" marR="20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a:latin typeface="Century"/>
                          <a:ea typeface="Calibri"/>
                          <a:cs typeface="Arial"/>
                        </a:rPr>
                        <a:t>Laminaire</a:t>
                      </a:r>
                      <a:endParaRPr lang="en-US" sz="1000" b="1">
                        <a:latin typeface="Calibri"/>
                        <a:ea typeface="Calibri"/>
                        <a:cs typeface="Arial"/>
                      </a:endParaRPr>
                    </a:p>
                  </a:txBody>
                  <a:tcPr marL="20605" marR="206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358">
                <a:tc vMerge="1">
                  <a:txBody>
                    <a:bodyPr/>
                    <a:lstStyle/>
                    <a:p>
                      <a:pPr rtl="1"/>
                      <a:endParaRPr lang="ar-SA"/>
                    </a:p>
                  </a:txBody>
                  <a:tcPr/>
                </a:tc>
                <a:tc>
                  <a:txBody>
                    <a:bodyPr/>
                    <a:lstStyle/>
                    <a:p>
                      <a:pPr algn="ctr">
                        <a:lnSpc>
                          <a:spcPct val="115000"/>
                        </a:lnSpc>
                        <a:spcAft>
                          <a:spcPts val="0"/>
                        </a:spcAft>
                      </a:pPr>
                      <a:r>
                        <a:rPr lang="fr-FR" sz="1000" b="1">
                          <a:latin typeface="Century"/>
                          <a:ea typeface="Calibri"/>
                          <a:cs typeface="Times New Roman"/>
                        </a:rPr>
                        <a:t>350</a:t>
                      </a:r>
                      <a:endParaRPr lang="en-US" sz="1000" b="1">
                        <a:latin typeface="Century"/>
                        <a:ea typeface="Calibri"/>
                        <a:cs typeface="Times New Roman"/>
                      </a:endParaRPr>
                    </a:p>
                  </a:txBody>
                  <a:tcPr marL="20605" marR="20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dirty="0">
                          <a:latin typeface="Century"/>
                          <a:ea typeface="Calibri"/>
                          <a:cs typeface="Times New Roman"/>
                        </a:rPr>
                        <a:t>5.112571</a:t>
                      </a:r>
                      <a:endParaRPr lang="en-US" sz="1000" b="1" dirty="0">
                        <a:latin typeface="Century"/>
                        <a:ea typeface="Calibri"/>
                        <a:cs typeface="Times New Roman"/>
                      </a:endParaRPr>
                    </a:p>
                  </a:txBody>
                  <a:tcPr marL="20605" marR="20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dirty="0">
                          <a:latin typeface="Century"/>
                          <a:ea typeface="Calibri"/>
                          <a:cs typeface="Times New Roman"/>
                        </a:rPr>
                        <a:t>4269</a:t>
                      </a:r>
                      <a:endParaRPr lang="en-US" sz="1000" b="1" dirty="0">
                        <a:latin typeface="Century"/>
                        <a:ea typeface="Calibri"/>
                        <a:cs typeface="Times New Roman"/>
                      </a:endParaRPr>
                    </a:p>
                  </a:txBody>
                  <a:tcPr marL="20605" marR="20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a:latin typeface="Century"/>
                          <a:ea typeface="Calibri"/>
                          <a:cs typeface="Arial"/>
                        </a:rPr>
                        <a:t>Laminaire</a:t>
                      </a:r>
                      <a:endParaRPr lang="en-US" sz="1000" b="1">
                        <a:latin typeface="Calibri"/>
                        <a:ea typeface="Calibri"/>
                        <a:cs typeface="Arial"/>
                      </a:endParaRPr>
                    </a:p>
                  </a:txBody>
                  <a:tcPr marL="20605" marR="206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358">
                <a:tc vMerge="1">
                  <a:txBody>
                    <a:bodyPr/>
                    <a:lstStyle/>
                    <a:p>
                      <a:pPr rtl="1"/>
                      <a:endParaRPr lang="ar-SA"/>
                    </a:p>
                  </a:txBody>
                  <a:tcPr/>
                </a:tc>
                <a:tc>
                  <a:txBody>
                    <a:bodyPr/>
                    <a:lstStyle/>
                    <a:p>
                      <a:pPr algn="ctr">
                        <a:lnSpc>
                          <a:spcPct val="115000"/>
                        </a:lnSpc>
                        <a:spcAft>
                          <a:spcPts val="0"/>
                        </a:spcAft>
                      </a:pPr>
                      <a:r>
                        <a:rPr lang="fr-FR" sz="1000" b="1" dirty="0">
                          <a:solidFill>
                            <a:srgbClr val="548DD4"/>
                          </a:solidFill>
                          <a:latin typeface="Century"/>
                          <a:ea typeface="Calibri"/>
                          <a:cs typeface="Times New Roman"/>
                        </a:rPr>
                        <a:t>375</a:t>
                      </a:r>
                      <a:endParaRPr lang="en-US" sz="1000" b="1" dirty="0">
                        <a:latin typeface="Century"/>
                        <a:ea typeface="Calibri"/>
                        <a:cs typeface="Times New Roman"/>
                      </a:endParaRPr>
                    </a:p>
                  </a:txBody>
                  <a:tcPr marL="20605" marR="20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a:latin typeface="Century"/>
                          <a:ea typeface="Calibri"/>
                          <a:cs typeface="Times New Roman"/>
                        </a:rPr>
                        <a:t>5.477755</a:t>
                      </a:r>
                      <a:endParaRPr lang="en-US" sz="1000" b="1">
                        <a:latin typeface="Century"/>
                        <a:ea typeface="Calibri"/>
                        <a:cs typeface="Times New Roman"/>
                      </a:endParaRPr>
                    </a:p>
                  </a:txBody>
                  <a:tcPr marL="20605" marR="20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dirty="0">
                          <a:latin typeface="Century"/>
                          <a:ea typeface="Calibri"/>
                          <a:cs typeface="Times New Roman"/>
                        </a:rPr>
                        <a:t>4651</a:t>
                      </a:r>
                      <a:endParaRPr lang="en-US" sz="1000" b="1" dirty="0">
                        <a:latin typeface="Century"/>
                        <a:ea typeface="Calibri"/>
                        <a:cs typeface="Times New Roman"/>
                      </a:endParaRPr>
                    </a:p>
                  </a:txBody>
                  <a:tcPr marL="20605" marR="20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a:latin typeface="Century"/>
                          <a:ea typeface="Calibri"/>
                          <a:cs typeface="Arial"/>
                        </a:rPr>
                        <a:t>Laminaire</a:t>
                      </a:r>
                      <a:endParaRPr lang="en-US" sz="1000" b="1">
                        <a:latin typeface="Calibri"/>
                        <a:ea typeface="Calibri"/>
                        <a:cs typeface="Arial"/>
                      </a:endParaRPr>
                    </a:p>
                  </a:txBody>
                  <a:tcPr marL="20605" marR="206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358">
                <a:tc vMerge="1">
                  <a:txBody>
                    <a:bodyPr/>
                    <a:lstStyle/>
                    <a:p>
                      <a:pPr rtl="1"/>
                      <a:endParaRPr lang="ar-SA"/>
                    </a:p>
                  </a:txBody>
                  <a:tcPr/>
                </a:tc>
                <a:tc>
                  <a:txBody>
                    <a:bodyPr/>
                    <a:lstStyle/>
                    <a:p>
                      <a:pPr algn="ctr">
                        <a:lnSpc>
                          <a:spcPct val="115000"/>
                        </a:lnSpc>
                        <a:spcAft>
                          <a:spcPts val="0"/>
                        </a:spcAft>
                      </a:pPr>
                      <a:r>
                        <a:rPr lang="fr-FR" sz="1000" b="1">
                          <a:latin typeface="Century"/>
                          <a:ea typeface="Calibri"/>
                          <a:cs typeface="Times New Roman"/>
                        </a:rPr>
                        <a:t>400</a:t>
                      </a:r>
                      <a:endParaRPr lang="en-US" sz="1000" b="1">
                        <a:latin typeface="Century"/>
                        <a:ea typeface="Calibri"/>
                        <a:cs typeface="Times New Roman"/>
                      </a:endParaRPr>
                    </a:p>
                  </a:txBody>
                  <a:tcPr marL="20605" marR="20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a:latin typeface="Century"/>
                          <a:ea typeface="Calibri"/>
                          <a:cs typeface="Times New Roman"/>
                        </a:rPr>
                        <a:t>5.842939</a:t>
                      </a:r>
                      <a:endParaRPr lang="en-US" sz="1000" b="1">
                        <a:latin typeface="Century"/>
                        <a:ea typeface="Calibri"/>
                        <a:cs typeface="Times New Roman"/>
                      </a:endParaRPr>
                    </a:p>
                  </a:txBody>
                  <a:tcPr marL="20605" marR="20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dirty="0">
                          <a:latin typeface="Century"/>
                          <a:ea typeface="Calibri"/>
                          <a:cs typeface="Times New Roman"/>
                        </a:rPr>
                        <a:t>N.C</a:t>
                      </a:r>
                      <a:endParaRPr lang="en-US" sz="1000" b="1" dirty="0">
                        <a:latin typeface="Century"/>
                        <a:ea typeface="Calibri"/>
                        <a:cs typeface="Times New Roman"/>
                      </a:endParaRPr>
                    </a:p>
                  </a:txBody>
                  <a:tcPr marL="20605" marR="20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dirty="0">
                          <a:solidFill>
                            <a:srgbClr val="FF0000"/>
                          </a:solidFill>
                          <a:latin typeface="Century"/>
                          <a:ea typeface="Calibri"/>
                          <a:cs typeface="Arial"/>
                        </a:rPr>
                        <a:t>Turbulent</a:t>
                      </a:r>
                      <a:endParaRPr lang="en-US" sz="1000" b="1" dirty="0">
                        <a:solidFill>
                          <a:srgbClr val="FF0000"/>
                        </a:solidFill>
                        <a:latin typeface="Calibri"/>
                        <a:ea typeface="Calibri"/>
                        <a:cs typeface="Arial"/>
                      </a:endParaRPr>
                    </a:p>
                  </a:txBody>
                  <a:tcPr marL="20605" marR="206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358">
                <a:tc rowSpan="8">
                  <a:txBody>
                    <a:bodyPr/>
                    <a:lstStyle/>
                    <a:p>
                      <a:pPr algn="ctr">
                        <a:lnSpc>
                          <a:spcPct val="115000"/>
                        </a:lnSpc>
                        <a:spcAft>
                          <a:spcPts val="0"/>
                        </a:spcAft>
                      </a:pPr>
                      <a:r>
                        <a:rPr lang="fr-FR" sz="1000" b="1">
                          <a:latin typeface="Century"/>
                          <a:ea typeface="Calibri"/>
                          <a:cs typeface="Arial"/>
                        </a:rPr>
                        <a:t>2-40</a:t>
                      </a:r>
                      <a:endParaRPr lang="en-US" sz="1000" b="1">
                        <a:latin typeface="Calibri"/>
                        <a:ea typeface="Calibri"/>
                        <a:cs typeface="Arial"/>
                      </a:endParaRPr>
                    </a:p>
                  </a:txBody>
                  <a:tcPr marL="20605" marR="20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a:latin typeface="Century"/>
                          <a:ea typeface="Calibri"/>
                          <a:cs typeface="Times New Roman"/>
                        </a:rPr>
                        <a:t>50</a:t>
                      </a:r>
                      <a:endParaRPr lang="en-US" sz="1000" b="1">
                        <a:latin typeface="Century"/>
                        <a:ea typeface="Calibri"/>
                        <a:cs typeface="Times New Roman"/>
                      </a:endParaRPr>
                    </a:p>
                  </a:txBody>
                  <a:tcPr marL="20605" marR="20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a:latin typeface="Century"/>
                          <a:ea typeface="Calibri"/>
                          <a:cs typeface="Times New Roman"/>
                        </a:rPr>
                        <a:t>0.730367</a:t>
                      </a:r>
                      <a:endParaRPr lang="en-US" sz="1000" b="1">
                        <a:latin typeface="Century"/>
                        <a:ea typeface="Calibri"/>
                        <a:cs typeface="Times New Roman"/>
                      </a:endParaRPr>
                    </a:p>
                  </a:txBody>
                  <a:tcPr marL="20605" marR="20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dirty="0">
                          <a:latin typeface="Century"/>
                          <a:ea typeface="Calibri"/>
                          <a:cs typeface="Times New Roman"/>
                        </a:rPr>
                        <a:t>1584</a:t>
                      </a:r>
                      <a:endParaRPr lang="en-US" sz="1000" b="1" dirty="0">
                        <a:latin typeface="Century"/>
                        <a:ea typeface="Calibri"/>
                        <a:cs typeface="Times New Roman"/>
                      </a:endParaRPr>
                    </a:p>
                  </a:txBody>
                  <a:tcPr marL="20605" marR="20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dirty="0">
                          <a:latin typeface="Century"/>
                          <a:ea typeface="Calibri"/>
                          <a:cs typeface="Arial"/>
                        </a:rPr>
                        <a:t>Laminaire</a:t>
                      </a:r>
                      <a:endParaRPr lang="en-US" sz="1000" b="1" dirty="0">
                        <a:latin typeface="Calibri"/>
                        <a:ea typeface="Calibri"/>
                        <a:cs typeface="Arial"/>
                      </a:endParaRPr>
                    </a:p>
                  </a:txBody>
                  <a:tcPr marL="20605" marR="206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358">
                <a:tc vMerge="1">
                  <a:txBody>
                    <a:bodyPr/>
                    <a:lstStyle/>
                    <a:p>
                      <a:pPr rtl="1"/>
                      <a:endParaRPr lang="ar-SA"/>
                    </a:p>
                  </a:txBody>
                  <a:tcPr/>
                </a:tc>
                <a:tc>
                  <a:txBody>
                    <a:bodyPr/>
                    <a:lstStyle/>
                    <a:p>
                      <a:pPr algn="ctr">
                        <a:lnSpc>
                          <a:spcPct val="115000"/>
                        </a:lnSpc>
                        <a:spcAft>
                          <a:spcPts val="0"/>
                        </a:spcAft>
                      </a:pPr>
                      <a:r>
                        <a:rPr lang="fr-FR" sz="1000" b="1">
                          <a:latin typeface="Century"/>
                          <a:ea typeface="Calibri"/>
                          <a:cs typeface="Times New Roman"/>
                        </a:rPr>
                        <a:t>150</a:t>
                      </a:r>
                      <a:endParaRPr lang="en-US" sz="1000" b="1">
                        <a:latin typeface="Century"/>
                        <a:ea typeface="Calibri"/>
                        <a:cs typeface="Times New Roman"/>
                      </a:endParaRPr>
                    </a:p>
                  </a:txBody>
                  <a:tcPr marL="20605" marR="20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a:latin typeface="Century"/>
                          <a:ea typeface="Calibri"/>
                          <a:cs typeface="Times New Roman"/>
                        </a:rPr>
                        <a:t>2.191102</a:t>
                      </a:r>
                      <a:endParaRPr lang="en-US" sz="1000" b="1">
                        <a:latin typeface="Century"/>
                        <a:ea typeface="Calibri"/>
                        <a:cs typeface="Times New Roman"/>
                      </a:endParaRPr>
                    </a:p>
                  </a:txBody>
                  <a:tcPr marL="20605" marR="20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dirty="0">
                          <a:latin typeface="Century"/>
                          <a:ea typeface="Calibri"/>
                          <a:cs typeface="Times New Roman"/>
                        </a:rPr>
                        <a:t>2451</a:t>
                      </a:r>
                      <a:endParaRPr lang="en-US" sz="1000" b="1" dirty="0">
                        <a:latin typeface="Century"/>
                        <a:ea typeface="Calibri"/>
                        <a:cs typeface="Times New Roman"/>
                      </a:endParaRPr>
                    </a:p>
                  </a:txBody>
                  <a:tcPr marL="20605" marR="20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dirty="0">
                          <a:latin typeface="Century"/>
                          <a:ea typeface="Calibri"/>
                          <a:cs typeface="Arial"/>
                        </a:rPr>
                        <a:t>Laminaire</a:t>
                      </a:r>
                      <a:endParaRPr lang="en-US" sz="1000" b="1" dirty="0">
                        <a:latin typeface="Calibri"/>
                        <a:ea typeface="Calibri"/>
                        <a:cs typeface="Arial"/>
                      </a:endParaRPr>
                    </a:p>
                  </a:txBody>
                  <a:tcPr marL="20605" marR="206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358">
                <a:tc vMerge="1">
                  <a:txBody>
                    <a:bodyPr/>
                    <a:lstStyle/>
                    <a:p>
                      <a:pPr rtl="1"/>
                      <a:endParaRPr lang="ar-SA"/>
                    </a:p>
                  </a:txBody>
                  <a:tcPr/>
                </a:tc>
                <a:tc>
                  <a:txBody>
                    <a:bodyPr/>
                    <a:lstStyle/>
                    <a:p>
                      <a:pPr algn="ctr">
                        <a:lnSpc>
                          <a:spcPct val="115000"/>
                        </a:lnSpc>
                        <a:spcAft>
                          <a:spcPts val="0"/>
                        </a:spcAft>
                      </a:pPr>
                      <a:r>
                        <a:rPr lang="fr-FR" sz="1000" b="1">
                          <a:latin typeface="Century"/>
                          <a:ea typeface="Calibri"/>
                          <a:cs typeface="Times New Roman"/>
                        </a:rPr>
                        <a:t>200</a:t>
                      </a:r>
                      <a:endParaRPr lang="en-US" sz="1000" b="1">
                        <a:latin typeface="Century"/>
                        <a:ea typeface="Calibri"/>
                        <a:cs typeface="Times New Roman"/>
                      </a:endParaRPr>
                    </a:p>
                  </a:txBody>
                  <a:tcPr marL="20605" marR="20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a:latin typeface="Century"/>
                          <a:ea typeface="Calibri"/>
                          <a:cs typeface="Times New Roman"/>
                        </a:rPr>
                        <a:t>2.921469</a:t>
                      </a:r>
                      <a:endParaRPr lang="en-US" sz="1000" b="1">
                        <a:latin typeface="Century"/>
                        <a:ea typeface="Calibri"/>
                        <a:cs typeface="Times New Roman"/>
                      </a:endParaRPr>
                    </a:p>
                  </a:txBody>
                  <a:tcPr marL="20605" marR="20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dirty="0">
                          <a:latin typeface="Century"/>
                          <a:ea typeface="Calibri"/>
                          <a:cs typeface="Times New Roman"/>
                        </a:rPr>
                        <a:t>2821</a:t>
                      </a:r>
                      <a:endParaRPr lang="en-US" sz="1000" b="1" dirty="0">
                        <a:latin typeface="Century"/>
                        <a:ea typeface="Calibri"/>
                        <a:cs typeface="Times New Roman"/>
                      </a:endParaRPr>
                    </a:p>
                  </a:txBody>
                  <a:tcPr marL="20605" marR="20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dirty="0">
                          <a:latin typeface="Century"/>
                          <a:ea typeface="Calibri"/>
                          <a:cs typeface="Arial"/>
                        </a:rPr>
                        <a:t>Laminaire</a:t>
                      </a:r>
                      <a:endParaRPr lang="en-US" sz="1000" b="1" dirty="0">
                        <a:latin typeface="Calibri"/>
                        <a:ea typeface="Calibri"/>
                        <a:cs typeface="Arial"/>
                      </a:endParaRPr>
                    </a:p>
                  </a:txBody>
                  <a:tcPr marL="20605" marR="206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358">
                <a:tc vMerge="1">
                  <a:txBody>
                    <a:bodyPr/>
                    <a:lstStyle/>
                    <a:p>
                      <a:pPr rtl="1"/>
                      <a:endParaRPr lang="ar-SA"/>
                    </a:p>
                  </a:txBody>
                  <a:tcPr/>
                </a:tc>
                <a:tc>
                  <a:txBody>
                    <a:bodyPr/>
                    <a:lstStyle/>
                    <a:p>
                      <a:pPr algn="ctr">
                        <a:lnSpc>
                          <a:spcPct val="115000"/>
                        </a:lnSpc>
                        <a:spcAft>
                          <a:spcPts val="0"/>
                        </a:spcAft>
                      </a:pPr>
                      <a:r>
                        <a:rPr lang="fr-FR" sz="1000" b="1">
                          <a:latin typeface="Century"/>
                          <a:ea typeface="Calibri"/>
                          <a:cs typeface="Times New Roman"/>
                        </a:rPr>
                        <a:t>250</a:t>
                      </a:r>
                      <a:endParaRPr lang="en-US" sz="1000" b="1">
                        <a:latin typeface="Century"/>
                        <a:ea typeface="Calibri"/>
                        <a:cs typeface="Times New Roman"/>
                      </a:endParaRPr>
                    </a:p>
                  </a:txBody>
                  <a:tcPr marL="20605" marR="20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dirty="0">
                          <a:latin typeface="Century"/>
                          <a:ea typeface="Calibri"/>
                          <a:cs typeface="Times New Roman"/>
                        </a:rPr>
                        <a:t>3.651837</a:t>
                      </a:r>
                      <a:endParaRPr lang="en-US" sz="1000" b="1" dirty="0">
                        <a:latin typeface="Century"/>
                        <a:ea typeface="Calibri"/>
                        <a:cs typeface="Times New Roman"/>
                      </a:endParaRPr>
                    </a:p>
                  </a:txBody>
                  <a:tcPr marL="20605" marR="20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a:latin typeface="Century"/>
                          <a:ea typeface="Calibri"/>
                          <a:cs typeface="Times New Roman"/>
                        </a:rPr>
                        <a:t>3205</a:t>
                      </a:r>
                      <a:endParaRPr lang="en-US" sz="1000" b="1">
                        <a:latin typeface="Century"/>
                        <a:ea typeface="Calibri"/>
                        <a:cs typeface="Times New Roman"/>
                      </a:endParaRPr>
                    </a:p>
                  </a:txBody>
                  <a:tcPr marL="20605" marR="20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dirty="0">
                          <a:latin typeface="Century"/>
                          <a:ea typeface="Calibri"/>
                          <a:cs typeface="Arial"/>
                        </a:rPr>
                        <a:t>Laminaire</a:t>
                      </a:r>
                      <a:endParaRPr lang="en-US" sz="1000" b="1" dirty="0">
                        <a:latin typeface="Calibri"/>
                        <a:ea typeface="Calibri"/>
                        <a:cs typeface="Arial"/>
                      </a:endParaRPr>
                    </a:p>
                  </a:txBody>
                  <a:tcPr marL="20605" marR="206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358">
                <a:tc vMerge="1">
                  <a:txBody>
                    <a:bodyPr/>
                    <a:lstStyle/>
                    <a:p>
                      <a:pPr rtl="1"/>
                      <a:endParaRPr lang="ar-SA"/>
                    </a:p>
                  </a:txBody>
                  <a:tcPr/>
                </a:tc>
                <a:tc>
                  <a:txBody>
                    <a:bodyPr/>
                    <a:lstStyle/>
                    <a:p>
                      <a:pPr algn="ctr">
                        <a:lnSpc>
                          <a:spcPct val="115000"/>
                        </a:lnSpc>
                        <a:spcAft>
                          <a:spcPts val="0"/>
                        </a:spcAft>
                      </a:pPr>
                      <a:r>
                        <a:rPr lang="fr-FR" sz="1000" b="1">
                          <a:latin typeface="Century"/>
                          <a:ea typeface="Calibri"/>
                          <a:cs typeface="Times New Roman"/>
                        </a:rPr>
                        <a:t>300</a:t>
                      </a:r>
                      <a:endParaRPr lang="en-US" sz="1000" b="1">
                        <a:latin typeface="Century"/>
                        <a:ea typeface="Calibri"/>
                        <a:cs typeface="Times New Roman"/>
                      </a:endParaRPr>
                    </a:p>
                  </a:txBody>
                  <a:tcPr marL="20605" marR="20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a:latin typeface="Century"/>
                          <a:ea typeface="Calibri"/>
                          <a:cs typeface="Times New Roman"/>
                        </a:rPr>
                        <a:t>4.382204</a:t>
                      </a:r>
                      <a:endParaRPr lang="en-US" sz="1000" b="1">
                        <a:latin typeface="Century"/>
                        <a:ea typeface="Calibri"/>
                        <a:cs typeface="Times New Roman"/>
                      </a:endParaRPr>
                    </a:p>
                  </a:txBody>
                  <a:tcPr marL="20605" marR="20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a:latin typeface="Century"/>
                          <a:ea typeface="Calibri"/>
                          <a:cs typeface="Times New Roman"/>
                        </a:rPr>
                        <a:t>3618</a:t>
                      </a:r>
                      <a:endParaRPr lang="en-US" sz="1000" b="1">
                        <a:latin typeface="Century"/>
                        <a:ea typeface="Calibri"/>
                        <a:cs typeface="Times New Roman"/>
                      </a:endParaRPr>
                    </a:p>
                  </a:txBody>
                  <a:tcPr marL="20605" marR="20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dirty="0">
                          <a:latin typeface="Century"/>
                          <a:ea typeface="Calibri"/>
                          <a:cs typeface="Arial"/>
                        </a:rPr>
                        <a:t>Laminaire</a:t>
                      </a:r>
                      <a:endParaRPr lang="en-US" sz="1000" b="1" dirty="0">
                        <a:latin typeface="Calibri"/>
                        <a:ea typeface="Calibri"/>
                        <a:cs typeface="Arial"/>
                      </a:endParaRPr>
                    </a:p>
                  </a:txBody>
                  <a:tcPr marL="20605" marR="206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358">
                <a:tc vMerge="1">
                  <a:txBody>
                    <a:bodyPr/>
                    <a:lstStyle/>
                    <a:p>
                      <a:pPr rtl="1"/>
                      <a:endParaRPr lang="ar-SA"/>
                    </a:p>
                  </a:txBody>
                  <a:tcPr/>
                </a:tc>
                <a:tc>
                  <a:txBody>
                    <a:bodyPr/>
                    <a:lstStyle/>
                    <a:p>
                      <a:pPr algn="ctr">
                        <a:lnSpc>
                          <a:spcPct val="115000"/>
                        </a:lnSpc>
                        <a:spcAft>
                          <a:spcPts val="0"/>
                        </a:spcAft>
                      </a:pPr>
                      <a:r>
                        <a:rPr lang="fr-FR" sz="1000" b="1">
                          <a:latin typeface="Century"/>
                          <a:ea typeface="Calibri"/>
                          <a:cs typeface="Times New Roman"/>
                        </a:rPr>
                        <a:t>325</a:t>
                      </a:r>
                      <a:endParaRPr lang="en-US" sz="1000" b="1">
                        <a:latin typeface="Century"/>
                        <a:ea typeface="Calibri"/>
                        <a:cs typeface="Times New Roman"/>
                      </a:endParaRPr>
                    </a:p>
                  </a:txBody>
                  <a:tcPr marL="20605" marR="20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a:latin typeface="Century"/>
                          <a:ea typeface="Calibri"/>
                          <a:cs typeface="Times New Roman"/>
                        </a:rPr>
                        <a:t>4.747388</a:t>
                      </a:r>
                      <a:endParaRPr lang="en-US" sz="1000" b="1">
                        <a:latin typeface="Century"/>
                        <a:ea typeface="Calibri"/>
                        <a:cs typeface="Times New Roman"/>
                      </a:endParaRPr>
                    </a:p>
                  </a:txBody>
                  <a:tcPr marL="20605" marR="20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a:latin typeface="Century"/>
                          <a:ea typeface="Calibri"/>
                          <a:cs typeface="Times New Roman"/>
                        </a:rPr>
                        <a:t>3949</a:t>
                      </a:r>
                      <a:endParaRPr lang="en-US" sz="1000" b="1">
                        <a:latin typeface="Century"/>
                        <a:ea typeface="Calibri"/>
                        <a:cs typeface="Times New Roman"/>
                      </a:endParaRPr>
                    </a:p>
                  </a:txBody>
                  <a:tcPr marL="20605" marR="20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dirty="0">
                          <a:latin typeface="Century"/>
                          <a:ea typeface="Calibri"/>
                          <a:cs typeface="Arial"/>
                        </a:rPr>
                        <a:t>Laminaire</a:t>
                      </a:r>
                      <a:endParaRPr lang="en-US" sz="1000" b="1" dirty="0">
                        <a:latin typeface="Calibri"/>
                        <a:ea typeface="Calibri"/>
                        <a:cs typeface="Arial"/>
                      </a:endParaRPr>
                    </a:p>
                  </a:txBody>
                  <a:tcPr marL="20605" marR="206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358">
                <a:tc vMerge="1">
                  <a:txBody>
                    <a:bodyPr/>
                    <a:lstStyle/>
                    <a:p>
                      <a:pPr rtl="1"/>
                      <a:endParaRPr lang="ar-SA"/>
                    </a:p>
                  </a:txBody>
                  <a:tcPr/>
                </a:tc>
                <a:tc>
                  <a:txBody>
                    <a:bodyPr/>
                    <a:lstStyle/>
                    <a:p>
                      <a:pPr algn="ctr">
                        <a:lnSpc>
                          <a:spcPct val="115000"/>
                        </a:lnSpc>
                        <a:spcAft>
                          <a:spcPts val="0"/>
                        </a:spcAft>
                      </a:pPr>
                      <a:r>
                        <a:rPr lang="fr-FR" sz="1000" b="1" dirty="0">
                          <a:solidFill>
                            <a:srgbClr val="548DD4"/>
                          </a:solidFill>
                          <a:latin typeface="Century"/>
                          <a:ea typeface="Calibri"/>
                          <a:cs typeface="Times New Roman"/>
                        </a:rPr>
                        <a:t>350</a:t>
                      </a:r>
                      <a:endParaRPr lang="en-US" sz="1000" b="1" dirty="0">
                        <a:latin typeface="Century"/>
                        <a:ea typeface="Calibri"/>
                        <a:cs typeface="Times New Roman"/>
                      </a:endParaRPr>
                    </a:p>
                  </a:txBody>
                  <a:tcPr marL="20605" marR="20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a:latin typeface="Century"/>
                          <a:ea typeface="Calibri"/>
                          <a:cs typeface="Times New Roman"/>
                        </a:rPr>
                        <a:t>5.112571</a:t>
                      </a:r>
                      <a:endParaRPr lang="en-US" sz="1000" b="1">
                        <a:latin typeface="Century"/>
                        <a:ea typeface="Calibri"/>
                        <a:cs typeface="Times New Roman"/>
                      </a:endParaRPr>
                    </a:p>
                  </a:txBody>
                  <a:tcPr marL="20605" marR="20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a:latin typeface="Century"/>
                          <a:ea typeface="Calibri"/>
                          <a:cs typeface="Times New Roman"/>
                        </a:rPr>
                        <a:t>4344</a:t>
                      </a:r>
                      <a:endParaRPr lang="en-US" sz="1000" b="1">
                        <a:latin typeface="Century"/>
                        <a:ea typeface="Calibri"/>
                        <a:cs typeface="Times New Roman"/>
                      </a:endParaRPr>
                    </a:p>
                  </a:txBody>
                  <a:tcPr marL="20605" marR="20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dirty="0">
                          <a:latin typeface="Century"/>
                          <a:ea typeface="Calibri"/>
                          <a:cs typeface="Arial"/>
                        </a:rPr>
                        <a:t>Laminaire</a:t>
                      </a:r>
                      <a:endParaRPr lang="en-US" sz="1000" b="1" dirty="0">
                        <a:latin typeface="Calibri"/>
                        <a:ea typeface="Calibri"/>
                        <a:cs typeface="Arial"/>
                      </a:endParaRPr>
                    </a:p>
                  </a:txBody>
                  <a:tcPr marL="20605" marR="206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358">
                <a:tc vMerge="1">
                  <a:txBody>
                    <a:bodyPr/>
                    <a:lstStyle/>
                    <a:p>
                      <a:pPr rtl="1"/>
                      <a:endParaRPr lang="ar-SA"/>
                    </a:p>
                  </a:txBody>
                  <a:tcPr/>
                </a:tc>
                <a:tc>
                  <a:txBody>
                    <a:bodyPr/>
                    <a:lstStyle/>
                    <a:p>
                      <a:pPr algn="ctr">
                        <a:lnSpc>
                          <a:spcPct val="115000"/>
                        </a:lnSpc>
                        <a:spcAft>
                          <a:spcPts val="0"/>
                        </a:spcAft>
                      </a:pPr>
                      <a:r>
                        <a:rPr lang="fr-FR" sz="1000" b="1">
                          <a:latin typeface="Century"/>
                          <a:ea typeface="Calibri"/>
                          <a:cs typeface="Times New Roman"/>
                        </a:rPr>
                        <a:t>375</a:t>
                      </a:r>
                      <a:endParaRPr lang="en-US" sz="1000" b="1">
                        <a:latin typeface="Century"/>
                        <a:ea typeface="Calibri"/>
                        <a:cs typeface="Times New Roman"/>
                      </a:endParaRPr>
                    </a:p>
                  </a:txBody>
                  <a:tcPr marL="20605" marR="20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a:latin typeface="Century"/>
                          <a:ea typeface="Calibri"/>
                          <a:cs typeface="Times New Roman"/>
                        </a:rPr>
                        <a:t>5.477755</a:t>
                      </a:r>
                      <a:endParaRPr lang="en-US" sz="1000" b="1">
                        <a:latin typeface="Century"/>
                        <a:ea typeface="Calibri"/>
                        <a:cs typeface="Times New Roman"/>
                      </a:endParaRPr>
                    </a:p>
                  </a:txBody>
                  <a:tcPr marL="20605" marR="20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a:latin typeface="Century"/>
                          <a:ea typeface="Calibri"/>
                          <a:cs typeface="Times New Roman"/>
                        </a:rPr>
                        <a:t>N.C</a:t>
                      </a:r>
                      <a:endParaRPr lang="en-US" sz="1000" b="1">
                        <a:latin typeface="Century"/>
                        <a:ea typeface="Calibri"/>
                        <a:cs typeface="Times New Roman"/>
                      </a:endParaRPr>
                    </a:p>
                  </a:txBody>
                  <a:tcPr marL="20605" marR="20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dirty="0">
                          <a:solidFill>
                            <a:srgbClr val="FF0000"/>
                          </a:solidFill>
                          <a:latin typeface="Century"/>
                          <a:ea typeface="Calibri"/>
                          <a:cs typeface="Arial"/>
                        </a:rPr>
                        <a:t>Turbulent</a:t>
                      </a:r>
                      <a:endParaRPr lang="en-US" sz="1000" b="1" dirty="0">
                        <a:solidFill>
                          <a:srgbClr val="FF0000"/>
                        </a:solidFill>
                        <a:latin typeface="Calibri"/>
                        <a:ea typeface="Calibri"/>
                        <a:cs typeface="Arial"/>
                      </a:endParaRPr>
                    </a:p>
                  </a:txBody>
                  <a:tcPr marL="20605" marR="206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37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2571750" algn="l"/>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à coins arrondis 4"/>
          <p:cNvSpPr/>
          <p:nvPr/>
        </p:nvSpPr>
        <p:spPr>
          <a:xfrm>
            <a:off x="2285984" y="1214422"/>
            <a:ext cx="1571636" cy="21431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15000"/>
              </a:lnSpc>
              <a:spcAft>
                <a:spcPts val="0"/>
              </a:spcAft>
            </a:pPr>
            <a:r>
              <a:rPr lang="fr-FR" b="1" dirty="0" smtClean="0">
                <a:solidFill>
                  <a:schemeClr val="tx1"/>
                </a:solidFill>
                <a:latin typeface="Century"/>
                <a:ea typeface="Calibri"/>
                <a:cs typeface="Times New Roman"/>
              </a:rPr>
              <a:t>125</a:t>
            </a:r>
            <a:endParaRPr lang="en-US" dirty="0">
              <a:solidFill>
                <a:schemeClr val="tx1"/>
              </a:solidFill>
              <a:latin typeface="Calibri"/>
              <a:ea typeface="Calibri"/>
              <a:cs typeface="Arial"/>
            </a:endParaRPr>
          </a:p>
        </p:txBody>
      </p:sp>
      <p:sp>
        <p:nvSpPr>
          <p:cNvPr id="6" name="Rectangle à coins arrondis 5"/>
          <p:cNvSpPr/>
          <p:nvPr/>
        </p:nvSpPr>
        <p:spPr>
          <a:xfrm>
            <a:off x="2214546" y="2714620"/>
            <a:ext cx="1571636" cy="21431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15000"/>
              </a:lnSpc>
              <a:spcAft>
                <a:spcPts val="0"/>
              </a:spcAft>
            </a:pPr>
            <a:r>
              <a:rPr lang="fr-FR" b="1" dirty="0" smtClean="0">
                <a:solidFill>
                  <a:schemeClr val="tx1"/>
                </a:solidFill>
                <a:latin typeface="Century"/>
                <a:ea typeface="Calibri"/>
                <a:cs typeface="Times New Roman"/>
              </a:rPr>
              <a:t>375</a:t>
            </a:r>
            <a:endParaRPr lang="en-US" dirty="0">
              <a:solidFill>
                <a:schemeClr val="tx1"/>
              </a:solidFill>
              <a:latin typeface="Century"/>
              <a:ea typeface="Calibri"/>
              <a:cs typeface="Times New Roman"/>
            </a:endParaRPr>
          </a:p>
        </p:txBody>
      </p:sp>
      <p:sp>
        <p:nvSpPr>
          <p:cNvPr id="7" name="Rectangle à coins arrondis 6"/>
          <p:cNvSpPr/>
          <p:nvPr/>
        </p:nvSpPr>
        <p:spPr>
          <a:xfrm>
            <a:off x="2214546" y="4357694"/>
            <a:ext cx="1571636" cy="21431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15000"/>
              </a:lnSpc>
              <a:spcAft>
                <a:spcPts val="0"/>
              </a:spcAft>
            </a:pPr>
            <a:r>
              <a:rPr lang="fr-FR" b="1" dirty="0" smtClean="0">
                <a:solidFill>
                  <a:schemeClr val="tx1"/>
                </a:solidFill>
                <a:latin typeface="Century"/>
                <a:ea typeface="Calibri"/>
                <a:cs typeface="Times New Roman"/>
              </a:rPr>
              <a:t>375</a:t>
            </a:r>
            <a:endParaRPr lang="en-US" dirty="0">
              <a:solidFill>
                <a:schemeClr val="tx1"/>
              </a:solidFill>
              <a:latin typeface="Century"/>
              <a:ea typeface="Calibri"/>
              <a:cs typeface="Times New Roman"/>
            </a:endParaRPr>
          </a:p>
        </p:txBody>
      </p:sp>
      <p:sp>
        <p:nvSpPr>
          <p:cNvPr id="9" name="Rectangle à coins arrondis 8"/>
          <p:cNvSpPr/>
          <p:nvPr/>
        </p:nvSpPr>
        <p:spPr>
          <a:xfrm>
            <a:off x="2214546" y="5857892"/>
            <a:ext cx="1571636" cy="21431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15000"/>
              </a:lnSpc>
              <a:spcAft>
                <a:spcPts val="0"/>
              </a:spcAft>
            </a:pPr>
            <a:r>
              <a:rPr lang="fr-FR" b="1" dirty="0" smtClean="0">
                <a:solidFill>
                  <a:schemeClr val="tx1"/>
                </a:solidFill>
                <a:latin typeface="Century"/>
                <a:ea typeface="Calibri"/>
                <a:cs typeface="Times New Roman"/>
              </a:rPr>
              <a:t>350</a:t>
            </a:r>
            <a:endParaRPr lang="en-US" dirty="0">
              <a:solidFill>
                <a:schemeClr val="tx1"/>
              </a:solidFill>
              <a:latin typeface="Century"/>
              <a:ea typeface="Calibri"/>
              <a:cs typeface="Times New Roman"/>
            </a:endParaRPr>
          </a:p>
        </p:txBody>
      </p:sp>
      <p:sp>
        <p:nvSpPr>
          <p:cNvPr id="10" name="Rectangle à coins arrondis 6"/>
          <p:cNvSpPr/>
          <p:nvPr/>
        </p:nvSpPr>
        <p:spPr>
          <a:xfrm>
            <a:off x="1928794" y="6357958"/>
            <a:ext cx="5786478" cy="35719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b="1" i="1" dirty="0" smtClean="0">
                <a:latin typeface="Century" pitchFamily="18" charset="0"/>
              </a:rPr>
              <a:t>Détermination des Reynolds critiques. Cas.2</a:t>
            </a:r>
            <a:endParaRPr lang="fr-FR" dirty="0">
              <a:latin typeface="Century" pitchFamily="18" charset="0"/>
            </a:endParaRPr>
          </a:p>
        </p:txBody>
      </p:sp>
      <p:sp>
        <p:nvSpPr>
          <p:cNvPr id="11" name="عنصر نائب لرقم الشريحة 10"/>
          <p:cNvSpPr>
            <a:spLocks noGrp="1"/>
          </p:cNvSpPr>
          <p:nvPr>
            <p:ph type="sldNum" sz="quarter" idx="12"/>
          </p:nvPr>
        </p:nvSpPr>
        <p:spPr>
          <a:xfrm>
            <a:off x="8215338" y="6421461"/>
            <a:ext cx="762000" cy="365125"/>
          </a:xfrm>
        </p:spPr>
        <p:txBody>
          <a:bodyPr/>
          <a:lstStyle/>
          <a:p>
            <a:r>
              <a:rPr lang="fr-BE" sz="3600" dirty="0" smtClean="0">
                <a:solidFill>
                  <a:srgbClr val="FF0000"/>
                </a:solidFill>
                <a:latin typeface="Algerian" pitchFamily="82" charset="0"/>
              </a:rPr>
              <a:t>15</a:t>
            </a:r>
            <a:endParaRPr lang="fr-BE" sz="3600" dirty="0">
              <a:solidFill>
                <a:srgbClr val="FF0000"/>
              </a:solidFill>
              <a:latin typeface="Algerian"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857223" y="642918"/>
          <a:ext cx="7215239" cy="4643478"/>
        </p:xfrm>
        <a:graphic>
          <a:graphicData uri="http://schemas.openxmlformats.org/drawingml/2006/table">
            <a:tbl>
              <a:tblPr/>
              <a:tblGrid>
                <a:gridCol w="1365123"/>
                <a:gridCol w="1513757"/>
                <a:gridCol w="1645074"/>
                <a:gridCol w="1645074"/>
                <a:gridCol w="1046211"/>
              </a:tblGrid>
              <a:tr h="343360">
                <a:tc>
                  <a:txBody>
                    <a:bodyPr/>
                    <a:lstStyle/>
                    <a:p>
                      <a:pPr algn="ctr">
                        <a:lnSpc>
                          <a:spcPct val="115000"/>
                        </a:lnSpc>
                        <a:spcAft>
                          <a:spcPts val="0"/>
                        </a:spcAft>
                      </a:pPr>
                      <a:r>
                        <a:rPr lang="fr-FR" sz="1200" b="1" dirty="0">
                          <a:latin typeface="Century"/>
                          <a:ea typeface="Calibri"/>
                          <a:cs typeface="Arial"/>
                        </a:rPr>
                        <a:t>Cas</a:t>
                      </a:r>
                      <a:endParaRPr lang="en-US" sz="1200" b="1" dirty="0">
                        <a:latin typeface="Calibri"/>
                        <a:ea typeface="Calibri"/>
                        <a:cs typeface="Arial"/>
                      </a:endParaRPr>
                    </a:p>
                  </a:txBody>
                  <a:tcPr marL="31073" marR="31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latin typeface="Century"/>
                          <a:ea typeface="Calibri"/>
                          <a:cs typeface="Arial"/>
                        </a:rPr>
                        <a:t>Re</a:t>
                      </a:r>
                      <a:endParaRPr lang="en-US" sz="1200" b="1">
                        <a:latin typeface="Calibri"/>
                        <a:ea typeface="Calibri"/>
                        <a:cs typeface="Arial"/>
                      </a:endParaRPr>
                    </a:p>
                  </a:txBody>
                  <a:tcPr marL="31073" marR="31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latin typeface="Century"/>
                          <a:ea typeface="Calibri"/>
                          <a:cs typeface="Arial"/>
                        </a:rPr>
                        <a:t>Vmax [m/s]</a:t>
                      </a:r>
                      <a:endParaRPr lang="en-US" sz="1200" b="1">
                        <a:latin typeface="Calibri"/>
                        <a:ea typeface="Calibri"/>
                        <a:cs typeface="Arial"/>
                      </a:endParaRPr>
                    </a:p>
                  </a:txBody>
                  <a:tcPr marL="31073" marR="31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solidFill>
                            <a:srgbClr val="000000"/>
                          </a:solidFill>
                          <a:latin typeface="Century"/>
                          <a:ea typeface="Calibri"/>
                          <a:cs typeface="Arial"/>
                        </a:rPr>
                        <a:t>N° d'itération</a:t>
                      </a:r>
                      <a:endParaRPr lang="en-US" sz="1200" b="1">
                        <a:latin typeface="Calibri"/>
                        <a:ea typeface="Calibri"/>
                        <a:cs typeface="Arial"/>
                      </a:endParaRPr>
                    </a:p>
                  </a:txBody>
                  <a:tcPr marL="31073" marR="31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latin typeface="Century"/>
                          <a:ea typeface="Calibri"/>
                          <a:cs typeface="Arial"/>
                        </a:rPr>
                        <a:t>Régime</a:t>
                      </a:r>
                      <a:endParaRPr lang="en-US" sz="1200" b="1">
                        <a:latin typeface="Calibri"/>
                        <a:ea typeface="Calibri"/>
                        <a:cs typeface="Arial"/>
                      </a:endParaRPr>
                    </a:p>
                  </a:txBody>
                  <a:tcPr marL="31073" marR="31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322">
                <a:tc rowSpan="3">
                  <a:txBody>
                    <a:bodyPr/>
                    <a:lstStyle/>
                    <a:p>
                      <a:pPr algn="ctr">
                        <a:lnSpc>
                          <a:spcPct val="115000"/>
                        </a:lnSpc>
                        <a:spcAft>
                          <a:spcPts val="0"/>
                        </a:spcAft>
                      </a:pPr>
                      <a:r>
                        <a:rPr lang="fr-FR" sz="1200" b="1" dirty="0">
                          <a:latin typeface="Century"/>
                          <a:ea typeface="Calibri"/>
                          <a:cs typeface="Arial"/>
                        </a:rPr>
                        <a:t>3-10</a:t>
                      </a:r>
                      <a:endParaRPr lang="en-US" sz="1200" b="1" dirty="0">
                        <a:latin typeface="Calibri"/>
                        <a:ea typeface="Calibri"/>
                        <a:cs typeface="Arial"/>
                      </a:endParaRPr>
                    </a:p>
                  </a:txBody>
                  <a:tcPr marL="31073" marR="31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dirty="0">
                          <a:latin typeface="Century"/>
                          <a:ea typeface="Calibri"/>
                          <a:cs typeface="Times New Roman"/>
                        </a:rPr>
                        <a:t>50</a:t>
                      </a:r>
                      <a:endParaRPr lang="en-US" sz="1200" b="1" dirty="0">
                        <a:latin typeface="Calibri"/>
                        <a:ea typeface="Calibri"/>
                        <a:cs typeface="Arial"/>
                      </a:endParaRPr>
                    </a:p>
                  </a:txBody>
                  <a:tcPr marL="31073" marR="31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latin typeface="Century"/>
                          <a:ea typeface="Calibri"/>
                          <a:cs typeface="Times New Roman"/>
                        </a:rPr>
                        <a:t>1.095551</a:t>
                      </a:r>
                      <a:endParaRPr lang="en-US" sz="1200" b="1">
                        <a:latin typeface="Century"/>
                        <a:ea typeface="Calibri"/>
                        <a:cs typeface="Times New Roman"/>
                      </a:endParaRPr>
                    </a:p>
                  </a:txBody>
                  <a:tcPr marL="31073" marR="31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latin typeface="Century"/>
                          <a:ea typeface="Calibri"/>
                          <a:cs typeface="Times New Roman"/>
                        </a:rPr>
                        <a:t>3325 </a:t>
                      </a:r>
                      <a:endParaRPr lang="en-US" sz="1200" b="1">
                        <a:latin typeface="Century"/>
                        <a:ea typeface="Calibri"/>
                        <a:cs typeface="Times New Roman"/>
                      </a:endParaRPr>
                    </a:p>
                  </a:txBody>
                  <a:tcPr marL="31073" marR="31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latin typeface="Century"/>
                          <a:ea typeface="Calibri"/>
                          <a:cs typeface="Arial"/>
                        </a:rPr>
                        <a:t>Laminaire</a:t>
                      </a:r>
                      <a:endParaRPr lang="en-US" sz="1200" b="1">
                        <a:latin typeface="Calibri"/>
                        <a:ea typeface="Calibri"/>
                        <a:cs typeface="Arial"/>
                      </a:endParaRPr>
                    </a:p>
                  </a:txBody>
                  <a:tcPr marL="31073" marR="31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322">
                <a:tc vMerge="1">
                  <a:txBody>
                    <a:bodyPr/>
                    <a:lstStyle/>
                    <a:p>
                      <a:pPr rtl="1"/>
                      <a:endParaRPr lang="ar-SA"/>
                    </a:p>
                  </a:txBody>
                  <a:tcPr/>
                </a:tc>
                <a:tc>
                  <a:txBody>
                    <a:bodyPr/>
                    <a:lstStyle/>
                    <a:p>
                      <a:pPr algn="ctr">
                        <a:lnSpc>
                          <a:spcPct val="115000"/>
                        </a:lnSpc>
                        <a:spcAft>
                          <a:spcPts val="0"/>
                        </a:spcAft>
                      </a:pPr>
                      <a:r>
                        <a:rPr lang="fr-FR" sz="1200" b="1" dirty="0">
                          <a:solidFill>
                            <a:srgbClr val="548DD4"/>
                          </a:solidFill>
                          <a:latin typeface="Century"/>
                          <a:ea typeface="Calibri"/>
                          <a:cs typeface="Times New Roman"/>
                        </a:rPr>
                        <a:t>150</a:t>
                      </a:r>
                      <a:endParaRPr lang="en-US" sz="1200" b="1" dirty="0">
                        <a:latin typeface="Calibri"/>
                        <a:ea typeface="Calibri"/>
                        <a:cs typeface="Arial"/>
                      </a:endParaRPr>
                    </a:p>
                  </a:txBody>
                  <a:tcPr marL="31073" marR="31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latin typeface="Century"/>
                          <a:ea typeface="Calibri"/>
                          <a:cs typeface="Times New Roman"/>
                        </a:rPr>
                        <a:t>3.286653</a:t>
                      </a:r>
                      <a:endParaRPr lang="en-US" sz="1200" b="1">
                        <a:latin typeface="Century"/>
                        <a:ea typeface="Calibri"/>
                        <a:cs typeface="Times New Roman"/>
                      </a:endParaRPr>
                    </a:p>
                  </a:txBody>
                  <a:tcPr marL="31073" marR="31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latin typeface="Century"/>
                          <a:ea typeface="Calibri"/>
                          <a:cs typeface="Times New Roman"/>
                        </a:rPr>
                        <a:t>3587 </a:t>
                      </a:r>
                      <a:endParaRPr lang="en-US" sz="1200" b="1">
                        <a:latin typeface="Century"/>
                        <a:ea typeface="Calibri"/>
                        <a:cs typeface="Times New Roman"/>
                      </a:endParaRPr>
                    </a:p>
                  </a:txBody>
                  <a:tcPr marL="31073" marR="31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latin typeface="Century"/>
                          <a:ea typeface="Calibri"/>
                          <a:cs typeface="Arial"/>
                        </a:rPr>
                        <a:t>Laminaire</a:t>
                      </a:r>
                      <a:endParaRPr lang="en-US" sz="1200" b="1">
                        <a:latin typeface="Calibri"/>
                        <a:ea typeface="Calibri"/>
                        <a:cs typeface="Arial"/>
                      </a:endParaRPr>
                    </a:p>
                  </a:txBody>
                  <a:tcPr marL="31073" marR="31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322">
                <a:tc vMerge="1">
                  <a:txBody>
                    <a:bodyPr/>
                    <a:lstStyle/>
                    <a:p>
                      <a:pPr rtl="1"/>
                      <a:endParaRPr lang="ar-SA"/>
                    </a:p>
                  </a:txBody>
                  <a:tcPr/>
                </a:tc>
                <a:tc>
                  <a:txBody>
                    <a:bodyPr/>
                    <a:lstStyle/>
                    <a:p>
                      <a:pPr algn="ctr">
                        <a:lnSpc>
                          <a:spcPct val="115000"/>
                        </a:lnSpc>
                        <a:spcAft>
                          <a:spcPts val="0"/>
                        </a:spcAft>
                      </a:pPr>
                      <a:r>
                        <a:rPr lang="fr-FR" sz="1200" b="1" dirty="0">
                          <a:latin typeface="Century"/>
                          <a:ea typeface="Calibri"/>
                          <a:cs typeface="Times New Roman"/>
                        </a:rPr>
                        <a:t>200</a:t>
                      </a:r>
                      <a:endParaRPr lang="en-US" sz="1200" b="1" dirty="0">
                        <a:latin typeface="Calibri"/>
                        <a:ea typeface="Calibri"/>
                        <a:cs typeface="Arial"/>
                      </a:endParaRPr>
                    </a:p>
                  </a:txBody>
                  <a:tcPr marL="31073" marR="31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dirty="0">
                          <a:latin typeface="Century"/>
                          <a:ea typeface="Calibri"/>
                          <a:cs typeface="Times New Roman"/>
                        </a:rPr>
                        <a:t>4.382204</a:t>
                      </a:r>
                      <a:endParaRPr lang="en-US" sz="1200" b="1" dirty="0">
                        <a:latin typeface="Century"/>
                        <a:ea typeface="Calibri"/>
                        <a:cs typeface="Times New Roman"/>
                      </a:endParaRPr>
                    </a:p>
                  </a:txBody>
                  <a:tcPr marL="31073" marR="31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latin typeface="Century"/>
                          <a:ea typeface="Calibri"/>
                          <a:cs typeface="Times New Roman"/>
                        </a:rPr>
                        <a:t>N.C</a:t>
                      </a:r>
                      <a:endParaRPr lang="en-US" sz="1200" b="1">
                        <a:latin typeface="Century"/>
                        <a:ea typeface="Calibri"/>
                        <a:cs typeface="Times New Roman"/>
                      </a:endParaRPr>
                    </a:p>
                  </a:txBody>
                  <a:tcPr marL="31073" marR="31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dirty="0">
                          <a:solidFill>
                            <a:srgbClr val="FF0000"/>
                          </a:solidFill>
                          <a:latin typeface="Century"/>
                          <a:ea typeface="Calibri"/>
                          <a:cs typeface="Arial"/>
                        </a:rPr>
                        <a:t>Turbulent</a:t>
                      </a:r>
                      <a:endParaRPr lang="en-US" sz="1200" b="1" dirty="0">
                        <a:solidFill>
                          <a:srgbClr val="FF0000"/>
                        </a:solidFill>
                        <a:latin typeface="Calibri"/>
                        <a:ea typeface="Calibri"/>
                        <a:cs typeface="Arial"/>
                      </a:endParaRPr>
                    </a:p>
                  </a:txBody>
                  <a:tcPr marL="31073" marR="31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322">
                <a:tc rowSpan="5">
                  <a:txBody>
                    <a:bodyPr/>
                    <a:lstStyle/>
                    <a:p>
                      <a:pPr algn="ctr">
                        <a:lnSpc>
                          <a:spcPct val="115000"/>
                        </a:lnSpc>
                        <a:spcAft>
                          <a:spcPts val="0"/>
                        </a:spcAft>
                      </a:pPr>
                      <a:r>
                        <a:rPr lang="fr-FR" sz="1200" b="1">
                          <a:latin typeface="Century"/>
                          <a:ea typeface="Calibri"/>
                          <a:cs typeface="Arial"/>
                        </a:rPr>
                        <a:t>3-20</a:t>
                      </a:r>
                      <a:endParaRPr lang="en-US" sz="1200" b="1">
                        <a:latin typeface="Calibri"/>
                        <a:ea typeface="Calibri"/>
                        <a:cs typeface="Arial"/>
                      </a:endParaRPr>
                    </a:p>
                  </a:txBody>
                  <a:tcPr marL="31073" marR="31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dirty="0">
                          <a:latin typeface="Century"/>
                          <a:ea typeface="Calibri"/>
                          <a:cs typeface="Times New Roman"/>
                        </a:rPr>
                        <a:t>50</a:t>
                      </a:r>
                      <a:endParaRPr lang="en-US" sz="1200" b="1" dirty="0">
                        <a:latin typeface="Calibri"/>
                        <a:ea typeface="Calibri"/>
                        <a:cs typeface="Arial"/>
                      </a:endParaRPr>
                    </a:p>
                  </a:txBody>
                  <a:tcPr marL="31073" marR="31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latin typeface="Century"/>
                          <a:ea typeface="Calibri"/>
                          <a:cs typeface="Times New Roman"/>
                        </a:rPr>
                        <a:t>1.095551</a:t>
                      </a:r>
                      <a:endParaRPr lang="en-US" sz="1200" b="1">
                        <a:latin typeface="Century"/>
                        <a:ea typeface="Calibri"/>
                        <a:cs typeface="Times New Roman"/>
                      </a:endParaRPr>
                    </a:p>
                  </a:txBody>
                  <a:tcPr marL="31073" marR="31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latin typeface="Century"/>
                          <a:ea typeface="Calibri"/>
                          <a:cs typeface="Times New Roman"/>
                        </a:rPr>
                        <a:t>2106</a:t>
                      </a:r>
                      <a:endParaRPr lang="en-US" sz="1200" b="1">
                        <a:latin typeface="Century"/>
                        <a:ea typeface="Calibri"/>
                        <a:cs typeface="Times New Roman"/>
                      </a:endParaRPr>
                    </a:p>
                  </a:txBody>
                  <a:tcPr marL="31073" marR="31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latin typeface="Century"/>
                          <a:ea typeface="Calibri"/>
                          <a:cs typeface="Arial"/>
                        </a:rPr>
                        <a:t>Laminaire</a:t>
                      </a:r>
                      <a:endParaRPr lang="en-US" sz="1200" b="1">
                        <a:latin typeface="Calibri"/>
                        <a:ea typeface="Calibri"/>
                        <a:cs typeface="Arial"/>
                      </a:endParaRPr>
                    </a:p>
                  </a:txBody>
                  <a:tcPr marL="31073" marR="31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322">
                <a:tc vMerge="1">
                  <a:txBody>
                    <a:bodyPr/>
                    <a:lstStyle/>
                    <a:p>
                      <a:pPr rtl="1"/>
                      <a:endParaRPr lang="ar-SA"/>
                    </a:p>
                  </a:txBody>
                  <a:tcPr/>
                </a:tc>
                <a:tc>
                  <a:txBody>
                    <a:bodyPr/>
                    <a:lstStyle/>
                    <a:p>
                      <a:pPr algn="ctr">
                        <a:lnSpc>
                          <a:spcPct val="115000"/>
                        </a:lnSpc>
                        <a:spcAft>
                          <a:spcPts val="0"/>
                        </a:spcAft>
                      </a:pPr>
                      <a:r>
                        <a:rPr lang="fr-FR" sz="1200" b="1" dirty="0">
                          <a:latin typeface="Century"/>
                          <a:ea typeface="Calibri"/>
                          <a:cs typeface="Times New Roman"/>
                        </a:rPr>
                        <a:t>150</a:t>
                      </a:r>
                      <a:endParaRPr lang="en-US" sz="1200" b="1" dirty="0">
                        <a:latin typeface="Calibri"/>
                        <a:ea typeface="Calibri"/>
                        <a:cs typeface="Arial"/>
                      </a:endParaRPr>
                    </a:p>
                  </a:txBody>
                  <a:tcPr marL="31073" marR="31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latin typeface="Century"/>
                          <a:ea typeface="Calibri"/>
                          <a:cs typeface="Times New Roman"/>
                        </a:rPr>
                        <a:t>3.286653</a:t>
                      </a:r>
                      <a:endParaRPr lang="en-US" sz="1200" b="1">
                        <a:latin typeface="Century"/>
                        <a:ea typeface="Calibri"/>
                        <a:cs typeface="Times New Roman"/>
                      </a:endParaRPr>
                    </a:p>
                  </a:txBody>
                  <a:tcPr marL="31073" marR="31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latin typeface="Century"/>
                          <a:ea typeface="Calibri"/>
                          <a:cs typeface="Times New Roman"/>
                        </a:rPr>
                        <a:t>3240</a:t>
                      </a:r>
                      <a:endParaRPr lang="en-US" sz="1200" b="1">
                        <a:latin typeface="Century"/>
                        <a:ea typeface="Calibri"/>
                        <a:cs typeface="Times New Roman"/>
                      </a:endParaRPr>
                    </a:p>
                  </a:txBody>
                  <a:tcPr marL="31073" marR="31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latin typeface="Century"/>
                          <a:ea typeface="Calibri"/>
                          <a:cs typeface="Arial"/>
                        </a:rPr>
                        <a:t>Laminaire</a:t>
                      </a:r>
                      <a:endParaRPr lang="en-US" sz="1200" b="1">
                        <a:latin typeface="Calibri"/>
                        <a:ea typeface="Calibri"/>
                        <a:cs typeface="Arial"/>
                      </a:endParaRPr>
                    </a:p>
                  </a:txBody>
                  <a:tcPr marL="31073" marR="31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322">
                <a:tc vMerge="1">
                  <a:txBody>
                    <a:bodyPr/>
                    <a:lstStyle/>
                    <a:p>
                      <a:pPr rtl="1"/>
                      <a:endParaRPr lang="ar-SA"/>
                    </a:p>
                  </a:txBody>
                  <a:tcPr/>
                </a:tc>
                <a:tc>
                  <a:txBody>
                    <a:bodyPr/>
                    <a:lstStyle/>
                    <a:p>
                      <a:pPr algn="ctr">
                        <a:lnSpc>
                          <a:spcPct val="115000"/>
                        </a:lnSpc>
                        <a:spcAft>
                          <a:spcPts val="0"/>
                        </a:spcAft>
                      </a:pPr>
                      <a:r>
                        <a:rPr lang="fr-FR" sz="1200" b="1" dirty="0">
                          <a:latin typeface="Century"/>
                          <a:ea typeface="Calibri"/>
                          <a:cs typeface="Times New Roman"/>
                        </a:rPr>
                        <a:t>200</a:t>
                      </a:r>
                      <a:endParaRPr lang="en-US" sz="1200" b="1" dirty="0">
                        <a:latin typeface="Calibri"/>
                        <a:ea typeface="Calibri"/>
                        <a:cs typeface="Arial"/>
                      </a:endParaRPr>
                    </a:p>
                  </a:txBody>
                  <a:tcPr marL="31073" marR="31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latin typeface="Century"/>
                          <a:ea typeface="Calibri"/>
                          <a:cs typeface="Times New Roman"/>
                        </a:rPr>
                        <a:t>4.382204</a:t>
                      </a:r>
                      <a:endParaRPr lang="en-US" sz="1200" b="1">
                        <a:latin typeface="Century"/>
                        <a:ea typeface="Calibri"/>
                        <a:cs typeface="Times New Roman"/>
                      </a:endParaRPr>
                    </a:p>
                  </a:txBody>
                  <a:tcPr marL="31073" marR="31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latin typeface="Century"/>
                          <a:ea typeface="Calibri"/>
                          <a:cs typeface="Times New Roman"/>
                        </a:rPr>
                        <a:t>3567</a:t>
                      </a:r>
                      <a:endParaRPr lang="en-US" sz="1200" b="1">
                        <a:latin typeface="Century"/>
                        <a:ea typeface="Calibri"/>
                        <a:cs typeface="Times New Roman"/>
                      </a:endParaRPr>
                    </a:p>
                  </a:txBody>
                  <a:tcPr marL="31073" marR="31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latin typeface="Century"/>
                          <a:ea typeface="Calibri"/>
                          <a:cs typeface="Arial"/>
                        </a:rPr>
                        <a:t>Laminaire</a:t>
                      </a:r>
                      <a:endParaRPr lang="en-US" sz="1200" b="1">
                        <a:latin typeface="Calibri"/>
                        <a:ea typeface="Calibri"/>
                        <a:cs typeface="Arial"/>
                      </a:endParaRPr>
                    </a:p>
                  </a:txBody>
                  <a:tcPr marL="31073" marR="31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322">
                <a:tc vMerge="1">
                  <a:txBody>
                    <a:bodyPr/>
                    <a:lstStyle/>
                    <a:p>
                      <a:pPr rtl="1"/>
                      <a:endParaRPr lang="ar-SA"/>
                    </a:p>
                  </a:txBody>
                  <a:tcPr/>
                </a:tc>
                <a:tc>
                  <a:txBody>
                    <a:bodyPr/>
                    <a:lstStyle/>
                    <a:p>
                      <a:pPr algn="ctr">
                        <a:lnSpc>
                          <a:spcPct val="115000"/>
                        </a:lnSpc>
                        <a:spcAft>
                          <a:spcPts val="0"/>
                        </a:spcAft>
                      </a:pPr>
                      <a:r>
                        <a:rPr lang="fr-FR" sz="1200" b="1" dirty="0">
                          <a:solidFill>
                            <a:srgbClr val="548DD4"/>
                          </a:solidFill>
                          <a:latin typeface="Century"/>
                          <a:ea typeface="Calibri"/>
                          <a:cs typeface="Times New Roman"/>
                        </a:rPr>
                        <a:t>250</a:t>
                      </a:r>
                      <a:endParaRPr lang="en-US" sz="1200" b="1" dirty="0">
                        <a:latin typeface="Calibri"/>
                        <a:ea typeface="Calibri"/>
                        <a:cs typeface="Arial"/>
                      </a:endParaRPr>
                    </a:p>
                  </a:txBody>
                  <a:tcPr marL="31073" marR="31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dirty="0">
                          <a:latin typeface="Century"/>
                          <a:ea typeface="Calibri"/>
                          <a:cs typeface="Times New Roman"/>
                        </a:rPr>
                        <a:t>5.477755</a:t>
                      </a:r>
                      <a:endParaRPr lang="en-US" sz="1200" b="1" dirty="0">
                        <a:latin typeface="Century"/>
                        <a:ea typeface="Calibri"/>
                        <a:cs typeface="Times New Roman"/>
                      </a:endParaRPr>
                    </a:p>
                  </a:txBody>
                  <a:tcPr marL="31073" marR="31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latin typeface="Century"/>
                          <a:ea typeface="Calibri"/>
                          <a:cs typeface="Times New Roman"/>
                        </a:rPr>
                        <a:t>4369</a:t>
                      </a:r>
                      <a:endParaRPr lang="en-US" sz="1200" b="1">
                        <a:latin typeface="Century"/>
                        <a:ea typeface="Calibri"/>
                        <a:cs typeface="Times New Roman"/>
                      </a:endParaRPr>
                    </a:p>
                  </a:txBody>
                  <a:tcPr marL="31073" marR="31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latin typeface="Century"/>
                          <a:ea typeface="Calibri"/>
                          <a:cs typeface="Arial"/>
                        </a:rPr>
                        <a:t>Laminaire</a:t>
                      </a:r>
                      <a:endParaRPr lang="en-US" sz="1200" b="1">
                        <a:latin typeface="Calibri"/>
                        <a:ea typeface="Calibri"/>
                        <a:cs typeface="Arial"/>
                      </a:endParaRPr>
                    </a:p>
                  </a:txBody>
                  <a:tcPr marL="31073" marR="31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322">
                <a:tc vMerge="1">
                  <a:txBody>
                    <a:bodyPr/>
                    <a:lstStyle/>
                    <a:p>
                      <a:pPr rtl="1"/>
                      <a:endParaRPr lang="ar-SA"/>
                    </a:p>
                  </a:txBody>
                  <a:tcPr/>
                </a:tc>
                <a:tc>
                  <a:txBody>
                    <a:bodyPr/>
                    <a:lstStyle/>
                    <a:p>
                      <a:pPr algn="ctr">
                        <a:lnSpc>
                          <a:spcPct val="115000"/>
                        </a:lnSpc>
                        <a:spcAft>
                          <a:spcPts val="0"/>
                        </a:spcAft>
                      </a:pPr>
                      <a:r>
                        <a:rPr lang="fr-FR" sz="1200" b="1">
                          <a:latin typeface="Century"/>
                          <a:ea typeface="Calibri"/>
                          <a:cs typeface="Times New Roman"/>
                        </a:rPr>
                        <a:t>275</a:t>
                      </a:r>
                      <a:endParaRPr lang="en-US" sz="1200" b="1">
                        <a:latin typeface="Calibri"/>
                        <a:ea typeface="Calibri"/>
                        <a:cs typeface="Arial"/>
                      </a:endParaRPr>
                    </a:p>
                  </a:txBody>
                  <a:tcPr marL="31073" marR="31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dirty="0">
                          <a:latin typeface="Century"/>
                          <a:ea typeface="Calibri"/>
                          <a:cs typeface="Times New Roman"/>
                        </a:rPr>
                        <a:t>6.025531</a:t>
                      </a:r>
                      <a:endParaRPr lang="en-US" sz="1200" b="1" dirty="0">
                        <a:latin typeface="Century"/>
                        <a:ea typeface="Calibri"/>
                        <a:cs typeface="Times New Roman"/>
                      </a:endParaRPr>
                    </a:p>
                  </a:txBody>
                  <a:tcPr marL="31073" marR="31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dirty="0">
                          <a:latin typeface="Century"/>
                          <a:ea typeface="Calibri"/>
                          <a:cs typeface="Times New Roman"/>
                        </a:rPr>
                        <a:t>N.C</a:t>
                      </a:r>
                      <a:endParaRPr lang="en-US" sz="1200" b="1" dirty="0">
                        <a:latin typeface="Century"/>
                        <a:ea typeface="Calibri"/>
                        <a:cs typeface="Times New Roman"/>
                      </a:endParaRPr>
                    </a:p>
                  </a:txBody>
                  <a:tcPr marL="31073" marR="31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dirty="0">
                          <a:solidFill>
                            <a:srgbClr val="FF0000"/>
                          </a:solidFill>
                          <a:latin typeface="Century"/>
                          <a:ea typeface="Calibri"/>
                          <a:cs typeface="Arial"/>
                        </a:rPr>
                        <a:t>Turbulent</a:t>
                      </a:r>
                      <a:endParaRPr lang="en-US" sz="1200" b="1" dirty="0">
                        <a:solidFill>
                          <a:srgbClr val="FF0000"/>
                        </a:solidFill>
                        <a:latin typeface="Calibri"/>
                        <a:ea typeface="Calibri"/>
                        <a:cs typeface="Arial"/>
                      </a:endParaRPr>
                    </a:p>
                  </a:txBody>
                  <a:tcPr marL="31073" marR="31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322">
                <a:tc rowSpan="5">
                  <a:txBody>
                    <a:bodyPr/>
                    <a:lstStyle/>
                    <a:p>
                      <a:pPr algn="ctr">
                        <a:lnSpc>
                          <a:spcPct val="115000"/>
                        </a:lnSpc>
                        <a:spcAft>
                          <a:spcPts val="0"/>
                        </a:spcAft>
                      </a:pPr>
                      <a:r>
                        <a:rPr lang="fr-FR" sz="1200" b="1">
                          <a:latin typeface="Century"/>
                          <a:ea typeface="Calibri"/>
                          <a:cs typeface="Arial"/>
                        </a:rPr>
                        <a:t>3-30</a:t>
                      </a:r>
                      <a:endParaRPr lang="en-US" sz="1200" b="1">
                        <a:latin typeface="Calibri"/>
                        <a:ea typeface="Calibri"/>
                        <a:cs typeface="Arial"/>
                      </a:endParaRPr>
                    </a:p>
                  </a:txBody>
                  <a:tcPr marL="31073" marR="31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latin typeface="Century"/>
                          <a:ea typeface="Calibri"/>
                          <a:cs typeface="Times New Roman"/>
                        </a:rPr>
                        <a:t>50</a:t>
                      </a:r>
                      <a:endParaRPr lang="en-US" sz="1200" b="1">
                        <a:latin typeface="Century"/>
                        <a:ea typeface="Calibri"/>
                        <a:cs typeface="Times New Roman"/>
                      </a:endParaRPr>
                    </a:p>
                  </a:txBody>
                  <a:tcPr marL="31073" marR="31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dirty="0">
                          <a:latin typeface="Century"/>
                          <a:ea typeface="Calibri"/>
                          <a:cs typeface="Times New Roman"/>
                        </a:rPr>
                        <a:t>1.095551</a:t>
                      </a:r>
                      <a:endParaRPr lang="en-US" sz="1200" b="1" dirty="0">
                        <a:latin typeface="Century"/>
                        <a:ea typeface="Calibri"/>
                        <a:cs typeface="Times New Roman"/>
                      </a:endParaRPr>
                    </a:p>
                  </a:txBody>
                  <a:tcPr marL="31073" marR="31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latin typeface="Century"/>
                          <a:ea typeface="Calibri"/>
                          <a:cs typeface="Times New Roman"/>
                        </a:rPr>
                        <a:t>1909</a:t>
                      </a:r>
                      <a:endParaRPr lang="en-US" sz="1200" b="1">
                        <a:latin typeface="Century"/>
                        <a:ea typeface="Calibri"/>
                        <a:cs typeface="Times New Roman"/>
                      </a:endParaRPr>
                    </a:p>
                  </a:txBody>
                  <a:tcPr marL="31073" marR="31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latin typeface="Century"/>
                          <a:ea typeface="Calibri"/>
                          <a:cs typeface="Arial"/>
                        </a:rPr>
                        <a:t>Laminaire</a:t>
                      </a:r>
                      <a:endParaRPr lang="en-US" sz="1200" b="1">
                        <a:latin typeface="Calibri"/>
                        <a:ea typeface="Calibri"/>
                        <a:cs typeface="Arial"/>
                      </a:endParaRPr>
                    </a:p>
                  </a:txBody>
                  <a:tcPr marL="31073" marR="31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322">
                <a:tc vMerge="1">
                  <a:txBody>
                    <a:bodyPr/>
                    <a:lstStyle/>
                    <a:p>
                      <a:pPr rtl="1"/>
                      <a:endParaRPr lang="ar-SA"/>
                    </a:p>
                  </a:txBody>
                  <a:tcPr/>
                </a:tc>
                <a:tc>
                  <a:txBody>
                    <a:bodyPr/>
                    <a:lstStyle/>
                    <a:p>
                      <a:pPr algn="ctr">
                        <a:lnSpc>
                          <a:spcPct val="115000"/>
                        </a:lnSpc>
                        <a:spcAft>
                          <a:spcPts val="0"/>
                        </a:spcAft>
                      </a:pPr>
                      <a:r>
                        <a:rPr lang="fr-FR" sz="1200" b="1">
                          <a:latin typeface="Century"/>
                          <a:ea typeface="Calibri"/>
                          <a:cs typeface="Times New Roman"/>
                        </a:rPr>
                        <a:t>150</a:t>
                      </a:r>
                      <a:endParaRPr lang="en-US" sz="1200" b="1">
                        <a:latin typeface="Century"/>
                        <a:ea typeface="Calibri"/>
                        <a:cs typeface="Times New Roman"/>
                      </a:endParaRPr>
                    </a:p>
                  </a:txBody>
                  <a:tcPr marL="31073" marR="31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dirty="0">
                          <a:latin typeface="Century"/>
                          <a:ea typeface="Calibri"/>
                          <a:cs typeface="Times New Roman"/>
                        </a:rPr>
                        <a:t>3.286653</a:t>
                      </a:r>
                      <a:endParaRPr lang="en-US" sz="1200" b="1" dirty="0">
                        <a:latin typeface="Century"/>
                        <a:ea typeface="Calibri"/>
                        <a:cs typeface="Times New Roman"/>
                      </a:endParaRPr>
                    </a:p>
                  </a:txBody>
                  <a:tcPr marL="31073" marR="31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latin typeface="Century"/>
                          <a:ea typeface="Calibri"/>
                          <a:cs typeface="Times New Roman"/>
                        </a:rPr>
                        <a:t>2785</a:t>
                      </a:r>
                      <a:endParaRPr lang="en-US" sz="1200" b="1">
                        <a:latin typeface="Century"/>
                        <a:ea typeface="Calibri"/>
                        <a:cs typeface="Times New Roman"/>
                      </a:endParaRPr>
                    </a:p>
                  </a:txBody>
                  <a:tcPr marL="31073" marR="31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latin typeface="Century"/>
                          <a:ea typeface="Calibri"/>
                          <a:cs typeface="Arial"/>
                        </a:rPr>
                        <a:t>Laminaire</a:t>
                      </a:r>
                      <a:endParaRPr lang="en-US" sz="1200" b="1">
                        <a:latin typeface="Calibri"/>
                        <a:ea typeface="Calibri"/>
                        <a:cs typeface="Arial"/>
                      </a:endParaRPr>
                    </a:p>
                  </a:txBody>
                  <a:tcPr marL="31073" marR="31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322">
                <a:tc vMerge="1">
                  <a:txBody>
                    <a:bodyPr/>
                    <a:lstStyle/>
                    <a:p>
                      <a:pPr rtl="1"/>
                      <a:endParaRPr lang="ar-SA"/>
                    </a:p>
                  </a:txBody>
                  <a:tcPr/>
                </a:tc>
                <a:tc>
                  <a:txBody>
                    <a:bodyPr/>
                    <a:lstStyle/>
                    <a:p>
                      <a:pPr algn="ctr">
                        <a:lnSpc>
                          <a:spcPct val="115000"/>
                        </a:lnSpc>
                        <a:spcAft>
                          <a:spcPts val="0"/>
                        </a:spcAft>
                      </a:pPr>
                      <a:r>
                        <a:rPr lang="fr-FR" sz="1200" b="1">
                          <a:latin typeface="Century"/>
                          <a:ea typeface="Calibri"/>
                          <a:cs typeface="Times New Roman"/>
                        </a:rPr>
                        <a:t>200</a:t>
                      </a:r>
                      <a:endParaRPr lang="en-US" sz="1200" b="1">
                        <a:latin typeface="Century"/>
                        <a:ea typeface="Calibri"/>
                        <a:cs typeface="Times New Roman"/>
                      </a:endParaRPr>
                    </a:p>
                  </a:txBody>
                  <a:tcPr marL="31073" marR="31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dirty="0">
                          <a:latin typeface="Century"/>
                          <a:ea typeface="Calibri"/>
                          <a:cs typeface="Times New Roman"/>
                        </a:rPr>
                        <a:t>4.382204</a:t>
                      </a:r>
                      <a:endParaRPr lang="en-US" sz="1200" b="1" dirty="0">
                        <a:latin typeface="Century"/>
                        <a:ea typeface="Calibri"/>
                        <a:cs typeface="Times New Roman"/>
                      </a:endParaRPr>
                    </a:p>
                  </a:txBody>
                  <a:tcPr marL="31073" marR="31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latin typeface="Century"/>
                          <a:ea typeface="Calibri"/>
                          <a:cs typeface="Times New Roman"/>
                        </a:rPr>
                        <a:t>3299</a:t>
                      </a:r>
                      <a:endParaRPr lang="en-US" sz="1200" b="1">
                        <a:latin typeface="Century"/>
                        <a:ea typeface="Calibri"/>
                        <a:cs typeface="Times New Roman"/>
                      </a:endParaRPr>
                    </a:p>
                  </a:txBody>
                  <a:tcPr marL="31073" marR="31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latin typeface="Century"/>
                          <a:ea typeface="Calibri"/>
                          <a:cs typeface="Arial"/>
                        </a:rPr>
                        <a:t>Laminaire</a:t>
                      </a:r>
                      <a:endParaRPr lang="en-US" sz="1200" b="1">
                        <a:latin typeface="Calibri"/>
                        <a:ea typeface="Calibri"/>
                        <a:cs typeface="Arial"/>
                      </a:endParaRPr>
                    </a:p>
                  </a:txBody>
                  <a:tcPr marL="31073" marR="31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322">
                <a:tc vMerge="1">
                  <a:txBody>
                    <a:bodyPr/>
                    <a:lstStyle/>
                    <a:p>
                      <a:pPr rtl="1"/>
                      <a:endParaRPr lang="ar-SA"/>
                    </a:p>
                  </a:txBody>
                  <a:tcPr/>
                </a:tc>
                <a:tc>
                  <a:txBody>
                    <a:bodyPr/>
                    <a:lstStyle/>
                    <a:p>
                      <a:pPr algn="ctr">
                        <a:lnSpc>
                          <a:spcPct val="115000"/>
                        </a:lnSpc>
                        <a:spcAft>
                          <a:spcPts val="0"/>
                        </a:spcAft>
                      </a:pPr>
                      <a:r>
                        <a:rPr lang="fr-FR" sz="1200" b="1">
                          <a:solidFill>
                            <a:srgbClr val="548DD4"/>
                          </a:solidFill>
                          <a:latin typeface="Century"/>
                          <a:ea typeface="Calibri"/>
                          <a:cs typeface="Times New Roman"/>
                        </a:rPr>
                        <a:t>250</a:t>
                      </a:r>
                      <a:endParaRPr lang="en-US" sz="1200" b="1">
                        <a:latin typeface="Century"/>
                        <a:ea typeface="Calibri"/>
                        <a:cs typeface="Times New Roman"/>
                      </a:endParaRPr>
                    </a:p>
                  </a:txBody>
                  <a:tcPr marL="31073" marR="31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dirty="0">
                          <a:latin typeface="Century"/>
                          <a:ea typeface="Calibri"/>
                          <a:cs typeface="Times New Roman"/>
                        </a:rPr>
                        <a:t>5.477755</a:t>
                      </a:r>
                      <a:endParaRPr lang="en-US" sz="1200" b="1" dirty="0">
                        <a:latin typeface="Century"/>
                        <a:ea typeface="Calibri"/>
                        <a:cs typeface="Times New Roman"/>
                      </a:endParaRPr>
                    </a:p>
                  </a:txBody>
                  <a:tcPr marL="31073" marR="31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dirty="0">
                          <a:latin typeface="Century"/>
                          <a:ea typeface="Calibri"/>
                          <a:cs typeface="Times New Roman"/>
                        </a:rPr>
                        <a:t>5793</a:t>
                      </a:r>
                      <a:endParaRPr lang="en-US" sz="1200" b="1" dirty="0">
                        <a:latin typeface="Century"/>
                        <a:ea typeface="Calibri"/>
                        <a:cs typeface="Times New Roman"/>
                      </a:endParaRPr>
                    </a:p>
                  </a:txBody>
                  <a:tcPr marL="31073" marR="31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latin typeface="Century"/>
                          <a:ea typeface="Calibri"/>
                          <a:cs typeface="Arial"/>
                        </a:rPr>
                        <a:t>Laminaire</a:t>
                      </a:r>
                      <a:endParaRPr lang="en-US" sz="1200" b="1">
                        <a:latin typeface="Calibri"/>
                        <a:ea typeface="Calibri"/>
                        <a:cs typeface="Arial"/>
                      </a:endParaRPr>
                    </a:p>
                  </a:txBody>
                  <a:tcPr marL="31073" marR="31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322">
                <a:tc vMerge="1">
                  <a:txBody>
                    <a:bodyPr/>
                    <a:lstStyle/>
                    <a:p>
                      <a:pPr rtl="1"/>
                      <a:endParaRPr lang="ar-SA"/>
                    </a:p>
                  </a:txBody>
                  <a:tcPr/>
                </a:tc>
                <a:tc>
                  <a:txBody>
                    <a:bodyPr/>
                    <a:lstStyle/>
                    <a:p>
                      <a:pPr algn="ctr">
                        <a:lnSpc>
                          <a:spcPct val="115000"/>
                        </a:lnSpc>
                        <a:spcAft>
                          <a:spcPts val="0"/>
                        </a:spcAft>
                      </a:pPr>
                      <a:r>
                        <a:rPr lang="fr-FR" sz="1200" b="1">
                          <a:latin typeface="Century"/>
                          <a:ea typeface="Calibri"/>
                          <a:cs typeface="Times New Roman"/>
                        </a:rPr>
                        <a:t>300</a:t>
                      </a:r>
                      <a:endParaRPr lang="en-US" sz="1200" b="1">
                        <a:latin typeface="Century"/>
                        <a:ea typeface="Calibri"/>
                        <a:cs typeface="Times New Roman"/>
                      </a:endParaRPr>
                    </a:p>
                  </a:txBody>
                  <a:tcPr marL="31073" marR="31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latin typeface="Century"/>
                          <a:ea typeface="Calibri"/>
                          <a:cs typeface="Times New Roman"/>
                        </a:rPr>
                        <a:t>6.573306</a:t>
                      </a:r>
                      <a:endParaRPr lang="en-US" sz="1200" b="1">
                        <a:latin typeface="Century"/>
                        <a:ea typeface="Calibri"/>
                        <a:cs typeface="Times New Roman"/>
                      </a:endParaRPr>
                    </a:p>
                  </a:txBody>
                  <a:tcPr marL="31073" marR="31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dirty="0">
                          <a:latin typeface="Century"/>
                          <a:ea typeface="Calibri"/>
                          <a:cs typeface="Times New Roman"/>
                        </a:rPr>
                        <a:t>N.C</a:t>
                      </a:r>
                      <a:endParaRPr lang="en-US" sz="1200" b="1" dirty="0">
                        <a:latin typeface="Century"/>
                        <a:ea typeface="Calibri"/>
                        <a:cs typeface="Times New Roman"/>
                      </a:endParaRPr>
                    </a:p>
                  </a:txBody>
                  <a:tcPr marL="31073" marR="31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dirty="0">
                          <a:solidFill>
                            <a:srgbClr val="FF0000"/>
                          </a:solidFill>
                          <a:latin typeface="Century"/>
                          <a:ea typeface="Calibri"/>
                          <a:cs typeface="Arial"/>
                        </a:rPr>
                        <a:t>Turbulent</a:t>
                      </a:r>
                      <a:endParaRPr lang="en-US" sz="1200" b="1" dirty="0">
                        <a:solidFill>
                          <a:srgbClr val="FF0000"/>
                        </a:solidFill>
                        <a:latin typeface="Calibri"/>
                        <a:ea typeface="Calibri"/>
                        <a:cs typeface="Arial"/>
                      </a:endParaRPr>
                    </a:p>
                  </a:txBody>
                  <a:tcPr marL="31073" marR="31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322">
                <a:tc rowSpan="6">
                  <a:txBody>
                    <a:bodyPr/>
                    <a:lstStyle/>
                    <a:p>
                      <a:pPr algn="ctr">
                        <a:lnSpc>
                          <a:spcPct val="115000"/>
                        </a:lnSpc>
                        <a:spcAft>
                          <a:spcPts val="0"/>
                        </a:spcAft>
                      </a:pPr>
                      <a:r>
                        <a:rPr lang="fr-FR" sz="1200" b="1">
                          <a:latin typeface="Century"/>
                          <a:ea typeface="Calibri"/>
                          <a:cs typeface="Arial"/>
                        </a:rPr>
                        <a:t>3-40</a:t>
                      </a:r>
                      <a:endParaRPr lang="en-US" sz="1200" b="1">
                        <a:latin typeface="Calibri"/>
                        <a:ea typeface="Calibri"/>
                        <a:cs typeface="Arial"/>
                      </a:endParaRPr>
                    </a:p>
                  </a:txBody>
                  <a:tcPr marL="31073" marR="31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latin typeface="Century"/>
                          <a:ea typeface="Calibri"/>
                          <a:cs typeface="Times New Roman"/>
                        </a:rPr>
                        <a:t>50</a:t>
                      </a:r>
                      <a:endParaRPr lang="en-US" sz="1200" b="1">
                        <a:latin typeface="Century"/>
                        <a:ea typeface="Calibri"/>
                        <a:cs typeface="Times New Roman"/>
                      </a:endParaRPr>
                    </a:p>
                  </a:txBody>
                  <a:tcPr marL="31073" marR="31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latin typeface="Century"/>
                          <a:ea typeface="Calibri"/>
                          <a:cs typeface="Times New Roman"/>
                        </a:rPr>
                        <a:t>1.095551</a:t>
                      </a:r>
                      <a:endParaRPr lang="en-US" sz="1200" b="1">
                        <a:latin typeface="Century"/>
                        <a:ea typeface="Calibri"/>
                        <a:cs typeface="Times New Roman"/>
                      </a:endParaRPr>
                    </a:p>
                  </a:txBody>
                  <a:tcPr marL="31073" marR="31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dirty="0">
                          <a:latin typeface="Century"/>
                          <a:ea typeface="Calibri"/>
                          <a:cs typeface="Times New Roman"/>
                        </a:rPr>
                        <a:t>1752 </a:t>
                      </a:r>
                      <a:endParaRPr lang="en-US" sz="1200" b="1" dirty="0">
                        <a:latin typeface="Century"/>
                        <a:ea typeface="Calibri"/>
                        <a:cs typeface="Times New Roman"/>
                      </a:endParaRPr>
                    </a:p>
                  </a:txBody>
                  <a:tcPr marL="31073" marR="31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latin typeface="Century"/>
                          <a:ea typeface="Calibri"/>
                          <a:cs typeface="Arial"/>
                        </a:rPr>
                        <a:t>Laminaire</a:t>
                      </a:r>
                      <a:endParaRPr lang="en-US" sz="1200" b="1">
                        <a:latin typeface="Calibri"/>
                        <a:ea typeface="Calibri"/>
                        <a:cs typeface="Arial"/>
                      </a:endParaRPr>
                    </a:p>
                  </a:txBody>
                  <a:tcPr marL="31073" marR="31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322">
                <a:tc vMerge="1">
                  <a:txBody>
                    <a:bodyPr/>
                    <a:lstStyle/>
                    <a:p>
                      <a:pPr rtl="1"/>
                      <a:endParaRPr lang="ar-SA"/>
                    </a:p>
                  </a:txBody>
                  <a:tcPr/>
                </a:tc>
                <a:tc>
                  <a:txBody>
                    <a:bodyPr/>
                    <a:lstStyle/>
                    <a:p>
                      <a:pPr algn="ctr">
                        <a:lnSpc>
                          <a:spcPct val="115000"/>
                        </a:lnSpc>
                        <a:spcAft>
                          <a:spcPts val="0"/>
                        </a:spcAft>
                      </a:pPr>
                      <a:r>
                        <a:rPr lang="fr-FR" sz="1200" b="1">
                          <a:latin typeface="Century"/>
                          <a:ea typeface="Calibri"/>
                          <a:cs typeface="Times New Roman"/>
                        </a:rPr>
                        <a:t>150</a:t>
                      </a:r>
                      <a:endParaRPr lang="en-US" sz="1200" b="1">
                        <a:latin typeface="Century"/>
                        <a:ea typeface="Calibri"/>
                        <a:cs typeface="Times New Roman"/>
                      </a:endParaRPr>
                    </a:p>
                  </a:txBody>
                  <a:tcPr marL="31073" marR="31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latin typeface="Century"/>
                          <a:ea typeface="Calibri"/>
                          <a:cs typeface="Times New Roman"/>
                        </a:rPr>
                        <a:t>3.286653</a:t>
                      </a:r>
                      <a:endParaRPr lang="en-US" sz="1200" b="1">
                        <a:latin typeface="Century"/>
                        <a:ea typeface="Calibri"/>
                        <a:cs typeface="Times New Roman"/>
                      </a:endParaRPr>
                    </a:p>
                  </a:txBody>
                  <a:tcPr marL="31073" marR="31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dirty="0">
                          <a:latin typeface="Century"/>
                          <a:ea typeface="Calibri"/>
                          <a:cs typeface="Times New Roman"/>
                        </a:rPr>
                        <a:t>2872 </a:t>
                      </a:r>
                      <a:endParaRPr lang="en-US" sz="1200" b="1" dirty="0">
                        <a:latin typeface="Century"/>
                        <a:ea typeface="Calibri"/>
                        <a:cs typeface="Times New Roman"/>
                      </a:endParaRPr>
                    </a:p>
                  </a:txBody>
                  <a:tcPr marL="31073" marR="31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latin typeface="Century"/>
                          <a:ea typeface="Calibri"/>
                          <a:cs typeface="Arial"/>
                        </a:rPr>
                        <a:t>Laminaire</a:t>
                      </a:r>
                      <a:endParaRPr lang="en-US" sz="1200" b="1">
                        <a:latin typeface="Calibri"/>
                        <a:ea typeface="Calibri"/>
                        <a:cs typeface="Arial"/>
                      </a:endParaRPr>
                    </a:p>
                  </a:txBody>
                  <a:tcPr marL="31073" marR="31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322">
                <a:tc vMerge="1">
                  <a:txBody>
                    <a:bodyPr/>
                    <a:lstStyle/>
                    <a:p>
                      <a:pPr rtl="1"/>
                      <a:endParaRPr lang="ar-SA"/>
                    </a:p>
                  </a:txBody>
                  <a:tcPr/>
                </a:tc>
                <a:tc>
                  <a:txBody>
                    <a:bodyPr/>
                    <a:lstStyle/>
                    <a:p>
                      <a:pPr algn="ctr">
                        <a:lnSpc>
                          <a:spcPct val="115000"/>
                        </a:lnSpc>
                        <a:spcAft>
                          <a:spcPts val="0"/>
                        </a:spcAft>
                      </a:pPr>
                      <a:r>
                        <a:rPr lang="fr-FR" sz="1200" b="1">
                          <a:latin typeface="Century"/>
                          <a:ea typeface="Calibri"/>
                          <a:cs typeface="Times New Roman"/>
                        </a:rPr>
                        <a:t>200</a:t>
                      </a:r>
                      <a:endParaRPr lang="en-US" sz="1200" b="1">
                        <a:latin typeface="Century"/>
                        <a:ea typeface="Calibri"/>
                        <a:cs typeface="Times New Roman"/>
                      </a:endParaRPr>
                    </a:p>
                  </a:txBody>
                  <a:tcPr marL="31073" marR="31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latin typeface="Century"/>
                          <a:ea typeface="Calibri"/>
                          <a:cs typeface="Times New Roman"/>
                        </a:rPr>
                        <a:t>4.382204</a:t>
                      </a:r>
                      <a:endParaRPr lang="en-US" sz="1200" b="1">
                        <a:latin typeface="Century"/>
                        <a:ea typeface="Calibri"/>
                        <a:cs typeface="Times New Roman"/>
                      </a:endParaRPr>
                    </a:p>
                  </a:txBody>
                  <a:tcPr marL="31073" marR="31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dirty="0">
                          <a:latin typeface="Century"/>
                          <a:ea typeface="Calibri"/>
                          <a:cs typeface="Times New Roman"/>
                        </a:rPr>
                        <a:t>3248</a:t>
                      </a:r>
                      <a:endParaRPr lang="en-US" sz="1200" b="1" dirty="0">
                        <a:latin typeface="Century"/>
                        <a:ea typeface="Calibri"/>
                        <a:cs typeface="Times New Roman"/>
                      </a:endParaRPr>
                    </a:p>
                  </a:txBody>
                  <a:tcPr marL="31073" marR="31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latin typeface="Century"/>
                          <a:ea typeface="Calibri"/>
                          <a:cs typeface="Arial"/>
                        </a:rPr>
                        <a:t>Laminaire</a:t>
                      </a:r>
                      <a:endParaRPr lang="en-US" sz="1200" b="1">
                        <a:latin typeface="Calibri"/>
                        <a:ea typeface="Calibri"/>
                        <a:cs typeface="Arial"/>
                      </a:endParaRPr>
                    </a:p>
                  </a:txBody>
                  <a:tcPr marL="31073" marR="31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322">
                <a:tc vMerge="1">
                  <a:txBody>
                    <a:bodyPr/>
                    <a:lstStyle/>
                    <a:p>
                      <a:pPr rtl="1"/>
                      <a:endParaRPr lang="ar-SA"/>
                    </a:p>
                  </a:txBody>
                  <a:tcPr/>
                </a:tc>
                <a:tc>
                  <a:txBody>
                    <a:bodyPr/>
                    <a:lstStyle/>
                    <a:p>
                      <a:pPr algn="ctr">
                        <a:lnSpc>
                          <a:spcPct val="115000"/>
                        </a:lnSpc>
                        <a:spcAft>
                          <a:spcPts val="0"/>
                        </a:spcAft>
                      </a:pPr>
                      <a:r>
                        <a:rPr lang="fr-FR" sz="1200" b="1">
                          <a:latin typeface="Century"/>
                          <a:ea typeface="Calibri"/>
                          <a:cs typeface="Times New Roman"/>
                        </a:rPr>
                        <a:t>250</a:t>
                      </a:r>
                      <a:endParaRPr lang="en-US" sz="1200" b="1">
                        <a:latin typeface="Century"/>
                        <a:ea typeface="Calibri"/>
                        <a:cs typeface="Times New Roman"/>
                      </a:endParaRPr>
                    </a:p>
                  </a:txBody>
                  <a:tcPr marL="31073" marR="31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latin typeface="Century"/>
                          <a:ea typeface="Calibri"/>
                          <a:cs typeface="Times New Roman"/>
                        </a:rPr>
                        <a:t>5.477755</a:t>
                      </a:r>
                      <a:endParaRPr lang="en-US" sz="1200" b="1">
                        <a:latin typeface="Century"/>
                        <a:ea typeface="Calibri"/>
                        <a:cs typeface="Times New Roman"/>
                      </a:endParaRPr>
                    </a:p>
                  </a:txBody>
                  <a:tcPr marL="31073" marR="31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dirty="0">
                          <a:latin typeface="Century"/>
                          <a:ea typeface="Calibri"/>
                          <a:cs typeface="Times New Roman"/>
                        </a:rPr>
                        <a:t>33661</a:t>
                      </a:r>
                      <a:endParaRPr lang="en-US" sz="1200" b="1" dirty="0">
                        <a:latin typeface="Century"/>
                        <a:ea typeface="Calibri"/>
                        <a:cs typeface="Times New Roman"/>
                      </a:endParaRPr>
                    </a:p>
                  </a:txBody>
                  <a:tcPr marL="31073" marR="31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latin typeface="Century"/>
                          <a:ea typeface="Calibri"/>
                          <a:cs typeface="Arial"/>
                        </a:rPr>
                        <a:t>Laminaire</a:t>
                      </a:r>
                      <a:endParaRPr lang="en-US" sz="1200" b="1">
                        <a:latin typeface="Calibri"/>
                        <a:ea typeface="Calibri"/>
                        <a:cs typeface="Arial"/>
                      </a:endParaRPr>
                    </a:p>
                  </a:txBody>
                  <a:tcPr marL="31073" marR="31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322">
                <a:tc vMerge="1">
                  <a:txBody>
                    <a:bodyPr/>
                    <a:lstStyle/>
                    <a:p>
                      <a:pPr rtl="1"/>
                      <a:endParaRPr lang="ar-SA"/>
                    </a:p>
                  </a:txBody>
                  <a:tcPr/>
                </a:tc>
                <a:tc>
                  <a:txBody>
                    <a:bodyPr/>
                    <a:lstStyle/>
                    <a:p>
                      <a:pPr algn="ctr">
                        <a:lnSpc>
                          <a:spcPct val="115000"/>
                        </a:lnSpc>
                        <a:spcAft>
                          <a:spcPts val="0"/>
                        </a:spcAft>
                      </a:pPr>
                      <a:r>
                        <a:rPr lang="fr-FR" sz="1200" b="1">
                          <a:solidFill>
                            <a:srgbClr val="548DD4"/>
                          </a:solidFill>
                          <a:latin typeface="Century"/>
                          <a:ea typeface="Calibri"/>
                          <a:cs typeface="Times New Roman"/>
                        </a:rPr>
                        <a:t>300</a:t>
                      </a:r>
                      <a:endParaRPr lang="en-US" sz="1200" b="1">
                        <a:latin typeface="Century"/>
                        <a:ea typeface="Calibri"/>
                        <a:cs typeface="Times New Roman"/>
                      </a:endParaRPr>
                    </a:p>
                  </a:txBody>
                  <a:tcPr marL="31073" marR="31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latin typeface="Century"/>
                          <a:ea typeface="Calibri"/>
                          <a:cs typeface="Times New Roman"/>
                        </a:rPr>
                        <a:t>6.573306</a:t>
                      </a:r>
                      <a:endParaRPr lang="en-US" sz="1200" b="1">
                        <a:latin typeface="Century"/>
                        <a:ea typeface="Calibri"/>
                        <a:cs typeface="Times New Roman"/>
                      </a:endParaRPr>
                    </a:p>
                  </a:txBody>
                  <a:tcPr marL="31073" marR="31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dirty="0">
                          <a:latin typeface="Century"/>
                          <a:ea typeface="Calibri"/>
                          <a:cs typeface="Times New Roman"/>
                        </a:rPr>
                        <a:t>4101</a:t>
                      </a:r>
                      <a:endParaRPr lang="en-US" sz="1200" b="1" dirty="0">
                        <a:latin typeface="Century"/>
                        <a:ea typeface="Calibri"/>
                        <a:cs typeface="Times New Roman"/>
                      </a:endParaRPr>
                    </a:p>
                  </a:txBody>
                  <a:tcPr marL="31073" marR="31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latin typeface="Century"/>
                          <a:ea typeface="Calibri"/>
                          <a:cs typeface="Arial"/>
                        </a:rPr>
                        <a:t>Laminaire</a:t>
                      </a:r>
                      <a:endParaRPr lang="en-US" sz="1200" b="1">
                        <a:latin typeface="Calibri"/>
                        <a:ea typeface="Calibri"/>
                        <a:cs typeface="Arial"/>
                      </a:endParaRPr>
                    </a:p>
                  </a:txBody>
                  <a:tcPr marL="31073" marR="31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322">
                <a:tc vMerge="1">
                  <a:txBody>
                    <a:bodyPr/>
                    <a:lstStyle/>
                    <a:p>
                      <a:pPr rtl="1"/>
                      <a:endParaRPr lang="ar-SA"/>
                    </a:p>
                  </a:txBody>
                  <a:tcPr/>
                </a:tc>
                <a:tc>
                  <a:txBody>
                    <a:bodyPr/>
                    <a:lstStyle/>
                    <a:p>
                      <a:pPr algn="ctr">
                        <a:lnSpc>
                          <a:spcPct val="115000"/>
                        </a:lnSpc>
                        <a:spcAft>
                          <a:spcPts val="0"/>
                        </a:spcAft>
                      </a:pPr>
                      <a:r>
                        <a:rPr lang="fr-FR" sz="1200" b="1" dirty="0">
                          <a:latin typeface="Century"/>
                          <a:ea typeface="Calibri"/>
                          <a:cs typeface="Times New Roman"/>
                        </a:rPr>
                        <a:t>325</a:t>
                      </a:r>
                      <a:endParaRPr lang="en-US" sz="1200" b="1" dirty="0">
                        <a:latin typeface="Century"/>
                        <a:ea typeface="Calibri"/>
                        <a:cs typeface="Times New Roman"/>
                      </a:endParaRPr>
                    </a:p>
                  </a:txBody>
                  <a:tcPr marL="31073" marR="31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latin typeface="Century"/>
                          <a:ea typeface="Calibri"/>
                          <a:cs typeface="Times New Roman"/>
                        </a:rPr>
                        <a:t>7.121082</a:t>
                      </a:r>
                      <a:endParaRPr lang="en-US" sz="1200" b="1">
                        <a:latin typeface="Century"/>
                        <a:ea typeface="Calibri"/>
                        <a:cs typeface="Times New Roman"/>
                      </a:endParaRPr>
                    </a:p>
                  </a:txBody>
                  <a:tcPr marL="31073" marR="31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latin typeface="Century"/>
                          <a:ea typeface="Calibri"/>
                          <a:cs typeface="Times New Roman"/>
                        </a:rPr>
                        <a:t> N.C</a:t>
                      </a:r>
                      <a:endParaRPr lang="en-US" sz="1200" b="1">
                        <a:latin typeface="Century"/>
                        <a:ea typeface="Calibri"/>
                        <a:cs typeface="Times New Roman"/>
                      </a:endParaRPr>
                    </a:p>
                  </a:txBody>
                  <a:tcPr marL="31073" marR="310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dirty="0">
                          <a:solidFill>
                            <a:srgbClr val="FF0000"/>
                          </a:solidFill>
                          <a:latin typeface="Century"/>
                          <a:ea typeface="Calibri"/>
                          <a:cs typeface="Arial"/>
                        </a:rPr>
                        <a:t>Turbulent</a:t>
                      </a:r>
                      <a:endParaRPr lang="en-US" sz="1200" b="1" dirty="0">
                        <a:solidFill>
                          <a:srgbClr val="FF0000"/>
                        </a:solidFill>
                        <a:latin typeface="Calibri"/>
                        <a:ea typeface="Calibri"/>
                        <a:cs typeface="Arial"/>
                      </a:endParaRPr>
                    </a:p>
                  </a:txBody>
                  <a:tcPr marL="31073" marR="31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à coins arrondis 3"/>
          <p:cNvSpPr/>
          <p:nvPr/>
        </p:nvSpPr>
        <p:spPr>
          <a:xfrm>
            <a:off x="2214546" y="1214422"/>
            <a:ext cx="1571636" cy="21431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15000"/>
              </a:lnSpc>
              <a:spcAft>
                <a:spcPts val="0"/>
              </a:spcAft>
            </a:pPr>
            <a:r>
              <a:rPr lang="fr-FR" b="1" dirty="0" smtClean="0">
                <a:solidFill>
                  <a:schemeClr val="tx1"/>
                </a:solidFill>
                <a:latin typeface="Century"/>
                <a:ea typeface="Calibri"/>
                <a:cs typeface="Times New Roman"/>
              </a:rPr>
              <a:t>150</a:t>
            </a:r>
            <a:endParaRPr lang="en-US" dirty="0">
              <a:solidFill>
                <a:schemeClr val="tx1"/>
              </a:solidFill>
              <a:latin typeface="Calibri"/>
              <a:ea typeface="Calibri"/>
              <a:cs typeface="Arial"/>
            </a:endParaRPr>
          </a:p>
        </p:txBody>
      </p:sp>
      <p:sp>
        <p:nvSpPr>
          <p:cNvPr id="6" name="Rectangle à coins arrondis 5"/>
          <p:cNvSpPr/>
          <p:nvPr/>
        </p:nvSpPr>
        <p:spPr>
          <a:xfrm>
            <a:off x="2214546" y="2357430"/>
            <a:ext cx="1571636" cy="21431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15000"/>
              </a:lnSpc>
              <a:spcAft>
                <a:spcPts val="0"/>
              </a:spcAft>
            </a:pPr>
            <a:r>
              <a:rPr lang="fr-FR" b="1" dirty="0" smtClean="0">
                <a:solidFill>
                  <a:schemeClr val="tx1"/>
                </a:solidFill>
                <a:latin typeface="Century"/>
                <a:ea typeface="Calibri"/>
                <a:cs typeface="Times New Roman"/>
              </a:rPr>
              <a:t>250</a:t>
            </a:r>
            <a:endParaRPr lang="en-US" dirty="0">
              <a:solidFill>
                <a:schemeClr val="tx1"/>
              </a:solidFill>
              <a:latin typeface="Calibri"/>
              <a:ea typeface="Calibri"/>
              <a:cs typeface="Arial"/>
            </a:endParaRPr>
          </a:p>
        </p:txBody>
      </p:sp>
      <p:sp>
        <p:nvSpPr>
          <p:cNvPr id="7" name="Rectangle à coins arrondis 6"/>
          <p:cNvSpPr/>
          <p:nvPr/>
        </p:nvSpPr>
        <p:spPr>
          <a:xfrm>
            <a:off x="2214546" y="3500438"/>
            <a:ext cx="1571636" cy="21431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15000"/>
              </a:lnSpc>
              <a:spcAft>
                <a:spcPts val="0"/>
              </a:spcAft>
            </a:pPr>
            <a:r>
              <a:rPr lang="fr-FR" b="1" dirty="0" smtClean="0">
                <a:solidFill>
                  <a:schemeClr val="tx1"/>
                </a:solidFill>
                <a:latin typeface="Century"/>
                <a:ea typeface="Calibri"/>
                <a:cs typeface="Times New Roman"/>
              </a:rPr>
              <a:t>250</a:t>
            </a:r>
            <a:endParaRPr lang="en-US" dirty="0">
              <a:solidFill>
                <a:schemeClr val="tx1"/>
              </a:solidFill>
              <a:latin typeface="Calibri"/>
              <a:ea typeface="Calibri"/>
              <a:cs typeface="Arial"/>
            </a:endParaRPr>
          </a:p>
        </p:txBody>
      </p:sp>
      <p:sp>
        <p:nvSpPr>
          <p:cNvPr id="8" name="Rectangle à coins arrondis 7"/>
          <p:cNvSpPr/>
          <p:nvPr/>
        </p:nvSpPr>
        <p:spPr>
          <a:xfrm>
            <a:off x="2214546" y="4857760"/>
            <a:ext cx="1571636" cy="21431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15000"/>
              </a:lnSpc>
              <a:spcAft>
                <a:spcPts val="0"/>
              </a:spcAft>
            </a:pPr>
            <a:r>
              <a:rPr lang="fr-FR" b="1" dirty="0" smtClean="0">
                <a:solidFill>
                  <a:schemeClr val="tx1"/>
                </a:solidFill>
                <a:latin typeface="Century"/>
                <a:ea typeface="Calibri"/>
                <a:cs typeface="Times New Roman"/>
              </a:rPr>
              <a:t>300</a:t>
            </a:r>
            <a:endParaRPr lang="en-US" dirty="0">
              <a:solidFill>
                <a:schemeClr val="tx1"/>
              </a:solidFill>
              <a:latin typeface="Calibri"/>
              <a:ea typeface="Calibri"/>
              <a:cs typeface="Arial"/>
            </a:endParaRPr>
          </a:p>
        </p:txBody>
      </p:sp>
      <p:sp>
        <p:nvSpPr>
          <p:cNvPr id="10" name="Rectangle à coins arrondis 9"/>
          <p:cNvSpPr/>
          <p:nvPr/>
        </p:nvSpPr>
        <p:spPr>
          <a:xfrm>
            <a:off x="1000100" y="5857892"/>
            <a:ext cx="7286676" cy="92867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fr-FR" sz="1600" dirty="0" smtClean="0">
                <a:latin typeface="Century" pitchFamily="18" charset="0"/>
              </a:rPr>
              <a:t>les nombres de Reynolds critiques pour les 03 cas de simulations soit au total 70 cas de simulations effectives à raison d’une demi-heure (en moyenne) par cas.</a:t>
            </a:r>
            <a:endParaRPr lang="fr-FR" sz="1600" dirty="0">
              <a:latin typeface="Century" pitchFamily="18" charset="0"/>
            </a:endParaRPr>
          </a:p>
        </p:txBody>
      </p:sp>
      <p:sp>
        <p:nvSpPr>
          <p:cNvPr id="9" name="Rectangle à coins arrondis 6"/>
          <p:cNvSpPr/>
          <p:nvPr/>
        </p:nvSpPr>
        <p:spPr>
          <a:xfrm>
            <a:off x="2000232" y="5429264"/>
            <a:ext cx="5572164" cy="35719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smtClean="0">
                <a:latin typeface="Century" pitchFamily="18" charset="0"/>
              </a:rPr>
              <a:t>Détermination des Reynolds critiques. Cas 3</a:t>
            </a:r>
            <a:endParaRPr lang="fr-FR" dirty="0">
              <a:latin typeface="Century" pitchFamily="18" charset="0"/>
            </a:endParaRPr>
          </a:p>
        </p:txBody>
      </p:sp>
      <p:sp>
        <p:nvSpPr>
          <p:cNvPr id="11" name="عنصر نائب لرقم الشريحة 10"/>
          <p:cNvSpPr>
            <a:spLocks noGrp="1"/>
          </p:cNvSpPr>
          <p:nvPr>
            <p:ph type="sldNum" sz="quarter" idx="12"/>
          </p:nvPr>
        </p:nvSpPr>
        <p:spPr>
          <a:xfrm>
            <a:off x="8215338" y="6421461"/>
            <a:ext cx="762000" cy="365125"/>
          </a:xfrm>
        </p:spPr>
        <p:txBody>
          <a:bodyPr/>
          <a:lstStyle/>
          <a:p>
            <a:r>
              <a:rPr lang="fr-BE" sz="3600" dirty="0" smtClean="0">
                <a:solidFill>
                  <a:srgbClr val="FF0000"/>
                </a:solidFill>
                <a:latin typeface="Algerian" pitchFamily="82" charset="0"/>
              </a:rPr>
              <a:t>16</a:t>
            </a:r>
            <a:endParaRPr lang="fr-BE" sz="3600" dirty="0">
              <a:solidFill>
                <a:srgbClr val="FF0000"/>
              </a:solidFill>
              <a:latin typeface="Algerian"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10"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2"/>
          <p:cNvSpPr/>
          <p:nvPr/>
        </p:nvSpPr>
        <p:spPr>
          <a:xfrm>
            <a:off x="2000232" y="714356"/>
            <a:ext cx="4572064" cy="571504"/>
          </a:xfrm>
          <a:prstGeom prst="roundRect">
            <a:avLst/>
          </a:prstGeom>
          <a:effectLst>
            <a:glow rad="228600">
              <a:schemeClr val="accent2">
                <a:satMod val="175000"/>
                <a:alpha val="40000"/>
              </a:schemeClr>
            </a:glow>
            <a:outerShdw blurRad="57150" dist="38100" dir="5400000" algn="ctr" rotWithShape="0">
              <a:schemeClr val="accent2">
                <a:shade val="9000"/>
                <a:satMod val="105000"/>
                <a:alpha val="48000"/>
              </a:schemeClr>
            </a:outerShdw>
          </a:effectLst>
          <a:scene3d>
            <a:camera prst="orthographicFront"/>
            <a:lightRig rig="threePt" dir="t"/>
          </a:scene3d>
          <a:sp3d>
            <a:bevelT w="139700" prst="cross"/>
          </a:sp3d>
        </p:spPr>
        <p:style>
          <a:lnRef idx="1">
            <a:schemeClr val="accent2"/>
          </a:lnRef>
          <a:fillRef idx="2">
            <a:schemeClr val="accent2"/>
          </a:fillRef>
          <a:effectRef idx="1">
            <a:schemeClr val="accent2"/>
          </a:effectRef>
          <a:fontRef idx="minor">
            <a:schemeClr val="dk1"/>
          </a:fontRef>
        </p:style>
        <p:txBody>
          <a:bodyPr rtlCol="0" anchor="ctr"/>
          <a:lstStyle/>
          <a:p>
            <a:pPr algn="ctr"/>
            <a:r>
              <a:rPr lang="fr-FR" b="1" dirty="0" smtClean="0">
                <a:latin typeface="Century" pitchFamily="18" charset="0"/>
              </a:rPr>
              <a:t>3-</a:t>
            </a:r>
            <a:r>
              <a:rPr lang="fr-FR" sz="2000" b="1" dirty="0" smtClean="0"/>
              <a:t> Résultats et Discussions </a:t>
            </a:r>
            <a:endParaRPr lang="fr-FR" sz="2000" b="1" dirty="0"/>
          </a:p>
        </p:txBody>
      </p:sp>
      <p:sp>
        <p:nvSpPr>
          <p:cNvPr id="3" name="Rectangle à coins arrondis 2"/>
          <p:cNvSpPr/>
          <p:nvPr/>
        </p:nvSpPr>
        <p:spPr>
          <a:xfrm>
            <a:off x="642910" y="2285992"/>
            <a:ext cx="4572064" cy="571504"/>
          </a:xfrm>
          <a:prstGeom prst="roundRect">
            <a:avLst/>
          </a:prstGeom>
          <a:effectLst>
            <a:glow rad="139700">
              <a:schemeClr val="accent2">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smtClean="0">
                <a:latin typeface="Century" pitchFamily="18" charset="0"/>
              </a:rPr>
              <a:t>3.1-</a:t>
            </a:r>
            <a:r>
              <a:rPr lang="fr-FR" dirty="0" smtClean="0"/>
              <a:t> </a:t>
            </a:r>
            <a:r>
              <a:rPr lang="fr-FR" dirty="0" smtClean="0">
                <a:latin typeface="Century" pitchFamily="18" charset="0"/>
              </a:rPr>
              <a:t>Influence de la longueur du canal</a:t>
            </a:r>
            <a:endParaRPr lang="fr-FR" dirty="0">
              <a:latin typeface="Century" pitchFamily="18" charset="0"/>
            </a:endParaRPr>
          </a:p>
        </p:txBody>
      </p:sp>
      <p:sp>
        <p:nvSpPr>
          <p:cNvPr id="4" name="Rectangle à coins arrondis 2"/>
          <p:cNvSpPr/>
          <p:nvPr/>
        </p:nvSpPr>
        <p:spPr>
          <a:xfrm>
            <a:off x="1714480" y="3571876"/>
            <a:ext cx="6072230" cy="571504"/>
          </a:xfrm>
          <a:prstGeom prst="roundRect">
            <a:avLst/>
          </a:prstGeom>
          <a:effectLst>
            <a:glow rad="139700">
              <a:schemeClr val="accent2">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smtClean="0">
                <a:latin typeface="Century" pitchFamily="18" charset="0"/>
              </a:rPr>
              <a:t>3.2-</a:t>
            </a:r>
            <a:r>
              <a:rPr lang="fr-FR" dirty="0" smtClean="0"/>
              <a:t> </a:t>
            </a:r>
            <a:r>
              <a:rPr lang="fr-FR" dirty="0" smtClean="0">
                <a:latin typeface="Century" pitchFamily="18" charset="0"/>
              </a:rPr>
              <a:t>Influence du nombre de Reynolds sur l’écoulement</a:t>
            </a:r>
            <a:endParaRPr lang="fr-FR" dirty="0">
              <a:latin typeface="Century" pitchFamily="18" charset="0"/>
            </a:endParaRPr>
          </a:p>
        </p:txBody>
      </p:sp>
      <p:sp>
        <p:nvSpPr>
          <p:cNvPr id="5" name="Rectangle à coins arrondis 2"/>
          <p:cNvSpPr/>
          <p:nvPr/>
        </p:nvSpPr>
        <p:spPr>
          <a:xfrm>
            <a:off x="4286248" y="5000636"/>
            <a:ext cx="4572064" cy="571504"/>
          </a:xfrm>
          <a:prstGeom prst="roundRect">
            <a:avLst/>
          </a:prstGeom>
          <a:effectLst>
            <a:glow rad="139700">
              <a:schemeClr val="accent2">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smtClean="0">
                <a:latin typeface="Century" pitchFamily="18" charset="0"/>
              </a:rPr>
              <a:t>3.3- Influence des conditions aux limites</a:t>
            </a:r>
            <a:endParaRPr lang="fr-FR" dirty="0">
              <a:latin typeface="Century" pitchFamily="18" charset="0"/>
            </a:endParaRPr>
          </a:p>
        </p:txBody>
      </p:sp>
      <p:sp>
        <p:nvSpPr>
          <p:cNvPr id="7" name="عنصر نائب لرقم الشريحة 6"/>
          <p:cNvSpPr>
            <a:spLocks noGrp="1"/>
          </p:cNvSpPr>
          <p:nvPr>
            <p:ph type="sldNum" sz="quarter" idx="12"/>
          </p:nvPr>
        </p:nvSpPr>
        <p:spPr>
          <a:xfrm>
            <a:off x="8143900" y="6421461"/>
            <a:ext cx="762000" cy="365125"/>
          </a:xfrm>
        </p:spPr>
        <p:txBody>
          <a:bodyPr/>
          <a:lstStyle/>
          <a:p>
            <a:r>
              <a:rPr lang="fr-BE" sz="3600" dirty="0" smtClean="0">
                <a:solidFill>
                  <a:srgbClr val="FF0000"/>
                </a:solidFill>
                <a:latin typeface="Algerian" pitchFamily="82" charset="0"/>
              </a:rPr>
              <a:t>17</a:t>
            </a:r>
            <a:endParaRPr lang="fr-BE" sz="3600" dirty="0">
              <a:solidFill>
                <a:srgbClr val="FF0000"/>
              </a:solidFill>
              <a:latin typeface="Algerian"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1"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1"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1"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3" grpId="1" animBg="1"/>
      <p:bldP spid="4" grpId="1" animBg="1"/>
      <p:bldP spid="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0" y="0"/>
            <a:ext cx="9144000" cy="68580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b="1" dirty="0" smtClean="0"/>
          </a:p>
          <a:p>
            <a:pPr algn="ctr"/>
            <a:r>
              <a:rPr lang="fr-FR" sz="2000" b="1" dirty="0" smtClean="0"/>
              <a:t>UNIVERSITÉ HADJ LAKHDAR – BATNA</a:t>
            </a:r>
            <a:endParaRPr lang="fr-FR" sz="2000" dirty="0" smtClean="0"/>
          </a:p>
          <a:p>
            <a:pPr algn="ctr"/>
            <a:r>
              <a:rPr lang="fr-FR" b="1" dirty="0" smtClean="0"/>
              <a:t> </a:t>
            </a:r>
            <a:endParaRPr lang="fr-FR" dirty="0" smtClean="0"/>
          </a:p>
          <a:p>
            <a:pPr algn="ctr"/>
            <a:r>
              <a:rPr lang="fr-FR" b="1" dirty="0" smtClean="0"/>
              <a:t>FACULTÉ DE TECHNOLOGIE</a:t>
            </a:r>
            <a:endParaRPr lang="fr-FR" dirty="0" smtClean="0"/>
          </a:p>
          <a:p>
            <a:pPr algn="ctr"/>
            <a:r>
              <a:rPr lang="fr-FR" b="1" dirty="0" smtClean="0"/>
              <a:t>DÉPARTEMENT DE GENIE MÉCANIQUE </a:t>
            </a:r>
          </a:p>
          <a:p>
            <a:pPr algn="ctr"/>
            <a:endParaRPr lang="fr-FR" dirty="0" smtClean="0"/>
          </a:p>
          <a:p>
            <a:pPr algn="ctr"/>
            <a:r>
              <a:rPr lang="fr-FR" b="1" dirty="0" smtClean="0"/>
              <a:t>Filière : MÉCANIQUE</a:t>
            </a:r>
            <a:endParaRPr lang="fr-FR" dirty="0" smtClean="0"/>
          </a:p>
          <a:p>
            <a:pPr algn="ctr"/>
            <a:r>
              <a:rPr lang="fr-FR" sz="2400" b="1" dirty="0" smtClean="0">
                <a:solidFill>
                  <a:schemeClr val="accent5">
                    <a:lumMod val="75000"/>
                  </a:schemeClr>
                </a:solidFill>
              </a:rPr>
              <a:t>MÉMOIRE DE FIN D’ÉTUDES</a:t>
            </a:r>
            <a:endParaRPr lang="fr-FR" sz="2400" dirty="0" smtClean="0">
              <a:solidFill>
                <a:schemeClr val="accent5">
                  <a:lumMod val="75000"/>
                </a:schemeClr>
              </a:solidFill>
            </a:endParaRPr>
          </a:p>
          <a:p>
            <a:pPr algn="ctr"/>
            <a:r>
              <a:rPr lang="fr-FR" b="1" dirty="0" smtClean="0"/>
              <a:t>PRESENTE POUR OBTENIR LE DIPLOME </a:t>
            </a:r>
          </a:p>
          <a:p>
            <a:pPr algn="ctr"/>
            <a:endParaRPr lang="fr-FR" b="1" dirty="0" smtClean="0"/>
          </a:p>
          <a:p>
            <a:pPr algn="ctr"/>
            <a:r>
              <a:rPr lang="fr-FR" b="1" dirty="0" smtClean="0"/>
              <a:t>DE  </a:t>
            </a:r>
            <a:r>
              <a:rPr lang="fr-FR" sz="2400" b="1" dirty="0" smtClean="0"/>
              <a:t>MASTER</a:t>
            </a:r>
            <a:endParaRPr lang="fr-FR" sz="800" b="1" dirty="0" smtClean="0"/>
          </a:p>
          <a:p>
            <a:pPr algn="ctr"/>
            <a:r>
              <a:rPr lang="fr-FR" b="1" dirty="0" smtClean="0"/>
              <a:t> </a:t>
            </a:r>
            <a:endParaRPr lang="fr-FR" dirty="0" smtClean="0"/>
          </a:p>
          <a:p>
            <a:pPr algn="ctr"/>
            <a:r>
              <a:rPr lang="fr-FR" b="1" dirty="0" smtClean="0"/>
              <a:t>Option : ENERGETIQUE</a:t>
            </a:r>
            <a:endParaRPr lang="fr-FR" dirty="0" smtClean="0"/>
          </a:p>
          <a:p>
            <a:pPr algn="ctr"/>
            <a:r>
              <a:rPr lang="fr-FR" b="1" dirty="0" smtClean="0"/>
              <a:t>Par</a:t>
            </a:r>
            <a:endParaRPr lang="fr-FR" dirty="0" smtClean="0"/>
          </a:p>
          <a:p>
            <a:pPr algn="ctr"/>
            <a:r>
              <a:rPr lang="fr-FR" sz="2400" b="1" dirty="0" smtClean="0"/>
              <a:t>BEN BORDI FAHD</a:t>
            </a:r>
            <a:endParaRPr lang="en-US" sz="2400" dirty="0" smtClean="0"/>
          </a:p>
          <a:p>
            <a:pPr algn="ctr"/>
            <a:r>
              <a:rPr lang="fr-FR" b="1" dirty="0" smtClean="0"/>
              <a:t> </a:t>
            </a:r>
            <a:endParaRPr lang="fr-FR" dirty="0" smtClean="0"/>
          </a:p>
          <a:p>
            <a:pPr algn="ctr"/>
            <a:r>
              <a:rPr lang="fr-FR" b="1" dirty="0" smtClean="0"/>
              <a:t> </a:t>
            </a:r>
            <a:endParaRPr lang="fr-FR" dirty="0" smtClean="0"/>
          </a:p>
          <a:p>
            <a:pPr algn="ctr"/>
            <a:r>
              <a:rPr lang="fr-FR" b="1" dirty="0" smtClean="0"/>
              <a:t> </a:t>
            </a:r>
            <a:endParaRPr lang="fr-FR" dirty="0" smtClean="0"/>
          </a:p>
          <a:p>
            <a:pPr algn="ctr"/>
            <a:r>
              <a:rPr lang="fr-FR" i="1" dirty="0" smtClean="0"/>
              <a:t> </a:t>
            </a:r>
            <a:endParaRPr lang="fr-FR" dirty="0" smtClean="0"/>
          </a:p>
          <a:p>
            <a:pPr algn="ctr"/>
            <a:endParaRPr lang="fr-FR" b="1" dirty="0" smtClean="0"/>
          </a:p>
          <a:p>
            <a:pPr algn="ctr"/>
            <a:r>
              <a:rPr lang="fr-FR" b="1" dirty="0" smtClean="0"/>
              <a:t>Encadré par:</a:t>
            </a:r>
            <a:endParaRPr lang="fr-FR" dirty="0" smtClean="0"/>
          </a:p>
          <a:p>
            <a:pPr algn="ctr"/>
            <a:r>
              <a:rPr lang="fr-FR" sz="2200" b="1" dirty="0" smtClean="0"/>
              <a:t>Dr. L. MESSAOUDI </a:t>
            </a:r>
            <a:endParaRPr lang="fr-FR" sz="2200" dirty="0" smtClean="0"/>
          </a:p>
          <a:p>
            <a:pPr algn="ctr"/>
            <a:r>
              <a:rPr lang="fr-FR" i="1" dirty="0" smtClean="0"/>
              <a:t> </a:t>
            </a:r>
            <a:endParaRPr lang="fr-FR" dirty="0" smtClean="0"/>
          </a:p>
          <a:p>
            <a:pPr algn="ctr"/>
            <a:endParaRPr lang="fr-FR" dirty="0"/>
          </a:p>
        </p:txBody>
      </p:sp>
      <p:pic>
        <p:nvPicPr>
          <p:cNvPr id="3" name="Image 2"/>
          <p:cNvPicPr/>
          <p:nvPr/>
        </p:nvPicPr>
        <p:blipFill>
          <a:blip r:embed="rId2"/>
          <a:srcRect/>
          <a:stretch>
            <a:fillRect/>
          </a:stretch>
        </p:blipFill>
        <p:spPr bwMode="auto">
          <a:xfrm>
            <a:off x="71406" y="857232"/>
            <a:ext cx="1785918" cy="1285884"/>
          </a:xfrm>
          <a:prstGeom prst="rect">
            <a:avLst/>
          </a:prstGeom>
          <a:noFill/>
          <a:ln w="9525">
            <a:noFill/>
            <a:miter lim="800000"/>
            <a:headEnd/>
            <a:tailEnd/>
          </a:ln>
          <a:effectLst>
            <a:outerShdw blurRad="50800" dist="38100" algn="l" rotWithShape="0">
              <a:prstClr val="black">
                <a:alpha val="40000"/>
              </a:prstClr>
            </a:outerShdw>
          </a:effectLst>
          <a:scene3d>
            <a:camera prst="obliqueTopRight"/>
            <a:lightRig rig="threePt" dir="t"/>
          </a:scene3d>
        </p:spPr>
      </p:pic>
      <p:pic>
        <p:nvPicPr>
          <p:cNvPr id="4" name="Image 3"/>
          <p:cNvPicPr/>
          <p:nvPr/>
        </p:nvPicPr>
        <p:blipFill>
          <a:blip r:embed="rId2"/>
          <a:srcRect/>
          <a:stretch>
            <a:fillRect/>
          </a:stretch>
        </p:blipFill>
        <p:spPr bwMode="auto">
          <a:xfrm>
            <a:off x="6929454" y="785794"/>
            <a:ext cx="1785918" cy="1285884"/>
          </a:xfrm>
          <a:prstGeom prst="rect">
            <a:avLst/>
          </a:prstGeom>
          <a:noFill/>
          <a:ln w="9525">
            <a:noFill/>
            <a:miter lim="800000"/>
            <a:headEnd/>
            <a:tailEnd/>
          </a:ln>
          <a:effectLst>
            <a:outerShdw blurRad="50800" dist="38100" algn="l" rotWithShape="0">
              <a:prstClr val="black">
                <a:alpha val="40000"/>
              </a:prstClr>
            </a:outerShdw>
          </a:effectLst>
          <a:scene3d>
            <a:camera prst="obliqueTopRight"/>
            <a:lightRig rig="threePt" dir="t"/>
          </a:scene3d>
        </p:spPr>
      </p:pic>
      <p:sp>
        <p:nvSpPr>
          <p:cNvPr id="5" name="Rectangle à coins arrondis 4"/>
          <p:cNvSpPr/>
          <p:nvPr/>
        </p:nvSpPr>
        <p:spPr>
          <a:xfrm>
            <a:off x="1714480" y="0"/>
            <a:ext cx="5357850" cy="57148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b="1" dirty="0" smtClean="0">
                <a:solidFill>
                  <a:schemeClr val="tx1"/>
                </a:solidFill>
              </a:rPr>
              <a:t>UNIVERSITÉ HADJ LAKHDAR – BATNA</a:t>
            </a:r>
            <a:endParaRPr lang="fr-FR" dirty="0" smtClean="0">
              <a:solidFill>
                <a:schemeClr val="tx1"/>
              </a:solidFill>
            </a:endParaRPr>
          </a:p>
        </p:txBody>
      </p:sp>
      <p:sp>
        <p:nvSpPr>
          <p:cNvPr id="6" name="Rectangle à coins arrondis 5"/>
          <p:cNvSpPr/>
          <p:nvPr/>
        </p:nvSpPr>
        <p:spPr>
          <a:xfrm>
            <a:off x="642910" y="4500570"/>
            <a:ext cx="7929618" cy="107157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1900" b="1" dirty="0" smtClean="0">
                <a:solidFill>
                  <a:srgbClr val="FF0000"/>
                </a:solidFill>
              </a:rPr>
              <a:t>Simulation Numérique d'un Jet Confiné Impactant une Paroi plane: Influence des Conditions aux Limites et de la géométrie</a:t>
            </a:r>
            <a:endParaRPr lang="en-US" sz="1900" dirty="0">
              <a:solidFill>
                <a:srgbClr val="FF0000"/>
              </a:solidFill>
            </a:endParaRPr>
          </a:p>
        </p:txBody>
      </p:sp>
      <p:sp>
        <p:nvSpPr>
          <p:cNvPr id="7" name="Rectangle à coins arrondis 6"/>
          <p:cNvSpPr/>
          <p:nvPr/>
        </p:nvSpPr>
        <p:spPr>
          <a:xfrm>
            <a:off x="2143108" y="6357934"/>
            <a:ext cx="4929222" cy="50006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b="1" dirty="0" smtClean="0">
                <a:latin typeface="Century" pitchFamily="18" charset="0"/>
              </a:rPr>
              <a:t>ANNÉE UNIVERSITAIRE 2012 / 2013</a:t>
            </a:r>
            <a:endParaRPr lang="fr-FR" dirty="0" smtClean="0">
              <a:latin typeface="Century" pitchFamily="18" charset="0"/>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2"/>
          <p:cNvSpPr/>
          <p:nvPr/>
        </p:nvSpPr>
        <p:spPr>
          <a:xfrm>
            <a:off x="857224" y="642918"/>
            <a:ext cx="4572064" cy="5715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smtClean="0">
                <a:latin typeface="Century" pitchFamily="18" charset="0"/>
              </a:rPr>
              <a:t>3.1-</a:t>
            </a:r>
            <a:r>
              <a:rPr lang="fr-FR" dirty="0" smtClean="0"/>
              <a:t> Influence de la longueur du canal</a:t>
            </a:r>
            <a:endParaRPr lang="fr-FR" dirty="0"/>
          </a:p>
        </p:txBody>
      </p:sp>
      <p:pic>
        <p:nvPicPr>
          <p:cNvPr id="3" name="صورة 2"/>
          <p:cNvPicPr/>
          <p:nvPr/>
        </p:nvPicPr>
        <p:blipFill>
          <a:blip r:embed="rId3"/>
          <a:srcRect/>
          <a:stretch>
            <a:fillRect/>
          </a:stretch>
        </p:blipFill>
        <p:spPr bwMode="auto">
          <a:xfrm>
            <a:off x="500034" y="1571612"/>
            <a:ext cx="3214710" cy="2214578"/>
          </a:xfrm>
          <a:prstGeom prst="rect">
            <a:avLst/>
          </a:prstGeom>
          <a:noFill/>
          <a:ln w="9525">
            <a:noFill/>
            <a:miter lim="800000"/>
            <a:headEnd/>
            <a:tailEnd/>
          </a:ln>
        </p:spPr>
      </p:pic>
      <p:pic>
        <p:nvPicPr>
          <p:cNvPr id="4" name="صورة 3"/>
          <p:cNvPicPr/>
          <p:nvPr/>
        </p:nvPicPr>
        <p:blipFill>
          <a:blip r:embed="rId4"/>
          <a:srcRect/>
          <a:stretch>
            <a:fillRect/>
          </a:stretch>
        </p:blipFill>
        <p:spPr bwMode="auto">
          <a:xfrm>
            <a:off x="4572000" y="1428736"/>
            <a:ext cx="3308628" cy="2214578"/>
          </a:xfrm>
          <a:prstGeom prst="rect">
            <a:avLst/>
          </a:prstGeom>
          <a:noFill/>
          <a:ln w="9525">
            <a:noFill/>
            <a:miter lim="800000"/>
            <a:headEnd/>
            <a:tailEnd/>
          </a:ln>
        </p:spPr>
      </p:pic>
      <p:pic>
        <p:nvPicPr>
          <p:cNvPr id="11" name="صورة 10"/>
          <p:cNvPicPr/>
          <p:nvPr/>
        </p:nvPicPr>
        <p:blipFill>
          <a:blip r:embed="rId5"/>
          <a:srcRect/>
          <a:stretch>
            <a:fillRect/>
          </a:stretch>
        </p:blipFill>
        <p:spPr bwMode="auto">
          <a:xfrm>
            <a:off x="428596" y="4143380"/>
            <a:ext cx="3143272" cy="2214578"/>
          </a:xfrm>
          <a:prstGeom prst="rect">
            <a:avLst/>
          </a:prstGeom>
          <a:noFill/>
          <a:ln w="9525">
            <a:noFill/>
            <a:miter lim="800000"/>
            <a:headEnd/>
            <a:tailEnd/>
          </a:ln>
        </p:spPr>
      </p:pic>
      <p:pic>
        <p:nvPicPr>
          <p:cNvPr id="12" name="صورة 11"/>
          <p:cNvPicPr/>
          <p:nvPr/>
        </p:nvPicPr>
        <p:blipFill>
          <a:blip r:embed="rId6"/>
          <a:srcRect/>
          <a:stretch>
            <a:fillRect/>
          </a:stretch>
        </p:blipFill>
        <p:spPr bwMode="auto">
          <a:xfrm>
            <a:off x="4714876" y="4214818"/>
            <a:ext cx="3237190" cy="2214578"/>
          </a:xfrm>
          <a:prstGeom prst="rect">
            <a:avLst/>
          </a:prstGeom>
          <a:noFill/>
          <a:ln w="9525">
            <a:noFill/>
            <a:miter lim="800000"/>
            <a:headEnd/>
            <a:tailEnd/>
          </a:ln>
        </p:spPr>
      </p:pic>
      <p:sp>
        <p:nvSpPr>
          <p:cNvPr id="14" name="Rectangle à coins arrondis 13"/>
          <p:cNvSpPr/>
          <p:nvPr/>
        </p:nvSpPr>
        <p:spPr>
          <a:xfrm>
            <a:off x="571472" y="3786190"/>
            <a:ext cx="3143272" cy="28575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500" dirty="0" smtClean="0">
                <a:latin typeface="Century" pitchFamily="18" charset="0"/>
              </a:rPr>
              <a:t>Vitesse sur la ligne vertical 3D</a:t>
            </a:r>
            <a:endParaRPr lang="fr-FR" sz="1500" dirty="0">
              <a:latin typeface="Century" pitchFamily="18" charset="0"/>
            </a:endParaRPr>
          </a:p>
        </p:txBody>
      </p:sp>
      <p:sp>
        <p:nvSpPr>
          <p:cNvPr id="15" name="Rectangle à coins arrondis 14"/>
          <p:cNvSpPr/>
          <p:nvPr/>
        </p:nvSpPr>
        <p:spPr>
          <a:xfrm>
            <a:off x="4857752" y="3714752"/>
            <a:ext cx="3000396" cy="28575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500" dirty="0" smtClean="0">
                <a:solidFill>
                  <a:schemeClr val="tx1"/>
                </a:solidFill>
                <a:latin typeface="Century" pitchFamily="18" charset="0"/>
              </a:rPr>
              <a:t>Vitesse sur la ligne vertical 3D</a:t>
            </a:r>
            <a:endParaRPr lang="fr-FR" sz="1500" dirty="0">
              <a:solidFill>
                <a:schemeClr val="tx1"/>
              </a:solidFill>
            </a:endParaRPr>
          </a:p>
        </p:txBody>
      </p:sp>
      <p:sp>
        <p:nvSpPr>
          <p:cNvPr id="16" name="Rectangle à coins arrondis 15"/>
          <p:cNvSpPr/>
          <p:nvPr/>
        </p:nvSpPr>
        <p:spPr>
          <a:xfrm>
            <a:off x="4929190" y="6429396"/>
            <a:ext cx="3143272" cy="28575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600" dirty="0" smtClean="0">
                <a:solidFill>
                  <a:schemeClr val="tx1"/>
                </a:solidFill>
              </a:rPr>
              <a:t>Vitesse à la sortie du canal </a:t>
            </a:r>
          </a:p>
        </p:txBody>
      </p:sp>
      <p:sp>
        <p:nvSpPr>
          <p:cNvPr id="17" name="Rectangle à coins arrondis 16"/>
          <p:cNvSpPr/>
          <p:nvPr/>
        </p:nvSpPr>
        <p:spPr>
          <a:xfrm>
            <a:off x="571472" y="6429396"/>
            <a:ext cx="3071834" cy="28575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600" dirty="0" smtClean="0">
                <a:solidFill>
                  <a:schemeClr val="tx1"/>
                </a:solidFill>
              </a:rPr>
              <a:t>Vitesse à la sortie du canal </a:t>
            </a:r>
            <a:endParaRPr lang="fr-FR" sz="1600" dirty="0">
              <a:solidFill>
                <a:schemeClr val="tx1"/>
              </a:solidFill>
            </a:endParaRPr>
          </a:p>
        </p:txBody>
      </p:sp>
      <p:pic>
        <p:nvPicPr>
          <p:cNvPr id="18" name="صورة 8"/>
          <p:cNvPicPr/>
          <p:nvPr/>
        </p:nvPicPr>
        <p:blipFill>
          <a:blip r:embed="rId7"/>
          <a:srcRect/>
          <a:stretch>
            <a:fillRect/>
          </a:stretch>
        </p:blipFill>
        <p:spPr bwMode="auto">
          <a:xfrm>
            <a:off x="428596" y="1357298"/>
            <a:ext cx="3857652" cy="2928958"/>
          </a:xfrm>
          <a:prstGeom prst="rect">
            <a:avLst/>
          </a:prstGeom>
          <a:noFill/>
          <a:ln w="9525">
            <a:noFill/>
            <a:miter lim="800000"/>
            <a:headEnd/>
            <a:tailEnd/>
          </a:ln>
        </p:spPr>
      </p:pic>
      <p:pic>
        <p:nvPicPr>
          <p:cNvPr id="19" name="صورة 12"/>
          <p:cNvPicPr/>
          <p:nvPr/>
        </p:nvPicPr>
        <p:blipFill>
          <a:blip r:embed="rId8"/>
          <a:srcRect/>
          <a:stretch>
            <a:fillRect/>
          </a:stretch>
        </p:blipFill>
        <p:spPr bwMode="auto">
          <a:xfrm>
            <a:off x="4786314" y="1500174"/>
            <a:ext cx="3714776" cy="2786082"/>
          </a:xfrm>
          <a:prstGeom prst="rect">
            <a:avLst/>
          </a:prstGeom>
          <a:noFill/>
          <a:ln w="9525">
            <a:noFill/>
            <a:miter lim="800000"/>
            <a:headEnd/>
            <a:tailEnd/>
          </a:ln>
        </p:spPr>
      </p:pic>
      <p:sp>
        <p:nvSpPr>
          <p:cNvPr id="20" name="Rectangle à coins arrondis 19"/>
          <p:cNvSpPr/>
          <p:nvPr/>
        </p:nvSpPr>
        <p:spPr>
          <a:xfrm>
            <a:off x="714348" y="4500570"/>
            <a:ext cx="3643338" cy="28575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500" dirty="0" smtClean="0">
                <a:latin typeface="Century" pitchFamily="18" charset="0"/>
              </a:rPr>
              <a:t>Vitesse sur la ligne Horizontal 1,5 D</a:t>
            </a:r>
            <a:endParaRPr lang="fr-FR" sz="1500" dirty="0">
              <a:latin typeface="Century" pitchFamily="18" charset="0"/>
            </a:endParaRPr>
          </a:p>
        </p:txBody>
      </p:sp>
      <p:sp>
        <p:nvSpPr>
          <p:cNvPr id="21" name="Rectangle à coins arrondis 20"/>
          <p:cNvSpPr/>
          <p:nvPr/>
        </p:nvSpPr>
        <p:spPr>
          <a:xfrm>
            <a:off x="5072066" y="4500570"/>
            <a:ext cx="3500462" cy="28575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500" dirty="0" smtClean="0">
                <a:latin typeface="Century" pitchFamily="18" charset="0"/>
              </a:rPr>
              <a:t>Vitesse sur la ligne Horizontal 1,5 D</a:t>
            </a:r>
            <a:endParaRPr lang="fr-FR" sz="1500" dirty="0">
              <a:latin typeface="Century" pitchFamily="18" charset="0"/>
            </a:endParaRPr>
          </a:p>
        </p:txBody>
      </p:sp>
      <p:pic>
        <p:nvPicPr>
          <p:cNvPr id="22" name="صورة 1"/>
          <p:cNvPicPr/>
          <p:nvPr/>
        </p:nvPicPr>
        <p:blipFill>
          <a:blip r:embed="rId9"/>
          <a:srcRect/>
          <a:stretch>
            <a:fillRect/>
          </a:stretch>
        </p:blipFill>
        <p:spPr bwMode="auto">
          <a:xfrm>
            <a:off x="1571604" y="1303980"/>
            <a:ext cx="5756910" cy="3196590"/>
          </a:xfrm>
          <a:prstGeom prst="rect">
            <a:avLst/>
          </a:prstGeom>
          <a:ln>
            <a:noFill/>
          </a:ln>
          <a:effectLst>
            <a:outerShdw blurRad="292100" dist="139700" dir="2700000" algn="tl" rotWithShape="0">
              <a:srgbClr val="333333">
                <a:alpha val="65000"/>
              </a:srgbClr>
            </a:outerShdw>
          </a:effectLst>
        </p:spPr>
      </p:pic>
      <p:sp>
        <p:nvSpPr>
          <p:cNvPr id="23" name="Rectangle à coins arrondis 22"/>
          <p:cNvSpPr/>
          <p:nvPr/>
        </p:nvSpPr>
        <p:spPr>
          <a:xfrm>
            <a:off x="1643042" y="4572008"/>
            <a:ext cx="5643602" cy="357190"/>
          </a:xfrm>
          <a:prstGeom prst="roundRect">
            <a:avLst/>
          </a:prstGeom>
          <a:scene3d>
            <a:camera prst="orthographicFront"/>
            <a:lightRig rig="threePt" dir="t"/>
          </a:scene3d>
          <a:sp3d>
            <a:bevelT w="165100" prst="coolSlan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500" b="1" dirty="0" smtClean="0">
                <a:latin typeface="Century" pitchFamily="18" charset="0"/>
              </a:rPr>
              <a:t>Coefficient de pression sur la paroi d’impact</a:t>
            </a:r>
            <a:endParaRPr lang="fr-FR" sz="1500" b="1" dirty="0">
              <a:latin typeface="Century" pitchFamily="18" charset="0"/>
            </a:endParaRPr>
          </a:p>
        </p:txBody>
      </p:sp>
      <p:sp>
        <p:nvSpPr>
          <p:cNvPr id="24" name="Rectangle à coins arrondis 23"/>
          <p:cNvSpPr/>
          <p:nvPr/>
        </p:nvSpPr>
        <p:spPr>
          <a:xfrm>
            <a:off x="142844" y="5072074"/>
            <a:ext cx="8786874" cy="107157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lvl="0" algn="just" fontAlgn="base">
              <a:lnSpc>
                <a:spcPct val="150000"/>
              </a:lnSpc>
              <a:spcBef>
                <a:spcPct val="0"/>
              </a:spcBef>
              <a:spcAft>
                <a:spcPct val="0"/>
              </a:spcAft>
              <a:buFont typeface="Wingdings" pitchFamily="2" charset="2"/>
              <a:buChar char="Ø"/>
            </a:pPr>
            <a:endParaRPr lang="fr-FR" dirty="0" smtClean="0">
              <a:solidFill>
                <a:schemeClr val="tx1"/>
              </a:solidFill>
              <a:latin typeface="Century" pitchFamily="18" charset="0"/>
              <a:ea typeface="Calibri" pitchFamily="34" charset="0"/>
              <a:cs typeface="Arial" pitchFamily="34" charset="0"/>
            </a:endParaRPr>
          </a:p>
          <a:p>
            <a:pPr lvl="0" algn="just" fontAlgn="base">
              <a:lnSpc>
                <a:spcPct val="150000"/>
              </a:lnSpc>
              <a:spcBef>
                <a:spcPct val="0"/>
              </a:spcBef>
              <a:spcAft>
                <a:spcPct val="0"/>
              </a:spcAft>
              <a:buFont typeface="Wingdings" pitchFamily="2" charset="2"/>
              <a:buChar char="Ø"/>
            </a:pPr>
            <a:r>
              <a:rPr lang="fr-FR" dirty="0" smtClean="0">
                <a:solidFill>
                  <a:schemeClr val="tx1"/>
                </a:solidFill>
                <a:latin typeface="Century" pitchFamily="18" charset="0"/>
                <a:ea typeface="Calibri" pitchFamily="34" charset="0"/>
                <a:cs typeface="Arial" pitchFamily="34" charset="0"/>
              </a:rPr>
              <a:t>   Même comportement du coefficient de pression pour les différent L/D.</a:t>
            </a:r>
            <a:endParaRPr lang="en-US" dirty="0" smtClean="0">
              <a:solidFill>
                <a:schemeClr val="tx1"/>
              </a:solidFill>
              <a:latin typeface="Century" pitchFamily="18" charset="0"/>
              <a:cs typeface="Arial" pitchFamily="34" charset="0"/>
            </a:endParaRPr>
          </a:p>
          <a:p>
            <a:pPr lvl="0" algn="just" eaLnBrk="0" fontAlgn="base" hangingPunct="0">
              <a:lnSpc>
                <a:spcPct val="150000"/>
              </a:lnSpc>
              <a:spcBef>
                <a:spcPct val="0"/>
              </a:spcBef>
              <a:spcAft>
                <a:spcPct val="0"/>
              </a:spcAft>
              <a:buFont typeface="Wingdings" pitchFamily="2" charset="2"/>
              <a:buChar char="Ø"/>
            </a:pPr>
            <a:r>
              <a:rPr lang="fr-FR" dirty="0" smtClean="0">
                <a:solidFill>
                  <a:schemeClr val="tx1"/>
                </a:solidFill>
                <a:latin typeface="Century" pitchFamily="18" charset="0"/>
                <a:ea typeface="Calibri" pitchFamily="34" charset="0"/>
                <a:cs typeface="Arial" pitchFamily="34" charset="0"/>
              </a:rPr>
              <a:t>   Valeur maximale atteinte au point de stagnation.</a:t>
            </a:r>
            <a:endParaRPr lang="fr-FR" dirty="0" smtClean="0">
              <a:solidFill>
                <a:schemeClr val="tx1"/>
              </a:solidFill>
              <a:latin typeface="Century" pitchFamily="18" charset="0"/>
              <a:cs typeface="Arial" pitchFamily="34" charset="0"/>
            </a:endParaRPr>
          </a:p>
          <a:p>
            <a:pPr algn="ctr"/>
            <a:endParaRPr lang="fr-FR" dirty="0"/>
          </a:p>
        </p:txBody>
      </p:sp>
      <p:sp>
        <p:nvSpPr>
          <p:cNvPr id="26" name="عنصر نائب لرقم الشريحة 25"/>
          <p:cNvSpPr>
            <a:spLocks noGrp="1"/>
          </p:cNvSpPr>
          <p:nvPr>
            <p:ph type="sldNum" sz="quarter" idx="12"/>
          </p:nvPr>
        </p:nvSpPr>
        <p:spPr>
          <a:xfrm>
            <a:off x="8167718" y="6421461"/>
            <a:ext cx="762000" cy="365125"/>
          </a:xfrm>
        </p:spPr>
        <p:txBody>
          <a:bodyPr/>
          <a:lstStyle/>
          <a:p>
            <a:r>
              <a:rPr lang="fr-BE" sz="3600" dirty="0" smtClean="0">
                <a:solidFill>
                  <a:srgbClr val="FF0000"/>
                </a:solidFill>
                <a:latin typeface="Algerian" pitchFamily="82" charset="0"/>
              </a:rPr>
              <a:t>18</a:t>
            </a:r>
            <a:endParaRPr lang="fr-BE" sz="3600" dirty="0">
              <a:solidFill>
                <a:srgbClr val="FF0000"/>
              </a:solidFill>
              <a:latin typeface="Algerian" pitchFamily="82"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Bottom)">
                                      <p:cBhvr>
                                        <p:cTn id="12" dur="500"/>
                                        <p:tgtEl>
                                          <p:spTgt spid="3"/>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slide(fromBottom)">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par>
                                <p:cTn id="23" presetID="53"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animEffect transition="in" filter="fade">
                                      <p:cBhvr>
                                        <p:cTn id="27" dur="500"/>
                                        <p:tgtEl>
                                          <p:spTgt spid="15"/>
                                        </p:tgtEl>
                                      </p:cBhvr>
                                    </p:animEffect>
                                  </p:childTnLst>
                                </p:cTn>
                              </p:par>
                              <p:par>
                                <p:cTn id="28" presetID="53"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linds(horizontal)">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xit" presetSubtype="4" fill="hold" nodeType="clickEffect">
                                  <p:stCondLst>
                                    <p:cond delay="0"/>
                                  </p:stCondLst>
                                  <p:childTnLst>
                                    <p:anim calcmode="lin" valueType="num">
                                      <p:cBhvr additive="base">
                                        <p:cTn id="49" dur="500"/>
                                        <p:tgtEl>
                                          <p:spTgt spid="3"/>
                                        </p:tgtEl>
                                        <p:attrNameLst>
                                          <p:attrName>ppt_x</p:attrName>
                                        </p:attrNameLst>
                                      </p:cBhvr>
                                      <p:tavLst>
                                        <p:tav tm="0">
                                          <p:val>
                                            <p:strVal val="ppt_x"/>
                                          </p:val>
                                        </p:tav>
                                        <p:tav tm="100000">
                                          <p:val>
                                            <p:strVal val="ppt_x"/>
                                          </p:val>
                                        </p:tav>
                                      </p:tavLst>
                                    </p:anim>
                                    <p:anim calcmode="lin" valueType="num">
                                      <p:cBhvr additive="base">
                                        <p:cTn id="50" dur="500"/>
                                        <p:tgtEl>
                                          <p:spTgt spid="3"/>
                                        </p:tgtEl>
                                        <p:attrNameLst>
                                          <p:attrName>ppt_y</p:attrName>
                                        </p:attrNameLst>
                                      </p:cBhvr>
                                      <p:tavLst>
                                        <p:tav tm="0">
                                          <p:val>
                                            <p:strVal val="ppt_y"/>
                                          </p:val>
                                        </p:tav>
                                        <p:tav tm="100000">
                                          <p:val>
                                            <p:strVal val="1+ppt_h/2"/>
                                          </p:val>
                                        </p:tav>
                                      </p:tavLst>
                                    </p:anim>
                                    <p:set>
                                      <p:cBhvr>
                                        <p:cTn id="51" dur="1" fill="hold">
                                          <p:stCondLst>
                                            <p:cond delay="499"/>
                                          </p:stCondLst>
                                        </p:cTn>
                                        <p:tgtEl>
                                          <p:spTgt spid="3"/>
                                        </p:tgtEl>
                                        <p:attrNameLst>
                                          <p:attrName>style.visibility</p:attrName>
                                        </p:attrNameLst>
                                      </p:cBhvr>
                                      <p:to>
                                        <p:strVal val="hidden"/>
                                      </p:to>
                                    </p:set>
                                  </p:childTnLst>
                                </p:cTn>
                              </p:par>
                              <p:par>
                                <p:cTn id="52" presetID="2" presetClass="exit" presetSubtype="4" fill="hold" nodeType="withEffect">
                                  <p:stCondLst>
                                    <p:cond delay="0"/>
                                  </p:stCondLst>
                                  <p:childTnLst>
                                    <p:anim calcmode="lin" valueType="num">
                                      <p:cBhvr additive="base">
                                        <p:cTn id="53" dur="500"/>
                                        <p:tgtEl>
                                          <p:spTgt spid="4"/>
                                        </p:tgtEl>
                                        <p:attrNameLst>
                                          <p:attrName>ppt_x</p:attrName>
                                        </p:attrNameLst>
                                      </p:cBhvr>
                                      <p:tavLst>
                                        <p:tav tm="0">
                                          <p:val>
                                            <p:strVal val="ppt_x"/>
                                          </p:val>
                                        </p:tav>
                                        <p:tav tm="100000">
                                          <p:val>
                                            <p:strVal val="ppt_x"/>
                                          </p:val>
                                        </p:tav>
                                      </p:tavLst>
                                    </p:anim>
                                    <p:anim calcmode="lin" valueType="num">
                                      <p:cBhvr additive="base">
                                        <p:cTn id="54" dur="500"/>
                                        <p:tgtEl>
                                          <p:spTgt spid="4"/>
                                        </p:tgtEl>
                                        <p:attrNameLst>
                                          <p:attrName>ppt_y</p:attrName>
                                        </p:attrNameLst>
                                      </p:cBhvr>
                                      <p:tavLst>
                                        <p:tav tm="0">
                                          <p:val>
                                            <p:strVal val="ppt_y"/>
                                          </p:val>
                                        </p:tav>
                                        <p:tav tm="100000">
                                          <p:val>
                                            <p:strVal val="1+ppt_h/2"/>
                                          </p:val>
                                        </p:tav>
                                      </p:tavLst>
                                    </p:anim>
                                    <p:set>
                                      <p:cBhvr>
                                        <p:cTn id="55" dur="1" fill="hold">
                                          <p:stCondLst>
                                            <p:cond delay="499"/>
                                          </p:stCondLst>
                                        </p:cTn>
                                        <p:tgtEl>
                                          <p:spTgt spid="4"/>
                                        </p:tgtEl>
                                        <p:attrNameLst>
                                          <p:attrName>style.visibility</p:attrName>
                                        </p:attrNameLst>
                                      </p:cBhvr>
                                      <p:to>
                                        <p:strVal val="hidden"/>
                                      </p:to>
                                    </p:set>
                                  </p:childTnLst>
                                </p:cTn>
                              </p:par>
                              <p:par>
                                <p:cTn id="56" presetID="2" presetClass="exit" presetSubtype="4" fill="hold" grpId="1" nodeType="withEffect">
                                  <p:stCondLst>
                                    <p:cond delay="0"/>
                                  </p:stCondLst>
                                  <p:childTnLst>
                                    <p:anim calcmode="lin" valueType="num">
                                      <p:cBhvr additive="base">
                                        <p:cTn id="57" dur="500"/>
                                        <p:tgtEl>
                                          <p:spTgt spid="15"/>
                                        </p:tgtEl>
                                        <p:attrNameLst>
                                          <p:attrName>ppt_x</p:attrName>
                                        </p:attrNameLst>
                                      </p:cBhvr>
                                      <p:tavLst>
                                        <p:tav tm="0">
                                          <p:val>
                                            <p:strVal val="ppt_x"/>
                                          </p:val>
                                        </p:tav>
                                        <p:tav tm="100000">
                                          <p:val>
                                            <p:strVal val="ppt_x"/>
                                          </p:val>
                                        </p:tav>
                                      </p:tavLst>
                                    </p:anim>
                                    <p:anim calcmode="lin" valueType="num">
                                      <p:cBhvr additive="base">
                                        <p:cTn id="58" dur="500"/>
                                        <p:tgtEl>
                                          <p:spTgt spid="15"/>
                                        </p:tgtEl>
                                        <p:attrNameLst>
                                          <p:attrName>ppt_y</p:attrName>
                                        </p:attrNameLst>
                                      </p:cBhvr>
                                      <p:tavLst>
                                        <p:tav tm="0">
                                          <p:val>
                                            <p:strVal val="ppt_y"/>
                                          </p:val>
                                        </p:tav>
                                        <p:tav tm="100000">
                                          <p:val>
                                            <p:strVal val="1+ppt_h/2"/>
                                          </p:val>
                                        </p:tav>
                                      </p:tavLst>
                                    </p:anim>
                                    <p:set>
                                      <p:cBhvr>
                                        <p:cTn id="59" dur="1" fill="hold">
                                          <p:stCondLst>
                                            <p:cond delay="499"/>
                                          </p:stCondLst>
                                        </p:cTn>
                                        <p:tgtEl>
                                          <p:spTgt spid="15"/>
                                        </p:tgtEl>
                                        <p:attrNameLst>
                                          <p:attrName>style.visibility</p:attrName>
                                        </p:attrNameLst>
                                      </p:cBhvr>
                                      <p:to>
                                        <p:strVal val="hidden"/>
                                      </p:to>
                                    </p:set>
                                  </p:childTnLst>
                                </p:cTn>
                              </p:par>
                              <p:par>
                                <p:cTn id="60" presetID="2" presetClass="exit" presetSubtype="4" fill="hold" grpId="1" nodeType="withEffect">
                                  <p:stCondLst>
                                    <p:cond delay="0"/>
                                  </p:stCondLst>
                                  <p:childTnLst>
                                    <p:anim calcmode="lin" valueType="num">
                                      <p:cBhvr additive="base">
                                        <p:cTn id="61" dur="500"/>
                                        <p:tgtEl>
                                          <p:spTgt spid="14"/>
                                        </p:tgtEl>
                                        <p:attrNameLst>
                                          <p:attrName>ppt_x</p:attrName>
                                        </p:attrNameLst>
                                      </p:cBhvr>
                                      <p:tavLst>
                                        <p:tav tm="0">
                                          <p:val>
                                            <p:strVal val="ppt_x"/>
                                          </p:val>
                                        </p:tav>
                                        <p:tav tm="100000">
                                          <p:val>
                                            <p:strVal val="ppt_x"/>
                                          </p:val>
                                        </p:tav>
                                      </p:tavLst>
                                    </p:anim>
                                    <p:anim calcmode="lin" valueType="num">
                                      <p:cBhvr additive="base">
                                        <p:cTn id="62" dur="500"/>
                                        <p:tgtEl>
                                          <p:spTgt spid="14"/>
                                        </p:tgtEl>
                                        <p:attrNameLst>
                                          <p:attrName>ppt_y</p:attrName>
                                        </p:attrNameLst>
                                      </p:cBhvr>
                                      <p:tavLst>
                                        <p:tav tm="0">
                                          <p:val>
                                            <p:strVal val="ppt_y"/>
                                          </p:val>
                                        </p:tav>
                                        <p:tav tm="100000">
                                          <p:val>
                                            <p:strVal val="1+ppt_h/2"/>
                                          </p:val>
                                        </p:tav>
                                      </p:tavLst>
                                    </p:anim>
                                    <p:set>
                                      <p:cBhvr>
                                        <p:cTn id="63" dur="1" fill="hold">
                                          <p:stCondLst>
                                            <p:cond delay="499"/>
                                          </p:stCondLst>
                                        </p:cTn>
                                        <p:tgtEl>
                                          <p:spTgt spid="14"/>
                                        </p:tgtEl>
                                        <p:attrNameLst>
                                          <p:attrName>style.visibility</p:attrName>
                                        </p:attrNameLst>
                                      </p:cBhvr>
                                      <p:to>
                                        <p:strVal val="hidden"/>
                                      </p:to>
                                    </p:set>
                                  </p:childTnLst>
                                </p:cTn>
                              </p:par>
                              <p:par>
                                <p:cTn id="64" presetID="2" presetClass="exit" presetSubtype="4" fill="hold" nodeType="withEffect">
                                  <p:stCondLst>
                                    <p:cond delay="0"/>
                                  </p:stCondLst>
                                  <p:childTnLst>
                                    <p:anim calcmode="lin" valueType="num">
                                      <p:cBhvr additive="base">
                                        <p:cTn id="65" dur="500"/>
                                        <p:tgtEl>
                                          <p:spTgt spid="11"/>
                                        </p:tgtEl>
                                        <p:attrNameLst>
                                          <p:attrName>ppt_x</p:attrName>
                                        </p:attrNameLst>
                                      </p:cBhvr>
                                      <p:tavLst>
                                        <p:tav tm="0">
                                          <p:val>
                                            <p:strVal val="ppt_x"/>
                                          </p:val>
                                        </p:tav>
                                        <p:tav tm="100000">
                                          <p:val>
                                            <p:strVal val="ppt_x"/>
                                          </p:val>
                                        </p:tav>
                                      </p:tavLst>
                                    </p:anim>
                                    <p:anim calcmode="lin" valueType="num">
                                      <p:cBhvr additive="base">
                                        <p:cTn id="66" dur="500"/>
                                        <p:tgtEl>
                                          <p:spTgt spid="11"/>
                                        </p:tgtEl>
                                        <p:attrNameLst>
                                          <p:attrName>ppt_y</p:attrName>
                                        </p:attrNameLst>
                                      </p:cBhvr>
                                      <p:tavLst>
                                        <p:tav tm="0">
                                          <p:val>
                                            <p:strVal val="ppt_y"/>
                                          </p:val>
                                        </p:tav>
                                        <p:tav tm="100000">
                                          <p:val>
                                            <p:strVal val="1+ppt_h/2"/>
                                          </p:val>
                                        </p:tav>
                                      </p:tavLst>
                                    </p:anim>
                                    <p:set>
                                      <p:cBhvr>
                                        <p:cTn id="67" dur="1" fill="hold">
                                          <p:stCondLst>
                                            <p:cond delay="499"/>
                                          </p:stCondLst>
                                        </p:cTn>
                                        <p:tgtEl>
                                          <p:spTgt spid="11"/>
                                        </p:tgtEl>
                                        <p:attrNameLst>
                                          <p:attrName>style.visibility</p:attrName>
                                        </p:attrNameLst>
                                      </p:cBhvr>
                                      <p:to>
                                        <p:strVal val="hidden"/>
                                      </p:to>
                                    </p:set>
                                  </p:childTnLst>
                                </p:cTn>
                              </p:par>
                              <p:par>
                                <p:cTn id="68" presetID="2" presetClass="exit" presetSubtype="4" fill="hold" nodeType="withEffect">
                                  <p:stCondLst>
                                    <p:cond delay="0"/>
                                  </p:stCondLst>
                                  <p:childTnLst>
                                    <p:anim calcmode="lin" valueType="num">
                                      <p:cBhvr additive="base">
                                        <p:cTn id="69" dur="500"/>
                                        <p:tgtEl>
                                          <p:spTgt spid="12"/>
                                        </p:tgtEl>
                                        <p:attrNameLst>
                                          <p:attrName>ppt_x</p:attrName>
                                        </p:attrNameLst>
                                      </p:cBhvr>
                                      <p:tavLst>
                                        <p:tav tm="0">
                                          <p:val>
                                            <p:strVal val="ppt_x"/>
                                          </p:val>
                                        </p:tav>
                                        <p:tav tm="100000">
                                          <p:val>
                                            <p:strVal val="ppt_x"/>
                                          </p:val>
                                        </p:tav>
                                      </p:tavLst>
                                    </p:anim>
                                    <p:anim calcmode="lin" valueType="num">
                                      <p:cBhvr additive="base">
                                        <p:cTn id="70" dur="500"/>
                                        <p:tgtEl>
                                          <p:spTgt spid="12"/>
                                        </p:tgtEl>
                                        <p:attrNameLst>
                                          <p:attrName>ppt_y</p:attrName>
                                        </p:attrNameLst>
                                      </p:cBhvr>
                                      <p:tavLst>
                                        <p:tav tm="0">
                                          <p:val>
                                            <p:strVal val="ppt_y"/>
                                          </p:val>
                                        </p:tav>
                                        <p:tav tm="100000">
                                          <p:val>
                                            <p:strVal val="1+ppt_h/2"/>
                                          </p:val>
                                        </p:tav>
                                      </p:tavLst>
                                    </p:anim>
                                    <p:set>
                                      <p:cBhvr>
                                        <p:cTn id="71" dur="1" fill="hold">
                                          <p:stCondLst>
                                            <p:cond delay="499"/>
                                          </p:stCondLst>
                                        </p:cTn>
                                        <p:tgtEl>
                                          <p:spTgt spid="12"/>
                                        </p:tgtEl>
                                        <p:attrNameLst>
                                          <p:attrName>style.visibility</p:attrName>
                                        </p:attrNameLst>
                                      </p:cBhvr>
                                      <p:to>
                                        <p:strVal val="hidden"/>
                                      </p:to>
                                    </p:set>
                                  </p:childTnLst>
                                </p:cTn>
                              </p:par>
                              <p:par>
                                <p:cTn id="72" presetID="2" presetClass="exit" presetSubtype="4" fill="hold" grpId="1" nodeType="withEffect">
                                  <p:stCondLst>
                                    <p:cond delay="0"/>
                                  </p:stCondLst>
                                  <p:childTnLst>
                                    <p:anim calcmode="lin" valueType="num">
                                      <p:cBhvr additive="base">
                                        <p:cTn id="73" dur="500"/>
                                        <p:tgtEl>
                                          <p:spTgt spid="16"/>
                                        </p:tgtEl>
                                        <p:attrNameLst>
                                          <p:attrName>ppt_x</p:attrName>
                                        </p:attrNameLst>
                                      </p:cBhvr>
                                      <p:tavLst>
                                        <p:tav tm="0">
                                          <p:val>
                                            <p:strVal val="ppt_x"/>
                                          </p:val>
                                        </p:tav>
                                        <p:tav tm="100000">
                                          <p:val>
                                            <p:strVal val="ppt_x"/>
                                          </p:val>
                                        </p:tav>
                                      </p:tavLst>
                                    </p:anim>
                                    <p:anim calcmode="lin" valueType="num">
                                      <p:cBhvr additive="base">
                                        <p:cTn id="74" dur="500"/>
                                        <p:tgtEl>
                                          <p:spTgt spid="16"/>
                                        </p:tgtEl>
                                        <p:attrNameLst>
                                          <p:attrName>ppt_y</p:attrName>
                                        </p:attrNameLst>
                                      </p:cBhvr>
                                      <p:tavLst>
                                        <p:tav tm="0">
                                          <p:val>
                                            <p:strVal val="ppt_y"/>
                                          </p:val>
                                        </p:tav>
                                        <p:tav tm="100000">
                                          <p:val>
                                            <p:strVal val="1+ppt_h/2"/>
                                          </p:val>
                                        </p:tav>
                                      </p:tavLst>
                                    </p:anim>
                                    <p:set>
                                      <p:cBhvr>
                                        <p:cTn id="75" dur="1" fill="hold">
                                          <p:stCondLst>
                                            <p:cond delay="499"/>
                                          </p:stCondLst>
                                        </p:cTn>
                                        <p:tgtEl>
                                          <p:spTgt spid="16"/>
                                        </p:tgtEl>
                                        <p:attrNameLst>
                                          <p:attrName>style.visibility</p:attrName>
                                        </p:attrNameLst>
                                      </p:cBhvr>
                                      <p:to>
                                        <p:strVal val="hidden"/>
                                      </p:to>
                                    </p:set>
                                  </p:childTnLst>
                                </p:cTn>
                              </p:par>
                              <p:par>
                                <p:cTn id="76" presetID="2" presetClass="exit" presetSubtype="4" fill="hold" grpId="1" nodeType="withEffect">
                                  <p:stCondLst>
                                    <p:cond delay="0"/>
                                  </p:stCondLst>
                                  <p:childTnLst>
                                    <p:anim calcmode="lin" valueType="num">
                                      <p:cBhvr additive="base">
                                        <p:cTn id="77" dur="500"/>
                                        <p:tgtEl>
                                          <p:spTgt spid="17"/>
                                        </p:tgtEl>
                                        <p:attrNameLst>
                                          <p:attrName>ppt_x</p:attrName>
                                        </p:attrNameLst>
                                      </p:cBhvr>
                                      <p:tavLst>
                                        <p:tav tm="0">
                                          <p:val>
                                            <p:strVal val="ppt_x"/>
                                          </p:val>
                                        </p:tav>
                                        <p:tav tm="100000">
                                          <p:val>
                                            <p:strVal val="ppt_x"/>
                                          </p:val>
                                        </p:tav>
                                      </p:tavLst>
                                    </p:anim>
                                    <p:anim calcmode="lin" valueType="num">
                                      <p:cBhvr additive="base">
                                        <p:cTn id="78" dur="500"/>
                                        <p:tgtEl>
                                          <p:spTgt spid="17"/>
                                        </p:tgtEl>
                                        <p:attrNameLst>
                                          <p:attrName>ppt_y</p:attrName>
                                        </p:attrNameLst>
                                      </p:cBhvr>
                                      <p:tavLst>
                                        <p:tav tm="0">
                                          <p:val>
                                            <p:strVal val="ppt_y"/>
                                          </p:val>
                                        </p:tav>
                                        <p:tav tm="100000">
                                          <p:val>
                                            <p:strVal val="1+ppt_h/2"/>
                                          </p:val>
                                        </p:tav>
                                      </p:tavLst>
                                    </p:anim>
                                    <p:set>
                                      <p:cBhvr>
                                        <p:cTn id="79" dur="1" fill="hold">
                                          <p:stCondLst>
                                            <p:cond delay="499"/>
                                          </p:stCondLst>
                                        </p:cTn>
                                        <p:tgtEl>
                                          <p:spTgt spid="17"/>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53" presetClass="entr" presetSubtype="0" fill="hold" nodeType="clickEffect">
                                  <p:stCondLst>
                                    <p:cond delay="0"/>
                                  </p:stCondLst>
                                  <p:childTnLst>
                                    <p:set>
                                      <p:cBhvr>
                                        <p:cTn id="83" dur="1" fill="hold">
                                          <p:stCondLst>
                                            <p:cond delay="0"/>
                                          </p:stCondLst>
                                        </p:cTn>
                                        <p:tgtEl>
                                          <p:spTgt spid="18"/>
                                        </p:tgtEl>
                                        <p:attrNameLst>
                                          <p:attrName>style.visibility</p:attrName>
                                        </p:attrNameLst>
                                      </p:cBhvr>
                                      <p:to>
                                        <p:strVal val="visible"/>
                                      </p:to>
                                    </p:set>
                                    <p:anim calcmode="lin" valueType="num">
                                      <p:cBhvr>
                                        <p:cTn id="84" dur="500" fill="hold"/>
                                        <p:tgtEl>
                                          <p:spTgt spid="18"/>
                                        </p:tgtEl>
                                        <p:attrNameLst>
                                          <p:attrName>ppt_w</p:attrName>
                                        </p:attrNameLst>
                                      </p:cBhvr>
                                      <p:tavLst>
                                        <p:tav tm="0">
                                          <p:val>
                                            <p:fltVal val="0"/>
                                          </p:val>
                                        </p:tav>
                                        <p:tav tm="100000">
                                          <p:val>
                                            <p:strVal val="#ppt_w"/>
                                          </p:val>
                                        </p:tav>
                                      </p:tavLst>
                                    </p:anim>
                                    <p:anim calcmode="lin" valueType="num">
                                      <p:cBhvr>
                                        <p:cTn id="85" dur="500" fill="hold"/>
                                        <p:tgtEl>
                                          <p:spTgt spid="18"/>
                                        </p:tgtEl>
                                        <p:attrNameLst>
                                          <p:attrName>ppt_h</p:attrName>
                                        </p:attrNameLst>
                                      </p:cBhvr>
                                      <p:tavLst>
                                        <p:tav tm="0">
                                          <p:val>
                                            <p:fltVal val="0"/>
                                          </p:val>
                                        </p:tav>
                                        <p:tav tm="100000">
                                          <p:val>
                                            <p:strVal val="#ppt_h"/>
                                          </p:val>
                                        </p:tav>
                                      </p:tavLst>
                                    </p:anim>
                                    <p:animEffect transition="in" filter="fade">
                                      <p:cBhvr>
                                        <p:cTn id="86" dur="500"/>
                                        <p:tgtEl>
                                          <p:spTgt spid="18"/>
                                        </p:tgtEl>
                                      </p:cBhvr>
                                    </p:animEffect>
                                  </p:childTnLst>
                                </p:cTn>
                              </p:par>
                              <p:par>
                                <p:cTn id="87" presetID="53" presetClass="entr" presetSubtype="0" fill="hold" nodeType="with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500" fill="hold"/>
                                        <p:tgtEl>
                                          <p:spTgt spid="19"/>
                                        </p:tgtEl>
                                        <p:attrNameLst>
                                          <p:attrName>ppt_w</p:attrName>
                                        </p:attrNameLst>
                                      </p:cBhvr>
                                      <p:tavLst>
                                        <p:tav tm="0">
                                          <p:val>
                                            <p:fltVal val="0"/>
                                          </p:val>
                                        </p:tav>
                                        <p:tav tm="100000">
                                          <p:val>
                                            <p:strVal val="#ppt_w"/>
                                          </p:val>
                                        </p:tav>
                                      </p:tavLst>
                                    </p:anim>
                                    <p:anim calcmode="lin" valueType="num">
                                      <p:cBhvr>
                                        <p:cTn id="90" dur="500" fill="hold"/>
                                        <p:tgtEl>
                                          <p:spTgt spid="19"/>
                                        </p:tgtEl>
                                        <p:attrNameLst>
                                          <p:attrName>ppt_h</p:attrName>
                                        </p:attrNameLst>
                                      </p:cBhvr>
                                      <p:tavLst>
                                        <p:tav tm="0">
                                          <p:val>
                                            <p:fltVal val="0"/>
                                          </p:val>
                                        </p:tav>
                                        <p:tav tm="100000">
                                          <p:val>
                                            <p:strVal val="#ppt_h"/>
                                          </p:val>
                                        </p:tav>
                                      </p:tavLst>
                                    </p:anim>
                                    <p:animEffect transition="in" filter="fade">
                                      <p:cBhvr>
                                        <p:cTn id="91" dur="500"/>
                                        <p:tgtEl>
                                          <p:spTgt spid="19"/>
                                        </p:tgtEl>
                                      </p:cBhvr>
                                    </p:animEffect>
                                  </p:childTnLst>
                                </p:cTn>
                              </p:par>
                              <p:par>
                                <p:cTn id="92" presetID="53" presetClass="entr" presetSubtype="0" fill="hold" grpId="0" nodeType="with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p:cTn id="94" dur="500" fill="hold"/>
                                        <p:tgtEl>
                                          <p:spTgt spid="21"/>
                                        </p:tgtEl>
                                        <p:attrNameLst>
                                          <p:attrName>ppt_w</p:attrName>
                                        </p:attrNameLst>
                                      </p:cBhvr>
                                      <p:tavLst>
                                        <p:tav tm="0">
                                          <p:val>
                                            <p:fltVal val="0"/>
                                          </p:val>
                                        </p:tav>
                                        <p:tav tm="100000">
                                          <p:val>
                                            <p:strVal val="#ppt_w"/>
                                          </p:val>
                                        </p:tav>
                                      </p:tavLst>
                                    </p:anim>
                                    <p:anim calcmode="lin" valueType="num">
                                      <p:cBhvr>
                                        <p:cTn id="95" dur="500" fill="hold"/>
                                        <p:tgtEl>
                                          <p:spTgt spid="21"/>
                                        </p:tgtEl>
                                        <p:attrNameLst>
                                          <p:attrName>ppt_h</p:attrName>
                                        </p:attrNameLst>
                                      </p:cBhvr>
                                      <p:tavLst>
                                        <p:tav tm="0">
                                          <p:val>
                                            <p:fltVal val="0"/>
                                          </p:val>
                                        </p:tav>
                                        <p:tav tm="100000">
                                          <p:val>
                                            <p:strVal val="#ppt_h"/>
                                          </p:val>
                                        </p:tav>
                                      </p:tavLst>
                                    </p:anim>
                                    <p:animEffect transition="in" filter="fade">
                                      <p:cBhvr>
                                        <p:cTn id="96" dur="500"/>
                                        <p:tgtEl>
                                          <p:spTgt spid="21"/>
                                        </p:tgtEl>
                                      </p:cBhvr>
                                    </p:animEffect>
                                  </p:childTnLst>
                                </p:cTn>
                              </p:par>
                              <p:par>
                                <p:cTn id="97" presetID="53" presetClass="entr" presetSubtype="0" fill="hold" grpId="0" nodeType="withEffect">
                                  <p:stCondLst>
                                    <p:cond delay="0"/>
                                  </p:stCondLst>
                                  <p:childTnLst>
                                    <p:set>
                                      <p:cBhvr>
                                        <p:cTn id="98" dur="1" fill="hold">
                                          <p:stCondLst>
                                            <p:cond delay="0"/>
                                          </p:stCondLst>
                                        </p:cTn>
                                        <p:tgtEl>
                                          <p:spTgt spid="20"/>
                                        </p:tgtEl>
                                        <p:attrNameLst>
                                          <p:attrName>style.visibility</p:attrName>
                                        </p:attrNameLst>
                                      </p:cBhvr>
                                      <p:to>
                                        <p:strVal val="visible"/>
                                      </p:to>
                                    </p:set>
                                    <p:anim calcmode="lin" valueType="num">
                                      <p:cBhvr>
                                        <p:cTn id="99" dur="500" fill="hold"/>
                                        <p:tgtEl>
                                          <p:spTgt spid="20"/>
                                        </p:tgtEl>
                                        <p:attrNameLst>
                                          <p:attrName>ppt_w</p:attrName>
                                        </p:attrNameLst>
                                      </p:cBhvr>
                                      <p:tavLst>
                                        <p:tav tm="0">
                                          <p:val>
                                            <p:fltVal val="0"/>
                                          </p:val>
                                        </p:tav>
                                        <p:tav tm="100000">
                                          <p:val>
                                            <p:strVal val="#ppt_w"/>
                                          </p:val>
                                        </p:tav>
                                      </p:tavLst>
                                    </p:anim>
                                    <p:anim calcmode="lin" valueType="num">
                                      <p:cBhvr>
                                        <p:cTn id="100" dur="500" fill="hold"/>
                                        <p:tgtEl>
                                          <p:spTgt spid="20"/>
                                        </p:tgtEl>
                                        <p:attrNameLst>
                                          <p:attrName>ppt_h</p:attrName>
                                        </p:attrNameLst>
                                      </p:cBhvr>
                                      <p:tavLst>
                                        <p:tav tm="0">
                                          <p:val>
                                            <p:fltVal val="0"/>
                                          </p:val>
                                        </p:tav>
                                        <p:tav tm="100000">
                                          <p:val>
                                            <p:strVal val="#ppt_h"/>
                                          </p:val>
                                        </p:tav>
                                      </p:tavLst>
                                    </p:anim>
                                    <p:animEffect transition="in" filter="fade">
                                      <p:cBhvr>
                                        <p:cTn id="101" dur="500"/>
                                        <p:tgtEl>
                                          <p:spTgt spid="20"/>
                                        </p:tgtEl>
                                      </p:cBhvr>
                                    </p:animEffect>
                                  </p:childTnLst>
                                </p:cTn>
                              </p:par>
                            </p:childTnLst>
                          </p:cTn>
                        </p:par>
                      </p:childTnLst>
                    </p:cTn>
                  </p:par>
                  <p:par>
                    <p:cTn id="102" fill="hold">
                      <p:stCondLst>
                        <p:cond delay="indefinite"/>
                      </p:stCondLst>
                      <p:childTnLst>
                        <p:par>
                          <p:cTn id="103" fill="hold">
                            <p:stCondLst>
                              <p:cond delay="0"/>
                            </p:stCondLst>
                            <p:childTnLst>
                              <p:par>
                                <p:cTn id="104" presetID="53" presetClass="exit" presetSubtype="0" fill="hold" nodeType="clickEffect">
                                  <p:stCondLst>
                                    <p:cond delay="0"/>
                                  </p:stCondLst>
                                  <p:childTnLst>
                                    <p:anim calcmode="lin" valueType="num">
                                      <p:cBhvr>
                                        <p:cTn id="105" dur="500"/>
                                        <p:tgtEl>
                                          <p:spTgt spid="3"/>
                                        </p:tgtEl>
                                        <p:attrNameLst>
                                          <p:attrName>ppt_w</p:attrName>
                                        </p:attrNameLst>
                                      </p:cBhvr>
                                      <p:tavLst>
                                        <p:tav tm="0">
                                          <p:val>
                                            <p:strVal val="ppt_w"/>
                                          </p:val>
                                        </p:tav>
                                        <p:tav tm="100000">
                                          <p:val>
                                            <p:fltVal val="0"/>
                                          </p:val>
                                        </p:tav>
                                      </p:tavLst>
                                    </p:anim>
                                    <p:anim calcmode="lin" valueType="num">
                                      <p:cBhvr>
                                        <p:cTn id="106" dur="500"/>
                                        <p:tgtEl>
                                          <p:spTgt spid="3"/>
                                        </p:tgtEl>
                                        <p:attrNameLst>
                                          <p:attrName>ppt_h</p:attrName>
                                        </p:attrNameLst>
                                      </p:cBhvr>
                                      <p:tavLst>
                                        <p:tav tm="0">
                                          <p:val>
                                            <p:strVal val="ppt_h"/>
                                          </p:val>
                                        </p:tav>
                                        <p:tav tm="100000">
                                          <p:val>
                                            <p:fltVal val="0"/>
                                          </p:val>
                                        </p:tav>
                                      </p:tavLst>
                                    </p:anim>
                                    <p:animEffect transition="out" filter="fade">
                                      <p:cBhvr>
                                        <p:cTn id="107" dur="500"/>
                                        <p:tgtEl>
                                          <p:spTgt spid="3"/>
                                        </p:tgtEl>
                                      </p:cBhvr>
                                    </p:animEffect>
                                    <p:set>
                                      <p:cBhvr>
                                        <p:cTn id="108" dur="1" fill="hold">
                                          <p:stCondLst>
                                            <p:cond delay="499"/>
                                          </p:stCondLst>
                                        </p:cTn>
                                        <p:tgtEl>
                                          <p:spTgt spid="3"/>
                                        </p:tgtEl>
                                        <p:attrNameLst>
                                          <p:attrName>style.visibility</p:attrName>
                                        </p:attrNameLst>
                                      </p:cBhvr>
                                      <p:to>
                                        <p:strVal val="hidden"/>
                                      </p:to>
                                    </p:set>
                                  </p:childTnLst>
                                </p:cTn>
                              </p:par>
                              <p:par>
                                <p:cTn id="109" presetID="53" presetClass="exit" presetSubtype="0" fill="hold" nodeType="withEffect">
                                  <p:stCondLst>
                                    <p:cond delay="0"/>
                                  </p:stCondLst>
                                  <p:childTnLst>
                                    <p:anim calcmode="lin" valueType="num">
                                      <p:cBhvr>
                                        <p:cTn id="110" dur="500"/>
                                        <p:tgtEl>
                                          <p:spTgt spid="4"/>
                                        </p:tgtEl>
                                        <p:attrNameLst>
                                          <p:attrName>ppt_w</p:attrName>
                                        </p:attrNameLst>
                                      </p:cBhvr>
                                      <p:tavLst>
                                        <p:tav tm="0">
                                          <p:val>
                                            <p:strVal val="ppt_w"/>
                                          </p:val>
                                        </p:tav>
                                        <p:tav tm="100000">
                                          <p:val>
                                            <p:fltVal val="0"/>
                                          </p:val>
                                        </p:tav>
                                      </p:tavLst>
                                    </p:anim>
                                    <p:anim calcmode="lin" valueType="num">
                                      <p:cBhvr>
                                        <p:cTn id="111" dur="500"/>
                                        <p:tgtEl>
                                          <p:spTgt spid="4"/>
                                        </p:tgtEl>
                                        <p:attrNameLst>
                                          <p:attrName>ppt_h</p:attrName>
                                        </p:attrNameLst>
                                      </p:cBhvr>
                                      <p:tavLst>
                                        <p:tav tm="0">
                                          <p:val>
                                            <p:strVal val="ppt_h"/>
                                          </p:val>
                                        </p:tav>
                                        <p:tav tm="100000">
                                          <p:val>
                                            <p:fltVal val="0"/>
                                          </p:val>
                                        </p:tav>
                                      </p:tavLst>
                                    </p:anim>
                                    <p:animEffect transition="out" filter="fade">
                                      <p:cBhvr>
                                        <p:cTn id="112" dur="500"/>
                                        <p:tgtEl>
                                          <p:spTgt spid="4"/>
                                        </p:tgtEl>
                                      </p:cBhvr>
                                    </p:animEffect>
                                    <p:set>
                                      <p:cBhvr>
                                        <p:cTn id="113" dur="1" fill="hold">
                                          <p:stCondLst>
                                            <p:cond delay="499"/>
                                          </p:stCondLst>
                                        </p:cTn>
                                        <p:tgtEl>
                                          <p:spTgt spid="4"/>
                                        </p:tgtEl>
                                        <p:attrNameLst>
                                          <p:attrName>style.visibility</p:attrName>
                                        </p:attrNameLst>
                                      </p:cBhvr>
                                      <p:to>
                                        <p:strVal val="hidden"/>
                                      </p:to>
                                    </p:set>
                                  </p:childTnLst>
                                </p:cTn>
                              </p:par>
                              <p:par>
                                <p:cTn id="114" presetID="53" presetClass="exit" presetSubtype="0" fill="hold" nodeType="withEffect">
                                  <p:stCondLst>
                                    <p:cond delay="0"/>
                                  </p:stCondLst>
                                  <p:childTnLst>
                                    <p:anim calcmode="lin" valueType="num">
                                      <p:cBhvr>
                                        <p:cTn id="115" dur="500"/>
                                        <p:tgtEl>
                                          <p:spTgt spid="11"/>
                                        </p:tgtEl>
                                        <p:attrNameLst>
                                          <p:attrName>ppt_w</p:attrName>
                                        </p:attrNameLst>
                                      </p:cBhvr>
                                      <p:tavLst>
                                        <p:tav tm="0">
                                          <p:val>
                                            <p:strVal val="ppt_w"/>
                                          </p:val>
                                        </p:tav>
                                        <p:tav tm="100000">
                                          <p:val>
                                            <p:fltVal val="0"/>
                                          </p:val>
                                        </p:tav>
                                      </p:tavLst>
                                    </p:anim>
                                    <p:anim calcmode="lin" valueType="num">
                                      <p:cBhvr>
                                        <p:cTn id="116" dur="500"/>
                                        <p:tgtEl>
                                          <p:spTgt spid="11"/>
                                        </p:tgtEl>
                                        <p:attrNameLst>
                                          <p:attrName>ppt_h</p:attrName>
                                        </p:attrNameLst>
                                      </p:cBhvr>
                                      <p:tavLst>
                                        <p:tav tm="0">
                                          <p:val>
                                            <p:strVal val="ppt_h"/>
                                          </p:val>
                                        </p:tav>
                                        <p:tav tm="100000">
                                          <p:val>
                                            <p:fltVal val="0"/>
                                          </p:val>
                                        </p:tav>
                                      </p:tavLst>
                                    </p:anim>
                                    <p:animEffect transition="out" filter="fade">
                                      <p:cBhvr>
                                        <p:cTn id="117" dur="500"/>
                                        <p:tgtEl>
                                          <p:spTgt spid="11"/>
                                        </p:tgtEl>
                                      </p:cBhvr>
                                    </p:animEffect>
                                    <p:set>
                                      <p:cBhvr>
                                        <p:cTn id="118" dur="1" fill="hold">
                                          <p:stCondLst>
                                            <p:cond delay="499"/>
                                          </p:stCondLst>
                                        </p:cTn>
                                        <p:tgtEl>
                                          <p:spTgt spid="11"/>
                                        </p:tgtEl>
                                        <p:attrNameLst>
                                          <p:attrName>style.visibility</p:attrName>
                                        </p:attrNameLst>
                                      </p:cBhvr>
                                      <p:to>
                                        <p:strVal val="hidden"/>
                                      </p:to>
                                    </p:set>
                                  </p:childTnLst>
                                </p:cTn>
                              </p:par>
                              <p:par>
                                <p:cTn id="119" presetID="53" presetClass="exit" presetSubtype="0" fill="hold" nodeType="withEffect">
                                  <p:stCondLst>
                                    <p:cond delay="0"/>
                                  </p:stCondLst>
                                  <p:childTnLst>
                                    <p:anim calcmode="lin" valueType="num">
                                      <p:cBhvr>
                                        <p:cTn id="120" dur="500"/>
                                        <p:tgtEl>
                                          <p:spTgt spid="12"/>
                                        </p:tgtEl>
                                        <p:attrNameLst>
                                          <p:attrName>ppt_w</p:attrName>
                                        </p:attrNameLst>
                                      </p:cBhvr>
                                      <p:tavLst>
                                        <p:tav tm="0">
                                          <p:val>
                                            <p:strVal val="ppt_w"/>
                                          </p:val>
                                        </p:tav>
                                        <p:tav tm="100000">
                                          <p:val>
                                            <p:fltVal val="0"/>
                                          </p:val>
                                        </p:tav>
                                      </p:tavLst>
                                    </p:anim>
                                    <p:anim calcmode="lin" valueType="num">
                                      <p:cBhvr>
                                        <p:cTn id="121" dur="500"/>
                                        <p:tgtEl>
                                          <p:spTgt spid="12"/>
                                        </p:tgtEl>
                                        <p:attrNameLst>
                                          <p:attrName>ppt_h</p:attrName>
                                        </p:attrNameLst>
                                      </p:cBhvr>
                                      <p:tavLst>
                                        <p:tav tm="0">
                                          <p:val>
                                            <p:strVal val="ppt_h"/>
                                          </p:val>
                                        </p:tav>
                                        <p:tav tm="100000">
                                          <p:val>
                                            <p:fltVal val="0"/>
                                          </p:val>
                                        </p:tav>
                                      </p:tavLst>
                                    </p:anim>
                                    <p:animEffect transition="out" filter="fade">
                                      <p:cBhvr>
                                        <p:cTn id="122" dur="500"/>
                                        <p:tgtEl>
                                          <p:spTgt spid="12"/>
                                        </p:tgtEl>
                                      </p:cBhvr>
                                    </p:animEffect>
                                    <p:set>
                                      <p:cBhvr>
                                        <p:cTn id="123" dur="1" fill="hold">
                                          <p:stCondLst>
                                            <p:cond delay="499"/>
                                          </p:stCondLst>
                                        </p:cTn>
                                        <p:tgtEl>
                                          <p:spTgt spid="12"/>
                                        </p:tgtEl>
                                        <p:attrNameLst>
                                          <p:attrName>style.visibility</p:attrName>
                                        </p:attrNameLst>
                                      </p:cBhvr>
                                      <p:to>
                                        <p:strVal val="hidden"/>
                                      </p:to>
                                    </p:set>
                                  </p:childTnLst>
                                </p:cTn>
                              </p:par>
                              <p:par>
                                <p:cTn id="124" presetID="53" presetClass="exit" presetSubtype="0" fill="hold" grpId="2" nodeType="withEffect">
                                  <p:stCondLst>
                                    <p:cond delay="0"/>
                                  </p:stCondLst>
                                  <p:childTnLst>
                                    <p:anim calcmode="lin" valueType="num">
                                      <p:cBhvr>
                                        <p:cTn id="125" dur="500"/>
                                        <p:tgtEl>
                                          <p:spTgt spid="14"/>
                                        </p:tgtEl>
                                        <p:attrNameLst>
                                          <p:attrName>ppt_w</p:attrName>
                                        </p:attrNameLst>
                                      </p:cBhvr>
                                      <p:tavLst>
                                        <p:tav tm="0">
                                          <p:val>
                                            <p:strVal val="ppt_w"/>
                                          </p:val>
                                        </p:tav>
                                        <p:tav tm="100000">
                                          <p:val>
                                            <p:fltVal val="0"/>
                                          </p:val>
                                        </p:tav>
                                      </p:tavLst>
                                    </p:anim>
                                    <p:anim calcmode="lin" valueType="num">
                                      <p:cBhvr>
                                        <p:cTn id="126" dur="500"/>
                                        <p:tgtEl>
                                          <p:spTgt spid="14"/>
                                        </p:tgtEl>
                                        <p:attrNameLst>
                                          <p:attrName>ppt_h</p:attrName>
                                        </p:attrNameLst>
                                      </p:cBhvr>
                                      <p:tavLst>
                                        <p:tav tm="0">
                                          <p:val>
                                            <p:strVal val="ppt_h"/>
                                          </p:val>
                                        </p:tav>
                                        <p:tav tm="100000">
                                          <p:val>
                                            <p:fltVal val="0"/>
                                          </p:val>
                                        </p:tav>
                                      </p:tavLst>
                                    </p:anim>
                                    <p:animEffect transition="out" filter="fade">
                                      <p:cBhvr>
                                        <p:cTn id="127" dur="500"/>
                                        <p:tgtEl>
                                          <p:spTgt spid="14"/>
                                        </p:tgtEl>
                                      </p:cBhvr>
                                    </p:animEffect>
                                    <p:set>
                                      <p:cBhvr>
                                        <p:cTn id="128" dur="1" fill="hold">
                                          <p:stCondLst>
                                            <p:cond delay="499"/>
                                          </p:stCondLst>
                                        </p:cTn>
                                        <p:tgtEl>
                                          <p:spTgt spid="14"/>
                                        </p:tgtEl>
                                        <p:attrNameLst>
                                          <p:attrName>style.visibility</p:attrName>
                                        </p:attrNameLst>
                                      </p:cBhvr>
                                      <p:to>
                                        <p:strVal val="hidden"/>
                                      </p:to>
                                    </p:set>
                                  </p:childTnLst>
                                </p:cTn>
                              </p:par>
                              <p:par>
                                <p:cTn id="129" presetID="53" presetClass="exit" presetSubtype="0" fill="hold" grpId="2" nodeType="withEffect">
                                  <p:stCondLst>
                                    <p:cond delay="0"/>
                                  </p:stCondLst>
                                  <p:childTnLst>
                                    <p:anim calcmode="lin" valueType="num">
                                      <p:cBhvr>
                                        <p:cTn id="130" dur="500"/>
                                        <p:tgtEl>
                                          <p:spTgt spid="15"/>
                                        </p:tgtEl>
                                        <p:attrNameLst>
                                          <p:attrName>ppt_w</p:attrName>
                                        </p:attrNameLst>
                                      </p:cBhvr>
                                      <p:tavLst>
                                        <p:tav tm="0">
                                          <p:val>
                                            <p:strVal val="ppt_w"/>
                                          </p:val>
                                        </p:tav>
                                        <p:tav tm="100000">
                                          <p:val>
                                            <p:fltVal val="0"/>
                                          </p:val>
                                        </p:tav>
                                      </p:tavLst>
                                    </p:anim>
                                    <p:anim calcmode="lin" valueType="num">
                                      <p:cBhvr>
                                        <p:cTn id="131" dur="500"/>
                                        <p:tgtEl>
                                          <p:spTgt spid="15"/>
                                        </p:tgtEl>
                                        <p:attrNameLst>
                                          <p:attrName>ppt_h</p:attrName>
                                        </p:attrNameLst>
                                      </p:cBhvr>
                                      <p:tavLst>
                                        <p:tav tm="0">
                                          <p:val>
                                            <p:strVal val="ppt_h"/>
                                          </p:val>
                                        </p:tav>
                                        <p:tav tm="100000">
                                          <p:val>
                                            <p:fltVal val="0"/>
                                          </p:val>
                                        </p:tav>
                                      </p:tavLst>
                                    </p:anim>
                                    <p:animEffect transition="out" filter="fade">
                                      <p:cBhvr>
                                        <p:cTn id="132" dur="500"/>
                                        <p:tgtEl>
                                          <p:spTgt spid="15"/>
                                        </p:tgtEl>
                                      </p:cBhvr>
                                    </p:animEffect>
                                    <p:set>
                                      <p:cBhvr>
                                        <p:cTn id="133" dur="1" fill="hold">
                                          <p:stCondLst>
                                            <p:cond delay="499"/>
                                          </p:stCondLst>
                                        </p:cTn>
                                        <p:tgtEl>
                                          <p:spTgt spid="15"/>
                                        </p:tgtEl>
                                        <p:attrNameLst>
                                          <p:attrName>style.visibility</p:attrName>
                                        </p:attrNameLst>
                                      </p:cBhvr>
                                      <p:to>
                                        <p:strVal val="hidden"/>
                                      </p:to>
                                    </p:set>
                                  </p:childTnLst>
                                </p:cTn>
                              </p:par>
                              <p:par>
                                <p:cTn id="134" presetID="53" presetClass="exit" presetSubtype="0" fill="hold" grpId="2" nodeType="withEffect">
                                  <p:stCondLst>
                                    <p:cond delay="0"/>
                                  </p:stCondLst>
                                  <p:childTnLst>
                                    <p:anim calcmode="lin" valueType="num">
                                      <p:cBhvr>
                                        <p:cTn id="135" dur="500"/>
                                        <p:tgtEl>
                                          <p:spTgt spid="16"/>
                                        </p:tgtEl>
                                        <p:attrNameLst>
                                          <p:attrName>ppt_w</p:attrName>
                                        </p:attrNameLst>
                                      </p:cBhvr>
                                      <p:tavLst>
                                        <p:tav tm="0">
                                          <p:val>
                                            <p:strVal val="ppt_w"/>
                                          </p:val>
                                        </p:tav>
                                        <p:tav tm="100000">
                                          <p:val>
                                            <p:fltVal val="0"/>
                                          </p:val>
                                        </p:tav>
                                      </p:tavLst>
                                    </p:anim>
                                    <p:anim calcmode="lin" valueType="num">
                                      <p:cBhvr>
                                        <p:cTn id="136" dur="500"/>
                                        <p:tgtEl>
                                          <p:spTgt spid="16"/>
                                        </p:tgtEl>
                                        <p:attrNameLst>
                                          <p:attrName>ppt_h</p:attrName>
                                        </p:attrNameLst>
                                      </p:cBhvr>
                                      <p:tavLst>
                                        <p:tav tm="0">
                                          <p:val>
                                            <p:strVal val="ppt_h"/>
                                          </p:val>
                                        </p:tav>
                                        <p:tav tm="100000">
                                          <p:val>
                                            <p:fltVal val="0"/>
                                          </p:val>
                                        </p:tav>
                                      </p:tavLst>
                                    </p:anim>
                                    <p:animEffect transition="out" filter="fade">
                                      <p:cBhvr>
                                        <p:cTn id="137" dur="500"/>
                                        <p:tgtEl>
                                          <p:spTgt spid="16"/>
                                        </p:tgtEl>
                                      </p:cBhvr>
                                    </p:animEffect>
                                    <p:set>
                                      <p:cBhvr>
                                        <p:cTn id="138" dur="1" fill="hold">
                                          <p:stCondLst>
                                            <p:cond delay="499"/>
                                          </p:stCondLst>
                                        </p:cTn>
                                        <p:tgtEl>
                                          <p:spTgt spid="16"/>
                                        </p:tgtEl>
                                        <p:attrNameLst>
                                          <p:attrName>style.visibility</p:attrName>
                                        </p:attrNameLst>
                                      </p:cBhvr>
                                      <p:to>
                                        <p:strVal val="hidden"/>
                                      </p:to>
                                    </p:set>
                                  </p:childTnLst>
                                </p:cTn>
                              </p:par>
                              <p:par>
                                <p:cTn id="139" presetID="53" presetClass="exit" presetSubtype="0" fill="hold" grpId="2" nodeType="withEffect">
                                  <p:stCondLst>
                                    <p:cond delay="0"/>
                                  </p:stCondLst>
                                  <p:childTnLst>
                                    <p:anim calcmode="lin" valueType="num">
                                      <p:cBhvr>
                                        <p:cTn id="140" dur="500"/>
                                        <p:tgtEl>
                                          <p:spTgt spid="17"/>
                                        </p:tgtEl>
                                        <p:attrNameLst>
                                          <p:attrName>ppt_w</p:attrName>
                                        </p:attrNameLst>
                                      </p:cBhvr>
                                      <p:tavLst>
                                        <p:tav tm="0">
                                          <p:val>
                                            <p:strVal val="ppt_w"/>
                                          </p:val>
                                        </p:tav>
                                        <p:tav tm="100000">
                                          <p:val>
                                            <p:fltVal val="0"/>
                                          </p:val>
                                        </p:tav>
                                      </p:tavLst>
                                    </p:anim>
                                    <p:anim calcmode="lin" valueType="num">
                                      <p:cBhvr>
                                        <p:cTn id="141" dur="500"/>
                                        <p:tgtEl>
                                          <p:spTgt spid="17"/>
                                        </p:tgtEl>
                                        <p:attrNameLst>
                                          <p:attrName>ppt_h</p:attrName>
                                        </p:attrNameLst>
                                      </p:cBhvr>
                                      <p:tavLst>
                                        <p:tav tm="0">
                                          <p:val>
                                            <p:strVal val="ppt_h"/>
                                          </p:val>
                                        </p:tav>
                                        <p:tav tm="100000">
                                          <p:val>
                                            <p:fltVal val="0"/>
                                          </p:val>
                                        </p:tav>
                                      </p:tavLst>
                                    </p:anim>
                                    <p:animEffect transition="out" filter="fade">
                                      <p:cBhvr>
                                        <p:cTn id="142" dur="500"/>
                                        <p:tgtEl>
                                          <p:spTgt spid="17"/>
                                        </p:tgtEl>
                                      </p:cBhvr>
                                    </p:animEffect>
                                    <p:set>
                                      <p:cBhvr>
                                        <p:cTn id="143" dur="1" fill="hold">
                                          <p:stCondLst>
                                            <p:cond delay="499"/>
                                          </p:stCondLst>
                                        </p:cTn>
                                        <p:tgtEl>
                                          <p:spTgt spid="17"/>
                                        </p:tgtEl>
                                        <p:attrNameLst>
                                          <p:attrName>style.visibility</p:attrName>
                                        </p:attrNameLst>
                                      </p:cBhvr>
                                      <p:to>
                                        <p:strVal val="hidden"/>
                                      </p:to>
                                    </p:set>
                                  </p:childTnLst>
                                </p:cTn>
                              </p:par>
                              <p:par>
                                <p:cTn id="144" presetID="53" presetClass="exit" presetSubtype="0" fill="hold" nodeType="withEffect">
                                  <p:stCondLst>
                                    <p:cond delay="0"/>
                                  </p:stCondLst>
                                  <p:childTnLst>
                                    <p:anim calcmode="lin" valueType="num">
                                      <p:cBhvr>
                                        <p:cTn id="145" dur="500"/>
                                        <p:tgtEl>
                                          <p:spTgt spid="18"/>
                                        </p:tgtEl>
                                        <p:attrNameLst>
                                          <p:attrName>ppt_w</p:attrName>
                                        </p:attrNameLst>
                                      </p:cBhvr>
                                      <p:tavLst>
                                        <p:tav tm="0">
                                          <p:val>
                                            <p:strVal val="ppt_w"/>
                                          </p:val>
                                        </p:tav>
                                        <p:tav tm="100000">
                                          <p:val>
                                            <p:fltVal val="0"/>
                                          </p:val>
                                        </p:tav>
                                      </p:tavLst>
                                    </p:anim>
                                    <p:anim calcmode="lin" valueType="num">
                                      <p:cBhvr>
                                        <p:cTn id="146" dur="500"/>
                                        <p:tgtEl>
                                          <p:spTgt spid="18"/>
                                        </p:tgtEl>
                                        <p:attrNameLst>
                                          <p:attrName>ppt_h</p:attrName>
                                        </p:attrNameLst>
                                      </p:cBhvr>
                                      <p:tavLst>
                                        <p:tav tm="0">
                                          <p:val>
                                            <p:strVal val="ppt_h"/>
                                          </p:val>
                                        </p:tav>
                                        <p:tav tm="100000">
                                          <p:val>
                                            <p:fltVal val="0"/>
                                          </p:val>
                                        </p:tav>
                                      </p:tavLst>
                                    </p:anim>
                                    <p:animEffect transition="out" filter="fade">
                                      <p:cBhvr>
                                        <p:cTn id="147" dur="500"/>
                                        <p:tgtEl>
                                          <p:spTgt spid="18"/>
                                        </p:tgtEl>
                                      </p:cBhvr>
                                    </p:animEffect>
                                    <p:set>
                                      <p:cBhvr>
                                        <p:cTn id="148" dur="1" fill="hold">
                                          <p:stCondLst>
                                            <p:cond delay="499"/>
                                          </p:stCondLst>
                                        </p:cTn>
                                        <p:tgtEl>
                                          <p:spTgt spid="18"/>
                                        </p:tgtEl>
                                        <p:attrNameLst>
                                          <p:attrName>style.visibility</p:attrName>
                                        </p:attrNameLst>
                                      </p:cBhvr>
                                      <p:to>
                                        <p:strVal val="hidden"/>
                                      </p:to>
                                    </p:set>
                                  </p:childTnLst>
                                </p:cTn>
                              </p:par>
                              <p:par>
                                <p:cTn id="149" presetID="53" presetClass="exit" presetSubtype="0" fill="hold" nodeType="withEffect">
                                  <p:stCondLst>
                                    <p:cond delay="0"/>
                                  </p:stCondLst>
                                  <p:childTnLst>
                                    <p:anim calcmode="lin" valueType="num">
                                      <p:cBhvr>
                                        <p:cTn id="150" dur="500"/>
                                        <p:tgtEl>
                                          <p:spTgt spid="19"/>
                                        </p:tgtEl>
                                        <p:attrNameLst>
                                          <p:attrName>ppt_w</p:attrName>
                                        </p:attrNameLst>
                                      </p:cBhvr>
                                      <p:tavLst>
                                        <p:tav tm="0">
                                          <p:val>
                                            <p:strVal val="ppt_w"/>
                                          </p:val>
                                        </p:tav>
                                        <p:tav tm="100000">
                                          <p:val>
                                            <p:fltVal val="0"/>
                                          </p:val>
                                        </p:tav>
                                      </p:tavLst>
                                    </p:anim>
                                    <p:anim calcmode="lin" valueType="num">
                                      <p:cBhvr>
                                        <p:cTn id="151" dur="500"/>
                                        <p:tgtEl>
                                          <p:spTgt spid="19"/>
                                        </p:tgtEl>
                                        <p:attrNameLst>
                                          <p:attrName>ppt_h</p:attrName>
                                        </p:attrNameLst>
                                      </p:cBhvr>
                                      <p:tavLst>
                                        <p:tav tm="0">
                                          <p:val>
                                            <p:strVal val="ppt_h"/>
                                          </p:val>
                                        </p:tav>
                                        <p:tav tm="100000">
                                          <p:val>
                                            <p:fltVal val="0"/>
                                          </p:val>
                                        </p:tav>
                                      </p:tavLst>
                                    </p:anim>
                                    <p:animEffect transition="out" filter="fade">
                                      <p:cBhvr>
                                        <p:cTn id="152" dur="500"/>
                                        <p:tgtEl>
                                          <p:spTgt spid="19"/>
                                        </p:tgtEl>
                                      </p:cBhvr>
                                    </p:animEffect>
                                    <p:set>
                                      <p:cBhvr>
                                        <p:cTn id="153" dur="1" fill="hold">
                                          <p:stCondLst>
                                            <p:cond delay="499"/>
                                          </p:stCondLst>
                                        </p:cTn>
                                        <p:tgtEl>
                                          <p:spTgt spid="19"/>
                                        </p:tgtEl>
                                        <p:attrNameLst>
                                          <p:attrName>style.visibility</p:attrName>
                                        </p:attrNameLst>
                                      </p:cBhvr>
                                      <p:to>
                                        <p:strVal val="hidden"/>
                                      </p:to>
                                    </p:set>
                                  </p:childTnLst>
                                </p:cTn>
                              </p:par>
                              <p:par>
                                <p:cTn id="154" presetID="53" presetClass="exit" presetSubtype="0" fill="hold" grpId="1" nodeType="withEffect">
                                  <p:stCondLst>
                                    <p:cond delay="0"/>
                                  </p:stCondLst>
                                  <p:childTnLst>
                                    <p:anim calcmode="lin" valueType="num">
                                      <p:cBhvr>
                                        <p:cTn id="155" dur="500"/>
                                        <p:tgtEl>
                                          <p:spTgt spid="20"/>
                                        </p:tgtEl>
                                        <p:attrNameLst>
                                          <p:attrName>ppt_w</p:attrName>
                                        </p:attrNameLst>
                                      </p:cBhvr>
                                      <p:tavLst>
                                        <p:tav tm="0">
                                          <p:val>
                                            <p:strVal val="ppt_w"/>
                                          </p:val>
                                        </p:tav>
                                        <p:tav tm="100000">
                                          <p:val>
                                            <p:fltVal val="0"/>
                                          </p:val>
                                        </p:tav>
                                      </p:tavLst>
                                    </p:anim>
                                    <p:anim calcmode="lin" valueType="num">
                                      <p:cBhvr>
                                        <p:cTn id="156" dur="500"/>
                                        <p:tgtEl>
                                          <p:spTgt spid="20"/>
                                        </p:tgtEl>
                                        <p:attrNameLst>
                                          <p:attrName>ppt_h</p:attrName>
                                        </p:attrNameLst>
                                      </p:cBhvr>
                                      <p:tavLst>
                                        <p:tav tm="0">
                                          <p:val>
                                            <p:strVal val="ppt_h"/>
                                          </p:val>
                                        </p:tav>
                                        <p:tav tm="100000">
                                          <p:val>
                                            <p:fltVal val="0"/>
                                          </p:val>
                                        </p:tav>
                                      </p:tavLst>
                                    </p:anim>
                                    <p:animEffect transition="out" filter="fade">
                                      <p:cBhvr>
                                        <p:cTn id="157" dur="500"/>
                                        <p:tgtEl>
                                          <p:spTgt spid="20"/>
                                        </p:tgtEl>
                                      </p:cBhvr>
                                    </p:animEffect>
                                    <p:set>
                                      <p:cBhvr>
                                        <p:cTn id="158" dur="1" fill="hold">
                                          <p:stCondLst>
                                            <p:cond delay="499"/>
                                          </p:stCondLst>
                                        </p:cTn>
                                        <p:tgtEl>
                                          <p:spTgt spid="20"/>
                                        </p:tgtEl>
                                        <p:attrNameLst>
                                          <p:attrName>style.visibility</p:attrName>
                                        </p:attrNameLst>
                                      </p:cBhvr>
                                      <p:to>
                                        <p:strVal val="hidden"/>
                                      </p:to>
                                    </p:set>
                                  </p:childTnLst>
                                </p:cTn>
                              </p:par>
                              <p:par>
                                <p:cTn id="159" presetID="53" presetClass="exit" presetSubtype="0" fill="hold" grpId="1" nodeType="withEffect">
                                  <p:stCondLst>
                                    <p:cond delay="0"/>
                                  </p:stCondLst>
                                  <p:childTnLst>
                                    <p:anim calcmode="lin" valueType="num">
                                      <p:cBhvr>
                                        <p:cTn id="160" dur="500"/>
                                        <p:tgtEl>
                                          <p:spTgt spid="21"/>
                                        </p:tgtEl>
                                        <p:attrNameLst>
                                          <p:attrName>ppt_w</p:attrName>
                                        </p:attrNameLst>
                                      </p:cBhvr>
                                      <p:tavLst>
                                        <p:tav tm="0">
                                          <p:val>
                                            <p:strVal val="ppt_w"/>
                                          </p:val>
                                        </p:tav>
                                        <p:tav tm="100000">
                                          <p:val>
                                            <p:fltVal val="0"/>
                                          </p:val>
                                        </p:tav>
                                      </p:tavLst>
                                    </p:anim>
                                    <p:anim calcmode="lin" valueType="num">
                                      <p:cBhvr>
                                        <p:cTn id="161" dur="500"/>
                                        <p:tgtEl>
                                          <p:spTgt spid="21"/>
                                        </p:tgtEl>
                                        <p:attrNameLst>
                                          <p:attrName>ppt_h</p:attrName>
                                        </p:attrNameLst>
                                      </p:cBhvr>
                                      <p:tavLst>
                                        <p:tav tm="0">
                                          <p:val>
                                            <p:strVal val="ppt_h"/>
                                          </p:val>
                                        </p:tav>
                                        <p:tav tm="100000">
                                          <p:val>
                                            <p:fltVal val="0"/>
                                          </p:val>
                                        </p:tav>
                                      </p:tavLst>
                                    </p:anim>
                                    <p:animEffect transition="out" filter="fade">
                                      <p:cBhvr>
                                        <p:cTn id="162" dur="500"/>
                                        <p:tgtEl>
                                          <p:spTgt spid="21"/>
                                        </p:tgtEl>
                                      </p:cBhvr>
                                    </p:animEffect>
                                    <p:set>
                                      <p:cBhvr>
                                        <p:cTn id="163" dur="1" fill="hold">
                                          <p:stCondLst>
                                            <p:cond delay="499"/>
                                          </p:stCondLst>
                                        </p:cTn>
                                        <p:tgtEl>
                                          <p:spTgt spid="21"/>
                                        </p:tgtEl>
                                        <p:attrNameLst>
                                          <p:attrName>style.visibility</p:attrName>
                                        </p:attrNameLst>
                                      </p:cBhvr>
                                      <p:to>
                                        <p:strVal val="hidden"/>
                                      </p:to>
                                    </p:set>
                                  </p:childTnLst>
                                </p:cTn>
                              </p:par>
                            </p:childTnLst>
                          </p:cTn>
                        </p:par>
                      </p:childTnLst>
                    </p:cTn>
                  </p:par>
                  <p:par>
                    <p:cTn id="164" fill="hold">
                      <p:stCondLst>
                        <p:cond delay="indefinite"/>
                      </p:stCondLst>
                      <p:childTnLst>
                        <p:par>
                          <p:cTn id="165" fill="hold">
                            <p:stCondLst>
                              <p:cond delay="0"/>
                            </p:stCondLst>
                            <p:childTnLst>
                              <p:par>
                                <p:cTn id="166" presetID="12" presetClass="entr" presetSubtype="4" fill="hold" nodeType="clickEffect">
                                  <p:stCondLst>
                                    <p:cond delay="0"/>
                                  </p:stCondLst>
                                  <p:childTnLst>
                                    <p:set>
                                      <p:cBhvr>
                                        <p:cTn id="167" dur="1" fill="hold">
                                          <p:stCondLst>
                                            <p:cond delay="0"/>
                                          </p:stCondLst>
                                        </p:cTn>
                                        <p:tgtEl>
                                          <p:spTgt spid="22"/>
                                        </p:tgtEl>
                                        <p:attrNameLst>
                                          <p:attrName>style.visibility</p:attrName>
                                        </p:attrNameLst>
                                      </p:cBhvr>
                                      <p:to>
                                        <p:strVal val="visible"/>
                                      </p:to>
                                    </p:set>
                                    <p:animEffect transition="in" filter="slide(fromBottom)">
                                      <p:cBhvr>
                                        <p:cTn id="168" dur="500"/>
                                        <p:tgtEl>
                                          <p:spTgt spid="22"/>
                                        </p:tgtEl>
                                      </p:cBhvr>
                                    </p:animEffect>
                                  </p:childTnLst>
                                </p:cTn>
                              </p:par>
                              <p:par>
                                <p:cTn id="169" presetID="12" presetClass="entr" presetSubtype="4" fill="hold" grpId="0" nodeType="withEffect">
                                  <p:stCondLst>
                                    <p:cond delay="0"/>
                                  </p:stCondLst>
                                  <p:childTnLst>
                                    <p:set>
                                      <p:cBhvr>
                                        <p:cTn id="170" dur="1" fill="hold">
                                          <p:stCondLst>
                                            <p:cond delay="0"/>
                                          </p:stCondLst>
                                        </p:cTn>
                                        <p:tgtEl>
                                          <p:spTgt spid="23"/>
                                        </p:tgtEl>
                                        <p:attrNameLst>
                                          <p:attrName>style.visibility</p:attrName>
                                        </p:attrNameLst>
                                      </p:cBhvr>
                                      <p:to>
                                        <p:strVal val="visible"/>
                                      </p:to>
                                    </p:set>
                                    <p:animEffect transition="in" filter="slide(fromBottom)">
                                      <p:cBhvr>
                                        <p:cTn id="171" dur="500"/>
                                        <p:tgtEl>
                                          <p:spTgt spid="23"/>
                                        </p:tgtEl>
                                      </p:cBhvr>
                                    </p:animEffect>
                                  </p:childTnLst>
                                </p:cTn>
                              </p:par>
                            </p:childTnLst>
                          </p:cTn>
                        </p:par>
                      </p:childTnLst>
                    </p:cTn>
                  </p:par>
                  <p:par>
                    <p:cTn id="172" fill="hold">
                      <p:stCondLst>
                        <p:cond delay="indefinite"/>
                      </p:stCondLst>
                      <p:childTnLst>
                        <p:par>
                          <p:cTn id="173" fill="hold">
                            <p:stCondLst>
                              <p:cond delay="0"/>
                            </p:stCondLst>
                            <p:childTnLst>
                              <p:par>
                                <p:cTn id="174" presetID="53" presetClass="entr" presetSubtype="0" fill="hold" grpId="0" nodeType="clickEffect">
                                  <p:stCondLst>
                                    <p:cond delay="0"/>
                                  </p:stCondLst>
                                  <p:childTnLst>
                                    <p:set>
                                      <p:cBhvr>
                                        <p:cTn id="175" dur="1" fill="hold">
                                          <p:stCondLst>
                                            <p:cond delay="0"/>
                                          </p:stCondLst>
                                        </p:cTn>
                                        <p:tgtEl>
                                          <p:spTgt spid="24"/>
                                        </p:tgtEl>
                                        <p:attrNameLst>
                                          <p:attrName>style.visibility</p:attrName>
                                        </p:attrNameLst>
                                      </p:cBhvr>
                                      <p:to>
                                        <p:strVal val="visible"/>
                                      </p:to>
                                    </p:set>
                                    <p:anim calcmode="lin" valueType="num">
                                      <p:cBhvr>
                                        <p:cTn id="176" dur="500" fill="hold"/>
                                        <p:tgtEl>
                                          <p:spTgt spid="24"/>
                                        </p:tgtEl>
                                        <p:attrNameLst>
                                          <p:attrName>ppt_w</p:attrName>
                                        </p:attrNameLst>
                                      </p:cBhvr>
                                      <p:tavLst>
                                        <p:tav tm="0">
                                          <p:val>
                                            <p:fltVal val="0"/>
                                          </p:val>
                                        </p:tav>
                                        <p:tav tm="100000">
                                          <p:val>
                                            <p:strVal val="#ppt_w"/>
                                          </p:val>
                                        </p:tav>
                                      </p:tavLst>
                                    </p:anim>
                                    <p:anim calcmode="lin" valueType="num">
                                      <p:cBhvr>
                                        <p:cTn id="177" dur="500" fill="hold"/>
                                        <p:tgtEl>
                                          <p:spTgt spid="24"/>
                                        </p:tgtEl>
                                        <p:attrNameLst>
                                          <p:attrName>ppt_h</p:attrName>
                                        </p:attrNameLst>
                                      </p:cBhvr>
                                      <p:tavLst>
                                        <p:tav tm="0">
                                          <p:val>
                                            <p:fltVal val="0"/>
                                          </p:val>
                                        </p:tav>
                                        <p:tav tm="100000">
                                          <p:val>
                                            <p:strVal val="#ppt_h"/>
                                          </p:val>
                                        </p:tav>
                                      </p:tavLst>
                                    </p:anim>
                                    <p:animEffect transition="in" filter="fade">
                                      <p:cBhvr>
                                        <p:cTn id="17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4" grpId="1" animBg="1"/>
      <p:bldP spid="14" grpId="2" animBg="1"/>
      <p:bldP spid="15" grpId="0" animBg="1"/>
      <p:bldP spid="15" grpId="1" animBg="1"/>
      <p:bldP spid="15" grpId="2" animBg="1"/>
      <p:bldP spid="16" grpId="0" animBg="1"/>
      <p:bldP spid="16" grpId="1" animBg="1"/>
      <p:bldP spid="16" grpId="2" animBg="1"/>
      <p:bldP spid="17" grpId="0" animBg="1"/>
      <p:bldP spid="17" grpId="1" animBg="1"/>
      <p:bldP spid="17" grpId="2" animBg="1"/>
      <p:bldP spid="20" grpId="0" animBg="1"/>
      <p:bldP spid="20" grpId="1" animBg="1"/>
      <p:bldP spid="21" grpId="0" animBg="1"/>
      <p:bldP spid="21" grpId="1" animBg="1"/>
      <p:bldP spid="23" grpId="0" animBg="1"/>
      <p:bldP spid="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a:blip r:embed="rId2"/>
          <a:srcRect/>
          <a:stretch>
            <a:fillRect/>
          </a:stretch>
        </p:blipFill>
        <p:spPr bwMode="auto">
          <a:xfrm>
            <a:off x="142844" y="1500174"/>
            <a:ext cx="7572428" cy="3286148"/>
          </a:xfrm>
          <a:prstGeom prst="rect">
            <a:avLst/>
          </a:prstGeom>
          <a:noFill/>
          <a:ln w="9525">
            <a:noFill/>
            <a:miter lim="800000"/>
            <a:headEnd/>
            <a:tailEnd/>
          </a:ln>
        </p:spPr>
      </p:pic>
      <p:sp>
        <p:nvSpPr>
          <p:cNvPr id="6" name="Rectangle à coins arrondis 2"/>
          <p:cNvSpPr/>
          <p:nvPr/>
        </p:nvSpPr>
        <p:spPr>
          <a:xfrm>
            <a:off x="2571736" y="714356"/>
            <a:ext cx="3214710" cy="5715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b="1" dirty="0" smtClean="0">
                <a:latin typeface="Century" pitchFamily="18" charset="0"/>
              </a:rPr>
              <a:t>Contour des vitesses  </a:t>
            </a:r>
            <a:endParaRPr lang="fr-FR" b="1" dirty="0">
              <a:latin typeface="Century" pitchFamily="18" charset="0"/>
            </a:endParaRPr>
          </a:p>
        </p:txBody>
      </p:sp>
      <p:sp>
        <p:nvSpPr>
          <p:cNvPr id="8" name="Rectangle à coins arrondis 7"/>
          <p:cNvSpPr/>
          <p:nvPr/>
        </p:nvSpPr>
        <p:spPr>
          <a:xfrm>
            <a:off x="214282" y="5000636"/>
            <a:ext cx="8786874" cy="121444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lnSpc>
                <a:spcPct val="150000"/>
              </a:lnSpc>
            </a:pPr>
            <a:r>
              <a:rPr lang="fr-FR" sz="1600" dirty="0" smtClean="0">
                <a:latin typeface="Century" pitchFamily="18" charset="0"/>
              </a:rPr>
              <a:t>De même que les profiles précédents, nous remarquons qu’il n’y a presque aucun changement au niveau des contours de vitesses pour différentes longueurs du canal (10, 20, 30 et 40). </a:t>
            </a:r>
            <a:endParaRPr lang="en-US" sz="1600" dirty="0">
              <a:latin typeface="Century" pitchFamily="18" charset="0"/>
            </a:endParaRPr>
          </a:p>
        </p:txBody>
      </p:sp>
      <p:sp>
        <p:nvSpPr>
          <p:cNvPr id="9" name="عنصر نائب لرقم الشريحة 4"/>
          <p:cNvSpPr>
            <a:spLocks noGrp="1"/>
          </p:cNvSpPr>
          <p:nvPr>
            <p:ph type="sldNum" sz="quarter" idx="12"/>
          </p:nvPr>
        </p:nvSpPr>
        <p:spPr>
          <a:xfrm>
            <a:off x="8067676" y="6500834"/>
            <a:ext cx="933480" cy="285752"/>
          </a:xfrm>
        </p:spPr>
        <p:txBody>
          <a:bodyPr/>
          <a:lstStyle/>
          <a:p>
            <a:r>
              <a:rPr lang="fr-BE" sz="3600" dirty="0" smtClean="0">
                <a:solidFill>
                  <a:srgbClr val="FF0000"/>
                </a:solidFill>
                <a:latin typeface="Algerian" pitchFamily="82" charset="0"/>
              </a:rPr>
              <a:t>19</a:t>
            </a:r>
            <a:endParaRPr lang="fr-BE" sz="3600" dirty="0">
              <a:solidFill>
                <a:srgbClr val="FF0000"/>
              </a:solidFill>
              <a:latin typeface="Algerian" pitchFamily="82" charset="0"/>
            </a:endParaRPr>
          </a:p>
        </p:txBody>
      </p:sp>
      <p:sp>
        <p:nvSpPr>
          <p:cNvPr id="13" name="مستطيل مستدير الزوايا 12"/>
          <p:cNvSpPr/>
          <p:nvPr/>
        </p:nvSpPr>
        <p:spPr>
          <a:xfrm>
            <a:off x="7643834" y="2214554"/>
            <a:ext cx="1285884" cy="28575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400" b="1" i="1" dirty="0" smtClean="0">
                <a:solidFill>
                  <a:schemeClr val="dk1"/>
                </a:solidFill>
                <a:latin typeface="Century" pitchFamily="18" charset="0"/>
              </a:rPr>
              <a:t>Cas 1-10-50</a:t>
            </a:r>
            <a:endParaRPr lang="ar-SA" sz="1400" b="1" i="1" dirty="0" smtClean="0">
              <a:solidFill>
                <a:schemeClr val="dk1"/>
              </a:solidFill>
              <a:latin typeface="Century" pitchFamily="18" charset="0"/>
            </a:endParaRPr>
          </a:p>
        </p:txBody>
      </p:sp>
      <p:sp>
        <p:nvSpPr>
          <p:cNvPr id="14" name="مستطيل مستدير الزوايا 13"/>
          <p:cNvSpPr/>
          <p:nvPr/>
        </p:nvSpPr>
        <p:spPr>
          <a:xfrm>
            <a:off x="7643834" y="2928934"/>
            <a:ext cx="1285884" cy="28575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400" b="1" i="1" dirty="0" smtClean="0">
                <a:solidFill>
                  <a:schemeClr val="dk1"/>
                </a:solidFill>
                <a:latin typeface="Century" pitchFamily="18" charset="0"/>
              </a:rPr>
              <a:t>Cas 1-20-50</a:t>
            </a:r>
            <a:endParaRPr lang="ar-SA" sz="1400" b="1" i="1" dirty="0" smtClean="0">
              <a:solidFill>
                <a:schemeClr val="dk1"/>
              </a:solidFill>
              <a:latin typeface="Century" pitchFamily="18" charset="0"/>
            </a:endParaRPr>
          </a:p>
        </p:txBody>
      </p:sp>
      <p:sp>
        <p:nvSpPr>
          <p:cNvPr id="15" name="مستطيل مستدير الزوايا 14"/>
          <p:cNvSpPr/>
          <p:nvPr/>
        </p:nvSpPr>
        <p:spPr>
          <a:xfrm>
            <a:off x="7643834" y="3643314"/>
            <a:ext cx="1285884" cy="28575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400" b="1" i="1" dirty="0" smtClean="0">
                <a:solidFill>
                  <a:schemeClr val="dk1"/>
                </a:solidFill>
                <a:latin typeface="Century" pitchFamily="18" charset="0"/>
              </a:rPr>
              <a:t>Cas 1-30-50</a:t>
            </a:r>
            <a:endParaRPr lang="ar-SA" sz="1400" b="1" i="1" dirty="0" smtClean="0">
              <a:solidFill>
                <a:schemeClr val="dk1"/>
              </a:solidFill>
              <a:latin typeface="Century" pitchFamily="18" charset="0"/>
            </a:endParaRPr>
          </a:p>
        </p:txBody>
      </p:sp>
      <p:sp>
        <p:nvSpPr>
          <p:cNvPr id="16" name="مستطيل مستدير الزوايا 15"/>
          <p:cNvSpPr/>
          <p:nvPr/>
        </p:nvSpPr>
        <p:spPr>
          <a:xfrm>
            <a:off x="7643834" y="4286256"/>
            <a:ext cx="1285884" cy="28575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400" b="1" i="1" dirty="0" smtClean="0">
                <a:solidFill>
                  <a:schemeClr val="dk1"/>
                </a:solidFill>
                <a:latin typeface="Century" pitchFamily="18" charset="0"/>
              </a:rPr>
              <a:t>Cas 1-10-50</a:t>
            </a:r>
            <a:endParaRPr lang="ar-SA" sz="1400" b="1" i="1" dirty="0" smtClean="0">
              <a:solidFill>
                <a:schemeClr val="dk1"/>
              </a:solidFill>
              <a:latin typeface="Century"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P spid="8" grpId="0" animBg="1"/>
      <p:bldP spid="13" grpId="0" animBg="1"/>
      <p:bldP spid="14" grpId="0" animBg="1"/>
      <p:bldP spid="15"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p:cNvPicPr/>
          <p:nvPr/>
        </p:nvPicPr>
        <p:blipFill>
          <a:blip r:embed="rId2"/>
          <a:srcRect/>
          <a:stretch>
            <a:fillRect/>
          </a:stretch>
        </p:blipFill>
        <p:spPr bwMode="auto">
          <a:xfrm>
            <a:off x="142844" y="1785926"/>
            <a:ext cx="7500990" cy="3643338"/>
          </a:xfrm>
          <a:prstGeom prst="rect">
            <a:avLst/>
          </a:prstGeom>
          <a:noFill/>
          <a:ln w="9525">
            <a:noFill/>
            <a:miter lim="800000"/>
            <a:headEnd/>
            <a:tailEnd/>
          </a:ln>
        </p:spPr>
      </p:pic>
      <p:sp>
        <p:nvSpPr>
          <p:cNvPr id="4" name="عنصر نائب لرقم الشريحة 3"/>
          <p:cNvSpPr>
            <a:spLocks noGrp="1"/>
          </p:cNvSpPr>
          <p:nvPr>
            <p:ph type="sldNum" sz="quarter" idx="12"/>
          </p:nvPr>
        </p:nvSpPr>
        <p:spPr>
          <a:xfrm>
            <a:off x="8143900" y="6421461"/>
            <a:ext cx="762000" cy="365125"/>
          </a:xfrm>
        </p:spPr>
        <p:txBody>
          <a:bodyPr/>
          <a:lstStyle/>
          <a:p>
            <a:r>
              <a:rPr lang="fr-BE" sz="3600" dirty="0" smtClean="0">
                <a:solidFill>
                  <a:srgbClr val="FF0000"/>
                </a:solidFill>
                <a:latin typeface="Algerian" pitchFamily="82" charset="0"/>
              </a:rPr>
              <a:t>20</a:t>
            </a:r>
            <a:endParaRPr lang="fr-BE" sz="3600" dirty="0">
              <a:solidFill>
                <a:srgbClr val="FF0000"/>
              </a:solidFill>
              <a:latin typeface="Algerian" pitchFamily="82" charset="0"/>
            </a:endParaRPr>
          </a:p>
        </p:txBody>
      </p:sp>
      <p:sp>
        <p:nvSpPr>
          <p:cNvPr id="5" name="Rectangle à coins arrondis 8"/>
          <p:cNvSpPr/>
          <p:nvPr/>
        </p:nvSpPr>
        <p:spPr>
          <a:xfrm>
            <a:off x="2071670" y="785794"/>
            <a:ext cx="3786214" cy="428628"/>
          </a:xfrm>
          <a:prstGeom prst="roundRect">
            <a:avLst/>
          </a:prstGeom>
          <a:effectLst>
            <a:glow rad="228600">
              <a:schemeClr val="accent4">
                <a:satMod val="175000"/>
                <a:alpha val="40000"/>
              </a:schemeClr>
            </a:glow>
            <a:outerShdw blurRad="57150" dist="38100" dir="5400000" algn="ctr" rotWithShape="0">
              <a:schemeClr val="accent3">
                <a:shade val="9000"/>
                <a:satMod val="105000"/>
                <a:alpha val="48000"/>
              </a:scheme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fr-FR" b="1" dirty="0" smtClean="0">
                <a:latin typeface="Century" pitchFamily="18" charset="0"/>
              </a:rPr>
              <a:t>Contours des lignes de courant</a:t>
            </a:r>
            <a:endParaRPr lang="fr-FR" b="1" dirty="0">
              <a:latin typeface="Century" pitchFamily="18" charset="0"/>
            </a:endParaRPr>
          </a:p>
        </p:txBody>
      </p:sp>
      <p:sp>
        <p:nvSpPr>
          <p:cNvPr id="6" name="مستطيل مستدير الزوايا 5"/>
          <p:cNvSpPr/>
          <p:nvPr/>
        </p:nvSpPr>
        <p:spPr>
          <a:xfrm>
            <a:off x="7643834" y="2714620"/>
            <a:ext cx="1285884" cy="28575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400" b="1" i="1" dirty="0" smtClean="0">
                <a:solidFill>
                  <a:schemeClr val="dk1"/>
                </a:solidFill>
                <a:latin typeface="Century" pitchFamily="18" charset="0"/>
              </a:rPr>
              <a:t>Cas 1-10-50</a:t>
            </a:r>
            <a:endParaRPr lang="ar-SA" sz="1400" b="1" i="1" dirty="0" smtClean="0">
              <a:solidFill>
                <a:schemeClr val="dk1"/>
              </a:solidFill>
              <a:latin typeface="Century" pitchFamily="18" charset="0"/>
            </a:endParaRPr>
          </a:p>
        </p:txBody>
      </p:sp>
      <p:sp>
        <p:nvSpPr>
          <p:cNvPr id="7" name="مستطيل مستدير الزوايا 6"/>
          <p:cNvSpPr/>
          <p:nvPr/>
        </p:nvSpPr>
        <p:spPr>
          <a:xfrm>
            <a:off x="7643834" y="3500438"/>
            <a:ext cx="1285884" cy="28575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400" b="1" i="1" dirty="0" smtClean="0">
                <a:solidFill>
                  <a:schemeClr val="dk1"/>
                </a:solidFill>
                <a:latin typeface="Century" pitchFamily="18" charset="0"/>
              </a:rPr>
              <a:t>Cas 1-20-50</a:t>
            </a:r>
            <a:endParaRPr lang="ar-SA" sz="1400" b="1" i="1" dirty="0" smtClean="0">
              <a:solidFill>
                <a:schemeClr val="dk1"/>
              </a:solidFill>
              <a:latin typeface="Century" pitchFamily="18" charset="0"/>
            </a:endParaRPr>
          </a:p>
        </p:txBody>
      </p:sp>
      <p:sp>
        <p:nvSpPr>
          <p:cNvPr id="8" name="مستطيل مستدير الزوايا 7"/>
          <p:cNvSpPr/>
          <p:nvPr/>
        </p:nvSpPr>
        <p:spPr>
          <a:xfrm>
            <a:off x="7643834" y="4214818"/>
            <a:ext cx="1285884" cy="28575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400" b="1" i="1" dirty="0" smtClean="0">
                <a:solidFill>
                  <a:schemeClr val="dk1"/>
                </a:solidFill>
                <a:latin typeface="Century" pitchFamily="18" charset="0"/>
              </a:rPr>
              <a:t>Cas 1-30-50</a:t>
            </a:r>
            <a:endParaRPr lang="ar-SA" sz="1400" b="1" i="1" dirty="0" smtClean="0">
              <a:solidFill>
                <a:schemeClr val="dk1"/>
              </a:solidFill>
              <a:latin typeface="Century" pitchFamily="18" charset="0"/>
            </a:endParaRPr>
          </a:p>
        </p:txBody>
      </p:sp>
      <p:sp>
        <p:nvSpPr>
          <p:cNvPr id="9" name="مستطيل مستدير الزوايا 8"/>
          <p:cNvSpPr/>
          <p:nvPr/>
        </p:nvSpPr>
        <p:spPr>
          <a:xfrm>
            <a:off x="7643834" y="4929198"/>
            <a:ext cx="1285884" cy="28575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400" b="1" i="1" dirty="0" smtClean="0">
                <a:solidFill>
                  <a:schemeClr val="dk1"/>
                </a:solidFill>
                <a:latin typeface="Century" pitchFamily="18" charset="0"/>
              </a:rPr>
              <a:t>Cas 1-10-50</a:t>
            </a:r>
            <a:endParaRPr lang="ar-SA" sz="1400" b="1" i="1" dirty="0" smtClean="0">
              <a:solidFill>
                <a:schemeClr val="dk1"/>
              </a:solidFill>
              <a:latin typeface="Century"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lide(fromBottom)">
                                      <p:cBhvr>
                                        <p:cTn id="10" dur="500"/>
                                        <p:tgtEl>
                                          <p:spTgt spid="5"/>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3"/>
          <p:cNvPicPr/>
          <p:nvPr/>
        </p:nvPicPr>
        <p:blipFill>
          <a:blip r:embed="rId3"/>
          <a:srcRect/>
          <a:stretch>
            <a:fillRect/>
          </a:stretch>
        </p:blipFill>
        <p:spPr bwMode="auto">
          <a:xfrm>
            <a:off x="-32" y="1571612"/>
            <a:ext cx="7643866" cy="3214710"/>
          </a:xfrm>
          <a:prstGeom prst="rect">
            <a:avLst/>
          </a:prstGeom>
          <a:noFill/>
          <a:ln w="9525">
            <a:noFill/>
            <a:miter lim="800000"/>
            <a:headEnd/>
            <a:tailEnd/>
          </a:ln>
        </p:spPr>
      </p:pic>
      <p:sp>
        <p:nvSpPr>
          <p:cNvPr id="4" name="عنصر نائب لرقم الشريحة 3"/>
          <p:cNvSpPr>
            <a:spLocks noGrp="1"/>
          </p:cNvSpPr>
          <p:nvPr>
            <p:ph type="sldNum" sz="quarter" idx="12"/>
          </p:nvPr>
        </p:nvSpPr>
        <p:spPr>
          <a:xfrm>
            <a:off x="8167718" y="6421461"/>
            <a:ext cx="762000" cy="365125"/>
          </a:xfrm>
        </p:spPr>
        <p:txBody>
          <a:bodyPr/>
          <a:lstStyle/>
          <a:p>
            <a:r>
              <a:rPr lang="fr-BE" sz="3600" dirty="0" smtClean="0">
                <a:solidFill>
                  <a:srgbClr val="FF0000"/>
                </a:solidFill>
                <a:latin typeface="Algerian" pitchFamily="82" charset="0"/>
              </a:rPr>
              <a:t>21</a:t>
            </a:r>
            <a:endParaRPr lang="fr-BE" sz="3600" dirty="0">
              <a:solidFill>
                <a:srgbClr val="FF0000"/>
              </a:solidFill>
              <a:latin typeface="Algerian" pitchFamily="82" charset="0"/>
            </a:endParaRPr>
          </a:p>
        </p:txBody>
      </p:sp>
      <p:sp>
        <p:nvSpPr>
          <p:cNvPr id="5" name="Rectangle à coins arrondis 7"/>
          <p:cNvSpPr/>
          <p:nvPr/>
        </p:nvSpPr>
        <p:spPr>
          <a:xfrm>
            <a:off x="285720" y="5214950"/>
            <a:ext cx="8572592" cy="92869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lnSpc>
                <a:spcPct val="150000"/>
              </a:lnSpc>
            </a:pPr>
            <a:r>
              <a:rPr lang="fr-FR" dirty="0" smtClean="0">
                <a:latin typeface="Century" pitchFamily="18" charset="0"/>
              </a:rPr>
              <a:t> Le fluide atteint un régime établie en augmentant le nombre de Reynolds ainsi que la longueur du canal.</a:t>
            </a:r>
            <a:endParaRPr lang="fr-FR" dirty="0">
              <a:latin typeface="Century" pitchFamily="18" charset="0"/>
            </a:endParaRPr>
          </a:p>
        </p:txBody>
      </p:sp>
      <p:sp>
        <p:nvSpPr>
          <p:cNvPr id="6" name="مستطيل مستدير الزوايا 5"/>
          <p:cNvSpPr/>
          <p:nvPr/>
        </p:nvSpPr>
        <p:spPr>
          <a:xfrm>
            <a:off x="7643834" y="2357430"/>
            <a:ext cx="1428760" cy="28575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400" b="1" i="1" dirty="0" smtClean="0">
                <a:solidFill>
                  <a:schemeClr val="dk1"/>
                </a:solidFill>
                <a:latin typeface="Century" pitchFamily="18" charset="0"/>
              </a:rPr>
              <a:t>Cas 1-10-200</a:t>
            </a:r>
            <a:endParaRPr lang="ar-SA" sz="1400" b="1" i="1" dirty="0" smtClean="0">
              <a:solidFill>
                <a:schemeClr val="dk1"/>
              </a:solidFill>
              <a:latin typeface="Century" pitchFamily="18" charset="0"/>
            </a:endParaRPr>
          </a:p>
        </p:txBody>
      </p:sp>
      <p:sp>
        <p:nvSpPr>
          <p:cNvPr id="7" name="مستطيل مستدير الزوايا 6"/>
          <p:cNvSpPr/>
          <p:nvPr/>
        </p:nvSpPr>
        <p:spPr>
          <a:xfrm>
            <a:off x="7643834" y="3143248"/>
            <a:ext cx="1428760" cy="28575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400" b="1" i="1" dirty="0" smtClean="0">
                <a:solidFill>
                  <a:schemeClr val="dk1"/>
                </a:solidFill>
                <a:latin typeface="Century" pitchFamily="18" charset="0"/>
              </a:rPr>
              <a:t>Cas 1-20-200</a:t>
            </a:r>
            <a:endParaRPr lang="ar-SA" sz="1400" b="1" i="1" dirty="0" smtClean="0">
              <a:solidFill>
                <a:schemeClr val="dk1"/>
              </a:solidFill>
              <a:latin typeface="Century" pitchFamily="18" charset="0"/>
            </a:endParaRPr>
          </a:p>
        </p:txBody>
      </p:sp>
      <p:sp>
        <p:nvSpPr>
          <p:cNvPr id="8" name="مستطيل مستدير الزوايا 7"/>
          <p:cNvSpPr/>
          <p:nvPr/>
        </p:nvSpPr>
        <p:spPr>
          <a:xfrm>
            <a:off x="7643834" y="3786190"/>
            <a:ext cx="1428760" cy="28575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400" b="1" i="1" dirty="0" smtClean="0">
                <a:solidFill>
                  <a:schemeClr val="dk1"/>
                </a:solidFill>
                <a:latin typeface="Century" pitchFamily="18" charset="0"/>
              </a:rPr>
              <a:t>Cas 1-30-200</a:t>
            </a:r>
            <a:endParaRPr lang="ar-SA" sz="1400" b="1" i="1" dirty="0" smtClean="0">
              <a:solidFill>
                <a:schemeClr val="dk1"/>
              </a:solidFill>
              <a:latin typeface="Century" pitchFamily="18" charset="0"/>
            </a:endParaRPr>
          </a:p>
        </p:txBody>
      </p:sp>
      <p:sp>
        <p:nvSpPr>
          <p:cNvPr id="9" name="مستطيل مستدير الزوايا 8"/>
          <p:cNvSpPr/>
          <p:nvPr/>
        </p:nvSpPr>
        <p:spPr>
          <a:xfrm>
            <a:off x="7643834" y="4357694"/>
            <a:ext cx="1428760" cy="28575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400" b="1" i="1" dirty="0" smtClean="0">
                <a:solidFill>
                  <a:schemeClr val="dk1"/>
                </a:solidFill>
                <a:latin typeface="Century" pitchFamily="18" charset="0"/>
              </a:rPr>
              <a:t>Cas 1-10-200</a:t>
            </a:r>
            <a:endParaRPr lang="ar-SA" sz="1400" b="1" i="1" dirty="0" smtClean="0">
              <a:solidFill>
                <a:schemeClr val="dk1"/>
              </a:solidFill>
              <a:latin typeface="Century" pitchFamily="18" charset="0"/>
            </a:endParaRPr>
          </a:p>
        </p:txBody>
      </p:sp>
      <p:sp>
        <p:nvSpPr>
          <p:cNvPr id="10" name="Rectangle à coins arrondis 8"/>
          <p:cNvSpPr/>
          <p:nvPr/>
        </p:nvSpPr>
        <p:spPr>
          <a:xfrm>
            <a:off x="2500298" y="642918"/>
            <a:ext cx="3000396" cy="428628"/>
          </a:xfrm>
          <a:prstGeom prst="roundRect">
            <a:avLst/>
          </a:prstGeom>
          <a:effectLst>
            <a:glow rad="228600">
              <a:schemeClr val="accent4">
                <a:satMod val="175000"/>
                <a:alpha val="40000"/>
              </a:schemeClr>
            </a:glow>
            <a:outerShdw blurRad="57150" dist="38100" dir="5400000" algn="ctr" rotWithShape="0">
              <a:schemeClr val="accent3">
                <a:shade val="9000"/>
                <a:satMod val="105000"/>
                <a:alpha val="48000"/>
              </a:scheme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fr-FR" b="1" dirty="0" smtClean="0">
                <a:latin typeface="Century" pitchFamily="18" charset="0"/>
              </a:rPr>
              <a:t>Contours </a:t>
            </a:r>
            <a:r>
              <a:rPr lang="fr-FR" b="1" i="1" dirty="0" smtClean="0">
                <a:latin typeface="Century" pitchFamily="18" charset="0"/>
              </a:rPr>
              <a:t>des vitesses</a:t>
            </a:r>
            <a:endParaRPr lang="fr-FR" b="1" dirty="0">
              <a:latin typeface="Century"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par>
                                <p:cTn id="28" presetID="12" presetClass="entr" presetSubtype="4"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slide(fromBottom)">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4"/>
          <p:cNvPicPr/>
          <p:nvPr/>
        </p:nvPicPr>
        <p:blipFill>
          <a:blip r:embed="rId2"/>
          <a:srcRect/>
          <a:stretch>
            <a:fillRect/>
          </a:stretch>
        </p:blipFill>
        <p:spPr bwMode="auto">
          <a:xfrm>
            <a:off x="285720" y="1285860"/>
            <a:ext cx="7429552" cy="3357586"/>
          </a:xfrm>
          <a:prstGeom prst="rect">
            <a:avLst/>
          </a:prstGeom>
          <a:noFill/>
          <a:ln w="9525">
            <a:noFill/>
            <a:miter lim="800000"/>
            <a:headEnd/>
            <a:tailEnd/>
          </a:ln>
        </p:spPr>
      </p:pic>
      <p:sp>
        <p:nvSpPr>
          <p:cNvPr id="5" name="Rectangle à coins arrondis 7"/>
          <p:cNvSpPr/>
          <p:nvPr/>
        </p:nvSpPr>
        <p:spPr>
          <a:xfrm>
            <a:off x="214282" y="4714908"/>
            <a:ext cx="8786874" cy="17144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lnSpc>
                <a:spcPct val="150000"/>
              </a:lnSpc>
            </a:pPr>
            <a:r>
              <a:rPr lang="fr-FR" dirty="0" smtClean="0">
                <a:latin typeface="Century" pitchFamily="18" charset="0"/>
              </a:rPr>
              <a:t>dans le cas où Re = 200, nous avons détecté deux zones de recirculation positionnées  près de la buse pour L/D=10, quand ce dernier augmente et dépasse 20, on observe deux autres zones de recirculations près de la paroi d’impact et loin du point de stagnation</a:t>
            </a:r>
            <a:endParaRPr lang="fr-FR" dirty="0">
              <a:latin typeface="Century" pitchFamily="18" charset="0"/>
            </a:endParaRPr>
          </a:p>
        </p:txBody>
      </p:sp>
      <p:sp>
        <p:nvSpPr>
          <p:cNvPr id="6" name="عنصر نائب لرقم الشريحة 3"/>
          <p:cNvSpPr>
            <a:spLocks noGrp="1"/>
          </p:cNvSpPr>
          <p:nvPr>
            <p:ph type="sldNum" sz="quarter" idx="12"/>
          </p:nvPr>
        </p:nvSpPr>
        <p:spPr>
          <a:xfrm>
            <a:off x="8167718" y="6429396"/>
            <a:ext cx="762000" cy="365125"/>
          </a:xfrm>
        </p:spPr>
        <p:txBody>
          <a:bodyPr/>
          <a:lstStyle/>
          <a:p>
            <a:r>
              <a:rPr lang="fr-BE" sz="3600" dirty="0" smtClean="0">
                <a:solidFill>
                  <a:srgbClr val="FF0000"/>
                </a:solidFill>
                <a:latin typeface="Algerian" pitchFamily="82" charset="0"/>
              </a:rPr>
              <a:t>22</a:t>
            </a:r>
            <a:endParaRPr lang="fr-BE" sz="3600" dirty="0">
              <a:solidFill>
                <a:srgbClr val="FF0000"/>
              </a:solidFill>
              <a:latin typeface="Algerian" pitchFamily="82" charset="0"/>
            </a:endParaRPr>
          </a:p>
        </p:txBody>
      </p:sp>
      <p:sp>
        <p:nvSpPr>
          <p:cNvPr id="9" name="مستطيل مستدير الزوايا 8"/>
          <p:cNvSpPr/>
          <p:nvPr/>
        </p:nvSpPr>
        <p:spPr>
          <a:xfrm>
            <a:off x="7643834" y="2071678"/>
            <a:ext cx="1428760" cy="28575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400" b="1" i="1" dirty="0" smtClean="0">
                <a:solidFill>
                  <a:schemeClr val="dk1"/>
                </a:solidFill>
                <a:latin typeface="Century" pitchFamily="18" charset="0"/>
              </a:rPr>
              <a:t>Cas 1-10-200</a:t>
            </a:r>
            <a:endParaRPr lang="ar-SA" sz="1400" b="1" i="1" dirty="0" smtClean="0">
              <a:solidFill>
                <a:schemeClr val="dk1"/>
              </a:solidFill>
              <a:latin typeface="Century" pitchFamily="18" charset="0"/>
            </a:endParaRPr>
          </a:p>
        </p:txBody>
      </p:sp>
      <p:sp>
        <p:nvSpPr>
          <p:cNvPr id="11" name="مستطيل مستدير الزوايا 10"/>
          <p:cNvSpPr/>
          <p:nvPr/>
        </p:nvSpPr>
        <p:spPr>
          <a:xfrm>
            <a:off x="7643834" y="2928934"/>
            <a:ext cx="1428760" cy="28575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400" b="1" i="1" dirty="0" smtClean="0">
                <a:solidFill>
                  <a:schemeClr val="dk1"/>
                </a:solidFill>
                <a:latin typeface="Century" pitchFamily="18" charset="0"/>
              </a:rPr>
              <a:t>Cas 1-20-200</a:t>
            </a:r>
            <a:endParaRPr lang="ar-SA" sz="1400" b="1" i="1" dirty="0" smtClean="0">
              <a:solidFill>
                <a:schemeClr val="dk1"/>
              </a:solidFill>
              <a:latin typeface="Century" pitchFamily="18" charset="0"/>
            </a:endParaRPr>
          </a:p>
        </p:txBody>
      </p:sp>
      <p:sp>
        <p:nvSpPr>
          <p:cNvPr id="12" name="مستطيل مستدير الزوايا 11"/>
          <p:cNvSpPr/>
          <p:nvPr/>
        </p:nvSpPr>
        <p:spPr>
          <a:xfrm>
            <a:off x="7643834" y="3643314"/>
            <a:ext cx="1428760" cy="28575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400" b="1" i="1" dirty="0" smtClean="0">
                <a:solidFill>
                  <a:schemeClr val="dk1"/>
                </a:solidFill>
                <a:latin typeface="Century" pitchFamily="18" charset="0"/>
              </a:rPr>
              <a:t>Cas 1-30-200</a:t>
            </a:r>
            <a:endParaRPr lang="ar-SA" sz="1400" b="1" i="1" dirty="0" smtClean="0">
              <a:solidFill>
                <a:schemeClr val="dk1"/>
              </a:solidFill>
              <a:latin typeface="Century" pitchFamily="18" charset="0"/>
            </a:endParaRPr>
          </a:p>
        </p:txBody>
      </p:sp>
      <p:sp>
        <p:nvSpPr>
          <p:cNvPr id="13" name="مستطيل مستدير الزوايا 12"/>
          <p:cNvSpPr/>
          <p:nvPr/>
        </p:nvSpPr>
        <p:spPr>
          <a:xfrm>
            <a:off x="7643834" y="4214818"/>
            <a:ext cx="1428760" cy="28575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400" b="1" i="1" dirty="0" smtClean="0">
                <a:solidFill>
                  <a:schemeClr val="dk1"/>
                </a:solidFill>
                <a:latin typeface="Century" pitchFamily="18" charset="0"/>
              </a:rPr>
              <a:t>Cas 1-10-200</a:t>
            </a:r>
            <a:endParaRPr lang="ar-SA" sz="1400" b="1" i="1" dirty="0" smtClean="0">
              <a:solidFill>
                <a:schemeClr val="dk1"/>
              </a:solidFill>
              <a:latin typeface="Century" pitchFamily="18" charset="0"/>
            </a:endParaRPr>
          </a:p>
        </p:txBody>
      </p:sp>
      <p:sp>
        <p:nvSpPr>
          <p:cNvPr id="14" name="Rectangle à coins arrondis 8"/>
          <p:cNvSpPr/>
          <p:nvPr/>
        </p:nvSpPr>
        <p:spPr>
          <a:xfrm>
            <a:off x="2357422" y="714356"/>
            <a:ext cx="3786214" cy="428628"/>
          </a:xfrm>
          <a:prstGeom prst="roundRect">
            <a:avLst/>
          </a:prstGeom>
          <a:effectLst>
            <a:glow rad="228600">
              <a:schemeClr val="accent4">
                <a:satMod val="175000"/>
                <a:alpha val="40000"/>
              </a:schemeClr>
            </a:glow>
            <a:outerShdw blurRad="57150" dist="38100" dir="5400000" algn="ctr" rotWithShape="0">
              <a:schemeClr val="accent3">
                <a:shade val="9000"/>
                <a:satMod val="105000"/>
                <a:alpha val="48000"/>
              </a:scheme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fr-FR" b="1" dirty="0" smtClean="0">
                <a:latin typeface="Century" pitchFamily="18" charset="0"/>
              </a:rPr>
              <a:t>Contours des lignes de courant</a:t>
            </a:r>
            <a:endParaRPr lang="fr-FR" b="1" dirty="0">
              <a:latin typeface="Century"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16" presetClass="entr" presetSubtype="26" fill="hold" grpId="1"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Horizontal)">
                                      <p:cBhvr>
                                        <p:cTn id="12" dur="500"/>
                                        <p:tgtEl>
                                          <p:spTgt spid="5"/>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1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slide(fromBottom)">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9" grpId="0" animBg="1"/>
      <p:bldP spid="11" grpId="0" animBg="1"/>
      <p:bldP spid="12" grpId="0" animBg="1"/>
      <p:bldP spid="13"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a:blip r:embed="rId2"/>
          <a:srcRect/>
          <a:stretch>
            <a:fillRect/>
          </a:stretch>
        </p:blipFill>
        <p:spPr bwMode="auto">
          <a:xfrm>
            <a:off x="142876" y="1785926"/>
            <a:ext cx="4286248" cy="2071702"/>
          </a:xfrm>
          <a:prstGeom prst="rect">
            <a:avLst/>
          </a:prstGeom>
          <a:ln>
            <a:noFill/>
          </a:ln>
          <a:effectLst>
            <a:outerShdw blurRad="292100" dist="139700" dir="2700000" algn="tl" rotWithShape="0">
              <a:srgbClr val="333333">
                <a:alpha val="65000"/>
              </a:srgbClr>
            </a:outerShdw>
          </a:effectLst>
        </p:spPr>
      </p:pic>
      <p:pic>
        <p:nvPicPr>
          <p:cNvPr id="3" name="صورة 2"/>
          <p:cNvPicPr/>
          <p:nvPr/>
        </p:nvPicPr>
        <p:blipFill>
          <a:blip r:embed="rId3"/>
          <a:srcRect/>
          <a:stretch>
            <a:fillRect/>
          </a:stretch>
        </p:blipFill>
        <p:spPr bwMode="auto">
          <a:xfrm>
            <a:off x="4681156" y="1714488"/>
            <a:ext cx="4320000" cy="2160000"/>
          </a:xfrm>
          <a:prstGeom prst="rect">
            <a:avLst/>
          </a:prstGeom>
          <a:ln>
            <a:noFill/>
          </a:ln>
          <a:effectLst>
            <a:outerShdw blurRad="292100" dist="139700" dir="2700000" algn="tl" rotWithShape="0">
              <a:srgbClr val="333333">
                <a:alpha val="65000"/>
              </a:srgbClr>
            </a:outerShdw>
          </a:effectLst>
        </p:spPr>
      </p:pic>
      <p:sp>
        <p:nvSpPr>
          <p:cNvPr id="6" name="Rectangle à coins arrondis 5"/>
          <p:cNvSpPr/>
          <p:nvPr/>
        </p:nvSpPr>
        <p:spPr>
          <a:xfrm>
            <a:off x="214282" y="4143380"/>
            <a:ext cx="4143404" cy="42862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600" b="1" i="1" dirty="0" smtClean="0">
                <a:latin typeface="Century" pitchFamily="18" charset="0"/>
              </a:rPr>
              <a:t>Vitesses  sur la ligne horizontale 0.5D</a:t>
            </a:r>
            <a:endParaRPr lang="fr-FR" sz="1600" i="1" dirty="0">
              <a:latin typeface="Century" pitchFamily="18" charset="0"/>
            </a:endParaRPr>
          </a:p>
        </p:txBody>
      </p:sp>
      <p:sp>
        <p:nvSpPr>
          <p:cNvPr id="7" name="Rectangle à coins arrondis 6"/>
          <p:cNvSpPr/>
          <p:nvPr/>
        </p:nvSpPr>
        <p:spPr>
          <a:xfrm>
            <a:off x="4857752" y="4143380"/>
            <a:ext cx="4143404" cy="42862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600" b="1" i="1" dirty="0" smtClean="0">
                <a:latin typeface="Century" pitchFamily="18" charset="0"/>
              </a:rPr>
              <a:t>Vitesses  sur la ligne horizontale 2.5D</a:t>
            </a:r>
            <a:endParaRPr lang="fr-FR" sz="1600" b="1" i="1" dirty="0">
              <a:latin typeface="Century" pitchFamily="18" charset="0"/>
            </a:endParaRPr>
          </a:p>
        </p:txBody>
      </p:sp>
      <p:sp>
        <p:nvSpPr>
          <p:cNvPr id="8" name="Rectangle à coins arrondis 7"/>
          <p:cNvSpPr/>
          <p:nvPr/>
        </p:nvSpPr>
        <p:spPr>
          <a:xfrm>
            <a:off x="142844" y="4714884"/>
            <a:ext cx="8786874" cy="142876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lnSpc>
                <a:spcPct val="150000"/>
              </a:lnSpc>
              <a:buFont typeface="Wingdings" pitchFamily="2" charset="2"/>
              <a:buChar char="Ø"/>
            </a:pPr>
            <a:r>
              <a:rPr lang="fr-FR" dirty="0" smtClean="0"/>
              <a:t>   Valeur   maximale de la vitesse correspondant  bien à  y = 0.</a:t>
            </a:r>
          </a:p>
          <a:p>
            <a:pPr algn="just">
              <a:lnSpc>
                <a:spcPct val="150000"/>
              </a:lnSpc>
              <a:buFont typeface="Wingdings" pitchFamily="2" charset="2"/>
              <a:buChar char="Ø"/>
            </a:pPr>
            <a:r>
              <a:rPr lang="fr-FR" dirty="0" smtClean="0"/>
              <a:t>   Augmentation de la vitesse dans la zone de recirculation à cause de     l’augmentation de nombre de Reynolds.</a:t>
            </a:r>
            <a:endParaRPr lang="fr-FR" dirty="0"/>
          </a:p>
        </p:txBody>
      </p:sp>
      <p:sp>
        <p:nvSpPr>
          <p:cNvPr id="9" name="Rectangle à coins arrondis 8"/>
          <p:cNvSpPr/>
          <p:nvPr/>
        </p:nvSpPr>
        <p:spPr>
          <a:xfrm>
            <a:off x="1214414" y="857232"/>
            <a:ext cx="6215106" cy="571504"/>
          </a:xfrm>
          <a:prstGeom prst="roundRect">
            <a:avLst/>
          </a:prstGeom>
          <a:effectLst>
            <a:glow rad="228600">
              <a:schemeClr val="accent4">
                <a:satMod val="175000"/>
                <a:alpha val="40000"/>
              </a:schemeClr>
            </a:glow>
            <a:outerShdw blurRad="57150" dist="38100" dir="5400000" algn="ctr" rotWithShape="0">
              <a:schemeClr val="accent3">
                <a:shade val="9000"/>
                <a:satMod val="105000"/>
                <a:alpha val="48000"/>
              </a:scheme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fr-FR" b="1" dirty="0" smtClean="0">
                <a:latin typeface="Century" pitchFamily="18" charset="0"/>
              </a:rPr>
              <a:t>3.2- Influence du nombre de Reynolds sur l’écoulement</a:t>
            </a:r>
            <a:endParaRPr lang="fr-FR" b="1" dirty="0">
              <a:latin typeface="Century" pitchFamily="18" charset="0"/>
            </a:endParaRPr>
          </a:p>
        </p:txBody>
      </p:sp>
      <p:sp>
        <p:nvSpPr>
          <p:cNvPr id="10" name="عنصر نائب لرقم الشريحة 9"/>
          <p:cNvSpPr>
            <a:spLocks noGrp="1"/>
          </p:cNvSpPr>
          <p:nvPr>
            <p:ph type="sldNum" sz="quarter" idx="12"/>
          </p:nvPr>
        </p:nvSpPr>
        <p:spPr>
          <a:xfrm>
            <a:off x="8215338" y="6286520"/>
            <a:ext cx="762000" cy="365125"/>
          </a:xfrm>
        </p:spPr>
        <p:txBody>
          <a:bodyPr/>
          <a:lstStyle/>
          <a:p>
            <a:r>
              <a:rPr lang="fr-BE" sz="3600" dirty="0" smtClean="0">
                <a:solidFill>
                  <a:srgbClr val="FF0000"/>
                </a:solidFill>
                <a:latin typeface="Algerian" pitchFamily="82" charset="0"/>
              </a:rPr>
              <a:t>23</a:t>
            </a:r>
            <a:endParaRPr lang="fr-BE" sz="3600" dirty="0">
              <a:solidFill>
                <a:srgbClr val="FF0000"/>
              </a:solidFill>
              <a:latin typeface="Algerian"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par>
                                <p:cTn id="30" presetID="2" presetClass="entr" presetSubtype="4"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3"/>
          <p:cNvPicPr/>
          <p:nvPr/>
        </p:nvPicPr>
        <p:blipFill>
          <a:blip r:embed="rId2"/>
          <a:srcRect/>
          <a:stretch>
            <a:fillRect/>
          </a:stretch>
        </p:blipFill>
        <p:spPr bwMode="auto">
          <a:xfrm>
            <a:off x="214282" y="1214422"/>
            <a:ext cx="4320000" cy="2160000"/>
          </a:xfrm>
          <a:prstGeom prst="rect">
            <a:avLst/>
          </a:prstGeom>
          <a:ln>
            <a:noFill/>
          </a:ln>
          <a:effectLst>
            <a:outerShdw blurRad="292100" dist="139700" dir="2700000" algn="tl" rotWithShape="0">
              <a:srgbClr val="333333">
                <a:alpha val="65000"/>
              </a:srgbClr>
            </a:outerShdw>
          </a:effectLst>
        </p:spPr>
      </p:pic>
      <p:pic>
        <p:nvPicPr>
          <p:cNvPr id="3" name="صورة 4"/>
          <p:cNvPicPr/>
          <p:nvPr/>
        </p:nvPicPr>
        <p:blipFill>
          <a:blip r:embed="rId3"/>
          <a:srcRect/>
          <a:stretch>
            <a:fillRect/>
          </a:stretch>
        </p:blipFill>
        <p:spPr bwMode="auto">
          <a:xfrm>
            <a:off x="4714876" y="1197562"/>
            <a:ext cx="4320000" cy="2160000"/>
          </a:xfrm>
          <a:prstGeom prst="rect">
            <a:avLst/>
          </a:prstGeom>
          <a:ln>
            <a:noFill/>
          </a:ln>
          <a:effectLst>
            <a:outerShdw blurRad="292100" dist="139700" dir="2700000" algn="tl" rotWithShape="0">
              <a:srgbClr val="333333">
                <a:alpha val="65000"/>
              </a:srgbClr>
            </a:outerShdw>
          </a:effectLst>
        </p:spPr>
      </p:pic>
      <p:sp>
        <p:nvSpPr>
          <p:cNvPr id="4" name="Rectangle à coins arrondis 3"/>
          <p:cNvSpPr/>
          <p:nvPr/>
        </p:nvSpPr>
        <p:spPr>
          <a:xfrm>
            <a:off x="5286380" y="3643314"/>
            <a:ext cx="3429024" cy="28575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400" b="1" i="1" dirty="0" smtClean="0">
                <a:latin typeface="Century" pitchFamily="18" charset="0"/>
              </a:rPr>
              <a:t>Vitesses  sur la ligne verticale 3D</a:t>
            </a:r>
            <a:endParaRPr lang="fr-FR" sz="1400" b="1" i="1" dirty="0">
              <a:latin typeface="Century" pitchFamily="18" charset="0"/>
            </a:endParaRPr>
          </a:p>
        </p:txBody>
      </p:sp>
      <p:sp>
        <p:nvSpPr>
          <p:cNvPr id="5" name="Rectangle à coins arrondis 4"/>
          <p:cNvSpPr/>
          <p:nvPr/>
        </p:nvSpPr>
        <p:spPr>
          <a:xfrm>
            <a:off x="785786" y="3643314"/>
            <a:ext cx="3286148" cy="28575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400" b="1" i="1" dirty="0" smtClean="0">
                <a:latin typeface="Century" pitchFamily="18" charset="0"/>
              </a:rPr>
              <a:t>Vitesses  sur la ligne verticale 1D</a:t>
            </a:r>
            <a:endParaRPr lang="fr-FR" sz="1400" dirty="0">
              <a:latin typeface="Century" pitchFamily="18" charset="0"/>
            </a:endParaRPr>
          </a:p>
        </p:txBody>
      </p:sp>
      <p:sp>
        <p:nvSpPr>
          <p:cNvPr id="6" name="Rectangle à coins arrondis 5"/>
          <p:cNvSpPr/>
          <p:nvPr/>
        </p:nvSpPr>
        <p:spPr>
          <a:xfrm>
            <a:off x="214282" y="4357694"/>
            <a:ext cx="8786874" cy="142876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lnSpc>
                <a:spcPct val="150000"/>
              </a:lnSpc>
              <a:buFont typeface="Wingdings" pitchFamily="2" charset="2"/>
              <a:buChar char="Ø"/>
            </a:pPr>
            <a:r>
              <a:rPr lang="fr-FR" dirty="0" smtClean="0"/>
              <a:t>  L’effet de Reynolds sur l’écoulement est mis en évidence.</a:t>
            </a:r>
          </a:p>
          <a:p>
            <a:pPr algn="just">
              <a:lnSpc>
                <a:spcPct val="150000"/>
              </a:lnSpc>
              <a:buFont typeface="Wingdings" pitchFamily="2" charset="2"/>
              <a:buChar char="Ø"/>
            </a:pPr>
            <a:r>
              <a:rPr lang="fr-FR" dirty="0" smtClean="0"/>
              <a:t>  Quand Re augmente, la vitesse augmente aussi.</a:t>
            </a:r>
          </a:p>
          <a:p>
            <a:pPr algn="just">
              <a:lnSpc>
                <a:spcPct val="150000"/>
              </a:lnSpc>
              <a:buFont typeface="Wingdings" pitchFamily="2" charset="2"/>
              <a:buChar char="Ø"/>
            </a:pPr>
            <a:r>
              <a:rPr lang="fr-FR" dirty="0" smtClean="0"/>
              <a:t>  Présence d’un point d’inflexion  à la position y/D =</a:t>
            </a:r>
            <a:r>
              <a:rPr lang="fr-FR" dirty="0" smtClean="0">
                <a:latin typeface="Century" pitchFamily="18" charset="0"/>
              </a:rPr>
              <a:t>1.25</a:t>
            </a:r>
            <a:r>
              <a:rPr lang="fr-FR" dirty="0" smtClean="0"/>
              <a:t>.</a:t>
            </a:r>
            <a:endParaRPr lang="fr-FR" dirty="0"/>
          </a:p>
        </p:txBody>
      </p:sp>
      <p:sp>
        <p:nvSpPr>
          <p:cNvPr id="7" name="عنصر نائب لرقم الشريحة 6"/>
          <p:cNvSpPr>
            <a:spLocks noGrp="1"/>
          </p:cNvSpPr>
          <p:nvPr>
            <p:ph type="sldNum" sz="quarter" idx="12"/>
          </p:nvPr>
        </p:nvSpPr>
        <p:spPr>
          <a:xfrm>
            <a:off x="8143900" y="6286520"/>
            <a:ext cx="762000" cy="365125"/>
          </a:xfrm>
        </p:spPr>
        <p:txBody>
          <a:bodyPr/>
          <a:lstStyle/>
          <a:p>
            <a:r>
              <a:rPr lang="fr-BE" sz="3600" dirty="0" smtClean="0">
                <a:solidFill>
                  <a:srgbClr val="FF0000"/>
                </a:solidFill>
                <a:latin typeface="Algerian" pitchFamily="82" charset="0"/>
              </a:rPr>
              <a:t>24</a:t>
            </a:r>
            <a:endParaRPr lang="fr-BE" sz="3600" dirty="0">
              <a:solidFill>
                <a:srgbClr val="FF0000"/>
              </a:solidFill>
              <a:latin typeface="Algerian"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par>
                                <p:cTn id="8" presetID="1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lide(fromBottom)">
                                      <p:cBhvr>
                                        <p:cTn id="10" dur="500"/>
                                        <p:tgtEl>
                                          <p:spTgt spid="2"/>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slide(fromBottom)">
                                      <p:cBhvr>
                                        <p:cTn id="13" dur="500"/>
                                        <p:tgtEl>
                                          <p:spTgt spid="4"/>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slide(fromBottom)">
                                      <p:cBhvr>
                                        <p:cTn id="16" dur="500"/>
                                        <p:tgtEl>
                                          <p:spTgt spid="5"/>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lide(fromBottom)">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a:blip r:embed="rId2"/>
          <a:srcRect/>
          <a:stretch>
            <a:fillRect/>
          </a:stretch>
        </p:blipFill>
        <p:spPr bwMode="auto">
          <a:xfrm>
            <a:off x="1285852" y="785794"/>
            <a:ext cx="6715172" cy="3542347"/>
          </a:xfrm>
          <a:prstGeom prst="rect">
            <a:avLst/>
          </a:prstGeom>
          <a:noFill/>
          <a:ln w="9525">
            <a:noFill/>
            <a:miter lim="800000"/>
            <a:headEnd/>
            <a:tailEnd/>
          </a:ln>
        </p:spPr>
      </p:pic>
      <p:sp>
        <p:nvSpPr>
          <p:cNvPr id="3" name="Rectangle à coins arrondis 2"/>
          <p:cNvSpPr/>
          <p:nvPr/>
        </p:nvSpPr>
        <p:spPr>
          <a:xfrm>
            <a:off x="2571736" y="4357694"/>
            <a:ext cx="4714908" cy="42862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400" b="1" i="1" dirty="0" smtClean="0">
                <a:latin typeface="Century" pitchFamily="18" charset="0"/>
              </a:rPr>
              <a:t>Coefficient de pression sur la paroi d'impact. Cas 1</a:t>
            </a:r>
            <a:endParaRPr lang="fr-FR" sz="1400" dirty="0">
              <a:latin typeface="Century" pitchFamily="18" charset="0"/>
            </a:endParaRPr>
          </a:p>
        </p:txBody>
      </p:sp>
      <p:sp>
        <p:nvSpPr>
          <p:cNvPr id="4" name="Rectangle à coins arrondis 3"/>
          <p:cNvSpPr/>
          <p:nvPr/>
        </p:nvSpPr>
        <p:spPr>
          <a:xfrm>
            <a:off x="285688" y="5072074"/>
            <a:ext cx="8572592" cy="85725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fr-FR" sz="2000" dirty="0" smtClean="0">
                <a:solidFill>
                  <a:schemeClr val="tx1"/>
                </a:solidFill>
                <a:latin typeface="Century" pitchFamily="18" charset="0"/>
                <a:ea typeface="Calibri" pitchFamily="34" charset="0"/>
                <a:cs typeface="Arial" pitchFamily="34" charset="0"/>
              </a:rPr>
              <a:t>Il n'y a aucun changement dans la valeur de coefficient de pression dans la zone de stagnation et pour tous les </a:t>
            </a:r>
            <a:r>
              <a:rPr lang="fr-FR" sz="2000" dirty="0" err="1" smtClean="0">
                <a:solidFill>
                  <a:schemeClr val="tx1"/>
                </a:solidFill>
                <a:latin typeface="Century" pitchFamily="18" charset="0"/>
                <a:ea typeface="Calibri" pitchFamily="34" charset="0"/>
                <a:cs typeface="Arial" pitchFamily="34" charset="0"/>
              </a:rPr>
              <a:t>Re</a:t>
            </a:r>
            <a:r>
              <a:rPr lang="fr-FR" sz="2000" dirty="0" smtClean="0">
                <a:solidFill>
                  <a:schemeClr val="tx1"/>
                </a:solidFill>
                <a:latin typeface="Century" pitchFamily="18" charset="0"/>
                <a:ea typeface="Calibri" pitchFamily="34" charset="0"/>
                <a:cs typeface="Arial" pitchFamily="34" charset="0"/>
              </a:rPr>
              <a:t>.</a:t>
            </a:r>
            <a:endParaRPr lang="fr-FR" sz="2000" dirty="0"/>
          </a:p>
        </p:txBody>
      </p:sp>
      <p:sp>
        <p:nvSpPr>
          <p:cNvPr id="8" name="عنصر نائب لرقم الشريحة 7"/>
          <p:cNvSpPr>
            <a:spLocks noGrp="1"/>
          </p:cNvSpPr>
          <p:nvPr>
            <p:ph type="sldNum" sz="quarter" idx="12"/>
          </p:nvPr>
        </p:nvSpPr>
        <p:spPr>
          <a:xfrm>
            <a:off x="8143900" y="6208755"/>
            <a:ext cx="762000" cy="506393"/>
          </a:xfrm>
        </p:spPr>
        <p:txBody>
          <a:bodyPr/>
          <a:lstStyle/>
          <a:p>
            <a:r>
              <a:rPr lang="fr-BE" sz="3600" dirty="0" smtClean="0">
                <a:solidFill>
                  <a:srgbClr val="FF0000"/>
                </a:solidFill>
                <a:latin typeface="Algerian" pitchFamily="82" charset="0"/>
              </a:rPr>
              <a:t>25</a:t>
            </a:r>
            <a:endParaRPr lang="fr-BE" sz="3600" dirty="0">
              <a:solidFill>
                <a:srgbClr val="FF0000"/>
              </a:solidFill>
              <a:latin typeface="Algerian"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par>
                                <p:cTn id="8" presetID="12" presetClass="entr" presetSubtype="4" fill="hold" grpId="1"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lide(fromBottom)">
                                      <p:cBhvr>
                                        <p:cTn id="10" dur="500"/>
                                        <p:tgtEl>
                                          <p:spTgt spid="3"/>
                                        </p:tgtEl>
                                      </p:cBhvr>
                                    </p:animEffect>
                                  </p:childTnLst>
                                </p:cTn>
                              </p:par>
                              <p:par>
                                <p:cTn id="11" presetID="12" presetClass="entr" presetSubtype="4" fill="hold" grpId="1"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slide(fromBottom)">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P spid="4"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p:nvPr/>
        </p:nvPicPr>
        <p:blipFill>
          <a:blip r:embed="rId2" cstate="print"/>
          <a:srcRect/>
          <a:stretch>
            <a:fillRect/>
          </a:stretch>
        </p:blipFill>
        <p:spPr bwMode="auto">
          <a:xfrm>
            <a:off x="928662" y="1142984"/>
            <a:ext cx="7358114" cy="3643338"/>
          </a:xfrm>
          <a:prstGeom prst="rect">
            <a:avLst/>
          </a:prstGeom>
          <a:ln>
            <a:noFill/>
          </a:ln>
          <a:effectLst>
            <a:outerShdw blurRad="292100" dist="139700" dir="2700000" algn="tl" rotWithShape="0">
              <a:srgbClr val="333333">
                <a:alpha val="65000"/>
              </a:srgbClr>
            </a:outerShdw>
          </a:effectLst>
        </p:spPr>
      </p:pic>
      <p:sp>
        <p:nvSpPr>
          <p:cNvPr id="5" name="Rectangle à coins arrondis 4"/>
          <p:cNvSpPr/>
          <p:nvPr/>
        </p:nvSpPr>
        <p:spPr>
          <a:xfrm>
            <a:off x="571472" y="5572140"/>
            <a:ext cx="8215370" cy="64291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dirty="0" smtClean="0"/>
              <a:t>L’augmentation  de nombre de Reynolds provoque une augmentation de pression au point de stagnation.</a:t>
            </a:r>
            <a:endParaRPr lang="fr-FR" dirty="0"/>
          </a:p>
        </p:txBody>
      </p:sp>
      <p:sp>
        <p:nvSpPr>
          <p:cNvPr id="6" name="Rectangle à coins arrondis 5"/>
          <p:cNvSpPr/>
          <p:nvPr/>
        </p:nvSpPr>
        <p:spPr>
          <a:xfrm>
            <a:off x="714348" y="5000636"/>
            <a:ext cx="7786742" cy="35719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400" b="1" i="1" dirty="0" smtClean="0">
                <a:latin typeface="Century" pitchFamily="18" charset="0"/>
              </a:rPr>
              <a:t>Contours des pressions statiques [Pa]. Cas 1: a)1-20-50, b)1-20-150, c)1-20-200, d)1-20-250</a:t>
            </a:r>
            <a:endParaRPr lang="fr-FR" sz="1400" dirty="0">
              <a:latin typeface="Century" pitchFamily="18" charset="0"/>
            </a:endParaRPr>
          </a:p>
        </p:txBody>
      </p:sp>
      <p:sp>
        <p:nvSpPr>
          <p:cNvPr id="8" name="عنصر نائب لرقم الشريحة 7"/>
          <p:cNvSpPr>
            <a:spLocks noGrp="1"/>
          </p:cNvSpPr>
          <p:nvPr>
            <p:ph type="sldNum" sz="quarter" idx="12"/>
          </p:nvPr>
        </p:nvSpPr>
        <p:spPr>
          <a:xfrm>
            <a:off x="8143900" y="6429396"/>
            <a:ext cx="762000" cy="365125"/>
          </a:xfrm>
        </p:spPr>
        <p:txBody>
          <a:bodyPr/>
          <a:lstStyle/>
          <a:p>
            <a:r>
              <a:rPr lang="fr-BE" sz="3600" dirty="0" smtClean="0">
                <a:solidFill>
                  <a:srgbClr val="FF0000"/>
                </a:solidFill>
                <a:latin typeface="Algerian" pitchFamily="82" charset="0"/>
              </a:rPr>
              <a:t>26</a:t>
            </a:r>
            <a:endParaRPr lang="fr-BE" sz="3600" dirty="0">
              <a:solidFill>
                <a:srgbClr val="FF0000"/>
              </a:solidFill>
              <a:latin typeface="Algerian"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lide(fromBottom)">
                                      <p:cBhvr>
                                        <p:cTn id="10" dur="500"/>
                                        <p:tgtEl>
                                          <p:spTgt spid="6"/>
                                        </p:tgtEl>
                                      </p:cBhvr>
                                    </p:animEffect>
                                  </p:childTnLst>
                                </p:cTn>
                              </p:par>
                              <p:par>
                                <p:cTn id="11" presetID="23"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a:blip r:embed="rId2" cstate="print"/>
          <a:srcRect/>
          <a:stretch>
            <a:fillRect/>
          </a:stretch>
        </p:blipFill>
        <p:spPr bwMode="auto">
          <a:xfrm>
            <a:off x="642910" y="1071546"/>
            <a:ext cx="7858180" cy="3500462"/>
          </a:xfrm>
          <a:prstGeom prst="rect">
            <a:avLst/>
          </a:prstGeom>
          <a:ln>
            <a:noFill/>
          </a:ln>
          <a:effectLst>
            <a:outerShdw blurRad="292100" dist="139700" dir="2700000" algn="tl" rotWithShape="0">
              <a:srgbClr val="333333">
                <a:alpha val="65000"/>
              </a:srgbClr>
            </a:outerShdw>
          </a:effectLst>
        </p:spPr>
      </p:pic>
      <p:sp>
        <p:nvSpPr>
          <p:cNvPr id="3" name="Rectangle à coins arrondis 2"/>
          <p:cNvSpPr/>
          <p:nvPr/>
        </p:nvSpPr>
        <p:spPr>
          <a:xfrm>
            <a:off x="428596" y="5286388"/>
            <a:ext cx="8358246" cy="121442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smtClean="0"/>
          </a:p>
          <a:p>
            <a:pPr algn="ctr"/>
            <a:endParaRPr lang="fr-FR" dirty="0" smtClean="0"/>
          </a:p>
          <a:p>
            <a:pPr algn="just">
              <a:buFont typeface="Wingdings" pitchFamily="2" charset="2"/>
              <a:buChar char="Ø"/>
            </a:pPr>
            <a:r>
              <a:rPr lang="fr-FR" dirty="0" smtClean="0">
                <a:latin typeface="Century" pitchFamily="18" charset="0"/>
              </a:rPr>
              <a:t> L’écoulement subi un décollement causé par un gradient de pression favorable.</a:t>
            </a:r>
          </a:p>
          <a:p>
            <a:pPr algn="just">
              <a:buFont typeface="Wingdings" pitchFamily="2" charset="2"/>
              <a:buChar char="Ø"/>
            </a:pPr>
            <a:r>
              <a:rPr lang="fr-FR" dirty="0" smtClean="0">
                <a:latin typeface="Century" pitchFamily="18" charset="0"/>
              </a:rPr>
              <a:t> On observe aussi que, quand le nombre de Reynolds augmente, le point de décollement s’éloigne de la région de stagnation.</a:t>
            </a:r>
            <a:endParaRPr lang="en-US" dirty="0" smtClean="0">
              <a:latin typeface="Century" pitchFamily="18" charset="0"/>
            </a:endParaRPr>
          </a:p>
          <a:p>
            <a:pPr algn="ctr"/>
            <a:endParaRPr lang="fr-FR" dirty="0" smtClean="0"/>
          </a:p>
          <a:p>
            <a:pPr algn="ctr"/>
            <a:endParaRPr lang="fr-FR" dirty="0"/>
          </a:p>
        </p:txBody>
      </p:sp>
      <p:sp>
        <p:nvSpPr>
          <p:cNvPr id="4" name="Rectangle à coins arrondis 3"/>
          <p:cNvSpPr/>
          <p:nvPr/>
        </p:nvSpPr>
        <p:spPr>
          <a:xfrm>
            <a:off x="928662" y="4714884"/>
            <a:ext cx="7000924" cy="35719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400" b="1" i="1" dirty="0" smtClean="0">
                <a:latin typeface="Century" pitchFamily="18" charset="0"/>
              </a:rPr>
              <a:t>Contours des vitesses [m/s]. Cas 1: a)1-20-50, b)1-20-150, c)1-20-200, d)1-20-250</a:t>
            </a:r>
            <a:r>
              <a:rPr lang="fr-FR" sz="1400" b="1" i="1" dirty="0" smtClean="0"/>
              <a:t>.</a:t>
            </a:r>
            <a:endParaRPr lang="fr-FR" sz="1400" dirty="0"/>
          </a:p>
        </p:txBody>
      </p:sp>
      <p:sp>
        <p:nvSpPr>
          <p:cNvPr id="7" name="عنصر نائب لرقم الشريحة 6"/>
          <p:cNvSpPr>
            <a:spLocks noGrp="1"/>
          </p:cNvSpPr>
          <p:nvPr>
            <p:ph type="sldNum" sz="quarter" idx="12"/>
          </p:nvPr>
        </p:nvSpPr>
        <p:spPr>
          <a:xfrm>
            <a:off x="8167718" y="6357958"/>
            <a:ext cx="762000" cy="365125"/>
          </a:xfrm>
        </p:spPr>
        <p:txBody>
          <a:bodyPr/>
          <a:lstStyle/>
          <a:p>
            <a:r>
              <a:rPr lang="fr-BE" sz="3600" dirty="0" smtClean="0">
                <a:solidFill>
                  <a:srgbClr val="FF0000"/>
                </a:solidFill>
                <a:latin typeface="Algerian" pitchFamily="82" charset="0"/>
              </a:rPr>
              <a:t>27</a:t>
            </a:r>
            <a:endParaRPr lang="fr-BE" sz="3600" dirty="0">
              <a:solidFill>
                <a:srgbClr val="FF0000"/>
              </a:solidFill>
              <a:latin typeface="Algerian"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lide(fromBottom)">
                                      <p:cBhvr>
                                        <p:cTn id="10" dur="500"/>
                                        <p:tgtEl>
                                          <p:spTgt spid="4"/>
                                        </p:tgtEl>
                                      </p:cBhvr>
                                    </p:animEffect>
                                  </p:childTnLst>
                                </p:cTn>
                              </p:par>
                              <p:par>
                                <p:cTn id="11" presetID="12" presetClass="entr" presetSubtype="4" fill="hold" grpId="2"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slide(fromBottom)">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2"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42844" y="1643050"/>
            <a:ext cx="5072098" cy="714380"/>
          </a:xfrm>
          <a:prstGeom prst="roundRect">
            <a:avLst/>
          </a:prstGeom>
          <a:effectLst>
            <a:glow rad="228600">
              <a:schemeClr val="accent2">
                <a:satMod val="175000"/>
                <a:alpha val="40000"/>
              </a:schemeClr>
            </a:glow>
            <a:outerShdw blurRad="57150" dist="38100" dir="5400000" algn="ctr" rotWithShape="0">
              <a:schemeClr val="accent2">
                <a:shade val="9000"/>
                <a:satMod val="105000"/>
                <a:alpha val="48000"/>
              </a:scheme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400" b="1" dirty="0" smtClean="0">
                <a:latin typeface="Century" pitchFamily="18" charset="0"/>
              </a:rPr>
              <a:t>1</a:t>
            </a:r>
            <a:r>
              <a:rPr lang="fr-FR" sz="2400" b="1" dirty="0" smtClean="0"/>
              <a:t>- Introduction Générale et position du problème   </a:t>
            </a:r>
            <a:endParaRPr lang="fr-FR" sz="2400" b="1" dirty="0"/>
          </a:p>
        </p:txBody>
      </p:sp>
      <p:sp>
        <p:nvSpPr>
          <p:cNvPr id="5" name="Rectangle à coins arrondis 4"/>
          <p:cNvSpPr/>
          <p:nvPr/>
        </p:nvSpPr>
        <p:spPr>
          <a:xfrm>
            <a:off x="2571736" y="2928934"/>
            <a:ext cx="3643338" cy="714380"/>
          </a:xfrm>
          <a:prstGeom prst="roundRect">
            <a:avLst/>
          </a:prstGeom>
          <a:effectLst>
            <a:glow rad="228600">
              <a:schemeClr val="accent2">
                <a:satMod val="175000"/>
                <a:alpha val="40000"/>
              </a:schemeClr>
            </a:glow>
            <a:outerShdw blurRad="57150" dist="38100" dir="5400000" algn="ctr" rotWithShape="0">
              <a:schemeClr val="accent2">
                <a:shade val="9000"/>
                <a:satMod val="105000"/>
                <a:alpha val="48000"/>
              </a:schemeClr>
            </a:outerShdw>
          </a:effectLst>
        </p:spPr>
        <p:style>
          <a:lnRef idx="1">
            <a:schemeClr val="accent2"/>
          </a:lnRef>
          <a:fillRef idx="2">
            <a:schemeClr val="accent2"/>
          </a:fillRef>
          <a:effectRef idx="1">
            <a:schemeClr val="accent2"/>
          </a:effectRef>
          <a:fontRef idx="minor">
            <a:schemeClr val="dk1"/>
          </a:fontRef>
        </p:style>
        <p:txBody>
          <a:bodyPr rtlCol="0" anchor="ctr"/>
          <a:lstStyle/>
          <a:p>
            <a:r>
              <a:rPr lang="fr-FR" sz="2400" b="1" dirty="0" smtClean="0">
                <a:latin typeface="Century" pitchFamily="18" charset="0"/>
              </a:rPr>
              <a:t>2</a:t>
            </a:r>
            <a:r>
              <a:rPr lang="fr-FR" sz="2400" b="1" dirty="0" smtClean="0"/>
              <a:t>- Démarche de Travail </a:t>
            </a:r>
          </a:p>
        </p:txBody>
      </p:sp>
      <p:sp>
        <p:nvSpPr>
          <p:cNvPr id="6" name="Rectangle à coins arrondis 5"/>
          <p:cNvSpPr/>
          <p:nvPr/>
        </p:nvSpPr>
        <p:spPr>
          <a:xfrm>
            <a:off x="3857620" y="4286256"/>
            <a:ext cx="4071966" cy="714380"/>
          </a:xfrm>
          <a:prstGeom prst="roundRect">
            <a:avLst/>
          </a:prstGeom>
          <a:effectLst>
            <a:glow rad="228600">
              <a:schemeClr val="accent2">
                <a:satMod val="175000"/>
                <a:alpha val="40000"/>
              </a:schemeClr>
            </a:glow>
            <a:outerShdw blurRad="57150" dist="38100" dir="5400000" algn="ctr" rotWithShape="0">
              <a:schemeClr val="accent2">
                <a:shade val="9000"/>
                <a:satMod val="105000"/>
                <a:alpha val="48000"/>
              </a:scheme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400" b="1" dirty="0" smtClean="0"/>
              <a:t>3- Résultats et discussions </a:t>
            </a:r>
          </a:p>
        </p:txBody>
      </p:sp>
      <p:sp>
        <p:nvSpPr>
          <p:cNvPr id="7" name="Rectangle à coins arrondis 6"/>
          <p:cNvSpPr/>
          <p:nvPr/>
        </p:nvSpPr>
        <p:spPr>
          <a:xfrm>
            <a:off x="5143504" y="5572140"/>
            <a:ext cx="3714776" cy="714380"/>
          </a:xfrm>
          <a:prstGeom prst="roundRect">
            <a:avLst/>
          </a:prstGeom>
          <a:effectLst>
            <a:glow rad="228600">
              <a:schemeClr val="accent2">
                <a:satMod val="175000"/>
                <a:alpha val="40000"/>
              </a:schemeClr>
            </a:glow>
            <a:outerShdw blurRad="57150" dist="38100" dir="5400000" algn="ctr" rotWithShape="0">
              <a:schemeClr val="accent2">
                <a:shade val="9000"/>
                <a:satMod val="105000"/>
                <a:alpha val="48000"/>
              </a:schemeClr>
            </a:outerShdw>
          </a:effectLst>
        </p:spPr>
        <p:style>
          <a:lnRef idx="1">
            <a:schemeClr val="accent2"/>
          </a:lnRef>
          <a:fillRef idx="2">
            <a:schemeClr val="accent2"/>
          </a:fillRef>
          <a:effectRef idx="1">
            <a:schemeClr val="accent2"/>
          </a:effectRef>
          <a:fontRef idx="minor">
            <a:schemeClr val="dk1"/>
          </a:fontRef>
        </p:style>
        <p:txBody>
          <a:bodyPr rtlCol="0" anchor="ctr"/>
          <a:lstStyle/>
          <a:p>
            <a:r>
              <a:rPr lang="fr-FR" sz="2400" b="1" dirty="0" smtClean="0"/>
              <a:t>4- Conclusion Générale </a:t>
            </a:r>
          </a:p>
        </p:txBody>
      </p:sp>
      <p:sp>
        <p:nvSpPr>
          <p:cNvPr id="8" name="Rectangle 7"/>
          <p:cNvSpPr/>
          <p:nvPr/>
        </p:nvSpPr>
        <p:spPr>
          <a:xfrm>
            <a:off x="214282" y="5072074"/>
            <a:ext cx="3500462" cy="646331"/>
          </a:xfrm>
          <a:prstGeom prst="rect">
            <a:avLst/>
          </a:prstGeom>
          <a:effectLst>
            <a:glow rad="228600">
              <a:schemeClr val="accent1">
                <a:satMod val="175000"/>
                <a:alpha val="40000"/>
              </a:schemeClr>
            </a:glow>
            <a:outerShdw blurRad="57150" dist="38100" dir="5400000" algn="ctr" rotWithShape="0">
              <a:schemeClr val="accent2">
                <a:shade val="9000"/>
                <a:satMod val="105000"/>
                <a:alpha val="48000"/>
              </a:schemeClr>
            </a:outerShdw>
          </a:effectLst>
          <a:scene3d>
            <a:camera prst="perspectiveHeroicExtremeLeftFacing">
              <a:rot lat="600000" lon="1200000" rev="21594000"/>
            </a:camera>
            <a:lightRig rig="threePt" dir="t"/>
          </a:scene3d>
          <a:sp3d>
            <a:bevelT w="114300" prst="artDeco"/>
          </a:sp3d>
        </p:spPr>
        <p:style>
          <a:lnRef idx="1">
            <a:schemeClr val="accent2"/>
          </a:lnRef>
          <a:fillRef idx="2">
            <a:schemeClr val="accent2"/>
          </a:fillRef>
          <a:effectRef idx="1">
            <a:schemeClr val="accent2"/>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3600" b="1" dirty="0" smtClean="0">
                <a:ln w="11430"/>
                <a:solidFill>
                  <a:schemeClr val="tx1"/>
                </a:solidFill>
                <a:effectLst>
                  <a:outerShdw blurRad="50800" dist="39000" dir="5460000" algn="tl">
                    <a:srgbClr val="000000">
                      <a:alpha val="38000"/>
                    </a:srgbClr>
                  </a:outerShdw>
                </a:effectLst>
                <a:latin typeface="Century" pitchFamily="18" charset="0"/>
              </a:rPr>
              <a:t>Plan de Travail  </a:t>
            </a:r>
            <a:endParaRPr lang="fr-FR" sz="3600" b="1" dirty="0">
              <a:ln w="11430"/>
              <a:solidFill>
                <a:schemeClr val="tx1"/>
              </a:solidFill>
              <a:effectLst>
                <a:outerShdw blurRad="50800" dist="39000" dir="5460000" algn="tl">
                  <a:srgbClr val="000000">
                    <a:alpha val="38000"/>
                  </a:srgbClr>
                </a:outerShdw>
              </a:effectLst>
            </a:endParaRPr>
          </a:p>
        </p:txBody>
      </p:sp>
      <p:sp>
        <p:nvSpPr>
          <p:cNvPr id="9" name="عنصر نائب لرقم الشريحة 8"/>
          <p:cNvSpPr>
            <a:spLocks noGrp="1"/>
          </p:cNvSpPr>
          <p:nvPr>
            <p:ph type="sldNum" sz="quarter" idx="12"/>
          </p:nvPr>
        </p:nvSpPr>
        <p:spPr>
          <a:xfrm>
            <a:off x="7929586" y="6421461"/>
            <a:ext cx="1004918" cy="365125"/>
          </a:xfrm>
        </p:spPr>
        <p:txBody>
          <a:bodyPr/>
          <a:lstStyle/>
          <a:p>
            <a:r>
              <a:rPr lang="fr-BE" sz="3600" dirty="0" smtClean="0">
                <a:solidFill>
                  <a:srgbClr val="FF0000"/>
                </a:solidFill>
                <a:latin typeface="Algerian" pitchFamily="82" charset="0"/>
              </a:rPr>
              <a:t>01</a:t>
            </a:r>
            <a:endParaRPr lang="fr-BE" sz="3600" dirty="0">
              <a:solidFill>
                <a:srgbClr val="FF0000"/>
              </a:solidFill>
              <a:latin typeface="Algerian" pitchFamily="8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25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25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250" accel="50000" fill="hold">
                                          <p:stCondLst>
                                            <p:cond delay="250"/>
                                          </p:stCondLst>
                                        </p:cTn>
                                        <p:tgtEl>
                                          <p:spTgt spid="8"/>
                                        </p:tgtEl>
                                        <p:attrNameLst>
                                          <p:attrName>ppt_w</p:attrName>
                                        </p:attrNameLst>
                                      </p:cBhvr>
                                      <p:tavLst>
                                        <p:tav tm="0">
                                          <p:val>
                                            <p:strVal val="#ppt_w*.05"/>
                                          </p:val>
                                        </p:tav>
                                        <p:tav tm="100000">
                                          <p:val>
                                            <p:strVal val="#ppt_w"/>
                                          </p:val>
                                        </p:tav>
                                      </p:tavLst>
                                    </p:anim>
                                    <p:anim calcmode="lin" valueType="num">
                                      <p:cBhvr>
                                        <p:cTn id="10" dur="500" fill="hold"/>
                                        <p:tgtEl>
                                          <p:spTgt spid="8"/>
                                        </p:tgtEl>
                                        <p:attrNameLst>
                                          <p:attrName>ppt_h</p:attrName>
                                        </p:attrNameLst>
                                      </p:cBhvr>
                                      <p:tavLst>
                                        <p:tav tm="0">
                                          <p:val>
                                            <p:strVal val="#ppt_h"/>
                                          </p:val>
                                        </p:tav>
                                        <p:tav tm="100000">
                                          <p:val>
                                            <p:strVal val="#ppt_h"/>
                                          </p:val>
                                        </p:tav>
                                      </p:tavLst>
                                    </p:anim>
                                    <p:anim calcmode="lin" valueType="num">
                                      <p:cBhvr>
                                        <p:cTn id="11" dur="25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25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250" accel="50000" fill="hold">
                                          <p:stCondLst>
                                            <p:cond delay="250"/>
                                          </p:stCondLst>
                                        </p:cTn>
                                        <p:tgtEl>
                                          <p:spTgt spid="8"/>
                                        </p:tgtEl>
                                        <p:attrNameLst>
                                          <p:attrName>ppt_y</p:attrName>
                                        </p:attrNameLst>
                                      </p:cBhvr>
                                      <p:tavLst>
                                        <p:tav tm="0">
                                          <p:val>
                                            <p:strVal val="#ppt_y+.1"/>
                                          </p:val>
                                        </p:tav>
                                        <p:tav tm="100000">
                                          <p:val>
                                            <p:strVal val="#ppt_y"/>
                                          </p:val>
                                        </p:tav>
                                      </p:tavLst>
                                    </p:anim>
                                    <p:animEffect transition="in" filter="fade">
                                      <p:cBhvr>
                                        <p:cTn id="14" dur="500" decel="50000">
                                          <p:stCondLst>
                                            <p:cond delay="0"/>
                                          </p:stCondLst>
                                        </p:cTn>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6" presetClass="path" presetSubtype="0" accel="50000" decel="50000" fill="hold" grpId="1" nodeType="clickEffect">
                                  <p:stCondLst>
                                    <p:cond delay="0"/>
                                  </p:stCondLst>
                                  <p:iterate type="lt">
                                    <p:tmPct val="0"/>
                                  </p:iterate>
                                  <p:childTnLst>
                                    <p:animMotion origin="layout" path="M -0.00608 0.07037 L 0.52934 -0.57013 " pathEditMode="relative" rAng="0" ptsTypes="AA">
                                      <p:cBhvr>
                                        <p:cTn id="18" dur="1000" fill="hold"/>
                                        <p:tgtEl>
                                          <p:spTgt spid="8"/>
                                        </p:tgtEl>
                                        <p:attrNameLst>
                                          <p:attrName>ppt_x</p:attrName>
                                          <p:attrName>ppt_y</p:attrName>
                                        </p:attrNameLst>
                                      </p:cBhvr>
                                      <p:rCtr x="268" y="-320"/>
                                    </p:animMotion>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anim calcmode="lin" valueType="num">
                                      <p:cBhvr>
                                        <p:cTn id="24" dur="500" fill="hold"/>
                                        <p:tgtEl>
                                          <p:spTgt spid="4"/>
                                        </p:tgtEl>
                                        <p:attrNameLst>
                                          <p:attrName>ppt_x</p:attrName>
                                        </p:attrNameLst>
                                      </p:cBhvr>
                                      <p:tavLst>
                                        <p:tav tm="0">
                                          <p:val>
                                            <p:strVal val="#ppt_x"/>
                                          </p:val>
                                        </p:tav>
                                        <p:tav tm="100000">
                                          <p:val>
                                            <p:strVal val="#ppt_x"/>
                                          </p:val>
                                        </p:tav>
                                      </p:tavLst>
                                    </p:anim>
                                    <p:anim calcmode="lin" valueType="num">
                                      <p:cBhvr>
                                        <p:cTn id="25"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800" decel="100000"/>
                                        <p:tgtEl>
                                          <p:spTgt spid="5"/>
                                        </p:tgtEl>
                                      </p:cBhvr>
                                    </p:animEffect>
                                    <p:anim calcmode="lin" valueType="num">
                                      <p:cBhvr>
                                        <p:cTn id="31" dur="800" decel="100000" fill="hold"/>
                                        <p:tgtEl>
                                          <p:spTgt spid="5"/>
                                        </p:tgtEl>
                                        <p:attrNameLst>
                                          <p:attrName>style.rotation</p:attrName>
                                        </p:attrNameLst>
                                      </p:cBhvr>
                                      <p:tavLst>
                                        <p:tav tm="0">
                                          <p:val>
                                            <p:fltVal val="-90"/>
                                          </p:val>
                                        </p:tav>
                                        <p:tav tm="100000">
                                          <p:val>
                                            <p:fltVal val="0"/>
                                          </p:val>
                                        </p:tav>
                                      </p:tavLst>
                                    </p:anim>
                                    <p:anim calcmode="lin" valueType="num">
                                      <p:cBhvr>
                                        <p:cTn id="32" dur="800" decel="100000" fill="hold"/>
                                        <p:tgtEl>
                                          <p:spTgt spid="5"/>
                                        </p:tgtEl>
                                        <p:attrNameLst>
                                          <p:attrName>ppt_x</p:attrName>
                                        </p:attrNameLst>
                                      </p:cBhvr>
                                      <p:tavLst>
                                        <p:tav tm="0">
                                          <p:val>
                                            <p:strVal val="#ppt_x+0.4"/>
                                          </p:val>
                                        </p:tav>
                                        <p:tav tm="100000">
                                          <p:val>
                                            <p:strVal val="#ppt_x-0.05"/>
                                          </p:val>
                                        </p:tav>
                                      </p:tavLst>
                                    </p:anim>
                                    <p:anim calcmode="lin" valueType="num">
                                      <p:cBhvr>
                                        <p:cTn id="33" dur="800" decel="100000" fill="hold"/>
                                        <p:tgtEl>
                                          <p:spTgt spid="5"/>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5" presetClass="entr" presetSubtype="0" fill="hold" grpId="0" nodeType="clickEffect">
                                  <p:stCondLst>
                                    <p:cond delay="0"/>
                                  </p:stCondLst>
                                  <p:iterate type="lt">
                                    <p:tmPct val="0"/>
                                  </p:iterate>
                                  <p:childTnLst>
                                    <p:set>
                                      <p:cBhvr>
                                        <p:cTn id="39" dur="1" fill="hold">
                                          <p:stCondLst>
                                            <p:cond delay="0"/>
                                          </p:stCondLst>
                                        </p:cTn>
                                        <p:tgtEl>
                                          <p:spTgt spid="6"/>
                                        </p:tgtEl>
                                        <p:attrNameLst>
                                          <p:attrName>style.visibility</p:attrName>
                                        </p:attrNameLst>
                                      </p:cBhvr>
                                      <p:to>
                                        <p:strVal val="visible"/>
                                      </p:to>
                                    </p:set>
                                    <p:anim calcmode="lin" valueType="num">
                                      <p:cBhvr>
                                        <p:cTn id="40"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43" dur="1000" fill="hold"/>
                                        <p:tgtEl>
                                          <p:spTgt spid="6"/>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37"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1000"/>
                                        <p:tgtEl>
                                          <p:spTgt spid="7"/>
                                        </p:tgtEl>
                                      </p:cBhvr>
                                    </p:animEffect>
                                    <p:anim calcmode="lin" valueType="num">
                                      <p:cBhvr>
                                        <p:cTn id="53" dur="1000" fill="hold"/>
                                        <p:tgtEl>
                                          <p:spTgt spid="7"/>
                                        </p:tgtEl>
                                        <p:attrNameLst>
                                          <p:attrName>ppt_x</p:attrName>
                                        </p:attrNameLst>
                                      </p:cBhvr>
                                      <p:tavLst>
                                        <p:tav tm="0">
                                          <p:val>
                                            <p:strVal val="#ppt_x"/>
                                          </p:val>
                                        </p:tav>
                                        <p:tav tm="100000">
                                          <p:val>
                                            <p:strVal val="#ppt_x"/>
                                          </p:val>
                                        </p:tav>
                                      </p:tavLst>
                                    </p:anim>
                                    <p:anim calcmode="lin" valueType="num">
                                      <p:cBhvr>
                                        <p:cTn id="54" dur="900" decel="100000" fill="hold"/>
                                        <p:tgtEl>
                                          <p:spTgt spid="7"/>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8"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3"/>
          <p:cNvPicPr/>
          <p:nvPr/>
        </p:nvPicPr>
        <p:blipFill>
          <a:blip r:embed="rId2" cstate="print"/>
          <a:srcRect/>
          <a:stretch>
            <a:fillRect/>
          </a:stretch>
        </p:blipFill>
        <p:spPr bwMode="auto">
          <a:xfrm>
            <a:off x="571472" y="1000108"/>
            <a:ext cx="7929618" cy="3571900"/>
          </a:xfrm>
          <a:prstGeom prst="rect">
            <a:avLst/>
          </a:prstGeom>
          <a:ln>
            <a:noFill/>
          </a:ln>
          <a:effectLst>
            <a:outerShdw blurRad="292100" dist="139700" dir="2700000" algn="tl" rotWithShape="0">
              <a:srgbClr val="333333">
                <a:alpha val="65000"/>
              </a:srgbClr>
            </a:outerShdw>
          </a:effectLst>
        </p:spPr>
      </p:pic>
      <p:sp>
        <p:nvSpPr>
          <p:cNvPr id="3" name="Rectangle à coins arrondis 2"/>
          <p:cNvSpPr/>
          <p:nvPr/>
        </p:nvSpPr>
        <p:spPr>
          <a:xfrm>
            <a:off x="357158" y="5286388"/>
            <a:ext cx="8358246" cy="121442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lnSpc>
                <a:spcPct val="150000"/>
              </a:lnSpc>
            </a:pPr>
            <a:r>
              <a:rPr lang="fr-FR" dirty="0" smtClean="0"/>
              <a:t>L’effet du nombre de Reynolds sur les zones de recirculation est clair. On remarque que pour des nombres de Reynolds élevés (Re ≥ 150), d’autres zones de recirculation apparaissent juste après le point de décollement .</a:t>
            </a:r>
            <a:endParaRPr lang="fr-FR" dirty="0"/>
          </a:p>
        </p:txBody>
      </p:sp>
      <p:sp>
        <p:nvSpPr>
          <p:cNvPr id="4" name="Rectangle à coins arrondis 3"/>
          <p:cNvSpPr/>
          <p:nvPr/>
        </p:nvSpPr>
        <p:spPr>
          <a:xfrm>
            <a:off x="785786" y="4786322"/>
            <a:ext cx="7643866" cy="28575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400" b="1" i="1" dirty="0" smtClean="0">
                <a:latin typeface="Century" pitchFamily="18" charset="0"/>
              </a:rPr>
              <a:t>Contours des lignes de courant [kg/s]. Cas 1: a)1-20-50, b)1-20-150, c)1-20-200, d)1-20-250</a:t>
            </a:r>
            <a:endParaRPr lang="fr-FR" sz="1400" dirty="0">
              <a:latin typeface="Century" pitchFamily="18" charset="0"/>
            </a:endParaRPr>
          </a:p>
        </p:txBody>
      </p:sp>
      <p:sp>
        <p:nvSpPr>
          <p:cNvPr id="5" name="عنصر نائب لرقم الشريحة 4"/>
          <p:cNvSpPr>
            <a:spLocks noGrp="1"/>
          </p:cNvSpPr>
          <p:nvPr>
            <p:ph type="sldNum" sz="quarter" idx="12"/>
          </p:nvPr>
        </p:nvSpPr>
        <p:spPr>
          <a:xfrm>
            <a:off x="8072462" y="6421461"/>
            <a:ext cx="762000" cy="365125"/>
          </a:xfrm>
        </p:spPr>
        <p:txBody>
          <a:bodyPr/>
          <a:lstStyle/>
          <a:p>
            <a:r>
              <a:rPr lang="fr-BE" sz="3600" dirty="0" smtClean="0">
                <a:solidFill>
                  <a:srgbClr val="FF0000"/>
                </a:solidFill>
                <a:latin typeface="Algerian" pitchFamily="82" charset="0"/>
              </a:rPr>
              <a:t>28</a:t>
            </a:r>
            <a:endParaRPr lang="fr-BE" sz="3600" dirty="0">
              <a:solidFill>
                <a:srgbClr val="FF0000"/>
              </a:solidFill>
              <a:latin typeface="Algerian"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lide(fromBottom)">
                                      <p:cBhvr>
                                        <p:cTn id="10" dur="500"/>
                                        <p:tgtEl>
                                          <p:spTgt spid="4"/>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slide(fromBottom)">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p:nvPr/>
        </p:nvPicPr>
        <p:blipFill>
          <a:blip r:embed="rId2"/>
          <a:srcRect/>
          <a:stretch>
            <a:fillRect/>
          </a:stretch>
        </p:blipFill>
        <p:spPr bwMode="auto">
          <a:xfrm>
            <a:off x="180562" y="2000240"/>
            <a:ext cx="4320000" cy="2500330"/>
          </a:xfrm>
          <a:prstGeom prst="rect">
            <a:avLst/>
          </a:prstGeom>
          <a:noFill/>
          <a:ln w="9525">
            <a:noFill/>
            <a:miter lim="800000"/>
            <a:headEnd/>
            <a:tailEnd/>
          </a:ln>
        </p:spPr>
      </p:pic>
      <p:pic>
        <p:nvPicPr>
          <p:cNvPr id="5" name="صورة 4"/>
          <p:cNvPicPr/>
          <p:nvPr/>
        </p:nvPicPr>
        <p:blipFill>
          <a:blip r:embed="rId3"/>
          <a:srcRect/>
          <a:stretch>
            <a:fillRect/>
          </a:stretch>
        </p:blipFill>
        <p:spPr bwMode="auto">
          <a:xfrm>
            <a:off x="4752594" y="2000240"/>
            <a:ext cx="4320000" cy="2500330"/>
          </a:xfrm>
          <a:prstGeom prst="rect">
            <a:avLst/>
          </a:prstGeom>
          <a:noFill/>
          <a:ln w="9525">
            <a:noFill/>
            <a:miter lim="800000"/>
            <a:headEnd/>
            <a:tailEnd/>
          </a:ln>
        </p:spPr>
      </p:pic>
      <p:sp>
        <p:nvSpPr>
          <p:cNvPr id="10" name="Rectangle à coins arrondis 2"/>
          <p:cNvSpPr/>
          <p:nvPr/>
        </p:nvSpPr>
        <p:spPr>
          <a:xfrm>
            <a:off x="857224" y="642918"/>
            <a:ext cx="5286412" cy="50006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b="1" dirty="0" smtClean="0">
                <a:latin typeface="Century" pitchFamily="18" charset="0"/>
              </a:rPr>
              <a:t>3.3-</a:t>
            </a:r>
            <a:r>
              <a:rPr lang="fr-FR" sz="2000" b="1" dirty="0" smtClean="0"/>
              <a:t> Influence des conditions aux limites</a:t>
            </a:r>
            <a:endParaRPr lang="fr-FR" sz="2000" dirty="0"/>
          </a:p>
        </p:txBody>
      </p:sp>
      <p:sp>
        <p:nvSpPr>
          <p:cNvPr id="11" name="Rectangle à coins arrondis 2"/>
          <p:cNvSpPr/>
          <p:nvPr/>
        </p:nvSpPr>
        <p:spPr>
          <a:xfrm>
            <a:off x="928662" y="4500570"/>
            <a:ext cx="3214710" cy="35719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400" b="1" i="1" dirty="0" smtClean="0">
                <a:latin typeface="Century" pitchFamily="18" charset="0"/>
              </a:rPr>
              <a:t>Vitesses  sur la ligne verticale 1D</a:t>
            </a:r>
            <a:endParaRPr lang="fr-FR" sz="1400" dirty="0">
              <a:latin typeface="Century" pitchFamily="18" charset="0"/>
            </a:endParaRPr>
          </a:p>
        </p:txBody>
      </p:sp>
      <p:sp>
        <p:nvSpPr>
          <p:cNvPr id="12" name="Rectangle à coins arrondis 2"/>
          <p:cNvSpPr/>
          <p:nvPr/>
        </p:nvSpPr>
        <p:spPr>
          <a:xfrm>
            <a:off x="2714612" y="1285860"/>
            <a:ext cx="3929090" cy="5715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b="1" dirty="0" smtClean="0"/>
              <a:t>Vitesse d’entrée parabolique</a:t>
            </a:r>
            <a:endParaRPr lang="fr-FR" dirty="0"/>
          </a:p>
        </p:txBody>
      </p:sp>
      <p:sp>
        <p:nvSpPr>
          <p:cNvPr id="13" name="Rectangle à coins arrondis 2"/>
          <p:cNvSpPr/>
          <p:nvPr/>
        </p:nvSpPr>
        <p:spPr>
          <a:xfrm>
            <a:off x="5643570" y="4500570"/>
            <a:ext cx="3214710" cy="35719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400" b="1" i="1" dirty="0" smtClean="0">
                <a:latin typeface="Century" pitchFamily="18" charset="0"/>
              </a:rPr>
              <a:t>Vitesses  sur la ligne verticale 3D</a:t>
            </a:r>
            <a:endParaRPr lang="fr-FR" sz="1400" dirty="0">
              <a:latin typeface="Century" pitchFamily="18" charset="0"/>
            </a:endParaRPr>
          </a:p>
        </p:txBody>
      </p:sp>
      <p:sp>
        <p:nvSpPr>
          <p:cNvPr id="14" name="Rectangle à coins arrondis 2"/>
          <p:cNvSpPr/>
          <p:nvPr/>
        </p:nvSpPr>
        <p:spPr>
          <a:xfrm>
            <a:off x="500034" y="5072074"/>
            <a:ext cx="8358246" cy="135732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smtClean="0"/>
          </a:p>
          <a:p>
            <a:pPr algn="just">
              <a:lnSpc>
                <a:spcPct val="150000"/>
              </a:lnSpc>
            </a:pPr>
            <a:endParaRPr lang="fr-FR" dirty="0" smtClean="0">
              <a:latin typeface="Century" pitchFamily="18" charset="0"/>
            </a:endParaRPr>
          </a:p>
          <a:p>
            <a:pPr algn="just">
              <a:lnSpc>
                <a:spcPct val="150000"/>
              </a:lnSpc>
              <a:buFont typeface="Wingdings" pitchFamily="2" charset="2"/>
              <a:buChar char="Ø"/>
            </a:pPr>
            <a:r>
              <a:rPr lang="fr-FR" dirty="0" smtClean="0">
                <a:latin typeface="Century" pitchFamily="18" charset="0"/>
              </a:rPr>
              <a:t>  L’effet de la forme du profil de vitesse à la sortie de la buse sur l’écoulement est visible où les grandes valeurs de vitesses correspondent au profil parabolique et les faibles valeurs au profil uniforme.</a:t>
            </a:r>
            <a:endParaRPr lang="en-US" dirty="0" smtClean="0">
              <a:latin typeface="Century" pitchFamily="18" charset="0"/>
            </a:endParaRPr>
          </a:p>
          <a:p>
            <a:pPr algn="ctr"/>
            <a:endParaRPr lang="fr-FR" dirty="0" smtClean="0"/>
          </a:p>
          <a:p>
            <a:pPr algn="ctr"/>
            <a:endParaRPr lang="fr-FR" dirty="0"/>
          </a:p>
        </p:txBody>
      </p:sp>
      <p:sp>
        <p:nvSpPr>
          <p:cNvPr id="15" name="عنصر نائب لرقم الشريحة 14"/>
          <p:cNvSpPr>
            <a:spLocks noGrp="1"/>
          </p:cNvSpPr>
          <p:nvPr>
            <p:ph type="sldNum" sz="quarter" idx="12"/>
          </p:nvPr>
        </p:nvSpPr>
        <p:spPr>
          <a:xfrm>
            <a:off x="8143900" y="6421461"/>
            <a:ext cx="762000" cy="365125"/>
          </a:xfrm>
        </p:spPr>
        <p:txBody>
          <a:bodyPr/>
          <a:lstStyle/>
          <a:p>
            <a:r>
              <a:rPr lang="fr-BE" sz="3600" dirty="0" smtClean="0">
                <a:solidFill>
                  <a:srgbClr val="FF0000"/>
                </a:solidFill>
                <a:latin typeface="Algerian" pitchFamily="82" charset="0"/>
              </a:rPr>
              <a:t>29</a:t>
            </a:r>
            <a:endParaRPr lang="fr-BE" sz="3600" dirty="0">
              <a:solidFill>
                <a:srgbClr val="FF0000"/>
              </a:solidFill>
              <a:latin typeface="Algerian"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4" presetClass="entr" presetSubtype="16"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ox(in)">
                                      <p:cBhvr>
                                        <p:cTn id="11" dur="500"/>
                                        <p:tgtEl>
                                          <p:spTgt spid="12"/>
                                        </p:tgtEl>
                                      </p:cBhvr>
                                    </p:animEffect>
                                  </p:childTnLst>
                                </p:cTn>
                              </p:par>
                              <p:par>
                                <p:cTn id="12" presetID="4"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ox(in)">
                                      <p:cBhvr>
                                        <p:cTn id="14" dur="500"/>
                                        <p:tgtEl>
                                          <p:spTgt spid="4"/>
                                        </p:tgtEl>
                                      </p:cBhvr>
                                    </p:animEffect>
                                  </p:childTnLst>
                                </p:cTn>
                              </p:par>
                              <p:par>
                                <p:cTn id="15" presetID="4"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ox(in)">
                                      <p:cBhvr>
                                        <p:cTn id="20" dur="500"/>
                                        <p:tgtEl>
                                          <p:spTgt spid="11"/>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ox(in)">
                                      <p:cBhvr>
                                        <p:cTn id="23" dur="500"/>
                                        <p:tgtEl>
                                          <p:spTgt spid="13"/>
                                        </p:tgtEl>
                                      </p:cBhvr>
                                    </p:animEffect>
                                  </p:childTnLst>
                                </p:cTn>
                              </p:par>
                              <p:par>
                                <p:cTn id="24" presetID="2" presetClass="entr" presetSubtype="4"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a:blip r:embed="rId2"/>
          <a:srcRect/>
          <a:stretch>
            <a:fillRect/>
          </a:stretch>
        </p:blipFill>
        <p:spPr bwMode="auto">
          <a:xfrm>
            <a:off x="285720" y="1285860"/>
            <a:ext cx="4320000" cy="2502000"/>
          </a:xfrm>
          <a:prstGeom prst="rect">
            <a:avLst/>
          </a:prstGeom>
          <a:noFill/>
          <a:ln w="9525">
            <a:noFill/>
            <a:miter lim="800000"/>
            <a:headEnd/>
            <a:tailEnd/>
          </a:ln>
        </p:spPr>
      </p:pic>
      <p:pic>
        <p:nvPicPr>
          <p:cNvPr id="3" name="صورة 2"/>
          <p:cNvPicPr/>
          <p:nvPr/>
        </p:nvPicPr>
        <p:blipFill>
          <a:blip r:embed="rId3"/>
          <a:srcRect/>
          <a:stretch>
            <a:fillRect/>
          </a:stretch>
        </p:blipFill>
        <p:spPr bwMode="auto">
          <a:xfrm>
            <a:off x="4752594" y="1285860"/>
            <a:ext cx="4320000" cy="2502000"/>
          </a:xfrm>
          <a:prstGeom prst="rect">
            <a:avLst/>
          </a:prstGeom>
          <a:noFill/>
          <a:ln w="9525">
            <a:noFill/>
            <a:miter lim="800000"/>
            <a:headEnd/>
            <a:tailEnd/>
          </a:ln>
        </p:spPr>
      </p:pic>
      <p:sp>
        <p:nvSpPr>
          <p:cNvPr id="4" name="Rectangle à coins arrondis 2"/>
          <p:cNvSpPr/>
          <p:nvPr/>
        </p:nvSpPr>
        <p:spPr>
          <a:xfrm>
            <a:off x="928662" y="3929066"/>
            <a:ext cx="3214710" cy="35719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400" b="1" i="1" dirty="0" smtClean="0">
                <a:latin typeface="Century" pitchFamily="18" charset="0"/>
              </a:rPr>
              <a:t>Vitesses  sur la ligne verticale 1D</a:t>
            </a:r>
            <a:endParaRPr lang="fr-FR" sz="1400" dirty="0">
              <a:latin typeface="Century" pitchFamily="18" charset="0"/>
            </a:endParaRPr>
          </a:p>
        </p:txBody>
      </p:sp>
      <p:sp>
        <p:nvSpPr>
          <p:cNvPr id="5" name="Rectangle à coins arrondis 2"/>
          <p:cNvSpPr/>
          <p:nvPr/>
        </p:nvSpPr>
        <p:spPr>
          <a:xfrm>
            <a:off x="5715008" y="3929066"/>
            <a:ext cx="3214710" cy="35719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400" b="1" i="1" dirty="0" smtClean="0">
                <a:latin typeface="Century" pitchFamily="18" charset="0"/>
              </a:rPr>
              <a:t>Vitesses  sur la ligne verticale 3D</a:t>
            </a:r>
            <a:endParaRPr lang="fr-FR" sz="1400" dirty="0">
              <a:latin typeface="Century" pitchFamily="18" charset="0"/>
            </a:endParaRPr>
          </a:p>
        </p:txBody>
      </p:sp>
      <p:sp>
        <p:nvSpPr>
          <p:cNvPr id="6" name="Rectangle à coins arrondis 2"/>
          <p:cNvSpPr/>
          <p:nvPr/>
        </p:nvSpPr>
        <p:spPr>
          <a:xfrm>
            <a:off x="571472" y="4643446"/>
            <a:ext cx="8358246" cy="135732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smtClean="0"/>
          </a:p>
          <a:p>
            <a:pPr algn="just">
              <a:lnSpc>
                <a:spcPct val="150000"/>
              </a:lnSpc>
              <a:buFont typeface="Wingdings" pitchFamily="2" charset="2"/>
              <a:buChar char="Ø"/>
            </a:pPr>
            <a:r>
              <a:rPr lang="fr-FR" dirty="0" smtClean="0">
                <a:latin typeface="Century" pitchFamily="18" charset="0"/>
              </a:rPr>
              <a:t>  Le cas du nombre de Reynolds Re = 250 à x/D = 1, le jet pariétal qui correspond au profil uniforme est plus épais par rapport à celui du profil parabolique.</a:t>
            </a:r>
          </a:p>
          <a:p>
            <a:pPr algn="ctr"/>
            <a:endParaRPr lang="fr-FR" dirty="0"/>
          </a:p>
        </p:txBody>
      </p:sp>
      <p:sp>
        <p:nvSpPr>
          <p:cNvPr id="7" name="عنصر نائب لرقم الشريحة 6"/>
          <p:cNvSpPr>
            <a:spLocks noGrp="1"/>
          </p:cNvSpPr>
          <p:nvPr>
            <p:ph type="sldNum" sz="quarter" idx="12"/>
          </p:nvPr>
        </p:nvSpPr>
        <p:spPr>
          <a:xfrm>
            <a:off x="8143900" y="6350023"/>
            <a:ext cx="762000" cy="365125"/>
          </a:xfrm>
        </p:spPr>
        <p:txBody>
          <a:bodyPr/>
          <a:lstStyle/>
          <a:p>
            <a:r>
              <a:rPr lang="fr-BE" sz="3600" dirty="0" smtClean="0">
                <a:solidFill>
                  <a:srgbClr val="FF0000"/>
                </a:solidFill>
                <a:latin typeface="Algerian" pitchFamily="82" charset="0"/>
              </a:rPr>
              <a:t>30</a:t>
            </a:r>
            <a:endParaRPr lang="fr-BE" sz="3600" dirty="0">
              <a:solidFill>
                <a:srgbClr val="FF0000"/>
              </a:solidFill>
              <a:latin typeface="Algerian"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a:blip r:embed="rId2"/>
          <a:srcRect/>
          <a:stretch>
            <a:fillRect/>
          </a:stretch>
        </p:blipFill>
        <p:spPr bwMode="auto">
          <a:xfrm>
            <a:off x="214282" y="1214422"/>
            <a:ext cx="4320000" cy="2502000"/>
          </a:xfrm>
          <a:prstGeom prst="rect">
            <a:avLst/>
          </a:prstGeom>
          <a:noFill/>
          <a:ln w="9525">
            <a:noFill/>
            <a:miter lim="800000"/>
            <a:headEnd/>
            <a:tailEnd/>
          </a:ln>
        </p:spPr>
      </p:pic>
      <p:pic>
        <p:nvPicPr>
          <p:cNvPr id="3" name="صورة 2"/>
          <p:cNvPicPr/>
          <p:nvPr/>
        </p:nvPicPr>
        <p:blipFill>
          <a:blip r:embed="rId3"/>
          <a:srcRect/>
          <a:stretch>
            <a:fillRect/>
          </a:stretch>
        </p:blipFill>
        <p:spPr bwMode="auto">
          <a:xfrm>
            <a:off x="4643438" y="1214422"/>
            <a:ext cx="4320000" cy="2502000"/>
          </a:xfrm>
          <a:prstGeom prst="rect">
            <a:avLst/>
          </a:prstGeom>
          <a:noFill/>
          <a:ln w="9525">
            <a:noFill/>
            <a:miter lim="800000"/>
            <a:headEnd/>
            <a:tailEnd/>
          </a:ln>
        </p:spPr>
      </p:pic>
      <p:sp>
        <p:nvSpPr>
          <p:cNvPr id="4" name="Rectangle à coins arrondis 2"/>
          <p:cNvSpPr/>
          <p:nvPr/>
        </p:nvSpPr>
        <p:spPr>
          <a:xfrm>
            <a:off x="1000100" y="3857628"/>
            <a:ext cx="3429024" cy="35719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400" b="1" i="1" dirty="0" smtClean="0">
                <a:latin typeface="Century" pitchFamily="18" charset="0"/>
              </a:rPr>
              <a:t>Vitesses  sur la ligne </a:t>
            </a:r>
            <a:r>
              <a:rPr lang="fr-FR" sz="1400" b="1" i="1" dirty="0" smtClean="0"/>
              <a:t>horizontale </a:t>
            </a:r>
            <a:r>
              <a:rPr lang="fr-FR" sz="1400" b="1" i="1" dirty="0" smtClean="0">
                <a:latin typeface="Century" pitchFamily="18" charset="0"/>
              </a:rPr>
              <a:t> </a:t>
            </a:r>
            <a:r>
              <a:rPr lang="fr-FR" sz="1400" b="1" i="1" dirty="0" smtClean="0">
                <a:latin typeface="Century" pitchFamily="18" charset="0"/>
              </a:rPr>
              <a:t>0.5D</a:t>
            </a:r>
            <a:endParaRPr lang="fr-FR" sz="1400" dirty="0">
              <a:latin typeface="Century" pitchFamily="18" charset="0"/>
            </a:endParaRPr>
          </a:p>
        </p:txBody>
      </p:sp>
      <p:sp>
        <p:nvSpPr>
          <p:cNvPr id="5" name="Rectangle à coins arrondis 2"/>
          <p:cNvSpPr/>
          <p:nvPr/>
        </p:nvSpPr>
        <p:spPr>
          <a:xfrm>
            <a:off x="5500694" y="3857628"/>
            <a:ext cx="3429024" cy="35719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400" b="1" i="1" dirty="0" smtClean="0">
                <a:latin typeface="Century" pitchFamily="18" charset="0"/>
              </a:rPr>
              <a:t>Vitesses  sur la ligne </a:t>
            </a:r>
            <a:r>
              <a:rPr lang="fr-FR" sz="1400" b="1" i="1" dirty="0" smtClean="0">
                <a:latin typeface="Century" pitchFamily="18" charset="0"/>
              </a:rPr>
              <a:t>horizontale  2</a:t>
            </a:r>
            <a:r>
              <a:rPr lang="fr-FR" sz="1400" b="1" i="1" dirty="0" smtClean="0">
                <a:latin typeface="Century" pitchFamily="18" charset="0"/>
              </a:rPr>
              <a:t>.5D</a:t>
            </a:r>
            <a:endParaRPr lang="fr-FR" sz="1400" dirty="0">
              <a:latin typeface="Century" pitchFamily="18" charset="0"/>
            </a:endParaRPr>
          </a:p>
        </p:txBody>
      </p:sp>
      <p:sp>
        <p:nvSpPr>
          <p:cNvPr id="6" name="Rectangle à coins arrondis 2"/>
          <p:cNvSpPr/>
          <p:nvPr/>
        </p:nvSpPr>
        <p:spPr>
          <a:xfrm>
            <a:off x="571472" y="4572008"/>
            <a:ext cx="8358246" cy="164305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lnSpc>
                <a:spcPct val="150000"/>
              </a:lnSpc>
              <a:buFont typeface="Wingdings" pitchFamily="2" charset="2"/>
              <a:buChar char="Ø"/>
            </a:pPr>
            <a:r>
              <a:rPr lang="fr-FR" dirty="0" smtClean="0"/>
              <a:t>  Les profils de vitesses présentés sont semblables pour les deux profils de vitesse à la sortie de la buse.</a:t>
            </a:r>
          </a:p>
          <a:p>
            <a:pPr algn="just">
              <a:lnSpc>
                <a:spcPct val="150000"/>
              </a:lnSpc>
              <a:buFont typeface="Wingdings" pitchFamily="2" charset="2"/>
              <a:buChar char="Ø"/>
            </a:pPr>
            <a:r>
              <a:rPr lang="fr-FR" dirty="0" smtClean="0"/>
              <a:t>  Il y a une différence entre les valeurs maximales où le profil parabolique donne une valeur maximale supérieure à celle du profil uniforme.</a:t>
            </a:r>
            <a:endParaRPr lang="fr-FR" dirty="0"/>
          </a:p>
        </p:txBody>
      </p:sp>
      <p:sp>
        <p:nvSpPr>
          <p:cNvPr id="7" name="عنصر نائب لرقم الشريحة 6"/>
          <p:cNvSpPr>
            <a:spLocks noGrp="1"/>
          </p:cNvSpPr>
          <p:nvPr>
            <p:ph type="sldNum" sz="quarter" idx="12"/>
          </p:nvPr>
        </p:nvSpPr>
        <p:spPr>
          <a:xfrm>
            <a:off x="8167718" y="6429396"/>
            <a:ext cx="762000" cy="365125"/>
          </a:xfrm>
        </p:spPr>
        <p:txBody>
          <a:bodyPr/>
          <a:lstStyle/>
          <a:p>
            <a:r>
              <a:rPr lang="fr-BE" sz="3600" dirty="0" smtClean="0">
                <a:solidFill>
                  <a:srgbClr val="FF0000"/>
                </a:solidFill>
                <a:latin typeface="Algerian" pitchFamily="82" charset="0"/>
              </a:rPr>
              <a:t>31</a:t>
            </a:r>
            <a:endParaRPr lang="fr-BE" sz="3600" dirty="0">
              <a:solidFill>
                <a:srgbClr val="FF0000"/>
              </a:solidFill>
              <a:latin typeface="Algerian"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lide(fromBottom)">
                                      <p:cBhvr>
                                        <p:cTn id="10" dur="500"/>
                                        <p:tgtEl>
                                          <p:spTgt spid="5"/>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a:blip r:embed="rId2" cstate="print"/>
          <a:srcRect/>
          <a:stretch>
            <a:fillRect/>
          </a:stretch>
        </p:blipFill>
        <p:spPr bwMode="auto">
          <a:xfrm>
            <a:off x="1571604" y="857232"/>
            <a:ext cx="6500858" cy="3286148"/>
          </a:xfrm>
          <a:prstGeom prst="rect">
            <a:avLst/>
          </a:prstGeom>
          <a:noFill/>
          <a:ln w="9525">
            <a:noFill/>
            <a:miter lim="800000"/>
            <a:headEnd/>
            <a:tailEnd/>
          </a:ln>
        </p:spPr>
      </p:pic>
      <p:sp>
        <p:nvSpPr>
          <p:cNvPr id="3" name="Rectangle à coins arrondis 2"/>
          <p:cNvSpPr/>
          <p:nvPr/>
        </p:nvSpPr>
        <p:spPr>
          <a:xfrm>
            <a:off x="3071802" y="4214818"/>
            <a:ext cx="4071966" cy="35719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400" b="1" i="1" dirty="0" smtClean="0">
                <a:latin typeface="Century" pitchFamily="18" charset="0"/>
              </a:rPr>
              <a:t>Coefficient de pression sur la paroi d'impact</a:t>
            </a:r>
            <a:endParaRPr lang="fr-FR" sz="1400" dirty="0">
              <a:latin typeface="Century" pitchFamily="18" charset="0"/>
            </a:endParaRPr>
          </a:p>
        </p:txBody>
      </p:sp>
      <p:sp>
        <p:nvSpPr>
          <p:cNvPr id="4" name="Rectangle à coins arrondis 2"/>
          <p:cNvSpPr/>
          <p:nvPr/>
        </p:nvSpPr>
        <p:spPr>
          <a:xfrm>
            <a:off x="642910" y="4714884"/>
            <a:ext cx="8358246" cy="157161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lnSpc>
                <a:spcPct val="150000"/>
              </a:lnSpc>
              <a:buFont typeface="Wingdings" pitchFamily="2" charset="2"/>
              <a:buChar char="Ø"/>
            </a:pPr>
            <a:r>
              <a:rPr lang="fr-FR" dirty="0" smtClean="0"/>
              <a:t> Une différence considérable du coefficient de pression entre les deux profils dans la région de stagnation.</a:t>
            </a:r>
          </a:p>
          <a:p>
            <a:pPr algn="just">
              <a:lnSpc>
                <a:spcPct val="150000"/>
              </a:lnSpc>
              <a:buFont typeface="Wingdings" pitchFamily="2" charset="2"/>
              <a:buChar char="Ø"/>
            </a:pPr>
            <a:r>
              <a:rPr lang="fr-FR" dirty="0" smtClean="0"/>
              <a:t> Les valeurs maximales de ce dernier sont localisées au point de stagnation et correspondent au profil parabolique.</a:t>
            </a:r>
            <a:endParaRPr lang="fr-FR" dirty="0"/>
          </a:p>
        </p:txBody>
      </p:sp>
      <p:sp>
        <p:nvSpPr>
          <p:cNvPr id="5" name="عنصر نائب لرقم الشريحة 4"/>
          <p:cNvSpPr>
            <a:spLocks noGrp="1"/>
          </p:cNvSpPr>
          <p:nvPr>
            <p:ph type="sldNum" sz="quarter" idx="12"/>
          </p:nvPr>
        </p:nvSpPr>
        <p:spPr>
          <a:xfrm>
            <a:off x="8167718" y="6421461"/>
            <a:ext cx="762000" cy="365125"/>
          </a:xfrm>
        </p:spPr>
        <p:txBody>
          <a:bodyPr/>
          <a:lstStyle/>
          <a:p>
            <a:r>
              <a:rPr lang="fr-BE" sz="3600" dirty="0" smtClean="0">
                <a:solidFill>
                  <a:srgbClr val="FF0000"/>
                </a:solidFill>
                <a:latin typeface="Algerian" pitchFamily="82" charset="0"/>
              </a:rPr>
              <a:t>32</a:t>
            </a:r>
            <a:endParaRPr lang="fr-BE" sz="3600" dirty="0">
              <a:solidFill>
                <a:srgbClr val="FF0000"/>
              </a:solidFill>
              <a:latin typeface="Algerian"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a:blip r:embed="rId2"/>
          <a:srcRect/>
          <a:stretch>
            <a:fillRect/>
          </a:stretch>
        </p:blipFill>
        <p:spPr bwMode="auto">
          <a:xfrm>
            <a:off x="642910" y="1643050"/>
            <a:ext cx="7920000" cy="2880000"/>
          </a:xfrm>
          <a:prstGeom prst="rect">
            <a:avLst/>
          </a:prstGeom>
          <a:noFill/>
          <a:ln w="9525">
            <a:noFill/>
            <a:miter lim="800000"/>
            <a:headEnd/>
            <a:tailEnd/>
          </a:ln>
        </p:spPr>
      </p:pic>
      <p:sp>
        <p:nvSpPr>
          <p:cNvPr id="4" name="Rectangle à coins arrondis 2"/>
          <p:cNvSpPr/>
          <p:nvPr/>
        </p:nvSpPr>
        <p:spPr>
          <a:xfrm>
            <a:off x="3071802" y="785794"/>
            <a:ext cx="2857520" cy="5715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000" b="1" dirty="0" smtClean="0">
                <a:latin typeface="Century" pitchFamily="18" charset="0"/>
              </a:rPr>
              <a:t>Lignes de courant</a:t>
            </a:r>
            <a:endParaRPr lang="fr-FR" sz="2000" dirty="0">
              <a:latin typeface="Century" pitchFamily="18" charset="0"/>
            </a:endParaRPr>
          </a:p>
        </p:txBody>
      </p:sp>
      <p:sp>
        <p:nvSpPr>
          <p:cNvPr id="5" name="Rectangle à coins arrondis 2"/>
          <p:cNvSpPr/>
          <p:nvPr/>
        </p:nvSpPr>
        <p:spPr>
          <a:xfrm>
            <a:off x="1643042" y="4643446"/>
            <a:ext cx="5929354" cy="35719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400" b="1" i="1" dirty="0" smtClean="0">
                <a:latin typeface="Century" pitchFamily="18" charset="0"/>
              </a:rPr>
              <a:t>Contours des lignes de courant [kg/s]. a)Cas 1-20-50 et b)Cas 3-20-50</a:t>
            </a:r>
            <a:endParaRPr lang="fr-FR" sz="1400" dirty="0">
              <a:latin typeface="Century" pitchFamily="18" charset="0"/>
            </a:endParaRPr>
          </a:p>
        </p:txBody>
      </p:sp>
      <p:sp>
        <p:nvSpPr>
          <p:cNvPr id="6" name="Rectangle à coins arrondis 2"/>
          <p:cNvSpPr/>
          <p:nvPr/>
        </p:nvSpPr>
        <p:spPr>
          <a:xfrm>
            <a:off x="428596" y="5286388"/>
            <a:ext cx="8358246" cy="85725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lnSpc>
                <a:spcPct val="150000"/>
              </a:lnSpc>
              <a:buFont typeface="Wingdings" pitchFamily="2" charset="2"/>
              <a:buChar char="Ø"/>
            </a:pPr>
            <a:r>
              <a:rPr lang="fr-FR" dirty="0" smtClean="0">
                <a:latin typeface="Century" pitchFamily="18" charset="0"/>
              </a:rPr>
              <a:t>  Nous remarquons pour les deux cas présentent le même comportement.</a:t>
            </a:r>
            <a:endParaRPr lang="fr-FR" dirty="0">
              <a:latin typeface="Century" pitchFamily="18" charset="0"/>
            </a:endParaRPr>
          </a:p>
        </p:txBody>
      </p:sp>
      <p:sp>
        <p:nvSpPr>
          <p:cNvPr id="7" name="عنصر نائب لرقم الشريحة 6"/>
          <p:cNvSpPr>
            <a:spLocks noGrp="1"/>
          </p:cNvSpPr>
          <p:nvPr>
            <p:ph type="sldNum" sz="quarter" idx="12"/>
          </p:nvPr>
        </p:nvSpPr>
        <p:spPr>
          <a:xfrm>
            <a:off x="8167718" y="6357958"/>
            <a:ext cx="762000" cy="365125"/>
          </a:xfrm>
        </p:spPr>
        <p:txBody>
          <a:bodyPr/>
          <a:lstStyle/>
          <a:p>
            <a:r>
              <a:rPr lang="fr-BE" sz="3600" dirty="0" smtClean="0">
                <a:solidFill>
                  <a:srgbClr val="FF0000"/>
                </a:solidFill>
                <a:latin typeface="Algerian" pitchFamily="82" charset="0"/>
              </a:rPr>
              <a:t>33</a:t>
            </a:r>
            <a:endParaRPr lang="fr-BE" sz="3600" dirty="0">
              <a:solidFill>
                <a:srgbClr val="FF0000"/>
              </a:solidFill>
              <a:latin typeface="Algerian"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53"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a:blip r:embed="rId2"/>
          <a:srcRect/>
          <a:stretch>
            <a:fillRect/>
          </a:stretch>
        </p:blipFill>
        <p:spPr bwMode="auto">
          <a:xfrm>
            <a:off x="857224" y="1000108"/>
            <a:ext cx="7920000" cy="2880000"/>
          </a:xfrm>
          <a:prstGeom prst="rect">
            <a:avLst/>
          </a:prstGeom>
          <a:noFill/>
          <a:ln w="9525">
            <a:noFill/>
            <a:miter lim="800000"/>
            <a:headEnd/>
            <a:tailEnd/>
          </a:ln>
        </p:spPr>
      </p:pic>
      <p:sp>
        <p:nvSpPr>
          <p:cNvPr id="3" name="Rectangle à coins arrondis 2"/>
          <p:cNvSpPr/>
          <p:nvPr/>
        </p:nvSpPr>
        <p:spPr>
          <a:xfrm>
            <a:off x="1785918" y="4000504"/>
            <a:ext cx="6286544" cy="35719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400" b="1" i="1" dirty="0" smtClean="0">
                <a:latin typeface="Century" pitchFamily="18" charset="0"/>
              </a:rPr>
              <a:t>Contours des lignes de courant [kg/s]. a)Cas 1-20-250 et b)Cas 3-20-250</a:t>
            </a:r>
            <a:endParaRPr lang="fr-FR" sz="1400" dirty="0">
              <a:latin typeface="Century" pitchFamily="18" charset="0"/>
            </a:endParaRPr>
          </a:p>
        </p:txBody>
      </p:sp>
      <p:sp>
        <p:nvSpPr>
          <p:cNvPr id="4" name="Rectangle à coins arrondis 2"/>
          <p:cNvSpPr/>
          <p:nvPr/>
        </p:nvSpPr>
        <p:spPr>
          <a:xfrm>
            <a:off x="571472" y="4572008"/>
            <a:ext cx="8358246" cy="178592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lnSpc>
                <a:spcPct val="150000"/>
              </a:lnSpc>
            </a:pPr>
            <a:endParaRPr lang="fr-FR" dirty="0" smtClean="0"/>
          </a:p>
          <a:p>
            <a:pPr algn="just">
              <a:lnSpc>
                <a:spcPct val="150000"/>
              </a:lnSpc>
            </a:pPr>
            <a:r>
              <a:rPr lang="fr-FR" dirty="0" smtClean="0">
                <a:latin typeface="Century" pitchFamily="18" charset="0"/>
              </a:rPr>
              <a:t>Nous remarquons, malgré que le comportement global semble identique, qu’il existe une différence:</a:t>
            </a:r>
          </a:p>
          <a:p>
            <a:pPr algn="just">
              <a:lnSpc>
                <a:spcPct val="150000"/>
              </a:lnSpc>
              <a:buFont typeface="Wingdings" pitchFamily="2" charset="2"/>
              <a:buChar char="Ø"/>
            </a:pPr>
            <a:r>
              <a:rPr lang="fr-FR" dirty="0" smtClean="0">
                <a:latin typeface="Century" pitchFamily="18" charset="0"/>
              </a:rPr>
              <a:t>  La zone du jet libre ainsi que celle du jet pariétal sont plus épaisses dans le cas du profil uniforme.</a:t>
            </a:r>
          </a:p>
          <a:p>
            <a:pPr algn="just">
              <a:lnSpc>
                <a:spcPct val="150000"/>
              </a:lnSpc>
            </a:pPr>
            <a:endParaRPr lang="fr-FR" dirty="0">
              <a:latin typeface="Century" pitchFamily="18" charset="0"/>
            </a:endParaRPr>
          </a:p>
        </p:txBody>
      </p:sp>
      <p:sp>
        <p:nvSpPr>
          <p:cNvPr id="5" name="عنصر نائب لرقم الشريحة 4"/>
          <p:cNvSpPr>
            <a:spLocks noGrp="1"/>
          </p:cNvSpPr>
          <p:nvPr>
            <p:ph type="sldNum" sz="quarter" idx="12"/>
          </p:nvPr>
        </p:nvSpPr>
        <p:spPr>
          <a:xfrm>
            <a:off x="8239156" y="6492899"/>
            <a:ext cx="762000" cy="365125"/>
          </a:xfrm>
        </p:spPr>
        <p:txBody>
          <a:bodyPr/>
          <a:lstStyle/>
          <a:p>
            <a:r>
              <a:rPr lang="fr-BE" sz="3600" dirty="0" smtClean="0">
                <a:solidFill>
                  <a:srgbClr val="FF0000"/>
                </a:solidFill>
                <a:latin typeface="Algerian" pitchFamily="82" charset="0"/>
              </a:rPr>
              <a:t>34</a:t>
            </a:r>
            <a:endParaRPr lang="fr-BE" sz="3600" dirty="0">
              <a:solidFill>
                <a:srgbClr val="FF0000"/>
              </a:solidFill>
              <a:latin typeface="Algerian"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a:blip r:embed="rId2"/>
          <a:srcRect/>
          <a:stretch>
            <a:fillRect/>
          </a:stretch>
        </p:blipFill>
        <p:spPr bwMode="auto">
          <a:xfrm>
            <a:off x="1214414" y="1500174"/>
            <a:ext cx="6480000" cy="2880000"/>
          </a:xfrm>
          <a:prstGeom prst="rect">
            <a:avLst/>
          </a:prstGeom>
          <a:noFill/>
          <a:ln w="9525">
            <a:noFill/>
            <a:miter lim="800000"/>
            <a:headEnd/>
            <a:tailEnd/>
          </a:ln>
        </p:spPr>
      </p:pic>
      <p:sp>
        <p:nvSpPr>
          <p:cNvPr id="4" name="Rectangle à coins arrondis 2"/>
          <p:cNvSpPr/>
          <p:nvPr/>
        </p:nvSpPr>
        <p:spPr>
          <a:xfrm>
            <a:off x="3071802" y="785794"/>
            <a:ext cx="3286148" cy="42862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600" b="1" dirty="0" smtClean="0">
                <a:latin typeface="Century" pitchFamily="18" charset="0"/>
              </a:rPr>
              <a:t>Condition </a:t>
            </a:r>
            <a:r>
              <a:rPr lang="fr-FR" sz="1600" b="1" dirty="0" err="1" smtClean="0">
                <a:latin typeface="Century" pitchFamily="18" charset="0"/>
              </a:rPr>
              <a:t>Outflow</a:t>
            </a:r>
            <a:r>
              <a:rPr lang="fr-FR" sz="1600" b="1" dirty="0" smtClean="0">
                <a:latin typeface="Century" pitchFamily="18" charset="0"/>
              </a:rPr>
              <a:t> à la sortie</a:t>
            </a:r>
            <a:endParaRPr lang="fr-FR" sz="1600" dirty="0">
              <a:latin typeface="Century" pitchFamily="18" charset="0"/>
            </a:endParaRPr>
          </a:p>
        </p:txBody>
      </p:sp>
      <p:sp>
        <p:nvSpPr>
          <p:cNvPr id="5" name="Rectangle à coins arrondis 2"/>
          <p:cNvSpPr/>
          <p:nvPr/>
        </p:nvSpPr>
        <p:spPr>
          <a:xfrm>
            <a:off x="3214678" y="4429132"/>
            <a:ext cx="3214710" cy="35719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400" b="1" i="1" dirty="0" smtClean="0">
                <a:latin typeface="Century" pitchFamily="18" charset="0"/>
              </a:rPr>
              <a:t>Vitesses  sur la ligne verticale 5D</a:t>
            </a:r>
            <a:endParaRPr lang="fr-FR" sz="1400" dirty="0">
              <a:latin typeface="Century" pitchFamily="18" charset="0"/>
            </a:endParaRPr>
          </a:p>
        </p:txBody>
      </p:sp>
      <p:sp>
        <p:nvSpPr>
          <p:cNvPr id="7" name="Rectangle à coins arrondis 2"/>
          <p:cNvSpPr/>
          <p:nvPr/>
        </p:nvSpPr>
        <p:spPr>
          <a:xfrm>
            <a:off x="571472" y="5143512"/>
            <a:ext cx="8358246" cy="100013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nSpc>
                <a:spcPct val="150000"/>
              </a:lnSpc>
              <a:buFont typeface="Wingdings" pitchFamily="2" charset="2"/>
              <a:buChar char="Ø"/>
            </a:pPr>
            <a:endParaRPr lang="fr-FR" dirty="0" smtClean="0"/>
          </a:p>
          <a:p>
            <a:pPr>
              <a:lnSpc>
                <a:spcPct val="150000"/>
              </a:lnSpc>
              <a:buFont typeface="Wingdings" pitchFamily="2" charset="2"/>
              <a:buChar char="Ø"/>
            </a:pPr>
            <a:r>
              <a:rPr lang="fr-FR" dirty="0" smtClean="0"/>
              <a:t>  Une similitude dans les jets pariétaux et une différence dans la région de recirculation près de la plaque de confinement.</a:t>
            </a:r>
            <a:endParaRPr lang="en-US" dirty="0" smtClean="0"/>
          </a:p>
          <a:p>
            <a:pPr algn="just">
              <a:lnSpc>
                <a:spcPct val="150000"/>
              </a:lnSpc>
            </a:pPr>
            <a:endParaRPr lang="fr-FR" dirty="0">
              <a:latin typeface="Century" pitchFamily="18" charset="0"/>
            </a:endParaRPr>
          </a:p>
        </p:txBody>
      </p:sp>
      <p:sp>
        <p:nvSpPr>
          <p:cNvPr id="8" name="عنصر نائب لرقم الشريحة 7"/>
          <p:cNvSpPr>
            <a:spLocks noGrp="1"/>
          </p:cNvSpPr>
          <p:nvPr>
            <p:ph type="sldNum" sz="quarter" idx="12"/>
          </p:nvPr>
        </p:nvSpPr>
        <p:spPr>
          <a:xfrm>
            <a:off x="8167718" y="6429396"/>
            <a:ext cx="762000" cy="365125"/>
          </a:xfrm>
        </p:spPr>
        <p:txBody>
          <a:bodyPr/>
          <a:lstStyle/>
          <a:p>
            <a:r>
              <a:rPr lang="fr-BE" sz="3600" dirty="0" smtClean="0">
                <a:solidFill>
                  <a:srgbClr val="FF0000"/>
                </a:solidFill>
                <a:latin typeface="Algerian" pitchFamily="82" charset="0"/>
              </a:rPr>
              <a:t>35</a:t>
            </a:r>
            <a:endParaRPr lang="fr-BE" sz="3600" dirty="0">
              <a:solidFill>
                <a:srgbClr val="FF0000"/>
              </a:solidFill>
              <a:latin typeface="Algerian"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53"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a:blip r:embed="rId2"/>
          <a:srcRect/>
          <a:stretch>
            <a:fillRect/>
          </a:stretch>
        </p:blipFill>
        <p:spPr bwMode="auto">
          <a:xfrm>
            <a:off x="1428728" y="928670"/>
            <a:ext cx="6480000" cy="2880000"/>
          </a:xfrm>
          <a:prstGeom prst="rect">
            <a:avLst/>
          </a:prstGeom>
          <a:noFill/>
          <a:ln w="9525">
            <a:noFill/>
            <a:miter lim="800000"/>
            <a:headEnd/>
            <a:tailEnd/>
          </a:ln>
        </p:spPr>
      </p:pic>
      <p:sp>
        <p:nvSpPr>
          <p:cNvPr id="3" name="Rectangle à coins arrondis 2"/>
          <p:cNvSpPr/>
          <p:nvPr/>
        </p:nvSpPr>
        <p:spPr>
          <a:xfrm>
            <a:off x="3428992" y="3929066"/>
            <a:ext cx="2786082" cy="43877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400" b="1" i="1" dirty="0" smtClean="0">
                <a:latin typeface="Century" pitchFamily="18" charset="0"/>
              </a:rPr>
              <a:t>Vitesses  à la sortie du canal</a:t>
            </a:r>
            <a:endParaRPr lang="fr-FR" sz="1400" dirty="0">
              <a:latin typeface="Century" pitchFamily="18" charset="0"/>
            </a:endParaRPr>
          </a:p>
        </p:txBody>
      </p:sp>
      <p:sp>
        <p:nvSpPr>
          <p:cNvPr id="4" name="Rectangle à coins arrondis 2"/>
          <p:cNvSpPr/>
          <p:nvPr/>
        </p:nvSpPr>
        <p:spPr>
          <a:xfrm>
            <a:off x="571472" y="4500570"/>
            <a:ext cx="8358246" cy="178595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lnSpc>
                <a:spcPct val="150000"/>
              </a:lnSpc>
            </a:pPr>
            <a:endParaRPr lang="fr-FR" dirty="0" smtClean="0"/>
          </a:p>
          <a:p>
            <a:pPr algn="just">
              <a:lnSpc>
                <a:spcPct val="150000"/>
              </a:lnSpc>
              <a:buFont typeface="Wingdings" pitchFamily="2" charset="2"/>
              <a:buChar char="Ø"/>
            </a:pPr>
            <a:r>
              <a:rPr lang="fr-FR" dirty="0" smtClean="0">
                <a:latin typeface="Century" pitchFamily="18" charset="0"/>
              </a:rPr>
              <a:t>  On remarque l’existence d’un retour de fluide dans les deux cas</a:t>
            </a:r>
          </a:p>
          <a:p>
            <a:pPr algn="just">
              <a:lnSpc>
                <a:spcPct val="150000"/>
              </a:lnSpc>
              <a:buFont typeface="Wingdings" pitchFamily="2" charset="2"/>
              <a:buChar char="Ø"/>
            </a:pPr>
            <a:r>
              <a:rPr lang="fr-FR" dirty="0" smtClean="0">
                <a:latin typeface="Century" pitchFamily="18" charset="0"/>
              </a:rPr>
              <a:t>  On remarque un décalage au niveau des positions des pics de la vitesse ainsi qu’une augmentation de la valeur maximale dans le cas 2-20-250. </a:t>
            </a:r>
            <a:endParaRPr lang="en-US" dirty="0" smtClean="0">
              <a:latin typeface="Century" pitchFamily="18" charset="0"/>
            </a:endParaRPr>
          </a:p>
          <a:p>
            <a:pPr algn="just">
              <a:lnSpc>
                <a:spcPct val="150000"/>
              </a:lnSpc>
            </a:pPr>
            <a:endParaRPr lang="fr-FR" dirty="0">
              <a:latin typeface="Century" pitchFamily="18" charset="0"/>
            </a:endParaRPr>
          </a:p>
        </p:txBody>
      </p:sp>
      <p:sp>
        <p:nvSpPr>
          <p:cNvPr id="5" name="عنصر نائب لرقم الشريحة 4"/>
          <p:cNvSpPr>
            <a:spLocks noGrp="1"/>
          </p:cNvSpPr>
          <p:nvPr>
            <p:ph type="sldNum" sz="quarter" idx="12"/>
          </p:nvPr>
        </p:nvSpPr>
        <p:spPr>
          <a:xfrm>
            <a:off x="8167718" y="6492899"/>
            <a:ext cx="762000" cy="365125"/>
          </a:xfrm>
        </p:spPr>
        <p:txBody>
          <a:bodyPr/>
          <a:lstStyle/>
          <a:p>
            <a:r>
              <a:rPr lang="fr-BE" sz="3600" dirty="0" smtClean="0">
                <a:solidFill>
                  <a:srgbClr val="FF0000"/>
                </a:solidFill>
                <a:latin typeface="Algerian" pitchFamily="82" charset="0"/>
              </a:rPr>
              <a:t>36</a:t>
            </a:r>
            <a:endParaRPr lang="fr-BE" sz="3600" dirty="0">
              <a:solidFill>
                <a:srgbClr val="FF0000"/>
              </a:solidFill>
              <a:latin typeface="Algerian"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a:blip r:embed="rId2" cstate="print"/>
          <a:srcRect/>
          <a:stretch>
            <a:fillRect/>
          </a:stretch>
        </p:blipFill>
        <p:spPr bwMode="auto">
          <a:xfrm>
            <a:off x="1214414" y="785794"/>
            <a:ext cx="6500858" cy="3071834"/>
          </a:xfrm>
          <a:prstGeom prst="rect">
            <a:avLst/>
          </a:prstGeom>
          <a:noFill/>
          <a:ln w="9525">
            <a:noFill/>
            <a:miter lim="800000"/>
            <a:headEnd/>
            <a:tailEnd/>
          </a:ln>
        </p:spPr>
      </p:pic>
      <p:sp>
        <p:nvSpPr>
          <p:cNvPr id="3" name="Rectangle à coins arrondis 2"/>
          <p:cNvSpPr/>
          <p:nvPr/>
        </p:nvSpPr>
        <p:spPr>
          <a:xfrm>
            <a:off x="2786050" y="4071942"/>
            <a:ext cx="4286280" cy="35719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400" b="1" i="1" dirty="0" smtClean="0">
                <a:latin typeface="Century" pitchFamily="18" charset="0"/>
              </a:rPr>
              <a:t>Coefficient de pression sur la paroi d'impact</a:t>
            </a:r>
            <a:endParaRPr lang="fr-FR" sz="1400" dirty="0">
              <a:latin typeface="Century" pitchFamily="18" charset="0"/>
            </a:endParaRPr>
          </a:p>
        </p:txBody>
      </p:sp>
      <p:sp>
        <p:nvSpPr>
          <p:cNvPr id="4" name="Rectangle à coins arrondis 2"/>
          <p:cNvSpPr/>
          <p:nvPr/>
        </p:nvSpPr>
        <p:spPr>
          <a:xfrm>
            <a:off x="500034" y="4786322"/>
            <a:ext cx="8429684" cy="114300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lnSpc>
                <a:spcPct val="150000"/>
              </a:lnSpc>
              <a:buFont typeface="Wingdings" pitchFamily="2" charset="2"/>
              <a:buChar char="Ø"/>
            </a:pPr>
            <a:r>
              <a:rPr lang="fr-FR" dirty="0" smtClean="0"/>
              <a:t>  Nous remarquons que les deux profils de ces coefficients sont identiques, on peut en déduire qu’il n’y a aucun effet de la condition à la sortie sur ces coefficients.</a:t>
            </a:r>
            <a:endParaRPr lang="fr-FR" dirty="0">
              <a:latin typeface="Century" pitchFamily="18" charset="0"/>
            </a:endParaRPr>
          </a:p>
        </p:txBody>
      </p:sp>
      <p:sp>
        <p:nvSpPr>
          <p:cNvPr id="5" name="عنصر نائب لرقم الشريحة 4"/>
          <p:cNvSpPr>
            <a:spLocks noGrp="1"/>
          </p:cNvSpPr>
          <p:nvPr>
            <p:ph type="sldNum" sz="quarter" idx="12"/>
          </p:nvPr>
        </p:nvSpPr>
        <p:spPr>
          <a:xfrm>
            <a:off x="8167718" y="6429396"/>
            <a:ext cx="762000" cy="365125"/>
          </a:xfrm>
        </p:spPr>
        <p:txBody>
          <a:bodyPr/>
          <a:lstStyle/>
          <a:p>
            <a:r>
              <a:rPr lang="fr-BE" sz="3600" dirty="0" smtClean="0">
                <a:solidFill>
                  <a:srgbClr val="FF0000"/>
                </a:solidFill>
                <a:latin typeface="Algerian" pitchFamily="82" charset="0"/>
              </a:rPr>
              <a:t>37</a:t>
            </a:r>
            <a:endParaRPr lang="fr-BE" sz="3600" dirty="0">
              <a:solidFill>
                <a:srgbClr val="FF0000"/>
              </a:solidFill>
              <a:latin typeface="Algerian"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500"/>
                                        <p:tgtEl>
                                          <p:spTgt spid="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142844" y="1928802"/>
            <a:ext cx="8858312" cy="42862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lnSpc>
                <a:spcPct val="150000"/>
              </a:lnSpc>
              <a:spcBef>
                <a:spcPct val="20000"/>
              </a:spcBef>
              <a:buClr>
                <a:srgbClr val="FF0000"/>
              </a:buClr>
              <a:buSzPct val="60000"/>
              <a:defRPr/>
            </a:pPr>
            <a:r>
              <a:rPr lang="fr-FR" sz="1900" dirty="0" smtClean="0">
                <a:solidFill>
                  <a:schemeClr val="tx1"/>
                </a:solidFill>
                <a:latin typeface="Century" pitchFamily="18" charset="0"/>
              </a:rPr>
              <a:t>Le refroidissement par jets est une solution favorisée dans les applications industrielles lorsque l’on cherche à extraire, ou bien à apporter un flux de chaleur intense sur une surface.</a:t>
            </a:r>
          </a:p>
          <a:p>
            <a:pPr marL="285750" indent="-285750" algn="just">
              <a:lnSpc>
                <a:spcPct val="150000"/>
              </a:lnSpc>
              <a:spcBef>
                <a:spcPct val="20000"/>
              </a:spcBef>
              <a:buClr>
                <a:srgbClr val="FF0000"/>
              </a:buClr>
              <a:buSzPct val="60000"/>
              <a:defRPr/>
            </a:pPr>
            <a:r>
              <a:rPr lang="fr-FR" sz="1900" dirty="0" smtClean="0">
                <a:solidFill>
                  <a:schemeClr val="tx1"/>
                </a:solidFill>
                <a:latin typeface="Century" pitchFamily="18" charset="0"/>
              </a:rPr>
              <a:t> Domaines d’applications des jets :</a:t>
            </a:r>
          </a:p>
          <a:p>
            <a:pPr marL="742950" lvl="1" indent="-285750" algn="just">
              <a:lnSpc>
                <a:spcPct val="150000"/>
              </a:lnSpc>
              <a:spcBef>
                <a:spcPct val="20000"/>
              </a:spcBef>
              <a:buClr>
                <a:srgbClr val="FF0000"/>
              </a:buClr>
              <a:buSzPct val="101000"/>
              <a:buFont typeface="Wingdings" pitchFamily="2" charset="2"/>
              <a:buChar char="q"/>
              <a:defRPr/>
            </a:pPr>
            <a:r>
              <a:rPr lang="fr-FR" sz="1900" dirty="0" smtClean="0"/>
              <a:t>Le domaine de l’aéronautique .</a:t>
            </a:r>
          </a:p>
          <a:p>
            <a:pPr marL="742950" lvl="1" indent="-285750" algn="just">
              <a:lnSpc>
                <a:spcPct val="150000"/>
              </a:lnSpc>
              <a:spcBef>
                <a:spcPct val="20000"/>
              </a:spcBef>
              <a:buClr>
                <a:srgbClr val="FF0000"/>
              </a:buClr>
              <a:buSzPct val="101000"/>
              <a:buFont typeface="Wingdings" pitchFamily="2" charset="2"/>
              <a:buChar char="q"/>
              <a:defRPr/>
            </a:pPr>
            <a:r>
              <a:rPr lang="fr-FR" sz="1900" dirty="0" smtClean="0"/>
              <a:t>Le domaine de l’électronique.</a:t>
            </a:r>
          </a:p>
          <a:p>
            <a:pPr marL="742950" lvl="1" indent="-285750" algn="just">
              <a:lnSpc>
                <a:spcPct val="150000"/>
              </a:lnSpc>
              <a:spcBef>
                <a:spcPct val="20000"/>
              </a:spcBef>
              <a:buClr>
                <a:srgbClr val="FF0000"/>
              </a:buClr>
              <a:buSzPct val="101000"/>
              <a:buFont typeface="Wingdings" pitchFamily="2" charset="2"/>
              <a:buChar char="q"/>
              <a:defRPr/>
            </a:pPr>
            <a:r>
              <a:rPr lang="fr-FR" sz="1900" dirty="0" smtClean="0"/>
              <a:t>Le domaine des chambres froides.</a:t>
            </a:r>
          </a:p>
          <a:p>
            <a:pPr marL="742950" lvl="1" indent="-285750" algn="just">
              <a:lnSpc>
                <a:spcPct val="150000"/>
              </a:lnSpc>
              <a:spcBef>
                <a:spcPct val="20000"/>
              </a:spcBef>
              <a:buClr>
                <a:srgbClr val="FF0000"/>
              </a:buClr>
              <a:buSzPct val="101000"/>
              <a:buFont typeface="Wingdings" pitchFamily="2" charset="2"/>
              <a:buChar char="q"/>
              <a:defRPr/>
            </a:pPr>
            <a:r>
              <a:rPr lang="fr-FR" sz="1900" dirty="0" smtClean="0"/>
              <a:t>Le domaine de la fabrication du verre.</a:t>
            </a:r>
            <a:endParaRPr lang="fr-FR" sz="1900" dirty="0"/>
          </a:p>
        </p:txBody>
      </p:sp>
      <p:sp>
        <p:nvSpPr>
          <p:cNvPr id="4" name="Rectangle 3"/>
          <p:cNvSpPr/>
          <p:nvPr/>
        </p:nvSpPr>
        <p:spPr>
          <a:xfrm>
            <a:off x="2285984" y="714356"/>
            <a:ext cx="4357718" cy="642942"/>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2400" b="1" dirty="0" smtClean="0">
                <a:solidFill>
                  <a:schemeClr val="tx1"/>
                </a:solidFill>
              </a:rPr>
              <a:t>Introduction Générale </a:t>
            </a:r>
            <a:endParaRPr lang="fr-FR" sz="2400" b="1" dirty="0">
              <a:solidFill>
                <a:schemeClr val="tx1"/>
              </a:solidFill>
            </a:endParaRPr>
          </a:p>
        </p:txBody>
      </p:sp>
      <p:sp>
        <p:nvSpPr>
          <p:cNvPr id="6" name="Rectangle à coins arrondis 5"/>
          <p:cNvSpPr/>
          <p:nvPr/>
        </p:nvSpPr>
        <p:spPr>
          <a:xfrm>
            <a:off x="2643174" y="857232"/>
            <a:ext cx="3714776" cy="785794"/>
          </a:xfrm>
          <a:prstGeom prst="roundRect">
            <a:avLst/>
          </a:prstGeom>
          <a:effectLst>
            <a:glow rad="228600">
              <a:schemeClr val="accent5">
                <a:satMod val="175000"/>
                <a:alpha val="40000"/>
              </a:schemeClr>
            </a:glow>
            <a:outerShdw blurRad="57150" dist="38100" dir="5400000" algn="ctr" rotWithShape="0">
              <a:schemeClr val="accent5">
                <a:shade val="9000"/>
                <a:satMod val="105000"/>
                <a:alpha val="48000"/>
              </a:scheme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2400" b="1" dirty="0" smtClean="0">
                <a:solidFill>
                  <a:schemeClr val="tx1"/>
                </a:solidFill>
                <a:latin typeface="Century" pitchFamily="18" charset="0"/>
              </a:rPr>
              <a:t>1.1. Objectif de Travail </a:t>
            </a:r>
            <a:endParaRPr lang="fr-FR" sz="2400" dirty="0">
              <a:solidFill>
                <a:schemeClr val="tx1"/>
              </a:solidFill>
              <a:latin typeface="Century" pitchFamily="18" charset="0"/>
            </a:endParaRPr>
          </a:p>
        </p:txBody>
      </p:sp>
      <p:sp>
        <p:nvSpPr>
          <p:cNvPr id="7" name="Rectangle à coins arrondis 6"/>
          <p:cNvSpPr/>
          <p:nvPr/>
        </p:nvSpPr>
        <p:spPr>
          <a:xfrm>
            <a:off x="0" y="1928802"/>
            <a:ext cx="9144000" cy="3929090"/>
          </a:xfrm>
          <a:prstGeom prst="roundRect">
            <a:avLst/>
          </a:prstGeom>
          <a:effectLst>
            <a:glow rad="228600">
              <a:schemeClr val="accent6">
                <a:satMod val="175000"/>
                <a:alpha val="40000"/>
              </a:schemeClr>
            </a:glow>
            <a:outerShdw blurRad="57150" dist="38100" dir="5400000" algn="ctr" rotWithShape="0">
              <a:schemeClr val="accent5">
                <a:shade val="9000"/>
                <a:satMod val="105000"/>
                <a:alpha val="48000"/>
              </a:scheme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just">
              <a:lnSpc>
                <a:spcPct val="150000"/>
              </a:lnSpc>
            </a:pPr>
            <a:r>
              <a:rPr lang="fr-FR" dirty="0" smtClean="0">
                <a:latin typeface="Century" pitchFamily="18" charset="0"/>
              </a:rPr>
              <a:t>Nous avons effectué une étude numérique du comportement dynamique d'un jet  confiné impactant une paroi plane avec les changement suivants:</a:t>
            </a:r>
            <a:endParaRPr lang="fr-FR" sz="1600" dirty="0" smtClean="0">
              <a:latin typeface="Century" pitchFamily="18" charset="0"/>
            </a:endParaRPr>
          </a:p>
          <a:p>
            <a:pPr algn="just">
              <a:lnSpc>
                <a:spcPct val="150000"/>
              </a:lnSpc>
              <a:buClr>
                <a:srgbClr val="FF0000"/>
              </a:buClr>
              <a:buFont typeface="Wingdings" pitchFamily="2" charset="2"/>
              <a:buChar char="v"/>
            </a:pPr>
            <a:r>
              <a:rPr lang="fr-FR" dirty="0" smtClean="0">
                <a:latin typeface="Century" pitchFamily="18" charset="0"/>
              </a:rPr>
              <a:t>     Nombre de Reynolds: </a:t>
            </a:r>
            <a:r>
              <a:rPr lang="fr-FR" dirty="0" err="1" smtClean="0">
                <a:latin typeface="Century" pitchFamily="18" charset="0"/>
              </a:rPr>
              <a:t>Re</a:t>
            </a:r>
            <a:r>
              <a:rPr lang="fr-FR" dirty="0" smtClean="0">
                <a:latin typeface="Century" pitchFamily="18" charset="0"/>
              </a:rPr>
              <a:t> =  50 à 400.</a:t>
            </a:r>
          </a:p>
          <a:p>
            <a:pPr algn="just">
              <a:lnSpc>
                <a:spcPct val="150000"/>
              </a:lnSpc>
              <a:buClr>
                <a:srgbClr val="FF0000"/>
              </a:buClr>
              <a:buFont typeface="Wingdings" pitchFamily="2" charset="2"/>
              <a:buChar char="v"/>
            </a:pPr>
            <a:r>
              <a:rPr lang="fr-FR" dirty="0" smtClean="0">
                <a:latin typeface="Century" pitchFamily="18" charset="0"/>
              </a:rPr>
              <a:t>     Différentes longueurs de la paroi d'impact: L/D = 10, 20, 30 et 40.</a:t>
            </a:r>
          </a:p>
          <a:p>
            <a:pPr algn="just">
              <a:lnSpc>
                <a:spcPct val="150000"/>
              </a:lnSpc>
              <a:buClr>
                <a:srgbClr val="FF0000"/>
              </a:buClr>
              <a:buFont typeface="Wingdings" pitchFamily="2" charset="2"/>
              <a:buChar char="v"/>
            </a:pPr>
            <a:r>
              <a:rPr lang="fr-FR" dirty="0" smtClean="0">
                <a:latin typeface="Century" pitchFamily="18" charset="0"/>
              </a:rPr>
              <a:t>     Conditions aux limites: entrée d’une vitesse avec profil parabolique et sortie avec condition « </a:t>
            </a:r>
            <a:r>
              <a:rPr lang="fr-FR" i="1" dirty="0" err="1" smtClean="0">
                <a:latin typeface="Century" pitchFamily="18" charset="0"/>
              </a:rPr>
              <a:t>Outflow</a:t>
            </a:r>
            <a:r>
              <a:rPr lang="fr-FR" dirty="0" smtClean="0">
                <a:latin typeface="Century" pitchFamily="18" charset="0"/>
              </a:rPr>
              <a:t> ».</a:t>
            </a:r>
          </a:p>
        </p:txBody>
      </p:sp>
      <p:sp>
        <p:nvSpPr>
          <p:cNvPr id="8" name="عنصر نائب لرقم الشريحة 7"/>
          <p:cNvSpPr>
            <a:spLocks noGrp="1"/>
          </p:cNvSpPr>
          <p:nvPr>
            <p:ph type="sldNum" sz="quarter" idx="12"/>
          </p:nvPr>
        </p:nvSpPr>
        <p:spPr>
          <a:xfrm>
            <a:off x="8239156" y="6356350"/>
            <a:ext cx="762000" cy="365125"/>
          </a:xfrm>
        </p:spPr>
        <p:txBody>
          <a:bodyPr/>
          <a:lstStyle/>
          <a:p>
            <a:r>
              <a:rPr lang="fr-BE" sz="3600" dirty="0" smtClean="0">
                <a:solidFill>
                  <a:srgbClr val="FF0000"/>
                </a:solidFill>
                <a:latin typeface="Algerian" pitchFamily="82" charset="0"/>
              </a:rPr>
              <a:t>02</a:t>
            </a:r>
            <a:endParaRPr lang="fr-BE" sz="3600" dirty="0">
              <a:solidFill>
                <a:srgbClr val="FF0000"/>
              </a:solidFill>
              <a:latin typeface="Algerian" pitchFamily="82"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lide(fromBottom)">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xit" presetSubtype="0" fill="hold" grpId="1" nodeType="clickEffect">
                                  <p:stCondLst>
                                    <p:cond delay="0"/>
                                  </p:stCondLst>
                                  <p:childTnLst>
                                    <p:anim calcmode="lin" valueType="num">
                                      <p:cBhvr>
                                        <p:cTn id="14" dur="500"/>
                                        <p:tgtEl>
                                          <p:spTgt spid="4"/>
                                        </p:tgtEl>
                                        <p:attrNameLst>
                                          <p:attrName>ppt_w</p:attrName>
                                        </p:attrNameLst>
                                      </p:cBhvr>
                                      <p:tavLst>
                                        <p:tav tm="0">
                                          <p:val>
                                            <p:strVal val="ppt_w"/>
                                          </p:val>
                                        </p:tav>
                                        <p:tav tm="100000">
                                          <p:val>
                                            <p:fltVal val="0"/>
                                          </p:val>
                                        </p:tav>
                                      </p:tavLst>
                                    </p:anim>
                                    <p:anim calcmode="lin" valueType="num">
                                      <p:cBhvr>
                                        <p:cTn id="15" dur="500"/>
                                        <p:tgtEl>
                                          <p:spTgt spid="4"/>
                                        </p:tgtEl>
                                        <p:attrNameLst>
                                          <p:attrName>ppt_h</p:attrName>
                                        </p:attrNameLst>
                                      </p:cBhvr>
                                      <p:tavLst>
                                        <p:tav tm="0">
                                          <p:val>
                                            <p:strVal val="ppt_h"/>
                                          </p:val>
                                        </p:tav>
                                        <p:tav tm="100000">
                                          <p:val>
                                            <p:fltVal val="0"/>
                                          </p:val>
                                        </p:tav>
                                      </p:tavLst>
                                    </p:anim>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par>
                                <p:cTn id="18" presetID="53" presetClass="exit" presetSubtype="0" fill="hold" grpId="1" nodeType="withEffect">
                                  <p:stCondLst>
                                    <p:cond delay="0"/>
                                  </p:stCondLst>
                                  <p:childTnLst>
                                    <p:anim calcmode="lin" valueType="num">
                                      <p:cBhvr>
                                        <p:cTn id="19" dur="500"/>
                                        <p:tgtEl>
                                          <p:spTgt spid="5"/>
                                        </p:tgtEl>
                                        <p:attrNameLst>
                                          <p:attrName>ppt_w</p:attrName>
                                        </p:attrNameLst>
                                      </p:cBhvr>
                                      <p:tavLst>
                                        <p:tav tm="0">
                                          <p:val>
                                            <p:strVal val="ppt_w"/>
                                          </p:val>
                                        </p:tav>
                                        <p:tav tm="100000">
                                          <p:val>
                                            <p:fltVal val="0"/>
                                          </p:val>
                                        </p:tav>
                                      </p:tavLst>
                                    </p:anim>
                                    <p:anim calcmode="lin" valueType="num">
                                      <p:cBhvr>
                                        <p:cTn id="20" dur="500"/>
                                        <p:tgtEl>
                                          <p:spTgt spid="5"/>
                                        </p:tgtEl>
                                        <p:attrNameLst>
                                          <p:attrName>ppt_h</p:attrName>
                                        </p:attrNameLst>
                                      </p:cBhvr>
                                      <p:tavLst>
                                        <p:tav tm="0">
                                          <p:val>
                                            <p:strVal val="ppt_h"/>
                                          </p:val>
                                        </p:tav>
                                        <p:tav tm="100000">
                                          <p:val>
                                            <p:fltVal val="0"/>
                                          </p:val>
                                        </p:tav>
                                      </p:tavLst>
                                    </p:anim>
                                    <p:animEffect transition="out" filter="fad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slide(fromBottom)">
                                      <p:cBhvr>
                                        <p:cTn id="27" dur="500"/>
                                        <p:tgtEl>
                                          <p:spTgt spid="6"/>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slide(fromBottom)">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4" grpId="0" animBg="1"/>
      <p:bldP spid="4" grpId="1" animBg="1"/>
      <p:bldP spid="6" grpId="0" animBg="1"/>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a:blip r:embed="rId2"/>
          <a:srcRect/>
          <a:stretch>
            <a:fillRect/>
          </a:stretch>
        </p:blipFill>
        <p:spPr bwMode="auto">
          <a:xfrm>
            <a:off x="857224" y="1571612"/>
            <a:ext cx="7920000" cy="2880000"/>
          </a:xfrm>
          <a:prstGeom prst="rect">
            <a:avLst/>
          </a:prstGeom>
          <a:noFill/>
          <a:ln w="9525">
            <a:noFill/>
            <a:miter lim="800000"/>
            <a:headEnd/>
            <a:tailEnd/>
          </a:ln>
        </p:spPr>
      </p:pic>
      <p:sp>
        <p:nvSpPr>
          <p:cNvPr id="4" name="Rectangle à coins arrondis 2"/>
          <p:cNvSpPr/>
          <p:nvPr/>
        </p:nvSpPr>
        <p:spPr>
          <a:xfrm>
            <a:off x="3214678" y="785794"/>
            <a:ext cx="2857520" cy="5715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000" b="1" dirty="0" smtClean="0">
                <a:latin typeface="Century" pitchFamily="18" charset="0"/>
              </a:rPr>
              <a:t>Lignes de courant</a:t>
            </a:r>
            <a:endParaRPr lang="fr-FR" sz="2000" dirty="0">
              <a:latin typeface="Century" pitchFamily="18" charset="0"/>
            </a:endParaRPr>
          </a:p>
        </p:txBody>
      </p:sp>
      <p:sp>
        <p:nvSpPr>
          <p:cNvPr id="5" name="Rectangle à coins arrondis 2"/>
          <p:cNvSpPr/>
          <p:nvPr/>
        </p:nvSpPr>
        <p:spPr>
          <a:xfrm>
            <a:off x="1643042" y="4500570"/>
            <a:ext cx="6215106" cy="35719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400" b="1" i="1" dirty="0" smtClean="0">
                <a:latin typeface="Century" pitchFamily="18" charset="0"/>
              </a:rPr>
              <a:t>Contours des lignes de courant [kg/s]. a) Cas 1-10-150 et b) Cas 2-10-150</a:t>
            </a:r>
            <a:endParaRPr lang="fr-FR" sz="1400" dirty="0">
              <a:latin typeface="Century" pitchFamily="18" charset="0"/>
            </a:endParaRPr>
          </a:p>
        </p:txBody>
      </p:sp>
      <p:sp>
        <p:nvSpPr>
          <p:cNvPr id="6" name="Rectangle à coins arrondis 2"/>
          <p:cNvSpPr/>
          <p:nvPr/>
        </p:nvSpPr>
        <p:spPr>
          <a:xfrm>
            <a:off x="642910" y="5143512"/>
            <a:ext cx="8358246" cy="107157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lnSpc>
                <a:spcPct val="150000"/>
              </a:lnSpc>
              <a:buFont typeface="Wingdings" pitchFamily="2" charset="2"/>
              <a:buChar char="Ø"/>
            </a:pPr>
            <a:r>
              <a:rPr lang="fr-FR" dirty="0" smtClean="0">
                <a:latin typeface="Century" pitchFamily="18" charset="0"/>
              </a:rPr>
              <a:t> Nous remarquons que l’écoulement pour le cas 1-10-150 est mieux défini que celui pour le cas 2-10-150 et ceci est visible au niveau des vortex.</a:t>
            </a:r>
            <a:endParaRPr lang="fr-FR" dirty="0">
              <a:latin typeface="Century" pitchFamily="18" charset="0"/>
            </a:endParaRPr>
          </a:p>
        </p:txBody>
      </p:sp>
      <p:sp>
        <p:nvSpPr>
          <p:cNvPr id="7" name="عنصر نائب لرقم الشريحة 6"/>
          <p:cNvSpPr>
            <a:spLocks noGrp="1"/>
          </p:cNvSpPr>
          <p:nvPr>
            <p:ph type="sldNum" sz="quarter" idx="12"/>
          </p:nvPr>
        </p:nvSpPr>
        <p:spPr>
          <a:xfrm>
            <a:off x="8167718" y="6429396"/>
            <a:ext cx="762000" cy="365125"/>
          </a:xfrm>
        </p:spPr>
        <p:txBody>
          <a:bodyPr/>
          <a:lstStyle/>
          <a:p>
            <a:r>
              <a:rPr lang="fr-BE" sz="3600" dirty="0" smtClean="0">
                <a:solidFill>
                  <a:srgbClr val="FF0000"/>
                </a:solidFill>
                <a:latin typeface="Algerian" pitchFamily="82" charset="0"/>
              </a:rPr>
              <a:t>38</a:t>
            </a:r>
            <a:endParaRPr lang="fr-BE" sz="3600" dirty="0">
              <a:solidFill>
                <a:srgbClr val="FF0000"/>
              </a:solidFill>
              <a:latin typeface="Algerian"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3" presetClass="entr" presetSubtype="1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linds(horizont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a:blip r:embed="rId2"/>
          <a:srcRect/>
          <a:stretch>
            <a:fillRect/>
          </a:stretch>
        </p:blipFill>
        <p:spPr bwMode="auto">
          <a:xfrm>
            <a:off x="785786" y="1285860"/>
            <a:ext cx="7920000" cy="2880000"/>
          </a:xfrm>
          <a:prstGeom prst="rect">
            <a:avLst/>
          </a:prstGeom>
          <a:noFill/>
          <a:ln w="9525">
            <a:noFill/>
            <a:miter lim="800000"/>
            <a:headEnd/>
            <a:tailEnd/>
          </a:ln>
        </p:spPr>
      </p:pic>
      <p:sp>
        <p:nvSpPr>
          <p:cNvPr id="3" name="Rectangle à coins arrondis 2"/>
          <p:cNvSpPr/>
          <p:nvPr/>
        </p:nvSpPr>
        <p:spPr>
          <a:xfrm>
            <a:off x="1643042" y="4214818"/>
            <a:ext cx="6286544" cy="35719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400" b="1" i="1" dirty="0" smtClean="0">
                <a:latin typeface="Century" pitchFamily="18" charset="0"/>
              </a:rPr>
              <a:t>Contours des lignes de courant [kg/s]. a) Cas 1-20-250 et b) Cas 2-20-250</a:t>
            </a:r>
            <a:endParaRPr lang="fr-FR" sz="1400" dirty="0">
              <a:latin typeface="Century" pitchFamily="18" charset="0"/>
            </a:endParaRPr>
          </a:p>
        </p:txBody>
      </p:sp>
      <p:sp>
        <p:nvSpPr>
          <p:cNvPr id="4" name="Rectangle à coins arrondis 2"/>
          <p:cNvSpPr/>
          <p:nvPr/>
        </p:nvSpPr>
        <p:spPr>
          <a:xfrm>
            <a:off x="571472" y="4786322"/>
            <a:ext cx="8358246" cy="114300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lnSpc>
                <a:spcPct val="150000"/>
              </a:lnSpc>
            </a:pPr>
            <a:r>
              <a:rPr lang="fr-FR" dirty="0" smtClean="0">
                <a:latin typeface="Century" pitchFamily="18" charset="0"/>
              </a:rPr>
              <a:t>Nous constatons qu’il n’y a pas de différence notable entre les deux écoulements.</a:t>
            </a:r>
            <a:endParaRPr lang="fr-FR" dirty="0">
              <a:latin typeface="Century" pitchFamily="18" charset="0"/>
            </a:endParaRPr>
          </a:p>
        </p:txBody>
      </p:sp>
      <p:sp>
        <p:nvSpPr>
          <p:cNvPr id="5" name="عنصر نائب لرقم الشريحة 4"/>
          <p:cNvSpPr>
            <a:spLocks noGrp="1"/>
          </p:cNvSpPr>
          <p:nvPr>
            <p:ph type="sldNum" sz="quarter" idx="12"/>
          </p:nvPr>
        </p:nvSpPr>
        <p:spPr>
          <a:xfrm>
            <a:off x="8215338" y="6421461"/>
            <a:ext cx="762000" cy="365125"/>
          </a:xfrm>
        </p:spPr>
        <p:txBody>
          <a:bodyPr/>
          <a:lstStyle/>
          <a:p>
            <a:r>
              <a:rPr lang="fr-BE" sz="3600" dirty="0" smtClean="0">
                <a:solidFill>
                  <a:srgbClr val="FF0000"/>
                </a:solidFill>
                <a:latin typeface="Algerian" pitchFamily="82" charset="0"/>
              </a:rPr>
              <a:t>39</a:t>
            </a:r>
            <a:endParaRPr lang="fr-BE" sz="3600" dirty="0">
              <a:solidFill>
                <a:srgbClr val="FF0000"/>
              </a:solidFill>
              <a:latin typeface="Algerian"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2"/>
          <p:cNvSpPr/>
          <p:nvPr/>
        </p:nvSpPr>
        <p:spPr>
          <a:xfrm>
            <a:off x="1071538" y="571480"/>
            <a:ext cx="4572064" cy="571504"/>
          </a:xfrm>
          <a:prstGeom prst="roundRect">
            <a:avLst/>
          </a:prstGeom>
          <a:effectLst>
            <a:glow rad="228600">
              <a:schemeClr val="accent3">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prst="slope"/>
          </a:sp3d>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400" b="1" dirty="0" smtClean="0">
                <a:latin typeface="Century" pitchFamily="18" charset="0"/>
              </a:rPr>
              <a:t>4- Conclusion Générale </a:t>
            </a:r>
            <a:endParaRPr lang="fr-FR" sz="2400" dirty="0">
              <a:latin typeface="Century" pitchFamily="18" charset="0"/>
            </a:endParaRPr>
          </a:p>
        </p:txBody>
      </p:sp>
      <p:sp>
        <p:nvSpPr>
          <p:cNvPr id="5" name="مستطيل مستدير الزوايا 4"/>
          <p:cNvSpPr/>
          <p:nvPr/>
        </p:nvSpPr>
        <p:spPr>
          <a:xfrm>
            <a:off x="214282" y="1285860"/>
            <a:ext cx="8715436" cy="5357850"/>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just">
              <a:lnSpc>
                <a:spcPct val="150000"/>
              </a:lnSpc>
              <a:buFont typeface="Wingdings" pitchFamily="2" charset="2"/>
              <a:buChar char="Ø"/>
            </a:pPr>
            <a:r>
              <a:rPr lang="fr-FR" dirty="0" smtClean="0"/>
              <a:t>  </a:t>
            </a:r>
            <a:r>
              <a:rPr lang="fr-FR" sz="2000" dirty="0" smtClean="0">
                <a:latin typeface="Century" pitchFamily="18" charset="0"/>
              </a:rPr>
              <a:t>Le présent travail est une étude numérique d'un jet d'air  confiné laminaire plan impactant perpendiculairement une plaque plane.</a:t>
            </a:r>
          </a:p>
          <a:p>
            <a:pPr algn="just">
              <a:lnSpc>
                <a:spcPct val="150000"/>
              </a:lnSpc>
            </a:pPr>
            <a:r>
              <a:rPr lang="fr-FR" sz="2000" dirty="0" smtClean="0">
                <a:latin typeface="Century" pitchFamily="18" charset="0"/>
              </a:rPr>
              <a:t>Les effets du nombre de Reynolds, la longueur de la paroi d'impact, la forme du profil de vitesse à la sortie de la buse et la condition à la sortie sur le comportement dynamique du fluide ont été présentés.</a:t>
            </a:r>
          </a:p>
          <a:p>
            <a:pPr algn="just">
              <a:lnSpc>
                <a:spcPct val="150000"/>
              </a:lnSpc>
              <a:buFont typeface="Wingdings" pitchFamily="2" charset="2"/>
              <a:buChar char="Ø"/>
            </a:pPr>
            <a:r>
              <a:rPr lang="fr-FR" sz="2000" dirty="0" smtClean="0">
                <a:latin typeface="Century" pitchFamily="18" charset="0"/>
              </a:rPr>
              <a:t>  Les résultats obtenus montrent que lorsque le nombre de Reynolds augmente, la vitesse d'écoulement dans le jet libre et dans le jet pariétal augmente, ainsi la pression au point de stagnation augmente. L'augmentation du rapport L/D donne plus d’informations sur le comportement de l'écoulement au loin.</a:t>
            </a:r>
          </a:p>
          <a:p>
            <a:pPr algn="just"/>
            <a:endParaRPr lang="fr-FR" dirty="0" smtClean="0"/>
          </a:p>
        </p:txBody>
      </p:sp>
      <p:sp>
        <p:nvSpPr>
          <p:cNvPr id="7" name="عنصر نائب لرقم الشريحة 6"/>
          <p:cNvSpPr>
            <a:spLocks noGrp="1"/>
          </p:cNvSpPr>
          <p:nvPr>
            <p:ph type="sldNum" sz="quarter" idx="12"/>
          </p:nvPr>
        </p:nvSpPr>
        <p:spPr>
          <a:xfrm>
            <a:off x="8167718" y="6429396"/>
            <a:ext cx="762000" cy="365125"/>
          </a:xfrm>
        </p:spPr>
        <p:txBody>
          <a:bodyPr/>
          <a:lstStyle/>
          <a:p>
            <a:r>
              <a:rPr lang="fr-BE" sz="3600" dirty="0" smtClean="0">
                <a:solidFill>
                  <a:srgbClr val="FF0000"/>
                </a:solidFill>
                <a:latin typeface="Algerian" pitchFamily="82" charset="0"/>
              </a:rPr>
              <a:t>40</a:t>
            </a:r>
            <a:endParaRPr lang="fr-BE" sz="3600" dirty="0">
              <a:solidFill>
                <a:srgbClr val="FF0000"/>
              </a:solidFill>
              <a:latin typeface="Algerian" pitchFamily="82" charset="0"/>
            </a:endParaRPr>
          </a:p>
        </p:txBody>
      </p:sp>
      <p:sp>
        <p:nvSpPr>
          <p:cNvPr id="8" name="مستطيل مستدير الزوايا 7"/>
          <p:cNvSpPr/>
          <p:nvPr/>
        </p:nvSpPr>
        <p:spPr>
          <a:xfrm>
            <a:off x="214282" y="1428736"/>
            <a:ext cx="8715436" cy="4500594"/>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just">
              <a:lnSpc>
                <a:spcPct val="150000"/>
              </a:lnSpc>
              <a:buFont typeface="Wingdings" pitchFamily="2" charset="2"/>
              <a:buChar char="Ø"/>
            </a:pPr>
            <a:r>
              <a:rPr lang="fr-FR" sz="2000" dirty="0" smtClean="0">
                <a:latin typeface="Century" pitchFamily="18" charset="0"/>
              </a:rPr>
              <a:t>  En perspective et afin de mieux comprendre les phénomènes mis en jeux dans ce type d’écoulement, ce travail pourra être complété par de futurs travaux notamment : </a:t>
            </a:r>
          </a:p>
          <a:p>
            <a:pPr algn="just">
              <a:lnSpc>
                <a:spcPct val="150000"/>
              </a:lnSpc>
              <a:buFont typeface="Wingdings" pitchFamily="2" charset="2"/>
              <a:buChar char="ü"/>
            </a:pPr>
            <a:r>
              <a:rPr lang="fr-FR" sz="2000" dirty="0" smtClean="0">
                <a:latin typeface="Century" pitchFamily="18" charset="0"/>
              </a:rPr>
              <a:t> Faire varier la géométrie de la buse d’entrée du jet.</a:t>
            </a:r>
            <a:endParaRPr lang="en-US" sz="2000" dirty="0" smtClean="0">
              <a:latin typeface="Century" pitchFamily="18" charset="0"/>
            </a:endParaRPr>
          </a:p>
          <a:p>
            <a:pPr algn="just">
              <a:lnSpc>
                <a:spcPct val="150000"/>
              </a:lnSpc>
              <a:buFont typeface="Wingdings" pitchFamily="2" charset="2"/>
              <a:buChar char="ü"/>
            </a:pPr>
            <a:r>
              <a:rPr lang="fr-FR" sz="2000" dirty="0" smtClean="0">
                <a:latin typeface="Century" pitchFamily="18" charset="0"/>
              </a:rPr>
              <a:t>  Considérer l’écoulement instationnaire.</a:t>
            </a:r>
            <a:endParaRPr lang="en-US" sz="2000" dirty="0" smtClean="0">
              <a:latin typeface="Century" pitchFamily="18" charset="0"/>
            </a:endParaRPr>
          </a:p>
          <a:p>
            <a:pPr algn="just">
              <a:lnSpc>
                <a:spcPct val="150000"/>
              </a:lnSpc>
              <a:buFont typeface="Wingdings" pitchFamily="2" charset="2"/>
              <a:buChar char="ü"/>
            </a:pPr>
            <a:r>
              <a:rPr lang="fr-FR" sz="2000" dirty="0" smtClean="0">
                <a:latin typeface="Century" pitchFamily="18" charset="0"/>
              </a:rPr>
              <a:t>  Considérer l’écoulement turbulent.</a:t>
            </a:r>
            <a:endParaRPr lang="en-US" sz="2000" dirty="0" smtClean="0">
              <a:latin typeface="Century" pitchFamily="18" charset="0"/>
            </a:endParaRPr>
          </a:p>
          <a:p>
            <a:pPr algn="just">
              <a:lnSpc>
                <a:spcPct val="150000"/>
              </a:lnSpc>
              <a:buFont typeface="Wingdings" pitchFamily="2" charset="2"/>
              <a:buChar char="ü"/>
            </a:pPr>
            <a:r>
              <a:rPr lang="en-US" sz="2000" dirty="0" smtClean="0">
                <a:latin typeface="Century" pitchFamily="18" charset="0"/>
              </a:rPr>
              <a:t>  </a:t>
            </a:r>
            <a:r>
              <a:rPr lang="fr-FR" sz="2000" dirty="0" smtClean="0">
                <a:latin typeface="Century" pitchFamily="18" charset="0"/>
              </a:rPr>
              <a:t>Introduire les effets thermiques.</a:t>
            </a:r>
            <a:endParaRPr lang="en-US" sz="2000" dirty="0" smtClean="0">
              <a:latin typeface="Century" pitchFamily="18" charset="0"/>
            </a:endParaRPr>
          </a:p>
          <a:p>
            <a:pPr algn="just">
              <a:lnSpc>
                <a:spcPct val="150000"/>
              </a:lnSpc>
              <a:buFont typeface="Wingdings" pitchFamily="2" charset="2"/>
              <a:buChar char="ü"/>
            </a:pPr>
            <a:r>
              <a:rPr lang="fr-FR" sz="2000" dirty="0" smtClean="0">
                <a:latin typeface="Century" pitchFamily="18" charset="0"/>
              </a:rPr>
              <a:t>  Considérer des configurations tridimensionnelles si les moyens le permettent. </a:t>
            </a:r>
            <a:endParaRPr lang="en-US" sz="2000" dirty="0" smtClean="0">
              <a:latin typeface="Century"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1"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grpId="1" nodeType="clickEffect">
                                  <p:stCondLst>
                                    <p:cond delay="0"/>
                                  </p:stCondLst>
                                  <p:childTnLst>
                                    <p:animEffect transition="out" filter="blinds(horizontal)">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5" grpId="0" animBg="1"/>
      <p:bldP spid="5" grpId="1" animBg="1"/>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57224" y="2714620"/>
            <a:ext cx="7235058" cy="175432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Merci</a:t>
            </a:r>
          </a:p>
          <a:p>
            <a:pPr algn="ctr"/>
            <a:r>
              <a:rPr lang="fr-FR"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pour votre attention  </a:t>
            </a:r>
            <a:endParaRPr lang="fr-FR"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 name="Picture 18" descr="bird4"/>
          <p:cNvPicPr>
            <a:picLocks noChangeAspect="1" noChangeArrowheads="1" noCrop="1"/>
          </p:cNvPicPr>
          <p:nvPr/>
        </p:nvPicPr>
        <p:blipFill>
          <a:blip r:embed="rId2"/>
          <a:srcRect/>
          <a:stretch>
            <a:fillRect/>
          </a:stretch>
        </p:blipFill>
        <p:spPr bwMode="auto">
          <a:xfrm>
            <a:off x="214282" y="857232"/>
            <a:ext cx="1676400" cy="1257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4" presetClass="path" presetSubtype="0" accel="50000" decel="50000" fill="hold" nodeType="clickEffect">
                                  <p:stCondLst>
                                    <p:cond delay="0"/>
                                  </p:stCondLst>
                                  <p:childTnLst>
                                    <p:animMotion origin="layout" path="M -4.16667E-6 -4.68208E-6 L 0.2099 -0.08092 C 0.25452 -0.09849 0.32032 -0.1082 0.38907 -0.1082 C 0.46771 -0.1082 0.53021 -0.09849 0.57518 -0.08092 L 0.78646 -4.68208E-6 " pathEditMode="relative" rAng="0" ptsTypes="FffFF">
                                      <p:cBhvr>
                                        <p:cTn id="13" dur="5000" fill="hold"/>
                                        <p:tgtEl>
                                          <p:spTgt spid="4"/>
                                        </p:tgtEl>
                                        <p:attrNameLst>
                                          <p:attrName>ppt_x</p:attrName>
                                          <p:attrName>ppt_y</p:attrName>
                                        </p:attrNameLst>
                                      </p:cBhvr>
                                      <p:rCtr x="393" y="-5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214282" y="1214422"/>
            <a:ext cx="4929222" cy="500066"/>
          </a:xfrm>
          <a:prstGeom prst="roundRect">
            <a:avLst/>
          </a:prstGeom>
          <a:scene3d>
            <a:camera prst="orthographicFront"/>
            <a:lightRig rig="threePt" dir="t"/>
          </a:scene3d>
          <a:sp3d>
            <a:bevelT w="139700" prst="cross"/>
          </a:sp3d>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200" b="1" dirty="0" smtClean="0">
                <a:solidFill>
                  <a:schemeClr val="tx1"/>
                </a:solidFill>
              </a:rPr>
              <a:t>Classification des jets impactant</a:t>
            </a:r>
            <a:endParaRPr lang="fr-FR" sz="2200" dirty="0" smtClean="0">
              <a:solidFill>
                <a:schemeClr val="tx1"/>
              </a:solidFill>
            </a:endParaRPr>
          </a:p>
        </p:txBody>
      </p:sp>
      <p:pic>
        <p:nvPicPr>
          <p:cNvPr id="4" name="صورة 8"/>
          <p:cNvPicPr/>
          <p:nvPr/>
        </p:nvPicPr>
        <p:blipFill>
          <a:blip r:embed="rId2" cstate="print"/>
          <a:srcRect/>
          <a:stretch>
            <a:fillRect/>
          </a:stretch>
        </p:blipFill>
        <p:spPr bwMode="auto">
          <a:xfrm>
            <a:off x="5929322" y="1971673"/>
            <a:ext cx="2643206" cy="1457327"/>
          </a:xfrm>
          <a:prstGeom prst="rect">
            <a:avLst/>
          </a:prstGeom>
          <a:ln>
            <a:noFill/>
          </a:ln>
          <a:effectLst>
            <a:outerShdw blurRad="292100" dist="139700" dir="2700000" algn="tl" rotWithShape="0">
              <a:srgbClr val="333333">
                <a:alpha val="65000"/>
              </a:srgbClr>
            </a:outerShdw>
          </a:effectLst>
        </p:spPr>
      </p:pic>
      <p:pic>
        <p:nvPicPr>
          <p:cNvPr id="5" name="صورة 1"/>
          <p:cNvPicPr/>
          <p:nvPr/>
        </p:nvPicPr>
        <p:blipFill>
          <a:blip r:embed="rId3" cstate="print"/>
          <a:srcRect/>
          <a:stretch>
            <a:fillRect/>
          </a:stretch>
        </p:blipFill>
        <p:spPr bwMode="auto">
          <a:xfrm>
            <a:off x="428596" y="2143116"/>
            <a:ext cx="2428892" cy="1357322"/>
          </a:xfrm>
          <a:prstGeom prst="rect">
            <a:avLst/>
          </a:prstGeom>
          <a:ln>
            <a:noFill/>
          </a:ln>
          <a:effectLst>
            <a:outerShdw blurRad="292100" dist="139700" dir="2700000" algn="tl" rotWithShape="0">
              <a:srgbClr val="333333">
                <a:alpha val="65000"/>
              </a:srgbClr>
            </a:outerShdw>
          </a:effectLst>
        </p:spPr>
      </p:pic>
      <p:pic>
        <p:nvPicPr>
          <p:cNvPr id="6" name="صورة 7"/>
          <p:cNvPicPr/>
          <p:nvPr/>
        </p:nvPicPr>
        <p:blipFill>
          <a:blip r:embed="rId4" cstate="print"/>
          <a:srcRect/>
          <a:stretch>
            <a:fillRect/>
          </a:stretch>
        </p:blipFill>
        <p:spPr bwMode="auto">
          <a:xfrm>
            <a:off x="285720" y="4357694"/>
            <a:ext cx="2357454" cy="1571636"/>
          </a:xfrm>
          <a:prstGeom prst="rect">
            <a:avLst/>
          </a:prstGeom>
          <a:ln>
            <a:noFill/>
          </a:ln>
          <a:effectLst>
            <a:outerShdw blurRad="292100" dist="139700" dir="2700000" algn="tl" rotWithShape="0">
              <a:srgbClr val="333333">
                <a:alpha val="65000"/>
              </a:srgbClr>
            </a:outerShdw>
          </a:effectLst>
        </p:spPr>
      </p:pic>
      <p:pic>
        <p:nvPicPr>
          <p:cNvPr id="7" name="صورة 6"/>
          <p:cNvPicPr/>
          <p:nvPr/>
        </p:nvPicPr>
        <p:blipFill>
          <a:blip r:embed="rId5" cstate="print"/>
          <a:srcRect/>
          <a:stretch>
            <a:fillRect/>
          </a:stretch>
        </p:blipFill>
        <p:spPr bwMode="auto">
          <a:xfrm>
            <a:off x="3214678" y="4333892"/>
            <a:ext cx="2500330" cy="1524000"/>
          </a:xfrm>
          <a:prstGeom prst="rect">
            <a:avLst/>
          </a:prstGeom>
          <a:ln>
            <a:noFill/>
          </a:ln>
          <a:effectLst>
            <a:outerShdw blurRad="292100" dist="139700" dir="2700000" algn="tl" rotWithShape="0">
              <a:srgbClr val="333333">
                <a:alpha val="65000"/>
              </a:srgbClr>
            </a:outerShdw>
          </a:effectLst>
        </p:spPr>
      </p:pic>
      <p:pic>
        <p:nvPicPr>
          <p:cNvPr id="8" name="صورة 3"/>
          <p:cNvPicPr/>
          <p:nvPr/>
        </p:nvPicPr>
        <p:blipFill>
          <a:blip r:embed="rId6" cstate="print"/>
          <a:srcRect/>
          <a:stretch>
            <a:fillRect/>
          </a:stretch>
        </p:blipFill>
        <p:spPr bwMode="auto">
          <a:xfrm>
            <a:off x="6215074" y="4357694"/>
            <a:ext cx="2338389" cy="1571636"/>
          </a:xfrm>
          <a:prstGeom prst="rect">
            <a:avLst/>
          </a:prstGeom>
          <a:ln>
            <a:noFill/>
          </a:ln>
          <a:effectLst>
            <a:outerShdw blurRad="292100" dist="139700" dir="2700000" algn="tl" rotWithShape="0">
              <a:srgbClr val="333333">
                <a:alpha val="65000"/>
              </a:srgbClr>
            </a:outerShdw>
          </a:effectLst>
        </p:spPr>
      </p:pic>
      <p:sp>
        <p:nvSpPr>
          <p:cNvPr id="9" name="Rectangle à coins arrondis 8"/>
          <p:cNvSpPr/>
          <p:nvPr/>
        </p:nvSpPr>
        <p:spPr>
          <a:xfrm>
            <a:off x="285720" y="3643314"/>
            <a:ext cx="3286148" cy="428628"/>
          </a:xfrm>
          <a:prstGeom prst="roundRect">
            <a:avLst/>
          </a:prstGeom>
          <a:scene3d>
            <a:camera prst="orthographicFront"/>
            <a:lightRig rig="threePt" dir="t"/>
          </a:scene3d>
          <a:sp3d>
            <a:bevelT w="165100" prst="coolSlan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fr-FR" b="1" dirty="0" smtClean="0">
                <a:solidFill>
                  <a:schemeClr val="tx1"/>
                </a:solidFill>
              </a:rPr>
              <a:t>Jet impactant non confiné</a:t>
            </a:r>
            <a:endParaRPr lang="fr-FR" b="1" dirty="0">
              <a:solidFill>
                <a:schemeClr val="tx1"/>
              </a:solidFill>
            </a:endParaRPr>
          </a:p>
        </p:txBody>
      </p:sp>
      <p:sp>
        <p:nvSpPr>
          <p:cNvPr id="10" name="Rectangle à coins arrondis 9"/>
          <p:cNvSpPr/>
          <p:nvPr/>
        </p:nvSpPr>
        <p:spPr>
          <a:xfrm>
            <a:off x="5500694" y="3571876"/>
            <a:ext cx="3214710" cy="428628"/>
          </a:xfrm>
          <a:prstGeom prst="roundRect">
            <a:avLst/>
          </a:prstGeom>
          <a:scene3d>
            <a:camera prst="orthographicFront"/>
            <a:lightRig rig="threePt" dir="t"/>
          </a:scene3d>
          <a:sp3d>
            <a:bevelT w="165100" prst="coolSlan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fr-FR" b="1" dirty="0" smtClean="0">
                <a:solidFill>
                  <a:schemeClr val="tx1"/>
                </a:solidFill>
              </a:rPr>
              <a:t>Jet impactant semi- confiné</a:t>
            </a:r>
          </a:p>
        </p:txBody>
      </p:sp>
      <p:sp>
        <p:nvSpPr>
          <p:cNvPr id="12" name="Rectangle à coins arrondis 11"/>
          <p:cNvSpPr/>
          <p:nvPr/>
        </p:nvSpPr>
        <p:spPr>
          <a:xfrm>
            <a:off x="357158" y="6072206"/>
            <a:ext cx="7786742" cy="357190"/>
          </a:xfrm>
          <a:prstGeom prst="roundRect">
            <a:avLst/>
          </a:prstGeom>
          <a:scene3d>
            <a:camera prst="orthographicFront"/>
            <a:lightRig rig="threePt" dir="t"/>
          </a:scene3d>
          <a:sp3d>
            <a:bevelT w="165100" prst="coolSlan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fr-FR" b="1" dirty="0" smtClean="0">
                <a:solidFill>
                  <a:schemeClr val="tx1"/>
                </a:solidFill>
              </a:rPr>
              <a:t>Jet impactant confiné</a:t>
            </a:r>
          </a:p>
        </p:txBody>
      </p:sp>
      <p:sp>
        <p:nvSpPr>
          <p:cNvPr id="13" name="عنصر نائب لرقم الشريحة 12"/>
          <p:cNvSpPr>
            <a:spLocks noGrp="1"/>
          </p:cNvSpPr>
          <p:nvPr>
            <p:ph type="sldNum" sz="quarter" idx="12"/>
          </p:nvPr>
        </p:nvSpPr>
        <p:spPr>
          <a:xfrm>
            <a:off x="8239156" y="6356350"/>
            <a:ext cx="762000" cy="365125"/>
          </a:xfrm>
        </p:spPr>
        <p:txBody>
          <a:bodyPr/>
          <a:lstStyle/>
          <a:p>
            <a:r>
              <a:rPr lang="fr-BE" sz="3600" dirty="0" smtClean="0">
                <a:solidFill>
                  <a:srgbClr val="FF0000"/>
                </a:solidFill>
                <a:latin typeface="Algerian" pitchFamily="82" charset="0"/>
              </a:rPr>
              <a:t>03</a:t>
            </a:r>
            <a:endParaRPr lang="fr-BE" sz="3600" dirty="0">
              <a:solidFill>
                <a:srgbClr val="FF0000"/>
              </a:solidFill>
              <a:latin typeface="Algerian" pitchFamily="82" charset="0"/>
            </a:endParaRPr>
          </a:p>
        </p:txBody>
      </p:sp>
      <p:sp>
        <p:nvSpPr>
          <p:cNvPr id="14" name="Rectangle à coins arrondis 1"/>
          <p:cNvSpPr/>
          <p:nvPr/>
        </p:nvSpPr>
        <p:spPr>
          <a:xfrm>
            <a:off x="2357422" y="214290"/>
            <a:ext cx="4500594" cy="785818"/>
          </a:xfrm>
          <a:prstGeom prst="roundRect">
            <a:avLst/>
          </a:prstGeom>
          <a:effectLst>
            <a:glow rad="228600">
              <a:schemeClr val="accent2">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400" b="1" dirty="0" smtClean="0">
                <a:solidFill>
                  <a:schemeClr val="tx1"/>
                </a:solidFill>
                <a:latin typeface="Century" pitchFamily="18" charset="0"/>
              </a:rPr>
              <a:t>1.2.Etude dynamique du jet</a:t>
            </a:r>
            <a:endParaRPr lang="fr-FR" sz="2400" dirty="0">
              <a:solidFill>
                <a:schemeClr val="tx1"/>
              </a:solidFill>
              <a:latin typeface="Century"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par>
                                <p:cTn id="14" presetID="55"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strVal val="#ppt_w*0.70"/>
                                          </p:val>
                                        </p:tav>
                                        <p:tav tm="100000">
                                          <p:val>
                                            <p:strVal val="#ppt_w"/>
                                          </p:val>
                                        </p:tav>
                                      </p:tavLst>
                                    </p:anim>
                                    <p:anim calcmode="lin" valueType="num">
                                      <p:cBhvr>
                                        <p:cTn id="17" dur="1000" fill="hold"/>
                                        <p:tgtEl>
                                          <p:spTgt spid="5"/>
                                        </p:tgtEl>
                                        <p:attrNameLst>
                                          <p:attrName>ppt_h</p:attrName>
                                        </p:attrNameLst>
                                      </p:cBhvr>
                                      <p:tavLst>
                                        <p:tav tm="0">
                                          <p:val>
                                            <p:strVal val="#ppt_h"/>
                                          </p:val>
                                        </p:tav>
                                        <p:tav tm="100000">
                                          <p:val>
                                            <p:strVal val="#ppt_h"/>
                                          </p:val>
                                        </p:tav>
                                      </p:tavLst>
                                    </p:anim>
                                    <p:animEffect transition="in" filter="fade">
                                      <p:cBhvr>
                                        <p:cTn id="18" dur="1000"/>
                                        <p:tgtEl>
                                          <p:spTgt spid="5"/>
                                        </p:tgtEl>
                                      </p:cBhvr>
                                    </p:animEffect>
                                  </p:childTnLst>
                                </p:cTn>
                              </p:par>
                              <p:par>
                                <p:cTn id="19" presetID="55"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strVal val="#ppt_w*0.70"/>
                                          </p:val>
                                        </p:tav>
                                        <p:tav tm="100000">
                                          <p:val>
                                            <p:strVal val="#ppt_w"/>
                                          </p:val>
                                        </p:tav>
                                      </p:tavLst>
                                    </p:anim>
                                    <p:anim calcmode="lin" valueType="num">
                                      <p:cBhvr>
                                        <p:cTn id="22" dur="1000" fill="hold"/>
                                        <p:tgtEl>
                                          <p:spTgt spid="9"/>
                                        </p:tgtEl>
                                        <p:attrNameLst>
                                          <p:attrName>ppt_h</p:attrName>
                                        </p:attrNameLst>
                                      </p:cBhvr>
                                      <p:tavLst>
                                        <p:tav tm="0">
                                          <p:val>
                                            <p:strVal val="#ppt_h"/>
                                          </p:val>
                                        </p:tav>
                                        <p:tav tm="100000">
                                          <p:val>
                                            <p:strVal val="#ppt_h"/>
                                          </p:val>
                                        </p:tav>
                                      </p:tavLst>
                                    </p:anim>
                                    <p:animEffect transition="in" filter="fade">
                                      <p:cBhvr>
                                        <p:cTn id="23" dur="1000"/>
                                        <p:tgtEl>
                                          <p:spTgt spid="9"/>
                                        </p:tgtEl>
                                      </p:cBhvr>
                                    </p:animEffect>
                                  </p:childTnLst>
                                </p:cTn>
                              </p:par>
                              <p:par>
                                <p:cTn id="24" presetID="55"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ppt_w</p:attrName>
                                        </p:attrNameLst>
                                      </p:cBhvr>
                                      <p:tavLst>
                                        <p:tav tm="0">
                                          <p:val>
                                            <p:strVal val="#ppt_w*0.70"/>
                                          </p:val>
                                        </p:tav>
                                        <p:tav tm="100000">
                                          <p:val>
                                            <p:strVal val="#ppt_w"/>
                                          </p:val>
                                        </p:tav>
                                      </p:tavLst>
                                    </p:anim>
                                    <p:anim calcmode="lin" valueType="num">
                                      <p:cBhvr>
                                        <p:cTn id="27" dur="1000" fill="hold"/>
                                        <p:tgtEl>
                                          <p:spTgt spid="4"/>
                                        </p:tgtEl>
                                        <p:attrNameLst>
                                          <p:attrName>ppt_h</p:attrName>
                                        </p:attrNameLst>
                                      </p:cBhvr>
                                      <p:tavLst>
                                        <p:tav tm="0">
                                          <p:val>
                                            <p:strVal val="#ppt_h"/>
                                          </p:val>
                                        </p:tav>
                                        <p:tav tm="100000">
                                          <p:val>
                                            <p:strVal val="#ppt_h"/>
                                          </p:val>
                                        </p:tav>
                                      </p:tavLst>
                                    </p:anim>
                                    <p:animEffect transition="in" filter="fade">
                                      <p:cBhvr>
                                        <p:cTn id="28" dur="1000"/>
                                        <p:tgtEl>
                                          <p:spTgt spid="4"/>
                                        </p:tgtEl>
                                      </p:cBhvr>
                                    </p:animEffect>
                                  </p:childTnLst>
                                </p:cTn>
                              </p:par>
                              <p:par>
                                <p:cTn id="29" presetID="55"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strVal val="#ppt_w*0.70"/>
                                          </p:val>
                                        </p:tav>
                                        <p:tav tm="100000">
                                          <p:val>
                                            <p:strVal val="#ppt_w"/>
                                          </p:val>
                                        </p:tav>
                                      </p:tavLst>
                                    </p:anim>
                                    <p:anim calcmode="lin" valueType="num">
                                      <p:cBhvr>
                                        <p:cTn id="32" dur="1000" fill="hold"/>
                                        <p:tgtEl>
                                          <p:spTgt spid="10"/>
                                        </p:tgtEl>
                                        <p:attrNameLst>
                                          <p:attrName>ppt_h</p:attrName>
                                        </p:attrNameLst>
                                      </p:cBhvr>
                                      <p:tavLst>
                                        <p:tav tm="0">
                                          <p:val>
                                            <p:strVal val="#ppt_h"/>
                                          </p:val>
                                        </p:tav>
                                        <p:tav tm="100000">
                                          <p:val>
                                            <p:strVal val="#ppt_h"/>
                                          </p:val>
                                        </p:tav>
                                      </p:tavLst>
                                    </p:anim>
                                    <p:animEffect transition="in" filter="fade">
                                      <p:cBhvr>
                                        <p:cTn id="33" dur="1000"/>
                                        <p:tgtEl>
                                          <p:spTgt spid="10"/>
                                        </p:tgtEl>
                                      </p:cBhvr>
                                    </p:animEffect>
                                  </p:childTnLst>
                                </p:cTn>
                              </p:par>
                              <p:par>
                                <p:cTn id="34" presetID="55" presetClass="entr" presetSubtype="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1000" fill="hold"/>
                                        <p:tgtEl>
                                          <p:spTgt spid="7"/>
                                        </p:tgtEl>
                                        <p:attrNameLst>
                                          <p:attrName>ppt_w</p:attrName>
                                        </p:attrNameLst>
                                      </p:cBhvr>
                                      <p:tavLst>
                                        <p:tav tm="0">
                                          <p:val>
                                            <p:strVal val="#ppt_w*0.70"/>
                                          </p:val>
                                        </p:tav>
                                        <p:tav tm="100000">
                                          <p:val>
                                            <p:strVal val="#ppt_w"/>
                                          </p:val>
                                        </p:tav>
                                      </p:tavLst>
                                    </p:anim>
                                    <p:anim calcmode="lin" valueType="num">
                                      <p:cBhvr>
                                        <p:cTn id="37" dur="1000" fill="hold"/>
                                        <p:tgtEl>
                                          <p:spTgt spid="7"/>
                                        </p:tgtEl>
                                        <p:attrNameLst>
                                          <p:attrName>ppt_h</p:attrName>
                                        </p:attrNameLst>
                                      </p:cBhvr>
                                      <p:tavLst>
                                        <p:tav tm="0">
                                          <p:val>
                                            <p:strVal val="#ppt_h"/>
                                          </p:val>
                                        </p:tav>
                                        <p:tav tm="100000">
                                          <p:val>
                                            <p:strVal val="#ppt_h"/>
                                          </p:val>
                                        </p:tav>
                                      </p:tavLst>
                                    </p:anim>
                                    <p:animEffect transition="in" filter="fade">
                                      <p:cBhvr>
                                        <p:cTn id="38" dur="1000"/>
                                        <p:tgtEl>
                                          <p:spTgt spid="7"/>
                                        </p:tgtEl>
                                      </p:cBhvr>
                                    </p:animEffect>
                                  </p:childTnLst>
                                </p:cTn>
                              </p:par>
                              <p:par>
                                <p:cTn id="39" presetID="55"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1000" fill="hold"/>
                                        <p:tgtEl>
                                          <p:spTgt spid="8"/>
                                        </p:tgtEl>
                                        <p:attrNameLst>
                                          <p:attrName>ppt_w</p:attrName>
                                        </p:attrNameLst>
                                      </p:cBhvr>
                                      <p:tavLst>
                                        <p:tav tm="0">
                                          <p:val>
                                            <p:strVal val="#ppt_w*0.70"/>
                                          </p:val>
                                        </p:tav>
                                        <p:tav tm="100000">
                                          <p:val>
                                            <p:strVal val="#ppt_w"/>
                                          </p:val>
                                        </p:tav>
                                      </p:tavLst>
                                    </p:anim>
                                    <p:anim calcmode="lin" valueType="num">
                                      <p:cBhvr>
                                        <p:cTn id="42" dur="1000" fill="hold"/>
                                        <p:tgtEl>
                                          <p:spTgt spid="8"/>
                                        </p:tgtEl>
                                        <p:attrNameLst>
                                          <p:attrName>ppt_h</p:attrName>
                                        </p:attrNameLst>
                                      </p:cBhvr>
                                      <p:tavLst>
                                        <p:tav tm="0">
                                          <p:val>
                                            <p:strVal val="#ppt_h"/>
                                          </p:val>
                                        </p:tav>
                                        <p:tav tm="100000">
                                          <p:val>
                                            <p:strVal val="#ppt_h"/>
                                          </p:val>
                                        </p:tav>
                                      </p:tavLst>
                                    </p:anim>
                                    <p:animEffect transition="in" filter="fade">
                                      <p:cBhvr>
                                        <p:cTn id="43" dur="1000"/>
                                        <p:tgtEl>
                                          <p:spTgt spid="8"/>
                                        </p:tgtEl>
                                      </p:cBhvr>
                                    </p:animEffect>
                                  </p:childTnLst>
                                </p:cTn>
                              </p:par>
                              <p:par>
                                <p:cTn id="44" presetID="55" presetClass="entr" presetSubtype="0" fill="hold" nodeType="with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p:cTn id="46" dur="1000" fill="hold"/>
                                        <p:tgtEl>
                                          <p:spTgt spid="6"/>
                                        </p:tgtEl>
                                        <p:attrNameLst>
                                          <p:attrName>ppt_w</p:attrName>
                                        </p:attrNameLst>
                                      </p:cBhvr>
                                      <p:tavLst>
                                        <p:tav tm="0">
                                          <p:val>
                                            <p:strVal val="#ppt_w*0.70"/>
                                          </p:val>
                                        </p:tav>
                                        <p:tav tm="100000">
                                          <p:val>
                                            <p:strVal val="#ppt_w"/>
                                          </p:val>
                                        </p:tav>
                                      </p:tavLst>
                                    </p:anim>
                                    <p:anim calcmode="lin" valueType="num">
                                      <p:cBhvr>
                                        <p:cTn id="47" dur="1000" fill="hold"/>
                                        <p:tgtEl>
                                          <p:spTgt spid="6"/>
                                        </p:tgtEl>
                                        <p:attrNameLst>
                                          <p:attrName>ppt_h</p:attrName>
                                        </p:attrNameLst>
                                      </p:cBhvr>
                                      <p:tavLst>
                                        <p:tav tm="0">
                                          <p:val>
                                            <p:strVal val="#ppt_h"/>
                                          </p:val>
                                        </p:tav>
                                        <p:tav tm="100000">
                                          <p:val>
                                            <p:strVal val="#ppt_h"/>
                                          </p:val>
                                        </p:tav>
                                      </p:tavLst>
                                    </p:anim>
                                    <p:animEffect transition="in" filter="fade">
                                      <p:cBhvr>
                                        <p:cTn id="48" dur="1000"/>
                                        <p:tgtEl>
                                          <p:spTgt spid="6"/>
                                        </p:tgtEl>
                                      </p:cBhvr>
                                    </p:animEffect>
                                  </p:childTnLst>
                                </p:cTn>
                              </p:par>
                              <p:par>
                                <p:cTn id="49" presetID="55" presetClass="entr" presetSubtype="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1000" fill="hold"/>
                                        <p:tgtEl>
                                          <p:spTgt spid="12"/>
                                        </p:tgtEl>
                                        <p:attrNameLst>
                                          <p:attrName>ppt_w</p:attrName>
                                        </p:attrNameLst>
                                      </p:cBhvr>
                                      <p:tavLst>
                                        <p:tav tm="0">
                                          <p:val>
                                            <p:strVal val="#ppt_w*0.70"/>
                                          </p:val>
                                        </p:tav>
                                        <p:tav tm="100000">
                                          <p:val>
                                            <p:strVal val="#ppt_w"/>
                                          </p:val>
                                        </p:tav>
                                      </p:tavLst>
                                    </p:anim>
                                    <p:anim calcmode="lin" valueType="num">
                                      <p:cBhvr>
                                        <p:cTn id="52" dur="1000" fill="hold"/>
                                        <p:tgtEl>
                                          <p:spTgt spid="12"/>
                                        </p:tgtEl>
                                        <p:attrNameLst>
                                          <p:attrName>ppt_h</p:attrName>
                                        </p:attrNameLst>
                                      </p:cBhvr>
                                      <p:tavLst>
                                        <p:tav tm="0">
                                          <p:val>
                                            <p:strVal val="#ppt_h"/>
                                          </p:val>
                                        </p:tav>
                                        <p:tav tm="100000">
                                          <p:val>
                                            <p:strVal val="#ppt_h"/>
                                          </p:val>
                                        </p:tav>
                                      </p:tavLst>
                                    </p:anim>
                                    <p:animEffect transition="in" filter="fade">
                                      <p:cBhvr>
                                        <p:cTn id="5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2"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à coins arrondis 6"/>
          <p:cNvSpPr/>
          <p:nvPr/>
        </p:nvSpPr>
        <p:spPr>
          <a:xfrm>
            <a:off x="285720" y="1285860"/>
            <a:ext cx="4214842" cy="714380"/>
          </a:xfrm>
          <a:prstGeom prst="roundRect">
            <a:avLst/>
          </a:prstGeom>
          <a:effectLst>
            <a:glow rad="228600">
              <a:schemeClr val="accent1">
                <a:satMod val="175000"/>
                <a:alpha val="40000"/>
              </a:schemeClr>
            </a:glow>
            <a:outerShdw blurRad="57150" dist="38100" dir="5400000" algn="ctr" rotWithShape="0">
              <a:schemeClr val="accent2">
                <a:shade val="9000"/>
                <a:satMod val="105000"/>
                <a:alpha val="48000"/>
              </a:schemeClr>
            </a:outerShdw>
          </a:effectLst>
          <a:scene3d>
            <a:camera prst="orthographicFront"/>
            <a:lightRig rig="threePt" dir="t"/>
          </a:scene3d>
          <a:sp3d>
            <a:bevelT prst="relaxedInse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200" b="1" dirty="0" smtClean="0">
                <a:solidFill>
                  <a:schemeClr val="tx1"/>
                </a:solidFill>
                <a:latin typeface="Century" pitchFamily="18" charset="0"/>
              </a:rPr>
              <a:t>  Structure d’un jet impactant</a:t>
            </a:r>
          </a:p>
        </p:txBody>
      </p:sp>
      <p:sp>
        <p:nvSpPr>
          <p:cNvPr id="8" name="Ellipse 7"/>
          <p:cNvSpPr/>
          <p:nvPr/>
        </p:nvSpPr>
        <p:spPr>
          <a:xfrm>
            <a:off x="5505088" y="2000240"/>
            <a:ext cx="2357454" cy="642942"/>
          </a:xfrm>
          <a:prstGeom prst="ellipse">
            <a:avLst/>
          </a:prstGeom>
          <a:scene3d>
            <a:camera prst="orthographicFront"/>
            <a:lightRig rig="threePt" dir="t"/>
          </a:scene3d>
          <a:sp3d>
            <a:bevelT w="165100" prst="coolSlan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fr-FR" b="1" dirty="0" smtClean="0">
                <a:solidFill>
                  <a:schemeClr val="tx1"/>
                </a:solidFill>
              </a:rPr>
              <a:t>Zone du cône potentiel</a:t>
            </a:r>
            <a:endParaRPr lang="fr-FR" dirty="0">
              <a:solidFill>
                <a:schemeClr val="tx1"/>
              </a:solidFill>
            </a:endParaRPr>
          </a:p>
        </p:txBody>
      </p:sp>
      <p:sp>
        <p:nvSpPr>
          <p:cNvPr id="9" name="Ellipse 8"/>
          <p:cNvSpPr/>
          <p:nvPr/>
        </p:nvSpPr>
        <p:spPr>
          <a:xfrm>
            <a:off x="5362212" y="5000636"/>
            <a:ext cx="2357454" cy="642942"/>
          </a:xfrm>
          <a:prstGeom prst="ellipse">
            <a:avLst/>
          </a:prstGeom>
          <a:scene3d>
            <a:camera prst="orthographicFront"/>
            <a:lightRig rig="threePt" dir="t"/>
          </a:scene3d>
          <a:sp3d>
            <a:bevelT w="165100" prst="coolSlan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fr-FR" b="1" dirty="0" smtClean="0">
                <a:solidFill>
                  <a:schemeClr val="tx1"/>
                </a:solidFill>
              </a:rPr>
              <a:t>Zone de transition </a:t>
            </a:r>
          </a:p>
        </p:txBody>
      </p:sp>
      <p:sp>
        <p:nvSpPr>
          <p:cNvPr id="10" name="Ellipse 9"/>
          <p:cNvSpPr/>
          <p:nvPr/>
        </p:nvSpPr>
        <p:spPr>
          <a:xfrm>
            <a:off x="2790444" y="5857892"/>
            <a:ext cx="2357454" cy="642942"/>
          </a:xfrm>
          <a:prstGeom prst="ellipse">
            <a:avLst/>
          </a:prstGeom>
          <a:scene3d>
            <a:camera prst="orthographicFront"/>
            <a:lightRig rig="threePt" dir="t"/>
          </a:scene3d>
          <a:sp3d>
            <a:bevelT w="165100" prst="coolSlan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fr-FR" b="1" dirty="0" smtClean="0">
                <a:solidFill>
                  <a:schemeClr val="tx1"/>
                </a:solidFill>
              </a:rPr>
              <a:t>Zone d’impact</a:t>
            </a:r>
          </a:p>
        </p:txBody>
      </p:sp>
      <p:pic>
        <p:nvPicPr>
          <p:cNvPr id="11" name="Picture 2"/>
          <p:cNvPicPr>
            <a:picLocks noChangeAspect="1" noChangeArrowheads="1"/>
          </p:cNvPicPr>
          <p:nvPr/>
        </p:nvPicPr>
        <p:blipFill>
          <a:blip r:embed="rId2"/>
          <a:srcRect/>
          <a:stretch>
            <a:fillRect/>
          </a:stretch>
        </p:blipFill>
        <p:spPr bwMode="auto">
          <a:xfrm>
            <a:off x="67044" y="3071810"/>
            <a:ext cx="9076956" cy="1500198"/>
          </a:xfrm>
          <a:prstGeom prst="rect">
            <a:avLst/>
          </a:prstGeom>
          <a:ln>
            <a:noFill/>
          </a:ln>
          <a:effectLst>
            <a:glow rad="228600">
              <a:schemeClr val="accent1">
                <a:satMod val="175000"/>
                <a:alpha val="40000"/>
              </a:schemeClr>
            </a:glow>
            <a:outerShdw blurRad="292100" dist="139700" dir="2700000" algn="tl" rotWithShape="0">
              <a:srgbClr val="333333">
                <a:alpha val="65000"/>
              </a:srgbClr>
            </a:outerShdw>
          </a:effectLst>
          <a:scene3d>
            <a:camera prst="orthographicFront"/>
            <a:lightRig rig="threePt" dir="t"/>
          </a:scene3d>
          <a:sp3d>
            <a:bevelT/>
          </a:sp3d>
        </p:spPr>
      </p:pic>
      <p:cxnSp>
        <p:nvCxnSpPr>
          <p:cNvPr id="12" name="Connecteur droit avec flèche 11"/>
          <p:cNvCxnSpPr/>
          <p:nvPr/>
        </p:nvCxnSpPr>
        <p:spPr>
          <a:xfrm rot="5400000">
            <a:off x="4537075" y="3463925"/>
            <a:ext cx="642942" cy="1588"/>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13" name="Connecteur droit avec flèche 12"/>
          <p:cNvCxnSpPr/>
          <p:nvPr/>
        </p:nvCxnSpPr>
        <p:spPr>
          <a:xfrm rot="5400000">
            <a:off x="4684345" y="3963991"/>
            <a:ext cx="500066" cy="1588"/>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sp>
        <p:nvSpPr>
          <p:cNvPr id="14" name="Ellipse 13"/>
          <p:cNvSpPr/>
          <p:nvPr/>
        </p:nvSpPr>
        <p:spPr>
          <a:xfrm>
            <a:off x="4214810" y="4214818"/>
            <a:ext cx="714380" cy="2857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Virage 14"/>
          <p:cNvSpPr/>
          <p:nvPr/>
        </p:nvSpPr>
        <p:spPr>
          <a:xfrm flipH="1" flipV="1">
            <a:off x="4933584" y="2643182"/>
            <a:ext cx="1428760" cy="928694"/>
          </a:xfrm>
          <a:prstGeom prst="bentArrow">
            <a:avLst>
              <a:gd name="adj1" fmla="val 9247"/>
              <a:gd name="adj2" fmla="val 8426"/>
              <a:gd name="adj3" fmla="val 25000"/>
              <a:gd name="adj4" fmla="val 8681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solidFill>
                <a:schemeClr val="tx1"/>
              </a:solidFill>
            </a:endParaRPr>
          </a:p>
        </p:txBody>
      </p:sp>
      <p:sp>
        <p:nvSpPr>
          <p:cNvPr id="16" name="Virage 15"/>
          <p:cNvSpPr/>
          <p:nvPr/>
        </p:nvSpPr>
        <p:spPr>
          <a:xfrm flipH="1">
            <a:off x="5005022" y="3929066"/>
            <a:ext cx="1071570" cy="1071570"/>
          </a:xfrm>
          <a:prstGeom prst="bentArrow">
            <a:avLst>
              <a:gd name="adj1" fmla="val 9247"/>
              <a:gd name="adj2" fmla="val 5800"/>
              <a:gd name="adj3" fmla="val 25000"/>
              <a:gd name="adj4" fmla="val 75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solidFill>
                <a:schemeClr val="tx1"/>
              </a:solidFill>
            </a:endParaRPr>
          </a:p>
        </p:txBody>
      </p:sp>
      <p:sp>
        <p:nvSpPr>
          <p:cNvPr id="17" name="Flèche droite 16"/>
          <p:cNvSpPr/>
          <p:nvPr/>
        </p:nvSpPr>
        <p:spPr>
          <a:xfrm rot="17029237">
            <a:off x="3548357" y="5047277"/>
            <a:ext cx="1408645" cy="17287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dirty="0" smtClean="0">
              <a:solidFill>
                <a:schemeClr val="tx1"/>
              </a:solidFill>
            </a:endParaRPr>
          </a:p>
        </p:txBody>
      </p:sp>
      <p:sp>
        <p:nvSpPr>
          <p:cNvPr id="18" name="عنصر نائب لرقم الشريحة 17"/>
          <p:cNvSpPr>
            <a:spLocks noGrp="1"/>
          </p:cNvSpPr>
          <p:nvPr>
            <p:ph type="sldNum" sz="quarter" idx="12"/>
          </p:nvPr>
        </p:nvSpPr>
        <p:spPr>
          <a:xfrm>
            <a:off x="8239156" y="6356350"/>
            <a:ext cx="762000" cy="365125"/>
          </a:xfrm>
        </p:spPr>
        <p:txBody>
          <a:bodyPr/>
          <a:lstStyle/>
          <a:p>
            <a:r>
              <a:rPr lang="fr-BE" sz="3600" dirty="0" smtClean="0">
                <a:solidFill>
                  <a:srgbClr val="FF0000"/>
                </a:solidFill>
                <a:latin typeface="Algerian" pitchFamily="82" charset="0"/>
              </a:rPr>
              <a:t>04</a:t>
            </a:r>
            <a:endParaRPr lang="fr-BE" sz="3600" dirty="0">
              <a:solidFill>
                <a:srgbClr val="FF0000"/>
              </a:solidFill>
              <a:latin typeface="Algerian" pitchFamily="82"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linds(horizontal)">
                                      <p:cBhvr>
                                        <p:cTn id="19" dur="500"/>
                                        <p:tgtEl>
                                          <p:spTgt spid="12"/>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linds(horizont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slide(fromBottom)">
                                      <p:cBhvr>
                                        <p:cTn id="30" dur="500"/>
                                        <p:tgtEl>
                                          <p:spTgt spid="16"/>
                                        </p:tgtEl>
                                      </p:cBhvr>
                                    </p:animEffect>
                                  </p:childTnLst>
                                </p:cTn>
                              </p:par>
                              <p:par>
                                <p:cTn id="31" presetID="12" presetClass="entr" presetSubtype="4"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slide(fromBottom)">
                                      <p:cBhvr>
                                        <p:cTn id="33" dur="500"/>
                                        <p:tgtEl>
                                          <p:spTgt spid="13"/>
                                        </p:tgtEl>
                                      </p:cBhvr>
                                    </p:animEffect>
                                  </p:childTnLst>
                                </p:cTn>
                              </p:par>
                              <p:par>
                                <p:cTn id="34" presetID="12" presetClass="entr" presetSubtype="4"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slide(fromBottom)">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childTnLst>
                                </p:cTn>
                              </p:par>
                              <p:par>
                                <p:cTn id="44" presetID="53"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par>
                                <p:cTn id="49" presetID="53"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ppt_w</p:attrName>
                                        </p:attrNameLst>
                                      </p:cBhvr>
                                      <p:tavLst>
                                        <p:tav tm="0">
                                          <p:val>
                                            <p:fltVal val="0"/>
                                          </p:val>
                                        </p:tav>
                                        <p:tav tm="100000">
                                          <p:val>
                                            <p:strVal val="#ppt_w"/>
                                          </p:val>
                                        </p:tav>
                                      </p:tavLst>
                                    </p:anim>
                                    <p:anim calcmode="lin" valueType="num">
                                      <p:cBhvr>
                                        <p:cTn id="52" dur="500" fill="hold"/>
                                        <p:tgtEl>
                                          <p:spTgt spid="10"/>
                                        </p:tgtEl>
                                        <p:attrNameLst>
                                          <p:attrName>ppt_h</p:attrName>
                                        </p:attrNameLst>
                                      </p:cBhvr>
                                      <p:tavLst>
                                        <p:tav tm="0">
                                          <p:val>
                                            <p:fltVal val="0"/>
                                          </p:val>
                                        </p:tav>
                                        <p:tav tm="100000">
                                          <p:val>
                                            <p:strVal val="#ppt_h"/>
                                          </p:val>
                                        </p:tav>
                                      </p:tavLst>
                                    </p:anim>
                                    <p:animEffect transition="in" filter="fade">
                                      <p:cBhvr>
                                        <p:cTn id="5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4" grpId="0" animBg="1"/>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571472" y="785794"/>
            <a:ext cx="3643338" cy="714380"/>
          </a:xfrm>
          <a:prstGeom prst="roundRect">
            <a:avLst/>
          </a:prstGeom>
          <a:effectLst>
            <a:glow rad="228600">
              <a:schemeClr val="accent2">
                <a:satMod val="175000"/>
                <a:alpha val="40000"/>
              </a:schemeClr>
            </a:glow>
            <a:outerShdw blurRad="57150" dist="38100" dir="5400000" algn="ctr" rotWithShape="0">
              <a:schemeClr val="accent2">
                <a:shade val="9000"/>
                <a:satMod val="105000"/>
                <a:alpha val="48000"/>
              </a:schemeClr>
            </a:outerShdw>
          </a:effectLst>
        </p:spPr>
        <p:style>
          <a:lnRef idx="1">
            <a:schemeClr val="accent2"/>
          </a:lnRef>
          <a:fillRef idx="2">
            <a:schemeClr val="accent2"/>
          </a:fillRef>
          <a:effectRef idx="1">
            <a:schemeClr val="accent2"/>
          </a:effectRef>
          <a:fontRef idx="minor">
            <a:schemeClr val="dk1"/>
          </a:fontRef>
        </p:style>
        <p:txBody>
          <a:bodyPr rtlCol="0" anchor="ctr"/>
          <a:lstStyle/>
          <a:p>
            <a:r>
              <a:rPr lang="fr-FR" sz="2400" b="1" dirty="0" smtClean="0">
                <a:latin typeface="Century" pitchFamily="18" charset="0"/>
              </a:rPr>
              <a:t>2-Démarche de Travail </a:t>
            </a:r>
          </a:p>
        </p:txBody>
      </p:sp>
      <p:sp>
        <p:nvSpPr>
          <p:cNvPr id="5" name="Rectangle à coins arrondis 4"/>
          <p:cNvSpPr/>
          <p:nvPr/>
        </p:nvSpPr>
        <p:spPr>
          <a:xfrm>
            <a:off x="2643174" y="1857364"/>
            <a:ext cx="3643338" cy="500066"/>
          </a:xfrm>
          <a:prstGeom prst="roundRect">
            <a:avLst/>
          </a:prstGeom>
          <a:effectLst>
            <a:glow rad="228600">
              <a:schemeClr val="accent2">
                <a:satMod val="175000"/>
                <a:alpha val="40000"/>
              </a:schemeClr>
            </a:glow>
            <a:outerShdw blurRad="57150" dist="38100" dir="5400000" algn="ctr" rotWithShape="0">
              <a:schemeClr val="accent2">
                <a:shade val="9000"/>
                <a:satMod val="105000"/>
                <a:alpha val="48000"/>
              </a:schemeClr>
            </a:outerShdw>
          </a:effectLst>
        </p:spPr>
        <p:style>
          <a:lnRef idx="1">
            <a:schemeClr val="accent2"/>
          </a:lnRef>
          <a:fillRef idx="2">
            <a:schemeClr val="accent2"/>
          </a:fillRef>
          <a:effectRef idx="1">
            <a:schemeClr val="accent2"/>
          </a:effectRef>
          <a:fontRef idx="minor">
            <a:schemeClr val="dk1"/>
          </a:fontRef>
        </p:style>
        <p:txBody>
          <a:bodyPr rtlCol="0" anchor="ctr"/>
          <a:lstStyle/>
          <a:p>
            <a:r>
              <a:rPr lang="fr-FR" sz="2000" b="1" dirty="0" smtClean="0">
                <a:solidFill>
                  <a:schemeClr val="dk1"/>
                </a:solidFill>
                <a:latin typeface="Century" pitchFamily="18" charset="0"/>
              </a:rPr>
              <a:t>2.1.Création de la géométrie </a:t>
            </a:r>
          </a:p>
        </p:txBody>
      </p:sp>
      <p:pic>
        <p:nvPicPr>
          <p:cNvPr id="1026" name="Picture 2"/>
          <p:cNvPicPr>
            <a:picLocks noChangeAspect="1" noChangeArrowheads="1"/>
          </p:cNvPicPr>
          <p:nvPr/>
        </p:nvPicPr>
        <p:blipFill>
          <a:blip r:embed="rId3"/>
          <a:srcRect/>
          <a:stretch>
            <a:fillRect/>
          </a:stretch>
        </p:blipFill>
        <p:spPr bwMode="auto">
          <a:xfrm>
            <a:off x="1214414" y="3500438"/>
            <a:ext cx="6429420" cy="1984592"/>
          </a:xfrm>
          <a:prstGeom prst="rect">
            <a:avLst/>
          </a:prstGeom>
          <a:ln>
            <a:noFill/>
          </a:ln>
          <a:effectLst>
            <a:outerShdw blurRad="292100" dist="139700" dir="2700000" algn="tl" rotWithShape="0">
              <a:srgbClr val="333333">
                <a:alpha val="65000"/>
              </a:srgbClr>
            </a:outerShdw>
          </a:effectLst>
        </p:spPr>
      </p:pic>
      <p:pic>
        <p:nvPicPr>
          <p:cNvPr id="1027" name="Picture 3"/>
          <p:cNvPicPr>
            <a:picLocks noChangeAspect="1" noChangeArrowheads="1"/>
          </p:cNvPicPr>
          <p:nvPr/>
        </p:nvPicPr>
        <p:blipFill>
          <a:blip r:embed="rId4"/>
          <a:srcRect/>
          <a:stretch>
            <a:fillRect/>
          </a:stretch>
        </p:blipFill>
        <p:spPr bwMode="auto">
          <a:xfrm>
            <a:off x="3857620" y="3214686"/>
            <a:ext cx="642942" cy="395657"/>
          </a:xfrm>
          <a:prstGeom prst="rect">
            <a:avLst/>
          </a:prstGeom>
          <a:ln>
            <a:noFill/>
          </a:ln>
          <a:effectLst>
            <a:outerShdw blurRad="292100" dist="139700" dir="2700000" algn="tl" rotWithShape="0">
              <a:srgbClr val="333333">
                <a:alpha val="65000"/>
              </a:srgbClr>
            </a:outerShdw>
          </a:effectLst>
        </p:spPr>
      </p:pic>
      <p:pic>
        <p:nvPicPr>
          <p:cNvPr id="1028" name="Picture 4"/>
          <p:cNvPicPr>
            <a:picLocks noChangeAspect="1" noChangeArrowheads="1"/>
          </p:cNvPicPr>
          <p:nvPr/>
        </p:nvPicPr>
        <p:blipFill>
          <a:blip r:embed="rId5"/>
          <a:srcRect/>
          <a:stretch>
            <a:fillRect/>
          </a:stretch>
        </p:blipFill>
        <p:spPr bwMode="auto">
          <a:xfrm>
            <a:off x="857224" y="3714752"/>
            <a:ext cx="541702" cy="1502882"/>
          </a:xfrm>
          <a:prstGeom prst="rect">
            <a:avLst/>
          </a:prstGeom>
          <a:ln>
            <a:noFill/>
          </a:ln>
          <a:effectLst>
            <a:outerShdw blurRad="292100" dist="139700" dir="2700000" algn="tl" rotWithShape="0">
              <a:srgbClr val="333333">
                <a:alpha val="65000"/>
              </a:srgbClr>
            </a:outerShdw>
          </a:effectLst>
        </p:spPr>
      </p:pic>
      <p:pic>
        <p:nvPicPr>
          <p:cNvPr id="1029" name="Picture 5"/>
          <p:cNvPicPr>
            <a:picLocks noChangeAspect="1" noChangeArrowheads="1"/>
          </p:cNvPicPr>
          <p:nvPr/>
        </p:nvPicPr>
        <p:blipFill>
          <a:blip r:embed="rId6"/>
          <a:srcRect/>
          <a:stretch>
            <a:fillRect/>
          </a:stretch>
        </p:blipFill>
        <p:spPr bwMode="auto">
          <a:xfrm>
            <a:off x="4214810" y="5429264"/>
            <a:ext cx="3143272" cy="415777"/>
          </a:xfrm>
          <a:prstGeom prst="rect">
            <a:avLst/>
          </a:prstGeom>
          <a:ln>
            <a:noFill/>
          </a:ln>
          <a:effectLst>
            <a:outerShdw blurRad="292100" dist="139700" dir="2700000" algn="tl" rotWithShape="0">
              <a:srgbClr val="333333">
                <a:alpha val="65000"/>
              </a:srgbClr>
            </a:outerShdw>
          </a:effectLst>
        </p:spPr>
      </p:pic>
      <p:sp>
        <p:nvSpPr>
          <p:cNvPr id="30" name="Rectangle à coins arrondis 29"/>
          <p:cNvSpPr/>
          <p:nvPr/>
        </p:nvSpPr>
        <p:spPr>
          <a:xfrm>
            <a:off x="142844" y="4143380"/>
            <a:ext cx="1000100" cy="78581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b="1" dirty="0" err="1" smtClean="0"/>
              <a:t>Left</a:t>
            </a:r>
            <a:r>
              <a:rPr lang="fr-FR" b="1" dirty="0" smtClean="0"/>
              <a:t> </a:t>
            </a:r>
            <a:r>
              <a:rPr lang="fr-FR" b="1" dirty="0" err="1" smtClean="0"/>
              <a:t>Outlet</a:t>
            </a:r>
            <a:endParaRPr lang="fr-FR" dirty="0"/>
          </a:p>
        </p:txBody>
      </p:sp>
      <p:cxnSp>
        <p:nvCxnSpPr>
          <p:cNvPr id="39" name="Connecteur droit avec flèche 38"/>
          <p:cNvCxnSpPr/>
          <p:nvPr/>
        </p:nvCxnSpPr>
        <p:spPr>
          <a:xfrm>
            <a:off x="1142976" y="4500570"/>
            <a:ext cx="428628" cy="1588"/>
          </a:xfrm>
          <a:prstGeom prst="straightConnector1">
            <a:avLst/>
          </a:prstGeom>
          <a:ln>
            <a:solidFill>
              <a:schemeClr val="bg2">
                <a:lumMod val="75000"/>
              </a:schemeClr>
            </a:solidFill>
            <a:tailEnd type="arrow"/>
          </a:ln>
        </p:spPr>
        <p:style>
          <a:lnRef idx="3">
            <a:schemeClr val="accent3"/>
          </a:lnRef>
          <a:fillRef idx="0">
            <a:schemeClr val="accent3"/>
          </a:fillRef>
          <a:effectRef idx="2">
            <a:schemeClr val="accent3"/>
          </a:effectRef>
          <a:fontRef idx="minor">
            <a:schemeClr val="tx1"/>
          </a:fontRef>
        </p:style>
      </p:cxnSp>
      <p:sp>
        <p:nvSpPr>
          <p:cNvPr id="41" name="Rectangle à coins arrondis 40"/>
          <p:cNvSpPr/>
          <p:nvPr/>
        </p:nvSpPr>
        <p:spPr>
          <a:xfrm>
            <a:off x="7858148" y="4000504"/>
            <a:ext cx="1000132" cy="85725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b="1" dirty="0" smtClean="0"/>
              <a:t>Right </a:t>
            </a:r>
            <a:r>
              <a:rPr lang="fr-FR" b="1" dirty="0" err="1" smtClean="0"/>
              <a:t>Outlet</a:t>
            </a:r>
            <a:endParaRPr lang="fr-FR" b="1" dirty="0" smtClean="0"/>
          </a:p>
        </p:txBody>
      </p:sp>
      <p:cxnSp>
        <p:nvCxnSpPr>
          <p:cNvPr id="42" name="Connecteur en angle 41"/>
          <p:cNvCxnSpPr/>
          <p:nvPr/>
        </p:nvCxnSpPr>
        <p:spPr>
          <a:xfrm rot="10800000">
            <a:off x="7286644" y="4429132"/>
            <a:ext cx="572298" cy="1588"/>
          </a:xfrm>
          <a:prstGeom prst="bentConnector3">
            <a:avLst>
              <a:gd name="adj1" fmla="val 50000"/>
            </a:avLst>
          </a:prstGeom>
          <a:ln>
            <a:solidFill>
              <a:schemeClr val="bg2">
                <a:lumMod val="75000"/>
              </a:schemeClr>
            </a:solidFill>
            <a:tailEnd type="arrow"/>
          </a:ln>
        </p:spPr>
        <p:style>
          <a:lnRef idx="3">
            <a:schemeClr val="accent3"/>
          </a:lnRef>
          <a:fillRef idx="0">
            <a:schemeClr val="accent3"/>
          </a:fillRef>
          <a:effectRef idx="2">
            <a:schemeClr val="accent3"/>
          </a:effectRef>
          <a:fontRef idx="minor">
            <a:schemeClr val="tx1"/>
          </a:fontRef>
        </p:style>
      </p:cxnSp>
      <p:sp>
        <p:nvSpPr>
          <p:cNvPr id="43" name="Rectangle à coins arrondis 42"/>
          <p:cNvSpPr/>
          <p:nvPr/>
        </p:nvSpPr>
        <p:spPr>
          <a:xfrm>
            <a:off x="3500430" y="2857496"/>
            <a:ext cx="1500198" cy="35719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b="1" dirty="0" smtClean="0"/>
              <a:t>Inlet</a:t>
            </a:r>
          </a:p>
        </p:txBody>
      </p:sp>
      <p:cxnSp>
        <p:nvCxnSpPr>
          <p:cNvPr id="44" name="Connecteur en angle 43"/>
          <p:cNvCxnSpPr/>
          <p:nvPr/>
        </p:nvCxnSpPr>
        <p:spPr>
          <a:xfrm rot="5400000">
            <a:off x="3929852" y="3499644"/>
            <a:ext cx="570710" cy="794"/>
          </a:xfrm>
          <a:prstGeom prst="bentConnector3">
            <a:avLst>
              <a:gd name="adj1" fmla="val 50000"/>
            </a:avLst>
          </a:prstGeom>
          <a:ln>
            <a:solidFill>
              <a:schemeClr val="bg2">
                <a:lumMod val="75000"/>
              </a:schemeClr>
            </a:solidFill>
            <a:tailEnd type="arrow"/>
          </a:ln>
        </p:spPr>
        <p:style>
          <a:lnRef idx="3">
            <a:schemeClr val="accent3"/>
          </a:lnRef>
          <a:fillRef idx="0">
            <a:schemeClr val="accent3"/>
          </a:fillRef>
          <a:effectRef idx="2">
            <a:schemeClr val="accent3"/>
          </a:effectRef>
          <a:fontRef idx="minor">
            <a:schemeClr val="tx1"/>
          </a:fontRef>
        </p:style>
      </p:cxnSp>
      <p:sp>
        <p:nvSpPr>
          <p:cNvPr id="45" name="Rectangle à coins arrondis 44"/>
          <p:cNvSpPr/>
          <p:nvPr/>
        </p:nvSpPr>
        <p:spPr>
          <a:xfrm>
            <a:off x="1500166" y="5715016"/>
            <a:ext cx="2357454" cy="35719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b="1" dirty="0" err="1" smtClean="0"/>
              <a:t>Impingement</a:t>
            </a:r>
            <a:r>
              <a:rPr lang="fr-FR" b="1" dirty="0" smtClean="0"/>
              <a:t> wall</a:t>
            </a:r>
          </a:p>
        </p:txBody>
      </p:sp>
      <p:cxnSp>
        <p:nvCxnSpPr>
          <p:cNvPr id="46" name="Connecteur en angle 45"/>
          <p:cNvCxnSpPr/>
          <p:nvPr/>
        </p:nvCxnSpPr>
        <p:spPr>
          <a:xfrm rot="16200000" flipV="1">
            <a:off x="2428860" y="5429264"/>
            <a:ext cx="438946" cy="10318"/>
          </a:xfrm>
          <a:prstGeom prst="bentConnector3">
            <a:avLst>
              <a:gd name="adj1" fmla="val 50000"/>
            </a:avLst>
          </a:prstGeom>
          <a:ln>
            <a:solidFill>
              <a:schemeClr val="bg2">
                <a:lumMod val="75000"/>
              </a:schemeClr>
            </a:solidFill>
            <a:tailEnd type="arrow"/>
          </a:ln>
        </p:spPr>
        <p:style>
          <a:lnRef idx="3">
            <a:schemeClr val="accent3"/>
          </a:lnRef>
          <a:fillRef idx="0">
            <a:schemeClr val="accent3"/>
          </a:fillRef>
          <a:effectRef idx="2">
            <a:schemeClr val="accent3"/>
          </a:effectRef>
          <a:fontRef idx="minor">
            <a:schemeClr val="tx1"/>
          </a:fontRef>
        </p:style>
      </p:cxnSp>
      <p:sp>
        <p:nvSpPr>
          <p:cNvPr id="48" name="Rectangle à coins arrondis 47"/>
          <p:cNvSpPr/>
          <p:nvPr/>
        </p:nvSpPr>
        <p:spPr>
          <a:xfrm>
            <a:off x="1357290" y="2786058"/>
            <a:ext cx="2000264" cy="35719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b="1" dirty="0" err="1" smtClean="0"/>
              <a:t>Left</a:t>
            </a:r>
            <a:r>
              <a:rPr lang="fr-FR" b="1" dirty="0" smtClean="0"/>
              <a:t> </a:t>
            </a:r>
            <a:r>
              <a:rPr lang="fr-FR" b="1" dirty="0" err="1" smtClean="0"/>
              <a:t>Conf</a:t>
            </a:r>
            <a:r>
              <a:rPr lang="fr-FR" b="1" dirty="0" smtClean="0"/>
              <a:t>  Wall</a:t>
            </a:r>
          </a:p>
        </p:txBody>
      </p:sp>
      <p:cxnSp>
        <p:nvCxnSpPr>
          <p:cNvPr id="49" name="Connecteur en angle 48"/>
          <p:cNvCxnSpPr/>
          <p:nvPr/>
        </p:nvCxnSpPr>
        <p:spPr>
          <a:xfrm rot="5400000">
            <a:off x="2072464" y="3428206"/>
            <a:ext cx="570710" cy="794"/>
          </a:xfrm>
          <a:prstGeom prst="bentConnector3">
            <a:avLst>
              <a:gd name="adj1" fmla="val 50000"/>
            </a:avLst>
          </a:prstGeom>
          <a:ln>
            <a:solidFill>
              <a:schemeClr val="bg2">
                <a:lumMod val="75000"/>
              </a:schemeClr>
            </a:solidFill>
            <a:tailEnd type="arrow"/>
          </a:ln>
        </p:spPr>
        <p:style>
          <a:lnRef idx="3">
            <a:schemeClr val="accent3"/>
          </a:lnRef>
          <a:fillRef idx="0">
            <a:schemeClr val="accent3"/>
          </a:fillRef>
          <a:effectRef idx="2">
            <a:schemeClr val="accent3"/>
          </a:effectRef>
          <a:fontRef idx="minor">
            <a:schemeClr val="tx1"/>
          </a:fontRef>
        </p:style>
      </p:cxnSp>
      <p:sp>
        <p:nvSpPr>
          <p:cNvPr id="50" name="Rectangle à coins arrondis 49"/>
          <p:cNvSpPr/>
          <p:nvPr/>
        </p:nvSpPr>
        <p:spPr>
          <a:xfrm>
            <a:off x="5143504" y="2786058"/>
            <a:ext cx="2143140" cy="35719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b="1" dirty="0" smtClean="0"/>
              <a:t>Right </a:t>
            </a:r>
            <a:r>
              <a:rPr lang="fr-FR" b="1" dirty="0" err="1" smtClean="0"/>
              <a:t>Conf</a:t>
            </a:r>
            <a:r>
              <a:rPr lang="fr-FR" b="1" dirty="0" smtClean="0"/>
              <a:t>    Wall</a:t>
            </a:r>
          </a:p>
        </p:txBody>
      </p:sp>
      <p:cxnSp>
        <p:nvCxnSpPr>
          <p:cNvPr id="51" name="Connecteur en angle 50"/>
          <p:cNvCxnSpPr/>
          <p:nvPr/>
        </p:nvCxnSpPr>
        <p:spPr>
          <a:xfrm rot="5400000">
            <a:off x="6001554" y="3429000"/>
            <a:ext cx="570710" cy="794"/>
          </a:xfrm>
          <a:prstGeom prst="bentConnector3">
            <a:avLst>
              <a:gd name="adj1" fmla="val 50000"/>
            </a:avLst>
          </a:prstGeom>
          <a:ln>
            <a:solidFill>
              <a:schemeClr val="bg2">
                <a:lumMod val="75000"/>
              </a:schemeClr>
            </a:solidFill>
            <a:tailEnd type="arrow"/>
          </a:ln>
        </p:spPr>
        <p:style>
          <a:lnRef idx="3">
            <a:schemeClr val="accent3"/>
          </a:lnRef>
          <a:fillRef idx="0">
            <a:schemeClr val="accent3"/>
          </a:fillRef>
          <a:effectRef idx="2">
            <a:schemeClr val="accent3"/>
          </a:effectRef>
          <a:fontRef idx="minor">
            <a:schemeClr val="tx1"/>
          </a:fontRef>
        </p:style>
      </p:cxnSp>
      <p:sp>
        <p:nvSpPr>
          <p:cNvPr id="20" name="Rectangle à coins arrondis 19"/>
          <p:cNvSpPr/>
          <p:nvPr/>
        </p:nvSpPr>
        <p:spPr>
          <a:xfrm>
            <a:off x="928662" y="1714488"/>
            <a:ext cx="5857916" cy="642942"/>
          </a:xfrm>
          <a:prstGeom prst="roundRect">
            <a:avLst/>
          </a:prstGeom>
          <a:effectLst>
            <a:glow rad="228600">
              <a:schemeClr val="accent2">
                <a:satMod val="175000"/>
                <a:alpha val="40000"/>
              </a:schemeClr>
            </a:glow>
            <a:outerShdw blurRad="57150" dist="38100" dir="5400000" algn="ctr" rotWithShape="0">
              <a:schemeClr val="accent3">
                <a:shade val="9000"/>
                <a:satMod val="105000"/>
                <a:alpha val="48000"/>
              </a:schemeClr>
            </a:outerShdw>
          </a:effectLst>
          <a:scene3d>
            <a:camera prst="orthographicFront"/>
            <a:lightRig rig="threePt" dir="t"/>
          </a:scene3d>
          <a:sp3d>
            <a:bevelT w="165100" prst="coolSlan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000" b="1" dirty="0" smtClean="0">
                <a:solidFill>
                  <a:schemeClr val="dk1"/>
                </a:solidFill>
              </a:rPr>
              <a:t>Présentation des Logiciels </a:t>
            </a:r>
            <a:r>
              <a:rPr lang="fr-FR" sz="2000" b="1" i="1" dirty="0" smtClean="0">
                <a:solidFill>
                  <a:schemeClr val="dk1"/>
                </a:solidFill>
              </a:rPr>
              <a:t>GAMBIT</a:t>
            </a:r>
            <a:r>
              <a:rPr lang="fr-FR" sz="2000" b="1" dirty="0" smtClean="0">
                <a:solidFill>
                  <a:schemeClr val="dk1"/>
                </a:solidFill>
              </a:rPr>
              <a:t> et </a:t>
            </a:r>
            <a:r>
              <a:rPr lang="fr-FR" sz="2000" b="1" i="1" dirty="0" smtClean="0">
                <a:solidFill>
                  <a:schemeClr val="dk1"/>
                </a:solidFill>
              </a:rPr>
              <a:t>FLUENT</a:t>
            </a:r>
            <a:r>
              <a:rPr lang="fr-FR" sz="2000" b="1" dirty="0" smtClean="0">
                <a:solidFill>
                  <a:schemeClr val="dk1"/>
                </a:solidFill>
              </a:rPr>
              <a:t>  </a:t>
            </a:r>
          </a:p>
        </p:txBody>
      </p:sp>
      <p:sp>
        <p:nvSpPr>
          <p:cNvPr id="21" name="Rectangle à coins arrondis 20"/>
          <p:cNvSpPr/>
          <p:nvPr/>
        </p:nvSpPr>
        <p:spPr>
          <a:xfrm>
            <a:off x="214282" y="2571744"/>
            <a:ext cx="8286808" cy="385765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fr-FR" b="1" i="1" dirty="0" smtClean="0"/>
              <a:t> </a:t>
            </a:r>
          </a:p>
          <a:p>
            <a:endParaRPr lang="fr-FR" b="1" i="1" dirty="0" smtClean="0"/>
          </a:p>
          <a:p>
            <a:endParaRPr lang="fr-FR" b="1" i="1" dirty="0" smtClean="0"/>
          </a:p>
          <a:p>
            <a:endParaRPr lang="fr-FR" b="1" i="1" dirty="0" smtClean="0"/>
          </a:p>
          <a:p>
            <a:r>
              <a:rPr lang="fr-FR" b="1" i="1" dirty="0" smtClean="0"/>
              <a:t>GAMBIT :</a:t>
            </a:r>
          </a:p>
          <a:p>
            <a:pPr>
              <a:lnSpc>
                <a:spcPct val="150000"/>
              </a:lnSpc>
              <a:buFont typeface="Wingdings" pitchFamily="2" charset="2"/>
              <a:buChar char="Ø"/>
            </a:pPr>
            <a:r>
              <a:rPr lang="fr-FR" b="1" i="1" dirty="0" smtClean="0"/>
              <a:t> pour construire la géométrie; </a:t>
            </a:r>
          </a:p>
          <a:p>
            <a:pPr>
              <a:lnSpc>
                <a:spcPct val="150000"/>
              </a:lnSpc>
              <a:buFont typeface="Wingdings" pitchFamily="2" charset="2"/>
              <a:buChar char="Ø"/>
            </a:pPr>
            <a:r>
              <a:rPr lang="fr-FR" b="1" i="1" dirty="0" smtClean="0"/>
              <a:t> pour générer le maillage; </a:t>
            </a:r>
          </a:p>
          <a:p>
            <a:pPr>
              <a:lnSpc>
                <a:spcPct val="150000"/>
              </a:lnSpc>
              <a:buFont typeface="Wingdings" pitchFamily="2" charset="2"/>
              <a:buChar char="Ø"/>
            </a:pPr>
            <a:r>
              <a:rPr lang="fr-FR" b="1" i="1" dirty="0" smtClean="0"/>
              <a:t> pour définir les conditions aux limites.</a:t>
            </a:r>
          </a:p>
          <a:p>
            <a:pPr>
              <a:lnSpc>
                <a:spcPct val="150000"/>
              </a:lnSpc>
            </a:pPr>
            <a:endParaRPr lang="fr-FR" b="1" i="1" dirty="0" smtClean="0"/>
          </a:p>
          <a:p>
            <a:pPr>
              <a:lnSpc>
                <a:spcPct val="150000"/>
              </a:lnSpc>
            </a:pPr>
            <a:r>
              <a:rPr lang="fr-FR" b="1" i="1" dirty="0" smtClean="0"/>
              <a:t>FLUENT</a:t>
            </a:r>
            <a:r>
              <a:rPr lang="fr-FR" b="1" dirty="0" smtClean="0"/>
              <a:t> :</a:t>
            </a:r>
          </a:p>
          <a:p>
            <a:pPr>
              <a:lnSpc>
                <a:spcPct val="150000"/>
              </a:lnSpc>
            </a:pPr>
            <a:endParaRPr lang="fr-FR" sz="800" b="1" dirty="0" smtClean="0"/>
          </a:p>
          <a:p>
            <a:pPr>
              <a:lnSpc>
                <a:spcPct val="150000"/>
              </a:lnSpc>
              <a:buFont typeface="Wingdings" pitchFamily="2" charset="2"/>
              <a:buChar char="Ø"/>
            </a:pPr>
            <a:r>
              <a:rPr lang="fr-FR" b="1" dirty="0" smtClean="0"/>
              <a:t> </a:t>
            </a:r>
            <a:r>
              <a:rPr lang="fr-FR" b="1" i="1" dirty="0" smtClean="0"/>
              <a:t>Fluent  est un code de calcul qui permet de simuler les écoulements des fluides avec et sans transfert thermiques dans des géométries Complexes. </a:t>
            </a:r>
          </a:p>
          <a:p>
            <a:r>
              <a:rPr lang="fr-FR" b="1" i="1" dirty="0" smtClean="0"/>
              <a:t> </a:t>
            </a:r>
          </a:p>
          <a:p>
            <a:r>
              <a:rPr lang="fr-FR" b="1" i="1" dirty="0" smtClean="0"/>
              <a:t>  </a:t>
            </a:r>
          </a:p>
          <a:p>
            <a:endParaRPr lang="fr-FR" b="1" i="1" dirty="0" smtClean="0"/>
          </a:p>
          <a:p>
            <a:endParaRPr lang="fr-FR" dirty="0"/>
          </a:p>
        </p:txBody>
      </p:sp>
      <p:sp>
        <p:nvSpPr>
          <p:cNvPr id="22" name="عنصر نائب لرقم الشريحة 21"/>
          <p:cNvSpPr>
            <a:spLocks noGrp="1"/>
          </p:cNvSpPr>
          <p:nvPr>
            <p:ph type="sldNum" sz="quarter" idx="12"/>
          </p:nvPr>
        </p:nvSpPr>
        <p:spPr>
          <a:xfrm>
            <a:off x="8286776" y="6356350"/>
            <a:ext cx="762000" cy="365125"/>
          </a:xfrm>
        </p:spPr>
        <p:txBody>
          <a:bodyPr/>
          <a:lstStyle/>
          <a:p>
            <a:r>
              <a:rPr lang="fr-BE" sz="3600" dirty="0" smtClean="0">
                <a:solidFill>
                  <a:srgbClr val="FF0000"/>
                </a:solidFill>
                <a:latin typeface="Algerian" pitchFamily="82" charset="0"/>
              </a:rPr>
              <a:t>05</a:t>
            </a:r>
            <a:endParaRPr lang="fr-BE" sz="3600" dirty="0">
              <a:solidFill>
                <a:srgbClr val="FF0000"/>
              </a:solidFill>
              <a:latin typeface="Algerian"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 to="" calcmode="lin" valueType="num">
                                      <p:cBhvr>
                                        <p:cTn id="17" dur="1" fill="hold"/>
                                        <p:tgtEl>
                                          <p:spTgt spid="20"/>
                                        </p:tgtEl>
                                        <p:attrNameLst>
                                          <p:attrName/>
                                        </p:attrNameLst>
                                      </p:cBhvr>
                                    </p:anim>
                                  </p:childTnLst>
                                </p:cTn>
                              </p:par>
                              <p:par>
                                <p:cTn id="18" presetID="24" presetClass="entr" presetSubtype="0"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 to="" calcmode="lin" valueType="num">
                                      <p:cBhvr>
                                        <p:cTn id="20" dur="1" fill="hold"/>
                                        <p:tgtEl>
                                          <p:spTgt spid="21"/>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53" presetClass="exit" presetSubtype="0" fill="hold" grpId="1" nodeType="clickEffect">
                                  <p:stCondLst>
                                    <p:cond delay="0"/>
                                  </p:stCondLst>
                                  <p:childTnLst>
                                    <p:anim calcmode="lin" valueType="num">
                                      <p:cBhvr>
                                        <p:cTn id="24" dur="500"/>
                                        <p:tgtEl>
                                          <p:spTgt spid="20"/>
                                        </p:tgtEl>
                                        <p:attrNameLst>
                                          <p:attrName>ppt_w</p:attrName>
                                        </p:attrNameLst>
                                      </p:cBhvr>
                                      <p:tavLst>
                                        <p:tav tm="0">
                                          <p:val>
                                            <p:strVal val="ppt_w"/>
                                          </p:val>
                                        </p:tav>
                                        <p:tav tm="100000">
                                          <p:val>
                                            <p:fltVal val="0"/>
                                          </p:val>
                                        </p:tav>
                                      </p:tavLst>
                                    </p:anim>
                                    <p:anim calcmode="lin" valueType="num">
                                      <p:cBhvr>
                                        <p:cTn id="25" dur="500"/>
                                        <p:tgtEl>
                                          <p:spTgt spid="20"/>
                                        </p:tgtEl>
                                        <p:attrNameLst>
                                          <p:attrName>ppt_h</p:attrName>
                                        </p:attrNameLst>
                                      </p:cBhvr>
                                      <p:tavLst>
                                        <p:tav tm="0">
                                          <p:val>
                                            <p:strVal val="ppt_h"/>
                                          </p:val>
                                        </p:tav>
                                        <p:tav tm="100000">
                                          <p:val>
                                            <p:fltVal val="0"/>
                                          </p:val>
                                        </p:tav>
                                      </p:tavLst>
                                    </p:anim>
                                    <p:animEffect transition="out" filter="fade">
                                      <p:cBhvr>
                                        <p:cTn id="26" dur="500"/>
                                        <p:tgtEl>
                                          <p:spTgt spid="20"/>
                                        </p:tgtEl>
                                      </p:cBhvr>
                                    </p:animEffect>
                                    <p:set>
                                      <p:cBhvr>
                                        <p:cTn id="27" dur="1" fill="hold">
                                          <p:stCondLst>
                                            <p:cond delay="499"/>
                                          </p:stCondLst>
                                        </p:cTn>
                                        <p:tgtEl>
                                          <p:spTgt spid="20"/>
                                        </p:tgtEl>
                                        <p:attrNameLst>
                                          <p:attrName>style.visibility</p:attrName>
                                        </p:attrNameLst>
                                      </p:cBhvr>
                                      <p:to>
                                        <p:strVal val="hidden"/>
                                      </p:to>
                                    </p:set>
                                  </p:childTnLst>
                                </p:cTn>
                              </p:par>
                              <p:par>
                                <p:cTn id="28" presetID="53" presetClass="exit" presetSubtype="0" fill="hold" grpId="1" nodeType="withEffect">
                                  <p:stCondLst>
                                    <p:cond delay="0"/>
                                  </p:stCondLst>
                                  <p:childTnLst>
                                    <p:anim calcmode="lin" valueType="num">
                                      <p:cBhvr>
                                        <p:cTn id="29" dur="500"/>
                                        <p:tgtEl>
                                          <p:spTgt spid="21"/>
                                        </p:tgtEl>
                                        <p:attrNameLst>
                                          <p:attrName>ppt_w</p:attrName>
                                        </p:attrNameLst>
                                      </p:cBhvr>
                                      <p:tavLst>
                                        <p:tav tm="0">
                                          <p:val>
                                            <p:strVal val="ppt_w"/>
                                          </p:val>
                                        </p:tav>
                                        <p:tav tm="100000">
                                          <p:val>
                                            <p:fltVal val="0"/>
                                          </p:val>
                                        </p:tav>
                                      </p:tavLst>
                                    </p:anim>
                                    <p:anim calcmode="lin" valueType="num">
                                      <p:cBhvr>
                                        <p:cTn id="30" dur="500"/>
                                        <p:tgtEl>
                                          <p:spTgt spid="21"/>
                                        </p:tgtEl>
                                        <p:attrNameLst>
                                          <p:attrName>ppt_h</p:attrName>
                                        </p:attrNameLst>
                                      </p:cBhvr>
                                      <p:tavLst>
                                        <p:tav tm="0">
                                          <p:val>
                                            <p:strVal val="ppt_h"/>
                                          </p:val>
                                        </p:tav>
                                        <p:tav tm="100000">
                                          <p:val>
                                            <p:fltVal val="0"/>
                                          </p:val>
                                        </p:tav>
                                      </p:tavLst>
                                    </p:anim>
                                    <p:animEffect transition="out" filter="fade">
                                      <p:cBhvr>
                                        <p:cTn id="31" dur="500"/>
                                        <p:tgtEl>
                                          <p:spTgt spid="21"/>
                                        </p:tgtEl>
                                      </p:cBhvr>
                                    </p:animEffect>
                                    <p:set>
                                      <p:cBhvr>
                                        <p:cTn id="32" dur="1" fill="hold">
                                          <p:stCondLst>
                                            <p:cond delay="499"/>
                                          </p:stCondLst>
                                        </p:cTn>
                                        <p:tgtEl>
                                          <p:spTgt spid="2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slide(fromBottom)">
                                      <p:cBhvr>
                                        <p:cTn id="37" dur="500"/>
                                        <p:tgtEl>
                                          <p:spTgt spid="5"/>
                                        </p:tgtEl>
                                      </p:cBhvr>
                                    </p:animEffect>
                                  </p:childTnLst>
                                </p:cTn>
                              </p:par>
                              <p:par>
                                <p:cTn id="38" presetID="12" presetClass="entr" presetSubtype="4" fill="hold" nodeType="withEffect">
                                  <p:stCondLst>
                                    <p:cond delay="0"/>
                                  </p:stCondLst>
                                  <p:childTnLst>
                                    <p:set>
                                      <p:cBhvr>
                                        <p:cTn id="39" dur="1" fill="hold">
                                          <p:stCondLst>
                                            <p:cond delay="0"/>
                                          </p:stCondLst>
                                        </p:cTn>
                                        <p:tgtEl>
                                          <p:spTgt spid="1026"/>
                                        </p:tgtEl>
                                        <p:attrNameLst>
                                          <p:attrName>style.visibility</p:attrName>
                                        </p:attrNameLst>
                                      </p:cBhvr>
                                      <p:to>
                                        <p:strVal val="visible"/>
                                      </p:to>
                                    </p:set>
                                    <p:animEffect transition="in" filter="slide(fromBottom)">
                                      <p:cBhvr>
                                        <p:cTn id="40" dur="500"/>
                                        <p:tgtEl>
                                          <p:spTgt spid="1026"/>
                                        </p:tgtEl>
                                      </p:cBhvr>
                                    </p:animEffect>
                                  </p:childTnLst>
                                </p:cTn>
                              </p:par>
                            </p:childTnLst>
                          </p:cTn>
                        </p:par>
                      </p:childTnLst>
                    </p:cTn>
                  </p:par>
                  <p:par>
                    <p:cTn id="41" fill="hold">
                      <p:stCondLst>
                        <p:cond delay="indefinite"/>
                      </p:stCondLst>
                      <p:childTnLst>
                        <p:par>
                          <p:cTn id="42" fill="hold">
                            <p:stCondLst>
                              <p:cond delay="0"/>
                            </p:stCondLst>
                            <p:childTnLst>
                              <p:par>
                                <p:cTn id="43" presetID="23" presetClass="entr" presetSubtype="16" fill="hold" nodeType="clickEffect">
                                  <p:stCondLst>
                                    <p:cond delay="0"/>
                                  </p:stCondLst>
                                  <p:childTnLst>
                                    <p:set>
                                      <p:cBhvr>
                                        <p:cTn id="44" dur="1" fill="hold">
                                          <p:stCondLst>
                                            <p:cond delay="0"/>
                                          </p:stCondLst>
                                        </p:cTn>
                                        <p:tgtEl>
                                          <p:spTgt spid="1027"/>
                                        </p:tgtEl>
                                        <p:attrNameLst>
                                          <p:attrName>style.visibility</p:attrName>
                                        </p:attrNameLst>
                                      </p:cBhvr>
                                      <p:to>
                                        <p:strVal val="visible"/>
                                      </p:to>
                                    </p:set>
                                    <p:anim calcmode="lin" valueType="num">
                                      <p:cBhvr>
                                        <p:cTn id="45" dur="500" fill="hold"/>
                                        <p:tgtEl>
                                          <p:spTgt spid="1027"/>
                                        </p:tgtEl>
                                        <p:attrNameLst>
                                          <p:attrName>ppt_w</p:attrName>
                                        </p:attrNameLst>
                                      </p:cBhvr>
                                      <p:tavLst>
                                        <p:tav tm="0">
                                          <p:val>
                                            <p:fltVal val="0"/>
                                          </p:val>
                                        </p:tav>
                                        <p:tav tm="100000">
                                          <p:val>
                                            <p:strVal val="#ppt_w"/>
                                          </p:val>
                                        </p:tav>
                                      </p:tavLst>
                                    </p:anim>
                                    <p:anim calcmode="lin" valueType="num">
                                      <p:cBhvr>
                                        <p:cTn id="46" dur="500" fill="hold"/>
                                        <p:tgtEl>
                                          <p:spTgt spid="1027"/>
                                        </p:tgtEl>
                                        <p:attrNameLst>
                                          <p:attrName>ppt_h</p:attrName>
                                        </p:attrNameLst>
                                      </p:cBhvr>
                                      <p:tavLst>
                                        <p:tav tm="0">
                                          <p:val>
                                            <p:fltVal val="0"/>
                                          </p:val>
                                        </p:tav>
                                        <p:tav tm="100000">
                                          <p:val>
                                            <p:strVal val="#ppt_h"/>
                                          </p:val>
                                        </p:tav>
                                      </p:tavLst>
                                    </p:anim>
                                  </p:childTnLst>
                                </p:cTn>
                              </p:par>
                              <p:par>
                                <p:cTn id="47" presetID="23" presetClass="entr" presetSubtype="16" fill="hold" nodeType="withEffect">
                                  <p:stCondLst>
                                    <p:cond delay="0"/>
                                  </p:stCondLst>
                                  <p:childTnLst>
                                    <p:set>
                                      <p:cBhvr>
                                        <p:cTn id="48" dur="1" fill="hold">
                                          <p:stCondLst>
                                            <p:cond delay="0"/>
                                          </p:stCondLst>
                                        </p:cTn>
                                        <p:tgtEl>
                                          <p:spTgt spid="1028"/>
                                        </p:tgtEl>
                                        <p:attrNameLst>
                                          <p:attrName>style.visibility</p:attrName>
                                        </p:attrNameLst>
                                      </p:cBhvr>
                                      <p:to>
                                        <p:strVal val="visible"/>
                                      </p:to>
                                    </p:set>
                                    <p:anim calcmode="lin" valueType="num">
                                      <p:cBhvr>
                                        <p:cTn id="49" dur="500" fill="hold"/>
                                        <p:tgtEl>
                                          <p:spTgt spid="1028"/>
                                        </p:tgtEl>
                                        <p:attrNameLst>
                                          <p:attrName>ppt_w</p:attrName>
                                        </p:attrNameLst>
                                      </p:cBhvr>
                                      <p:tavLst>
                                        <p:tav tm="0">
                                          <p:val>
                                            <p:fltVal val="0"/>
                                          </p:val>
                                        </p:tav>
                                        <p:tav tm="100000">
                                          <p:val>
                                            <p:strVal val="#ppt_w"/>
                                          </p:val>
                                        </p:tav>
                                      </p:tavLst>
                                    </p:anim>
                                    <p:anim calcmode="lin" valueType="num">
                                      <p:cBhvr>
                                        <p:cTn id="50" dur="500" fill="hold"/>
                                        <p:tgtEl>
                                          <p:spTgt spid="1028"/>
                                        </p:tgtEl>
                                        <p:attrNameLst>
                                          <p:attrName>ppt_h</p:attrName>
                                        </p:attrNameLst>
                                      </p:cBhvr>
                                      <p:tavLst>
                                        <p:tav tm="0">
                                          <p:val>
                                            <p:fltVal val="0"/>
                                          </p:val>
                                        </p:tav>
                                        <p:tav tm="100000">
                                          <p:val>
                                            <p:strVal val="#ppt_h"/>
                                          </p:val>
                                        </p:tav>
                                      </p:tavLst>
                                    </p:anim>
                                  </p:childTnLst>
                                </p:cTn>
                              </p:par>
                              <p:par>
                                <p:cTn id="51" presetID="23" presetClass="entr" presetSubtype="16" fill="hold" nodeType="withEffect">
                                  <p:stCondLst>
                                    <p:cond delay="0"/>
                                  </p:stCondLst>
                                  <p:childTnLst>
                                    <p:set>
                                      <p:cBhvr>
                                        <p:cTn id="52" dur="1" fill="hold">
                                          <p:stCondLst>
                                            <p:cond delay="0"/>
                                          </p:stCondLst>
                                        </p:cTn>
                                        <p:tgtEl>
                                          <p:spTgt spid="1029"/>
                                        </p:tgtEl>
                                        <p:attrNameLst>
                                          <p:attrName>style.visibility</p:attrName>
                                        </p:attrNameLst>
                                      </p:cBhvr>
                                      <p:to>
                                        <p:strVal val="visible"/>
                                      </p:to>
                                    </p:set>
                                    <p:anim calcmode="lin" valueType="num">
                                      <p:cBhvr>
                                        <p:cTn id="53" dur="500" fill="hold"/>
                                        <p:tgtEl>
                                          <p:spTgt spid="1029"/>
                                        </p:tgtEl>
                                        <p:attrNameLst>
                                          <p:attrName>ppt_w</p:attrName>
                                        </p:attrNameLst>
                                      </p:cBhvr>
                                      <p:tavLst>
                                        <p:tav tm="0">
                                          <p:val>
                                            <p:fltVal val="0"/>
                                          </p:val>
                                        </p:tav>
                                        <p:tav tm="100000">
                                          <p:val>
                                            <p:strVal val="#ppt_w"/>
                                          </p:val>
                                        </p:tav>
                                      </p:tavLst>
                                    </p:anim>
                                    <p:anim calcmode="lin" valueType="num">
                                      <p:cBhvr>
                                        <p:cTn id="54" dur="500" fill="hold"/>
                                        <p:tgtEl>
                                          <p:spTgt spid="1029"/>
                                        </p:tgtEl>
                                        <p:attrNameLst>
                                          <p:attrName>ppt_h</p:attrName>
                                        </p:attrNameLst>
                                      </p:cBhvr>
                                      <p:tavLst>
                                        <p:tav tm="0">
                                          <p:val>
                                            <p:fltVal val="0"/>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xit" presetSubtype="0" fill="hold" nodeType="clickEffect">
                                  <p:stCondLst>
                                    <p:cond delay="0"/>
                                  </p:stCondLst>
                                  <p:childTnLst>
                                    <p:anim calcmode="lin" valueType="num">
                                      <p:cBhvr>
                                        <p:cTn id="58" dur="500"/>
                                        <p:tgtEl>
                                          <p:spTgt spid="1027"/>
                                        </p:tgtEl>
                                        <p:attrNameLst>
                                          <p:attrName>ppt_w</p:attrName>
                                        </p:attrNameLst>
                                      </p:cBhvr>
                                      <p:tavLst>
                                        <p:tav tm="0">
                                          <p:val>
                                            <p:strVal val="ppt_w"/>
                                          </p:val>
                                        </p:tav>
                                        <p:tav tm="100000">
                                          <p:val>
                                            <p:fltVal val="0"/>
                                          </p:val>
                                        </p:tav>
                                      </p:tavLst>
                                    </p:anim>
                                    <p:anim calcmode="lin" valueType="num">
                                      <p:cBhvr>
                                        <p:cTn id="59" dur="500"/>
                                        <p:tgtEl>
                                          <p:spTgt spid="1027"/>
                                        </p:tgtEl>
                                        <p:attrNameLst>
                                          <p:attrName>ppt_h</p:attrName>
                                        </p:attrNameLst>
                                      </p:cBhvr>
                                      <p:tavLst>
                                        <p:tav tm="0">
                                          <p:val>
                                            <p:strVal val="ppt_h"/>
                                          </p:val>
                                        </p:tav>
                                        <p:tav tm="100000">
                                          <p:val>
                                            <p:fltVal val="0"/>
                                          </p:val>
                                        </p:tav>
                                      </p:tavLst>
                                    </p:anim>
                                    <p:animEffect transition="out" filter="fade">
                                      <p:cBhvr>
                                        <p:cTn id="60" dur="500"/>
                                        <p:tgtEl>
                                          <p:spTgt spid="1027"/>
                                        </p:tgtEl>
                                      </p:cBhvr>
                                    </p:animEffect>
                                    <p:set>
                                      <p:cBhvr>
                                        <p:cTn id="61" dur="1" fill="hold">
                                          <p:stCondLst>
                                            <p:cond delay="499"/>
                                          </p:stCondLst>
                                        </p:cTn>
                                        <p:tgtEl>
                                          <p:spTgt spid="1027"/>
                                        </p:tgtEl>
                                        <p:attrNameLst>
                                          <p:attrName>style.visibility</p:attrName>
                                        </p:attrNameLst>
                                      </p:cBhvr>
                                      <p:to>
                                        <p:strVal val="hidden"/>
                                      </p:to>
                                    </p:set>
                                  </p:childTnLst>
                                </p:cTn>
                              </p:par>
                              <p:par>
                                <p:cTn id="62" presetID="53" presetClass="exit" presetSubtype="0" fill="hold" nodeType="withEffect">
                                  <p:stCondLst>
                                    <p:cond delay="0"/>
                                  </p:stCondLst>
                                  <p:childTnLst>
                                    <p:anim calcmode="lin" valueType="num">
                                      <p:cBhvr>
                                        <p:cTn id="63" dur="500"/>
                                        <p:tgtEl>
                                          <p:spTgt spid="1028"/>
                                        </p:tgtEl>
                                        <p:attrNameLst>
                                          <p:attrName>ppt_w</p:attrName>
                                        </p:attrNameLst>
                                      </p:cBhvr>
                                      <p:tavLst>
                                        <p:tav tm="0">
                                          <p:val>
                                            <p:strVal val="ppt_w"/>
                                          </p:val>
                                        </p:tav>
                                        <p:tav tm="100000">
                                          <p:val>
                                            <p:fltVal val="0"/>
                                          </p:val>
                                        </p:tav>
                                      </p:tavLst>
                                    </p:anim>
                                    <p:anim calcmode="lin" valueType="num">
                                      <p:cBhvr>
                                        <p:cTn id="64" dur="500"/>
                                        <p:tgtEl>
                                          <p:spTgt spid="1028"/>
                                        </p:tgtEl>
                                        <p:attrNameLst>
                                          <p:attrName>ppt_h</p:attrName>
                                        </p:attrNameLst>
                                      </p:cBhvr>
                                      <p:tavLst>
                                        <p:tav tm="0">
                                          <p:val>
                                            <p:strVal val="ppt_h"/>
                                          </p:val>
                                        </p:tav>
                                        <p:tav tm="100000">
                                          <p:val>
                                            <p:fltVal val="0"/>
                                          </p:val>
                                        </p:tav>
                                      </p:tavLst>
                                    </p:anim>
                                    <p:animEffect transition="out" filter="fade">
                                      <p:cBhvr>
                                        <p:cTn id="65" dur="500"/>
                                        <p:tgtEl>
                                          <p:spTgt spid="1028"/>
                                        </p:tgtEl>
                                      </p:cBhvr>
                                    </p:animEffect>
                                    <p:set>
                                      <p:cBhvr>
                                        <p:cTn id="66" dur="1" fill="hold">
                                          <p:stCondLst>
                                            <p:cond delay="499"/>
                                          </p:stCondLst>
                                        </p:cTn>
                                        <p:tgtEl>
                                          <p:spTgt spid="1028"/>
                                        </p:tgtEl>
                                        <p:attrNameLst>
                                          <p:attrName>style.visibility</p:attrName>
                                        </p:attrNameLst>
                                      </p:cBhvr>
                                      <p:to>
                                        <p:strVal val="hidden"/>
                                      </p:to>
                                    </p:set>
                                  </p:childTnLst>
                                </p:cTn>
                              </p:par>
                              <p:par>
                                <p:cTn id="67" presetID="53" presetClass="exit" presetSubtype="0" fill="hold" nodeType="withEffect">
                                  <p:stCondLst>
                                    <p:cond delay="0"/>
                                  </p:stCondLst>
                                  <p:childTnLst>
                                    <p:anim calcmode="lin" valueType="num">
                                      <p:cBhvr>
                                        <p:cTn id="68" dur="500"/>
                                        <p:tgtEl>
                                          <p:spTgt spid="1029"/>
                                        </p:tgtEl>
                                        <p:attrNameLst>
                                          <p:attrName>ppt_w</p:attrName>
                                        </p:attrNameLst>
                                      </p:cBhvr>
                                      <p:tavLst>
                                        <p:tav tm="0">
                                          <p:val>
                                            <p:strVal val="ppt_w"/>
                                          </p:val>
                                        </p:tav>
                                        <p:tav tm="100000">
                                          <p:val>
                                            <p:fltVal val="0"/>
                                          </p:val>
                                        </p:tav>
                                      </p:tavLst>
                                    </p:anim>
                                    <p:anim calcmode="lin" valueType="num">
                                      <p:cBhvr>
                                        <p:cTn id="69" dur="500"/>
                                        <p:tgtEl>
                                          <p:spTgt spid="1029"/>
                                        </p:tgtEl>
                                        <p:attrNameLst>
                                          <p:attrName>ppt_h</p:attrName>
                                        </p:attrNameLst>
                                      </p:cBhvr>
                                      <p:tavLst>
                                        <p:tav tm="0">
                                          <p:val>
                                            <p:strVal val="ppt_h"/>
                                          </p:val>
                                        </p:tav>
                                        <p:tav tm="100000">
                                          <p:val>
                                            <p:fltVal val="0"/>
                                          </p:val>
                                        </p:tav>
                                      </p:tavLst>
                                    </p:anim>
                                    <p:animEffect transition="out" filter="fade">
                                      <p:cBhvr>
                                        <p:cTn id="70" dur="500"/>
                                        <p:tgtEl>
                                          <p:spTgt spid="1029"/>
                                        </p:tgtEl>
                                      </p:cBhvr>
                                    </p:animEffect>
                                    <p:set>
                                      <p:cBhvr>
                                        <p:cTn id="71" dur="1" fill="hold">
                                          <p:stCondLst>
                                            <p:cond delay="499"/>
                                          </p:stCondLst>
                                        </p:cTn>
                                        <p:tgtEl>
                                          <p:spTgt spid="1029"/>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53" presetClass="entr" presetSubtype="0" fill="hold" grpId="0" nodeType="click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childTnLst>
                                </p:cTn>
                              </p:par>
                              <p:par>
                                <p:cTn id="79" presetID="53" presetClass="entr" presetSubtype="0" fill="hold" nodeType="withEffect">
                                  <p:stCondLst>
                                    <p:cond delay="0"/>
                                  </p:stCondLst>
                                  <p:childTnLst>
                                    <p:set>
                                      <p:cBhvr>
                                        <p:cTn id="80" dur="1" fill="hold">
                                          <p:stCondLst>
                                            <p:cond delay="0"/>
                                          </p:stCondLst>
                                        </p:cTn>
                                        <p:tgtEl>
                                          <p:spTgt spid="44"/>
                                        </p:tgtEl>
                                        <p:attrNameLst>
                                          <p:attrName>style.visibility</p:attrName>
                                        </p:attrNameLst>
                                      </p:cBhvr>
                                      <p:to>
                                        <p:strVal val="visible"/>
                                      </p:to>
                                    </p:set>
                                    <p:anim calcmode="lin" valueType="num">
                                      <p:cBhvr>
                                        <p:cTn id="81" dur="500" fill="hold"/>
                                        <p:tgtEl>
                                          <p:spTgt spid="44"/>
                                        </p:tgtEl>
                                        <p:attrNameLst>
                                          <p:attrName>ppt_w</p:attrName>
                                        </p:attrNameLst>
                                      </p:cBhvr>
                                      <p:tavLst>
                                        <p:tav tm="0">
                                          <p:val>
                                            <p:fltVal val="0"/>
                                          </p:val>
                                        </p:tav>
                                        <p:tav tm="100000">
                                          <p:val>
                                            <p:strVal val="#ppt_w"/>
                                          </p:val>
                                        </p:tav>
                                      </p:tavLst>
                                    </p:anim>
                                    <p:anim calcmode="lin" valueType="num">
                                      <p:cBhvr>
                                        <p:cTn id="82" dur="500" fill="hold"/>
                                        <p:tgtEl>
                                          <p:spTgt spid="44"/>
                                        </p:tgtEl>
                                        <p:attrNameLst>
                                          <p:attrName>ppt_h</p:attrName>
                                        </p:attrNameLst>
                                      </p:cBhvr>
                                      <p:tavLst>
                                        <p:tav tm="0">
                                          <p:val>
                                            <p:fltVal val="0"/>
                                          </p:val>
                                        </p:tav>
                                        <p:tav tm="100000">
                                          <p:val>
                                            <p:strVal val="#ppt_h"/>
                                          </p:val>
                                        </p:tav>
                                      </p:tavLst>
                                    </p:anim>
                                    <p:animEffect transition="in" filter="fade">
                                      <p:cBhvr>
                                        <p:cTn id="83" dur="500"/>
                                        <p:tgtEl>
                                          <p:spTgt spid="44"/>
                                        </p:tgtEl>
                                      </p:cBhvr>
                                    </p:animEffect>
                                  </p:childTnLst>
                                </p:cTn>
                              </p:par>
                            </p:childTnLst>
                          </p:cTn>
                        </p:par>
                      </p:childTnLst>
                    </p:cTn>
                  </p:par>
                  <p:par>
                    <p:cTn id="84" fill="hold">
                      <p:stCondLst>
                        <p:cond delay="indefinite"/>
                      </p:stCondLst>
                      <p:childTnLst>
                        <p:par>
                          <p:cTn id="85" fill="hold">
                            <p:stCondLst>
                              <p:cond delay="0"/>
                            </p:stCondLst>
                            <p:childTnLst>
                              <p:par>
                                <p:cTn id="86" presetID="5" presetClass="entr" presetSubtype="10" fill="hold" grpId="0" nodeType="clickEffect">
                                  <p:stCondLst>
                                    <p:cond delay="0"/>
                                  </p:stCondLst>
                                  <p:childTnLst>
                                    <p:set>
                                      <p:cBhvr>
                                        <p:cTn id="87" dur="1" fill="hold">
                                          <p:stCondLst>
                                            <p:cond delay="0"/>
                                          </p:stCondLst>
                                        </p:cTn>
                                        <p:tgtEl>
                                          <p:spTgt spid="48"/>
                                        </p:tgtEl>
                                        <p:attrNameLst>
                                          <p:attrName>style.visibility</p:attrName>
                                        </p:attrNameLst>
                                      </p:cBhvr>
                                      <p:to>
                                        <p:strVal val="visible"/>
                                      </p:to>
                                    </p:set>
                                    <p:animEffect transition="in" filter="checkerboard(across)">
                                      <p:cBhvr>
                                        <p:cTn id="88" dur="500"/>
                                        <p:tgtEl>
                                          <p:spTgt spid="48"/>
                                        </p:tgtEl>
                                      </p:cBhvr>
                                    </p:animEffect>
                                  </p:childTnLst>
                                </p:cTn>
                              </p:par>
                              <p:par>
                                <p:cTn id="89" presetID="5" presetClass="entr" presetSubtype="10" fill="hold" nodeType="withEffect">
                                  <p:stCondLst>
                                    <p:cond delay="0"/>
                                  </p:stCondLst>
                                  <p:childTnLst>
                                    <p:set>
                                      <p:cBhvr>
                                        <p:cTn id="90" dur="1" fill="hold">
                                          <p:stCondLst>
                                            <p:cond delay="0"/>
                                          </p:stCondLst>
                                        </p:cTn>
                                        <p:tgtEl>
                                          <p:spTgt spid="49"/>
                                        </p:tgtEl>
                                        <p:attrNameLst>
                                          <p:attrName>style.visibility</p:attrName>
                                        </p:attrNameLst>
                                      </p:cBhvr>
                                      <p:to>
                                        <p:strVal val="visible"/>
                                      </p:to>
                                    </p:set>
                                    <p:animEffect transition="in" filter="checkerboard(across)">
                                      <p:cBhvr>
                                        <p:cTn id="91" dur="500"/>
                                        <p:tgtEl>
                                          <p:spTgt spid="49"/>
                                        </p:tgtEl>
                                      </p:cBhvr>
                                    </p:animEffect>
                                  </p:childTnLst>
                                </p:cTn>
                              </p:par>
                              <p:par>
                                <p:cTn id="92" presetID="5" presetClass="entr" presetSubtype="10"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checkerboard(across)">
                                      <p:cBhvr>
                                        <p:cTn id="94" dur="500"/>
                                        <p:tgtEl>
                                          <p:spTgt spid="50"/>
                                        </p:tgtEl>
                                      </p:cBhvr>
                                    </p:animEffect>
                                  </p:childTnLst>
                                </p:cTn>
                              </p:par>
                              <p:par>
                                <p:cTn id="95" presetID="5" presetClass="entr" presetSubtype="10" fill="hold" nodeType="withEffect">
                                  <p:stCondLst>
                                    <p:cond delay="0"/>
                                  </p:stCondLst>
                                  <p:childTnLst>
                                    <p:set>
                                      <p:cBhvr>
                                        <p:cTn id="96" dur="1" fill="hold">
                                          <p:stCondLst>
                                            <p:cond delay="0"/>
                                          </p:stCondLst>
                                        </p:cTn>
                                        <p:tgtEl>
                                          <p:spTgt spid="51"/>
                                        </p:tgtEl>
                                        <p:attrNameLst>
                                          <p:attrName>style.visibility</p:attrName>
                                        </p:attrNameLst>
                                      </p:cBhvr>
                                      <p:to>
                                        <p:strVal val="visible"/>
                                      </p:to>
                                    </p:set>
                                    <p:animEffect transition="in" filter="checkerboard(across)">
                                      <p:cBhvr>
                                        <p:cTn id="97" dur="500"/>
                                        <p:tgtEl>
                                          <p:spTgt spid="51"/>
                                        </p:tgtEl>
                                      </p:cBhvr>
                                    </p:animEffect>
                                  </p:childTnLst>
                                </p:cTn>
                              </p:par>
                            </p:childTnLst>
                          </p:cTn>
                        </p:par>
                      </p:childTnLst>
                    </p:cTn>
                  </p:par>
                  <p:par>
                    <p:cTn id="98" fill="hold">
                      <p:stCondLst>
                        <p:cond delay="indefinite"/>
                      </p:stCondLst>
                      <p:childTnLst>
                        <p:par>
                          <p:cTn id="99" fill="hold">
                            <p:stCondLst>
                              <p:cond delay="0"/>
                            </p:stCondLst>
                            <p:childTnLst>
                              <p:par>
                                <p:cTn id="100" presetID="12" presetClass="entr" presetSubtype="4" fill="hold" grpId="0" nodeType="clickEffect">
                                  <p:stCondLst>
                                    <p:cond delay="0"/>
                                  </p:stCondLst>
                                  <p:childTnLst>
                                    <p:set>
                                      <p:cBhvr>
                                        <p:cTn id="101" dur="1" fill="hold">
                                          <p:stCondLst>
                                            <p:cond delay="0"/>
                                          </p:stCondLst>
                                        </p:cTn>
                                        <p:tgtEl>
                                          <p:spTgt spid="30"/>
                                        </p:tgtEl>
                                        <p:attrNameLst>
                                          <p:attrName>style.visibility</p:attrName>
                                        </p:attrNameLst>
                                      </p:cBhvr>
                                      <p:to>
                                        <p:strVal val="visible"/>
                                      </p:to>
                                    </p:set>
                                    <p:animEffect transition="in" filter="slide(fromBottom)">
                                      <p:cBhvr>
                                        <p:cTn id="102" dur="500"/>
                                        <p:tgtEl>
                                          <p:spTgt spid="30"/>
                                        </p:tgtEl>
                                      </p:cBhvr>
                                    </p:animEffect>
                                  </p:childTnLst>
                                </p:cTn>
                              </p:par>
                              <p:par>
                                <p:cTn id="103" presetID="12" presetClass="entr" presetSubtype="4" fill="hold" nodeType="with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slide(fromBottom)">
                                      <p:cBhvr>
                                        <p:cTn id="105" dur="500"/>
                                        <p:tgtEl>
                                          <p:spTgt spid="39"/>
                                        </p:tgtEl>
                                      </p:cBhvr>
                                    </p:animEffect>
                                  </p:childTnLst>
                                </p:cTn>
                              </p:par>
                              <p:par>
                                <p:cTn id="106" presetID="12" presetClass="entr" presetSubtype="4" fill="hold" grpId="0" nodeType="withEffect">
                                  <p:stCondLst>
                                    <p:cond delay="0"/>
                                  </p:stCondLst>
                                  <p:childTnLst>
                                    <p:set>
                                      <p:cBhvr>
                                        <p:cTn id="107" dur="1" fill="hold">
                                          <p:stCondLst>
                                            <p:cond delay="0"/>
                                          </p:stCondLst>
                                        </p:cTn>
                                        <p:tgtEl>
                                          <p:spTgt spid="41"/>
                                        </p:tgtEl>
                                        <p:attrNameLst>
                                          <p:attrName>style.visibility</p:attrName>
                                        </p:attrNameLst>
                                      </p:cBhvr>
                                      <p:to>
                                        <p:strVal val="visible"/>
                                      </p:to>
                                    </p:set>
                                    <p:animEffect transition="in" filter="slide(fromBottom)">
                                      <p:cBhvr>
                                        <p:cTn id="108" dur="500"/>
                                        <p:tgtEl>
                                          <p:spTgt spid="41"/>
                                        </p:tgtEl>
                                      </p:cBhvr>
                                    </p:animEffect>
                                  </p:childTnLst>
                                </p:cTn>
                              </p:par>
                              <p:par>
                                <p:cTn id="109" presetID="12" presetClass="entr" presetSubtype="4" fill="hold" nodeType="withEffect">
                                  <p:stCondLst>
                                    <p:cond delay="0"/>
                                  </p:stCondLst>
                                  <p:childTnLst>
                                    <p:set>
                                      <p:cBhvr>
                                        <p:cTn id="110" dur="1" fill="hold">
                                          <p:stCondLst>
                                            <p:cond delay="0"/>
                                          </p:stCondLst>
                                        </p:cTn>
                                        <p:tgtEl>
                                          <p:spTgt spid="42"/>
                                        </p:tgtEl>
                                        <p:attrNameLst>
                                          <p:attrName>style.visibility</p:attrName>
                                        </p:attrNameLst>
                                      </p:cBhvr>
                                      <p:to>
                                        <p:strVal val="visible"/>
                                      </p:to>
                                    </p:set>
                                    <p:animEffect transition="in" filter="slide(fromBottom)">
                                      <p:cBhvr>
                                        <p:cTn id="111" dur="500"/>
                                        <p:tgtEl>
                                          <p:spTgt spid="42"/>
                                        </p:tgtEl>
                                      </p:cBhvr>
                                    </p:animEffect>
                                  </p:childTnLst>
                                </p:cTn>
                              </p:par>
                            </p:childTnLst>
                          </p:cTn>
                        </p:par>
                      </p:childTnLst>
                    </p:cTn>
                  </p:par>
                  <p:par>
                    <p:cTn id="112" fill="hold">
                      <p:stCondLst>
                        <p:cond delay="indefinite"/>
                      </p:stCondLst>
                      <p:childTnLst>
                        <p:par>
                          <p:cTn id="113" fill="hold">
                            <p:stCondLst>
                              <p:cond delay="0"/>
                            </p:stCondLst>
                            <p:childTnLst>
                              <p:par>
                                <p:cTn id="114" presetID="23" presetClass="entr" presetSubtype="16" fill="hold" grpId="0" nodeType="clickEffect">
                                  <p:stCondLst>
                                    <p:cond delay="0"/>
                                  </p:stCondLst>
                                  <p:childTnLst>
                                    <p:set>
                                      <p:cBhvr>
                                        <p:cTn id="115" dur="1" fill="hold">
                                          <p:stCondLst>
                                            <p:cond delay="0"/>
                                          </p:stCondLst>
                                        </p:cTn>
                                        <p:tgtEl>
                                          <p:spTgt spid="45"/>
                                        </p:tgtEl>
                                        <p:attrNameLst>
                                          <p:attrName>style.visibility</p:attrName>
                                        </p:attrNameLst>
                                      </p:cBhvr>
                                      <p:to>
                                        <p:strVal val="visible"/>
                                      </p:to>
                                    </p:set>
                                    <p:anim calcmode="lin" valueType="num">
                                      <p:cBhvr>
                                        <p:cTn id="116" dur="500" fill="hold"/>
                                        <p:tgtEl>
                                          <p:spTgt spid="45"/>
                                        </p:tgtEl>
                                        <p:attrNameLst>
                                          <p:attrName>ppt_w</p:attrName>
                                        </p:attrNameLst>
                                      </p:cBhvr>
                                      <p:tavLst>
                                        <p:tav tm="0">
                                          <p:val>
                                            <p:fltVal val="0"/>
                                          </p:val>
                                        </p:tav>
                                        <p:tav tm="100000">
                                          <p:val>
                                            <p:strVal val="#ppt_w"/>
                                          </p:val>
                                        </p:tav>
                                      </p:tavLst>
                                    </p:anim>
                                    <p:anim calcmode="lin" valueType="num">
                                      <p:cBhvr>
                                        <p:cTn id="117" dur="500" fill="hold"/>
                                        <p:tgtEl>
                                          <p:spTgt spid="45"/>
                                        </p:tgtEl>
                                        <p:attrNameLst>
                                          <p:attrName>ppt_h</p:attrName>
                                        </p:attrNameLst>
                                      </p:cBhvr>
                                      <p:tavLst>
                                        <p:tav tm="0">
                                          <p:val>
                                            <p:fltVal val="0"/>
                                          </p:val>
                                        </p:tav>
                                        <p:tav tm="100000">
                                          <p:val>
                                            <p:strVal val="#ppt_h"/>
                                          </p:val>
                                        </p:tav>
                                      </p:tavLst>
                                    </p:anim>
                                  </p:childTnLst>
                                </p:cTn>
                              </p:par>
                              <p:par>
                                <p:cTn id="118" presetID="23" presetClass="entr" presetSubtype="16" fill="hold" nodeType="withEffect">
                                  <p:stCondLst>
                                    <p:cond delay="0"/>
                                  </p:stCondLst>
                                  <p:childTnLst>
                                    <p:set>
                                      <p:cBhvr>
                                        <p:cTn id="119" dur="1" fill="hold">
                                          <p:stCondLst>
                                            <p:cond delay="0"/>
                                          </p:stCondLst>
                                        </p:cTn>
                                        <p:tgtEl>
                                          <p:spTgt spid="46"/>
                                        </p:tgtEl>
                                        <p:attrNameLst>
                                          <p:attrName>style.visibility</p:attrName>
                                        </p:attrNameLst>
                                      </p:cBhvr>
                                      <p:to>
                                        <p:strVal val="visible"/>
                                      </p:to>
                                    </p:set>
                                    <p:anim calcmode="lin" valueType="num">
                                      <p:cBhvr>
                                        <p:cTn id="120" dur="500" fill="hold"/>
                                        <p:tgtEl>
                                          <p:spTgt spid="46"/>
                                        </p:tgtEl>
                                        <p:attrNameLst>
                                          <p:attrName>ppt_w</p:attrName>
                                        </p:attrNameLst>
                                      </p:cBhvr>
                                      <p:tavLst>
                                        <p:tav tm="0">
                                          <p:val>
                                            <p:fltVal val="0"/>
                                          </p:val>
                                        </p:tav>
                                        <p:tav tm="100000">
                                          <p:val>
                                            <p:strVal val="#ppt_w"/>
                                          </p:val>
                                        </p:tav>
                                      </p:tavLst>
                                    </p:anim>
                                    <p:anim calcmode="lin" valueType="num">
                                      <p:cBhvr>
                                        <p:cTn id="121" dur="500" fill="hold"/>
                                        <p:tgtEl>
                                          <p:spTgt spid="46"/>
                                        </p:tgtEl>
                                        <p:attrNameLst>
                                          <p:attrName>ppt_h</p:attrName>
                                        </p:attrNameLst>
                                      </p:cBhvr>
                                      <p:tavLst>
                                        <p:tav tm="0">
                                          <p:val>
                                            <p:fltVal val="0"/>
                                          </p:val>
                                        </p:tav>
                                        <p:tav tm="100000">
                                          <p:val>
                                            <p:strVal val="#ppt_h"/>
                                          </p:val>
                                        </p:tav>
                                      </p:tavLst>
                                    </p:anim>
                                  </p:childTnLst>
                                </p:cTn>
                              </p:par>
                            </p:childTnLst>
                          </p:cTn>
                        </p:par>
                      </p:childTnLst>
                    </p:cTn>
                  </p:par>
                  <p:par>
                    <p:cTn id="122" fill="hold">
                      <p:stCondLst>
                        <p:cond delay="indefinite"/>
                      </p:stCondLst>
                      <p:childTnLst>
                        <p:par>
                          <p:cTn id="123" fill="hold">
                            <p:stCondLst>
                              <p:cond delay="0"/>
                            </p:stCondLst>
                            <p:childTnLst>
                              <p:par>
                                <p:cTn id="124" presetID="23" presetClass="entr" presetSubtype="16" fill="hold" nodeType="clickEffect">
                                  <p:stCondLst>
                                    <p:cond delay="0"/>
                                  </p:stCondLst>
                                  <p:childTnLst>
                                    <p:set>
                                      <p:cBhvr>
                                        <p:cTn id="125" dur="1" fill="hold">
                                          <p:stCondLst>
                                            <p:cond delay="0"/>
                                          </p:stCondLst>
                                        </p:cTn>
                                        <p:tgtEl>
                                          <p:spTgt spid="1029"/>
                                        </p:tgtEl>
                                        <p:attrNameLst>
                                          <p:attrName>style.visibility</p:attrName>
                                        </p:attrNameLst>
                                      </p:cBhvr>
                                      <p:to>
                                        <p:strVal val="visible"/>
                                      </p:to>
                                    </p:set>
                                    <p:anim calcmode="lin" valueType="num">
                                      <p:cBhvr>
                                        <p:cTn id="126" dur="500" fill="hold"/>
                                        <p:tgtEl>
                                          <p:spTgt spid="1029"/>
                                        </p:tgtEl>
                                        <p:attrNameLst>
                                          <p:attrName>ppt_w</p:attrName>
                                        </p:attrNameLst>
                                      </p:cBhvr>
                                      <p:tavLst>
                                        <p:tav tm="0">
                                          <p:val>
                                            <p:fltVal val="0"/>
                                          </p:val>
                                        </p:tav>
                                        <p:tav tm="100000">
                                          <p:val>
                                            <p:strVal val="#ppt_w"/>
                                          </p:val>
                                        </p:tav>
                                      </p:tavLst>
                                    </p:anim>
                                    <p:anim calcmode="lin" valueType="num">
                                      <p:cBhvr>
                                        <p:cTn id="127" dur="500" fill="hold"/>
                                        <p:tgtEl>
                                          <p:spTgt spid="10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30" grpId="0" animBg="1"/>
      <p:bldP spid="41" grpId="0" animBg="1"/>
      <p:bldP spid="43" grpId="0" animBg="1"/>
      <p:bldP spid="45" grpId="0" animBg="1"/>
      <p:bldP spid="48" grpId="0" animBg="1"/>
      <p:bldP spid="50" grpId="0" animBg="1"/>
      <p:bldP spid="20" grpId="0" animBg="1"/>
      <p:bldP spid="20" grpId="1" animBg="1"/>
      <p:bldP spid="21" grpId="0" animBg="1"/>
      <p:bldP spid="21"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857356" y="5857892"/>
            <a:ext cx="3500462" cy="500066"/>
          </a:xfrm>
          <a:prstGeom prst="roundRect">
            <a:avLst/>
          </a:prstGeom>
          <a:scene3d>
            <a:camera prst="orthographicFront"/>
            <a:lightRig rig="threePt" dir="t"/>
          </a:scene3d>
          <a:sp3d>
            <a:bevelT w="165100" prst="coolSlant"/>
          </a:sp3d>
        </p:spPr>
        <p:style>
          <a:lnRef idx="1">
            <a:schemeClr val="accent4"/>
          </a:lnRef>
          <a:fillRef idx="2">
            <a:schemeClr val="accent4"/>
          </a:fillRef>
          <a:effectRef idx="1">
            <a:schemeClr val="accent4"/>
          </a:effectRef>
          <a:fontRef idx="minor">
            <a:schemeClr val="dk1"/>
          </a:fontRef>
        </p:style>
        <p:txBody>
          <a:bodyPr rtlCol="0" anchor="ctr"/>
          <a:lstStyle/>
          <a:p>
            <a:r>
              <a:rPr lang="fr-FR" b="1" dirty="0" smtClean="0">
                <a:latin typeface="Century" pitchFamily="18" charset="0"/>
              </a:rPr>
              <a:t>Dimensions utilisées. Cas.1-10</a:t>
            </a:r>
            <a:endParaRPr lang="fr-FR" dirty="0">
              <a:latin typeface="Century" pitchFamily="18" charset="0"/>
            </a:endParaRPr>
          </a:p>
        </p:txBody>
      </p:sp>
      <p:pic>
        <p:nvPicPr>
          <p:cNvPr id="1026" name="Picture 2"/>
          <p:cNvPicPr>
            <a:picLocks noChangeAspect="1" noChangeArrowheads="1"/>
          </p:cNvPicPr>
          <p:nvPr/>
        </p:nvPicPr>
        <p:blipFill>
          <a:blip r:embed="rId2"/>
          <a:srcRect/>
          <a:stretch>
            <a:fillRect/>
          </a:stretch>
        </p:blipFill>
        <p:spPr bwMode="auto">
          <a:xfrm>
            <a:off x="142844" y="1071546"/>
            <a:ext cx="7218934" cy="4572032"/>
          </a:xfrm>
          <a:prstGeom prst="rect">
            <a:avLst/>
          </a:prstGeom>
          <a:noFill/>
          <a:ln w="9525">
            <a:noFill/>
            <a:miter lim="800000"/>
            <a:headEnd/>
            <a:tailEnd/>
          </a:ln>
          <a:effectLst/>
        </p:spPr>
      </p:pic>
      <p:grpSp>
        <p:nvGrpSpPr>
          <p:cNvPr id="15" name="مجموعة 14"/>
          <p:cNvGrpSpPr/>
          <p:nvPr/>
        </p:nvGrpSpPr>
        <p:grpSpPr>
          <a:xfrm>
            <a:off x="7215206" y="1714488"/>
            <a:ext cx="1857388" cy="523220"/>
            <a:chOff x="7215206" y="1714488"/>
            <a:chExt cx="1857388" cy="523220"/>
          </a:xfrm>
        </p:grpSpPr>
        <p:sp>
          <p:nvSpPr>
            <p:cNvPr id="12" name="سهم إلى اليمين 11"/>
            <p:cNvSpPr/>
            <p:nvPr/>
          </p:nvSpPr>
          <p:spPr>
            <a:xfrm rot="10800000">
              <a:off x="7215206" y="1928802"/>
              <a:ext cx="571504"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ربع نص 12"/>
            <p:cNvSpPr txBox="1"/>
            <p:nvPr/>
          </p:nvSpPr>
          <p:spPr>
            <a:xfrm>
              <a:off x="7786710" y="1714488"/>
              <a:ext cx="1285884" cy="523220"/>
            </a:xfrm>
            <a:prstGeom prst="rect">
              <a:avLst/>
            </a:prstGeom>
            <a:solidFill>
              <a:schemeClr val="accent1">
                <a:lumMod val="20000"/>
                <a:lumOff val="80000"/>
              </a:schemeClr>
            </a:solidFill>
            <a:ln>
              <a:solidFill>
                <a:schemeClr val="accent2"/>
              </a:solidFill>
            </a:ln>
          </p:spPr>
          <p:txBody>
            <a:bodyPr wrap="square" rtlCol="1">
              <a:spAutoFit/>
            </a:bodyPr>
            <a:lstStyle/>
            <a:p>
              <a:r>
                <a:rPr lang="fr-FR" sz="1400" dirty="0" smtClean="0"/>
                <a:t>Informations dans GAMBIT</a:t>
              </a:r>
              <a:endParaRPr lang="ar-SA" sz="1400" dirty="0"/>
            </a:p>
          </p:txBody>
        </p:sp>
      </p:grpSp>
      <p:grpSp>
        <p:nvGrpSpPr>
          <p:cNvPr id="16" name="مجموعة 15"/>
          <p:cNvGrpSpPr/>
          <p:nvPr/>
        </p:nvGrpSpPr>
        <p:grpSpPr>
          <a:xfrm>
            <a:off x="7215206" y="2857496"/>
            <a:ext cx="1857388" cy="523220"/>
            <a:chOff x="7215206" y="1714488"/>
            <a:chExt cx="1857388" cy="523220"/>
          </a:xfrm>
          <a:solidFill>
            <a:schemeClr val="bg1">
              <a:lumMod val="85000"/>
            </a:schemeClr>
          </a:solidFill>
        </p:grpSpPr>
        <p:sp>
          <p:nvSpPr>
            <p:cNvPr id="17" name="سهم إلى اليمين 16"/>
            <p:cNvSpPr/>
            <p:nvPr/>
          </p:nvSpPr>
          <p:spPr>
            <a:xfrm rot="10800000">
              <a:off x="7215206" y="1928802"/>
              <a:ext cx="571504" cy="71438"/>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مربع نص 17"/>
            <p:cNvSpPr txBox="1"/>
            <p:nvPr/>
          </p:nvSpPr>
          <p:spPr>
            <a:xfrm>
              <a:off x="7786710" y="1714488"/>
              <a:ext cx="1285884" cy="523220"/>
            </a:xfrm>
            <a:prstGeom prst="rect">
              <a:avLst/>
            </a:prstGeom>
            <a:grpFill/>
            <a:ln/>
          </p:spPr>
          <p:style>
            <a:lnRef idx="1">
              <a:schemeClr val="accent5"/>
            </a:lnRef>
            <a:fillRef idx="2">
              <a:schemeClr val="accent5"/>
            </a:fillRef>
            <a:effectRef idx="1">
              <a:schemeClr val="accent5"/>
            </a:effectRef>
            <a:fontRef idx="minor">
              <a:schemeClr val="dk1"/>
            </a:fontRef>
          </p:style>
          <p:txBody>
            <a:bodyPr wrap="square" rtlCol="1">
              <a:spAutoFit/>
            </a:bodyPr>
            <a:lstStyle/>
            <a:p>
              <a:r>
                <a:rPr lang="fr-FR" sz="1400" dirty="0" smtClean="0"/>
                <a:t>Informations dans FLUENT</a:t>
              </a:r>
              <a:endParaRPr lang="ar-SA" sz="1400" dirty="0"/>
            </a:p>
          </p:txBody>
        </p:sp>
      </p:grpSp>
      <p:sp>
        <p:nvSpPr>
          <p:cNvPr id="22" name="عنصر نائب لرقم الشريحة 21"/>
          <p:cNvSpPr>
            <a:spLocks noGrp="1"/>
          </p:cNvSpPr>
          <p:nvPr>
            <p:ph type="sldNum" sz="quarter" idx="12"/>
          </p:nvPr>
        </p:nvSpPr>
        <p:spPr>
          <a:xfrm>
            <a:off x="8215338" y="6356350"/>
            <a:ext cx="762000" cy="365125"/>
          </a:xfrm>
        </p:spPr>
        <p:txBody>
          <a:bodyPr/>
          <a:lstStyle/>
          <a:p>
            <a:r>
              <a:rPr lang="fr-BE" sz="3600" dirty="0" smtClean="0">
                <a:solidFill>
                  <a:srgbClr val="FF0000"/>
                </a:solidFill>
                <a:latin typeface="Algerian" pitchFamily="82" charset="0"/>
              </a:rPr>
              <a:t>06</a:t>
            </a:r>
            <a:endParaRPr lang="fr-BE" sz="3600" dirty="0">
              <a:solidFill>
                <a:srgbClr val="FF0000"/>
              </a:solidFill>
              <a:latin typeface="Algerian" pitchFamily="82" charset="0"/>
            </a:endParaRPr>
          </a:p>
        </p:txBody>
      </p:sp>
      <p:sp>
        <p:nvSpPr>
          <p:cNvPr id="24" name="سهم منحني 23"/>
          <p:cNvSpPr/>
          <p:nvPr/>
        </p:nvSpPr>
        <p:spPr>
          <a:xfrm flipH="1" flipV="1">
            <a:off x="7286644" y="3429000"/>
            <a:ext cx="1285884" cy="1214446"/>
          </a:xfrm>
          <a:prstGeom prst="bentArrow">
            <a:avLst>
              <a:gd name="adj1" fmla="val 1296"/>
              <a:gd name="adj2" fmla="val 7505"/>
              <a:gd name="adj3" fmla="val 7205"/>
              <a:gd name="adj4" fmla="val 44879"/>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19" name="Rectangle à coins arrondis 5"/>
          <p:cNvSpPr/>
          <p:nvPr/>
        </p:nvSpPr>
        <p:spPr>
          <a:xfrm>
            <a:off x="2714612" y="5643578"/>
            <a:ext cx="3929090" cy="500066"/>
          </a:xfrm>
          <a:prstGeom prst="roundRect">
            <a:avLst/>
          </a:prstGeom>
          <a:scene3d>
            <a:camera prst="orthographicFront"/>
            <a:lightRig rig="threePt" dir="t"/>
          </a:scene3d>
          <a:sp3d>
            <a:bevelT w="165100" prst="coolSlan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fr-FR" b="1" dirty="0" smtClean="0">
                <a:latin typeface="Century" pitchFamily="18" charset="0"/>
              </a:rPr>
              <a:t>Dimensions utilisées. Cas.1-20</a:t>
            </a:r>
            <a:endParaRPr lang="fr-FR" dirty="0">
              <a:latin typeface="Century" pitchFamily="18" charset="0"/>
            </a:endParaRPr>
          </a:p>
        </p:txBody>
      </p:sp>
      <p:pic>
        <p:nvPicPr>
          <p:cNvPr id="20" name="Picture 2"/>
          <p:cNvPicPr>
            <a:picLocks noChangeAspect="1" noChangeArrowheads="1"/>
          </p:cNvPicPr>
          <p:nvPr/>
        </p:nvPicPr>
        <p:blipFill>
          <a:blip r:embed="rId3"/>
          <a:srcRect/>
          <a:stretch>
            <a:fillRect/>
          </a:stretch>
        </p:blipFill>
        <p:spPr bwMode="auto">
          <a:xfrm>
            <a:off x="928662" y="785794"/>
            <a:ext cx="7358114" cy="4608000"/>
          </a:xfrm>
          <a:prstGeom prst="rect">
            <a:avLst/>
          </a:prstGeom>
          <a:noFill/>
          <a:ln w="9525">
            <a:noFill/>
            <a:miter lim="800000"/>
            <a:headEnd/>
            <a:tailEnd/>
          </a:ln>
          <a:effectLst/>
        </p:spPr>
      </p:pic>
      <p:sp>
        <p:nvSpPr>
          <p:cNvPr id="21" name="Rectangle à coins arrondis 7"/>
          <p:cNvSpPr/>
          <p:nvPr/>
        </p:nvSpPr>
        <p:spPr>
          <a:xfrm>
            <a:off x="2786050" y="5715016"/>
            <a:ext cx="4071966" cy="500066"/>
          </a:xfrm>
          <a:prstGeom prst="roundRect">
            <a:avLst/>
          </a:prstGeom>
          <a:scene3d>
            <a:camera prst="orthographicFront"/>
            <a:lightRig rig="threePt" dir="t"/>
          </a:scene3d>
          <a:sp3d>
            <a:bevelT w="165100" prst="coolSlan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fr-FR" b="1" u="sng" dirty="0" smtClean="0">
                <a:latin typeface="Century" pitchFamily="18" charset="0"/>
              </a:rPr>
              <a:t>Dimensions utilisées. Cas.1-30.</a:t>
            </a:r>
          </a:p>
        </p:txBody>
      </p:sp>
      <p:pic>
        <p:nvPicPr>
          <p:cNvPr id="23" name="Picture 2"/>
          <p:cNvPicPr>
            <a:picLocks noChangeAspect="1" noChangeArrowheads="1"/>
          </p:cNvPicPr>
          <p:nvPr/>
        </p:nvPicPr>
        <p:blipFill>
          <a:blip r:embed="rId4"/>
          <a:srcRect/>
          <a:stretch>
            <a:fillRect/>
          </a:stretch>
        </p:blipFill>
        <p:spPr bwMode="auto">
          <a:xfrm>
            <a:off x="1000100" y="928670"/>
            <a:ext cx="7387614" cy="4438668"/>
          </a:xfrm>
          <a:prstGeom prst="rect">
            <a:avLst/>
          </a:prstGeom>
          <a:noFill/>
          <a:ln w="9525">
            <a:noFill/>
            <a:miter lim="800000"/>
            <a:headEnd/>
            <a:tailEnd/>
          </a:ln>
          <a:effectLst/>
        </p:spPr>
      </p:pic>
      <p:pic>
        <p:nvPicPr>
          <p:cNvPr id="25" name="Picture 2"/>
          <p:cNvPicPr>
            <a:picLocks noChangeAspect="1" noChangeArrowheads="1"/>
          </p:cNvPicPr>
          <p:nvPr/>
        </p:nvPicPr>
        <p:blipFill>
          <a:blip r:embed="rId5"/>
          <a:srcRect/>
          <a:stretch>
            <a:fillRect/>
          </a:stretch>
        </p:blipFill>
        <p:spPr bwMode="auto">
          <a:xfrm>
            <a:off x="785786" y="1000108"/>
            <a:ext cx="7664325" cy="4929222"/>
          </a:xfrm>
          <a:prstGeom prst="rect">
            <a:avLst/>
          </a:prstGeom>
          <a:noFill/>
          <a:ln w="9525">
            <a:noFill/>
            <a:miter lim="800000"/>
            <a:headEnd/>
            <a:tailEnd/>
          </a:ln>
          <a:effectLst/>
        </p:spPr>
      </p:pic>
      <p:sp>
        <p:nvSpPr>
          <p:cNvPr id="26" name="Rectangle à coins arrondis 10"/>
          <p:cNvSpPr/>
          <p:nvPr/>
        </p:nvSpPr>
        <p:spPr>
          <a:xfrm>
            <a:off x="2786050" y="6000768"/>
            <a:ext cx="3786214" cy="500066"/>
          </a:xfrm>
          <a:prstGeom prst="roundRect">
            <a:avLst/>
          </a:prstGeom>
          <a:scene3d>
            <a:camera prst="orthographicFront"/>
            <a:lightRig rig="threePt" dir="t"/>
          </a:scene3d>
          <a:sp3d>
            <a:bevelT w="165100" prst="coolSlant"/>
          </a:sp3d>
        </p:spPr>
        <p:style>
          <a:lnRef idx="1">
            <a:schemeClr val="accent4"/>
          </a:lnRef>
          <a:fillRef idx="2">
            <a:schemeClr val="accent4"/>
          </a:fillRef>
          <a:effectRef idx="1">
            <a:schemeClr val="accent4"/>
          </a:effectRef>
          <a:fontRef idx="minor">
            <a:schemeClr val="dk1"/>
          </a:fontRef>
        </p:style>
        <p:txBody>
          <a:bodyPr rtlCol="0" anchor="ctr"/>
          <a:lstStyle/>
          <a:p>
            <a:r>
              <a:rPr lang="fr-FR" b="1" u="sng" dirty="0" smtClean="0">
                <a:latin typeface="Century" pitchFamily="18" charset="0"/>
              </a:rPr>
              <a:t>Dimensions utilisées. Cas.1-40.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Horizont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ppt_x"/>
                                          </p:val>
                                        </p:tav>
                                        <p:tav tm="100000">
                                          <p:val>
                                            <p:strVal val="#ppt_x"/>
                                          </p:val>
                                        </p:tav>
                                      </p:tavLst>
                                    </p:anim>
                                    <p:anim calcmode="lin" valueType="num">
                                      <p:cBhvr additive="base">
                                        <p:cTn id="2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xit" presetSubtype="4" fill="hold" grpId="1" nodeType="clickEffect">
                                  <p:stCondLst>
                                    <p:cond delay="0"/>
                                  </p:stCondLst>
                                  <p:childTnLst>
                                    <p:anim calcmode="lin" valueType="num">
                                      <p:cBhvr additive="base">
                                        <p:cTn id="33" dur="500"/>
                                        <p:tgtEl>
                                          <p:spTgt spid="24"/>
                                        </p:tgtEl>
                                        <p:attrNameLst>
                                          <p:attrName>ppt_x</p:attrName>
                                        </p:attrNameLst>
                                      </p:cBhvr>
                                      <p:tavLst>
                                        <p:tav tm="0">
                                          <p:val>
                                            <p:strVal val="ppt_x"/>
                                          </p:val>
                                        </p:tav>
                                        <p:tav tm="100000">
                                          <p:val>
                                            <p:strVal val="ppt_x"/>
                                          </p:val>
                                        </p:tav>
                                      </p:tavLst>
                                    </p:anim>
                                    <p:anim calcmode="lin" valueType="num">
                                      <p:cBhvr additive="base">
                                        <p:cTn id="34" dur="500"/>
                                        <p:tgtEl>
                                          <p:spTgt spid="24"/>
                                        </p:tgtEl>
                                        <p:attrNameLst>
                                          <p:attrName>ppt_y</p:attrName>
                                        </p:attrNameLst>
                                      </p:cBhvr>
                                      <p:tavLst>
                                        <p:tav tm="0">
                                          <p:val>
                                            <p:strVal val="ppt_y"/>
                                          </p:val>
                                        </p:tav>
                                        <p:tav tm="100000">
                                          <p:val>
                                            <p:strVal val="1+ppt_h/2"/>
                                          </p:val>
                                        </p:tav>
                                      </p:tavLst>
                                    </p:anim>
                                    <p:set>
                                      <p:cBhvr>
                                        <p:cTn id="35" dur="1" fill="hold">
                                          <p:stCondLst>
                                            <p:cond delay="499"/>
                                          </p:stCondLst>
                                        </p:cTn>
                                        <p:tgtEl>
                                          <p:spTgt spid="24"/>
                                        </p:tgtEl>
                                        <p:attrNameLst>
                                          <p:attrName>style.visibility</p:attrName>
                                        </p:attrNameLst>
                                      </p:cBhvr>
                                      <p:to>
                                        <p:strVal val="hidden"/>
                                      </p:to>
                                    </p:set>
                                  </p:childTnLst>
                                </p:cTn>
                              </p:par>
                              <p:par>
                                <p:cTn id="36" presetID="2" presetClass="exit" presetSubtype="4" fill="hold" nodeType="withEffect">
                                  <p:stCondLst>
                                    <p:cond delay="0"/>
                                  </p:stCondLst>
                                  <p:childTnLst>
                                    <p:anim calcmode="lin" valueType="num">
                                      <p:cBhvr additive="base">
                                        <p:cTn id="37" dur="500"/>
                                        <p:tgtEl>
                                          <p:spTgt spid="16"/>
                                        </p:tgtEl>
                                        <p:attrNameLst>
                                          <p:attrName>ppt_x</p:attrName>
                                        </p:attrNameLst>
                                      </p:cBhvr>
                                      <p:tavLst>
                                        <p:tav tm="0">
                                          <p:val>
                                            <p:strVal val="ppt_x"/>
                                          </p:val>
                                        </p:tav>
                                        <p:tav tm="100000">
                                          <p:val>
                                            <p:strVal val="ppt_x"/>
                                          </p:val>
                                        </p:tav>
                                      </p:tavLst>
                                    </p:anim>
                                    <p:anim calcmode="lin" valueType="num">
                                      <p:cBhvr additive="base">
                                        <p:cTn id="38" dur="500"/>
                                        <p:tgtEl>
                                          <p:spTgt spid="16"/>
                                        </p:tgtEl>
                                        <p:attrNameLst>
                                          <p:attrName>ppt_y</p:attrName>
                                        </p:attrNameLst>
                                      </p:cBhvr>
                                      <p:tavLst>
                                        <p:tav tm="0">
                                          <p:val>
                                            <p:strVal val="ppt_y"/>
                                          </p:val>
                                        </p:tav>
                                        <p:tav tm="100000">
                                          <p:val>
                                            <p:strVal val="1+ppt_h/2"/>
                                          </p:val>
                                        </p:tav>
                                      </p:tavLst>
                                    </p:anim>
                                    <p:set>
                                      <p:cBhvr>
                                        <p:cTn id="39" dur="1" fill="hold">
                                          <p:stCondLst>
                                            <p:cond delay="499"/>
                                          </p:stCondLst>
                                        </p:cTn>
                                        <p:tgtEl>
                                          <p:spTgt spid="16"/>
                                        </p:tgtEl>
                                        <p:attrNameLst>
                                          <p:attrName>style.visibility</p:attrName>
                                        </p:attrNameLst>
                                      </p:cBhvr>
                                      <p:to>
                                        <p:strVal val="hidden"/>
                                      </p:to>
                                    </p:set>
                                  </p:childTnLst>
                                </p:cTn>
                              </p:par>
                              <p:par>
                                <p:cTn id="40" presetID="2" presetClass="exit" presetSubtype="4" fill="hold" nodeType="withEffect">
                                  <p:stCondLst>
                                    <p:cond delay="0"/>
                                  </p:stCondLst>
                                  <p:childTnLst>
                                    <p:anim calcmode="lin" valueType="num">
                                      <p:cBhvr additive="base">
                                        <p:cTn id="41" dur="500"/>
                                        <p:tgtEl>
                                          <p:spTgt spid="15"/>
                                        </p:tgtEl>
                                        <p:attrNameLst>
                                          <p:attrName>ppt_x</p:attrName>
                                        </p:attrNameLst>
                                      </p:cBhvr>
                                      <p:tavLst>
                                        <p:tav tm="0">
                                          <p:val>
                                            <p:strVal val="ppt_x"/>
                                          </p:val>
                                        </p:tav>
                                        <p:tav tm="100000">
                                          <p:val>
                                            <p:strVal val="ppt_x"/>
                                          </p:val>
                                        </p:tav>
                                      </p:tavLst>
                                    </p:anim>
                                    <p:anim calcmode="lin" valueType="num">
                                      <p:cBhvr additive="base">
                                        <p:cTn id="42" dur="500"/>
                                        <p:tgtEl>
                                          <p:spTgt spid="15"/>
                                        </p:tgtEl>
                                        <p:attrNameLst>
                                          <p:attrName>ppt_y</p:attrName>
                                        </p:attrNameLst>
                                      </p:cBhvr>
                                      <p:tavLst>
                                        <p:tav tm="0">
                                          <p:val>
                                            <p:strVal val="ppt_y"/>
                                          </p:val>
                                        </p:tav>
                                        <p:tav tm="100000">
                                          <p:val>
                                            <p:strVal val="1+ppt_h/2"/>
                                          </p:val>
                                        </p:tav>
                                      </p:tavLst>
                                    </p:anim>
                                    <p:set>
                                      <p:cBhvr>
                                        <p:cTn id="43" dur="1" fill="hold">
                                          <p:stCondLst>
                                            <p:cond delay="499"/>
                                          </p:stCondLst>
                                        </p:cTn>
                                        <p:tgtEl>
                                          <p:spTgt spid="15"/>
                                        </p:tgtEl>
                                        <p:attrNameLst>
                                          <p:attrName>style.visibility</p:attrName>
                                        </p:attrNameLst>
                                      </p:cBhvr>
                                      <p:to>
                                        <p:strVal val="hidden"/>
                                      </p:to>
                                    </p:set>
                                  </p:childTnLst>
                                </p:cTn>
                              </p:par>
                              <p:par>
                                <p:cTn id="44" presetID="2" presetClass="exit" presetSubtype="4" fill="hold" nodeType="withEffect">
                                  <p:stCondLst>
                                    <p:cond delay="0"/>
                                  </p:stCondLst>
                                  <p:childTnLst>
                                    <p:anim calcmode="lin" valueType="num">
                                      <p:cBhvr additive="base">
                                        <p:cTn id="45" dur="500"/>
                                        <p:tgtEl>
                                          <p:spTgt spid="1026"/>
                                        </p:tgtEl>
                                        <p:attrNameLst>
                                          <p:attrName>ppt_x</p:attrName>
                                        </p:attrNameLst>
                                      </p:cBhvr>
                                      <p:tavLst>
                                        <p:tav tm="0">
                                          <p:val>
                                            <p:strVal val="ppt_x"/>
                                          </p:val>
                                        </p:tav>
                                        <p:tav tm="100000">
                                          <p:val>
                                            <p:strVal val="ppt_x"/>
                                          </p:val>
                                        </p:tav>
                                      </p:tavLst>
                                    </p:anim>
                                    <p:anim calcmode="lin" valueType="num">
                                      <p:cBhvr additive="base">
                                        <p:cTn id="46" dur="500"/>
                                        <p:tgtEl>
                                          <p:spTgt spid="1026"/>
                                        </p:tgtEl>
                                        <p:attrNameLst>
                                          <p:attrName>ppt_y</p:attrName>
                                        </p:attrNameLst>
                                      </p:cBhvr>
                                      <p:tavLst>
                                        <p:tav tm="0">
                                          <p:val>
                                            <p:strVal val="ppt_y"/>
                                          </p:val>
                                        </p:tav>
                                        <p:tav tm="100000">
                                          <p:val>
                                            <p:strVal val="1+ppt_h/2"/>
                                          </p:val>
                                        </p:tav>
                                      </p:tavLst>
                                    </p:anim>
                                    <p:set>
                                      <p:cBhvr>
                                        <p:cTn id="47" dur="1" fill="hold">
                                          <p:stCondLst>
                                            <p:cond delay="499"/>
                                          </p:stCondLst>
                                        </p:cTn>
                                        <p:tgtEl>
                                          <p:spTgt spid="1026"/>
                                        </p:tgtEl>
                                        <p:attrNameLst>
                                          <p:attrName>style.visibility</p:attrName>
                                        </p:attrNameLst>
                                      </p:cBhvr>
                                      <p:to>
                                        <p:strVal val="hidden"/>
                                      </p:to>
                                    </p:set>
                                  </p:childTnLst>
                                </p:cTn>
                              </p:par>
                              <p:par>
                                <p:cTn id="48" presetID="2" presetClass="exit" presetSubtype="4" fill="hold" grpId="1" nodeType="withEffect">
                                  <p:stCondLst>
                                    <p:cond delay="0"/>
                                  </p:stCondLst>
                                  <p:childTnLst>
                                    <p:anim calcmode="lin" valueType="num">
                                      <p:cBhvr additive="base">
                                        <p:cTn id="49" dur="500"/>
                                        <p:tgtEl>
                                          <p:spTgt spid="4"/>
                                        </p:tgtEl>
                                        <p:attrNameLst>
                                          <p:attrName>ppt_x</p:attrName>
                                        </p:attrNameLst>
                                      </p:cBhvr>
                                      <p:tavLst>
                                        <p:tav tm="0">
                                          <p:val>
                                            <p:strVal val="ppt_x"/>
                                          </p:val>
                                        </p:tav>
                                        <p:tav tm="100000">
                                          <p:val>
                                            <p:strVal val="ppt_x"/>
                                          </p:val>
                                        </p:tav>
                                      </p:tavLst>
                                    </p:anim>
                                    <p:anim calcmode="lin" valueType="num">
                                      <p:cBhvr additive="base">
                                        <p:cTn id="50" dur="500"/>
                                        <p:tgtEl>
                                          <p:spTgt spid="4"/>
                                        </p:tgtEl>
                                        <p:attrNameLst>
                                          <p:attrName>ppt_y</p:attrName>
                                        </p:attrNameLst>
                                      </p:cBhvr>
                                      <p:tavLst>
                                        <p:tav tm="0">
                                          <p:val>
                                            <p:strVal val="ppt_y"/>
                                          </p:val>
                                        </p:tav>
                                        <p:tav tm="100000">
                                          <p:val>
                                            <p:strVal val="1+ppt_h/2"/>
                                          </p:val>
                                        </p:tav>
                                      </p:tavLst>
                                    </p:anim>
                                    <p:set>
                                      <p:cBhvr>
                                        <p:cTn id="51" dur="1" fill="hold">
                                          <p:stCondLst>
                                            <p:cond delay="499"/>
                                          </p:stCondLst>
                                        </p:cTn>
                                        <p:tgtEl>
                                          <p:spTgt spid="4"/>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nodeType="click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p:cTn id="56" dur="500" fill="hold"/>
                                        <p:tgtEl>
                                          <p:spTgt spid="20"/>
                                        </p:tgtEl>
                                        <p:attrNameLst>
                                          <p:attrName>ppt_w</p:attrName>
                                        </p:attrNameLst>
                                      </p:cBhvr>
                                      <p:tavLst>
                                        <p:tav tm="0">
                                          <p:val>
                                            <p:fltVal val="0"/>
                                          </p:val>
                                        </p:tav>
                                        <p:tav tm="100000">
                                          <p:val>
                                            <p:strVal val="#ppt_w"/>
                                          </p:val>
                                        </p:tav>
                                      </p:tavLst>
                                    </p:anim>
                                    <p:anim calcmode="lin" valueType="num">
                                      <p:cBhvr>
                                        <p:cTn id="57" dur="500" fill="hold"/>
                                        <p:tgtEl>
                                          <p:spTgt spid="20"/>
                                        </p:tgtEl>
                                        <p:attrNameLst>
                                          <p:attrName>ppt_h</p:attrName>
                                        </p:attrNameLst>
                                      </p:cBhvr>
                                      <p:tavLst>
                                        <p:tav tm="0">
                                          <p:val>
                                            <p:fltVal val="0"/>
                                          </p:val>
                                        </p:tav>
                                        <p:tav tm="100000">
                                          <p:val>
                                            <p:strVal val="#ppt_h"/>
                                          </p:val>
                                        </p:tav>
                                      </p:tavLst>
                                    </p:anim>
                                    <p:animEffect transition="in" filter="fade">
                                      <p:cBhvr>
                                        <p:cTn id="58" dur="500"/>
                                        <p:tgtEl>
                                          <p:spTgt spid="20"/>
                                        </p:tgtEl>
                                      </p:cBhvr>
                                    </p:animEffect>
                                  </p:childTnLst>
                                </p:cTn>
                              </p:par>
                              <p:par>
                                <p:cTn id="59" presetID="53" presetClass="entr" presetSubtype="0"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500" fill="hold"/>
                                        <p:tgtEl>
                                          <p:spTgt spid="19"/>
                                        </p:tgtEl>
                                        <p:attrNameLst>
                                          <p:attrName>ppt_w</p:attrName>
                                        </p:attrNameLst>
                                      </p:cBhvr>
                                      <p:tavLst>
                                        <p:tav tm="0">
                                          <p:val>
                                            <p:fltVal val="0"/>
                                          </p:val>
                                        </p:tav>
                                        <p:tav tm="100000">
                                          <p:val>
                                            <p:strVal val="#ppt_w"/>
                                          </p:val>
                                        </p:tav>
                                      </p:tavLst>
                                    </p:anim>
                                    <p:anim calcmode="lin" valueType="num">
                                      <p:cBhvr>
                                        <p:cTn id="62" dur="500" fill="hold"/>
                                        <p:tgtEl>
                                          <p:spTgt spid="19"/>
                                        </p:tgtEl>
                                        <p:attrNameLst>
                                          <p:attrName>ppt_h</p:attrName>
                                        </p:attrNameLst>
                                      </p:cBhvr>
                                      <p:tavLst>
                                        <p:tav tm="0">
                                          <p:val>
                                            <p:fltVal val="0"/>
                                          </p:val>
                                        </p:tav>
                                        <p:tav tm="100000">
                                          <p:val>
                                            <p:strVal val="#ppt_h"/>
                                          </p:val>
                                        </p:tav>
                                      </p:tavLst>
                                    </p:anim>
                                    <p:animEffect transition="in" filter="fade">
                                      <p:cBhvr>
                                        <p:cTn id="63" dur="500"/>
                                        <p:tgtEl>
                                          <p:spTgt spid="19"/>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xit" presetSubtype="4" fill="hold" nodeType="clickEffect">
                                  <p:stCondLst>
                                    <p:cond delay="0"/>
                                  </p:stCondLst>
                                  <p:childTnLst>
                                    <p:anim calcmode="lin" valueType="num">
                                      <p:cBhvr additive="base">
                                        <p:cTn id="67" dur="500"/>
                                        <p:tgtEl>
                                          <p:spTgt spid="20"/>
                                        </p:tgtEl>
                                        <p:attrNameLst>
                                          <p:attrName>ppt_x</p:attrName>
                                        </p:attrNameLst>
                                      </p:cBhvr>
                                      <p:tavLst>
                                        <p:tav tm="0">
                                          <p:val>
                                            <p:strVal val="ppt_x"/>
                                          </p:val>
                                        </p:tav>
                                        <p:tav tm="100000">
                                          <p:val>
                                            <p:strVal val="ppt_x"/>
                                          </p:val>
                                        </p:tav>
                                      </p:tavLst>
                                    </p:anim>
                                    <p:anim calcmode="lin" valueType="num">
                                      <p:cBhvr additive="base">
                                        <p:cTn id="68" dur="500"/>
                                        <p:tgtEl>
                                          <p:spTgt spid="20"/>
                                        </p:tgtEl>
                                        <p:attrNameLst>
                                          <p:attrName>ppt_y</p:attrName>
                                        </p:attrNameLst>
                                      </p:cBhvr>
                                      <p:tavLst>
                                        <p:tav tm="0">
                                          <p:val>
                                            <p:strVal val="ppt_y"/>
                                          </p:val>
                                        </p:tav>
                                        <p:tav tm="100000">
                                          <p:val>
                                            <p:strVal val="1+ppt_h/2"/>
                                          </p:val>
                                        </p:tav>
                                      </p:tavLst>
                                    </p:anim>
                                    <p:set>
                                      <p:cBhvr>
                                        <p:cTn id="69" dur="1" fill="hold">
                                          <p:stCondLst>
                                            <p:cond delay="499"/>
                                          </p:stCondLst>
                                        </p:cTn>
                                        <p:tgtEl>
                                          <p:spTgt spid="20"/>
                                        </p:tgtEl>
                                        <p:attrNameLst>
                                          <p:attrName>style.visibility</p:attrName>
                                        </p:attrNameLst>
                                      </p:cBhvr>
                                      <p:to>
                                        <p:strVal val="hidden"/>
                                      </p:to>
                                    </p:set>
                                  </p:childTnLst>
                                </p:cTn>
                              </p:par>
                              <p:par>
                                <p:cTn id="70" presetID="2" presetClass="exit" presetSubtype="4" fill="hold" nodeType="withEffect">
                                  <p:stCondLst>
                                    <p:cond delay="0"/>
                                  </p:stCondLst>
                                  <p:childTnLst>
                                    <p:anim calcmode="lin" valueType="num">
                                      <p:cBhvr additive="base">
                                        <p:cTn id="71" dur="500"/>
                                        <p:tgtEl>
                                          <p:spTgt spid="19"/>
                                        </p:tgtEl>
                                        <p:attrNameLst>
                                          <p:attrName>ppt_x</p:attrName>
                                        </p:attrNameLst>
                                      </p:cBhvr>
                                      <p:tavLst>
                                        <p:tav tm="0">
                                          <p:val>
                                            <p:strVal val="ppt_x"/>
                                          </p:val>
                                        </p:tav>
                                        <p:tav tm="100000">
                                          <p:val>
                                            <p:strVal val="ppt_x"/>
                                          </p:val>
                                        </p:tav>
                                      </p:tavLst>
                                    </p:anim>
                                    <p:anim calcmode="lin" valueType="num">
                                      <p:cBhvr additive="base">
                                        <p:cTn id="72" dur="500"/>
                                        <p:tgtEl>
                                          <p:spTgt spid="19"/>
                                        </p:tgtEl>
                                        <p:attrNameLst>
                                          <p:attrName>ppt_y</p:attrName>
                                        </p:attrNameLst>
                                      </p:cBhvr>
                                      <p:tavLst>
                                        <p:tav tm="0">
                                          <p:val>
                                            <p:strVal val="ppt_y"/>
                                          </p:val>
                                        </p:tav>
                                        <p:tav tm="100000">
                                          <p:val>
                                            <p:strVal val="1+ppt_h/2"/>
                                          </p:val>
                                        </p:tav>
                                      </p:tavLst>
                                    </p:anim>
                                    <p:set>
                                      <p:cBhvr>
                                        <p:cTn id="73" dur="1" fill="hold">
                                          <p:stCondLst>
                                            <p:cond delay="499"/>
                                          </p:stCondLst>
                                        </p:cTn>
                                        <p:tgtEl>
                                          <p:spTgt spid="19"/>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2" presetClass="entr" presetSubtype="4" fill="hold" nodeType="click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slide(fromBottom)">
                                      <p:cBhvr>
                                        <p:cTn id="78" dur="500"/>
                                        <p:tgtEl>
                                          <p:spTgt spid="23"/>
                                        </p:tgtEl>
                                      </p:cBhvr>
                                    </p:animEffect>
                                  </p:childTnLst>
                                </p:cTn>
                              </p:par>
                              <p:par>
                                <p:cTn id="79" presetID="12" presetClass="entr" presetSubtype="4" fill="hold" nodeType="with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slide(fromBottom)">
                                      <p:cBhvr>
                                        <p:cTn id="81" dur="500"/>
                                        <p:tgtEl>
                                          <p:spTgt spid="21"/>
                                        </p:tgtEl>
                                      </p:cBhvr>
                                    </p:animEffect>
                                  </p:childTnLst>
                                </p:cTn>
                              </p:par>
                            </p:childTnLst>
                          </p:cTn>
                        </p:par>
                      </p:childTnLst>
                    </p:cTn>
                  </p:par>
                  <p:par>
                    <p:cTn id="82" fill="hold">
                      <p:stCondLst>
                        <p:cond delay="indefinite"/>
                      </p:stCondLst>
                      <p:childTnLst>
                        <p:par>
                          <p:cTn id="83" fill="hold">
                            <p:stCondLst>
                              <p:cond delay="0"/>
                            </p:stCondLst>
                            <p:childTnLst>
                              <p:par>
                                <p:cTn id="84" presetID="2" presetClass="exit" presetSubtype="4" fill="hold" nodeType="clickEffect">
                                  <p:stCondLst>
                                    <p:cond delay="0"/>
                                  </p:stCondLst>
                                  <p:childTnLst>
                                    <p:anim calcmode="lin" valueType="num">
                                      <p:cBhvr additive="base">
                                        <p:cTn id="85" dur="500"/>
                                        <p:tgtEl>
                                          <p:spTgt spid="23"/>
                                        </p:tgtEl>
                                        <p:attrNameLst>
                                          <p:attrName>ppt_x</p:attrName>
                                        </p:attrNameLst>
                                      </p:cBhvr>
                                      <p:tavLst>
                                        <p:tav tm="0">
                                          <p:val>
                                            <p:strVal val="ppt_x"/>
                                          </p:val>
                                        </p:tav>
                                        <p:tav tm="100000">
                                          <p:val>
                                            <p:strVal val="ppt_x"/>
                                          </p:val>
                                        </p:tav>
                                      </p:tavLst>
                                    </p:anim>
                                    <p:anim calcmode="lin" valueType="num">
                                      <p:cBhvr additive="base">
                                        <p:cTn id="86" dur="500"/>
                                        <p:tgtEl>
                                          <p:spTgt spid="23"/>
                                        </p:tgtEl>
                                        <p:attrNameLst>
                                          <p:attrName>ppt_y</p:attrName>
                                        </p:attrNameLst>
                                      </p:cBhvr>
                                      <p:tavLst>
                                        <p:tav tm="0">
                                          <p:val>
                                            <p:strVal val="ppt_y"/>
                                          </p:val>
                                        </p:tav>
                                        <p:tav tm="100000">
                                          <p:val>
                                            <p:strVal val="1+ppt_h/2"/>
                                          </p:val>
                                        </p:tav>
                                      </p:tavLst>
                                    </p:anim>
                                    <p:set>
                                      <p:cBhvr>
                                        <p:cTn id="87" dur="1" fill="hold">
                                          <p:stCondLst>
                                            <p:cond delay="499"/>
                                          </p:stCondLst>
                                        </p:cTn>
                                        <p:tgtEl>
                                          <p:spTgt spid="23"/>
                                        </p:tgtEl>
                                        <p:attrNameLst>
                                          <p:attrName>style.visibility</p:attrName>
                                        </p:attrNameLst>
                                      </p:cBhvr>
                                      <p:to>
                                        <p:strVal val="hidden"/>
                                      </p:to>
                                    </p:set>
                                  </p:childTnLst>
                                </p:cTn>
                              </p:par>
                              <p:par>
                                <p:cTn id="88" presetID="2" presetClass="exit" presetSubtype="4" fill="hold" nodeType="withEffect">
                                  <p:stCondLst>
                                    <p:cond delay="0"/>
                                  </p:stCondLst>
                                  <p:childTnLst>
                                    <p:anim calcmode="lin" valueType="num">
                                      <p:cBhvr additive="base">
                                        <p:cTn id="89" dur="500"/>
                                        <p:tgtEl>
                                          <p:spTgt spid="21"/>
                                        </p:tgtEl>
                                        <p:attrNameLst>
                                          <p:attrName>ppt_x</p:attrName>
                                        </p:attrNameLst>
                                      </p:cBhvr>
                                      <p:tavLst>
                                        <p:tav tm="0">
                                          <p:val>
                                            <p:strVal val="ppt_x"/>
                                          </p:val>
                                        </p:tav>
                                        <p:tav tm="100000">
                                          <p:val>
                                            <p:strVal val="ppt_x"/>
                                          </p:val>
                                        </p:tav>
                                      </p:tavLst>
                                    </p:anim>
                                    <p:anim calcmode="lin" valueType="num">
                                      <p:cBhvr additive="base">
                                        <p:cTn id="90" dur="500"/>
                                        <p:tgtEl>
                                          <p:spTgt spid="21"/>
                                        </p:tgtEl>
                                        <p:attrNameLst>
                                          <p:attrName>ppt_y</p:attrName>
                                        </p:attrNameLst>
                                      </p:cBhvr>
                                      <p:tavLst>
                                        <p:tav tm="0">
                                          <p:val>
                                            <p:strVal val="ppt_y"/>
                                          </p:val>
                                        </p:tav>
                                        <p:tav tm="100000">
                                          <p:val>
                                            <p:strVal val="1+ppt_h/2"/>
                                          </p:val>
                                        </p:tav>
                                      </p:tavLst>
                                    </p:anim>
                                    <p:set>
                                      <p:cBhvr>
                                        <p:cTn id="91" dur="1" fill="hold">
                                          <p:stCondLst>
                                            <p:cond delay="499"/>
                                          </p:stCondLst>
                                        </p:cTn>
                                        <p:tgtEl>
                                          <p:spTgt spid="21"/>
                                        </p:tgtEl>
                                        <p:attrNameLst>
                                          <p:attrName>style.visibility</p:attrName>
                                        </p:attrNameLst>
                                      </p:cBhvr>
                                      <p:to>
                                        <p:strVal val="hidden"/>
                                      </p:to>
                                    </p:set>
                                  </p:childTnLst>
                                </p:cTn>
                              </p:par>
                              <p:par>
                                <p:cTn id="92" presetID="53" presetClass="entr" presetSubtype="0" fill="hold" nodeType="with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childTnLst>
                                </p:cTn>
                              </p:par>
                              <p:par>
                                <p:cTn id="97" presetID="53" presetClass="entr" presetSubtype="0" fill="hold" nodeType="with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24" grpId="0" animBg="1"/>
      <p:bldP spid="2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Q:\Case-5-Mesh-NB.png"/>
          <p:cNvPicPr/>
          <p:nvPr/>
        </p:nvPicPr>
        <p:blipFill>
          <a:blip r:embed="rId2" cstate="print"/>
          <a:srcRect t="4228" b="15441"/>
          <a:stretch>
            <a:fillRect/>
          </a:stretch>
        </p:blipFill>
        <p:spPr bwMode="auto">
          <a:xfrm>
            <a:off x="2000232" y="2000240"/>
            <a:ext cx="5000660" cy="2500330"/>
          </a:xfrm>
          <a:prstGeom prst="rect">
            <a:avLst/>
          </a:prstGeom>
          <a:ln>
            <a:noFill/>
          </a:ln>
          <a:effectLst>
            <a:outerShdw blurRad="292100" dist="139700" dir="2700000" algn="tl" rotWithShape="0">
              <a:srgbClr val="333333">
                <a:alpha val="65000"/>
              </a:srgbClr>
            </a:outerShdw>
          </a:effectLst>
        </p:spPr>
      </p:pic>
      <p:sp>
        <p:nvSpPr>
          <p:cNvPr id="8" name="Rectangle à coins arrondis 7"/>
          <p:cNvSpPr/>
          <p:nvPr/>
        </p:nvSpPr>
        <p:spPr>
          <a:xfrm>
            <a:off x="857224" y="714356"/>
            <a:ext cx="3714776" cy="5715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b="1" dirty="0" smtClean="0"/>
              <a:t>Choix du type de maillage</a:t>
            </a:r>
            <a:endParaRPr lang="fr-FR" dirty="0"/>
          </a:p>
        </p:txBody>
      </p:sp>
      <p:sp>
        <p:nvSpPr>
          <p:cNvPr id="10" name="Rectangle à coins arrondis 9"/>
          <p:cNvSpPr/>
          <p:nvPr/>
        </p:nvSpPr>
        <p:spPr>
          <a:xfrm>
            <a:off x="3286116" y="4643446"/>
            <a:ext cx="2500330" cy="500066"/>
          </a:xfrm>
          <a:prstGeom prst="roundRect">
            <a:avLst/>
          </a:prstGeom>
          <a:scene3d>
            <a:camera prst="orthographicFront"/>
            <a:lightRig rig="threePt" dir="t"/>
          </a:scene3d>
          <a:sp3d>
            <a:bevelT w="165100" prst="coolSlan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fr-FR" b="1" dirty="0" smtClean="0">
                <a:latin typeface="Century" pitchFamily="18" charset="0"/>
              </a:rPr>
              <a:t>Maillage incliné.</a:t>
            </a:r>
            <a:endParaRPr lang="fr-FR" b="1" dirty="0">
              <a:latin typeface="Century" pitchFamily="18" charset="0"/>
            </a:endParaRPr>
          </a:p>
        </p:txBody>
      </p:sp>
      <p:sp>
        <p:nvSpPr>
          <p:cNvPr id="9" name="عنصر نائب لرقم الشريحة 8"/>
          <p:cNvSpPr>
            <a:spLocks noGrp="1"/>
          </p:cNvSpPr>
          <p:nvPr>
            <p:ph type="sldNum" sz="quarter" idx="12"/>
          </p:nvPr>
        </p:nvSpPr>
        <p:spPr>
          <a:xfrm>
            <a:off x="8239156" y="6286520"/>
            <a:ext cx="762000" cy="365125"/>
          </a:xfrm>
        </p:spPr>
        <p:txBody>
          <a:bodyPr/>
          <a:lstStyle/>
          <a:p>
            <a:r>
              <a:rPr lang="fr-BE" sz="3600" dirty="0" smtClean="0">
                <a:solidFill>
                  <a:srgbClr val="FF0000"/>
                </a:solidFill>
                <a:latin typeface="Algerian" pitchFamily="82" charset="0"/>
              </a:rPr>
              <a:t>07</a:t>
            </a:r>
            <a:endParaRPr lang="fr-BE" sz="3600" dirty="0">
              <a:solidFill>
                <a:srgbClr val="FF0000"/>
              </a:solidFill>
              <a:latin typeface="Algerian" pitchFamily="82" charset="0"/>
            </a:endParaRPr>
          </a:p>
        </p:txBody>
      </p:sp>
      <p:pic>
        <p:nvPicPr>
          <p:cNvPr id="16" name="صورة 1"/>
          <p:cNvPicPr/>
          <p:nvPr/>
        </p:nvPicPr>
        <p:blipFill>
          <a:blip r:embed="rId3" cstate="print"/>
          <a:srcRect/>
          <a:stretch>
            <a:fillRect/>
          </a:stretch>
        </p:blipFill>
        <p:spPr bwMode="auto">
          <a:xfrm>
            <a:off x="1571604" y="1571612"/>
            <a:ext cx="5753735" cy="2777490"/>
          </a:xfrm>
          <a:prstGeom prst="rect">
            <a:avLst/>
          </a:prstGeom>
          <a:ln>
            <a:noFill/>
          </a:ln>
          <a:effectLst>
            <a:outerShdw blurRad="292100" dist="139700" dir="2700000" algn="tl" rotWithShape="0">
              <a:srgbClr val="333333">
                <a:alpha val="65000"/>
              </a:srgbClr>
            </a:outerShdw>
          </a:effectLst>
        </p:spPr>
      </p:pic>
      <p:sp>
        <p:nvSpPr>
          <p:cNvPr id="17" name="Rectangle à coins arrondis 11"/>
          <p:cNvSpPr/>
          <p:nvPr/>
        </p:nvSpPr>
        <p:spPr>
          <a:xfrm>
            <a:off x="1714480" y="4563416"/>
            <a:ext cx="5357850" cy="428628"/>
          </a:xfrm>
          <a:prstGeom prst="roundRect">
            <a:avLst/>
          </a:prstGeom>
          <a:scene3d>
            <a:camera prst="orthographicFront"/>
            <a:lightRig rig="threePt" dir="t"/>
          </a:scene3d>
          <a:sp3d>
            <a:bevelT w="165100" prst="coolSlan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fr-FR" b="1" dirty="0" smtClean="0">
                <a:latin typeface="Century" pitchFamily="18" charset="0"/>
              </a:rPr>
              <a:t> Maillage rectangulaire uniforme.</a:t>
            </a:r>
            <a:endParaRPr lang="fr-FR" dirty="0" smtClean="0">
              <a:latin typeface="Century" pitchFamily="18" charset="0"/>
            </a:endParaRPr>
          </a:p>
        </p:txBody>
      </p:sp>
      <p:sp>
        <p:nvSpPr>
          <p:cNvPr id="18" name="Rectangle à coins arrondis 3"/>
          <p:cNvSpPr/>
          <p:nvPr/>
        </p:nvSpPr>
        <p:spPr>
          <a:xfrm>
            <a:off x="142844" y="5206358"/>
            <a:ext cx="8858312" cy="8572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lnSpc>
                <a:spcPct val="150000"/>
              </a:lnSpc>
            </a:pPr>
            <a:r>
              <a:rPr lang="fr-FR" dirty="0" smtClean="0"/>
              <a:t>Toutes les cellules ont une même dimension. Ce maillage ne nous a pas satisfaits du point de vue résultats.</a:t>
            </a:r>
            <a:endParaRPr lang="fr-FR" dirty="0"/>
          </a:p>
        </p:txBody>
      </p:sp>
      <p:sp>
        <p:nvSpPr>
          <p:cNvPr id="22" name="Rectangle à coins arrondis 13"/>
          <p:cNvSpPr/>
          <p:nvPr/>
        </p:nvSpPr>
        <p:spPr>
          <a:xfrm>
            <a:off x="1714480" y="4214818"/>
            <a:ext cx="5715040" cy="428628"/>
          </a:xfrm>
          <a:prstGeom prst="roundRect">
            <a:avLst/>
          </a:prstGeom>
          <a:scene3d>
            <a:camera prst="orthographicFront"/>
            <a:lightRig rig="threePt" dir="t"/>
          </a:scene3d>
          <a:sp3d>
            <a:bevelT w="165100" prst="coolSlan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fr-FR" b="1" dirty="0" smtClean="0">
                <a:latin typeface="Century" pitchFamily="18" charset="0"/>
              </a:rPr>
              <a:t>Maillage par bloc rectangulaire non uniforme</a:t>
            </a:r>
            <a:endParaRPr lang="fr-FR" b="1" u="sng" dirty="0" smtClean="0">
              <a:latin typeface="Century" pitchFamily="18" charset="0"/>
            </a:endParaRPr>
          </a:p>
        </p:txBody>
      </p:sp>
      <p:pic>
        <p:nvPicPr>
          <p:cNvPr id="23" name="صورة 2"/>
          <p:cNvPicPr/>
          <p:nvPr/>
        </p:nvPicPr>
        <p:blipFill>
          <a:blip r:embed="rId4" cstate="print"/>
          <a:srcRect/>
          <a:stretch>
            <a:fillRect/>
          </a:stretch>
        </p:blipFill>
        <p:spPr bwMode="auto">
          <a:xfrm>
            <a:off x="1643042" y="1428736"/>
            <a:ext cx="5753735" cy="2630805"/>
          </a:xfrm>
          <a:prstGeom prst="rect">
            <a:avLst/>
          </a:prstGeom>
          <a:ln>
            <a:noFill/>
          </a:ln>
          <a:effectLst>
            <a:outerShdw blurRad="292100" dist="139700" dir="2700000" algn="tl" rotWithShape="0">
              <a:srgbClr val="333333">
                <a:alpha val="65000"/>
              </a:srgbClr>
            </a:outerShdw>
          </a:effectLst>
        </p:spPr>
      </p:pic>
      <p:sp>
        <p:nvSpPr>
          <p:cNvPr id="24" name="Rectangle à coins arrondis 3"/>
          <p:cNvSpPr/>
          <p:nvPr/>
        </p:nvSpPr>
        <p:spPr>
          <a:xfrm>
            <a:off x="142844" y="4786322"/>
            <a:ext cx="8858312" cy="128588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lnSpc>
                <a:spcPct val="150000"/>
              </a:lnSpc>
            </a:pPr>
            <a:r>
              <a:rPr lang="fr-FR" dirty="0" smtClean="0">
                <a:latin typeface="Century" pitchFamily="18" charset="0"/>
              </a:rPr>
              <a:t>C'est un maillage raffiné dans les zones de grand changement, sur les parois et dans la zone d’entrée du fluide. L'avantage de ce maillage est de réduire les risques d’erreurs numériques car l’écoulement doit être aligné avec le maillage</a:t>
            </a:r>
            <a:endParaRPr lang="fr-FR" dirty="0">
              <a:latin typeface="Century"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Horizontal)">
                                      <p:cBhvr>
                                        <p:cTn id="13" dur="500"/>
                                        <p:tgtEl>
                                          <p:spTgt spid="7"/>
                                        </p:tgtEl>
                                      </p:cBhvr>
                                    </p:animEffect>
                                  </p:childTnLst>
                                </p:cTn>
                              </p:par>
                              <p:par>
                                <p:cTn id="14" presetID="16" presetClass="entr" presetSubtype="2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Horizont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7"/>
                                        </p:tgtEl>
                                        <p:attrNameLst>
                                          <p:attrName>ppt_x</p:attrName>
                                        </p:attrNameLst>
                                      </p:cBhvr>
                                      <p:tavLst>
                                        <p:tav tm="0">
                                          <p:val>
                                            <p:strVal val="ppt_x"/>
                                          </p:val>
                                        </p:tav>
                                        <p:tav tm="100000">
                                          <p:val>
                                            <p:strVal val="ppt_x"/>
                                          </p:val>
                                        </p:tav>
                                      </p:tavLst>
                                    </p:anim>
                                    <p:anim calcmode="lin" valueType="num">
                                      <p:cBhvr additive="base">
                                        <p:cTn id="21" dur="500"/>
                                        <p:tgtEl>
                                          <p:spTgt spid="7"/>
                                        </p:tgtEl>
                                        <p:attrNameLst>
                                          <p:attrName>ppt_y</p:attrName>
                                        </p:attrNameLst>
                                      </p:cBhvr>
                                      <p:tavLst>
                                        <p:tav tm="0">
                                          <p:val>
                                            <p:strVal val="ppt_y"/>
                                          </p:val>
                                        </p:tav>
                                        <p:tav tm="100000">
                                          <p:val>
                                            <p:strVal val="1+ppt_h/2"/>
                                          </p:val>
                                        </p:tav>
                                      </p:tavLst>
                                    </p:anim>
                                    <p:set>
                                      <p:cBhvr>
                                        <p:cTn id="22" dur="1" fill="hold">
                                          <p:stCondLst>
                                            <p:cond delay="499"/>
                                          </p:stCondLst>
                                        </p:cTn>
                                        <p:tgtEl>
                                          <p:spTgt spid="7"/>
                                        </p:tgtEl>
                                        <p:attrNameLst>
                                          <p:attrName>style.visibility</p:attrName>
                                        </p:attrNameLst>
                                      </p:cBhvr>
                                      <p:to>
                                        <p:strVal val="hidden"/>
                                      </p:to>
                                    </p:set>
                                  </p:childTnLst>
                                </p:cTn>
                              </p:par>
                              <p:par>
                                <p:cTn id="23" presetID="2" presetClass="exit" presetSubtype="4" fill="hold" grpId="1" nodeType="withEffect">
                                  <p:stCondLst>
                                    <p:cond delay="0"/>
                                  </p:stCondLst>
                                  <p:childTnLst>
                                    <p:anim calcmode="lin" valueType="num">
                                      <p:cBhvr additive="base">
                                        <p:cTn id="24" dur="500"/>
                                        <p:tgtEl>
                                          <p:spTgt spid="10"/>
                                        </p:tgtEl>
                                        <p:attrNameLst>
                                          <p:attrName>ppt_x</p:attrName>
                                        </p:attrNameLst>
                                      </p:cBhvr>
                                      <p:tavLst>
                                        <p:tav tm="0">
                                          <p:val>
                                            <p:strVal val="ppt_x"/>
                                          </p:val>
                                        </p:tav>
                                        <p:tav tm="100000">
                                          <p:val>
                                            <p:strVal val="ppt_x"/>
                                          </p:val>
                                        </p:tav>
                                      </p:tavLst>
                                    </p:anim>
                                    <p:anim calcmode="lin" valueType="num">
                                      <p:cBhvr additive="base">
                                        <p:cTn id="25" dur="500"/>
                                        <p:tgtEl>
                                          <p:spTgt spid="10"/>
                                        </p:tgtEl>
                                        <p:attrNameLst>
                                          <p:attrName>ppt_y</p:attrName>
                                        </p:attrNameLst>
                                      </p:cBhvr>
                                      <p:tavLst>
                                        <p:tav tm="0">
                                          <p:val>
                                            <p:strVal val="ppt_y"/>
                                          </p:val>
                                        </p:tav>
                                        <p:tav tm="100000">
                                          <p:val>
                                            <p:strVal val="1+ppt_h/2"/>
                                          </p:val>
                                        </p:tav>
                                      </p:tavLst>
                                    </p:anim>
                                    <p:set>
                                      <p:cBhvr>
                                        <p:cTn id="26" dur="1" fill="hold">
                                          <p:stCondLst>
                                            <p:cond delay="499"/>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slide(fromBottom)">
                                      <p:cBhvr>
                                        <p:cTn id="31" dur="500"/>
                                        <p:tgtEl>
                                          <p:spTgt spid="16"/>
                                        </p:tgtEl>
                                      </p:cBhvr>
                                    </p:animEffect>
                                  </p:childTnLst>
                                </p:cTn>
                              </p:par>
                              <p:par>
                                <p:cTn id="32" presetID="12" presetClass="entr" presetSubtype="4"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slide(fromBottom)">
                                      <p:cBhvr>
                                        <p:cTn id="34" dur="500"/>
                                        <p:tgtEl>
                                          <p:spTgt spid="17"/>
                                        </p:tgtEl>
                                      </p:cBhvr>
                                    </p:animEffect>
                                  </p:childTnLst>
                                </p:cTn>
                              </p:par>
                              <p:par>
                                <p:cTn id="35" presetID="2" presetClass="entr" presetSubtype="4"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1"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cTn>
                              </p:par>
                              <p:par>
                                <p:cTn id="45" presetID="2" presetClass="exit" presetSubtype="4" fill="hold" nodeType="withEffect">
                                  <p:stCondLst>
                                    <p:cond delay="0"/>
                                  </p:stCondLst>
                                  <p:childTnLst>
                                    <p:anim calcmode="lin" valueType="num">
                                      <p:cBhvr additive="base">
                                        <p:cTn id="46" dur="500"/>
                                        <p:tgtEl>
                                          <p:spTgt spid="16"/>
                                        </p:tgtEl>
                                        <p:attrNameLst>
                                          <p:attrName>ppt_x</p:attrName>
                                        </p:attrNameLst>
                                      </p:cBhvr>
                                      <p:tavLst>
                                        <p:tav tm="0">
                                          <p:val>
                                            <p:strVal val="ppt_x"/>
                                          </p:val>
                                        </p:tav>
                                        <p:tav tm="100000">
                                          <p:val>
                                            <p:strVal val="ppt_x"/>
                                          </p:val>
                                        </p:tav>
                                      </p:tavLst>
                                    </p:anim>
                                    <p:anim calcmode="lin" valueType="num">
                                      <p:cBhvr additive="base">
                                        <p:cTn id="47" dur="500"/>
                                        <p:tgtEl>
                                          <p:spTgt spid="16"/>
                                        </p:tgtEl>
                                        <p:attrNameLst>
                                          <p:attrName>ppt_y</p:attrName>
                                        </p:attrNameLst>
                                      </p:cBhvr>
                                      <p:tavLst>
                                        <p:tav tm="0">
                                          <p:val>
                                            <p:strVal val="ppt_y"/>
                                          </p:val>
                                        </p:tav>
                                        <p:tav tm="100000">
                                          <p:val>
                                            <p:strVal val="1+ppt_h/2"/>
                                          </p:val>
                                        </p:tav>
                                      </p:tavLst>
                                    </p:anim>
                                    <p:set>
                                      <p:cBhvr>
                                        <p:cTn id="48" dur="1" fill="hold">
                                          <p:stCondLst>
                                            <p:cond delay="499"/>
                                          </p:stCondLst>
                                        </p:cTn>
                                        <p:tgtEl>
                                          <p:spTgt spid="16"/>
                                        </p:tgtEl>
                                        <p:attrNameLst>
                                          <p:attrName>style.visibility</p:attrName>
                                        </p:attrNameLst>
                                      </p:cBhvr>
                                      <p:to>
                                        <p:strVal val="hidden"/>
                                      </p:to>
                                    </p:set>
                                  </p:childTnLst>
                                </p:cTn>
                              </p:par>
                              <p:par>
                                <p:cTn id="49" presetID="2" presetClass="exit" presetSubtype="4" fill="hold" grpId="1" nodeType="withEffect">
                                  <p:stCondLst>
                                    <p:cond delay="0"/>
                                  </p:stCondLst>
                                  <p:childTnLst>
                                    <p:anim calcmode="lin" valueType="num">
                                      <p:cBhvr additive="base">
                                        <p:cTn id="50" dur="500"/>
                                        <p:tgtEl>
                                          <p:spTgt spid="17"/>
                                        </p:tgtEl>
                                        <p:attrNameLst>
                                          <p:attrName>ppt_x</p:attrName>
                                        </p:attrNameLst>
                                      </p:cBhvr>
                                      <p:tavLst>
                                        <p:tav tm="0">
                                          <p:val>
                                            <p:strVal val="ppt_x"/>
                                          </p:val>
                                        </p:tav>
                                        <p:tav tm="100000">
                                          <p:val>
                                            <p:strVal val="ppt_x"/>
                                          </p:val>
                                        </p:tav>
                                      </p:tavLst>
                                    </p:anim>
                                    <p:anim calcmode="lin" valueType="num">
                                      <p:cBhvr additive="base">
                                        <p:cTn id="51" dur="500"/>
                                        <p:tgtEl>
                                          <p:spTgt spid="17"/>
                                        </p:tgtEl>
                                        <p:attrNameLst>
                                          <p:attrName>ppt_y</p:attrName>
                                        </p:attrNameLst>
                                      </p:cBhvr>
                                      <p:tavLst>
                                        <p:tav tm="0">
                                          <p:val>
                                            <p:strVal val="ppt_y"/>
                                          </p:val>
                                        </p:tav>
                                        <p:tav tm="100000">
                                          <p:val>
                                            <p:strVal val="1+ppt_h/2"/>
                                          </p:val>
                                        </p:tav>
                                      </p:tavLst>
                                    </p:anim>
                                    <p:set>
                                      <p:cBhvr>
                                        <p:cTn id="52" dur="1" fill="hold">
                                          <p:stCondLst>
                                            <p:cond delay="499"/>
                                          </p:stCondLst>
                                        </p:cTn>
                                        <p:tgtEl>
                                          <p:spTgt spid="17"/>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53" presetClass="entr" presetSubtype="0" fill="hold" nodeType="click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fltVal val="0"/>
                                          </p:val>
                                        </p:tav>
                                        <p:tav tm="100000">
                                          <p:val>
                                            <p:strVal val="#ppt_w"/>
                                          </p:val>
                                        </p:tav>
                                      </p:tavLst>
                                    </p:anim>
                                    <p:anim calcmode="lin" valueType="num">
                                      <p:cBhvr>
                                        <p:cTn id="58" dur="500" fill="hold"/>
                                        <p:tgtEl>
                                          <p:spTgt spid="23"/>
                                        </p:tgtEl>
                                        <p:attrNameLst>
                                          <p:attrName>ppt_h</p:attrName>
                                        </p:attrNameLst>
                                      </p:cBhvr>
                                      <p:tavLst>
                                        <p:tav tm="0">
                                          <p:val>
                                            <p:fltVal val="0"/>
                                          </p:val>
                                        </p:tav>
                                        <p:tav tm="100000">
                                          <p:val>
                                            <p:strVal val="#ppt_h"/>
                                          </p:val>
                                        </p:tav>
                                      </p:tavLst>
                                    </p:anim>
                                    <p:animEffect transition="in" filter="fade">
                                      <p:cBhvr>
                                        <p:cTn id="59" dur="500"/>
                                        <p:tgtEl>
                                          <p:spTgt spid="23"/>
                                        </p:tgtEl>
                                      </p:cBhvr>
                                    </p:animEffect>
                                  </p:childTnLst>
                                </p:cTn>
                              </p:par>
                              <p:par>
                                <p:cTn id="60" presetID="2" presetClass="entr" presetSubtype="4"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additive="base">
                                        <p:cTn id="62" dur="500" fill="hold"/>
                                        <p:tgtEl>
                                          <p:spTgt spid="22"/>
                                        </p:tgtEl>
                                        <p:attrNameLst>
                                          <p:attrName>ppt_x</p:attrName>
                                        </p:attrNameLst>
                                      </p:cBhvr>
                                      <p:tavLst>
                                        <p:tav tm="0">
                                          <p:val>
                                            <p:strVal val="#ppt_x"/>
                                          </p:val>
                                        </p:tav>
                                        <p:tav tm="100000">
                                          <p:val>
                                            <p:strVal val="#ppt_x"/>
                                          </p:val>
                                        </p:tav>
                                      </p:tavLst>
                                    </p:anim>
                                    <p:anim calcmode="lin" valueType="num">
                                      <p:cBhvr additive="base">
                                        <p:cTn id="63" dur="500" fill="hold"/>
                                        <p:tgtEl>
                                          <p:spTgt spid="2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additive="base">
                                        <p:cTn id="66" dur="500" fill="hold"/>
                                        <p:tgtEl>
                                          <p:spTgt spid="24"/>
                                        </p:tgtEl>
                                        <p:attrNameLst>
                                          <p:attrName>ppt_x</p:attrName>
                                        </p:attrNameLst>
                                      </p:cBhvr>
                                      <p:tavLst>
                                        <p:tav tm="0">
                                          <p:val>
                                            <p:strVal val="#ppt_x"/>
                                          </p:val>
                                        </p:tav>
                                        <p:tav tm="100000">
                                          <p:val>
                                            <p:strVal val="#ppt_x"/>
                                          </p:val>
                                        </p:tav>
                                      </p:tavLst>
                                    </p:anim>
                                    <p:anim calcmode="lin" valueType="num">
                                      <p:cBhvr additive="base">
                                        <p:cTn id="6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0" grpId="1" animBg="1"/>
      <p:bldP spid="17" grpId="0" animBg="1"/>
      <p:bldP spid="17" grpId="1" animBg="1"/>
      <p:bldP spid="18" grpId="0" animBg="1"/>
      <p:bldP spid="18" grpId="1" animBg="1"/>
      <p:bldP spid="22" grpId="0" animBg="1"/>
      <p:bldP spid="2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1962</TotalTime>
  <Words>2245</Words>
  <PresentationFormat>عرض على الشاشة (3:4)‏</PresentationFormat>
  <Paragraphs>664</Paragraphs>
  <Slides>43</Slides>
  <Notes>6</Notes>
  <HiddenSlides>0</HiddenSlides>
  <MMClips>0</MMClips>
  <ScaleCrop>false</ScaleCrop>
  <HeadingPairs>
    <vt:vector size="4" baseType="variant">
      <vt:variant>
        <vt:lpstr>سمة</vt:lpstr>
      </vt:variant>
      <vt:variant>
        <vt:i4>1</vt:i4>
      </vt:variant>
      <vt:variant>
        <vt:lpstr>عناوين الشرائح</vt:lpstr>
      </vt:variant>
      <vt:variant>
        <vt:i4>43</vt:i4>
      </vt:variant>
    </vt:vector>
  </HeadingPairs>
  <TitlesOfParts>
    <vt:vector size="44" baseType="lpstr">
      <vt:lpstr>Débit</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lpstr>الشريحة 35</vt:lpstr>
      <vt:lpstr>الشريحة 36</vt:lpstr>
      <vt:lpstr>الشريحة 37</vt:lpstr>
      <vt:lpstr>الشريحة 38</vt:lpstr>
      <vt:lpstr>الشريحة 39</vt:lpstr>
      <vt:lpstr>الشريحة 40</vt:lpstr>
      <vt:lpstr>الشريحة 41</vt:lpstr>
      <vt:lpstr>الشريحة 42</vt:lpstr>
      <vt:lpstr>الشريحة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Rouiha Zohra</dc:creator>
  <cp:lastModifiedBy>benbordi</cp:lastModifiedBy>
  <cp:revision>220</cp:revision>
  <dcterms:created xsi:type="dcterms:W3CDTF">2013-06-02T19:22:49Z</dcterms:created>
  <dcterms:modified xsi:type="dcterms:W3CDTF">2013-06-30T23:39:50Z</dcterms:modified>
</cp:coreProperties>
</file>