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notesMasterIdLst>
    <p:notesMasterId r:id="rId24"/>
  </p:notesMasterIdLst>
  <p:sldIdLst>
    <p:sldId id="256" r:id="rId2"/>
    <p:sldId id="279" r:id="rId3"/>
    <p:sldId id="258" r:id="rId4"/>
    <p:sldId id="263" r:id="rId5"/>
    <p:sldId id="264" r:id="rId6"/>
    <p:sldId id="265" r:id="rId7"/>
    <p:sldId id="266" r:id="rId8"/>
    <p:sldId id="267" r:id="rId9"/>
    <p:sldId id="268" r:id="rId10"/>
    <p:sldId id="277" r:id="rId11"/>
    <p:sldId id="278" r:id="rId12"/>
    <p:sldId id="272" r:id="rId13"/>
    <p:sldId id="273" r:id="rId14"/>
    <p:sldId id="285" r:id="rId15"/>
    <p:sldId id="280" r:id="rId16"/>
    <p:sldId id="281" r:id="rId17"/>
    <p:sldId id="282" r:id="rId18"/>
    <p:sldId id="283" r:id="rId19"/>
    <p:sldId id="286" r:id="rId20"/>
    <p:sldId id="284" r:id="rId21"/>
    <p:sldId id="287"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sam Fourar" initials="IF" lastIdx="6" clrIdx="0">
    <p:extLst>
      <p:ext uri="{19B8F6BF-5375-455C-9EA6-DF929625EA0E}">
        <p15:presenceInfo xmlns:p15="http://schemas.microsoft.com/office/powerpoint/2012/main" userId="6dc6ab0b0eb0d1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9" autoAdjust="0"/>
    <p:restoredTop sz="94660"/>
  </p:normalViewPr>
  <p:slideViewPr>
    <p:cSldViewPr snapToGrid="0" showGuides="1">
      <p:cViewPr varScale="1">
        <p:scale>
          <a:sx n="118" d="100"/>
          <a:sy n="118" d="100"/>
        </p:scale>
        <p:origin x="258"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26T10:22:31.559" idx="1">
    <p:pos x="2890" y="919"/>
    <p:text>L'equation de Laplace est souvent rencentré en</p:text>
    <p:extLst>
      <p:ext uri="{C676402C-5697-4E1C-873F-D02D1690AC5C}">
        <p15:threadingInfo xmlns:p15="http://schemas.microsoft.com/office/powerpoint/2012/main" timeZoneBias="-120"/>
      </p:ext>
    </p:extLst>
  </p:cm>
  <p:cm authorId="1" dt="2016-05-26T10:24:00.880" idx="2">
    <p:pos x="6481" y="919"/>
    <p:text>L'équation de Poisson est l'équation non homogéne de l'équation de Laplace on la rencontre dans les problemes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5-26T10:26:06.005" idx="3">
    <p:pos x="6274" y="874"/>
    <p:text>Condition aux limite est une contrainte sur la valeur de la solution de EDP sur la frontiére</p:text>
    <p:extLst>
      <p:ext uri="{C676402C-5697-4E1C-873F-D02D1690AC5C}">
        <p15:threadingInfo xmlns:p15="http://schemas.microsoft.com/office/powerpoint/2012/main" timeZoneBias="-120"/>
      </p:ext>
    </p:extLst>
  </p:cm>
  <p:cm authorId="1" dt="2016-05-26T10:28:45.368" idx="4">
    <p:pos x="6750" y="918"/>
    <p:text>Si la valeur de la solution sur la frontiere est canstants on dite que la condition est homogéne, s'il varie on dite nonhomogéne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5-26T12:18:18.231" idx="5">
    <p:pos x="2845" y="2377"/>
    <p:text>Dans ce cas, on fait intervenir les points fictifs et on aura une d'autre équations</p:text>
    <p:extLst>
      <p:ext uri="{C676402C-5697-4E1C-873F-D02D1690AC5C}">
        <p15:threadingInfo xmlns:p15="http://schemas.microsoft.com/office/powerpoint/2012/main" timeZoneBias="-120"/>
      </p:ext>
    </p:extLst>
  </p:cm>
  <p:cm authorId="1" dt="2016-05-26T12:20:48.744" idx="6">
    <p:pos x="3160" y="1333"/>
    <p:text>on prendre la valeur de CL</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gif"/><Relationship Id="rId5" Type="http://schemas.openxmlformats.org/officeDocument/2006/relationships/image" Target="../media/image10.jp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gif"/><Relationship Id="rId5" Type="http://schemas.openxmlformats.org/officeDocument/2006/relationships/image" Target="../media/image10.jp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82C25-CE8E-4EEF-A2E6-F270AFEBE12E}" type="doc">
      <dgm:prSet loTypeId="urn:microsoft.com/office/officeart/2005/8/layout/vList3" loCatId="picture" qsTypeId="urn:microsoft.com/office/officeart/2005/8/quickstyle/simple5" qsCatId="simple" csTypeId="urn:microsoft.com/office/officeart/2005/8/colors/colorful3" csCatId="colorful" phldr="1"/>
      <dgm:spPr/>
    </dgm:pt>
    <dgm:pt modelId="{9D99EE50-C9A5-4AB0-9C37-5A9E69BD1A34}">
      <dgm:prSet phldrT="[Texte]"/>
      <dgm:spPr/>
      <dgm:t>
        <a:bodyPr/>
        <a:lstStyle/>
        <a:p>
          <a:r>
            <a:rPr lang="fr-FR" b="1" i="0" dirty="0"/>
            <a:t>Introduction</a:t>
          </a:r>
          <a:endParaRPr lang="fr-FR" dirty="0"/>
        </a:p>
      </dgm:t>
    </dgm:pt>
    <dgm:pt modelId="{B2AB0EE3-F542-4CFF-8CE7-AAC1B268381B}" type="parTrans" cxnId="{3FD81B59-13A5-44F4-882A-E5355704730D}">
      <dgm:prSet/>
      <dgm:spPr/>
      <dgm:t>
        <a:bodyPr/>
        <a:lstStyle/>
        <a:p>
          <a:endParaRPr lang="fr-FR"/>
        </a:p>
      </dgm:t>
    </dgm:pt>
    <dgm:pt modelId="{E57263AB-F15F-4683-A366-53C02BCB2C76}" type="sibTrans" cxnId="{3FD81B59-13A5-44F4-882A-E5355704730D}">
      <dgm:prSet/>
      <dgm:spPr/>
      <dgm:t>
        <a:bodyPr/>
        <a:lstStyle/>
        <a:p>
          <a:endParaRPr lang="fr-FR"/>
        </a:p>
      </dgm:t>
    </dgm:pt>
    <dgm:pt modelId="{C528DDB8-35A4-4B3D-AC53-9DC9D1094FE8}">
      <dgm:prSet phldrT="[Texte]"/>
      <dgm:spPr/>
      <dgm:t>
        <a:bodyPr/>
        <a:lstStyle/>
        <a:p>
          <a:r>
            <a:rPr lang="fr-FR" b="1" i="0" dirty="0"/>
            <a:t>Solution de l’équation de Poisson</a:t>
          </a:r>
          <a:endParaRPr lang="fr-FR" dirty="0"/>
        </a:p>
      </dgm:t>
    </dgm:pt>
    <dgm:pt modelId="{110F6CCB-CE09-4202-AC0D-BA7DCE760098}" type="parTrans" cxnId="{810CD51B-4CDE-4227-ABFB-1F64E3756DF2}">
      <dgm:prSet/>
      <dgm:spPr/>
      <dgm:t>
        <a:bodyPr/>
        <a:lstStyle/>
        <a:p>
          <a:endParaRPr lang="fr-FR"/>
        </a:p>
      </dgm:t>
    </dgm:pt>
    <dgm:pt modelId="{26A2E911-B26F-42DA-BA8A-6BA84400DF06}" type="sibTrans" cxnId="{810CD51B-4CDE-4227-ABFB-1F64E3756DF2}">
      <dgm:prSet/>
      <dgm:spPr/>
      <dgm:t>
        <a:bodyPr/>
        <a:lstStyle/>
        <a:p>
          <a:endParaRPr lang="fr-FR"/>
        </a:p>
      </dgm:t>
    </dgm:pt>
    <dgm:pt modelId="{FFF9ACE1-0FD9-4CDF-B289-2969C57F0339}">
      <dgm:prSet phldrT="[Texte]"/>
      <dgm:spPr/>
      <dgm:t>
        <a:bodyPr/>
        <a:lstStyle/>
        <a:p>
          <a:r>
            <a:rPr lang="fr-FR" b="1" i="0" dirty="0"/>
            <a:t>Etablissement de programme</a:t>
          </a:r>
          <a:endParaRPr lang="fr-FR" dirty="0"/>
        </a:p>
      </dgm:t>
    </dgm:pt>
    <dgm:pt modelId="{F3177EAB-9C7A-4915-A1D8-CB28A73F89B2}" type="parTrans" cxnId="{CA7F66F3-BFD4-4C21-BFAB-A6C60B31BB99}">
      <dgm:prSet/>
      <dgm:spPr/>
      <dgm:t>
        <a:bodyPr/>
        <a:lstStyle/>
        <a:p>
          <a:endParaRPr lang="fr-FR"/>
        </a:p>
      </dgm:t>
    </dgm:pt>
    <dgm:pt modelId="{1C680DC0-380D-4CF7-82B9-F4E21342E45B}" type="sibTrans" cxnId="{CA7F66F3-BFD4-4C21-BFAB-A6C60B31BB99}">
      <dgm:prSet/>
      <dgm:spPr/>
      <dgm:t>
        <a:bodyPr/>
        <a:lstStyle/>
        <a:p>
          <a:endParaRPr lang="fr-FR"/>
        </a:p>
      </dgm:t>
    </dgm:pt>
    <dgm:pt modelId="{1C034F43-B74B-4667-BCC1-9E209525FF5B}">
      <dgm:prSet phldrT="[Texte]"/>
      <dgm:spPr/>
      <dgm:t>
        <a:bodyPr/>
        <a:lstStyle/>
        <a:p>
          <a:r>
            <a:rPr lang="fr-FR" b="1" i="0" dirty="0"/>
            <a:t>Résultats</a:t>
          </a:r>
          <a:endParaRPr lang="fr-FR" dirty="0"/>
        </a:p>
      </dgm:t>
    </dgm:pt>
    <dgm:pt modelId="{FC1F8469-6F28-46B6-92D2-52850231F35F}" type="parTrans" cxnId="{94022D70-0D2F-44BE-A058-84F129E42AA3}">
      <dgm:prSet/>
      <dgm:spPr/>
      <dgm:t>
        <a:bodyPr/>
        <a:lstStyle/>
        <a:p>
          <a:endParaRPr lang="fr-FR"/>
        </a:p>
      </dgm:t>
    </dgm:pt>
    <dgm:pt modelId="{6669009E-D6F2-4E6E-985F-168F7EE91908}" type="sibTrans" cxnId="{94022D70-0D2F-44BE-A058-84F129E42AA3}">
      <dgm:prSet/>
      <dgm:spPr/>
      <dgm:t>
        <a:bodyPr/>
        <a:lstStyle/>
        <a:p>
          <a:endParaRPr lang="fr-FR"/>
        </a:p>
      </dgm:t>
    </dgm:pt>
    <dgm:pt modelId="{2FDF804C-A16F-4277-9EE4-B847D3025C17}">
      <dgm:prSet/>
      <dgm:spPr/>
      <dgm:t>
        <a:bodyPr/>
        <a:lstStyle/>
        <a:p>
          <a:r>
            <a:rPr lang="fr-FR" b="1" dirty="0"/>
            <a:t>Conclusion et perspectives</a:t>
          </a:r>
          <a:endParaRPr lang="fr-FR" dirty="0"/>
        </a:p>
      </dgm:t>
    </dgm:pt>
    <dgm:pt modelId="{B32E6459-25D0-4311-8256-84CF30BD419E}" type="parTrans" cxnId="{F1959F58-85AE-474B-B651-2C33450C7F3D}">
      <dgm:prSet/>
      <dgm:spPr/>
      <dgm:t>
        <a:bodyPr/>
        <a:lstStyle/>
        <a:p>
          <a:endParaRPr lang="fr-FR"/>
        </a:p>
      </dgm:t>
    </dgm:pt>
    <dgm:pt modelId="{4D316149-7F7E-47D3-A995-AE19FE65CB9A}" type="sibTrans" cxnId="{F1959F58-85AE-474B-B651-2C33450C7F3D}">
      <dgm:prSet/>
      <dgm:spPr/>
      <dgm:t>
        <a:bodyPr/>
        <a:lstStyle/>
        <a:p>
          <a:endParaRPr lang="fr-FR"/>
        </a:p>
      </dgm:t>
    </dgm:pt>
    <dgm:pt modelId="{0CD9D5AD-9120-4A94-B41E-86AA02580554}" type="pres">
      <dgm:prSet presAssocID="{F7582C25-CE8E-4EEF-A2E6-F270AFEBE12E}" presName="linearFlow" presStyleCnt="0">
        <dgm:presLayoutVars>
          <dgm:dir/>
          <dgm:resizeHandles val="exact"/>
        </dgm:presLayoutVars>
      </dgm:prSet>
      <dgm:spPr/>
    </dgm:pt>
    <dgm:pt modelId="{BC17359D-4C57-4A27-B417-AD67BF25A6C1}" type="pres">
      <dgm:prSet presAssocID="{9D99EE50-C9A5-4AB0-9C37-5A9E69BD1A34}" presName="composite" presStyleCnt="0"/>
      <dgm:spPr/>
    </dgm:pt>
    <dgm:pt modelId="{E518C3F2-F2A1-4F79-B725-AB250C4D66DB}" type="pres">
      <dgm:prSet presAssocID="{9D99EE50-C9A5-4AB0-9C37-5A9E69BD1A34}" presName="imgShp" presStyleLbl="fgImgPlace1" presStyleIdx="0" presStyleCnt="5" custScaleX="2000000" custScaleY="2000000" custLinFactX="-800000" custLinFactNeighborX="-869748" custLinFactNeighborY="1023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EDBCDC2A-38D8-4FFD-A8BB-42D86E170AAF}" type="pres">
      <dgm:prSet presAssocID="{9D99EE50-C9A5-4AB0-9C37-5A9E69BD1A34}" presName="txShp" presStyleLbl="node1" presStyleIdx="0" presStyleCnt="5" custScaleY="1595491" custLinFactNeighborX="-10581" custLinFactNeighborY="-316">
        <dgm:presLayoutVars>
          <dgm:bulletEnabled val="1"/>
        </dgm:presLayoutVars>
      </dgm:prSet>
      <dgm:spPr/>
      <dgm:t>
        <a:bodyPr/>
        <a:lstStyle/>
        <a:p>
          <a:endParaRPr lang="fr-FR"/>
        </a:p>
      </dgm:t>
    </dgm:pt>
    <dgm:pt modelId="{CC2774FE-7372-4CE7-9C79-13077B030C09}" type="pres">
      <dgm:prSet presAssocID="{E57263AB-F15F-4683-A366-53C02BCB2C76}" presName="spacing" presStyleCnt="0"/>
      <dgm:spPr/>
    </dgm:pt>
    <dgm:pt modelId="{BE2F3E53-1758-42F4-B773-AAB529496B38}" type="pres">
      <dgm:prSet presAssocID="{C528DDB8-35A4-4B3D-AC53-9DC9D1094FE8}" presName="composite" presStyleCnt="0"/>
      <dgm:spPr/>
    </dgm:pt>
    <dgm:pt modelId="{FC1F0E91-869F-49B5-8994-7FA25B9EC943}" type="pres">
      <dgm:prSet presAssocID="{C528DDB8-35A4-4B3D-AC53-9DC9D1094FE8}" presName="imgShp" presStyleLbl="fgImgPlace1" presStyleIdx="1" presStyleCnt="5" custScaleX="2000000" custScaleY="2000000" custLinFactX="113055" custLinFactNeighborX="200000" custLinFactNeighborY="9096"/>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C72E906F-1CEF-4797-B84F-48A2925DDC03}" type="pres">
      <dgm:prSet presAssocID="{C528DDB8-35A4-4B3D-AC53-9DC9D1094FE8}" presName="txShp" presStyleLbl="node1" presStyleIdx="1" presStyleCnt="5" custScaleY="1595491" custLinFactNeighborX="12172" custLinFactNeighborY="1164">
        <dgm:presLayoutVars>
          <dgm:bulletEnabled val="1"/>
        </dgm:presLayoutVars>
      </dgm:prSet>
      <dgm:spPr/>
      <dgm:t>
        <a:bodyPr/>
        <a:lstStyle/>
        <a:p>
          <a:endParaRPr lang="fr-FR"/>
        </a:p>
      </dgm:t>
    </dgm:pt>
    <dgm:pt modelId="{75AFDD66-1DF8-49F3-BF04-369D288844E8}" type="pres">
      <dgm:prSet presAssocID="{26A2E911-B26F-42DA-BA8A-6BA84400DF06}" presName="spacing" presStyleCnt="0"/>
      <dgm:spPr/>
    </dgm:pt>
    <dgm:pt modelId="{B9CBECB9-6163-489E-9860-F77E875B26D0}" type="pres">
      <dgm:prSet presAssocID="{FFF9ACE1-0FD9-4CDF-B289-2969C57F0339}" presName="composite" presStyleCnt="0"/>
      <dgm:spPr/>
    </dgm:pt>
    <dgm:pt modelId="{91BCEC7A-07F5-4FCE-8F1E-C89CCB0011D0}" type="pres">
      <dgm:prSet presAssocID="{FFF9ACE1-0FD9-4CDF-B289-2969C57F0339}" presName="imgShp" presStyleLbl="fgImgPlace1" presStyleIdx="2" presStyleCnt="5" custScaleX="2000000" custScaleY="2000000" custLinFactX="400000" custLinFactNeighborX="459343" custLinFactNeighborY="-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CEE90A41-B783-4C6D-B2B5-90D377597E65}" type="pres">
      <dgm:prSet presAssocID="{FFF9ACE1-0FD9-4CDF-B289-2969C57F0339}" presName="txShp" presStyleLbl="node1" presStyleIdx="2" presStyleCnt="5" custScaleY="1595491" custLinFactNeighborX="18643" custLinFactNeighborY="-2">
        <dgm:presLayoutVars>
          <dgm:bulletEnabled val="1"/>
        </dgm:presLayoutVars>
      </dgm:prSet>
      <dgm:spPr/>
      <dgm:t>
        <a:bodyPr/>
        <a:lstStyle/>
        <a:p>
          <a:endParaRPr lang="fr-FR"/>
        </a:p>
      </dgm:t>
    </dgm:pt>
    <dgm:pt modelId="{9F61727B-B94F-49EF-B82F-51F5CB5A3A9B}" type="pres">
      <dgm:prSet presAssocID="{1C680DC0-380D-4CF7-82B9-F4E21342E45B}" presName="spacing" presStyleCnt="0"/>
      <dgm:spPr/>
    </dgm:pt>
    <dgm:pt modelId="{B351C84E-3236-4297-B5D9-FA8A3FFCADF0}" type="pres">
      <dgm:prSet presAssocID="{1C034F43-B74B-4667-BCC1-9E209525FF5B}" presName="composite" presStyleCnt="0"/>
      <dgm:spPr/>
    </dgm:pt>
    <dgm:pt modelId="{C17EF213-6A1C-4FBA-957F-7BD02C086EBC}" type="pres">
      <dgm:prSet presAssocID="{1C034F43-B74B-4667-BCC1-9E209525FF5B}" presName="imgShp" presStyleLbl="fgImgPlace1" presStyleIdx="3" presStyleCnt="5" custScaleX="2000000" custScaleY="2000000" custLinFactX="100000" custLinFactNeighborX="190121" custLinFactNeighborY="13753"/>
      <dgm:spPr>
        <a:blipFill rotWithShape="1">
          <a:blip xmlns:r="http://schemas.openxmlformats.org/officeDocument/2006/relationships" r:embed="rId4"/>
          <a:stretch>
            <a:fillRect/>
          </a:stretch>
        </a:blipFill>
      </dgm:spPr>
    </dgm:pt>
    <dgm:pt modelId="{CA7FBEE2-7741-4CAB-A345-A08B95FBC626}" type="pres">
      <dgm:prSet presAssocID="{1C034F43-B74B-4667-BCC1-9E209525FF5B}" presName="txShp" presStyleLbl="node1" presStyleIdx="3" presStyleCnt="5" custScaleY="1595491" custLinFactNeighborX="12104" custLinFactNeighborY="3493">
        <dgm:presLayoutVars>
          <dgm:bulletEnabled val="1"/>
        </dgm:presLayoutVars>
      </dgm:prSet>
      <dgm:spPr/>
      <dgm:t>
        <a:bodyPr/>
        <a:lstStyle/>
        <a:p>
          <a:endParaRPr lang="fr-FR"/>
        </a:p>
      </dgm:t>
    </dgm:pt>
    <dgm:pt modelId="{C6349381-0FCC-4F14-B719-17FDD986A232}" type="pres">
      <dgm:prSet presAssocID="{6669009E-D6F2-4E6E-985F-168F7EE91908}" presName="spacing" presStyleCnt="0"/>
      <dgm:spPr/>
    </dgm:pt>
    <dgm:pt modelId="{795E11A8-E477-449D-ACBE-1068DF0C5233}" type="pres">
      <dgm:prSet presAssocID="{2FDF804C-A16F-4277-9EE4-B847D3025C17}" presName="composite" presStyleCnt="0"/>
      <dgm:spPr/>
    </dgm:pt>
    <dgm:pt modelId="{444CB7A7-2383-4CE5-9618-4795EF598A85}" type="pres">
      <dgm:prSet presAssocID="{2FDF804C-A16F-4277-9EE4-B847D3025C17}" presName="imgShp" presStyleLbl="fgImgPlace1" presStyleIdx="4" presStyleCnt="5" custScaleX="2000000" custScaleY="2000000" custLinFactX="-800000" custLinFactNeighborX="-875329" custLinFactNeighborY="5983"/>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 modelId="{3D82366C-4B72-46A4-BAC3-AD8665ACFAB8}" type="pres">
      <dgm:prSet presAssocID="{2FDF804C-A16F-4277-9EE4-B847D3025C17}" presName="txShp" presStyleLbl="node1" presStyleIdx="4" presStyleCnt="5" custScaleY="1595491" custLinFactNeighborX="-10278" custLinFactNeighborY="13053">
        <dgm:presLayoutVars>
          <dgm:bulletEnabled val="1"/>
        </dgm:presLayoutVars>
      </dgm:prSet>
      <dgm:spPr/>
      <dgm:t>
        <a:bodyPr/>
        <a:lstStyle/>
        <a:p>
          <a:endParaRPr lang="fr-FR"/>
        </a:p>
      </dgm:t>
    </dgm:pt>
  </dgm:ptLst>
  <dgm:cxnLst>
    <dgm:cxn modelId="{EE430BEF-5206-472D-86D8-D51F297D2B6C}" type="presOf" srcId="{2FDF804C-A16F-4277-9EE4-B847D3025C17}" destId="{3D82366C-4B72-46A4-BAC3-AD8665ACFAB8}" srcOrd="0" destOrd="0" presId="urn:microsoft.com/office/officeart/2005/8/layout/vList3"/>
    <dgm:cxn modelId="{2851F289-BAB6-414D-9906-43B227C729A0}" type="presOf" srcId="{C528DDB8-35A4-4B3D-AC53-9DC9D1094FE8}" destId="{C72E906F-1CEF-4797-B84F-48A2925DDC03}" srcOrd="0" destOrd="0" presId="urn:microsoft.com/office/officeart/2005/8/layout/vList3"/>
    <dgm:cxn modelId="{CA7F66F3-BFD4-4C21-BFAB-A6C60B31BB99}" srcId="{F7582C25-CE8E-4EEF-A2E6-F270AFEBE12E}" destId="{FFF9ACE1-0FD9-4CDF-B289-2969C57F0339}" srcOrd="2" destOrd="0" parTransId="{F3177EAB-9C7A-4915-A1D8-CB28A73F89B2}" sibTransId="{1C680DC0-380D-4CF7-82B9-F4E21342E45B}"/>
    <dgm:cxn modelId="{94022D70-0D2F-44BE-A058-84F129E42AA3}" srcId="{F7582C25-CE8E-4EEF-A2E6-F270AFEBE12E}" destId="{1C034F43-B74B-4667-BCC1-9E209525FF5B}" srcOrd="3" destOrd="0" parTransId="{FC1F8469-6F28-46B6-92D2-52850231F35F}" sibTransId="{6669009E-D6F2-4E6E-985F-168F7EE91908}"/>
    <dgm:cxn modelId="{3FD81B59-13A5-44F4-882A-E5355704730D}" srcId="{F7582C25-CE8E-4EEF-A2E6-F270AFEBE12E}" destId="{9D99EE50-C9A5-4AB0-9C37-5A9E69BD1A34}" srcOrd="0" destOrd="0" parTransId="{B2AB0EE3-F542-4CFF-8CE7-AAC1B268381B}" sibTransId="{E57263AB-F15F-4683-A366-53C02BCB2C76}"/>
    <dgm:cxn modelId="{78969115-5C2F-46BE-9A4C-3C510546C3CD}" type="presOf" srcId="{9D99EE50-C9A5-4AB0-9C37-5A9E69BD1A34}" destId="{EDBCDC2A-38D8-4FFD-A8BB-42D86E170AAF}" srcOrd="0" destOrd="0" presId="urn:microsoft.com/office/officeart/2005/8/layout/vList3"/>
    <dgm:cxn modelId="{F1959F58-85AE-474B-B651-2C33450C7F3D}" srcId="{F7582C25-CE8E-4EEF-A2E6-F270AFEBE12E}" destId="{2FDF804C-A16F-4277-9EE4-B847D3025C17}" srcOrd="4" destOrd="0" parTransId="{B32E6459-25D0-4311-8256-84CF30BD419E}" sibTransId="{4D316149-7F7E-47D3-A995-AE19FE65CB9A}"/>
    <dgm:cxn modelId="{9538C18A-BE04-496D-A74D-E3203D1C46B6}" type="presOf" srcId="{F7582C25-CE8E-4EEF-A2E6-F270AFEBE12E}" destId="{0CD9D5AD-9120-4A94-B41E-86AA02580554}" srcOrd="0" destOrd="0" presId="urn:microsoft.com/office/officeart/2005/8/layout/vList3"/>
    <dgm:cxn modelId="{810CD51B-4CDE-4227-ABFB-1F64E3756DF2}" srcId="{F7582C25-CE8E-4EEF-A2E6-F270AFEBE12E}" destId="{C528DDB8-35A4-4B3D-AC53-9DC9D1094FE8}" srcOrd="1" destOrd="0" parTransId="{110F6CCB-CE09-4202-AC0D-BA7DCE760098}" sibTransId="{26A2E911-B26F-42DA-BA8A-6BA84400DF06}"/>
    <dgm:cxn modelId="{A2C063CC-7967-47D0-B780-F50ECDD8C5CE}" type="presOf" srcId="{1C034F43-B74B-4667-BCC1-9E209525FF5B}" destId="{CA7FBEE2-7741-4CAB-A345-A08B95FBC626}" srcOrd="0" destOrd="0" presId="urn:microsoft.com/office/officeart/2005/8/layout/vList3"/>
    <dgm:cxn modelId="{35AD095C-614A-44A7-A357-472B50360AE4}" type="presOf" srcId="{FFF9ACE1-0FD9-4CDF-B289-2969C57F0339}" destId="{CEE90A41-B783-4C6D-B2B5-90D377597E65}" srcOrd="0" destOrd="0" presId="urn:microsoft.com/office/officeart/2005/8/layout/vList3"/>
    <dgm:cxn modelId="{1B1DC38D-FDB2-4693-AAF0-019BF7A7365E}" type="presParOf" srcId="{0CD9D5AD-9120-4A94-B41E-86AA02580554}" destId="{BC17359D-4C57-4A27-B417-AD67BF25A6C1}" srcOrd="0" destOrd="0" presId="urn:microsoft.com/office/officeart/2005/8/layout/vList3"/>
    <dgm:cxn modelId="{BBA97F7E-3CA1-4CEA-A333-6914C6EF9776}" type="presParOf" srcId="{BC17359D-4C57-4A27-B417-AD67BF25A6C1}" destId="{E518C3F2-F2A1-4F79-B725-AB250C4D66DB}" srcOrd="0" destOrd="0" presId="urn:microsoft.com/office/officeart/2005/8/layout/vList3"/>
    <dgm:cxn modelId="{E639128C-CA6D-4032-8B83-178E7EFDBEBF}" type="presParOf" srcId="{BC17359D-4C57-4A27-B417-AD67BF25A6C1}" destId="{EDBCDC2A-38D8-4FFD-A8BB-42D86E170AAF}" srcOrd="1" destOrd="0" presId="urn:microsoft.com/office/officeart/2005/8/layout/vList3"/>
    <dgm:cxn modelId="{5C6B2C20-4F63-4A56-8D4B-B4CD86B5EDEF}" type="presParOf" srcId="{0CD9D5AD-9120-4A94-B41E-86AA02580554}" destId="{CC2774FE-7372-4CE7-9C79-13077B030C09}" srcOrd="1" destOrd="0" presId="urn:microsoft.com/office/officeart/2005/8/layout/vList3"/>
    <dgm:cxn modelId="{12CD418D-3B63-48DB-BB30-27769F33C357}" type="presParOf" srcId="{0CD9D5AD-9120-4A94-B41E-86AA02580554}" destId="{BE2F3E53-1758-42F4-B773-AAB529496B38}" srcOrd="2" destOrd="0" presId="urn:microsoft.com/office/officeart/2005/8/layout/vList3"/>
    <dgm:cxn modelId="{44A0921E-1F03-4B05-B3A8-AD9730FD5483}" type="presParOf" srcId="{BE2F3E53-1758-42F4-B773-AAB529496B38}" destId="{FC1F0E91-869F-49B5-8994-7FA25B9EC943}" srcOrd="0" destOrd="0" presId="urn:microsoft.com/office/officeart/2005/8/layout/vList3"/>
    <dgm:cxn modelId="{0C96FD5E-C410-48D1-848E-05DFC7D08B3D}" type="presParOf" srcId="{BE2F3E53-1758-42F4-B773-AAB529496B38}" destId="{C72E906F-1CEF-4797-B84F-48A2925DDC03}" srcOrd="1" destOrd="0" presId="urn:microsoft.com/office/officeart/2005/8/layout/vList3"/>
    <dgm:cxn modelId="{ABCFA2C3-3452-46C2-89BF-A18F1419BBD2}" type="presParOf" srcId="{0CD9D5AD-9120-4A94-B41E-86AA02580554}" destId="{75AFDD66-1DF8-49F3-BF04-369D288844E8}" srcOrd="3" destOrd="0" presId="urn:microsoft.com/office/officeart/2005/8/layout/vList3"/>
    <dgm:cxn modelId="{E91FA614-5CC5-4FA7-BDCB-09A80857E4B9}" type="presParOf" srcId="{0CD9D5AD-9120-4A94-B41E-86AA02580554}" destId="{B9CBECB9-6163-489E-9860-F77E875B26D0}" srcOrd="4" destOrd="0" presId="urn:microsoft.com/office/officeart/2005/8/layout/vList3"/>
    <dgm:cxn modelId="{F26E377C-97DF-4F8E-86CA-A81FE3F3521B}" type="presParOf" srcId="{B9CBECB9-6163-489E-9860-F77E875B26D0}" destId="{91BCEC7A-07F5-4FCE-8F1E-C89CCB0011D0}" srcOrd="0" destOrd="0" presId="urn:microsoft.com/office/officeart/2005/8/layout/vList3"/>
    <dgm:cxn modelId="{272D7516-CAF8-4007-A762-1812F5B47F0F}" type="presParOf" srcId="{B9CBECB9-6163-489E-9860-F77E875B26D0}" destId="{CEE90A41-B783-4C6D-B2B5-90D377597E65}" srcOrd="1" destOrd="0" presId="urn:microsoft.com/office/officeart/2005/8/layout/vList3"/>
    <dgm:cxn modelId="{C07AAAD3-94B7-4162-8000-210865677AF7}" type="presParOf" srcId="{0CD9D5AD-9120-4A94-B41E-86AA02580554}" destId="{9F61727B-B94F-49EF-B82F-51F5CB5A3A9B}" srcOrd="5" destOrd="0" presId="urn:microsoft.com/office/officeart/2005/8/layout/vList3"/>
    <dgm:cxn modelId="{7D65E5D2-22A2-4ABF-ABC9-D84AFA842B94}" type="presParOf" srcId="{0CD9D5AD-9120-4A94-B41E-86AA02580554}" destId="{B351C84E-3236-4297-B5D9-FA8A3FFCADF0}" srcOrd="6" destOrd="0" presId="urn:microsoft.com/office/officeart/2005/8/layout/vList3"/>
    <dgm:cxn modelId="{7AF32A6E-99C9-4202-8C6F-A979AF97A274}" type="presParOf" srcId="{B351C84E-3236-4297-B5D9-FA8A3FFCADF0}" destId="{C17EF213-6A1C-4FBA-957F-7BD02C086EBC}" srcOrd="0" destOrd="0" presId="urn:microsoft.com/office/officeart/2005/8/layout/vList3"/>
    <dgm:cxn modelId="{2E4C0561-D984-4942-A42E-C6DC0B202EF4}" type="presParOf" srcId="{B351C84E-3236-4297-B5D9-FA8A3FFCADF0}" destId="{CA7FBEE2-7741-4CAB-A345-A08B95FBC626}" srcOrd="1" destOrd="0" presId="urn:microsoft.com/office/officeart/2005/8/layout/vList3"/>
    <dgm:cxn modelId="{E221514D-9F44-401E-B5A5-B03FE7ED4AF1}" type="presParOf" srcId="{0CD9D5AD-9120-4A94-B41E-86AA02580554}" destId="{C6349381-0FCC-4F14-B719-17FDD986A232}" srcOrd="7" destOrd="0" presId="urn:microsoft.com/office/officeart/2005/8/layout/vList3"/>
    <dgm:cxn modelId="{C1D84479-F9EB-44A6-8592-2982C94067BC}" type="presParOf" srcId="{0CD9D5AD-9120-4A94-B41E-86AA02580554}" destId="{795E11A8-E477-449D-ACBE-1068DF0C5233}" srcOrd="8" destOrd="0" presId="urn:microsoft.com/office/officeart/2005/8/layout/vList3"/>
    <dgm:cxn modelId="{71329137-8C08-4EC7-A20A-1403FD824A50}" type="presParOf" srcId="{795E11A8-E477-449D-ACBE-1068DF0C5233}" destId="{444CB7A7-2383-4CE5-9618-4795EF598A85}" srcOrd="0" destOrd="0" presId="urn:microsoft.com/office/officeart/2005/8/layout/vList3"/>
    <dgm:cxn modelId="{F9B48FD6-409D-4260-8F98-5377DFF31378}" type="presParOf" srcId="{795E11A8-E477-449D-ACBE-1068DF0C5233}" destId="{3D82366C-4B72-46A4-BAC3-AD8665ACFAB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CDC2A-38D8-4FFD-A8BB-42D86E170AAF}">
      <dsp:nvSpPr>
        <dsp:cNvPr id="0" name=""/>
        <dsp:cNvSpPr/>
      </dsp:nvSpPr>
      <dsp:spPr>
        <a:xfrm rot="10800000">
          <a:off x="1192578" y="140742"/>
          <a:ext cx="5847378" cy="1080000"/>
        </a:xfrm>
        <a:prstGeom prst="homePlate">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29850" tIns="102870" rIns="192024" bIns="102870" numCol="1" spcCol="1270" anchor="ctr" anchorCtr="0">
          <a:noAutofit/>
        </a:bodyPr>
        <a:lstStyle/>
        <a:p>
          <a:pPr lvl="0" algn="ctr" defTabSz="1200150">
            <a:lnSpc>
              <a:spcPct val="90000"/>
            </a:lnSpc>
            <a:spcBef>
              <a:spcPct val="0"/>
            </a:spcBef>
            <a:spcAft>
              <a:spcPct val="35000"/>
            </a:spcAft>
          </a:pPr>
          <a:r>
            <a:rPr lang="fr-FR" sz="2700" b="1" i="0" kern="1200" dirty="0"/>
            <a:t>Introduction</a:t>
          </a:r>
          <a:endParaRPr lang="fr-FR" sz="2700" kern="1200" dirty="0"/>
        </a:p>
      </dsp:txBody>
      <dsp:txXfrm rot="10800000">
        <a:off x="1462578" y="140742"/>
        <a:ext cx="5577378" cy="1080000"/>
      </dsp:txXfrm>
    </dsp:sp>
    <dsp:sp modelId="{E518C3F2-F2A1-4F79-B725-AB250C4D66DB}">
      <dsp:nvSpPr>
        <dsp:cNvPr id="0" name=""/>
        <dsp:cNvSpPr/>
      </dsp:nvSpPr>
      <dsp:spPr>
        <a:xfrm>
          <a:off x="4116" y="10976"/>
          <a:ext cx="1353815" cy="13538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 modelId="{C72E906F-1CEF-4797-B84F-48A2925DDC03}">
      <dsp:nvSpPr>
        <dsp:cNvPr id="0" name=""/>
        <dsp:cNvSpPr/>
      </dsp:nvSpPr>
      <dsp:spPr>
        <a:xfrm rot="10800000">
          <a:off x="2523032" y="1515766"/>
          <a:ext cx="5847378" cy="1080000"/>
        </a:xfrm>
        <a:prstGeom prst="homePlate">
          <a:avLst/>
        </a:prstGeom>
        <a:gradFill rotWithShape="0">
          <a:gsLst>
            <a:gs pos="0">
              <a:schemeClr val="accent3">
                <a:hueOff val="738557"/>
                <a:satOff val="-3535"/>
                <a:lumOff val="1961"/>
                <a:alphaOff val="0"/>
                <a:tint val="98000"/>
                <a:lumMod val="100000"/>
              </a:schemeClr>
            </a:gs>
            <a:gs pos="100000">
              <a:schemeClr val="accent3">
                <a:hueOff val="738557"/>
                <a:satOff val="-3535"/>
                <a:lumOff val="1961"/>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29850" tIns="102870" rIns="192024" bIns="102870" numCol="1" spcCol="1270" anchor="ctr" anchorCtr="0">
          <a:noAutofit/>
        </a:bodyPr>
        <a:lstStyle/>
        <a:p>
          <a:pPr lvl="0" algn="ctr" defTabSz="1200150">
            <a:lnSpc>
              <a:spcPct val="90000"/>
            </a:lnSpc>
            <a:spcBef>
              <a:spcPct val="0"/>
            </a:spcBef>
            <a:spcAft>
              <a:spcPct val="35000"/>
            </a:spcAft>
          </a:pPr>
          <a:r>
            <a:rPr lang="fr-FR" sz="2700" b="1" i="0" kern="1200" dirty="0"/>
            <a:t>Solution de l’équation de Poisson</a:t>
          </a:r>
          <a:endParaRPr lang="fr-FR" sz="2700" kern="1200" dirty="0"/>
        </a:p>
      </dsp:txBody>
      <dsp:txXfrm rot="10800000">
        <a:off x="2793032" y="1515766"/>
        <a:ext cx="5577378" cy="1080000"/>
      </dsp:txXfrm>
    </dsp:sp>
    <dsp:sp modelId="{FC1F0E91-869F-49B5-8994-7FA25B9EC943}">
      <dsp:nvSpPr>
        <dsp:cNvPr id="0" name=""/>
        <dsp:cNvSpPr/>
      </dsp:nvSpPr>
      <dsp:spPr>
        <a:xfrm>
          <a:off x="1346291" y="1384227"/>
          <a:ext cx="1353815" cy="13538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 modelId="{CEE90A41-B783-4C6D-B2B5-90D377597E65}">
      <dsp:nvSpPr>
        <dsp:cNvPr id="0" name=""/>
        <dsp:cNvSpPr/>
      </dsp:nvSpPr>
      <dsp:spPr>
        <a:xfrm rot="10800000">
          <a:off x="2901416" y="2888998"/>
          <a:ext cx="5847378" cy="1080000"/>
        </a:xfrm>
        <a:prstGeom prst="homePlate">
          <a:avLst/>
        </a:prstGeom>
        <a:gradFill rotWithShape="0">
          <a:gsLst>
            <a:gs pos="0">
              <a:schemeClr val="accent3">
                <a:hueOff val="1477114"/>
                <a:satOff val="-7069"/>
                <a:lumOff val="3922"/>
                <a:alphaOff val="0"/>
                <a:tint val="98000"/>
                <a:lumMod val="100000"/>
              </a:schemeClr>
            </a:gs>
            <a:gs pos="100000">
              <a:schemeClr val="accent3">
                <a:hueOff val="1477114"/>
                <a:satOff val="-7069"/>
                <a:lumOff val="3922"/>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29850" tIns="99060" rIns="184912" bIns="99060" numCol="1" spcCol="1270" anchor="ctr" anchorCtr="0">
          <a:noAutofit/>
        </a:bodyPr>
        <a:lstStyle/>
        <a:p>
          <a:pPr lvl="0" algn="ctr" defTabSz="1155700">
            <a:lnSpc>
              <a:spcPct val="90000"/>
            </a:lnSpc>
            <a:spcBef>
              <a:spcPct val="0"/>
            </a:spcBef>
            <a:spcAft>
              <a:spcPct val="35000"/>
            </a:spcAft>
          </a:pPr>
          <a:r>
            <a:rPr lang="fr-FR" sz="2600" b="1" i="0" kern="1200" dirty="0"/>
            <a:t>Etablissement de programme</a:t>
          </a:r>
          <a:endParaRPr lang="fr-FR" sz="2600" kern="1200" dirty="0"/>
        </a:p>
      </dsp:txBody>
      <dsp:txXfrm rot="10800000">
        <a:off x="3171416" y="2888998"/>
        <a:ext cx="5577378" cy="1080000"/>
      </dsp:txXfrm>
    </dsp:sp>
    <dsp:sp modelId="{91BCEC7A-07F5-4FCE-8F1E-C89CCB0011D0}">
      <dsp:nvSpPr>
        <dsp:cNvPr id="0" name=""/>
        <dsp:cNvSpPr/>
      </dsp:nvSpPr>
      <dsp:spPr>
        <a:xfrm>
          <a:off x="1716078" y="2752090"/>
          <a:ext cx="1353815" cy="13538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 modelId="{CA7FBEE2-7741-4CAB-A345-A08B95FBC626}">
      <dsp:nvSpPr>
        <dsp:cNvPr id="0" name=""/>
        <dsp:cNvSpPr/>
      </dsp:nvSpPr>
      <dsp:spPr>
        <a:xfrm rot="10800000">
          <a:off x="2519056" y="4265385"/>
          <a:ext cx="5847378" cy="1080000"/>
        </a:xfrm>
        <a:prstGeom prst="homePlate">
          <a:avLst/>
        </a:prstGeom>
        <a:gradFill rotWithShape="0">
          <a:gsLst>
            <a:gs pos="0">
              <a:schemeClr val="accent3">
                <a:hueOff val="2215670"/>
                <a:satOff val="-10604"/>
                <a:lumOff val="5883"/>
                <a:alphaOff val="0"/>
                <a:tint val="98000"/>
                <a:lumMod val="100000"/>
              </a:schemeClr>
            </a:gs>
            <a:gs pos="100000">
              <a:schemeClr val="accent3">
                <a:hueOff val="2215670"/>
                <a:satOff val="-10604"/>
                <a:lumOff val="5883"/>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29850" tIns="95250" rIns="177800" bIns="95250" numCol="1" spcCol="1270" anchor="ctr" anchorCtr="0">
          <a:noAutofit/>
        </a:bodyPr>
        <a:lstStyle/>
        <a:p>
          <a:pPr lvl="0" algn="ctr" defTabSz="1111250">
            <a:lnSpc>
              <a:spcPct val="90000"/>
            </a:lnSpc>
            <a:spcBef>
              <a:spcPct val="0"/>
            </a:spcBef>
            <a:spcAft>
              <a:spcPct val="35000"/>
            </a:spcAft>
          </a:pPr>
          <a:r>
            <a:rPr lang="fr-FR" sz="2500" b="1" i="0" kern="1200" dirty="0"/>
            <a:t>Résultats</a:t>
          </a:r>
          <a:endParaRPr lang="fr-FR" sz="2500" kern="1200" dirty="0"/>
        </a:p>
      </dsp:txBody>
      <dsp:txXfrm rot="10800000">
        <a:off x="2789056" y="4265385"/>
        <a:ext cx="5577378" cy="1080000"/>
      </dsp:txXfrm>
    </dsp:sp>
    <dsp:sp modelId="{C17EF213-6A1C-4FBA-957F-7BD02C086EBC}">
      <dsp:nvSpPr>
        <dsp:cNvPr id="0" name=""/>
        <dsp:cNvSpPr/>
      </dsp:nvSpPr>
      <dsp:spPr>
        <a:xfrm>
          <a:off x="1330767" y="4135423"/>
          <a:ext cx="1353815" cy="1353815"/>
        </a:xfrm>
        <a:prstGeom prst="ellipse">
          <a:avLst/>
        </a:prstGeom>
        <a:blipFill rotWithShape="1">
          <a:blip xmlns:r="http://schemas.openxmlformats.org/officeDocument/2006/relationships" r:embed="rId4"/>
          <a:stretch>
            <a:fillRect/>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 modelId="{3D82366C-4B72-46A4-BAC3-AD8665ACFAB8}">
      <dsp:nvSpPr>
        <dsp:cNvPr id="0" name=""/>
        <dsp:cNvSpPr/>
      </dsp:nvSpPr>
      <dsp:spPr>
        <a:xfrm rot="10800000">
          <a:off x="1210296" y="5645878"/>
          <a:ext cx="5847378" cy="1080000"/>
        </a:xfrm>
        <a:prstGeom prst="homePlate">
          <a:avLst/>
        </a:prstGeom>
        <a:gradFill rotWithShape="0">
          <a:gsLst>
            <a:gs pos="0">
              <a:schemeClr val="accent3">
                <a:hueOff val="2954227"/>
                <a:satOff val="-14138"/>
                <a:lumOff val="7844"/>
                <a:alphaOff val="0"/>
                <a:tint val="98000"/>
                <a:lumMod val="100000"/>
              </a:schemeClr>
            </a:gs>
            <a:gs pos="100000">
              <a:schemeClr val="accent3">
                <a:hueOff val="2954227"/>
                <a:satOff val="-14138"/>
                <a:lumOff val="7844"/>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29850" tIns="95250" rIns="177800" bIns="95250" numCol="1" spcCol="1270" anchor="ctr" anchorCtr="0">
          <a:noAutofit/>
        </a:bodyPr>
        <a:lstStyle/>
        <a:p>
          <a:pPr lvl="0" algn="ctr" defTabSz="1111250">
            <a:lnSpc>
              <a:spcPct val="90000"/>
            </a:lnSpc>
            <a:spcBef>
              <a:spcPct val="0"/>
            </a:spcBef>
            <a:spcAft>
              <a:spcPct val="35000"/>
            </a:spcAft>
          </a:pPr>
          <a:r>
            <a:rPr lang="fr-FR" sz="2500" b="1" kern="1200" dirty="0"/>
            <a:t>Conclusion et perspectives</a:t>
          </a:r>
          <a:endParaRPr lang="fr-FR" sz="2500" kern="1200" dirty="0"/>
        </a:p>
      </dsp:txBody>
      <dsp:txXfrm rot="10800000">
        <a:off x="1480296" y="5645878"/>
        <a:ext cx="5577378" cy="1080000"/>
      </dsp:txXfrm>
    </dsp:sp>
    <dsp:sp modelId="{444CB7A7-2383-4CE5-9618-4795EF598A85}">
      <dsp:nvSpPr>
        <dsp:cNvPr id="0" name=""/>
        <dsp:cNvSpPr/>
      </dsp:nvSpPr>
      <dsp:spPr>
        <a:xfrm>
          <a:off x="339" y="5504184"/>
          <a:ext cx="1353815" cy="135381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64005-3521-4B00-8EAA-F5D6028CD9FC}" type="datetimeFigureOut">
              <a:rPr lang="fr-FR" smtClean="0"/>
              <a:t>27/05/2016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2866C-1E7B-4BEF-9389-6A6DB2910307}" type="slidenum">
              <a:rPr lang="fr-FR" smtClean="0"/>
              <a:t>‹#›</a:t>
            </a:fld>
            <a:endParaRPr lang="fr-FR"/>
          </a:p>
        </p:txBody>
      </p:sp>
    </p:spTree>
    <p:extLst>
      <p:ext uri="{BB962C8B-B14F-4D97-AF65-F5344CB8AC3E}">
        <p14:creationId xmlns:p14="http://schemas.microsoft.com/office/powerpoint/2010/main" val="108870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DB2866C-1E7B-4BEF-9389-6A6DB2910307}" type="slidenum">
              <a:rPr lang="fr-FR" smtClean="0"/>
              <a:t>4</a:t>
            </a:fld>
            <a:endParaRPr lang="fr-FR"/>
          </a:p>
        </p:txBody>
      </p:sp>
    </p:spTree>
    <p:extLst>
      <p:ext uri="{BB962C8B-B14F-4D97-AF65-F5344CB8AC3E}">
        <p14:creationId xmlns:p14="http://schemas.microsoft.com/office/powerpoint/2010/main" val="2602859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517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77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494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2422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536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024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622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5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50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22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769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9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143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398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77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656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55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5/27/2016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5222535"/>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UB2"/>
          <p:cNvPicPr>
            <a:picLocks noChangeAspect="1" noChangeArrowheads="1"/>
          </p:cNvPicPr>
          <p:nvPr/>
        </p:nvPicPr>
        <p:blipFill>
          <a:blip r:embed="rId2">
            <a:extLst>
              <a:ext uri="{28A0092B-C50C-407E-A947-70E740481C1C}">
                <a14:useLocalDpi xmlns:a14="http://schemas.microsoft.com/office/drawing/2010/main" val="0"/>
              </a:ext>
            </a:extLst>
          </a:blip>
          <a:srcRect l="15407" t="3378" r="19048" b="5856"/>
          <a:stretch>
            <a:fillRect/>
          </a:stretch>
        </p:blipFill>
        <p:spPr bwMode="auto">
          <a:xfrm>
            <a:off x="585899" y="873555"/>
            <a:ext cx="1577751" cy="2379834"/>
          </a:xfrm>
          <a:prstGeom prst="rect">
            <a:avLst/>
          </a:prstGeom>
          <a:noFill/>
          <a:ln>
            <a:noFill/>
          </a:ln>
          <a:effectLst>
            <a:reflection endPos="0" dir="5400000" sy="-100000" algn="bl" rotWithShape="0"/>
            <a:softEdge rad="0"/>
          </a:effectLst>
          <a:extLst/>
        </p:spPr>
      </p:pic>
      <p:pic>
        <p:nvPicPr>
          <p:cNvPr id="1027" name="Picture 3" descr="Logo-Meca-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099" y="1473896"/>
            <a:ext cx="3266777" cy="11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ctrTitle"/>
          </p:nvPr>
        </p:nvSpPr>
        <p:spPr bwMode="auto">
          <a:xfrm>
            <a:off x="1653296" y="206949"/>
            <a:ext cx="88338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RÉPUBLIQUE ALGÉRIENNE DÉMOCRATIQUE ET POPULAIRE</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MINISTÈRE DE L’ENSEIGNEMENT SUPÉRIEUR</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ET DE LA RECHERCHE SCIENTIFIQUE</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rPr>
              <a:t>UNIVERSITÉ BATNA  2</a:t>
            </a:r>
            <a:endParaRPr kumimoji="0" lang="fr-FR" altLang="fr-FR" sz="2400" b="0" i="0" u="none" strike="noStrike" cap="none" normalizeH="0" baseline="0" dirty="0">
              <a:ln>
                <a:noFill/>
              </a:ln>
              <a:solidFill>
                <a:schemeClr val="tx1"/>
              </a:solidFill>
              <a:effectLst/>
            </a:endParaRPr>
          </a:p>
          <a:p>
            <a:pPr algn="ctr"/>
            <a:r>
              <a:rPr kumimoji="0" lang="fr-FR" altLang="fr-FR" sz="24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Faculté de Technologie</a:t>
            </a:r>
            <a:br>
              <a:rPr kumimoji="0" lang="fr-FR" altLang="fr-FR" sz="24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fr-FR" altLang="fr-FR" sz="24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fr-FR" altLang="fr-FR" sz="24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x-none" sz="2400" b="1" dirty="0">
                <a:solidFill>
                  <a:srgbClr val="002060"/>
                </a:solidFill>
              </a:rPr>
              <a:t>Filière</a:t>
            </a:r>
            <a:r>
              <a:rPr lang="fr-FR" sz="2400" b="1" dirty="0">
                <a:solidFill>
                  <a:srgbClr val="002060"/>
                </a:solidFill>
              </a:rPr>
              <a:t> :</a:t>
            </a:r>
            <a:r>
              <a:rPr lang="fr-FR" sz="2400" dirty="0">
                <a:solidFill>
                  <a:srgbClr val="002060"/>
                </a:solidFill>
              </a:rPr>
              <a:t>   Génie Mécanique</a:t>
            </a:r>
            <a:br>
              <a:rPr lang="fr-FR" sz="2400" dirty="0">
                <a:solidFill>
                  <a:srgbClr val="002060"/>
                </a:solidFill>
              </a:rPr>
            </a:br>
            <a:r>
              <a:rPr lang="fr-FR" sz="2400" b="1" dirty="0">
                <a:solidFill>
                  <a:srgbClr val="002060"/>
                </a:solidFill>
              </a:rPr>
              <a:t>Spécialité :</a:t>
            </a:r>
            <a:r>
              <a:rPr lang="fr-FR" sz="2400" dirty="0">
                <a:solidFill>
                  <a:srgbClr val="002060"/>
                </a:solidFill>
              </a:rPr>
              <a:t> Energétique </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360608" y="3911457"/>
            <a:ext cx="11419268" cy="2585323"/>
          </a:xfrm>
          <a:prstGeom prst="rect">
            <a:avLst/>
          </a:prstGeom>
          <a:noFill/>
        </p:spPr>
        <p:txBody>
          <a:bodyPr wrap="squar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ETABLISSEMENT D’UN PROGRAMME PÉDAGOGIQUE POUR LA RÉSOLUTION DE L’ÉQUATION DE POISSON</a:t>
            </a:r>
          </a:p>
        </p:txBody>
      </p:sp>
      <p:sp>
        <p:nvSpPr>
          <p:cNvPr id="2" name="Rectangle 1"/>
          <p:cNvSpPr/>
          <p:nvPr/>
        </p:nvSpPr>
        <p:spPr>
          <a:xfrm>
            <a:off x="5198849" y="3253389"/>
            <a:ext cx="1742785" cy="707886"/>
          </a:xfrm>
          <a:prstGeom prst="rect">
            <a:avLst/>
          </a:prstGeom>
          <a:noFill/>
        </p:spPr>
        <p:txBody>
          <a:bodyPr wrap="none" lIns="91440" tIns="45720" rIns="91440" bIns="45720">
            <a:spAutoFit/>
          </a:bodyPr>
          <a:lstStyle/>
          <a:p>
            <a:pPr algn="ctr"/>
            <a:r>
              <a:rPr lang="fr-FR" sz="4000" b="1" cap="none" spc="50" dirty="0">
                <a:ln w="0"/>
                <a:solidFill>
                  <a:schemeClr val="bg2"/>
                </a:solidFill>
                <a:effectLst>
                  <a:innerShdw blurRad="63500" dist="50800" dir="13500000">
                    <a:srgbClr val="000000">
                      <a:alpha val="50000"/>
                    </a:srgbClr>
                  </a:innerShdw>
                </a:effectLst>
              </a:rPr>
              <a:t>THEME</a:t>
            </a:r>
          </a:p>
        </p:txBody>
      </p:sp>
    </p:spTree>
    <p:extLst>
      <p:ext uri="{BB962C8B-B14F-4D97-AF65-F5344CB8AC3E}">
        <p14:creationId xmlns:p14="http://schemas.microsoft.com/office/powerpoint/2010/main" val="3113774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798" y="780148"/>
            <a:ext cx="6995873" cy="711200"/>
          </a:xfrm>
        </p:spPr>
        <p:txBody>
          <a:bodyPr>
            <a:normAutofit/>
          </a:bodyPr>
          <a:lstStyle/>
          <a:p>
            <a:r>
              <a:rPr lang="fr-FR" sz="3200" b="1" dirty="0"/>
              <a:t>formules de </a:t>
            </a:r>
            <a:r>
              <a:rPr lang="fr-FR" sz="3200" b="1" dirty="0" smtClean="0"/>
              <a:t>discrétisation</a:t>
            </a:r>
            <a:endParaRPr lang="fr-FR" sz="3200" b="1"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685799" y="1487713"/>
                <a:ext cx="7023099" cy="2429193"/>
              </a:xfrm>
            </p:spPr>
            <p:txBody>
              <a:bodyPr>
                <a:normAutofit/>
              </a:bodyPr>
              <a:lstStyle/>
              <a:p>
                <a:r>
                  <a:rPr lang="fr-FR" sz="2600" b="1" dirty="0">
                    <a:solidFill>
                      <a:srgbClr val="FFFF00"/>
                    </a:solidFill>
                  </a:rPr>
                  <a:t>Formulation à 5 points :</a:t>
                </a:r>
              </a:p>
              <a:p>
                <a:pPr marL="0" indent="0" algn="just">
                  <a:buNone/>
                </a:pPr>
                <a:r>
                  <a:rPr lang="fr-FR" sz="2600" dirty="0"/>
                  <a:t>	</a:t>
                </a:r>
                <a14:m>
                  <m:oMath xmlns:m="http://schemas.openxmlformats.org/officeDocument/2006/math">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2</m:t>
                        </m:r>
                        <m:d>
                          <m:dPr>
                            <m:ctrlPr>
                              <a:rPr lang="fr-FR" sz="2400" i="1">
                                <a:latin typeface="Cambria Math" panose="02040503050406030204" pitchFamily="18" charset="0"/>
                              </a:rPr>
                            </m:ctrlPr>
                          </m:dPr>
                          <m:e>
                            <m:r>
                              <a:rPr lang="fr-FR" sz="2400" i="1">
                                <a:latin typeface="Cambria Math" panose="02040503050406030204" pitchFamily="18" charset="0"/>
                              </a:rPr>
                              <m:t>1</m:t>
                            </m:r>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𝛽</m:t>
                                </m:r>
                              </m:e>
                              <m:sup>
                                <m:r>
                                  <a:rPr lang="fr-FR" sz="2400" i="1">
                                    <a:latin typeface="Cambria Math" panose="02040503050406030204" pitchFamily="18" charset="0"/>
                                  </a:rPr>
                                  <m:t>2</m:t>
                                </m:r>
                              </m:sup>
                            </m:sSup>
                          </m:e>
                        </m:d>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𝑗</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sub>
                    </m:sSub>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𝛽</m:t>
                        </m:r>
                      </m:e>
                      <m:sup>
                        <m:r>
                          <a:rPr lang="fr-FR" sz="2400" i="1">
                            <a:latin typeface="Cambria Math" panose="02040503050406030204" pitchFamily="18" charset="0"/>
                          </a:rPr>
                          <m:t>2</m:t>
                        </m:r>
                      </m:sup>
                    </m:sSup>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e>
                    </m:d>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𝑥</m:t>
                            </m:r>
                          </m:e>
                          <m:sup>
                            <m:r>
                              <a:rPr lang="fr-FR" sz="2400" i="1">
                                <a:latin typeface="Cambria Math" panose="02040503050406030204" pitchFamily="18" charset="0"/>
                              </a:rPr>
                              <m:t>2</m:t>
                            </m:r>
                          </m:sup>
                        </m:sSup>
                      </m:num>
                      <m:den>
                        <m:r>
                          <a:rPr lang="fr-FR" sz="2400" i="1">
                            <a:latin typeface="Cambria Math" panose="02040503050406030204" pitchFamily="18" charset="0"/>
                          </a:rPr>
                          <m:t>𝐾</m:t>
                        </m:r>
                      </m:den>
                    </m:f>
                    <m:r>
                      <a:rPr lang="fr-FR" sz="2400" i="1">
                        <a:latin typeface="Cambria Math" panose="02040503050406030204" pitchFamily="18" charset="0"/>
                      </a:rPr>
                      <m:t>𝑄</m:t>
                    </m:r>
                    <m:r>
                      <a:rPr lang="fr-FR" sz="2400" i="1">
                        <a:latin typeface="Cambria Math" panose="02040503050406030204" pitchFamily="18" charset="0"/>
                      </a:rPr>
                      <m:t>=</m:t>
                    </m:r>
                    <m:r>
                      <a:rPr lang="fr-FR" sz="2400" i="1">
                        <a:latin typeface="Cambria Math" panose="02040503050406030204" pitchFamily="18" charset="0"/>
                      </a:rPr>
                      <m:t>0</m:t>
                    </m:r>
                  </m:oMath>
                </a14:m>
                <a:endParaRPr lang="fr-FR" sz="2400"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685799" y="1487713"/>
                <a:ext cx="7023099" cy="2429193"/>
              </a:xfrm>
              <a:blipFill rotWithShape="0">
                <a:blip r:embed="rId2"/>
                <a:stretch>
                  <a:fillRect l="-1301" b="-10025"/>
                </a:stretch>
              </a:blipFill>
            </p:spPr>
            <p:txBody>
              <a:bodyPr/>
              <a:lstStyle/>
              <a:p>
                <a:r>
                  <a:rPr lang="fr-FR">
                    <a:noFill/>
                  </a:rPr>
                  <a:t> </a:t>
                </a:r>
              </a:p>
            </p:txBody>
          </p:sp>
        </mc:Fallback>
      </mc:AlternateContent>
      <p:pic>
        <p:nvPicPr>
          <p:cNvPr id="4" name="Picture 27"/>
          <p:cNvPicPr/>
          <p:nvPr/>
        </p:nvPicPr>
        <p:blipFill>
          <a:blip r:embed="rId3"/>
          <a:srcRect b="7292"/>
          <a:stretch>
            <a:fillRect/>
          </a:stretch>
        </p:blipFill>
        <p:spPr>
          <a:xfrm>
            <a:off x="8254918" y="1938554"/>
            <a:ext cx="2943383" cy="1731804"/>
          </a:xfrm>
          <a:prstGeom prst="rect">
            <a:avLst/>
          </a:prstGeom>
          <a:noFill/>
          <a:ln>
            <a:noFill/>
            <a:prstDash/>
          </a:ln>
        </p:spPr>
      </p:pic>
      <p:pic>
        <p:nvPicPr>
          <p:cNvPr id="5" name="Picture 23"/>
          <p:cNvPicPr/>
          <p:nvPr/>
        </p:nvPicPr>
        <p:blipFill>
          <a:blip r:embed="rId4"/>
          <a:srcRect l="9223" t="3150" r="4126" b="5512"/>
          <a:stretch>
            <a:fillRect/>
          </a:stretch>
        </p:blipFill>
        <p:spPr>
          <a:xfrm>
            <a:off x="7808751" y="4127618"/>
            <a:ext cx="3835718" cy="2511107"/>
          </a:xfrm>
          <a:prstGeom prst="rect">
            <a:avLst/>
          </a:prstGeom>
          <a:noFill/>
          <a:ln>
            <a:noFill/>
            <a:prstDash/>
          </a:ln>
        </p:spPr>
      </p:pic>
      <mc:AlternateContent xmlns:mc="http://schemas.openxmlformats.org/markup-compatibility/2006" xmlns:a14="http://schemas.microsoft.com/office/drawing/2010/main">
        <mc:Choice Requires="a14">
          <p:sp>
            <p:nvSpPr>
              <p:cNvPr id="6" name="Espace réservé du contenu 2"/>
              <p:cNvSpPr txBox="1">
                <a:spLocks/>
              </p:cNvSpPr>
              <p:nvPr/>
            </p:nvSpPr>
            <p:spPr>
              <a:xfrm>
                <a:off x="685800" y="3916906"/>
                <a:ext cx="7023099" cy="258367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fr-FR" sz="500" dirty="0"/>
              </a:p>
              <a:p>
                <a:r>
                  <a:rPr lang="fr-FR" sz="2400" b="1" dirty="0">
                    <a:solidFill>
                      <a:srgbClr val="FFFF00"/>
                    </a:solidFill>
                  </a:rPr>
                  <a:t>Formulation à 9 points :</a:t>
                </a:r>
              </a:p>
              <a:p>
                <a:pPr marL="0" indent="0">
                  <a:buNone/>
                </a:pPr>
                <a:r>
                  <a:rPr lang="fr-FR" sz="2400" dirty="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2</m:t>
                        </m:r>
                        <m:d>
                          <m:dPr>
                            <m:ctrlPr>
                              <a:rPr lang="fr-FR" sz="2400" i="1">
                                <a:latin typeface="Cambria Math" panose="02040503050406030204" pitchFamily="18" charset="0"/>
                              </a:rPr>
                            </m:ctrlPr>
                          </m:dPr>
                          <m:e>
                            <m:r>
                              <a:rPr lang="fr-FR" sz="2400" i="1">
                                <a:latin typeface="Cambria Math" panose="02040503050406030204" pitchFamily="18" charset="0"/>
                              </a:rPr>
                              <m:t>5</m:t>
                            </m:r>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𝛽</m:t>
                                </m:r>
                              </m:e>
                              <m:sup>
                                <m:r>
                                  <a:rPr lang="fr-FR" sz="2400" i="1">
                                    <a:latin typeface="Cambria Math" panose="02040503050406030204" pitchFamily="18" charset="0"/>
                                  </a:rPr>
                                  <m:t>2</m:t>
                                </m:r>
                              </m:sup>
                            </m:sSup>
                          </m:e>
                        </m:d>
                      </m:num>
                      <m:den>
                        <m:r>
                          <a:rPr lang="fr-FR" sz="2400" i="1">
                            <a:latin typeface="Cambria Math" panose="02040503050406030204" pitchFamily="18" charset="0"/>
                          </a:rPr>
                          <m:t>1</m:t>
                        </m:r>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𝛽</m:t>
                            </m:r>
                          </m:e>
                          <m:sup>
                            <m:r>
                              <a:rPr lang="fr-FR" sz="2400" i="1">
                                <a:latin typeface="Cambria Math" panose="02040503050406030204" pitchFamily="18" charset="0"/>
                              </a:rPr>
                              <m:t>2</m:t>
                            </m:r>
                          </m:sup>
                        </m:sSup>
                      </m:den>
                    </m:f>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𝑗</m:t>
                            </m:r>
                          </m:sub>
                        </m:sSub>
                      </m:e>
                    </m:d>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2</m:t>
                        </m:r>
                        <m:d>
                          <m:dPr>
                            <m:ctrlPr>
                              <a:rPr lang="fr-FR" sz="2400" i="1">
                                <a:latin typeface="Cambria Math" panose="02040503050406030204" pitchFamily="18" charset="0"/>
                              </a:rPr>
                            </m:ctrlPr>
                          </m:dPr>
                          <m:e>
                            <m:r>
                              <a:rPr lang="fr-FR" sz="2400" i="1">
                                <a:latin typeface="Cambria Math" panose="02040503050406030204" pitchFamily="18" charset="0"/>
                              </a:rPr>
                              <m:t>5</m:t>
                            </m:r>
                            <m:sSup>
                              <m:sSupPr>
                                <m:ctrlPr>
                                  <a:rPr lang="fr-FR" sz="2400" i="1">
                                    <a:latin typeface="Cambria Math" panose="02040503050406030204" pitchFamily="18" charset="0"/>
                                  </a:rPr>
                                </m:ctrlPr>
                              </m:sSupPr>
                              <m:e>
                                <m:r>
                                  <a:rPr lang="fr-FR" sz="2400" i="1">
                                    <a:latin typeface="Cambria Math" panose="02040503050406030204" pitchFamily="18" charset="0"/>
                                  </a:rPr>
                                  <m:t>𝛽</m:t>
                                </m:r>
                              </m:e>
                              <m:sup>
                                <m:r>
                                  <a:rPr lang="fr-FR" sz="2400" i="1">
                                    <a:latin typeface="Cambria Math" panose="02040503050406030204" pitchFamily="18" charset="0"/>
                                  </a:rPr>
                                  <m:t>2</m:t>
                                </m:r>
                              </m:sup>
                            </m:sSup>
                            <m:r>
                              <a:rPr lang="fr-FR" sz="2400" i="1">
                                <a:latin typeface="Cambria Math" panose="02040503050406030204" pitchFamily="18" charset="0"/>
                              </a:rPr>
                              <m:t>−</m:t>
                            </m:r>
                            <m:r>
                              <a:rPr lang="fr-FR" sz="2400" i="1">
                                <a:latin typeface="Cambria Math" panose="02040503050406030204" pitchFamily="18" charset="0"/>
                              </a:rPr>
                              <m:t>1</m:t>
                            </m:r>
                          </m:e>
                        </m:d>
                      </m:num>
                      <m:den>
                        <m:r>
                          <a:rPr lang="fr-FR" sz="2400" i="1">
                            <a:latin typeface="Cambria Math" panose="02040503050406030204" pitchFamily="18" charset="0"/>
                          </a:rPr>
                          <m:t>1</m:t>
                        </m:r>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𝛽</m:t>
                            </m:r>
                          </m:e>
                          <m:sup>
                            <m:r>
                              <a:rPr lang="fr-FR" sz="2400" i="1">
                                <a:latin typeface="Cambria Math" panose="02040503050406030204" pitchFamily="18" charset="0"/>
                              </a:rPr>
                              <m:t>2</m:t>
                            </m:r>
                          </m:sup>
                        </m:sSup>
                      </m:den>
                    </m:f>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Sub>
                      </m:e>
                    </m:d>
                    <m:r>
                      <a:rPr lang="fr-FR" sz="2400" i="1">
                        <a:latin typeface="Cambria Math" panose="02040503050406030204" pitchFamily="18" charset="0"/>
                      </a:rPr>
                      <m:t>−</m:t>
                    </m:r>
                    <m:r>
                      <a:rPr lang="fr-FR" sz="2400" i="1">
                        <a:latin typeface="Cambria Math" panose="02040503050406030204" pitchFamily="18" charset="0"/>
                      </a:rPr>
                      <m:t>20</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𝑗</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12</m:t>
                        </m:r>
                        <m:sSup>
                          <m:sSupPr>
                            <m:ctrlPr>
                              <a:rPr lang="fr-FR" sz="2400" i="1">
                                <a:latin typeface="Cambria Math" panose="02040503050406030204" pitchFamily="18" charset="0"/>
                              </a:rPr>
                            </m:ctrlPr>
                          </m:sSupPr>
                          <m:e>
                            <m:r>
                              <a:rPr lang="fr-FR" sz="2400" i="1">
                                <a:latin typeface="Cambria Math" panose="02040503050406030204" pitchFamily="18" charset="0"/>
                              </a:rPr>
                              <m:t>∆</m:t>
                            </m:r>
                            <m:r>
                              <a:rPr lang="fr-FR" sz="2400" i="1">
                                <a:latin typeface="Cambria Math" panose="02040503050406030204" pitchFamily="18" charset="0"/>
                              </a:rPr>
                              <m:t>𝑥</m:t>
                            </m:r>
                          </m:e>
                          <m:sup>
                            <m:r>
                              <a:rPr lang="fr-FR" sz="2400" i="1">
                                <a:latin typeface="Cambria Math" panose="02040503050406030204" pitchFamily="18" charset="0"/>
                              </a:rPr>
                              <m:t>2</m:t>
                            </m:r>
                          </m:sup>
                        </m:sSup>
                      </m:num>
                      <m:den>
                        <m:r>
                          <a:rPr lang="fr-FR" sz="2400" i="1">
                            <a:latin typeface="Cambria Math" panose="02040503050406030204" pitchFamily="18" charset="0"/>
                          </a:rPr>
                          <m:t>1</m:t>
                        </m:r>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𝛽</m:t>
                            </m:r>
                          </m:e>
                          <m:sup>
                            <m:r>
                              <a:rPr lang="fr-FR" sz="2400" i="1">
                                <a:latin typeface="Cambria Math" panose="02040503050406030204" pitchFamily="18" charset="0"/>
                              </a:rPr>
                              <m:t>2</m:t>
                            </m:r>
                          </m:sup>
                        </m:sSup>
                      </m:den>
                    </m:f>
                    <m:f>
                      <m:fPr>
                        <m:ctrlPr>
                          <a:rPr lang="fr-FR" sz="2400" i="1">
                            <a:latin typeface="Cambria Math" panose="02040503050406030204" pitchFamily="18" charset="0"/>
                          </a:rPr>
                        </m:ctrlPr>
                      </m:fPr>
                      <m:num>
                        <m:r>
                          <a:rPr lang="fr-FR" sz="2400" i="1">
                            <a:latin typeface="Cambria Math" panose="02040503050406030204" pitchFamily="18" charset="0"/>
                          </a:rPr>
                          <m:t>𝑄</m:t>
                        </m:r>
                      </m:num>
                      <m:den>
                        <m:r>
                          <a:rPr lang="fr-FR" sz="2400" i="1">
                            <a:latin typeface="Cambria Math" panose="02040503050406030204" pitchFamily="18" charset="0"/>
                          </a:rPr>
                          <m:t>𝐾</m:t>
                        </m:r>
                      </m:den>
                    </m:f>
                    <m:r>
                      <a:rPr lang="fr-FR" sz="2400" i="1">
                        <a:latin typeface="Cambria Math" panose="02040503050406030204" pitchFamily="18" charset="0"/>
                      </a:rPr>
                      <m:t>=</m:t>
                    </m:r>
                    <m:r>
                      <a:rPr lang="fr-FR" sz="2400" i="1">
                        <a:latin typeface="Cambria Math" panose="02040503050406030204" pitchFamily="18" charset="0"/>
                      </a:rPr>
                      <m:t>0</m:t>
                    </m:r>
                  </m:oMath>
                </a14:m>
                <a:endParaRPr lang="fr-FR" sz="2400" dirty="0"/>
              </a:p>
            </p:txBody>
          </p:sp>
        </mc:Choice>
        <mc:Fallback xmlns="">
          <p:sp>
            <p:nvSpPr>
              <p:cNvPr id="6" name="Espace réservé du contenu 2"/>
              <p:cNvSpPr txBox="1">
                <a:spLocks noRot="1" noChangeAspect="1" noMove="1" noResize="1" noEditPoints="1" noAdjustHandles="1" noChangeArrowheads="1" noChangeShapeType="1" noTextEdit="1"/>
              </p:cNvSpPr>
              <p:nvPr/>
            </p:nvSpPr>
            <p:spPr>
              <a:xfrm>
                <a:off x="685800" y="3916906"/>
                <a:ext cx="7023099" cy="2583675"/>
              </a:xfrm>
              <a:prstGeom prst="rect">
                <a:avLst/>
              </a:prstGeom>
              <a:blipFill>
                <a:blip r:embed="rId5"/>
                <a:stretch>
                  <a:fillRect l="-1215"/>
                </a:stretch>
              </a:blipFill>
            </p:spPr>
            <p:txBody>
              <a:bodyPr/>
              <a:lstStyle/>
              <a:p>
                <a:r>
                  <a:rPr lang="fr-FR">
                    <a:noFill/>
                  </a:rPr>
                  <a:t> </a:t>
                </a:r>
              </a:p>
            </p:txBody>
          </p:sp>
        </mc:Fallback>
      </mc:AlternateContent>
      <p:sp>
        <p:nvSpPr>
          <p:cNvPr id="7" name="Titre 1"/>
          <p:cNvSpPr txBox="1">
            <a:spLocks/>
          </p:cNvSpPr>
          <p:nvPr/>
        </p:nvSpPr>
        <p:spPr>
          <a:xfrm>
            <a:off x="836386" y="0"/>
            <a:ext cx="10519228" cy="63117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i="1" dirty="0">
                <a:solidFill>
                  <a:srgbClr val="002060"/>
                </a:solidFill>
                <a:effectLst>
                  <a:outerShdw blurRad="38100" dist="38100" dir="2700000" algn="tl">
                    <a:srgbClr val="000000">
                      <a:alpha val="43137"/>
                    </a:srgbClr>
                  </a:outerShdw>
                </a:effectLst>
              </a:rPr>
              <a:t>Solution de l’équation de Poisson</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312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782840"/>
            <a:ext cx="10131425" cy="810126"/>
          </a:xfrm>
        </p:spPr>
        <p:txBody>
          <a:bodyPr/>
          <a:lstStyle/>
          <a:p>
            <a:r>
              <a:rPr lang="fr-FR" b="1" dirty="0"/>
              <a:t>Conditions aux limites </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85801" y="1051427"/>
                <a:ext cx="5410199" cy="5247773"/>
              </a:xfrm>
            </p:spPr>
            <p:txBody>
              <a:bodyPr numCol="1">
                <a:normAutofit/>
              </a:bodyPr>
              <a:lstStyle/>
              <a:p>
                <a:r>
                  <a:rPr lang="fr-FR" sz="2600" b="1" dirty="0"/>
                  <a:t>CLD :</a:t>
                </a:r>
              </a:p>
              <a:p>
                <a:pPr marL="0" indent="0" algn="just">
                  <a:buNone/>
                </a:pPr>
                <a:r>
                  <a:rPr lang="fr-FR" sz="2400" dirty="0"/>
                  <a:t>	en Haut:	</a:t>
                </a:r>
                <a14:m>
                  <m:oMath xmlns:m="http://schemas.openxmlformats.org/officeDocument/2006/math">
                    <m:sSub>
                      <m:sSubPr>
                        <m:ctrlPr>
                          <a:rPr lang="fr-FR" sz="2400" i="1" smtClean="0">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𝑖</m:t>
                        </m:r>
                        <m:r>
                          <a:rPr lang="fr-FR" sz="2400" i="1">
                            <a:latin typeface="Cambria Math" panose="02040503050406030204" pitchFamily="18" charset="0"/>
                          </a:rPr>
                          <m:t>,</m:t>
                        </m:r>
                        <m:r>
                          <a:rPr lang="fr-FR" sz="2400" b="0" i="1" smtClean="0">
                            <a:latin typeface="Cambria Math" panose="02040503050406030204" pitchFamily="18" charset="0"/>
                          </a:rPr>
                          <m:t>𝑗𝑚𝑎𝑥</m:t>
                        </m:r>
                      </m:sub>
                    </m:sSub>
                    <m:r>
                      <a:rPr lang="fr-FR" sz="2400" i="1">
                        <a:latin typeface="Cambria Math" panose="02040503050406030204" pitchFamily="18" charset="0"/>
                      </a:rPr>
                      <m:t>=</m:t>
                    </m:r>
                    <m:r>
                      <m:rPr>
                        <m:sty m:val="p"/>
                      </m:rPr>
                      <a:rPr lang="fr-FR" sz="2400">
                        <a:latin typeface="Cambria Math" panose="02040503050406030204" pitchFamily="18" charset="0"/>
                      </a:rPr>
                      <m:t>T</m:t>
                    </m:r>
                    <m:r>
                      <m:rPr>
                        <m:sty m:val="p"/>
                      </m:rPr>
                      <a:rPr lang="fr-FR" sz="2400" b="0" i="0" smtClean="0">
                        <a:latin typeface="Cambria Math" panose="02040503050406030204" pitchFamily="18" charset="0"/>
                      </a:rPr>
                      <m:t>n</m:t>
                    </m:r>
                  </m:oMath>
                </a14:m>
                <a:endParaRPr lang="fr-FR" sz="2400" dirty="0"/>
              </a:p>
              <a:p>
                <a:pPr marL="0" indent="0" algn="just">
                  <a:buNone/>
                </a:pPr>
                <a:endParaRPr lang="fr-FR" sz="2400" dirty="0"/>
              </a:p>
              <a:p>
                <a:r>
                  <a:rPr lang="fr-FR" sz="2600" b="1" dirty="0"/>
                  <a:t>CLN:</a:t>
                </a:r>
              </a:p>
              <a:p>
                <a:pPr>
                  <a:buFont typeface="Wingdings" panose="05000000000000000000" pitchFamily="2" charset="2"/>
                  <a:buChar char="Ø"/>
                </a:pPr>
                <a:r>
                  <a:rPr lang="fr-FR" sz="2400" b="1" dirty="0">
                    <a:solidFill>
                      <a:srgbClr val="FFFF00"/>
                    </a:solidFill>
                  </a:rPr>
                  <a:t>Schéma centré d’ordre 2 :</a:t>
                </a:r>
              </a:p>
              <a:p>
                <a:pPr marL="0" indent="0">
                  <a:buNone/>
                </a:pPr>
                <a:r>
                  <a:rPr lang="fr-FR" sz="2400" dirty="0"/>
                  <a:t>	à droite:</a:t>
                </a:r>
              </a:p>
              <a:p>
                <a:pPr marL="0" indent="0">
                  <a:buNone/>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rPr>
                        <m:t>𝛿</m:t>
                      </m:r>
                      <m:r>
                        <a:rPr lang="fr-FR" sz="2000" i="1">
                          <a:latin typeface="Cambria Math" panose="02040503050406030204" pitchFamily="18" charset="0"/>
                        </a:rPr>
                        <m:t>=</m:t>
                      </m:r>
                      <m:sSub>
                        <m:sSubPr>
                          <m:ctrlPr>
                            <a:rPr lang="fr-FR" sz="2000" i="1">
                              <a:latin typeface="Cambria Math" panose="02040503050406030204" pitchFamily="18" charset="0"/>
                            </a:rPr>
                          </m:ctrlPr>
                        </m:sSubPr>
                        <m:e>
                          <m:d>
                            <m:dPr>
                              <m:begChr m:val=""/>
                              <m:endChr m:val="|"/>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panose="02040503050406030204" pitchFamily="18" charset="0"/>
                                    </a:rPr>
                                    <m:t>𝑑𝑇</m:t>
                                  </m:r>
                                </m:num>
                                <m:den>
                                  <m:r>
                                    <a:rPr lang="fr-FR" sz="2000" i="1">
                                      <a:latin typeface="Cambria Math" panose="02040503050406030204" pitchFamily="18" charset="0"/>
                                    </a:rPr>
                                    <m:t>𝑑𝑥</m:t>
                                  </m:r>
                                </m:den>
                              </m:f>
                            </m:e>
                          </m:d>
                        </m:e>
                        <m:sub>
                          <m:r>
                            <a:rPr lang="fr-FR" sz="2000" i="1">
                              <a:latin typeface="Cambria Math" panose="02040503050406030204" pitchFamily="18" charset="0"/>
                            </a:rPr>
                            <m:t>𝑖𝑚𝑎𝑥</m:t>
                          </m:r>
                          <m:r>
                            <a:rPr lang="fr-FR" sz="2000" i="1">
                              <a:latin typeface="Cambria Math" panose="02040503050406030204" pitchFamily="18" charset="0"/>
                            </a:rPr>
                            <m:t>,</m:t>
                          </m:r>
                          <m:r>
                            <a:rPr lang="fr-FR" sz="2000" i="1">
                              <a:latin typeface="Cambria Math" panose="02040503050406030204" pitchFamily="18" charset="0"/>
                            </a:rPr>
                            <m:t>𝑗</m:t>
                          </m:r>
                        </m:sub>
                      </m:sSub>
                      <m:r>
                        <a:rPr lang="fr-FR" sz="2000" i="1">
                          <a:latin typeface="Cambria Math" panose="020405030504060302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𝑖𝑚𝑎𝑥</m:t>
                              </m:r>
                              <m:r>
                                <a:rPr lang="fr-FR" sz="2000" i="1">
                                  <a:latin typeface="Cambria Math" panose="02040503050406030204" pitchFamily="18" charset="0"/>
                                </a:rPr>
                                <m:t>+</m:t>
                              </m:r>
                              <m:r>
                                <a:rPr lang="fr-FR" sz="2000" i="1">
                                  <a:latin typeface="Cambria Math" panose="02040503050406030204" pitchFamily="18" charset="0"/>
                                </a:rPr>
                                <m:t>1</m:t>
                              </m:r>
                              <m:r>
                                <a:rPr lang="fr-FR" sz="2000" i="1">
                                  <a:latin typeface="Cambria Math" panose="02040503050406030204" pitchFamily="18" charset="0"/>
                                </a:rPr>
                                <m:t>,</m:t>
                              </m:r>
                              <m:r>
                                <a:rPr lang="fr-FR" sz="2000" i="1">
                                  <a:latin typeface="Cambria Math" panose="02040503050406030204" pitchFamily="18" charset="0"/>
                                </a:rPr>
                                <m:t>𝑗</m:t>
                              </m:r>
                            </m:sub>
                          </m:sSub>
                          <m:r>
                            <a:rPr lang="fr-FR" sz="2000" i="1">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𝑇</m:t>
                              </m:r>
                            </m:e>
                            <m:sub>
                              <m:r>
                                <a:rPr lang="fr-FR" sz="2000" i="1">
                                  <a:latin typeface="Cambria Math" panose="02040503050406030204" pitchFamily="18" charset="0"/>
                                </a:rPr>
                                <m:t>𝑖𝑚𝑎𝑥</m:t>
                              </m:r>
                              <m:r>
                                <a:rPr lang="fr-FR" sz="2000" i="1">
                                  <a:latin typeface="Cambria Math" panose="02040503050406030204" pitchFamily="18" charset="0"/>
                                </a:rPr>
                                <m:t>−</m:t>
                              </m:r>
                              <m:r>
                                <a:rPr lang="fr-FR" sz="2000" i="1">
                                  <a:latin typeface="Cambria Math" panose="02040503050406030204" pitchFamily="18" charset="0"/>
                                </a:rPr>
                                <m:t>1</m:t>
                              </m:r>
                              <m:r>
                                <a:rPr lang="fr-FR" sz="2000" i="1">
                                  <a:latin typeface="Cambria Math" panose="02040503050406030204" pitchFamily="18" charset="0"/>
                                </a:rPr>
                                <m:t>,</m:t>
                              </m:r>
                              <m:r>
                                <a:rPr lang="fr-FR" sz="2000" i="1">
                                  <a:latin typeface="Cambria Math" panose="02040503050406030204" pitchFamily="18" charset="0"/>
                                </a:rPr>
                                <m:t>𝑗</m:t>
                              </m:r>
                            </m:sub>
                          </m:sSub>
                        </m:num>
                        <m:den>
                          <m:r>
                            <a:rPr lang="fr-FR" sz="2000" i="1">
                              <a:latin typeface="Cambria Math" panose="02040503050406030204" pitchFamily="18" charset="0"/>
                            </a:rPr>
                            <m:t>2</m:t>
                          </m:r>
                          <m:r>
                            <a:rPr lang="fr-FR" sz="2000" i="1">
                              <a:latin typeface="Cambria Math" panose="02040503050406030204" pitchFamily="18" charset="0"/>
                            </a:rPr>
                            <m:t>∆</m:t>
                          </m:r>
                          <m:r>
                            <a:rPr lang="fr-FR" sz="2000" i="1">
                              <a:latin typeface="Cambria Math" panose="02040503050406030204" pitchFamily="18" charset="0"/>
                            </a:rPr>
                            <m:t>𝑥</m:t>
                          </m:r>
                        </m:den>
                      </m:f>
                      <m:r>
                        <a:rPr lang="fr-FR" sz="2000" i="1">
                          <a:latin typeface="Cambria Math" panose="02040503050406030204" pitchFamily="18" charset="0"/>
                        </a:rPr>
                        <m:t>+</m:t>
                      </m:r>
                      <m:r>
                        <a:rPr lang="fr-FR" sz="2000" i="1">
                          <a:latin typeface="Cambria Math" panose="02040503050406030204" pitchFamily="18" charset="0"/>
                        </a:rPr>
                        <m:t>𝑂</m:t>
                      </m:r>
                      <m:d>
                        <m:dPr>
                          <m:ctrlPr>
                            <a:rPr lang="fr-FR" sz="2000" i="1">
                              <a:latin typeface="Cambria Math" panose="02040503050406030204" pitchFamily="18" charset="0"/>
                            </a:rPr>
                          </m:ctrlPr>
                        </m:dPr>
                        <m:e>
                          <m:sSup>
                            <m:sSupPr>
                              <m:ctrlPr>
                                <a:rPr lang="fr-FR" sz="2000" i="1">
                                  <a:latin typeface="Cambria Math" panose="02040503050406030204" pitchFamily="18" charset="0"/>
                                </a:rPr>
                              </m:ctrlPr>
                            </m:sSupPr>
                            <m:e>
                              <m:r>
                                <a:rPr lang="fr-FR" sz="2000" i="1">
                                  <a:latin typeface="Cambria Math" panose="02040503050406030204" pitchFamily="18" charset="0"/>
                                </a:rPr>
                                <m:t>∆</m:t>
                              </m:r>
                              <m:r>
                                <a:rPr lang="fr-FR" sz="2000" i="1">
                                  <a:latin typeface="Cambria Math" panose="02040503050406030204" pitchFamily="18" charset="0"/>
                                </a:rPr>
                                <m:t>𝑥</m:t>
                              </m:r>
                            </m:e>
                            <m:sup>
                              <m:r>
                                <a:rPr lang="fr-FR" sz="2000" i="1">
                                  <a:latin typeface="Cambria Math" panose="02040503050406030204" pitchFamily="18" charset="0"/>
                                </a:rPr>
                                <m:t>2</m:t>
                              </m:r>
                            </m:sup>
                          </m:sSup>
                        </m:e>
                      </m:d>
                    </m:oMath>
                  </m:oMathPara>
                </a14:m>
                <a:endParaRPr lang="fr-FR" sz="20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85801" y="1051427"/>
                <a:ext cx="5410199" cy="5247773"/>
              </a:xfrm>
              <a:blipFill>
                <a:blip r:embed="rId2"/>
                <a:stretch>
                  <a:fillRect l="-18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Espace réservé du contenu 2"/>
              <p:cNvSpPr txBox="1">
                <a:spLocks/>
              </p:cNvSpPr>
              <p:nvPr/>
            </p:nvSpPr>
            <p:spPr>
              <a:xfrm>
                <a:off x="6096000" y="1323151"/>
                <a:ext cx="5410199" cy="5247773"/>
              </a:xfrm>
              <a:prstGeom prst="rect">
                <a:avLst/>
              </a:prstGeom>
            </p:spPr>
            <p:txBody>
              <a:bodyPr vert="horz" lIns="91440" tIns="45720" rIns="91440" bIns="45720" numCol="1"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Font typeface="Wingdings" panose="05000000000000000000" pitchFamily="2" charset="2"/>
                  <a:buChar char="Ø"/>
                </a:pPr>
                <a:r>
                  <a:rPr lang="fr-FR" sz="2400" b="1" dirty="0">
                    <a:solidFill>
                      <a:srgbClr val="FFFF00"/>
                    </a:solidFill>
                  </a:rPr>
                  <a:t>Schéma décentré d’ordre 1:</a:t>
                </a:r>
              </a:p>
              <a:p>
                <a:pPr marL="0" indent="0">
                  <a:buNone/>
                </a:pPr>
                <a:r>
                  <a:rPr lang="fr-FR" sz="2400" b="1" dirty="0"/>
                  <a:t>	</a:t>
                </a:r>
                <a:r>
                  <a:rPr lang="fr-FR" sz="2400" dirty="0"/>
                  <a:t>à gauche:</a:t>
                </a:r>
              </a:p>
              <a:p>
                <a:pPr marL="0" indent="0">
                  <a:buNone/>
                </a:pPr>
                <a14:m>
                  <m:oMathPara xmlns:m="http://schemas.openxmlformats.org/officeDocument/2006/math">
                    <m:oMathParaPr>
                      <m:jc m:val="centerGroup"/>
                    </m:oMathParaPr>
                    <m:oMath xmlns:m="http://schemas.openxmlformats.org/officeDocument/2006/math">
                      <m:r>
                        <a:rPr lang="fr-FR" sz="2200" i="1">
                          <a:latin typeface="Cambria Math" panose="02040503050406030204" pitchFamily="18" charset="0"/>
                        </a:rPr>
                        <m:t>𝜃</m:t>
                      </m:r>
                      <m:r>
                        <a:rPr lang="fr-FR" sz="2200" i="1">
                          <a:latin typeface="Cambria Math" panose="02040503050406030204" pitchFamily="18" charset="0"/>
                        </a:rPr>
                        <m:t>=</m:t>
                      </m:r>
                      <m:sSub>
                        <m:sSubPr>
                          <m:ctrlPr>
                            <a:rPr lang="fr-FR" sz="2200" i="1">
                              <a:latin typeface="Cambria Math" panose="02040503050406030204" pitchFamily="18" charset="0"/>
                            </a:rPr>
                          </m:ctrlPr>
                        </m:sSubPr>
                        <m:e>
                          <m:d>
                            <m:dPr>
                              <m:begChr m:val=""/>
                              <m:endChr m:val="|"/>
                              <m:ctrlPr>
                                <a:rPr lang="fr-FR" sz="2200" i="1">
                                  <a:latin typeface="Cambria Math" panose="02040503050406030204" pitchFamily="18" charset="0"/>
                                </a:rPr>
                              </m:ctrlPr>
                            </m:dPr>
                            <m:e>
                              <m:f>
                                <m:fPr>
                                  <m:ctrlPr>
                                    <a:rPr lang="fr-FR" sz="2200" i="1">
                                      <a:latin typeface="Cambria Math" panose="02040503050406030204" pitchFamily="18" charset="0"/>
                                    </a:rPr>
                                  </m:ctrlPr>
                                </m:fPr>
                                <m:num>
                                  <m:r>
                                    <a:rPr lang="fr-FR" sz="2200" i="1">
                                      <a:latin typeface="Cambria Math" panose="02040503050406030204" pitchFamily="18" charset="0"/>
                                    </a:rPr>
                                    <m:t>𝑑𝑇</m:t>
                                  </m:r>
                                </m:num>
                                <m:den>
                                  <m:r>
                                    <a:rPr lang="fr-FR" sz="2200" i="1">
                                      <a:latin typeface="Cambria Math" panose="02040503050406030204" pitchFamily="18" charset="0"/>
                                    </a:rPr>
                                    <m:t>𝑑𝑥</m:t>
                                  </m:r>
                                </m:den>
                              </m:f>
                            </m:e>
                          </m:d>
                        </m:e>
                        <m:sub>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𝑗</m:t>
                          </m:r>
                        </m:sub>
                      </m:sSub>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2</m:t>
                              </m:r>
                              <m:r>
                                <a:rPr lang="fr-FR" sz="2200" i="1">
                                  <a:latin typeface="Cambria Math" panose="02040503050406030204" pitchFamily="18" charset="0"/>
                                </a:rPr>
                                <m:t>,</m:t>
                              </m:r>
                              <m:r>
                                <a:rPr lang="fr-FR" sz="2200" i="1">
                                  <a:latin typeface="Cambria Math" panose="02040503050406030204" pitchFamily="18" charset="0"/>
                                </a:rPr>
                                <m:t>𝑗</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1</m:t>
                              </m:r>
                              <m:r>
                                <a:rPr lang="fr-FR" sz="2200" i="1">
                                  <a:latin typeface="Cambria Math" panose="02040503050406030204" pitchFamily="18" charset="0"/>
                                </a:rPr>
                                <m:t>,</m:t>
                              </m:r>
                              <m:r>
                                <a:rPr lang="fr-FR" sz="2200" i="1">
                                  <a:latin typeface="Cambria Math" panose="02040503050406030204" pitchFamily="18" charset="0"/>
                                </a:rPr>
                                <m:t>𝑗</m:t>
                              </m:r>
                            </m:sub>
                          </m:sSub>
                        </m:num>
                        <m:den>
                          <m:r>
                            <a:rPr lang="fr-FR" sz="2200" i="1">
                              <a:latin typeface="Cambria Math" panose="02040503050406030204" pitchFamily="18" charset="0"/>
                            </a:rPr>
                            <m:t>∆</m:t>
                          </m:r>
                          <m:r>
                            <a:rPr lang="fr-FR" sz="2200" i="1">
                              <a:latin typeface="Cambria Math" panose="02040503050406030204" pitchFamily="18" charset="0"/>
                            </a:rPr>
                            <m:t>𝑥</m:t>
                          </m:r>
                        </m:den>
                      </m:f>
                      <m:r>
                        <a:rPr lang="fr-FR" sz="2200" i="1">
                          <a:latin typeface="Cambria Math" panose="02040503050406030204" pitchFamily="18" charset="0"/>
                        </a:rPr>
                        <m:t>+</m:t>
                      </m:r>
                      <m:r>
                        <a:rPr lang="fr-FR" sz="2200" i="1">
                          <a:latin typeface="Cambria Math" panose="02040503050406030204" pitchFamily="18" charset="0"/>
                        </a:rPr>
                        <m:t>𝑂</m:t>
                      </m:r>
                      <m:r>
                        <a:rPr lang="fr-FR" sz="2200" i="1">
                          <a:latin typeface="Cambria Math" panose="02040503050406030204" pitchFamily="18" charset="0"/>
                        </a:rPr>
                        <m:t>(∆</m:t>
                      </m:r>
                      <m:r>
                        <a:rPr lang="fr-FR" sz="2200" i="1">
                          <a:latin typeface="Cambria Math" panose="02040503050406030204" pitchFamily="18" charset="0"/>
                        </a:rPr>
                        <m:t>𝑥</m:t>
                      </m:r>
                      <m:r>
                        <a:rPr lang="fr-FR" sz="2200" i="1">
                          <a:latin typeface="Cambria Math" panose="02040503050406030204" pitchFamily="18" charset="0"/>
                        </a:rPr>
                        <m:t>)</m:t>
                      </m:r>
                    </m:oMath>
                  </m:oMathPara>
                </a14:m>
                <a:endParaRPr lang="fr-FR" sz="2200" dirty="0"/>
              </a:p>
              <a:p>
                <a:pPr marL="0" indent="0">
                  <a:buNone/>
                </a:pPr>
                <a:endParaRPr lang="fr-FR" sz="2400" dirty="0"/>
              </a:p>
              <a:p>
                <a:pPr>
                  <a:buFont typeface="Wingdings" panose="05000000000000000000" pitchFamily="2" charset="2"/>
                  <a:buChar char="Ø"/>
                </a:pPr>
                <a:r>
                  <a:rPr lang="fr-FR" sz="2400" b="1" dirty="0">
                    <a:solidFill>
                      <a:srgbClr val="FFFF00"/>
                    </a:solidFill>
                  </a:rPr>
                  <a:t>Schéma décentre d’ordre 2:</a:t>
                </a:r>
              </a:p>
              <a:p>
                <a:pPr marL="0" indent="0">
                  <a:buNone/>
                </a:pPr>
                <a:r>
                  <a:rPr lang="fr-FR" sz="2400" dirty="0"/>
                  <a:t>	en bas:</a:t>
                </a:r>
              </a:p>
              <a:p>
                <a:pPr marL="0" indent="0">
                  <a:buNone/>
                </a:pPr>
                <a14:m>
                  <m:oMathPara xmlns:m="http://schemas.openxmlformats.org/officeDocument/2006/math">
                    <m:oMathParaPr>
                      <m:jc m:val="centerGroup"/>
                    </m:oMathParaPr>
                    <m:oMath xmlns:m="http://schemas.openxmlformats.org/officeDocument/2006/math">
                      <m:r>
                        <a:rPr lang="fr-FR" sz="2100" i="1">
                          <a:latin typeface="Cambria Math" panose="02040503050406030204" pitchFamily="18" charset="0"/>
                        </a:rPr>
                        <m:t>𝛼</m:t>
                      </m:r>
                      <m:r>
                        <a:rPr lang="fr-FR" sz="2100" i="1">
                          <a:latin typeface="Cambria Math" panose="02040503050406030204" pitchFamily="18" charset="0"/>
                        </a:rPr>
                        <m:t> = </m:t>
                      </m:r>
                      <m:sSub>
                        <m:sSubPr>
                          <m:ctrlPr>
                            <a:rPr lang="fr-FR" sz="2100" i="1">
                              <a:latin typeface="Cambria Math" panose="02040503050406030204" pitchFamily="18" charset="0"/>
                            </a:rPr>
                          </m:ctrlPr>
                        </m:sSubPr>
                        <m:e>
                          <m:d>
                            <m:dPr>
                              <m:begChr m:val=""/>
                              <m:endChr m:val="|"/>
                              <m:ctrlPr>
                                <a:rPr lang="fr-FR" sz="2100" i="1">
                                  <a:latin typeface="Cambria Math" panose="02040503050406030204" pitchFamily="18" charset="0"/>
                                </a:rPr>
                              </m:ctrlPr>
                            </m:dPr>
                            <m:e>
                              <m:f>
                                <m:fPr>
                                  <m:ctrlPr>
                                    <a:rPr lang="fr-FR" sz="2100" i="1">
                                      <a:latin typeface="Cambria Math" panose="02040503050406030204" pitchFamily="18" charset="0"/>
                                    </a:rPr>
                                  </m:ctrlPr>
                                </m:fPr>
                                <m:num>
                                  <m:r>
                                    <a:rPr lang="fr-FR" sz="2100" i="1">
                                      <a:latin typeface="Cambria Math" panose="02040503050406030204" pitchFamily="18" charset="0"/>
                                    </a:rPr>
                                    <m:t>𝑑𝑇</m:t>
                                  </m:r>
                                </m:num>
                                <m:den>
                                  <m:r>
                                    <a:rPr lang="fr-FR" sz="2100" i="1">
                                      <a:latin typeface="Cambria Math" panose="02040503050406030204" pitchFamily="18" charset="0"/>
                                    </a:rPr>
                                    <m:t>𝑑𝑦</m:t>
                                  </m:r>
                                </m:den>
                              </m:f>
                            </m:e>
                          </m:d>
                        </m:e>
                        <m:sub>
                          <m:r>
                            <a:rPr lang="fr-FR" sz="2100" i="1">
                              <a:latin typeface="Cambria Math" panose="02040503050406030204" pitchFamily="18" charset="0"/>
                            </a:rPr>
                            <m:t>𝑖</m:t>
                          </m:r>
                          <m:r>
                            <a:rPr lang="fr-FR" sz="2100" i="1">
                              <a:latin typeface="Cambria Math" panose="02040503050406030204" pitchFamily="18" charset="0"/>
                            </a:rPr>
                            <m:t>,</m:t>
                          </m:r>
                          <m:r>
                            <a:rPr lang="fr-FR" sz="2100" i="1">
                              <a:latin typeface="Cambria Math" panose="02040503050406030204" pitchFamily="18" charset="0"/>
                            </a:rPr>
                            <m:t>1</m:t>
                          </m:r>
                        </m:sub>
                      </m:sSub>
                      <m:r>
                        <a:rPr lang="fr-FR" sz="2100" i="1">
                          <a:latin typeface="Cambria Math" panose="02040503050406030204" pitchFamily="18" charset="0"/>
                        </a:rPr>
                        <m:t>= </m:t>
                      </m:r>
                      <m:f>
                        <m:fPr>
                          <m:ctrlPr>
                            <a:rPr lang="fr-FR" sz="2100" i="1">
                              <a:latin typeface="Cambria Math" panose="02040503050406030204" pitchFamily="18" charset="0"/>
                            </a:rPr>
                          </m:ctrlPr>
                        </m:fPr>
                        <m:num>
                          <m:r>
                            <a:rPr lang="fr-FR" sz="2100" i="1">
                              <a:latin typeface="Cambria Math" panose="02040503050406030204" pitchFamily="18" charset="0"/>
                            </a:rPr>
                            <m:t>−</m:t>
                          </m:r>
                          <m:sSub>
                            <m:sSubPr>
                              <m:ctrlPr>
                                <a:rPr lang="fr-FR" sz="2100" i="1">
                                  <a:latin typeface="Cambria Math" panose="02040503050406030204" pitchFamily="18" charset="0"/>
                                </a:rPr>
                              </m:ctrlPr>
                            </m:sSubPr>
                            <m:e>
                              <m:r>
                                <a:rPr lang="fr-FR" sz="2100" i="1">
                                  <a:latin typeface="Cambria Math" panose="02040503050406030204" pitchFamily="18" charset="0"/>
                                </a:rPr>
                                <m:t>3</m:t>
                              </m:r>
                              <m:r>
                                <a:rPr lang="fr-FR" sz="2100" i="1">
                                  <a:latin typeface="Cambria Math" panose="02040503050406030204" pitchFamily="18" charset="0"/>
                                </a:rPr>
                                <m:t>𝑇</m:t>
                              </m:r>
                            </m:e>
                            <m:sub>
                              <m:r>
                                <a:rPr lang="fr-FR" sz="2100" i="1">
                                  <a:latin typeface="Cambria Math" panose="02040503050406030204" pitchFamily="18" charset="0"/>
                                </a:rPr>
                                <m:t>𝑖</m:t>
                              </m:r>
                              <m:r>
                                <a:rPr lang="fr-FR" sz="2100" i="1">
                                  <a:latin typeface="Cambria Math" panose="02040503050406030204" pitchFamily="18" charset="0"/>
                                </a:rPr>
                                <m:t>,</m:t>
                              </m:r>
                              <m:r>
                                <a:rPr lang="fr-FR" sz="2100" i="1">
                                  <a:latin typeface="Cambria Math" panose="02040503050406030204" pitchFamily="18" charset="0"/>
                                </a:rPr>
                                <m:t>1</m:t>
                              </m:r>
                            </m:sub>
                          </m:sSub>
                          <m:r>
                            <a:rPr lang="fr-FR" sz="2100" b="0" i="1" smtClean="0">
                              <a:latin typeface="Cambria Math" panose="02040503050406030204" pitchFamily="18" charset="0"/>
                            </a:rPr>
                            <m:t>+</m:t>
                          </m:r>
                          <m:sSub>
                            <m:sSubPr>
                              <m:ctrlPr>
                                <a:rPr lang="fr-FR" sz="2100" i="1">
                                  <a:latin typeface="Cambria Math" panose="02040503050406030204" pitchFamily="18" charset="0"/>
                                </a:rPr>
                              </m:ctrlPr>
                            </m:sSubPr>
                            <m:e>
                              <m:r>
                                <a:rPr lang="fr-FR" sz="2100" i="1">
                                  <a:latin typeface="Cambria Math" panose="02040503050406030204" pitchFamily="18" charset="0"/>
                                </a:rPr>
                                <m:t>4</m:t>
                              </m:r>
                              <m:r>
                                <a:rPr lang="fr-FR" sz="2100" i="1">
                                  <a:latin typeface="Cambria Math" panose="02040503050406030204" pitchFamily="18" charset="0"/>
                                </a:rPr>
                                <m:t>𝑇</m:t>
                              </m:r>
                            </m:e>
                            <m:sub>
                              <m:r>
                                <a:rPr lang="fr-FR" sz="2100" i="1">
                                  <a:latin typeface="Cambria Math" panose="02040503050406030204" pitchFamily="18" charset="0"/>
                                </a:rPr>
                                <m:t>𝑖</m:t>
                              </m:r>
                              <m:r>
                                <a:rPr lang="fr-FR" sz="2100" i="1">
                                  <a:latin typeface="Cambria Math" panose="02040503050406030204" pitchFamily="18" charset="0"/>
                                </a:rPr>
                                <m:t>,</m:t>
                              </m:r>
                              <m:r>
                                <a:rPr lang="fr-FR" sz="2100" i="1">
                                  <a:latin typeface="Cambria Math" panose="02040503050406030204" pitchFamily="18" charset="0"/>
                                </a:rPr>
                                <m:t>2</m:t>
                              </m:r>
                            </m:sub>
                          </m:sSub>
                          <m:r>
                            <a:rPr lang="fr-FR" sz="2100" b="0" i="1" smtClean="0">
                              <a:latin typeface="Cambria Math" panose="02040503050406030204" pitchFamily="18" charset="0"/>
                            </a:rPr>
                            <m:t>−</m:t>
                          </m:r>
                          <m:sSub>
                            <m:sSubPr>
                              <m:ctrlPr>
                                <a:rPr lang="fr-FR" sz="2100" i="1">
                                  <a:latin typeface="Cambria Math" panose="02040503050406030204" pitchFamily="18" charset="0"/>
                                </a:rPr>
                              </m:ctrlPr>
                            </m:sSubPr>
                            <m:e>
                              <m:r>
                                <a:rPr lang="fr-FR" sz="2100" i="1">
                                  <a:latin typeface="Cambria Math" panose="02040503050406030204" pitchFamily="18" charset="0"/>
                                </a:rPr>
                                <m:t>𝑇</m:t>
                              </m:r>
                            </m:e>
                            <m:sub>
                              <m:r>
                                <a:rPr lang="fr-FR" sz="2100" i="1">
                                  <a:latin typeface="Cambria Math" panose="02040503050406030204" pitchFamily="18" charset="0"/>
                                </a:rPr>
                                <m:t>𝑖</m:t>
                              </m:r>
                              <m:r>
                                <a:rPr lang="fr-FR" sz="2100" i="1">
                                  <a:latin typeface="Cambria Math" panose="02040503050406030204" pitchFamily="18" charset="0"/>
                                </a:rPr>
                                <m:t>,</m:t>
                              </m:r>
                              <m:r>
                                <a:rPr lang="fr-FR" sz="2100" i="1">
                                  <a:latin typeface="Cambria Math" panose="02040503050406030204" pitchFamily="18" charset="0"/>
                                </a:rPr>
                                <m:t>3</m:t>
                              </m:r>
                            </m:sub>
                          </m:sSub>
                        </m:num>
                        <m:den>
                          <m:r>
                            <a:rPr lang="fr-FR" sz="2100" i="1">
                              <a:latin typeface="Cambria Math" panose="02040503050406030204" pitchFamily="18" charset="0"/>
                            </a:rPr>
                            <m:t>2</m:t>
                          </m:r>
                          <m:r>
                            <a:rPr lang="fr-FR" sz="2100" i="1">
                              <a:latin typeface="Cambria Math" panose="02040503050406030204" pitchFamily="18" charset="0"/>
                            </a:rPr>
                            <m:t>∆</m:t>
                          </m:r>
                          <m:r>
                            <a:rPr lang="fr-FR" sz="2100" i="1">
                              <a:latin typeface="Cambria Math" panose="02040503050406030204" pitchFamily="18" charset="0"/>
                            </a:rPr>
                            <m:t>𝑦</m:t>
                          </m:r>
                        </m:den>
                      </m:f>
                      <m:r>
                        <a:rPr lang="fr-FR" sz="2100" i="1">
                          <a:latin typeface="Cambria Math" panose="02040503050406030204" pitchFamily="18" charset="0"/>
                        </a:rPr>
                        <m:t> + </m:t>
                      </m:r>
                      <m:r>
                        <a:rPr lang="fr-FR" sz="2100" i="1">
                          <a:latin typeface="Cambria Math" panose="02040503050406030204" pitchFamily="18" charset="0"/>
                        </a:rPr>
                        <m:t>𝑂</m:t>
                      </m:r>
                      <m:r>
                        <a:rPr lang="fr-FR" sz="2100" i="1">
                          <a:latin typeface="Cambria Math" panose="02040503050406030204" pitchFamily="18" charset="0"/>
                        </a:rPr>
                        <m:t>(</m:t>
                      </m:r>
                      <m:sSup>
                        <m:sSupPr>
                          <m:ctrlPr>
                            <a:rPr lang="fr-FR" sz="2100" i="1">
                              <a:latin typeface="Cambria Math" panose="02040503050406030204" pitchFamily="18" charset="0"/>
                            </a:rPr>
                          </m:ctrlPr>
                        </m:sSupPr>
                        <m:e>
                          <m:r>
                            <a:rPr lang="fr-FR" sz="2100" i="1">
                              <a:latin typeface="Cambria Math" panose="02040503050406030204" pitchFamily="18" charset="0"/>
                            </a:rPr>
                            <m:t>∆</m:t>
                          </m:r>
                          <m:r>
                            <a:rPr lang="fr-FR" sz="2100" i="1">
                              <a:latin typeface="Cambria Math" panose="02040503050406030204" pitchFamily="18" charset="0"/>
                            </a:rPr>
                            <m:t>𝑦</m:t>
                          </m:r>
                        </m:e>
                        <m:sup>
                          <m:r>
                            <a:rPr lang="fr-FR" sz="2100" i="1">
                              <a:latin typeface="Cambria Math" panose="02040503050406030204" pitchFamily="18" charset="0"/>
                            </a:rPr>
                            <m:t>2</m:t>
                          </m:r>
                        </m:sup>
                      </m:sSup>
                      <m:r>
                        <a:rPr lang="fr-FR" sz="2100" i="1">
                          <a:latin typeface="Cambria Math" panose="02040503050406030204" pitchFamily="18" charset="0"/>
                        </a:rPr>
                        <m:t>)</m:t>
                      </m:r>
                    </m:oMath>
                  </m:oMathPara>
                </a14:m>
                <a:endParaRPr lang="fr-FR" sz="2100" b="1" dirty="0"/>
              </a:p>
              <a:p>
                <a:pPr marL="0" indent="0">
                  <a:buNone/>
                </a:pPr>
                <a:endParaRPr lang="fr-FR" sz="2400" dirty="0"/>
              </a:p>
            </p:txBody>
          </p:sp>
        </mc:Choice>
        <mc:Fallback xmlns="">
          <p:sp>
            <p:nvSpPr>
              <p:cNvPr id="4" name="Espace réservé du contenu 2"/>
              <p:cNvSpPr txBox="1">
                <a:spLocks noRot="1" noChangeAspect="1" noMove="1" noResize="1" noEditPoints="1" noAdjustHandles="1" noChangeArrowheads="1" noChangeShapeType="1" noTextEdit="1"/>
              </p:cNvSpPr>
              <p:nvPr/>
            </p:nvSpPr>
            <p:spPr>
              <a:xfrm>
                <a:off x="6096000" y="1323151"/>
                <a:ext cx="5410199" cy="5247773"/>
              </a:xfrm>
              <a:prstGeom prst="rect">
                <a:avLst/>
              </a:prstGeom>
              <a:blipFill>
                <a:blip r:embed="rId3"/>
                <a:stretch>
                  <a:fillRect l="-1466"/>
                </a:stretch>
              </a:blipFill>
            </p:spPr>
            <p:txBody>
              <a:bodyPr/>
              <a:lstStyle/>
              <a:p>
                <a:r>
                  <a:rPr lang="fr-FR">
                    <a:noFill/>
                  </a:rPr>
                  <a:t> </a:t>
                </a:r>
              </a:p>
            </p:txBody>
          </p:sp>
        </mc:Fallback>
      </mc:AlternateContent>
      <p:sp>
        <p:nvSpPr>
          <p:cNvPr id="5" name="Titre 1"/>
          <p:cNvSpPr txBox="1">
            <a:spLocks/>
          </p:cNvSpPr>
          <p:nvPr/>
        </p:nvSpPr>
        <p:spPr>
          <a:xfrm>
            <a:off x="836386" y="0"/>
            <a:ext cx="10519228" cy="65545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i="1" dirty="0">
                <a:solidFill>
                  <a:srgbClr val="002060"/>
                </a:solidFill>
                <a:effectLst>
                  <a:outerShdw blurRad="38100" dist="38100" dir="2700000" algn="tl">
                    <a:srgbClr val="000000">
                      <a:alpha val="43137"/>
                    </a:srgbClr>
                  </a:outerShdw>
                </a:effectLst>
              </a:rPr>
              <a:t>Solution de l’équation de Poisson</a:t>
            </a:r>
            <a:endParaRPr lang="fr-FR" sz="2800" i="1" dirty="0">
              <a:solidFill>
                <a:srgbClr val="002060"/>
              </a:solidFill>
              <a:effectLst>
                <a:outerShdw blurRad="38100" dist="38100" dir="2700000" algn="tl">
                  <a:srgbClr val="000000">
                    <a:alpha val="43137"/>
                  </a:srgbClr>
                </a:outerShdw>
              </a:effectLst>
            </a:endParaRPr>
          </a:p>
        </p:txBody>
      </p:sp>
      <p:cxnSp>
        <p:nvCxnSpPr>
          <p:cNvPr id="6" name="Straight Connector 5"/>
          <p:cNvCxnSpPr/>
          <p:nvPr/>
        </p:nvCxnSpPr>
        <p:spPr>
          <a:xfrm>
            <a:off x="6096000" y="1366053"/>
            <a:ext cx="0" cy="4618519"/>
          </a:xfrm>
          <a:prstGeom prst="line">
            <a:avLst/>
          </a:prstGeom>
          <a:effectLst>
            <a:glow rad="228600">
              <a:schemeClr val="accent3">
                <a:satMod val="175000"/>
                <a:alpha val="40000"/>
              </a:schemeClr>
            </a:glow>
            <a:outerShdw blurRad="50800" dist="381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876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additive="base">
                                        <p:cTn id="4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 calcmode="lin" valueType="num">
                                      <p:cBhvr additive="base">
                                        <p:cTn id="4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additive="base">
                                        <p:cTn id="4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 calcmode="lin" valueType="num">
                                      <p:cBhvr additive="base">
                                        <p:cTn id="5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 calcmode="lin" valueType="num">
                                      <p:cBhvr additive="base">
                                        <p:cTn id="6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6615" y="886496"/>
            <a:ext cx="10131425" cy="1009799"/>
          </a:xfrm>
        </p:spPr>
        <p:txBody>
          <a:bodyPr>
            <a:normAutofit/>
          </a:bodyPr>
          <a:lstStyle/>
          <a:p>
            <a:r>
              <a:rPr lang="fr-FR" sz="3200" dirty="0">
                <a:solidFill>
                  <a:srgbClr val="FFFF00"/>
                </a:solidFill>
              </a:rPr>
              <a:t>Introduction à Maple</a:t>
            </a:r>
          </a:p>
        </p:txBody>
      </p:sp>
      <p:sp>
        <p:nvSpPr>
          <p:cNvPr id="5" name="Espace réservé du contenu 4"/>
          <p:cNvSpPr>
            <a:spLocks noGrp="1"/>
          </p:cNvSpPr>
          <p:nvPr>
            <p:ph sz="half" idx="1"/>
          </p:nvPr>
        </p:nvSpPr>
        <p:spPr>
          <a:xfrm>
            <a:off x="436728" y="1738648"/>
            <a:ext cx="3877695" cy="4597758"/>
          </a:xfrm>
        </p:spPr>
        <p:txBody>
          <a:bodyPr>
            <a:noAutofit/>
          </a:bodyPr>
          <a:lstStyle/>
          <a:p>
            <a:pPr marL="0" indent="0" algn="just">
              <a:buNone/>
            </a:pPr>
            <a:r>
              <a:rPr lang="fr-FR" sz="2400" dirty="0"/>
              <a:t>	Maple est un programme informatique efficace pour la mise en œuvre algébrique ou calculs symbolique mathématique. Il est également capable d'effectuer des calculs d'analyse numériques et résultats graphiques de plusieurs façons différentes.</a:t>
            </a:r>
          </a:p>
        </p:txBody>
      </p:sp>
      <p:sp>
        <p:nvSpPr>
          <p:cNvPr id="6" name="Titre 1"/>
          <p:cNvSpPr txBox="1">
            <a:spLocks/>
          </p:cNvSpPr>
          <p:nvPr/>
        </p:nvSpPr>
        <p:spPr>
          <a:xfrm>
            <a:off x="836386" y="0"/>
            <a:ext cx="10519228" cy="73637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Etablissement </a:t>
            </a:r>
            <a:r>
              <a:rPr lang="fr-FR" sz="2800" b="1" i="1" dirty="0" smtClean="0">
                <a:solidFill>
                  <a:srgbClr val="002060"/>
                </a:solidFill>
                <a:effectLst>
                  <a:outerShdw blurRad="38100" dist="38100" dir="2700000" algn="tl">
                    <a:srgbClr val="000000">
                      <a:alpha val="43137"/>
                    </a:srgbClr>
                  </a:outerShdw>
                </a:effectLst>
              </a:rPr>
              <a:t>du </a:t>
            </a:r>
            <a:r>
              <a:rPr lang="fr-FR" sz="2800" b="1" i="1" dirty="0">
                <a:solidFill>
                  <a:srgbClr val="002060"/>
                </a:solidFill>
                <a:effectLst>
                  <a:outerShdw blurRad="38100" dist="38100" dir="2700000" algn="tl">
                    <a:srgbClr val="000000">
                      <a:alpha val="43137"/>
                    </a:srgbClr>
                  </a:outerShdw>
                </a:effectLst>
              </a:rPr>
              <a:t>programme</a:t>
            </a:r>
            <a:endParaRPr lang="fr-FR" sz="2800" i="1" dirty="0">
              <a:solidFill>
                <a:srgbClr val="002060"/>
              </a:solidFill>
              <a:effectLst>
                <a:outerShdw blurRad="38100" dist="38100" dir="2700000" algn="tl">
                  <a:srgbClr val="000000">
                    <a:alpha val="43137"/>
                  </a:srgbClr>
                </a:outerShdw>
              </a:effectLst>
            </a:endParaRPr>
          </a:p>
        </p:txBody>
      </p:sp>
      <p:pic>
        <p:nvPicPr>
          <p:cNvPr id="7" name="Image 30"/>
          <p:cNvPicPr/>
          <p:nvPr/>
        </p:nvPicPr>
        <p:blipFill>
          <a:blip r:embed="rId2"/>
          <a:stretch>
            <a:fillRect/>
          </a:stretch>
        </p:blipFill>
        <p:spPr>
          <a:xfrm>
            <a:off x="4753256" y="1738648"/>
            <a:ext cx="7011114" cy="4597758"/>
          </a:xfrm>
          <a:prstGeom prst="rect">
            <a:avLst/>
          </a:prstGeom>
        </p:spPr>
      </p:pic>
    </p:spTree>
    <p:extLst>
      <p:ext uri="{BB962C8B-B14F-4D97-AF65-F5344CB8AC3E}">
        <p14:creationId xmlns:p14="http://schemas.microsoft.com/office/powerpoint/2010/main" val="11089068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786887"/>
            <a:ext cx="10131425" cy="807076"/>
          </a:xfrm>
        </p:spPr>
        <p:txBody>
          <a:bodyPr>
            <a:normAutofit/>
          </a:bodyPr>
          <a:lstStyle/>
          <a:p>
            <a:r>
              <a:rPr lang="fr-FR" sz="3200" b="1" dirty="0" err="1"/>
              <a:t>Maplet</a:t>
            </a:r>
            <a:endParaRPr lang="fr-FR" sz="3200" dirty="0"/>
          </a:p>
        </p:txBody>
      </p:sp>
      <p:sp>
        <p:nvSpPr>
          <p:cNvPr id="3" name="Espace réservé du contenu 2"/>
          <p:cNvSpPr>
            <a:spLocks noGrp="1"/>
          </p:cNvSpPr>
          <p:nvPr>
            <p:ph idx="1"/>
          </p:nvPr>
        </p:nvSpPr>
        <p:spPr>
          <a:xfrm>
            <a:off x="685801" y="1593963"/>
            <a:ext cx="10621850" cy="4703806"/>
          </a:xfrm>
        </p:spPr>
        <p:txBody>
          <a:bodyPr>
            <a:noAutofit/>
          </a:bodyPr>
          <a:lstStyle/>
          <a:p>
            <a:pPr marL="0" indent="0" algn="just">
              <a:buNone/>
            </a:pPr>
            <a:r>
              <a:rPr lang="fr-FR" sz="2400" dirty="0"/>
              <a:t>	Une application Maplet est une interface graphique contenant des fenêtres, des régions de zone de texte et d'autres interfaces visuelles, ce qui permet à l’utilisateur de bénéficier de toute la puissance de Maple. </a:t>
            </a:r>
          </a:p>
          <a:p>
            <a:pPr marL="0" indent="0" algn="just">
              <a:buNone/>
            </a:pPr>
            <a:r>
              <a:rPr lang="fr-FR" sz="2400" dirty="0"/>
              <a:t>Il y a deux méthodes de construire une application Maplet.</a:t>
            </a:r>
          </a:p>
          <a:p>
            <a:pPr marL="0" indent="0" algn="just">
              <a:buNone/>
            </a:pPr>
            <a:r>
              <a:rPr lang="fr-FR" sz="2400" b="1" dirty="0" err="1">
                <a:solidFill>
                  <a:srgbClr val="FFFF00"/>
                </a:solidFill>
              </a:rPr>
              <a:t>Maplet</a:t>
            </a:r>
            <a:r>
              <a:rPr lang="fr-FR" sz="2400" b="1" dirty="0">
                <a:solidFill>
                  <a:srgbClr val="FFFF00"/>
                </a:solidFill>
              </a:rPr>
              <a:t> </a:t>
            </a:r>
            <a:r>
              <a:rPr lang="fr-FR" sz="2400" b="1" dirty="0" err="1">
                <a:solidFill>
                  <a:srgbClr val="FFFF00"/>
                </a:solidFill>
              </a:rPr>
              <a:t>builder</a:t>
            </a:r>
            <a:endParaRPr lang="fr-FR" sz="2400" b="1" dirty="0">
              <a:solidFill>
                <a:srgbClr val="FFFF00"/>
              </a:solidFill>
            </a:endParaRPr>
          </a:p>
          <a:p>
            <a:pPr marL="0" indent="0" algn="just">
              <a:buNone/>
            </a:pPr>
            <a:r>
              <a:rPr lang="fr-FR" sz="2400" dirty="0"/>
              <a:t>	C’est une interface graphique pour le package Maplets. Elle permet de définir la mise en page d'une Maplet et de glisser-déposer les différents composants visuels.</a:t>
            </a:r>
          </a:p>
          <a:p>
            <a:pPr marL="0" indent="0" algn="just">
              <a:buNone/>
            </a:pPr>
            <a:r>
              <a:rPr lang="fr-FR" sz="2400" b="1" dirty="0" err="1">
                <a:solidFill>
                  <a:srgbClr val="FFFF00"/>
                </a:solidFill>
              </a:rPr>
              <a:t>Maplets</a:t>
            </a:r>
            <a:r>
              <a:rPr lang="fr-FR" sz="2400" b="1" dirty="0">
                <a:solidFill>
                  <a:srgbClr val="FFFF00"/>
                </a:solidFill>
              </a:rPr>
              <a:t> package</a:t>
            </a:r>
          </a:p>
          <a:p>
            <a:pPr marL="0" indent="0" algn="just">
              <a:buNone/>
            </a:pPr>
            <a:r>
              <a:rPr lang="fr-FR" sz="2400" dirty="0"/>
              <a:t>	 C’est un ensemble de routines pour la création de Maplets dans l'interface de la feuille de calcul ou de la ligne de commande.</a:t>
            </a:r>
          </a:p>
        </p:txBody>
      </p:sp>
      <p:sp>
        <p:nvSpPr>
          <p:cNvPr id="4" name="Titre 1"/>
          <p:cNvSpPr txBox="1">
            <a:spLocks/>
          </p:cNvSpPr>
          <p:nvPr/>
        </p:nvSpPr>
        <p:spPr>
          <a:xfrm>
            <a:off x="836386" y="0"/>
            <a:ext cx="10519228" cy="67163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Etablissement de programme</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68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36386" y="0"/>
            <a:ext cx="10519228" cy="65545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Etablissement </a:t>
            </a:r>
            <a:r>
              <a:rPr lang="fr-FR" sz="2800" b="1" i="1" dirty="0" smtClean="0">
                <a:solidFill>
                  <a:srgbClr val="002060"/>
                </a:solidFill>
                <a:effectLst>
                  <a:outerShdw blurRad="38100" dist="38100" dir="2700000" algn="tl">
                    <a:srgbClr val="000000">
                      <a:alpha val="43137"/>
                    </a:srgbClr>
                  </a:outerShdw>
                </a:effectLst>
              </a:rPr>
              <a:t>du </a:t>
            </a:r>
            <a:r>
              <a:rPr lang="fr-FR" sz="2800" b="1" i="1" dirty="0">
                <a:solidFill>
                  <a:srgbClr val="002060"/>
                </a:solidFill>
                <a:effectLst>
                  <a:outerShdw blurRad="38100" dist="38100" dir="2700000" algn="tl">
                    <a:srgbClr val="000000">
                      <a:alpha val="43137"/>
                    </a:srgbClr>
                  </a:outerShdw>
                </a:effectLst>
              </a:rPr>
              <a:t>programme</a:t>
            </a:r>
            <a:endParaRPr lang="fr-FR" sz="2800" i="1" dirty="0">
              <a:solidFill>
                <a:srgbClr val="00206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stretch>
            <a:fillRect/>
          </a:stretch>
        </p:blipFill>
        <p:spPr>
          <a:xfrm>
            <a:off x="1570415" y="824216"/>
            <a:ext cx="4112932" cy="6033784"/>
          </a:xfrm>
          <a:prstGeom prst="rect">
            <a:avLst/>
          </a:prstGeom>
        </p:spPr>
      </p:pic>
      <p:pic>
        <p:nvPicPr>
          <p:cNvPr id="12" name="Picture 11"/>
          <p:cNvPicPr>
            <a:picLocks noChangeAspect="1"/>
          </p:cNvPicPr>
          <p:nvPr/>
        </p:nvPicPr>
        <p:blipFill>
          <a:blip r:embed="rId3"/>
          <a:stretch>
            <a:fillRect/>
          </a:stretch>
        </p:blipFill>
        <p:spPr>
          <a:xfrm>
            <a:off x="6701770" y="824091"/>
            <a:ext cx="3891202" cy="6025078"/>
          </a:xfrm>
          <a:prstGeom prst="rect">
            <a:avLst/>
          </a:prstGeom>
        </p:spPr>
      </p:pic>
    </p:spTree>
    <p:extLst>
      <p:ext uri="{BB962C8B-B14F-4D97-AF65-F5344CB8AC3E}">
        <p14:creationId xmlns:p14="http://schemas.microsoft.com/office/powerpoint/2010/main" val="1280372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36386" y="0"/>
            <a:ext cx="10519228" cy="6478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Résultats et validation</a:t>
            </a:r>
            <a:endParaRPr lang="fr-FR" sz="2800" i="1" dirty="0">
              <a:solidFill>
                <a:srgbClr val="002060"/>
              </a:solidFill>
              <a:effectLst>
                <a:outerShdw blurRad="38100" dist="38100" dir="2700000" algn="tl">
                  <a:srgbClr val="000000">
                    <a:alpha val="43137"/>
                  </a:srgbClr>
                </a:outerShdw>
              </a:effectLst>
            </a:endParaRPr>
          </a:p>
        </p:txBody>
      </p:sp>
      <p:pic>
        <p:nvPicPr>
          <p:cNvPr id="5" name="Image 4"/>
          <p:cNvPicPr/>
          <p:nvPr/>
        </p:nvPicPr>
        <p:blipFill>
          <a:blip r:embed="rId2"/>
          <a:stretch>
            <a:fillRect/>
          </a:stretch>
        </p:blipFill>
        <p:spPr>
          <a:xfrm>
            <a:off x="2203772" y="776835"/>
            <a:ext cx="8210678" cy="5872024"/>
          </a:xfrm>
          <a:prstGeom prst="rect">
            <a:avLst/>
          </a:prstGeom>
        </p:spPr>
      </p:pic>
      <p:sp>
        <p:nvSpPr>
          <p:cNvPr id="2" name="Rectangle 1"/>
          <p:cNvSpPr/>
          <p:nvPr/>
        </p:nvSpPr>
        <p:spPr>
          <a:xfrm>
            <a:off x="629439" y="3671860"/>
            <a:ext cx="997389" cy="553998"/>
          </a:xfrm>
          <a:prstGeom prst="rect">
            <a:avLst/>
          </a:prstGeom>
        </p:spPr>
        <p:txBody>
          <a:bodyPr wrap="none">
            <a:spAutoFit/>
          </a:bodyPr>
          <a:lstStyle/>
          <a:p>
            <a:pPr fontAlgn="t"/>
            <a:r>
              <a:rPr lang="fr-FR" sz="3000" dirty="0">
                <a:solidFill>
                  <a:srgbClr val="FFFF00"/>
                </a:solidFill>
                <a:latin typeface="Roboto"/>
              </a:rPr>
              <a:t>MVF</a:t>
            </a:r>
            <a:endParaRPr lang="fr-FR" sz="3000" b="0" i="0" dirty="0">
              <a:solidFill>
                <a:srgbClr val="FFFF00"/>
              </a:solidFill>
              <a:effectLst/>
              <a:latin typeface="Roboto"/>
            </a:endParaRPr>
          </a:p>
        </p:txBody>
      </p:sp>
      <p:sp>
        <p:nvSpPr>
          <p:cNvPr id="3" name="Rounded Rectangle 2"/>
          <p:cNvSpPr/>
          <p:nvPr/>
        </p:nvSpPr>
        <p:spPr>
          <a:xfrm>
            <a:off x="2203772" y="1268666"/>
            <a:ext cx="8210678" cy="465536"/>
          </a:xfrm>
          <a:prstGeom prst="roundRect">
            <a:avLst/>
          </a:prstGeom>
          <a:solidFill>
            <a:schemeClr val="accent1">
              <a:alpha val="0"/>
            </a:schemeClr>
          </a:solidFill>
          <a:ln>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6"/>
          <p:cNvCxnSpPr/>
          <p:nvPr/>
        </p:nvCxnSpPr>
        <p:spPr>
          <a:xfrm flipH="1" flipV="1">
            <a:off x="7796573" y="1757502"/>
            <a:ext cx="631709" cy="307587"/>
          </a:xfrm>
          <a:prstGeom prst="straightConnector1">
            <a:avLst/>
          </a:prstGeom>
          <a:ln>
            <a:solidFill>
              <a:srgbClr val="0070C0"/>
            </a:solidFill>
            <a:tailEnd type="triangle"/>
          </a:ln>
          <a:effectLst>
            <a:glow rad="139700">
              <a:schemeClr val="accent3">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7491155" y="2062009"/>
            <a:ext cx="2971802" cy="745363"/>
          </a:xfrm>
        </p:spPr>
        <p:txBody>
          <a:bodyPr>
            <a:noAutofit/>
          </a:bodyPr>
          <a:lstStyle/>
          <a:p>
            <a:pPr marL="0" indent="0" algn="ctr">
              <a:buNone/>
            </a:pPr>
            <a:r>
              <a:rPr lang="fr-FR" dirty="0">
                <a:solidFill>
                  <a:srgbClr val="0070C0"/>
                </a:solidFill>
              </a:rPr>
              <a:t>Caractéristique géométriques et thermiques de la plaque</a:t>
            </a:r>
          </a:p>
        </p:txBody>
      </p:sp>
      <p:sp>
        <p:nvSpPr>
          <p:cNvPr id="13" name="Rounded Rectangle 12"/>
          <p:cNvSpPr/>
          <p:nvPr/>
        </p:nvSpPr>
        <p:spPr>
          <a:xfrm>
            <a:off x="4800388" y="2834554"/>
            <a:ext cx="3048000" cy="2562578"/>
          </a:xfrm>
          <a:prstGeom prst="roundRect">
            <a:avLst/>
          </a:prstGeom>
          <a:solidFill>
            <a:schemeClr val="accent1">
              <a:alpha val="0"/>
            </a:schemeClr>
          </a:solidFill>
          <a:ln>
            <a:solidFill>
              <a:srgbClr val="00B05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Arrow Connector 14"/>
          <p:cNvCxnSpPr/>
          <p:nvPr/>
        </p:nvCxnSpPr>
        <p:spPr>
          <a:xfrm flipH="1" flipV="1">
            <a:off x="7687733" y="5177307"/>
            <a:ext cx="657777" cy="388115"/>
          </a:xfrm>
          <a:prstGeom prst="straightConnector1">
            <a:avLst/>
          </a:prstGeom>
          <a:ln>
            <a:solidFill>
              <a:srgbClr val="00B050"/>
            </a:solidFill>
            <a:tailEnd type="triangle"/>
          </a:ln>
          <a:effectLst>
            <a:glow rad="1397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16" name="Content Placeholder 2"/>
          <p:cNvSpPr txBox="1">
            <a:spLocks/>
          </p:cNvSpPr>
          <p:nvPr/>
        </p:nvSpPr>
        <p:spPr>
          <a:xfrm>
            <a:off x="7255039" y="5361777"/>
            <a:ext cx="2971802" cy="74536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fr-FR" dirty="0">
                <a:solidFill>
                  <a:srgbClr val="00B050"/>
                </a:solidFill>
              </a:rPr>
              <a:t>Maillage</a:t>
            </a:r>
          </a:p>
        </p:txBody>
      </p:sp>
      <p:sp>
        <p:nvSpPr>
          <p:cNvPr id="17" name="Rounded Rectangle 16"/>
          <p:cNvSpPr/>
          <p:nvPr/>
        </p:nvSpPr>
        <p:spPr>
          <a:xfrm>
            <a:off x="5132649" y="2027247"/>
            <a:ext cx="2378074" cy="686878"/>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ounded Rectangle 17"/>
          <p:cNvSpPr/>
          <p:nvPr/>
        </p:nvSpPr>
        <p:spPr>
          <a:xfrm>
            <a:off x="5006495" y="5519867"/>
            <a:ext cx="2442356" cy="726188"/>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ounded Rectangle 18"/>
          <p:cNvSpPr/>
          <p:nvPr/>
        </p:nvSpPr>
        <p:spPr>
          <a:xfrm>
            <a:off x="2334321" y="3593244"/>
            <a:ext cx="2120511" cy="942449"/>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ounded Rectangle 19"/>
          <p:cNvSpPr/>
          <p:nvPr/>
        </p:nvSpPr>
        <p:spPr>
          <a:xfrm>
            <a:off x="8120249" y="3597672"/>
            <a:ext cx="2106592" cy="942449"/>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Content Placeholder 2"/>
          <p:cNvSpPr txBox="1">
            <a:spLocks/>
          </p:cNvSpPr>
          <p:nvPr/>
        </p:nvSpPr>
        <p:spPr>
          <a:xfrm>
            <a:off x="2008623" y="5005322"/>
            <a:ext cx="2971802" cy="74536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fr-FR" dirty="0">
                <a:solidFill>
                  <a:srgbClr val="FF0000"/>
                </a:solidFill>
              </a:rPr>
              <a:t>Condition aux limites</a:t>
            </a:r>
          </a:p>
        </p:txBody>
      </p:sp>
      <p:cxnSp>
        <p:nvCxnSpPr>
          <p:cNvPr id="23" name="Straight Arrow Connector 22"/>
          <p:cNvCxnSpPr/>
          <p:nvPr/>
        </p:nvCxnSpPr>
        <p:spPr>
          <a:xfrm flipH="1" flipV="1">
            <a:off x="3698734" y="4571427"/>
            <a:ext cx="144876" cy="575991"/>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endCxn id="17" idx="2"/>
          </p:cNvCxnSpPr>
          <p:nvPr/>
        </p:nvCxnSpPr>
        <p:spPr>
          <a:xfrm flipV="1">
            <a:off x="4513716" y="2714125"/>
            <a:ext cx="1807970" cy="2270405"/>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7" name="Straight Arrow Connector 26"/>
          <p:cNvCxnSpPr>
            <a:endCxn id="20" idx="1"/>
          </p:cNvCxnSpPr>
          <p:nvPr/>
        </p:nvCxnSpPr>
        <p:spPr>
          <a:xfrm flipV="1">
            <a:off x="4756015" y="4068897"/>
            <a:ext cx="3364234" cy="1164704"/>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30" name="Straight Arrow Connector 29"/>
          <p:cNvCxnSpPr>
            <a:endCxn id="18" idx="1"/>
          </p:cNvCxnSpPr>
          <p:nvPr/>
        </p:nvCxnSpPr>
        <p:spPr>
          <a:xfrm>
            <a:off x="4636196" y="5640296"/>
            <a:ext cx="370299" cy="242665"/>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00538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
                                            <p:txEl>
                                              <p:pRg st="0" end="0"/>
                                            </p:txEl>
                                          </p:spTgt>
                                        </p:tgtEl>
                                      </p:cBhvr>
                                    </p:animEffect>
                                    <p:set>
                                      <p:cBhvr>
                                        <p:cTn id="31" dur="1" fill="hold">
                                          <p:stCondLst>
                                            <p:cond delay="499"/>
                                          </p:stCondLst>
                                        </p:cTn>
                                        <p:tgtEl>
                                          <p:spTgt spid="8">
                                            <p:txEl>
                                              <p:pRg st="0" end="0"/>
                                            </p:txEl>
                                          </p:spTgt>
                                        </p:tgtEl>
                                        <p:attrNameLst>
                                          <p:attrName>style.visibility</p:attrName>
                                        </p:attrNameLst>
                                      </p:cBhvr>
                                      <p:to>
                                        <p:strVal val="hidden"/>
                                      </p:to>
                                    </p:se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000"/>
                                        <p:tgtEl>
                                          <p:spTgt spid="13"/>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30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par>
                          <p:cTn id="55" fill="hold">
                            <p:stCondLst>
                              <p:cond delay="500"/>
                            </p:stCondLst>
                            <p:childTnLst>
                              <p:par>
                                <p:cTn id="56" presetID="6"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circle(in)">
                                      <p:cBhvr>
                                        <p:cTn id="58" dur="2000"/>
                                        <p:tgtEl>
                                          <p:spTgt spid="2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ircle(in)">
                                      <p:cBhvr>
                                        <p:cTn id="61" dur="2000"/>
                                        <p:tgtEl>
                                          <p:spTgt spid="17"/>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par>
                          <p:cTn id="68" fill="hold">
                            <p:stCondLst>
                              <p:cond delay="2500"/>
                            </p:stCondLst>
                            <p:childTnLst>
                              <p:par>
                                <p:cTn id="69" presetID="22" presetClass="entr" presetSubtype="1"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par>
                          <p:cTn id="72" fill="hold">
                            <p:stCondLst>
                              <p:cond delay="3000"/>
                            </p:stCondLst>
                            <p:childTnLst>
                              <p:par>
                                <p:cTn id="73" presetID="22" presetClass="entr" presetSubtype="4"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par>
                          <p:cTn id="76" fill="hold">
                            <p:stCondLst>
                              <p:cond delay="3500"/>
                            </p:stCondLst>
                            <p:childTnLst>
                              <p:par>
                                <p:cTn id="77" presetID="22" presetClass="entr" presetSubtype="4"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par>
                          <p:cTn id="80" fill="hold">
                            <p:stCondLst>
                              <p:cond delay="4000"/>
                            </p:stCondLst>
                            <p:childTnLst>
                              <p:par>
                                <p:cTn id="81" presetID="22" presetClass="entr" presetSubtype="4"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00"/>
                                        <p:tgtEl>
                                          <p:spTgt spid="23"/>
                                        </p:tgtEl>
                                      </p:cBhvr>
                                    </p:animEffect>
                                  </p:childTnLst>
                                </p:cTn>
                              </p:par>
                            </p:childTnLst>
                          </p:cTn>
                        </p:par>
                        <p:par>
                          <p:cTn id="84" fill="hold">
                            <p:stCondLst>
                              <p:cond delay="4500"/>
                            </p:stCondLst>
                            <p:childTnLst>
                              <p:par>
                                <p:cTn id="85" presetID="16" presetClass="entr" presetSubtype="21"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inVertic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4"/>
                                        </p:tgtEl>
                                      </p:cBhvr>
                                    </p:animEffect>
                                    <p:set>
                                      <p:cBhvr>
                                        <p:cTn id="110" dur="1" fill="hold">
                                          <p:stCondLst>
                                            <p:cond delay="499"/>
                                          </p:stCondLst>
                                        </p:cTn>
                                        <p:tgtEl>
                                          <p:spTgt spid="2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3"/>
                                        </p:tgtEl>
                                      </p:cBhvr>
                                    </p:animEffect>
                                    <p:set>
                                      <p:cBhvr>
                                        <p:cTn id="113" dur="1" fill="hold">
                                          <p:stCondLst>
                                            <p:cond delay="499"/>
                                          </p:stCondLst>
                                        </p:cTn>
                                        <p:tgtEl>
                                          <p:spTgt spid="23"/>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1"/>
                                        </p:tgtEl>
                                      </p:cBhvr>
                                    </p:animEffect>
                                    <p:set>
                                      <p:cBhvr>
                                        <p:cTn id="11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build="p"/>
      <p:bldP spid="8" grpId="1" build="p"/>
      <p:bldP spid="13" grpId="0" animBg="1"/>
      <p:bldP spid="13" grpId="1" animBg="1"/>
      <p:bldP spid="16" grpId="0"/>
      <p:bldP spid="16" grpId="1"/>
      <p:bldP spid="17" grpId="0" animBg="1"/>
      <p:bldP spid="17" grpId="1" animBg="1"/>
      <p:bldP spid="18" grpId="0" animBg="1"/>
      <p:bldP spid="18" grpId="1" animBg="1"/>
      <p:bldP spid="19" grpId="0" animBg="1"/>
      <p:bldP spid="19" grpId="1" animBg="1"/>
      <p:bldP spid="20" grpId="0" animBg="1"/>
      <p:bldP spid="20" grpId="1" animBg="1"/>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36386" y="0"/>
            <a:ext cx="10519228" cy="68782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Résultats et validation</a:t>
            </a:r>
            <a:endParaRPr lang="fr-FR" sz="2800" i="1" dirty="0">
              <a:solidFill>
                <a:srgbClr val="002060"/>
              </a:solidFill>
              <a:effectLst>
                <a:outerShdw blurRad="38100" dist="38100" dir="2700000" algn="tl">
                  <a:srgbClr val="000000">
                    <a:alpha val="43137"/>
                  </a:srgbClr>
                </a:outerShdw>
              </a:effectLst>
            </a:endParaRPr>
          </a:p>
        </p:txBody>
      </p:sp>
      <p:pic>
        <p:nvPicPr>
          <p:cNvPr id="5" name="Image 4"/>
          <p:cNvPicPr/>
          <p:nvPr/>
        </p:nvPicPr>
        <p:blipFill>
          <a:blip r:embed="rId2"/>
          <a:stretch>
            <a:fillRect/>
          </a:stretch>
        </p:blipFill>
        <p:spPr>
          <a:xfrm>
            <a:off x="1424198" y="687823"/>
            <a:ext cx="9645696" cy="5756319"/>
          </a:xfrm>
          <a:prstGeom prst="rect">
            <a:avLst/>
          </a:prstGeom>
        </p:spPr>
      </p:pic>
      <p:sp>
        <p:nvSpPr>
          <p:cNvPr id="6" name="Rectangle 5"/>
          <p:cNvSpPr/>
          <p:nvPr/>
        </p:nvSpPr>
        <p:spPr>
          <a:xfrm>
            <a:off x="337691" y="3467143"/>
            <a:ext cx="997389" cy="553998"/>
          </a:xfrm>
          <a:prstGeom prst="rect">
            <a:avLst/>
          </a:prstGeom>
        </p:spPr>
        <p:txBody>
          <a:bodyPr wrap="none">
            <a:spAutoFit/>
          </a:bodyPr>
          <a:lstStyle/>
          <a:p>
            <a:pPr fontAlgn="t"/>
            <a:r>
              <a:rPr lang="fr-FR" sz="3000" dirty="0">
                <a:solidFill>
                  <a:srgbClr val="FFFF00"/>
                </a:solidFill>
                <a:latin typeface="Roboto"/>
              </a:rPr>
              <a:t>MVF</a:t>
            </a:r>
            <a:endParaRPr lang="fr-FR" sz="3000" b="0" i="0" dirty="0">
              <a:solidFill>
                <a:srgbClr val="FFFF00"/>
              </a:solidFill>
              <a:effectLst/>
              <a:latin typeface="Roboto"/>
            </a:endParaRPr>
          </a:p>
        </p:txBody>
      </p:sp>
    </p:spTree>
    <p:extLst>
      <p:ext uri="{BB962C8B-B14F-4D97-AF65-F5344CB8AC3E}">
        <p14:creationId xmlns:p14="http://schemas.microsoft.com/office/powerpoint/2010/main" val="939162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36386" y="1"/>
            <a:ext cx="10519228" cy="65317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Résultats et validation</a:t>
            </a:r>
            <a:endParaRPr lang="fr-FR" sz="2800" i="1" dirty="0">
              <a:solidFill>
                <a:srgbClr val="002060"/>
              </a:solidFill>
              <a:effectLst>
                <a:outerShdw blurRad="38100" dist="38100" dir="2700000" algn="tl">
                  <a:srgbClr val="000000">
                    <a:alpha val="43137"/>
                  </a:srgbClr>
                </a:outerShdw>
              </a:effectLst>
            </a:endParaRPr>
          </a:p>
        </p:txBody>
      </p:sp>
      <p:pic>
        <p:nvPicPr>
          <p:cNvPr id="5" name="Image 4"/>
          <p:cNvPicPr/>
          <p:nvPr/>
        </p:nvPicPr>
        <p:blipFill>
          <a:blip r:embed="rId2"/>
          <a:stretch>
            <a:fillRect/>
          </a:stretch>
        </p:blipFill>
        <p:spPr>
          <a:xfrm>
            <a:off x="2369999" y="653177"/>
            <a:ext cx="7858333" cy="6026212"/>
          </a:xfrm>
          <a:prstGeom prst="rect">
            <a:avLst/>
          </a:prstGeom>
        </p:spPr>
      </p:pic>
      <p:sp>
        <p:nvSpPr>
          <p:cNvPr id="6" name="Rectangle 5"/>
          <p:cNvSpPr/>
          <p:nvPr/>
        </p:nvSpPr>
        <p:spPr>
          <a:xfrm>
            <a:off x="605804" y="3528666"/>
            <a:ext cx="1018227" cy="553998"/>
          </a:xfrm>
          <a:prstGeom prst="rect">
            <a:avLst/>
          </a:prstGeom>
        </p:spPr>
        <p:txBody>
          <a:bodyPr wrap="none">
            <a:spAutoFit/>
          </a:bodyPr>
          <a:lstStyle/>
          <a:p>
            <a:pPr fontAlgn="t"/>
            <a:r>
              <a:rPr lang="fr-FR" sz="3000" dirty="0">
                <a:solidFill>
                  <a:srgbClr val="FFFF00"/>
                </a:solidFill>
                <a:latin typeface="Roboto"/>
              </a:rPr>
              <a:t>MDF</a:t>
            </a:r>
            <a:endParaRPr lang="fr-FR" sz="3000" b="0" i="0" dirty="0">
              <a:solidFill>
                <a:srgbClr val="FFFF00"/>
              </a:solidFill>
              <a:effectLst/>
              <a:latin typeface="Roboto"/>
            </a:endParaRPr>
          </a:p>
        </p:txBody>
      </p:sp>
      <p:sp>
        <p:nvSpPr>
          <p:cNvPr id="7" name="Rounded Rectangle 6"/>
          <p:cNvSpPr/>
          <p:nvPr/>
        </p:nvSpPr>
        <p:spPr>
          <a:xfrm>
            <a:off x="2369998" y="1105536"/>
            <a:ext cx="7858334" cy="401634"/>
          </a:xfrm>
          <a:prstGeom prst="roundRect">
            <a:avLst/>
          </a:prstGeom>
          <a:solidFill>
            <a:schemeClr val="accent1">
              <a:alpha val="0"/>
            </a:schemeClr>
          </a:solidFill>
          <a:ln>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Straight Arrow Connector 7"/>
          <p:cNvCxnSpPr/>
          <p:nvPr/>
        </p:nvCxnSpPr>
        <p:spPr>
          <a:xfrm flipH="1" flipV="1">
            <a:off x="7685076" y="1522200"/>
            <a:ext cx="734280" cy="226413"/>
          </a:xfrm>
          <a:prstGeom prst="straightConnector1">
            <a:avLst/>
          </a:prstGeom>
          <a:ln>
            <a:solidFill>
              <a:srgbClr val="0070C0"/>
            </a:solidFill>
            <a:tailEnd type="triangle"/>
          </a:ln>
          <a:effectLst>
            <a:glow rad="139700">
              <a:schemeClr val="accent3">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7590761" y="1785755"/>
            <a:ext cx="2690395" cy="745363"/>
          </a:xfrm>
        </p:spPr>
        <p:txBody>
          <a:bodyPr>
            <a:noAutofit/>
          </a:bodyPr>
          <a:lstStyle/>
          <a:p>
            <a:pPr marL="0" indent="0" algn="ctr">
              <a:buNone/>
            </a:pPr>
            <a:r>
              <a:rPr lang="fr-FR" dirty="0">
                <a:solidFill>
                  <a:srgbClr val="0070C0"/>
                </a:solidFill>
              </a:rPr>
              <a:t>Caractéristique géométriques et thermiques de la plaque</a:t>
            </a:r>
          </a:p>
        </p:txBody>
      </p:sp>
      <p:sp>
        <p:nvSpPr>
          <p:cNvPr id="10" name="Rounded Rectangle 9"/>
          <p:cNvSpPr/>
          <p:nvPr/>
        </p:nvSpPr>
        <p:spPr>
          <a:xfrm>
            <a:off x="4733966" y="2548720"/>
            <a:ext cx="3160444" cy="2371162"/>
          </a:xfrm>
          <a:prstGeom prst="roundRect">
            <a:avLst/>
          </a:prstGeom>
          <a:solidFill>
            <a:schemeClr val="accent1">
              <a:alpha val="0"/>
            </a:schemeClr>
          </a:solidFill>
          <a:ln>
            <a:solidFill>
              <a:srgbClr val="00B05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Straight Arrow Connector 10"/>
          <p:cNvCxnSpPr/>
          <p:nvPr/>
        </p:nvCxnSpPr>
        <p:spPr>
          <a:xfrm flipH="1" flipV="1">
            <a:off x="7685077" y="4588682"/>
            <a:ext cx="839600" cy="161613"/>
          </a:xfrm>
          <a:prstGeom prst="straightConnector1">
            <a:avLst/>
          </a:prstGeom>
          <a:ln>
            <a:solidFill>
              <a:srgbClr val="00B050"/>
            </a:solidFill>
            <a:tailEnd type="triangle"/>
          </a:ln>
          <a:effectLst>
            <a:glow rad="1397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8416712" y="4607220"/>
            <a:ext cx="1233083" cy="410489"/>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fr-FR" dirty="0">
                <a:solidFill>
                  <a:srgbClr val="00B050"/>
                </a:solidFill>
              </a:rPr>
              <a:t>Maillage</a:t>
            </a:r>
          </a:p>
        </p:txBody>
      </p:sp>
      <p:sp>
        <p:nvSpPr>
          <p:cNvPr id="13" name="Rounded Rectangle 12"/>
          <p:cNvSpPr/>
          <p:nvPr/>
        </p:nvSpPr>
        <p:spPr>
          <a:xfrm>
            <a:off x="5108358" y="1765251"/>
            <a:ext cx="2348076" cy="689174"/>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ounded Rectangle 13"/>
          <p:cNvSpPr/>
          <p:nvPr/>
        </p:nvSpPr>
        <p:spPr>
          <a:xfrm>
            <a:off x="4894931" y="5005113"/>
            <a:ext cx="2348076" cy="688284"/>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ounded Rectangle 14"/>
          <p:cNvSpPr/>
          <p:nvPr/>
        </p:nvSpPr>
        <p:spPr>
          <a:xfrm>
            <a:off x="2489127" y="3158051"/>
            <a:ext cx="2120511" cy="787478"/>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ounded Rectangle 15"/>
          <p:cNvSpPr/>
          <p:nvPr/>
        </p:nvSpPr>
        <p:spPr>
          <a:xfrm>
            <a:off x="8002375" y="3175032"/>
            <a:ext cx="2121027" cy="795272"/>
          </a:xfrm>
          <a:prstGeom prst="roundRect">
            <a:avLst/>
          </a:prstGeom>
          <a:solidFill>
            <a:schemeClr val="accent1">
              <a:alpha val="0"/>
            </a:schemeClr>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ontent Placeholder 2"/>
          <p:cNvSpPr txBox="1">
            <a:spLocks/>
          </p:cNvSpPr>
          <p:nvPr/>
        </p:nvSpPr>
        <p:spPr>
          <a:xfrm>
            <a:off x="2315366" y="4642019"/>
            <a:ext cx="2238738" cy="363094"/>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fr-FR" dirty="0">
                <a:solidFill>
                  <a:srgbClr val="FF0000"/>
                </a:solidFill>
              </a:rPr>
              <a:t>Condition aux limites</a:t>
            </a:r>
          </a:p>
        </p:txBody>
      </p:sp>
      <p:cxnSp>
        <p:nvCxnSpPr>
          <p:cNvPr id="18" name="Straight Arrow Connector 17"/>
          <p:cNvCxnSpPr/>
          <p:nvPr/>
        </p:nvCxnSpPr>
        <p:spPr>
          <a:xfrm flipH="1" flipV="1">
            <a:off x="3937603" y="4144347"/>
            <a:ext cx="224095" cy="486334"/>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endCxn id="13" idx="2"/>
          </p:cNvCxnSpPr>
          <p:nvPr/>
        </p:nvCxnSpPr>
        <p:spPr>
          <a:xfrm flipV="1">
            <a:off x="4557500" y="2454425"/>
            <a:ext cx="1724896" cy="1973164"/>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a:endCxn id="16" idx="1"/>
          </p:cNvCxnSpPr>
          <p:nvPr/>
        </p:nvCxnSpPr>
        <p:spPr>
          <a:xfrm flipV="1">
            <a:off x="4899736" y="3572668"/>
            <a:ext cx="3102639" cy="1144477"/>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14" idx="1"/>
          </p:cNvCxnSpPr>
          <p:nvPr/>
        </p:nvCxnSpPr>
        <p:spPr>
          <a:xfrm>
            <a:off x="4452730" y="5027789"/>
            <a:ext cx="442201" cy="321466"/>
          </a:xfrm>
          <a:prstGeom prst="straightConnector1">
            <a:avLst/>
          </a:prstGeom>
          <a:ln>
            <a:solidFill>
              <a:srgbClr val="FF0000"/>
            </a:solidFill>
            <a:tailEnd type="triangle"/>
          </a:ln>
          <a:effectLst>
            <a:glow rad="139700">
              <a:schemeClr val="accent6">
                <a:satMod val="175000"/>
                <a:alpha val="40000"/>
              </a:schemeClr>
            </a:glow>
          </a:effectLst>
        </p:spPr>
        <p:style>
          <a:lnRef idx="2">
            <a:schemeClr val="dk1"/>
          </a:lnRef>
          <a:fillRef idx="0">
            <a:schemeClr val="dk1"/>
          </a:fillRef>
          <a:effectRef idx="1">
            <a:schemeClr val="dk1"/>
          </a:effectRef>
          <a:fontRef idx="minor">
            <a:schemeClr val="tx1"/>
          </a:fontRef>
        </p:style>
      </p:cxnSp>
      <p:sp>
        <p:nvSpPr>
          <p:cNvPr id="31" name="Rounded Rectangle 30"/>
          <p:cNvSpPr/>
          <p:nvPr/>
        </p:nvSpPr>
        <p:spPr>
          <a:xfrm>
            <a:off x="2431560" y="5803034"/>
            <a:ext cx="2545042" cy="553155"/>
          </a:xfrm>
          <a:prstGeom prst="roundRect">
            <a:avLst/>
          </a:prstGeom>
          <a:solidFill>
            <a:schemeClr val="accent1">
              <a:alpha val="0"/>
            </a:schemeClr>
          </a:solid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Straight Arrow Connector 34"/>
          <p:cNvCxnSpPr>
            <a:endCxn id="31" idx="0"/>
          </p:cNvCxnSpPr>
          <p:nvPr/>
        </p:nvCxnSpPr>
        <p:spPr>
          <a:xfrm>
            <a:off x="3504160" y="5471749"/>
            <a:ext cx="199921" cy="331285"/>
          </a:xfrm>
          <a:prstGeom prst="straightConnector1">
            <a:avLst/>
          </a:prstGeom>
          <a:ln>
            <a:solidFill>
              <a:srgbClr val="C00000"/>
            </a:solidFill>
            <a:tailEnd type="triangle"/>
          </a:ln>
          <a:effectLst>
            <a:glow rad="101600">
              <a:srgbClr val="C00000">
                <a:alpha val="60000"/>
              </a:srgbClr>
            </a:glow>
          </a:effectLst>
        </p:spPr>
        <p:style>
          <a:lnRef idx="2">
            <a:schemeClr val="accent1"/>
          </a:lnRef>
          <a:fillRef idx="0">
            <a:schemeClr val="accent1"/>
          </a:fillRef>
          <a:effectRef idx="1">
            <a:schemeClr val="accent1"/>
          </a:effectRef>
          <a:fontRef idx="minor">
            <a:schemeClr val="tx1"/>
          </a:fontRef>
        </p:style>
      </p:cxnSp>
      <p:sp>
        <p:nvSpPr>
          <p:cNvPr id="37" name="Content Placeholder 2"/>
          <p:cNvSpPr txBox="1">
            <a:spLocks/>
          </p:cNvSpPr>
          <p:nvPr/>
        </p:nvSpPr>
        <p:spPr>
          <a:xfrm>
            <a:off x="2370000" y="4952639"/>
            <a:ext cx="2238738" cy="55583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fr-FR" dirty="0">
                <a:solidFill>
                  <a:srgbClr val="C00000"/>
                </a:solidFill>
              </a:rPr>
              <a:t>Choix de la formule de discrétisation</a:t>
            </a:r>
          </a:p>
        </p:txBody>
      </p:sp>
      <p:sp>
        <p:nvSpPr>
          <p:cNvPr id="38" name="Rounded Rectangle 37"/>
          <p:cNvSpPr/>
          <p:nvPr/>
        </p:nvSpPr>
        <p:spPr>
          <a:xfrm>
            <a:off x="5146896" y="5811744"/>
            <a:ext cx="4976505" cy="553155"/>
          </a:xfrm>
          <a:prstGeom prst="roundRect">
            <a:avLst/>
          </a:prstGeom>
          <a:solidFill>
            <a:schemeClr val="accent1">
              <a:alpha val="0"/>
            </a:schemeClr>
          </a:solidFill>
          <a:ln>
            <a:solidFill>
              <a:schemeClr val="accent4"/>
            </a:solidFill>
          </a:ln>
          <a:effectLst>
            <a:glow rad="101600">
              <a:schemeClr val="accent4">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Straight Arrow Connector 41"/>
          <p:cNvCxnSpPr>
            <a:endCxn id="38" idx="0"/>
          </p:cNvCxnSpPr>
          <p:nvPr/>
        </p:nvCxnSpPr>
        <p:spPr>
          <a:xfrm flipH="1">
            <a:off x="7635149" y="5583440"/>
            <a:ext cx="155328" cy="228304"/>
          </a:xfrm>
          <a:prstGeom prst="straightConnector1">
            <a:avLst/>
          </a:prstGeom>
          <a:ln>
            <a:solidFill>
              <a:schemeClr val="accent4"/>
            </a:solidFill>
            <a:tailEnd type="triangle"/>
          </a:ln>
          <a:effectLst>
            <a:glow rad="101600">
              <a:schemeClr val="accent4">
                <a:alpha val="60000"/>
              </a:schemeClr>
            </a:glow>
          </a:effectLst>
        </p:spPr>
        <p:style>
          <a:lnRef idx="2">
            <a:schemeClr val="accent1"/>
          </a:lnRef>
          <a:fillRef idx="0">
            <a:schemeClr val="accent1"/>
          </a:fillRef>
          <a:effectRef idx="1">
            <a:schemeClr val="accent1"/>
          </a:effectRef>
          <a:fontRef idx="minor">
            <a:schemeClr val="tx1"/>
          </a:fontRef>
        </p:style>
      </p:cxnSp>
      <p:sp>
        <p:nvSpPr>
          <p:cNvPr id="44" name="Content Placeholder 2"/>
          <p:cNvSpPr txBox="1">
            <a:spLocks/>
          </p:cNvSpPr>
          <p:nvPr/>
        </p:nvSpPr>
        <p:spPr>
          <a:xfrm>
            <a:off x="7590760" y="5270940"/>
            <a:ext cx="2532641" cy="431605"/>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fr-FR" dirty="0">
                <a:solidFill>
                  <a:schemeClr val="accent4"/>
                </a:solidFill>
              </a:rPr>
              <a:t>Choix </a:t>
            </a:r>
            <a:r>
              <a:rPr lang="fr-FR" dirty="0" smtClean="0">
                <a:solidFill>
                  <a:schemeClr val="accent4"/>
                </a:solidFill>
              </a:rPr>
              <a:t>du </a:t>
            </a:r>
            <a:r>
              <a:rPr lang="fr-FR" dirty="0">
                <a:solidFill>
                  <a:schemeClr val="accent4"/>
                </a:solidFill>
              </a:rPr>
              <a:t>schéma de discrétisation de </a:t>
            </a:r>
            <a:r>
              <a:rPr lang="fr-FR" dirty="0" smtClean="0">
                <a:solidFill>
                  <a:schemeClr val="accent4"/>
                </a:solidFill>
              </a:rPr>
              <a:t>la CLN  </a:t>
            </a:r>
            <a:endParaRPr lang="fr-FR" dirty="0">
              <a:solidFill>
                <a:schemeClr val="accent4"/>
              </a:solidFill>
            </a:endParaRPr>
          </a:p>
        </p:txBody>
      </p:sp>
    </p:spTree>
    <p:extLst>
      <p:ext uri="{BB962C8B-B14F-4D97-AF65-F5344CB8AC3E}">
        <p14:creationId xmlns:p14="http://schemas.microsoft.com/office/powerpoint/2010/main" val="33806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up)">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9">
                                            <p:txEl>
                                              <p:pRg st="0" end="0"/>
                                            </p:txEl>
                                          </p:spTgt>
                                        </p:tgtEl>
                                      </p:cBhvr>
                                    </p:animEffect>
                                    <p:set>
                                      <p:cBhvr>
                                        <p:cTn id="26" dur="1" fill="hold">
                                          <p:stCondLst>
                                            <p:cond delay="499"/>
                                          </p:stCondLst>
                                        </p:cTn>
                                        <p:tgtEl>
                                          <p:spTgt spid="9">
                                            <p:txEl>
                                              <p:pRg st="0" end="0"/>
                                            </p:txEl>
                                          </p:spTgt>
                                        </p:tgtEl>
                                        <p:attrNameLst>
                                          <p:attrName>style.visibility</p:attrName>
                                        </p:attrNameLst>
                                      </p:cBhvr>
                                      <p:to>
                                        <p:strVal val="hidden"/>
                                      </p:to>
                                    </p:se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par>
                          <p:cTn id="35" fill="hold">
                            <p:stCondLst>
                              <p:cond delay="30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par>
                          <p:cTn id="50" fill="hold">
                            <p:stCondLst>
                              <p:cond delay="500"/>
                            </p:stCondLst>
                            <p:childTnLst>
                              <p:par>
                                <p:cTn id="51" presetID="6"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ircle(in)">
                                      <p:cBhvr>
                                        <p:cTn id="56" dur="2000"/>
                                        <p:tgtEl>
                                          <p:spTgt spid="13"/>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ircle(in)">
                                      <p:cBhvr>
                                        <p:cTn id="62" dur="2000"/>
                                        <p:tgtEl>
                                          <p:spTgt spid="14"/>
                                        </p:tgtEl>
                                      </p:cBhvr>
                                    </p:animEffect>
                                  </p:childTnLst>
                                </p:cTn>
                              </p:par>
                            </p:childTnLst>
                          </p:cTn>
                        </p:par>
                        <p:par>
                          <p:cTn id="63" fill="hold">
                            <p:stCondLst>
                              <p:cond delay="2500"/>
                            </p:stCondLst>
                            <p:childTnLst>
                              <p:par>
                                <p:cTn id="64" presetID="22" presetClass="entr" presetSubtype="1"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500"/>
                                        <p:tgtEl>
                                          <p:spTgt spid="21"/>
                                        </p:tgtEl>
                                      </p:cBhvr>
                                    </p:animEffect>
                                  </p:childTnLst>
                                </p:cTn>
                              </p:par>
                            </p:childTnLst>
                          </p:cTn>
                        </p:par>
                        <p:par>
                          <p:cTn id="67" fill="hold">
                            <p:stCondLst>
                              <p:cond delay="3000"/>
                            </p:stCondLst>
                            <p:childTnLst>
                              <p:par>
                                <p:cTn id="68" presetID="22" presetClass="entr" presetSubtype="4"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par>
                          <p:cTn id="71" fill="hold">
                            <p:stCondLst>
                              <p:cond delay="3500"/>
                            </p:stCondLst>
                            <p:childTnLst>
                              <p:par>
                                <p:cTn id="72" presetID="22" presetClass="entr" presetSubtype="4"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par>
                          <p:cTn id="75" fill="hold">
                            <p:stCondLst>
                              <p:cond delay="4000"/>
                            </p:stCondLst>
                            <p:childTnLst>
                              <p:par>
                                <p:cTn id="76" presetID="22" presetClass="entr" presetSubtype="4"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p:stCondLst>
                              <p:cond delay="4500"/>
                            </p:stCondLst>
                            <p:childTnLst>
                              <p:par>
                                <p:cTn id="80" presetID="16" presetClass="entr" presetSubtype="21"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5"/>
                                        </p:tgtEl>
                                      </p:cBhvr>
                                    </p:animEffect>
                                    <p:set>
                                      <p:cBhvr>
                                        <p:cTn id="93" dur="1" fill="hold">
                                          <p:stCondLst>
                                            <p:cond delay="499"/>
                                          </p:stCondLst>
                                        </p:cTn>
                                        <p:tgtEl>
                                          <p:spTgt spid="1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9"/>
                                        </p:tgtEl>
                                      </p:cBhvr>
                                    </p:animEffect>
                                    <p:set>
                                      <p:cBhvr>
                                        <p:cTn id="105" dur="1" fill="hold">
                                          <p:stCondLst>
                                            <p:cond delay="499"/>
                                          </p:stCondLst>
                                        </p:cTn>
                                        <p:tgtEl>
                                          <p:spTgt spid="1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7"/>
                                        </p:tgtEl>
                                      </p:cBhvr>
                                    </p:animEffect>
                                    <p:set>
                                      <p:cBhvr>
                                        <p:cTn id="111" dur="1" fill="hold">
                                          <p:stCondLst>
                                            <p:cond delay="499"/>
                                          </p:stCondLst>
                                        </p:cTn>
                                        <p:tgtEl>
                                          <p:spTgt spid="17"/>
                                        </p:tgtEl>
                                        <p:attrNameLst>
                                          <p:attrName>style.visibility</p:attrName>
                                        </p:attrNameLst>
                                      </p:cBhvr>
                                      <p:to>
                                        <p:strVal val="hidden"/>
                                      </p:to>
                                    </p:set>
                                  </p:childTnLst>
                                </p:cTn>
                              </p:par>
                            </p:childTnLst>
                          </p:cTn>
                        </p:par>
                        <p:par>
                          <p:cTn id="112" fill="hold">
                            <p:stCondLst>
                              <p:cond delay="500"/>
                            </p:stCondLst>
                            <p:childTnLst>
                              <p:par>
                                <p:cTn id="113" presetID="6"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circle(in)">
                                      <p:cBhvr>
                                        <p:cTn id="115" dur="2000"/>
                                        <p:tgtEl>
                                          <p:spTgt spid="31"/>
                                        </p:tgtEl>
                                      </p:cBhvr>
                                    </p:animEffect>
                                  </p:childTnLst>
                                </p:cTn>
                              </p:par>
                            </p:childTnLst>
                          </p:cTn>
                        </p:par>
                        <p:par>
                          <p:cTn id="116" fill="hold">
                            <p:stCondLst>
                              <p:cond delay="2500"/>
                            </p:stCondLst>
                            <p:childTnLst>
                              <p:par>
                                <p:cTn id="117" presetID="22" presetClass="entr" presetSubtype="1"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up)">
                                      <p:cBhvr>
                                        <p:cTn id="119" dur="500"/>
                                        <p:tgtEl>
                                          <p:spTgt spid="35"/>
                                        </p:tgtEl>
                                      </p:cBhvr>
                                    </p:animEffect>
                                  </p:childTnLst>
                                </p:cTn>
                              </p:par>
                            </p:childTnLst>
                          </p:cTn>
                        </p:par>
                        <p:par>
                          <p:cTn id="120" fill="hold">
                            <p:stCondLst>
                              <p:cond delay="3000"/>
                            </p:stCondLst>
                            <p:childTnLst>
                              <p:par>
                                <p:cTn id="121" presetID="16" presetClass="entr" presetSubtype="21"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arn(inVertical)">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5"/>
                                        </p:tgtEl>
                                      </p:cBhvr>
                                    </p:animEffect>
                                    <p:set>
                                      <p:cBhvr>
                                        <p:cTn id="131" dur="1" fill="hold">
                                          <p:stCondLst>
                                            <p:cond delay="499"/>
                                          </p:stCondLst>
                                        </p:cTn>
                                        <p:tgtEl>
                                          <p:spTgt spid="35"/>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7"/>
                                        </p:tgtEl>
                                      </p:cBhvr>
                                    </p:animEffect>
                                    <p:set>
                                      <p:cBhvr>
                                        <p:cTn id="134" dur="1" fill="hold">
                                          <p:stCondLst>
                                            <p:cond delay="499"/>
                                          </p:stCondLst>
                                        </p:cTn>
                                        <p:tgtEl>
                                          <p:spTgt spid="37"/>
                                        </p:tgtEl>
                                        <p:attrNameLst>
                                          <p:attrName>style.visibility</p:attrName>
                                        </p:attrNameLst>
                                      </p:cBhvr>
                                      <p:to>
                                        <p:strVal val="hidden"/>
                                      </p:to>
                                    </p:set>
                                  </p:childTnLst>
                                </p:cTn>
                              </p:par>
                            </p:childTnLst>
                          </p:cTn>
                        </p:par>
                        <p:par>
                          <p:cTn id="135" fill="hold">
                            <p:stCondLst>
                              <p:cond delay="500"/>
                            </p:stCondLst>
                            <p:childTnLst>
                              <p:par>
                                <p:cTn id="136" presetID="6" presetClass="entr" presetSubtype="16" fill="hold" grpId="0"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circle(in)">
                                      <p:cBhvr>
                                        <p:cTn id="138" dur="2000"/>
                                        <p:tgtEl>
                                          <p:spTgt spid="38"/>
                                        </p:tgtEl>
                                      </p:cBhvr>
                                    </p:animEffect>
                                  </p:childTnLst>
                                </p:cTn>
                              </p:par>
                            </p:childTnLst>
                          </p:cTn>
                        </p:par>
                        <p:par>
                          <p:cTn id="139" fill="hold">
                            <p:stCondLst>
                              <p:cond delay="2500"/>
                            </p:stCondLst>
                            <p:childTnLst>
                              <p:par>
                                <p:cTn id="140" presetID="22" presetClass="entr" presetSubtype="1" fill="hold" nodeType="after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wipe(up)">
                                      <p:cBhvr>
                                        <p:cTn id="142" dur="500"/>
                                        <p:tgtEl>
                                          <p:spTgt spid="42"/>
                                        </p:tgtEl>
                                      </p:cBhvr>
                                    </p:animEffect>
                                  </p:childTnLst>
                                </p:cTn>
                              </p:par>
                            </p:childTnLst>
                          </p:cTn>
                        </p:par>
                        <p:par>
                          <p:cTn id="143" fill="hold">
                            <p:stCondLst>
                              <p:cond delay="3000"/>
                            </p:stCondLst>
                            <p:childTnLst>
                              <p:par>
                                <p:cTn id="144" presetID="16" presetClass="entr" presetSubtype="21" fill="hold" grpId="0" nodeType="after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barn(inVertical)">
                                      <p:cBhvr>
                                        <p:cTn id="146" dur="500"/>
                                        <p:tgtEl>
                                          <p:spTgt spid="4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42"/>
                                        </p:tgtEl>
                                      </p:cBhvr>
                                    </p:animEffect>
                                    <p:set>
                                      <p:cBhvr>
                                        <p:cTn id="154" dur="1" fill="hold">
                                          <p:stCondLst>
                                            <p:cond delay="499"/>
                                          </p:stCondLst>
                                        </p:cTn>
                                        <p:tgtEl>
                                          <p:spTgt spid="42"/>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44"/>
                                        </p:tgtEl>
                                      </p:cBhvr>
                                    </p:animEffect>
                                    <p:set>
                                      <p:cBhvr>
                                        <p:cTn id="157"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build="p"/>
      <p:bldP spid="9" grpId="1" build="p"/>
      <p:bldP spid="10" grpId="0" animBg="1"/>
      <p:bldP spid="10" grpId="1" animBg="1"/>
      <p:bldP spid="12" grpId="0"/>
      <p:bldP spid="12" grpId="1"/>
      <p:bldP spid="13" grpId="0" animBg="1"/>
      <p:bldP spid="13" grpId="1" animBg="1"/>
      <p:bldP spid="14" grpId="0" animBg="1"/>
      <p:bldP spid="14" grpId="1" animBg="1"/>
      <p:bldP spid="15" grpId="0" animBg="1"/>
      <p:bldP spid="15" grpId="1" animBg="1"/>
      <p:bldP spid="16" grpId="0" animBg="1"/>
      <p:bldP spid="16" grpId="1" animBg="1"/>
      <p:bldP spid="17" grpId="0"/>
      <p:bldP spid="17" grpId="1"/>
      <p:bldP spid="31" grpId="0" animBg="1"/>
      <p:bldP spid="31" grpId="1" animBg="1"/>
      <p:bldP spid="37" grpId="0"/>
      <p:bldP spid="37" grpId="1"/>
      <p:bldP spid="38" grpId="0" animBg="1"/>
      <p:bldP spid="38" grpId="1" animBg="1"/>
      <p:bldP spid="44" grpId="0"/>
      <p:bldP spid="4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36386" y="0"/>
            <a:ext cx="10519228" cy="68782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Résultats et validation</a:t>
            </a:r>
            <a:endParaRPr lang="fr-FR" sz="2800" i="1" dirty="0">
              <a:solidFill>
                <a:srgbClr val="002060"/>
              </a:solidFill>
              <a:effectLst>
                <a:outerShdw blurRad="38100" dist="38100" dir="2700000" algn="tl">
                  <a:srgbClr val="000000">
                    <a:alpha val="43137"/>
                  </a:srgbClr>
                </a:outerShdw>
              </a:effectLst>
            </a:endParaRPr>
          </a:p>
        </p:txBody>
      </p:sp>
      <p:pic>
        <p:nvPicPr>
          <p:cNvPr id="5" name="Image 4"/>
          <p:cNvPicPr/>
          <p:nvPr/>
        </p:nvPicPr>
        <p:blipFill>
          <a:blip r:embed="rId2"/>
          <a:stretch>
            <a:fillRect/>
          </a:stretch>
        </p:blipFill>
        <p:spPr>
          <a:xfrm>
            <a:off x="1610315" y="784927"/>
            <a:ext cx="9653797" cy="5882910"/>
          </a:xfrm>
          <a:prstGeom prst="rect">
            <a:avLst/>
          </a:prstGeom>
        </p:spPr>
      </p:pic>
      <p:sp>
        <p:nvSpPr>
          <p:cNvPr id="6" name="Rectangle 5"/>
          <p:cNvSpPr/>
          <p:nvPr/>
        </p:nvSpPr>
        <p:spPr>
          <a:xfrm>
            <a:off x="327272" y="3467144"/>
            <a:ext cx="1018227" cy="553998"/>
          </a:xfrm>
          <a:prstGeom prst="rect">
            <a:avLst/>
          </a:prstGeom>
        </p:spPr>
        <p:txBody>
          <a:bodyPr wrap="none">
            <a:spAutoFit/>
          </a:bodyPr>
          <a:lstStyle/>
          <a:p>
            <a:pPr fontAlgn="t"/>
            <a:r>
              <a:rPr lang="fr-FR" sz="3000" dirty="0">
                <a:solidFill>
                  <a:srgbClr val="FFFF00"/>
                </a:solidFill>
                <a:latin typeface="Roboto"/>
              </a:rPr>
              <a:t>MDF</a:t>
            </a:r>
            <a:endParaRPr lang="fr-FR" sz="3000" b="0" i="0" dirty="0">
              <a:solidFill>
                <a:srgbClr val="FFFF00"/>
              </a:solidFill>
              <a:effectLst/>
              <a:latin typeface="Roboto"/>
            </a:endParaRPr>
          </a:p>
        </p:txBody>
      </p:sp>
    </p:spTree>
    <p:extLst>
      <p:ext uri="{BB962C8B-B14F-4D97-AF65-F5344CB8AC3E}">
        <p14:creationId xmlns:p14="http://schemas.microsoft.com/office/powerpoint/2010/main" val="220175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36386" y="0"/>
            <a:ext cx="10519228" cy="104414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Résultats et validation</a:t>
            </a:r>
            <a:endParaRPr lang="fr-FR" sz="2800" i="1" dirty="0">
              <a:solidFill>
                <a:srgbClr val="002060"/>
              </a:solidFill>
              <a:effectLst>
                <a:outerShdw blurRad="38100" dist="38100" dir="2700000" algn="tl">
                  <a:srgbClr val="000000">
                    <a:alpha val="43137"/>
                  </a:srgbClr>
                </a:outerShdw>
              </a:effectLst>
            </a:endParaRPr>
          </a:p>
        </p:txBody>
      </p:sp>
      <p:pic>
        <p:nvPicPr>
          <p:cNvPr id="5" name="Image 27"/>
          <p:cNvPicPr/>
          <p:nvPr/>
        </p:nvPicPr>
        <p:blipFill>
          <a:blip r:embed="rId2"/>
          <a:stretch>
            <a:fillRect/>
          </a:stretch>
        </p:blipFill>
        <p:spPr>
          <a:xfrm>
            <a:off x="683009" y="1464213"/>
            <a:ext cx="6169347" cy="4022154"/>
          </a:xfrm>
          <a:prstGeom prst="rect">
            <a:avLst/>
          </a:prstGeom>
        </p:spPr>
      </p:pic>
      <p:sp>
        <p:nvSpPr>
          <p:cNvPr id="8" name="Rounded Rectangle 7"/>
          <p:cNvSpPr/>
          <p:nvPr/>
        </p:nvSpPr>
        <p:spPr>
          <a:xfrm>
            <a:off x="990933" y="2562896"/>
            <a:ext cx="1571963" cy="399245"/>
          </a:xfrm>
          <a:prstGeom prst="roundRect">
            <a:avLst/>
          </a:prstGeom>
          <a:solidFill>
            <a:schemeClr val="accent1">
              <a:alpha val="0"/>
            </a:schemeClr>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9" name="Rounded Rectangle 8"/>
          <p:cNvSpPr/>
          <p:nvPr/>
        </p:nvSpPr>
        <p:spPr>
          <a:xfrm>
            <a:off x="2778950" y="2440546"/>
            <a:ext cx="3261242" cy="1268569"/>
          </a:xfrm>
          <a:prstGeom prst="roundRect">
            <a:avLst/>
          </a:prstGeom>
          <a:solidFill>
            <a:schemeClr val="accent1">
              <a:alpha val="0"/>
            </a:schemeClr>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0" name="Rounded Rectangle 9"/>
          <p:cNvSpPr/>
          <p:nvPr/>
        </p:nvSpPr>
        <p:spPr>
          <a:xfrm>
            <a:off x="898634" y="4572000"/>
            <a:ext cx="4974133" cy="345583"/>
          </a:xfrm>
          <a:prstGeom prst="roundRect">
            <a:avLst/>
          </a:prstGeom>
          <a:solidFill>
            <a:schemeClr val="accent1">
              <a:alpha val="0"/>
            </a:schemeClr>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Content Placeholder 2"/>
          <p:cNvSpPr txBox="1">
            <a:spLocks/>
          </p:cNvSpPr>
          <p:nvPr/>
        </p:nvSpPr>
        <p:spPr>
          <a:xfrm>
            <a:off x="657545" y="3306812"/>
            <a:ext cx="2238738" cy="55583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fr-FR" dirty="0">
                <a:solidFill>
                  <a:srgbClr val="FF0000"/>
                </a:solidFill>
              </a:rPr>
              <a:t>Choix de la formule de discrétisation</a:t>
            </a:r>
          </a:p>
        </p:txBody>
      </p:sp>
      <p:cxnSp>
        <p:nvCxnSpPr>
          <p:cNvPr id="13" name="Straight Arrow Connector 12"/>
          <p:cNvCxnSpPr>
            <a:endCxn id="8" idx="2"/>
          </p:cNvCxnSpPr>
          <p:nvPr/>
        </p:nvCxnSpPr>
        <p:spPr>
          <a:xfrm flipV="1">
            <a:off x="1776914" y="2962141"/>
            <a:ext cx="1" cy="274040"/>
          </a:xfrm>
          <a:prstGeom prst="straightConnector1">
            <a:avLst/>
          </a:prstGeom>
          <a:ln>
            <a:solidFill>
              <a:srgbClr val="FF0000"/>
            </a:solidFill>
            <a:tailEnd type="triangle"/>
          </a:ln>
          <a:effectLst>
            <a:glow rad="101600">
              <a:srgbClr val="FF0000">
                <a:alpha val="60000"/>
              </a:srgbClr>
            </a:glow>
          </a:effectLst>
        </p:spPr>
        <p:style>
          <a:lnRef idx="2">
            <a:schemeClr val="accent1"/>
          </a:lnRef>
          <a:fillRef idx="0">
            <a:schemeClr val="accent1"/>
          </a:fillRef>
          <a:effectRef idx="1">
            <a:schemeClr val="accent1"/>
          </a:effectRef>
          <a:fontRef idx="minor">
            <a:schemeClr val="tx1"/>
          </a:fontRef>
        </p:style>
      </p:cxnSp>
      <p:sp>
        <p:nvSpPr>
          <p:cNvPr id="15" name="Content Placeholder 2"/>
          <p:cNvSpPr txBox="1">
            <a:spLocks/>
          </p:cNvSpPr>
          <p:nvPr/>
        </p:nvSpPr>
        <p:spPr>
          <a:xfrm>
            <a:off x="3171482" y="3787597"/>
            <a:ext cx="3680873" cy="55583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fr-FR" dirty="0">
                <a:solidFill>
                  <a:srgbClr val="FF0000"/>
                </a:solidFill>
              </a:rPr>
              <a:t>Choix </a:t>
            </a:r>
            <a:r>
              <a:rPr lang="fr-FR" dirty="0" smtClean="0">
                <a:solidFill>
                  <a:srgbClr val="FF0000"/>
                </a:solidFill>
              </a:rPr>
              <a:t>des </a:t>
            </a:r>
            <a:r>
              <a:rPr lang="fr-FR" dirty="0">
                <a:solidFill>
                  <a:srgbClr val="FF0000"/>
                </a:solidFill>
              </a:rPr>
              <a:t>deux schémas à comparer</a:t>
            </a:r>
          </a:p>
        </p:txBody>
      </p:sp>
      <p:cxnSp>
        <p:nvCxnSpPr>
          <p:cNvPr id="16" name="Straight Arrow Connector 15"/>
          <p:cNvCxnSpPr/>
          <p:nvPr/>
        </p:nvCxnSpPr>
        <p:spPr>
          <a:xfrm flipH="1" flipV="1">
            <a:off x="4409571" y="3719467"/>
            <a:ext cx="464748" cy="137020"/>
          </a:xfrm>
          <a:prstGeom prst="straightConnector1">
            <a:avLst/>
          </a:prstGeom>
          <a:ln>
            <a:solidFill>
              <a:srgbClr val="FF0000"/>
            </a:solidFill>
            <a:tailEnd type="triangle"/>
          </a:ln>
          <a:effectLst>
            <a:glow rad="101600">
              <a:srgbClr val="FF0000">
                <a:alpha val="60000"/>
              </a:srgbClr>
            </a:glow>
          </a:effectLst>
        </p:spPr>
        <p:style>
          <a:lnRef idx="2">
            <a:schemeClr val="accent1"/>
          </a:lnRef>
          <a:fillRef idx="0">
            <a:schemeClr val="accent1"/>
          </a:fillRef>
          <a:effectRef idx="1">
            <a:schemeClr val="accent1"/>
          </a:effectRef>
          <a:fontRef idx="minor">
            <a:schemeClr val="tx1"/>
          </a:fontRef>
        </p:style>
      </p:cxnSp>
      <p:sp>
        <p:nvSpPr>
          <p:cNvPr id="18" name="Content Placeholder 2"/>
          <p:cNvSpPr txBox="1">
            <a:spLocks/>
          </p:cNvSpPr>
          <p:nvPr/>
        </p:nvSpPr>
        <p:spPr>
          <a:xfrm>
            <a:off x="657545" y="5146156"/>
            <a:ext cx="5969364" cy="346688"/>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fr-FR" dirty="0">
                <a:solidFill>
                  <a:srgbClr val="FF0000"/>
                </a:solidFill>
              </a:rPr>
              <a:t>Choix </a:t>
            </a:r>
            <a:r>
              <a:rPr lang="fr-FR" dirty="0" smtClean="0">
                <a:solidFill>
                  <a:srgbClr val="FF0000"/>
                </a:solidFill>
              </a:rPr>
              <a:t>du </a:t>
            </a:r>
            <a:r>
              <a:rPr lang="fr-FR" dirty="0">
                <a:solidFill>
                  <a:srgbClr val="FF0000"/>
                </a:solidFill>
              </a:rPr>
              <a:t>schéma </a:t>
            </a:r>
            <a:r>
              <a:rPr lang="fr-FR" dirty="0" smtClean="0">
                <a:solidFill>
                  <a:srgbClr val="FF0000"/>
                </a:solidFill>
              </a:rPr>
              <a:t>de comparaison </a:t>
            </a:r>
            <a:r>
              <a:rPr lang="fr-FR" dirty="0">
                <a:solidFill>
                  <a:srgbClr val="FF0000"/>
                </a:solidFill>
              </a:rPr>
              <a:t>entre les deux formulations</a:t>
            </a:r>
          </a:p>
        </p:txBody>
      </p:sp>
      <p:cxnSp>
        <p:nvCxnSpPr>
          <p:cNvPr id="20" name="Straight Arrow Connector 19"/>
          <p:cNvCxnSpPr>
            <a:endCxn id="10" idx="2"/>
          </p:cNvCxnSpPr>
          <p:nvPr/>
        </p:nvCxnSpPr>
        <p:spPr>
          <a:xfrm flipV="1">
            <a:off x="3309871" y="4917583"/>
            <a:ext cx="75830" cy="228573"/>
          </a:xfrm>
          <a:prstGeom prst="straightConnector1">
            <a:avLst/>
          </a:prstGeom>
          <a:ln>
            <a:solidFill>
              <a:srgbClr val="FF0000"/>
            </a:solidFill>
            <a:tailEnd type="triangle"/>
          </a:ln>
          <a:effectLst>
            <a:glow rad="101600">
              <a:srgbClr val="FF0000">
                <a:alpha val="60000"/>
              </a:srgbClr>
            </a:glow>
          </a:effectLst>
        </p:spPr>
        <p:style>
          <a:lnRef idx="2">
            <a:schemeClr val="accent1"/>
          </a:lnRef>
          <a:fillRef idx="0">
            <a:schemeClr val="accent1"/>
          </a:fillRef>
          <a:effectRef idx="1">
            <a:schemeClr val="accent1"/>
          </a:effectRef>
          <a:fontRef idx="minor">
            <a:schemeClr val="tx1"/>
          </a:fontRef>
        </p:style>
      </p:cxnSp>
      <p:pic>
        <p:nvPicPr>
          <p:cNvPr id="21" name="Image 37"/>
          <p:cNvPicPr/>
          <p:nvPr/>
        </p:nvPicPr>
        <p:blipFill>
          <a:blip r:embed="rId3"/>
          <a:stretch>
            <a:fillRect/>
          </a:stretch>
        </p:blipFill>
        <p:spPr>
          <a:xfrm>
            <a:off x="7351062" y="1464213"/>
            <a:ext cx="4134293" cy="4028631"/>
          </a:xfrm>
          <a:prstGeom prst="rect">
            <a:avLst/>
          </a:prstGeom>
        </p:spPr>
      </p:pic>
      <p:sp>
        <p:nvSpPr>
          <p:cNvPr id="23" name="Rectangle 22"/>
          <p:cNvSpPr/>
          <p:nvPr/>
        </p:nvSpPr>
        <p:spPr>
          <a:xfrm>
            <a:off x="7351061" y="1470690"/>
            <a:ext cx="4134293" cy="4022154"/>
          </a:xfrm>
          <a:prstGeom prst="rect">
            <a:avLst/>
          </a:prstGeom>
          <a:solidFill>
            <a:schemeClr val="accent1">
              <a:alpha val="0"/>
            </a:schemeClr>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5" name="Straight Arrow Connector 24"/>
          <p:cNvCxnSpPr/>
          <p:nvPr/>
        </p:nvCxnSpPr>
        <p:spPr>
          <a:xfrm>
            <a:off x="6626909" y="2962141"/>
            <a:ext cx="724152" cy="0"/>
          </a:xfrm>
          <a:prstGeom prst="straightConnector1">
            <a:avLst/>
          </a:prstGeom>
          <a:ln>
            <a:solidFill>
              <a:srgbClr val="FF0000"/>
            </a:solidFill>
            <a:tailEnd type="triangle"/>
          </a:ln>
          <a:effectLst>
            <a:glow rad="101600">
              <a:srgbClr val="FF0000">
                <a:alpha val="60000"/>
              </a:srgbClr>
            </a:glo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469039" y="4572000"/>
            <a:ext cx="882022" cy="0"/>
          </a:xfrm>
          <a:prstGeom prst="straightConnector1">
            <a:avLst/>
          </a:prstGeom>
          <a:ln>
            <a:solidFill>
              <a:srgbClr val="FF0000"/>
            </a:solidFill>
            <a:tailEnd type="triangle"/>
          </a:ln>
          <a:effectLst>
            <a:glow rad="101600">
              <a:srgbClr val="FF0000">
                <a:alpha val="60000"/>
              </a:srgbClr>
            </a:glow>
          </a:effectLst>
        </p:spPr>
        <p:style>
          <a:lnRef idx="2">
            <a:schemeClr val="accent1"/>
          </a:lnRef>
          <a:fillRef idx="0">
            <a:schemeClr val="accent1"/>
          </a:fillRef>
          <a:effectRef idx="1">
            <a:schemeClr val="accent1"/>
          </a:effectRef>
          <a:fontRef idx="minor">
            <a:schemeClr val="tx1"/>
          </a:fontRef>
        </p:style>
      </p:cxnSp>
      <p:pic>
        <p:nvPicPr>
          <p:cNvPr id="31" name="Image 38"/>
          <p:cNvPicPr/>
          <p:nvPr/>
        </p:nvPicPr>
        <p:blipFill>
          <a:blip r:embed="rId4"/>
          <a:stretch>
            <a:fillRect/>
          </a:stretch>
        </p:blipFill>
        <p:spPr>
          <a:xfrm>
            <a:off x="7351060" y="1464213"/>
            <a:ext cx="4134294" cy="4022154"/>
          </a:xfrm>
          <a:prstGeom prst="rect">
            <a:avLst/>
          </a:prstGeom>
        </p:spPr>
      </p:pic>
      <p:sp>
        <p:nvSpPr>
          <p:cNvPr id="32" name="Rectangle 31"/>
          <p:cNvSpPr/>
          <p:nvPr/>
        </p:nvSpPr>
        <p:spPr>
          <a:xfrm>
            <a:off x="7351058" y="1473585"/>
            <a:ext cx="4134295" cy="4025735"/>
          </a:xfrm>
          <a:prstGeom prst="rect">
            <a:avLst/>
          </a:prstGeom>
          <a:solidFill>
            <a:schemeClr val="accent1">
              <a:alpha val="0"/>
            </a:schemeClr>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31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500"/>
                            </p:stCondLst>
                            <p:childTnLst>
                              <p:par>
                                <p:cTn id="28" presetID="6"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3000"/>
                            </p:stCondLst>
                            <p:childTnLst>
                              <p:par>
                                <p:cTn id="36" presetID="16" presetClass="entr" presetSubtype="2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1000"/>
                            </p:stCondLst>
                            <p:childTnLst>
                              <p:par>
                                <p:cTn id="55" presetID="6" presetClass="entr" presetSubtype="16"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2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circle(in)">
                                      <p:cBhvr>
                                        <p:cTn id="76" dur="2000"/>
                                        <p:tgtEl>
                                          <p:spTgt spid="10"/>
                                        </p:tgtEl>
                                      </p:cBhvr>
                                    </p:animEffect>
                                  </p:childTnLst>
                                </p:cTn>
                              </p:par>
                            </p:childTnLst>
                          </p:cTn>
                        </p:par>
                        <p:par>
                          <p:cTn id="77" fill="hold">
                            <p:stCondLst>
                              <p:cond delay="2000"/>
                            </p:stCondLst>
                            <p:childTnLst>
                              <p:par>
                                <p:cTn id="78" presetID="22" presetClass="entr" presetSubtype="4"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par>
                          <p:cTn id="81" fill="hold">
                            <p:stCondLst>
                              <p:cond delay="2500"/>
                            </p:stCondLst>
                            <p:childTnLst>
                              <p:par>
                                <p:cTn id="82" presetID="16" presetClass="entr" presetSubtype="2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arn(inVertical)">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0"/>
                                        </p:tgtEl>
                                      </p:cBhvr>
                                    </p:animEffect>
                                    <p:set>
                                      <p:cBhvr>
                                        <p:cTn id="89" dur="1" fill="hold">
                                          <p:stCondLst>
                                            <p:cond delay="499"/>
                                          </p:stCondLst>
                                        </p:cTn>
                                        <p:tgtEl>
                                          <p:spTgt spid="1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par>
                                <p:cTn id="100" presetID="6" presetClass="entr" presetSubtype="16"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circle(in)">
                                      <p:cBhvr>
                                        <p:cTn id="102" dur="2000"/>
                                        <p:tgtEl>
                                          <p:spTgt spid="31"/>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circle(in)">
                                      <p:cBhvr>
                                        <p:cTn id="105" dur="20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1"/>
                                        </p:tgtEl>
                                      </p:cBhvr>
                                    </p:animEffect>
                                    <p:set>
                                      <p:cBhvr>
                                        <p:cTn id="113" dur="1" fill="hold">
                                          <p:stCondLst>
                                            <p:cond delay="499"/>
                                          </p:stCondLst>
                                        </p:cTn>
                                        <p:tgtEl>
                                          <p:spTgt spid="31"/>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32"/>
                                        </p:tgtEl>
                                      </p:cBhvr>
                                    </p:animEffect>
                                    <p:set>
                                      <p:cBhvr>
                                        <p:cTn id="116"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p:bldP spid="11" grpId="1"/>
      <p:bldP spid="15" grpId="0"/>
      <p:bldP spid="15" grpId="1"/>
      <p:bldP spid="18" grpId="0"/>
      <p:bldP spid="18" grpId="1"/>
      <p:bldP spid="23" grpId="0" animBg="1"/>
      <p:bldP spid="23" grpId="1" animBg="1"/>
      <p:bldP spid="32" grpId="0" animBg="1"/>
      <p:bldP spid="3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c plein 9"/>
          <p:cNvSpPr/>
          <p:nvPr/>
        </p:nvSpPr>
        <p:spPr>
          <a:xfrm>
            <a:off x="-671962" y="275348"/>
            <a:ext cx="6050743" cy="6307302"/>
          </a:xfrm>
          <a:prstGeom prst="blockArc">
            <a:avLst>
              <a:gd name="adj1" fmla="val 16509444"/>
              <a:gd name="adj2" fmla="val 5088054"/>
              <a:gd name="adj3" fmla="val 524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64221120"/>
              </p:ext>
            </p:extLst>
          </p:nvPr>
        </p:nvGraphicFramePr>
        <p:xfrm>
          <a:off x="2948189" y="0"/>
          <a:ext cx="879305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e 6"/>
          <p:cNvGrpSpPr/>
          <p:nvPr/>
        </p:nvGrpSpPr>
        <p:grpSpPr>
          <a:xfrm>
            <a:off x="566054" y="1641804"/>
            <a:ext cx="3574709" cy="3574389"/>
            <a:chOff x="605613" y="1630489"/>
            <a:chExt cx="3574709" cy="3574389"/>
          </a:xfrm>
        </p:grpSpPr>
        <p:sp>
          <p:nvSpPr>
            <p:cNvPr id="8" name="Ellipse 7"/>
            <p:cNvSpPr/>
            <p:nvPr/>
          </p:nvSpPr>
          <p:spPr>
            <a:xfrm>
              <a:off x="605613" y="1630489"/>
              <a:ext cx="3574709" cy="3574389"/>
            </a:xfrm>
            <a:prstGeom prst="ellipse">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9" name="Ellipse 4"/>
            <p:cNvSpPr txBox="1"/>
            <p:nvPr/>
          </p:nvSpPr>
          <p:spPr>
            <a:xfrm>
              <a:off x="1129117" y="2153946"/>
              <a:ext cx="2527701" cy="252747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0800" tIns="50800" rIns="50800" bIns="50800" numCol="1" spcCol="1270" anchor="ctr" anchorCtr="0">
              <a:noAutofit/>
            </a:bodyPr>
            <a:lstStyle/>
            <a:p>
              <a:pPr marL="0" lvl="0" indent="0" algn="ctr" defTabSz="914400">
                <a:lnSpc>
                  <a:spcPct val="90000"/>
                </a:lnSpc>
                <a:spcBef>
                  <a:spcPct val="0"/>
                </a:spcBef>
                <a:spcAft>
                  <a:spcPct val="35000"/>
                </a:spcAft>
                <a:buNone/>
              </a:pPr>
              <a:r>
                <a:rPr lang="fr-FR" sz="4000" b="0" i="0" kern="1200" noProof="0" dirty="0">
                  <a:latin typeface="Century Gothic"/>
                  <a:ea typeface="+mn-ea"/>
                  <a:cs typeface="+mn-cs"/>
                </a:rPr>
                <a:t>Plan de l’exposé</a:t>
              </a:r>
            </a:p>
          </p:txBody>
        </p:sp>
      </p:grpSp>
    </p:spTree>
    <p:extLst>
      <p:ext uri="{BB962C8B-B14F-4D97-AF65-F5344CB8AC3E}">
        <p14:creationId xmlns:p14="http://schemas.microsoft.com/office/powerpoint/2010/main" val="25913455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graphicEl>
                                              <a:dgm id="{E518C3F2-F2A1-4F79-B725-AB250C4D66DB}"/>
                                            </p:graphicEl>
                                          </p:spTgt>
                                        </p:tgtEl>
                                        <p:attrNameLst>
                                          <p:attrName>style.visibility</p:attrName>
                                        </p:attrNameLst>
                                      </p:cBhvr>
                                      <p:to>
                                        <p:strVal val="visible"/>
                                      </p:to>
                                    </p:set>
                                    <p:animEffect transition="in" filter="wipe(up)">
                                      <p:cBhvr>
                                        <p:cTn id="14" dur="500"/>
                                        <p:tgtEl>
                                          <p:spTgt spid="5">
                                            <p:graphicEl>
                                              <a:dgm id="{E518C3F2-F2A1-4F79-B725-AB250C4D66DB}"/>
                                            </p:graphicEl>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graphicEl>
                                              <a:dgm id="{EDBCDC2A-38D8-4FFD-A8BB-42D86E170AAF}"/>
                                            </p:graphicEl>
                                          </p:spTgt>
                                        </p:tgtEl>
                                        <p:attrNameLst>
                                          <p:attrName>style.visibility</p:attrName>
                                        </p:attrNameLst>
                                      </p:cBhvr>
                                      <p:to>
                                        <p:strVal val="visible"/>
                                      </p:to>
                                    </p:set>
                                    <p:animEffect transition="in" filter="wipe(up)">
                                      <p:cBhvr>
                                        <p:cTn id="18" dur="500"/>
                                        <p:tgtEl>
                                          <p:spTgt spid="5">
                                            <p:graphicEl>
                                              <a:dgm id="{EDBCDC2A-38D8-4FFD-A8BB-42D86E170AAF}"/>
                                            </p:graphic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graphicEl>
                                              <a:dgm id="{FC1F0E91-869F-49B5-8994-7FA25B9EC943}"/>
                                            </p:graphicEl>
                                          </p:spTgt>
                                        </p:tgtEl>
                                        <p:attrNameLst>
                                          <p:attrName>style.visibility</p:attrName>
                                        </p:attrNameLst>
                                      </p:cBhvr>
                                      <p:to>
                                        <p:strVal val="visible"/>
                                      </p:to>
                                    </p:set>
                                    <p:animEffect transition="in" filter="wipe(up)">
                                      <p:cBhvr>
                                        <p:cTn id="22" dur="500"/>
                                        <p:tgtEl>
                                          <p:spTgt spid="5">
                                            <p:graphicEl>
                                              <a:dgm id="{FC1F0E91-869F-49B5-8994-7FA25B9EC943}"/>
                                            </p:graphicEl>
                                          </p:spTgt>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5">
                                            <p:graphicEl>
                                              <a:dgm id="{C72E906F-1CEF-4797-B84F-48A2925DDC03}"/>
                                            </p:graphicEl>
                                          </p:spTgt>
                                        </p:tgtEl>
                                        <p:attrNameLst>
                                          <p:attrName>style.visibility</p:attrName>
                                        </p:attrNameLst>
                                      </p:cBhvr>
                                      <p:to>
                                        <p:strVal val="visible"/>
                                      </p:to>
                                    </p:set>
                                    <p:animEffect transition="in" filter="wipe(up)">
                                      <p:cBhvr>
                                        <p:cTn id="26" dur="500"/>
                                        <p:tgtEl>
                                          <p:spTgt spid="5">
                                            <p:graphicEl>
                                              <a:dgm id="{C72E906F-1CEF-4797-B84F-48A2925DDC03}"/>
                                            </p:graphicEl>
                                          </p:spTgt>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5">
                                            <p:graphicEl>
                                              <a:dgm id="{91BCEC7A-07F5-4FCE-8F1E-C89CCB0011D0}"/>
                                            </p:graphicEl>
                                          </p:spTgt>
                                        </p:tgtEl>
                                        <p:attrNameLst>
                                          <p:attrName>style.visibility</p:attrName>
                                        </p:attrNameLst>
                                      </p:cBhvr>
                                      <p:to>
                                        <p:strVal val="visible"/>
                                      </p:to>
                                    </p:set>
                                    <p:animEffect transition="in" filter="wipe(up)">
                                      <p:cBhvr>
                                        <p:cTn id="30" dur="500"/>
                                        <p:tgtEl>
                                          <p:spTgt spid="5">
                                            <p:graphicEl>
                                              <a:dgm id="{91BCEC7A-07F5-4FCE-8F1E-C89CCB0011D0}"/>
                                            </p:graphicEl>
                                          </p:spTgt>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
                                            <p:graphicEl>
                                              <a:dgm id="{CEE90A41-B783-4C6D-B2B5-90D377597E65}"/>
                                            </p:graphicEl>
                                          </p:spTgt>
                                        </p:tgtEl>
                                        <p:attrNameLst>
                                          <p:attrName>style.visibility</p:attrName>
                                        </p:attrNameLst>
                                      </p:cBhvr>
                                      <p:to>
                                        <p:strVal val="visible"/>
                                      </p:to>
                                    </p:set>
                                    <p:animEffect transition="in" filter="wipe(up)">
                                      <p:cBhvr>
                                        <p:cTn id="34" dur="500"/>
                                        <p:tgtEl>
                                          <p:spTgt spid="5">
                                            <p:graphicEl>
                                              <a:dgm id="{CEE90A41-B783-4C6D-B2B5-90D377597E65}"/>
                                            </p:graphicEl>
                                          </p:spTgt>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5">
                                            <p:graphicEl>
                                              <a:dgm id="{C17EF213-6A1C-4FBA-957F-7BD02C086EBC}"/>
                                            </p:graphicEl>
                                          </p:spTgt>
                                        </p:tgtEl>
                                        <p:attrNameLst>
                                          <p:attrName>style.visibility</p:attrName>
                                        </p:attrNameLst>
                                      </p:cBhvr>
                                      <p:to>
                                        <p:strVal val="visible"/>
                                      </p:to>
                                    </p:set>
                                    <p:animEffect transition="in" filter="wipe(up)">
                                      <p:cBhvr>
                                        <p:cTn id="38" dur="500"/>
                                        <p:tgtEl>
                                          <p:spTgt spid="5">
                                            <p:graphicEl>
                                              <a:dgm id="{C17EF213-6A1C-4FBA-957F-7BD02C086EBC}"/>
                                            </p:graphicEl>
                                          </p:spTgt>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5">
                                            <p:graphicEl>
                                              <a:dgm id="{CA7FBEE2-7741-4CAB-A345-A08B95FBC626}"/>
                                            </p:graphicEl>
                                          </p:spTgt>
                                        </p:tgtEl>
                                        <p:attrNameLst>
                                          <p:attrName>style.visibility</p:attrName>
                                        </p:attrNameLst>
                                      </p:cBhvr>
                                      <p:to>
                                        <p:strVal val="visible"/>
                                      </p:to>
                                    </p:set>
                                    <p:animEffect transition="in" filter="wipe(up)">
                                      <p:cBhvr>
                                        <p:cTn id="42" dur="500"/>
                                        <p:tgtEl>
                                          <p:spTgt spid="5">
                                            <p:graphicEl>
                                              <a:dgm id="{CA7FBEE2-7741-4CAB-A345-A08B95FBC626}"/>
                                            </p:graphicEl>
                                          </p:spTgt>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5">
                                            <p:graphicEl>
                                              <a:dgm id="{444CB7A7-2383-4CE5-9618-4795EF598A85}"/>
                                            </p:graphicEl>
                                          </p:spTgt>
                                        </p:tgtEl>
                                        <p:attrNameLst>
                                          <p:attrName>style.visibility</p:attrName>
                                        </p:attrNameLst>
                                      </p:cBhvr>
                                      <p:to>
                                        <p:strVal val="visible"/>
                                      </p:to>
                                    </p:set>
                                    <p:animEffect transition="in" filter="wipe(up)">
                                      <p:cBhvr>
                                        <p:cTn id="46" dur="500"/>
                                        <p:tgtEl>
                                          <p:spTgt spid="5">
                                            <p:graphicEl>
                                              <a:dgm id="{444CB7A7-2383-4CE5-9618-4795EF598A85}"/>
                                            </p:graphicEl>
                                          </p:spTgt>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5">
                                            <p:graphicEl>
                                              <a:dgm id="{3D82366C-4B72-46A4-BAC3-AD8665ACFAB8}"/>
                                            </p:graphicEl>
                                          </p:spTgt>
                                        </p:tgtEl>
                                        <p:attrNameLst>
                                          <p:attrName>style.visibility</p:attrName>
                                        </p:attrNameLst>
                                      </p:cBhvr>
                                      <p:to>
                                        <p:strVal val="visible"/>
                                      </p:to>
                                    </p:set>
                                    <p:animEffect transition="in" filter="wipe(up)">
                                      <p:cBhvr>
                                        <p:cTn id="50" dur="500"/>
                                        <p:tgtEl>
                                          <p:spTgt spid="5">
                                            <p:graphicEl>
                                              <a:dgm id="{3D82366C-4B72-46A4-BAC3-AD8665ACFA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818866"/>
            <a:ext cx="10131425" cy="5470723"/>
          </a:xfrm>
        </p:spPr>
        <p:txBody>
          <a:bodyPr>
            <a:noAutofit/>
          </a:bodyPr>
          <a:lstStyle/>
          <a:p>
            <a:pPr marL="0" indent="0" algn="just">
              <a:buNone/>
            </a:pPr>
            <a:r>
              <a:rPr lang="fr-FR" sz="2700" dirty="0"/>
              <a:t>	L’objectif de notre travail a été pleinement atteint grâce au logiciel </a:t>
            </a:r>
            <a:r>
              <a:rPr lang="fr-FR" sz="2700" i="1" dirty="0"/>
              <a:t>Maple</a:t>
            </a:r>
            <a:r>
              <a:rPr lang="fr-FR" sz="2700" dirty="0"/>
              <a:t>, qui est un outil incontournable pour le calcul symbolique (ou formel) ainsi qu’ à son package « </a:t>
            </a:r>
            <a:r>
              <a:rPr lang="fr-FR" sz="2700" i="1" dirty="0"/>
              <a:t>Maplets</a:t>
            </a:r>
            <a:r>
              <a:rPr lang="fr-FR" sz="2700" dirty="0"/>
              <a:t> » qui nous a permis de réaliser une interface graphique très pratique pour gérer le flux de données et des résultats. Notre programme à caractère pédagogique permet de donner, non seulement la solution numérique de l’équation de Poisson mais surtout, les équations à résoudre ainsi que la forme matricielle des différents cas en fonction des conditions aux limites.</a:t>
            </a:r>
          </a:p>
          <a:p>
            <a:pPr marL="0" indent="0" algn="just">
              <a:buNone/>
            </a:pPr>
            <a:r>
              <a:rPr lang="fr-FR" sz="2700" dirty="0"/>
              <a:t>	Le programme établis pour trouver les résultats précédents est réalisé en un seul bloc pour chaque méthodes et un grand effort a été investi afin d’arriver à ce résultat. En effet, le programme de la MDF aurait pu être réalisé en 84 programmes et la MVF en 30 programmes indépendants.</a:t>
            </a:r>
          </a:p>
        </p:txBody>
      </p:sp>
      <p:sp>
        <p:nvSpPr>
          <p:cNvPr id="4" name="Titre 1"/>
          <p:cNvSpPr txBox="1">
            <a:spLocks/>
          </p:cNvSpPr>
          <p:nvPr/>
        </p:nvSpPr>
        <p:spPr>
          <a:xfrm>
            <a:off x="491899" y="0"/>
            <a:ext cx="10519228" cy="65545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Conclusion et perspectives</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2705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91899" y="0"/>
            <a:ext cx="10519228" cy="6473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2800" b="1" i="1" dirty="0">
                <a:solidFill>
                  <a:srgbClr val="002060"/>
                </a:solidFill>
                <a:effectLst>
                  <a:outerShdw blurRad="38100" dist="38100" dir="2700000" algn="tl">
                    <a:srgbClr val="000000">
                      <a:alpha val="43137"/>
                    </a:srgbClr>
                  </a:outerShdw>
                </a:effectLst>
              </a:rPr>
              <a:t>Conclusion et perspectives</a:t>
            </a:r>
            <a:endParaRPr lang="fr-FR" sz="2800" i="1" dirty="0">
              <a:solidFill>
                <a:srgbClr val="00206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53081" y="1294227"/>
            <a:ext cx="9453959" cy="3903785"/>
          </a:xfrm>
        </p:spPr>
        <p:txBody>
          <a:bodyPr>
            <a:noAutofit/>
          </a:bodyPr>
          <a:lstStyle/>
          <a:p>
            <a:pPr marL="0" indent="0" algn="just">
              <a:buNone/>
            </a:pPr>
            <a:r>
              <a:rPr lang="fr-FR" sz="2600" dirty="0"/>
              <a:t>	</a:t>
            </a:r>
            <a:r>
              <a:rPr lang="fr-FR" sz="2600" dirty="0">
                <a:latin typeface="Calibri" panose="020F0502020204030204" pitchFamily="34" charset="0"/>
                <a:ea typeface="Calibri" panose="020F0502020204030204" pitchFamily="34" charset="0"/>
                <a:cs typeface="Arial" panose="020B0604020202020204" pitchFamily="34" charset="0"/>
              </a:rPr>
              <a:t>Comme perspective à ce travail, nous envisageons de traiter le cas des conditions aux limites de type Dirichlet variable ainsi que celle du troisième type </a:t>
            </a:r>
            <a:r>
              <a:rPr lang="fr-FR" sz="2600" dirty="0" err="1">
                <a:latin typeface="Calibri" panose="020F0502020204030204" pitchFamily="34" charset="0"/>
                <a:ea typeface="Calibri" panose="020F0502020204030204" pitchFamily="34" charset="0"/>
                <a:cs typeface="Arial" panose="020B0604020202020204" pitchFamily="34" charset="0"/>
              </a:rPr>
              <a:t>c-à-d</a:t>
            </a:r>
            <a:r>
              <a:rPr lang="fr-FR" sz="2600" dirty="0">
                <a:latin typeface="Calibri" panose="020F0502020204030204" pitchFamily="34" charset="0"/>
                <a:ea typeface="Calibri" panose="020F0502020204030204" pitchFamily="34" charset="0"/>
                <a:cs typeface="Arial" panose="020B0604020202020204" pitchFamily="34" charset="0"/>
              </a:rPr>
              <a:t> mixtes.</a:t>
            </a:r>
          </a:p>
        </p:txBody>
      </p:sp>
    </p:spTree>
    <p:extLst>
      <p:ext uri="{BB962C8B-B14F-4D97-AF65-F5344CB8AC3E}">
        <p14:creationId xmlns:p14="http://schemas.microsoft.com/office/powerpoint/2010/main" val="2939284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2000" cy="6858000"/>
          </a:xfrm>
          <a:prstGeom prst="rect">
            <a:avLst/>
          </a:prstGeom>
        </p:spPr>
      </p:pic>
      <p:sp>
        <p:nvSpPr>
          <p:cNvPr id="12" name="Titre 1"/>
          <p:cNvSpPr txBox="1">
            <a:spLocks/>
          </p:cNvSpPr>
          <p:nvPr/>
        </p:nvSpPr>
        <p:spPr>
          <a:xfrm>
            <a:off x="836386" y="2906928"/>
            <a:ext cx="10519228" cy="1044143"/>
          </a:xfrm>
          <a:prstGeom prst="rect">
            <a:avLst/>
          </a:prstGeom>
          <a:effectLst/>
        </p:spPr>
        <p:txBody>
          <a:bodyPr vert="horz" lIns="91440" tIns="45720" rIns="91440" bIns="45720" rtlCol="0" anchor="ctr">
            <a:prstTxWarp prst="textChevronInverted">
              <a:avLst/>
            </a:prstTxWarp>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fr-FR" sz="8000" b="1" cap="none" spc="50" dirty="0">
                <a:ln w="0"/>
                <a:solidFill>
                  <a:schemeClr val="bg2"/>
                </a:solidFill>
                <a:effectLst>
                  <a:glow rad="228600">
                    <a:schemeClr val="accent3">
                      <a:satMod val="175000"/>
                      <a:alpha val="40000"/>
                    </a:schemeClr>
                  </a:glow>
                  <a:innerShdw blurRad="63500" dist="50800" dir="13500000">
                    <a:srgbClr val="000000">
                      <a:alpha val="50000"/>
                    </a:srgbClr>
                  </a:innerShdw>
                </a:effectLst>
              </a:rPr>
              <a:t>Merci de votre attention</a:t>
            </a:r>
          </a:p>
        </p:txBody>
      </p:sp>
    </p:spTree>
    <p:extLst>
      <p:ext uri="{BB962C8B-B14F-4D97-AF65-F5344CB8AC3E}">
        <p14:creationId xmlns:p14="http://schemas.microsoft.com/office/powerpoint/2010/main" val="459941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4219" y="0"/>
            <a:ext cx="10131425" cy="786063"/>
          </a:xfrm>
        </p:spPr>
        <p:txBody>
          <a:bodyPr>
            <a:normAutofit/>
          </a:bodyPr>
          <a:lstStyle/>
          <a:p>
            <a:pPr algn="ctr"/>
            <a:r>
              <a:rPr lang="fr-FR" sz="4000" b="1" i="1" dirty="0">
                <a:solidFill>
                  <a:srgbClr val="002060"/>
                </a:solidFill>
                <a:effectLst>
                  <a:outerShdw blurRad="38100" dist="38100" dir="2700000" algn="tl">
                    <a:srgbClr val="000000">
                      <a:alpha val="43137"/>
                    </a:srgbClr>
                  </a:outerShdw>
                </a:effectLst>
              </a:rPr>
              <a:t>Introduction</a:t>
            </a:r>
          </a:p>
        </p:txBody>
      </p:sp>
      <p:sp>
        <p:nvSpPr>
          <p:cNvPr id="3" name="Espace réservé du contenu 2"/>
          <p:cNvSpPr>
            <a:spLocks noGrp="1"/>
          </p:cNvSpPr>
          <p:nvPr>
            <p:ph idx="1"/>
          </p:nvPr>
        </p:nvSpPr>
        <p:spPr>
          <a:xfrm>
            <a:off x="685800" y="920490"/>
            <a:ext cx="10768262" cy="5131214"/>
          </a:xfrm>
        </p:spPr>
        <p:txBody>
          <a:bodyPr>
            <a:normAutofit/>
          </a:bodyPr>
          <a:lstStyle/>
          <a:p>
            <a:pPr marL="0" indent="0" algn="just">
              <a:buNone/>
            </a:pPr>
            <a:r>
              <a:rPr lang="fr-FR" sz="3000" dirty="0"/>
              <a:t>	Dans ce travail, nous nous sommes intéressés à la résolution de l’équation de Poisson et de Laplace successivement par les méthodes des volumes finis et des différences finies à travers une plaque rectangulaire bidimensionnelle. Cette plaque sera soumise à différents types de conditions aux limites sur ses quatre faces.</a:t>
            </a:r>
          </a:p>
          <a:p>
            <a:pPr marL="0" indent="0" algn="just">
              <a:buNone/>
            </a:pPr>
            <a:endParaRPr lang="fr-FR" sz="3000" dirty="0"/>
          </a:p>
          <a:p>
            <a:pPr marL="0" indent="0" algn="just">
              <a:buNone/>
            </a:pPr>
            <a:r>
              <a:rPr lang="fr-FR" sz="3000" dirty="0"/>
              <a:t>	Notre objectif est d’établir un programme par Maple à caractère pédagogique destiné à fournir la solution, les équations à résoudre ainsi que la forme matricielle de ce problème en fonction des conditions aux limites (Dirichlet ou Neumann).</a:t>
            </a:r>
          </a:p>
        </p:txBody>
      </p:sp>
    </p:spTree>
    <p:extLst>
      <p:ext uri="{BB962C8B-B14F-4D97-AF65-F5344CB8AC3E}">
        <p14:creationId xmlns:p14="http://schemas.microsoft.com/office/powerpoint/2010/main" val="3674096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386" y="0"/>
            <a:ext cx="10519228" cy="752559"/>
          </a:xfrm>
        </p:spPr>
        <p:txBody>
          <a:bodyPr>
            <a:normAutofit/>
          </a:bodyPr>
          <a:lstStyle/>
          <a:p>
            <a:pPr lvl="0" algn="ctr"/>
            <a:r>
              <a:rPr lang="fr-FR" sz="2800" b="1" i="1" dirty="0">
                <a:solidFill>
                  <a:srgbClr val="002060"/>
                </a:solidFill>
                <a:effectLst>
                  <a:outerShdw blurRad="38100" dist="38100" dir="2700000" algn="tl">
                    <a:srgbClr val="000000">
                      <a:alpha val="43137"/>
                    </a:srgbClr>
                  </a:outerShdw>
                </a:effectLst>
              </a:rPr>
              <a:t>Solution de l’équation de Poisson</a:t>
            </a:r>
            <a:endParaRPr lang="fr-FR" sz="2800" i="1" dirty="0">
              <a:solidFill>
                <a:srgbClr val="00206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sz="half" idx="1"/>
              </p:nvPr>
            </p:nvSpPr>
            <p:spPr>
              <a:xfrm>
                <a:off x="836386" y="1254247"/>
                <a:ext cx="5254701" cy="4958365"/>
              </a:xfrm>
            </p:spPr>
            <p:txBody>
              <a:bodyPr anchor="t">
                <a:normAutofit/>
              </a:bodyPr>
              <a:lstStyle/>
              <a:p>
                <a:pPr marL="0" indent="0" algn="just">
                  <a:buNone/>
                </a:pPr>
                <a:r>
                  <a:rPr lang="fr-FR" sz="3200" b="1" dirty="0">
                    <a:solidFill>
                      <a:srgbClr val="FFFF00"/>
                    </a:solidFill>
                  </a:rPr>
                  <a:t>Equation de Laplace :</a:t>
                </a:r>
              </a:p>
              <a:p>
                <a:pPr marL="0" indent="0" algn="just">
                  <a:buNone/>
                </a:pPr>
                <a:endParaRPr lang="fr-FR" sz="100" b="1" dirty="0">
                  <a:solidFill>
                    <a:srgbClr val="FFFF00"/>
                  </a:solidFill>
                </a:endParaRPr>
              </a:p>
              <a:p>
                <a:pPr marL="0" indent="0" algn="just">
                  <a:buNone/>
                </a:pPr>
                <a14:m>
                  <m:oMathPara xmlns:m="http://schemas.openxmlformats.org/officeDocument/2006/math">
                    <m:oMathParaPr>
                      <m:jc m:val="centerGroup"/>
                    </m:oMathParaPr>
                    <m:oMath xmlns:m="http://schemas.openxmlformats.org/officeDocument/2006/math">
                      <m:f>
                        <m:fPr>
                          <m:ctrlPr>
                            <a:rPr lang="fr-FR" sz="3200" i="1">
                              <a:latin typeface="Cambria Math" panose="02040503050406030204" pitchFamily="18" charset="0"/>
                            </a:rPr>
                          </m:ctrlPr>
                        </m:fPr>
                        <m:num>
                          <m:sSup>
                            <m:sSupPr>
                              <m:ctrlPr>
                                <a:rPr lang="fr-FR" sz="3200" i="1">
                                  <a:latin typeface="Cambria Math" panose="02040503050406030204" pitchFamily="18" charset="0"/>
                                </a:rPr>
                              </m:ctrlPr>
                            </m:sSupPr>
                            <m:e>
                              <m:r>
                                <a:rPr lang="fr-FR" sz="3200" i="1">
                                  <a:latin typeface="Cambria Math" panose="02040503050406030204" pitchFamily="18" charset="0"/>
                                </a:rPr>
                                <m:t>𝜕</m:t>
                              </m:r>
                            </m:e>
                            <m:sup>
                              <m:r>
                                <a:rPr lang="fr-FR" sz="3200" i="1">
                                  <a:latin typeface="Cambria Math" panose="02040503050406030204" pitchFamily="18" charset="0"/>
                                </a:rPr>
                                <m:t>2</m:t>
                              </m:r>
                            </m:sup>
                          </m:sSup>
                          <m:r>
                            <a:rPr lang="fr-FR" sz="3200" i="1">
                              <a:latin typeface="Cambria Math" panose="02040503050406030204" pitchFamily="18" charset="0"/>
                            </a:rPr>
                            <m:t>𝑇</m:t>
                          </m:r>
                        </m:num>
                        <m:den>
                          <m:sSup>
                            <m:sSupPr>
                              <m:ctrlPr>
                                <a:rPr lang="fr-FR" sz="3200" i="1">
                                  <a:latin typeface="Cambria Math" panose="02040503050406030204" pitchFamily="18" charset="0"/>
                                </a:rPr>
                              </m:ctrlPr>
                            </m:sSupPr>
                            <m:e>
                              <m:r>
                                <a:rPr lang="fr-FR" sz="3200" i="1">
                                  <a:latin typeface="Cambria Math" panose="02040503050406030204" pitchFamily="18" charset="0"/>
                                </a:rPr>
                                <m:t>𝜕</m:t>
                              </m:r>
                              <m:r>
                                <a:rPr lang="fr-FR" sz="3200" i="1">
                                  <a:latin typeface="Cambria Math" panose="02040503050406030204" pitchFamily="18" charset="0"/>
                                </a:rPr>
                                <m:t>𝑥</m:t>
                              </m:r>
                            </m:e>
                            <m:sup>
                              <m:r>
                                <a:rPr lang="fr-FR" sz="3200" i="1">
                                  <a:latin typeface="Cambria Math" panose="02040503050406030204" pitchFamily="18" charset="0"/>
                                </a:rPr>
                                <m:t>2</m:t>
                              </m:r>
                            </m:sup>
                          </m:sSup>
                        </m:den>
                      </m:f>
                      <m:r>
                        <a:rPr lang="fr-FR" sz="3200" i="1">
                          <a:latin typeface="Cambria Math" panose="02040503050406030204" pitchFamily="18" charset="0"/>
                        </a:rPr>
                        <m:t>+</m:t>
                      </m:r>
                      <m:f>
                        <m:fPr>
                          <m:ctrlPr>
                            <a:rPr lang="fr-FR" sz="3200" i="1">
                              <a:latin typeface="Cambria Math" panose="02040503050406030204" pitchFamily="18" charset="0"/>
                            </a:rPr>
                          </m:ctrlPr>
                        </m:fPr>
                        <m:num>
                          <m:sSup>
                            <m:sSupPr>
                              <m:ctrlPr>
                                <a:rPr lang="fr-FR" sz="3200" i="1">
                                  <a:latin typeface="Cambria Math" panose="02040503050406030204" pitchFamily="18" charset="0"/>
                                </a:rPr>
                              </m:ctrlPr>
                            </m:sSupPr>
                            <m:e>
                              <m:r>
                                <a:rPr lang="fr-FR" sz="3200" i="1">
                                  <a:latin typeface="Cambria Math" panose="02040503050406030204" pitchFamily="18" charset="0"/>
                                </a:rPr>
                                <m:t>𝜕</m:t>
                              </m:r>
                            </m:e>
                            <m:sup>
                              <m:r>
                                <a:rPr lang="fr-FR" sz="3200" i="1">
                                  <a:latin typeface="Cambria Math" panose="02040503050406030204" pitchFamily="18" charset="0"/>
                                </a:rPr>
                                <m:t>2</m:t>
                              </m:r>
                            </m:sup>
                          </m:sSup>
                          <m:r>
                            <a:rPr lang="fr-FR" sz="3200" i="1">
                              <a:latin typeface="Cambria Math" panose="02040503050406030204" pitchFamily="18" charset="0"/>
                            </a:rPr>
                            <m:t>𝑇</m:t>
                          </m:r>
                        </m:num>
                        <m:den>
                          <m:sSup>
                            <m:sSupPr>
                              <m:ctrlPr>
                                <a:rPr lang="fr-FR" sz="3200" i="1">
                                  <a:latin typeface="Cambria Math" panose="02040503050406030204" pitchFamily="18" charset="0"/>
                                </a:rPr>
                              </m:ctrlPr>
                            </m:sSupPr>
                            <m:e>
                              <m:r>
                                <a:rPr lang="fr-FR" sz="3200" i="1">
                                  <a:latin typeface="Cambria Math" panose="02040503050406030204" pitchFamily="18" charset="0"/>
                                </a:rPr>
                                <m:t>𝜕</m:t>
                              </m:r>
                              <m:r>
                                <a:rPr lang="fr-FR" sz="3200" i="1">
                                  <a:latin typeface="Cambria Math" panose="02040503050406030204" pitchFamily="18" charset="0"/>
                                </a:rPr>
                                <m:t>𝑦</m:t>
                              </m:r>
                            </m:e>
                            <m:sup>
                              <m:r>
                                <a:rPr lang="fr-FR" sz="3200" i="1">
                                  <a:latin typeface="Cambria Math" panose="02040503050406030204" pitchFamily="18" charset="0"/>
                                </a:rPr>
                                <m:t>2</m:t>
                              </m:r>
                            </m:sup>
                          </m:sSup>
                        </m:den>
                      </m:f>
                      <m:r>
                        <a:rPr lang="fr-FR" sz="3200" i="1">
                          <a:latin typeface="Cambria Math" panose="02040503050406030204" pitchFamily="18" charset="0"/>
                        </a:rPr>
                        <m:t>=</m:t>
                      </m:r>
                      <m:r>
                        <a:rPr lang="fr-FR" sz="3200" i="1">
                          <a:latin typeface="Cambria Math" panose="02040503050406030204" pitchFamily="18" charset="0"/>
                        </a:rPr>
                        <m:t>0</m:t>
                      </m:r>
                    </m:oMath>
                  </m:oMathPara>
                </a14:m>
                <a:endParaRPr lang="fr-FR" sz="3200" dirty="0"/>
              </a:p>
              <a:p>
                <a:pPr marL="0" indent="0" algn="just">
                  <a:buNone/>
                </a:pPr>
                <a:endParaRPr lang="fr-FR" sz="3200" dirty="0"/>
              </a:p>
              <a:p>
                <a:pPr algn="just"/>
                <a:r>
                  <a:rPr lang="fr-FR" sz="2400" dirty="0"/>
                  <a:t>	</a:t>
                </a:r>
                <a:r>
                  <a:rPr lang="fr-FR" sz="2800" dirty="0"/>
                  <a:t>MDF (écoulements potentiels ou </a:t>
                </a:r>
                <a:r>
                  <a:rPr lang="fr-FR" sz="2800" dirty="0" err="1"/>
                  <a:t>Irrotationnels</a:t>
                </a:r>
                <a:r>
                  <a:rPr lang="fr-FR" sz="2800" dirty="0"/>
                  <a:t>)  .</a:t>
                </a:r>
              </a:p>
              <a:p>
                <a:pPr algn="just"/>
                <a:r>
                  <a:rPr lang="fr-FR" sz="2800" dirty="0"/>
                  <a:t>Transfert thermique par conduction dans un solide.</a:t>
                </a: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sz="half" idx="1"/>
              </p:nvPr>
            </p:nvSpPr>
            <p:spPr>
              <a:xfrm>
                <a:off x="836386" y="1254247"/>
                <a:ext cx="5254701" cy="4958365"/>
              </a:xfrm>
              <a:blipFill>
                <a:blip r:embed="rId3"/>
                <a:stretch>
                  <a:fillRect l="-2900" t="-1599" r="-24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Espace réservé du contenu 3"/>
              <p:cNvSpPr>
                <a:spLocks noGrp="1"/>
              </p:cNvSpPr>
              <p:nvPr>
                <p:ph sz="half" idx="2"/>
              </p:nvPr>
            </p:nvSpPr>
            <p:spPr>
              <a:xfrm>
                <a:off x="6425788" y="1254247"/>
                <a:ext cx="4646983" cy="4958365"/>
              </a:xfrm>
            </p:spPr>
            <p:txBody>
              <a:bodyPr anchor="t">
                <a:noAutofit/>
              </a:bodyPr>
              <a:lstStyle/>
              <a:p>
                <a:pPr marL="0" indent="0" algn="just">
                  <a:buNone/>
                </a:pPr>
                <a:r>
                  <a:rPr lang="fr-FR" sz="3200" b="1" dirty="0">
                    <a:solidFill>
                      <a:srgbClr val="FFFF00"/>
                    </a:solidFill>
                  </a:rPr>
                  <a:t>Equation de Poisson :</a:t>
                </a:r>
              </a:p>
              <a:p>
                <a:pPr marL="0" indent="0" algn="just">
                  <a:buNone/>
                </a:pPr>
                <a:endParaRPr lang="fr-FR" sz="100" b="1" dirty="0">
                  <a:solidFill>
                    <a:srgbClr val="FFFF00"/>
                  </a:solidFill>
                </a:endParaRPr>
              </a:p>
              <a:p>
                <a:pPr marL="0" indent="0" algn="just">
                  <a:buNone/>
                </a:pPr>
                <a14:m>
                  <m:oMathPara xmlns:m="http://schemas.openxmlformats.org/officeDocument/2006/math">
                    <m:oMathParaPr>
                      <m:jc m:val="centerGroup"/>
                    </m:oMathParaPr>
                    <m:oMath xmlns:m="http://schemas.openxmlformats.org/officeDocument/2006/math">
                      <m:f>
                        <m:fPr>
                          <m:ctrlPr>
                            <a:rPr lang="fr-FR" sz="3200" i="1">
                              <a:latin typeface="Cambria Math" panose="02040503050406030204" pitchFamily="18" charset="0"/>
                            </a:rPr>
                          </m:ctrlPr>
                        </m:fPr>
                        <m:num>
                          <m:sSup>
                            <m:sSupPr>
                              <m:ctrlPr>
                                <a:rPr lang="fr-FR" sz="3200" i="1">
                                  <a:latin typeface="Cambria Math" panose="02040503050406030204" pitchFamily="18" charset="0"/>
                                </a:rPr>
                              </m:ctrlPr>
                            </m:sSupPr>
                            <m:e>
                              <m:r>
                                <a:rPr lang="fr-FR" sz="3200" i="1">
                                  <a:latin typeface="Cambria Math" panose="02040503050406030204" pitchFamily="18" charset="0"/>
                                </a:rPr>
                                <m:t>𝜕</m:t>
                              </m:r>
                            </m:e>
                            <m:sup>
                              <m:r>
                                <a:rPr lang="fr-FR" sz="3200" i="1">
                                  <a:latin typeface="Cambria Math" panose="02040503050406030204" pitchFamily="18" charset="0"/>
                                </a:rPr>
                                <m:t>2</m:t>
                              </m:r>
                            </m:sup>
                          </m:sSup>
                          <m:r>
                            <a:rPr lang="fr-FR" sz="3200" i="1">
                              <a:latin typeface="Cambria Math" panose="02040503050406030204" pitchFamily="18" charset="0"/>
                            </a:rPr>
                            <m:t>𝑇</m:t>
                          </m:r>
                        </m:num>
                        <m:den>
                          <m:sSup>
                            <m:sSupPr>
                              <m:ctrlPr>
                                <a:rPr lang="fr-FR" sz="3200" i="1">
                                  <a:latin typeface="Cambria Math" panose="02040503050406030204" pitchFamily="18" charset="0"/>
                                </a:rPr>
                              </m:ctrlPr>
                            </m:sSupPr>
                            <m:e>
                              <m:r>
                                <a:rPr lang="fr-FR" sz="3200" i="1">
                                  <a:latin typeface="Cambria Math" panose="02040503050406030204" pitchFamily="18" charset="0"/>
                                </a:rPr>
                                <m:t>𝜕</m:t>
                              </m:r>
                              <m:r>
                                <a:rPr lang="fr-FR" sz="3200" i="1">
                                  <a:latin typeface="Cambria Math" panose="02040503050406030204" pitchFamily="18" charset="0"/>
                                </a:rPr>
                                <m:t>𝑥</m:t>
                              </m:r>
                            </m:e>
                            <m:sup>
                              <m:r>
                                <a:rPr lang="fr-FR" sz="3200" i="1">
                                  <a:latin typeface="Cambria Math" panose="02040503050406030204" pitchFamily="18" charset="0"/>
                                </a:rPr>
                                <m:t>2</m:t>
                              </m:r>
                            </m:sup>
                          </m:sSup>
                        </m:den>
                      </m:f>
                      <m:r>
                        <a:rPr lang="fr-FR" sz="3200" i="1">
                          <a:latin typeface="Cambria Math" panose="02040503050406030204" pitchFamily="18" charset="0"/>
                        </a:rPr>
                        <m:t>+</m:t>
                      </m:r>
                      <m:f>
                        <m:fPr>
                          <m:ctrlPr>
                            <a:rPr lang="fr-FR" sz="3200" i="1">
                              <a:latin typeface="Cambria Math" panose="02040503050406030204" pitchFamily="18" charset="0"/>
                            </a:rPr>
                          </m:ctrlPr>
                        </m:fPr>
                        <m:num>
                          <m:sSup>
                            <m:sSupPr>
                              <m:ctrlPr>
                                <a:rPr lang="fr-FR" sz="3200" i="1">
                                  <a:latin typeface="Cambria Math" panose="02040503050406030204" pitchFamily="18" charset="0"/>
                                </a:rPr>
                              </m:ctrlPr>
                            </m:sSupPr>
                            <m:e>
                              <m:r>
                                <a:rPr lang="fr-FR" sz="3200" i="1">
                                  <a:latin typeface="Cambria Math" panose="02040503050406030204" pitchFamily="18" charset="0"/>
                                </a:rPr>
                                <m:t>𝜕</m:t>
                              </m:r>
                            </m:e>
                            <m:sup>
                              <m:r>
                                <a:rPr lang="fr-FR" sz="3200" i="1">
                                  <a:latin typeface="Cambria Math" panose="02040503050406030204" pitchFamily="18" charset="0"/>
                                </a:rPr>
                                <m:t>2</m:t>
                              </m:r>
                            </m:sup>
                          </m:sSup>
                          <m:r>
                            <a:rPr lang="fr-FR" sz="3200" i="1">
                              <a:latin typeface="Cambria Math" panose="02040503050406030204" pitchFamily="18" charset="0"/>
                            </a:rPr>
                            <m:t>𝑇</m:t>
                          </m:r>
                        </m:num>
                        <m:den>
                          <m:sSup>
                            <m:sSupPr>
                              <m:ctrlPr>
                                <a:rPr lang="fr-FR" sz="3200" i="1">
                                  <a:latin typeface="Cambria Math" panose="02040503050406030204" pitchFamily="18" charset="0"/>
                                </a:rPr>
                              </m:ctrlPr>
                            </m:sSupPr>
                            <m:e>
                              <m:r>
                                <a:rPr lang="fr-FR" sz="3200" i="1">
                                  <a:latin typeface="Cambria Math" panose="02040503050406030204" pitchFamily="18" charset="0"/>
                                </a:rPr>
                                <m:t>𝜕</m:t>
                              </m:r>
                              <m:r>
                                <a:rPr lang="fr-FR" sz="3200" i="1">
                                  <a:latin typeface="Cambria Math" panose="02040503050406030204" pitchFamily="18" charset="0"/>
                                </a:rPr>
                                <m:t>𝑦</m:t>
                              </m:r>
                            </m:e>
                            <m:sup>
                              <m:r>
                                <a:rPr lang="fr-FR" sz="3200" i="1">
                                  <a:latin typeface="Cambria Math" panose="02040503050406030204" pitchFamily="18" charset="0"/>
                                </a:rPr>
                                <m:t>2</m:t>
                              </m:r>
                            </m:sup>
                          </m:sSup>
                        </m:den>
                      </m:f>
                      <m:r>
                        <a:rPr lang="fr-FR" sz="3200" i="1">
                          <a:latin typeface="Cambria Math" panose="02040503050406030204" pitchFamily="18" charset="0"/>
                        </a:rPr>
                        <m:t>+</m:t>
                      </m:r>
                      <m:f>
                        <m:fPr>
                          <m:ctrlPr>
                            <a:rPr lang="fr-FR" sz="3200" i="1">
                              <a:latin typeface="Cambria Math" panose="02040503050406030204" pitchFamily="18" charset="0"/>
                            </a:rPr>
                          </m:ctrlPr>
                        </m:fPr>
                        <m:num>
                          <m:r>
                            <a:rPr lang="fr-FR" sz="3200" i="1">
                              <a:latin typeface="Cambria Math" panose="02040503050406030204" pitchFamily="18" charset="0"/>
                            </a:rPr>
                            <m:t>𝑄</m:t>
                          </m:r>
                        </m:num>
                        <m:den>
                          <m:r>
                            <a:rPr lang="fr-FR" sz="3200" i="1">
                              <a:latin typeface="Cambria Math" panose="02040503050406030204" pitchFamily="18" charset="0"/>
                            </a:rPr>
                            <m:t>𝐾</m:t>
                          </m:r>
                        </m:den>
                      </m:f>
                      <m:r>
                        <a:rPr lang="fr-FR" sz="3200" i="1">
                          <a:latin typeface="Cambria Math" panose="02040503050406030204" pitchFamily="18" charset="0"/>
                        </a:rPr>
                        <m:t>=</m:t>
                      </m:r>
                      <m:r>
                        <a:rPr lang="fr-FR" sz="3200" i="1">
                          <a:latin typeface="Cambria Math" panose="02040503050406030204" pitchFamily="18" charset="0"/>
                        </a:rPr>
                        <m:t>0</m:t>
                      </m:r>
                    </m:oMath>
                  </m:oMathPara>
                </a14:m>
                <a:endParaRPr lang="fr-FR" sz="3200" b="1" dirty="0"/>
              </a:p>
              <a:p>
                <a:pPr marL="0" indent="0" algn="just">
                  <a:buNone/>
                </a:pPr>
                <a:endParaRPr lang="fr-FR" sz="3200" b="1" dirty="0"/>
              </a:p>
              <a:p>
                <a:pPr algn="just"/>
                <a:r>
                  <a:rPr lang="fr-FR" sz="2800" dirty="0"/>
                  <a:t>Diffusion de la masse.</a:t>
                </a:r>
              </a:p>
              <a:p>
                <a:pPr algn="just"/>
                <a:r>
                  <a:rPr lang="fr-FR" sz="2800" dirty="0"/>
                  <a:t>Diffusion de la chaleur.</a:t>
                </a:r>
              </a:p>
              <a:p>
                <a:pPr algn="just"/>
                <a:r>
                  <a:rPr lang="fr-FR" sz="2800" dirty="0"/>
                  <a:t>Ecoulement de fluides incompressibles, ...etc.</a:t>
                </a:r>
              </a:p>
              <a:p>
                <a:pPr marL="0" indent="0">
                  <a:buNone/>
                </a:pPr>
                <a:endParaRPr lang="fr-FR" sz="2800" dirty="0"/>
              </a:p>
            </p:txBody>
          </p:sp>
        </mc:Choice>
        <mc:Fallback xmlns="">
          <p:sp>
            <p:nvSpPr>
              <p:cNvPr id="4" name="Espace réservé du contenu 3"/>
              <p:cNvSpPr>
                <a:spLocks noGrp="1" noRot="1" noChangeAspect="1" noMove="1" noResize="1" noEditPoints="1" noAdjustHandles="1" noChangeArrowheads="1" noChangeShapeType="1" noTextEdit="1"/>
              </p:cNvSpPr>
              <p:nvPr>
                <p:ph sz="half" idx="2"/>
              </p:nvPr>
            </p:nvSpPr>
            <p:spPr>
              <a:xfrm>
                <a:off x="6425788" y="1254247"/>
                <a:ext cx="4646983" cy="4958365"/>
              </a:xfrm>
              <a:blipFill>
                <a:blip r:embed="rId4"/>
                <a:stretch>
                  <a:fillRect l="-3281" t="-1599" r="-2756"/>
                </a:stretch>
              </a:blipFill>
            </p:spPr>
            <p:txBody>
              <a:bodyPr/>
              <a:lstStyle/>
              <a:p>
                <a:r>
                  <a:rPr lang="fr-FR">
                    <a:noFill/>
                  </a:rPr>
                  <a:t> </a:t>
                </a:r>
              </a:p>
            </p:txBody>
          </p:sp>
        </mc:Fallback>
      </mc:AlternateContent>
      <p:cxnSp>
        <p:nvCxnSpPr>
          <p:cNvPr id="6" name="Straight Connector 5"/>
          <p:cNvCxnSpPr/>
          <p:nvPr/>
        </p:nvCxnSpPr>
        <p:spPr>
          <a:xfrm>
            <a:off x="6310648" y="1254247"/>
            <a:ext cx="0" cy="4618519"/>
          </a:xfrm>
          <a:prstGeom prst="line">
            <a:avLst/>
          </a:prstGeom>
          <a:effectLst>
            <a:glow rad="228600">
              <a:schemeClr val="accent3">
                <a:satMod val="175000"/>
                <a:alpha val="40000"/>
              </a:schemeClr>
            </a:glow>
            <a:outerShdw blurRad="50800" dist="381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23332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up)">
                                      <p:cBhvr>
                                        <p:cTn id="18" dur="500"/>
                                        <p:tgtEl>
                                          <p:spTgt spid="4">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up)">
                                      <p:cBhvr>
                                        <p:cTn id="21" dur="500"/>
                                        <p:tgtEl>
                                          <p:spTgt spid="4">
                                            <p:txEl>
                                              <p:pRg st="5" end="5"/>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up)">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386" y="1044143"/>
            <a:ext cx="10131425" cy="816616"/>
          </a:xfrm>
        </p:spPr>
        <p:txBody>
          <a:bodyPr>
            <a:normAutofit/>
          </a:bodyPr>
          <a:lstStyle/>
          <a:p>
            <a:r>
              <a:rPr lang="fr-FR" sz="3200" b="1" dirty="0">
                <a:solidFill>
                  <a:srgbClr val="FFFF00"/>
                </a:solidFill>
              </a:rPr>
              <a:t>Différents types de conditions aux limites (C.L) :</a:t>
            </a:r>
            <a:endParaRPr lang="fr-FR" sz="3200" dirty="0">
              <a:solidFill>
                <a:srgbClr val="FFFF00"/>
              </a:solidFill>
            </a:endParaRPr>
          </a:p>
        </p:txBody>
      </p:sp>
      <p:sp>
        <p:nvSpPr>
          <p:cNvPr id="3" name="Espace réservé du contenu 2"/>
          <p:cNvSpPr>
            <a:spLocks noGrp="1"/>
          </p:cNvSpPr>
          <p:nvPr>
            <p:ph idx="1"/>
          </p:nvPr>
        </p:nvSpPr>
        <p:spPr>
          <a:xfrm>
            <a:off x="707801" y="1954727"/>
            <a:ext cx="10776396" cy="3991019"/>
          </a:xfrm>
        </p:spPr>
        <p:txBody>
          <a:bodyPr>
            <a:noAutofit/>
          </a:bodyPr>
          <a:lstStyle/>
          <a:p>
            <a:pPr algn="just"/>
            <a:r>
              <a:rPr lang="fr-FR" sz="2800" b="1" dirty="0"/>
              <a:t>Condition de Dirichlet (</a:t>
            </a:r>
            <a:r>
              <a:rPr lang="fr-FR" sz="2800" b="1" dirty="0">
                <a:solidFill>
                  <a:srgbClr val="FFC000"/>
                </a:solidFill>
              </a:rPr>
              <a:t>CLD</a:t>
            </a:r>
            <a:r>
              <a:rPr lang="fr-FR" sz="2800" b="1" dirty="0"/>
              <a:t>): </a:t>
            </a:r>
            <a:r>
              <a:rPr lang="fr-FR" sz="2800" dirty="0"/>
              <a:t>On impose la valeur de la solution sur la frontière.</a:t>
            </a:r>
          </a:p>
          <a:p>
            <a:pPr marL="0" indent="0" algn="just">
              <a:buNone/>
            </a:pPr>
            <a:endParaRPr lang="fr-FR" sz="2800" dirty="0"/>
          </a:p>
          <a:p>
            <a:pPr algn="just"/>
            <a:r>
              <a:rPr lang="fr-FR" sz="2800" b="1" dirty="0"/>
              <a:t>Condition de Neumann (</a:t>
            </a:r>
            <a:r>
              <a:rPr lang="fr-FR" sz="2800" b="1" dirty="0">
                <a:solidFill>
                  <a:srgbClr val="FFC000"/>
                </a:solidFill>
              </a:rPr>
              <a:t>CLN</a:t>
            </a:r>
            <a:r>
              <a:rPr lang="fr-FR" sz="2800" b="1" dirty="0"/>
              <a:t>):</a:t>
            </a:r>
            <a:r>
              <a:rPr lang="fr-FR" sz="2800" dirty="0"/>
              <a:t> On impose la valeur de la dérivée normale de la solution.</a:t>
            </a:r>
          </a:p>
          <a:p>
            <a:pPr marL="0" indent="0" algn="just">
              <a:buNone/>
            </a:pPr>
            <a:endParaRPr lang="fr-FR" sz="2800" dirty="0"/>
          </a:p>
          <a:p>
            <a:pPr algn="just"/>
            <a:r>
              <a:rPr lang="fr-FR" sz="2800" b="1" dirty="0"/>
              <a:t>Condition mixtes : </a:t>
            </a:r>
            <a:r>
              <a:rPr lang="fr-FR" sz="2800" dirty="0"/>
              <a:t>On impose une relation entre la valeur et la dérivée normale de la solution.</a:t>
            </a:r>
          </a:p>
        </p:txBody>
      </p:sp>
      <p:sp>
        <p:nvSpPr>
          <p:cNvPr id="6" name="Titre 1"/>
          <p:cNvSpPr txBox="1">
            <a:spLocks/>
          </p:cNvSpPr>
          <p:nvPr/>
        </p:nvSpPr>
        <p:spPr>
          <a:xfrm>
            <a:off x="836386" y="0"/>
            <a:ext cx="10519228" cy="76065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i="1" dirty="0">
                <a:solidFill>
                  <a:srgbClr val="002060"/>
                </a:solidFill>
                <a:effectLst>
                  <a:outerShdw blurRad="38100" dist="38100" dir="2700000" algn="tl">
                    <a:srgbClr val="000000">
                      <a:alpha val="43137"/>
                    </a:srgbClr>
                  </a:outerShdw>
                </a:effectLst>
              </a:rPr>
              <a:t>Solution de l’équation de Poisson</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27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761" y="1068887"/>
            <a:ext cx="10131425" cy="631123"/>
          </a:xfrm>
        </p:spPr>
        <p:txBody>
          <a:bodyPr>
            <a:normAutofit/>
          </a:bodyPr>
          <a:lstStyle/>
          <a:p>
            <a:r>
              <a:rPr lang="fr-FR" sz="3200" b="1" dirty="0">
                <a:solidFill>
                  <a:srgbClr val="FFFF00"/>
                </a:solidFill>
              </a:rPr>
              <a:t>méthode des volumes finies </a:t>
            </a:r>
            <a:endParaRPr lang="fr-FR" sz="3200" dirty="0">
              <a:solidFill>
                <a:srgbClr val="FFFF00"/>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sz="half" idx="1"/>
              </p:nvPr>
            </p:nvSpPr>
            <p:spPr>
              <a:xfrm>
                <a:off x="450761" y="1700010"/>
                <a:ext cx="5645239" cy="4198513"/>
              </a:xfrm>
            </p:spPr>
            <p:txBody>
              <a:bodyPr anchor="ctr">
                <a:noAutofit/>
              </a:bodyPr>
              <a:lstStyle/>
              <a:p>
                <a:pPr marL="0" indent="0" algn="just">
                  <a:buNone/>
                </a:pPr>
                <a:r>
                  <a:rPr lang="fr-FR" sz="2800" dirty="0"/>
                  <a:t>	La méthode des volumes finis (MVF) divise le domaine d’étude en un nombre finie de cellules ou </a:t>
                </a:r>
                <a:r>
                  <a:rPr lang="fr-FR" sz="2800" i="1" dirty="0"/>
                  <a:t>(v.c)</a:t>
                </a:r>
                <a:r>
                  <a:rPr lang="fr-FR" sz="2800" dirty="0"/>
                  <a:t> à travers lesquels la conservation est respectée</a:t>
                </a:r>
              </a:p>
              <a:p>
                <a:pPr marL="0" indent="0" algn="just">
                  <a:buNone/>
                </a:pPr>
                <a:endParaRPr lang="fr-FR" sz="2000" dirty="0"/>
              </a:p>
              <a:p>
                <a:pPr marL="0" indent="0">
                  <a:buNone/>
                </a:pPr>
                <a14:m>
                  <m:oMathPara xmlns:m="http://schemas.openxmlformats.org/officeDocument/2006/math">
                    <m:oMathParaPr>
                      <m:jc m:val="centerGroup"/>
                    </m:oMathParaPr>
                    <m:oMath xmlns:m="http://schemas.openxmlformats.org/officeDocument/2006/math">
                      <m:f>
                        <m:fPr>
                          <m:ctrlPr>
                            <a:rPr lang="fr-FR" sz="2800" i="1">
                              <a:latin typeface="Cambria Math" panose="02040503050406030204" pitchFamily="18" charset="0"/>
                            </a:rPr>
                          </m:ctrlPr>
                        </m:fPr>
                        <m:num>
                          <m:r>
                            <a:rPr lang="fr-FR" sz="2800" i="1">
                              <a:latin typeface="Cambria Math" panose="02040503050406030204" pitchFamily="18" charset="0"/>
                            </a:rPr>
                            <m:t>𝑑</m:t>
                          </m:r>
                        </m:num>
                        <m:den>
                          <m:r>
                            <a:rPr lang="fr-FR" sz="2800" i="1">
                              <a:latin typeface="Cambria Math" panose="02040503050406030204" pitchFamily="18" charset="0"/>
                            </a:rPr>
                            <m:t>𝑑𝑥</m:t>
                          </m:r>
                        </m:den>
                      </m:f>
                      <m:d>
                        <m:dPr>
                          <m:ctrlPr>
                            <a:rPr lang="fr-FR" sz="2800" i="1">
                              <a:latin typeface="Cambria Math" panose="02040503050406030204" pitchFamily="18" charset="0"/>
                            </a:rPr>
                          </m:ctrlPr>
                        </m:dPr>
                        <m:e>
                          <m:r>
                            <a:rPr lang="fr-FR" sz="2800" i="1">
                              <a:latin typeface="Cambria Math" panose="02040503050406030204" pitchFamily="18" charset="0"/>
                            </a:rPr>
                            <m:t>𝐾</m:t>
                          </m:r>
                          <m:f>
                            <m:fPr>
                              <m:ctrlPr>
                                <a:rPr lang="fr-FR" sz="2800" i="1">
                                  <a:latin typeface="Cambria Math" panose="02040503050406030204" pitchFamily="18" charset="0"/>
                                </a:rPr>
                              </m:ctrlPr>
                            </m:fPr>
                            <m:num>
                              <m:r>
                                <a:rPr lang="fr-FR" sz="2800" i="1">
                                  <a:latin typeface="Cambria Math" panose="02040503050406030204" pitchFamily="18" charset="0"/>
                                </a:rPr>
                                <m:t>𝑑𝑇</m:t>
                              </m:r>
                            </m:num>
                            <m:den>
                              <m:r>
                                <a:rPr lang="fr-FR" sz="2800" i="1">
                                  <a:latin typeface="Cambria Math" panose="02040503050406030204" pitchFamily="18" charset="0"/>
                                </a:rPr>
                                <m:t>𝑑𝑥</m:t>
                              </m:r>
                            </m:den>
                          </m:f>
                        </m:e>
                      </m:d>
                      <m:r>
                        <a:rPr lang="fr-FR" sz="2800" i="1">
                          <a:latin typeface="Cambria Math" panose="02040503050406030204" pitchFamily="18" charset="0"/>
                        </a:rPr>
                        <m:t>+</m:t>
                      </m:r>
                      <m:f>
                        <m:fPr>
                          <m:ctrlPr>
                            <a:rPr lang="fr-FR" sz="2800" i="1">
                              <a:latin typeface="Cambria Math" panose="02040503050406030204" pitchFamily="18" charset="0"/>
                            </a:rPr>
                          </m:ctrlPr>
                        </m:fPr>
                        <m:num>
                          <m:r>
                            <a:rPr lang="fr-FR" sz="2800" i="1">
                              <a:latin typeface="Cambria Math" panose="02040503050406030204" pitchFamily="18" charset="0"/>
                            </a:rPr>
                            <m:t>𝑑</m:t>
                          </m:r>
                        </m:num>
                        <m:den>
                          <m:r>
                            <a:rPr lang="fr-FR" sz="2800" i="1">
                              <a:latin typeface="Cambria Math" panose="02040503050406030204" pitchFamily="18" charset="0"/>
                            </a:rPr>
                            <m:t>𝑑𝑦</m:t>
                          </m:r>
                        </m:den>
                      </m:f>
                      <m:d>
                        <m:dPr>
                          <m:ctrlPr>
                            <a:rPr lang="fr-FR" sz="2800" i="1">
                              <a:latin typeface="Cambria Math" panose="02040503050406030204" pitchFamily="18" charset="0"/>
                            </a:rPr>
                          </m:ctrlPr>
                        </m:dPr>
                        <m:e>
                          <m:r>
                            <a:rPr lang="fr-FR" sz="2800" i="1">
                              <a:latin typeface="Cambria Math" panose="02040503050406030204" pitchFamily="18" charset="0"/>
                            </a:rPr>
                            <m:t>𝐾</m:t>
                          </m:r>
                          <m:f>
                            <m:fPr>
                              <m:ctrlPr>
                                <a:rPr lang="fr-FR" sz="2800" i="1">
                                  <a:latin typeface="Cambria Math" panose="02040503050406030204" pitchFamily="18" charset="0"/>
                                </a:rPr>
                              </m:ctrlPr>
                            </m:fPr>
                            <m:num>
                              <m:r>
                                <a:rPr lang="fr-FR" sz="2800" i="1">
                                  <a:latin typeface="Cambria Math" panose="02040503050406030204" pitchFamily="18" charset="0"/>
                                </a:rPr>
                                <m:t>𝑑𝑇</m:t>
                              </m:r>
                            </m:num>
                            <m:den>
                              <m:r>
                                <a:rPr lang="fr-FR" sz="2800" i="1">
                                  <a:latin typeface="Cambria Math" panose="02040503050406030204" pitchFamily="18" charset="0"/>
                                </a:rPr>
                                <m:t>𝑑𝑦</m:t>
                              </m:r>
                            </m:den>
                          </m:f>
                        </m:e>
                      </m:d>
                      <m:r>
                        <a:rPr lang="fr-FR" sz="2800" i="1">
                          <a:latin typeface="Cambria Math" panose="02040503050406030204" pitchFamily="18" charset="0"/>
                        </a:rPr>
                        <m:t>+</m:t>
                      </m:r>
                      <m:r>
                        <a:rPr lang="fr-FR" sz="2800" i="1">
                          <a:latin typeface="Cambria Math" panose="02040503050406030204" pitchFamily="18" charset="0"/>
                        </a:rPr>
                        <m:t>𝑄</m:t>
                      </m:r>
                      <m:r>
                        <a:rPr lang="fr-FR" sz="2800" i="1">
                          <a:latin typeface="Cambria Math" panose="02040503050406030204" pitchFamily="18" charset="0"/>
                        </a:rPr>
                        <m:t>=</m:t>
                      </m:r>
                      <m:r>
                        <a:rPr lang="fr-FR" sz="2800" i="1">
                          <a:latin typeface="Cambria Math" panose="02040503050406030204" pitchFamily="18" charset="0"/>
                        </a:rPr>
                        <m:t>0</m:t>
                      </m:r>
                    </m:oMath>
                  </m:oMathPara>
                </a14:m>
                <a:endParaRPr lang="fr-FR" sz="2800" dirty="0"/>
              </a:p>
            </p:txBody>
          </p:sp>
        </mc:Choice>
        <mc:Fallback xmlns="">
          <p:sp>
            <p:nvSpPr>
              <p:cNvPr id="3" name="Espace réservé du contenu 2"/>
              <p:cNvSpPr>
                <a:spLocks noGrp="1" noRot="1" noChangeAspect="1" noMove="1" noResize="1" noEditPoints="1" noAdjustHandles="1" noChangeArrowheads="1" noChangeShapeType="1" noTextEdit="1"/>
              </p:cNvSpPr>
              <p:nvPr>
                <p:ph sz="half" idx="1"/>
              </p:nvPr>
            </p:nvSpPr>
            <p:spPr>
              <a:xfrm>
                <a:off x="450761" y="1700010"/>
                <a:ext cx="5645239" cy="4198513"/>
              </a:xfrm>
              <a:blipFill>
                <a:blip r:embed="rId2"/>
                <a:stretch>
                  <a:fillRect l="-2268" r="-2160"/>
                </a:stretch>
              </a:blipFill>
            </p:spPr>
            <p:txBody>
              <a:bodyPr/>
              <a:lstStyle/>
              <a:p>
                <a:r>
                  <a:rPr lang="fr-FR">
                    <a:noFill/>
                  </a:rPr>
                  <a:t> </a:t>
                </a:r>
              </a:p>
            </p:txBody>
          </p:sp>
        </mc:Fallback>
      </mc:AlternateContent>
      <p:pic>
        <p:nvPicPr>
          <p:cNvPr id="5" name="Picture 6"/>
          <p:cNvPicPr>
            <a:picLocks noGrp="1"/>
          </p:cNvPicPr>
          <p:nvPr>
            <p:ph sz="half" idx="2"/>
          </p:nvPr>
        </p:nvPicPr>
        <p:blipFill>
          <a:blip r:embed="rId3"/>
          <a:stretch>
            <a:fillRect/>
          </a:stretch>
        </p:blipFill>
        <p:spPr>
          <a:xfrm>
            <a:off x="6331040" y="1700011"/>
            <a:ext cx="5440250" cy="3992452"/>
          </a:xfrm>
          <a:prstGeom prst="rect">
            <a:avLst/>
          </a:prstGeom>
          <a:noFill/>
          <a:ln>
            <a:noFill/>
            <a:prstDash/>
          </a:ln>
        </p:spPr>
      </p:pic>
      <p:sp>
        <p:nvSpPr>
          <p:cNvPr id="6" name="Titre 1"/>
          <p:cNvSpPr txBox="1">
            <a:spLocks/>
          </p:cNvSpPr>
          <p:nvPr/>
        </p:nvSpPr>
        <p:spPr>
          <a:xfrm>
            <a:off x="836386" y="0"/>
            <a:ext cx="10519228" cy="78492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i="1" dirty="0">
                <a:solidFill>
                  <a:srgbClr val="002060"/>
                </a:solidFill>
                <a:effectLst>
                  <a:outerShdw blurRad="38100" dist="38100" dir="2700000" algn="tl">
                    <a:srgbClr val="000000">
                      <a:alpha val="43137"/>
                    </a:srgbClr>
                  </a:outerShdw>
                </a:effectLst>
              </a:rPr>
              <a:t>Solution de l’équation de Poisson</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06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739999" y="1282890"/>
                <a:ext cx="10712002" cy="4900065"/>
              </a:xfrm>
            </p:spPr>
            <p:txBody>
              <a:bodyPr>
                <a:normAutofit/>
              </a:bodyPr>
              <a:lstStyle/>
              <a:p>
                <a:pPr marL="0" indent="0" algn="just">
                  <a:buNone/>
                </a:pPr>
                <a:r>
                  <a:rPr lang="fr-FR" sz="2400" dirty="0"/>
                  <a:t>	En Intégrant l’équation </a:t>
                </a:r>
                <a:r>
                  <a:rPr lang="fr-FR" sz="2400" dirty="0" smtClean="0"/>
                  <a:t>précédente </a:t>
                </a:r>
                <a:r>
                  <a:rPr lang="fr-FR" sz="2400" dirty="0"/>
                  <a:t>à travers le volume de contrôle </a:t>
                </a:r>
                <a14:m>
                  <m:oMath xmlns:m="http://schemas.openxmlformats.org/officeDocument/2006/math">
                    <m:r>
                      <a:rPr lang="fr-FR" sz="2400" i="1">
                        <a:latin typeface="Cambria Math" panose="02040503050406030204" pitchFamily="18" charset="0"/>
                      </a:rPr>
                      <m:t>(</m:t>
                    </m:r>
                    <m:r>
                      <a:rPr lang="fr-FR" sz="2400" i="1">
                        <a:latin typeface="Cambria Math" panose="02040503050406030204" pitchFamily="18" charset="0"/>
                      </a:rPr>
                      <m:t>𝑣</m:t>
                    </m:r>
                    <m:r>
                      <a:rPr lang="fr-FR" sz="2400" i="1">
                        <a:latin typeface="Cambria Math" panose="02040503050406030204" pitchFamily="18" charset="0"/>
                      </a:rPr>
                      <m:t>.</m:t>
                    </m:r>
                    <m:r>
                      <a:rPr lang="fr-FR" sz="2400" i="1">
                        <a:latin typeface="Cambria Math" panose="02040503050406030204" pitchFamily="18" charset="0"/>
                      </a:rPr>
                      <m:t>𝑐</m:t>
                    </m:r>
                    <m:r>
                      <a:rPr lang="fr-FR" sz="2400" i="1">
                        <a:latin typeface="Cambria Math" panose="02040503050406030204" pitchFamily="18" charset="0"/>
                      </a:rPr>
                      <m:t>)</m:t>
                    </m:r>
                  </m:oMath>
                </a14:m>
                <a:r>
                  <a:rPr lang="fr-FR" sz="2400" dirty="0"/>
                  <a:t> entourant le pointe P, nous aurons :</a:t>
                </a:r>
              </a:p>
              <a:p>
                <a:pPr marL="0" indent="0" algn="just">
                  <a:buNone/>
                </a:pPr>
                <a:endParaRPr lang="fr-FR" sz="2400" dirty="0"/>
              </a:p>
              <a:p>
                <a:pPr marL="0" indent="0">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𝑒</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𝑒</m:t>
                          </m:r>
                        </m:sub>
                      </m:sSub>
                      <m:sSub>
                        <m:sSubPr>
                          <m:ctrlPr>
                            <a:rPr lang="fr-FR" sz="2400" i="1">
                              <a:latin typeface="Cambria Math" panose="02040503050406030204" pitchFamily="18" charset="0"/>
                            </a:rPr>
                          </m:ctrlPr>
                        </m:sSubPr>
                        <m:e>
                          <m:d>
                            <m:dPr>
                              <m:begChr m:val=""/>
                              <m:endChr m:val="|"/>
                              <m:ctrlPr>
                                <a:rPr lang="fr-FR" sz="2400" i="1">
                                  <a:latin typeface="Cambria Math" panose="02040503050406030204" pitchFamily="18" charset="0"/>
                                </a:rPr>
                              </m:ctrlPr>
                            </m:dPr>
                            <m:e>
                              <m:f>
                                <m:fPr>
                                  <m:ctrlPr>
                                    <a:rPr lang="fr-FR" sz="2400" i="1">
                                      <a:latin typeface="Cambria Math" panose="02040503050406030204" pitchFamily="18" charset="0"/>
                                    </a:rPr>
                                  </m:ctrlPr>
                                </m:fPr>
                                <m:num>
                                  <m:r>
                                    <a:rPr lang="fr-FR" sz="2400" i="1">
                                      <a:latin typeface="Cambria Math" panose="02040503050406030204" pitchFamily="18" charset="0"/>
                                    </a:rPr>
                                    <m:t>𝑑𝑇</m:t>
                                  </m:r>
                                </m:num>
                                <m:den>
                                  <m:r>
                                    <a:rPr lang="fr-FR" sz="2400" i="1">
                                      <a:latin typeface="Cambria Math" panose="02040503050406030204" pitchFamily="18" charset="0"/>
                                    </a:rPr>
                                    <m:t>𝑑𝑥</m:t>
                                  </m:r>
                                </m:den>
                              </m:f>
                            </m:e>
                          </m:d>
                        </m:e>
                        <m:sub>
                          <m:r>
                            <a:rPr lang="fr-FR" sz="2400" i="1">
                              <a:latin typeface="Cambria Math" panose="02040503050406030204" pitchFamily="18" charset="0"/>
                            </a:rPr>
                            <m:t>𝑒</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𝑤</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𝑤</m:t>
                          </m:r>
                        </m:sub>
                      </m:sSub>
                      <m:sSub>
                        <m:sSubPr>
                          <m:ctrlPr>
                            <a:rPr lang="fr-FR" sz="2400" i="1">
                              <a:latin typeface="Cambria Math" panose="02040503050406030204" pitchFamily="18" charset="0"/>
                            </a:rPr>
                          </m:ctrlPr>
                        </m:sSubPr>
                        <m:e>
                          <m:d>
                            <m:dPr>
                              <m:begChr m:val=""/>
                              <m:endChr m:val="|"/>
                              <m:ctrlPr>
                                <a:rPr lang="fr-FR" sz="2400" i="1">
                                  <a:latin typeface="Cambria Math" panose="02040503050406030204" pitchFamily="18" charset="0"/>
                                </a:rPr>
                              </m:ctrlPr>
                            </m:dPr>
                            <m:e>
                              <m:f>
                                <m:fPr>
                                  <m:ctrlPr>
                                    <a:rPr lang="fr-FR" sz="2400" i="1">
                                      <a:latin typeface="Cambria Math" panose="02040503050406030204" pitchFamily="18" charset="0"/>
                                    </a:rPr>
                                  </m:ctrlPr>
                                </m:fPr>
                                <m:num>
                                  <m:r>
                                    <a:rPr lang="fr-FR" sz="2400" i="1">
                                      <a:latin typeface="Cambria Math" panose="02040503050406030204" pitchFamily="18" charset="0"/>
                                    </a:rPr>
                                    <m:t>𝑑𝑇</m:t>
                                  </m:r>
                                </m:num>
                                <m:den>
                                  <m:r>
                                    <a:rPr lang="fr-FR" sz="2400" i="1">
                                      <a:latin typeface="Cambria Math" panose="02040503050406030204" pitchFamily="18" charset="0"/>
                                    </a:rPr>
                                    <m:t>𝑑𝑥</m:t>
                                  </m:r>
                                </m:den>
                              </m:f>
                            </m:e>
                          </m:d>
                        </m:e>
                        <m:sub>
                          <m:r>
                            <a:rPr lang="fr-FR" sz="2400" i="1">
                              <a:latin typeface="Cambria Math" panose="02040503050406030204" pitchFamily="18" charset="0"/>
                            </a:rPr>
                            <m:t>𝑤</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𝑛</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𝑛</m:t>
                          </m:r>
                        </m:sub>
                      </m:sSub>
                      <m:sSub>
                        <m:sSubPr>
                          <m:ctrlPr>
                            <a:rPr lang="fr-FR" sz="2400" i="1">
                              <a:latin typeface="Cambria Math" panose="02040503050406030204" pitchFamily="18" charset="0"/>
                            </a:rPr>
                          </m:ctrlPr>
                        </m:sSubPr>
                        <m:e>
                          <m:d>
                            <m:dPr>
                              <m:begChr m:val=""/>
                              <m:endChr m:val="|"/>
                              <m:ctrlPr>
                                <a:rPr lang="fr-FR" sz="2400" i="1">
                                  <a:latin typeface="Cambria Math" panose="02040503050406030204" pitchFamily="18" charset="0"/>
                                </a:rPr>
                              </m:ctrlPr>
                            </m:dPr>
                            <m:e>
                              <m:f>
                                <m:fPr>
                                  <m:ctrlPr>
                                    <a:rPr lang="fr-FR" sz="2400" i="1">
                                      <a:latin typeface="Cambria Math" panose="02040503050406030204" pitchFamily="18" charset="0"/>
                                    </a:rPr>
                                  </m:ctrlPr>
                                </m:fPr>
                                <m:num>
                                  <m:r>
                                    <a:rPr lang="fr-FR" sz="2400" i="1">
                                      <a:latin typeface="Cambria Math" panose="02040503050406030204" pitchFamily="18" charset="0"/>
                                    </a:rPr>
                                    <m:t>𝑑𝑇</m:t>
                                  </m:r>
                                </m:num>
                                <m:den>
                                  <m:r>
                                    <a:rPr lang="fr-FR" sz="2400" i="1">
                                      <a:latin typeface="Cambria Math" panose="02040503050406030204" pitchFamily="18" charset="0"/>
                                    </a:rPr>
                                    <m:t>𝑑𝑦</m:t>
                                  </m:r>
                                </m:den>
                              </m:f>
                            </m:e>
                          </m:d>
                        </m:e>
                        <m:sub>
                          <m:r>
                            <a:rPr lang="fr-FR" sz="2400" i="1">
                              <a:latin typeface="Cambria Math" panose="02040503050406030204" pitchFamily="18" charset="0"/>
                            </a:rPr>
                            <m:t>𝑛</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𝑠</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𝑠</m:t>
                          </m:r>
                        </m:sub>
                      </m:sSub>
                      <m:sSub>
                        <m:sSubPr>
                          <m:ctrlPr>
                            <a:rPr lang="fr-FR" sz="2400" i="1">
                              <a:latin typeface="Cambria Math" panose="02040503050406030204" pitchFamily="18" charset="0"/>
                            </a:rPr>
                          </m:ctrlPr>
                        </m:sSubPr>
                        <m:e>
                          <m:d>
                            <m:dPr>
                              <m:begChr m:val=""/>
                              <m:endChr m:val="|"/>
                              <m:ctrlPr>
                                <a:rPr lang="fr-FR" sz="2400" i="1">
                                  <a:latin typeface="Cambria Math" panose="02040503050406030204" pitchFamily="18" charset="0"/>
                                </a:rPr>
                              </m:ctrlPr>
                            </m:dPr>
                            <m:e>
                              <m:f>
                                <m:fPr>
                                  <m:ctrlPr>
                                    <a:rPr lang="fr-FR" sz="2400" i="1">
                                      <a:latin typeface="Cambria Math" panose="02040503050406030204" pitchFamily="18" charset="0"/>
                                    </a:rPr>
                                  </m:ctrlPr>
                                </m:fPr>
                                <m:num>
                                  <m:r>
                                    <a:rPr lang="fr-FR" sz="2400" i="1">
                                      <a:latin typeface="Cambria Math" panose="02040503050406030204" pitchFamily="18" charset="0"/>
                                    </a:rPr>
                                    <m:t>𝑑𝑇</m:t>
                                  </m:r>
                                </m:num>
                                <m:den>
                                  <m:r>
                                    <a:rPr lang="fr-FR" sz="2400" i="1">
                                      <a:latin typeface="Cambria Math" panose="02040503050406030204" pitchFamily="18" charset="0"/>
                                    </a:rPr>
                                    <m:t>𝑑𝑦</m:t>
                                  </m:r>
                                </m:den>
                              </m:f>
                            </m:e>
                          </m:d>
                        </m:e>
                        <m:sub>
                          <m:r>
                            <a:rPr lang="fr-FR" sz="2400" i="1">
                              <a:latin typeface="Cambria Math" panose="02040503050406030204" pitchFamily="18" charset="0"/>
                            </a:rPr>
                            <m:t>𝑠</m:t>
                          </m:r>
                        </m:sub>
                      </m:sSub>
                      <m:r>
                        <a:rPr lang="fr-FR" sz="2400" i="1">
                          <a:latin typeface="Cambria Math" panose="02040503050406030204" pitchFamily="18" charset="0"/>
                        </a:rPr>
                        <m:t>+</m:t>
                      </m:r>
                      <m:r>
                        <a:rPr lang="fr-FR" sz="2400" i="1">
                          <a:latin typeface="Cambria Math" panose="02040503050406030204" pitchFamily="18" charset="0"/>
                        </a:rPr>
                        <m:t>𝑄𝑒</m:t>
                      </m:r>
                      <m:r>
                        <a:rPr lang="fr-FR" sz="2400" i="1">
                          <a:latin typeface="Cambria Math" panose="02040503050406030204" pitchFamily="18" charset="0"/>
                        </a:rPr>
                        <m:t>𝛿</m:t>
                      </m:r>
                      <m:r>
                        <a:rPr lang="fr-FR" sz="2400" i="1">
                          <a:latin typeface="Cambria Math" panose="02040503050406030204" pitchFamily="18" charset="0"/>
                        </a:rPr>
                        <m:t>𝑥</m:t>
                      </m:r>
                      <m:r>
                        <a:rPr lang="fr-FR" sz="2400" i="1">
                          <a:latin typeface="Cambria Math" panose="02040503050406030204" pitchFamily="18" charset="0"/>
                        </a:rPr>
                        <m:t>𝛿</m:t>
                      </m:r>
                      <m:r>
                        <a:rPr lang="fr-FR" sz="2400" i="1">
                          <a:latin typeface="Cambria Math" panose="02040503050406030204" pitchFamily="18" charset="0"/>
                        </a:rPr>
                        <m:t>𝑦</m:t>
                      </m:r>
                      <m:r>
                        <a:rPr lang="fr-FR" sz="2400" i="1">
                          <a:latin typeface="Cambria Math" panose="02040503050406030204" pitchFamily="18" charset="0"/>
                        </a:rPr>
                        <m:t>=</m:t>
                      </m:r>
                      <m:r>
                        <a:rPr lang="fr-FR" sz="2400" i="1">
                          <a:latin typeface="Cambria Math" panose="02040503050406030204" pitchFamily="18" charset="0"/>
                        </a:rPr>
                        <m:t>0</m:t>
                      </m:r>
                      <m:r>
                        <a:rPr lang="fr-FR" sz="2400" i="1">
                          <a:latin typeface="Cambria Math" panose="02040503050406030204" pitchFamily="18" charset="0"/>
                        </a:rPr>
                        <m:t>      (#)</m:t>
                      </m:r>
                    </m:oMath>
                  </m:oMathPara>
                </a14:m>
                <a:endParaRPr lang="fr-FR" sz="2400" dirty="0"/>
              </a:p>
              <a:p>
                <a:pPr marL="0" indent="0">
                  <a:buNone/>
                </a:pPr>
                <a:endParaRPr lang="fr-FR" sz="2400" dirty="0"/>
              </a:p>
              <a:p>
                <a:pPr marL="0" indent="0">
                  <a:buNone/>
                </a:pPr>
                <a14:m>
                  <m:oMathPara xmlns:m="http://schemas.openxmlformats.org/officeDocument/2006/math">
                    <m:oMathParaPr>
                      <m:jc m:val="centerGroup"/>
                    </m:oMathParaPr>
                    <m:oMath xmlns:m="http://schemas.openxmlformats.org/officeDocument/2006/math">
                      <m:r>
                        <m:rPr>
                          <m:sty m:val="p"/>
                        </m:rPr>
                        <a:rPr lang="fr-FR" sz="2200">
                          <a:latin typeface="Cambria Math" panose="02040503050406030204" pitchFamily="18" charset="0"/>
                        </a:rPr>
                        <m:t>Avec</m:t>
                      </m:r>
                      <m:r>
                        <a:rPr lang="fr-FR" sz="2200" i="1">
                          <a:latin typeface="Cambria Math" panose="02040503050406030204" pitchFamily="18" charset="0"/>
                        </a:rPr>
                        <m:t> </m:t>
                      </m:r>
                      <m:r>
                        <a:rPr lang="fr-FR" sz="2200">
                          <a:latin typeface="Cambria Math" panose="02040503050406030204" pitchFamily="18" charset="0"/>
                        </a:rPr>
                        <m:t>:  </m:t>
                      </m:r>
                      <m:d>
                        <m:dPr>
                          <m:begChr m:val="{"/>
                          <m:endChr m:val=""/>
                          <m:ctrlPr>
                            <a:rPr lang="fr-FR" sz="2200" i="1">
                              <a:latin typeface="Cambria Math" panose="02040503050406030204" pitchFamily="18" charset="0"/>
                            </a:rPr>
                          </m:ctrlPr>
                        </m:dPr>
                        <m:e>
                          <m:eqArr>
                            <m:eqArrPr>
                              <m:ctrlPr>
                                <a:rPr lang="fr-FR" sz="2200" i="1">
                                  <a:latin typeface="Cambria Math" panose="02040503050406030204" pitchFamily="18" charset="0"/>
                                </a:rPr>
                              </m:ctrlPr>
                            </m:eqArrPr>
                            <m:e>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𝑒</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𝑤</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1</m:t>
                                  </m:r>
                                </m:sub>
                              </m:sSub>
                              <m:r>
                                <a:rPr lang="fr-FR" sz="2200" i="1">
                                  <a:latin typeface="Cambria Math" panose="02040503050406030204" pitchFamily="18" charset="0"/>
                                </a:rPr>
                                <m:t>; </m:t>
                              </m:r>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𝑛</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𝑠</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2</m:t>
                                  </m:r>
                                </m:sub>
                              </m:sSub>
                            </m:e>
                            <m:e>
                              <m:sSub>
                                <m:sSubPr>
                                  <m:ctrlPr>
                                    <a:rPr lang="fr-FR" sz="2200" i="1">
                                      <a:latin typeface="Cambria Math" panose="02040503050406030204" pitchFamily="18" charset="0"/>
                                    </a:rPr>
                                  </m:ctrlPr>
                                </m:sSubPr>
                                <m:e>
                                  <m:r>
                                    <a:rPr lang="fr-FR" sz="2200" i="1">
                                      <a:latin typeface="Cambria Math" panose="02040503050406030204" pitchFamily="18" charset="0"/>
                                    </a:rPr>
                                    <m:t>       </m:t>
                                  </m:r>
                                  <m:r>
                                    <a:rPr lang="fr-FR" sz="2200" i="1">
                                      <a:latin typeface="Cambria Math" panose="02040503050406030204" pitchFamily="18" charset="0"/>
                                    </a:rPr>
                                    <m:t>𝛿</m:t>
                                  </m:r>
                                  <m:r>
                                    <a:rPr lang="fr-FR" sz="2200" i="1">
                                      <a:latin typeface="Cambria Math" panose="02040503050406030204" pitchFamily="18" charset="0"/>
                                    </a:rPr>
                                    <m:t>𝑥</m:t>
                                  </m:r>
                                </m:e>
                                <m:sub>
                                  <m:r>
                                    <a:rPr lang="fr-FR" sz="2200" i="1">
                                      <a:latin typeface="Cambria Math" panose="02040503050406030204" pitchFamily="18" charset="0"/>
                                    </a:rPr>
                                    <m:t>𝑒</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𝛿</m:t>
                                  </m:r>
                                  <m:r>
                                    <a:rPr lang="fr-FR" sz="2200" i="1">
                                      <a:latin typeface="Cambria Math" panose="02040503050406030204" pitchFamily="18" charset="0"/>
                                    </a:rPr>
                                    <m:t>𝑥</m:t>
                                  </m:r>
                                </m:e>
                                <m:sub>
                                  <m:r>
                                    <a:rPr lang="fr-FR" sz="2200" i="1">
                                      <a:latin typeface="Cambria Math" panose="02040503050406030204" pitchFamily="18" charset="0"/>
                                    </a:rPr>
                                    <m:t>𝑤</m:t>
                                  </m:r>
                                </m:sub>
                              </m:sSub>
                              <m:r>
                                <a:rPr lang="fr-FR" sz="2200" i="1">
                                  <a:latin typeface="Cambria Math" panose="02040503050406030204" pitchFamily="18" charset="0"/>
                                </a:rPr>
                                <m:t>=</m:t>
                              </m:r>
                              <m:r>
                                <a:rPr lang="fr-FR" sz="2200" i="1">
                                  <a:latin typeface="Cambria Math" panose="02040503050406030204" pitchFamily="18" charset="0"/>
                                </a:rPr>
                                <m:t>𝛿</m:t>
                              </m:r>
                              <m:r>
                                <a:rPr lang="fr-FR" sz="2200" i="1">
                                  <a:latin typeface="Cambria Math" panose="02040503050406030204" pitchFamily="18" charset="0"/>
                                </a:rPr>
                                <m:t>𝑥</m:t>
                              </m:r>
                              <m:r>
                                <a:rPr lang="fr-FR" sz="2200" i="1">
                                  <a:latin typeface="Cambria Math" panose="02040503050406030204" pitchFamily="18" charset="0"/>
                                </a:rPr>
                                <m:t>; </m:t>
                              </m:r>
                              <m:sSub>
                                <m:sSubPr>
                                  <m:ctrlPr>
                                    <a:rPr lang="fr-FR" sz="2200" i="1">
                                      <a:latin typeface="Cambria Math" panose="02040503050406030204" pitchFamily="18" charset="0"/>
                                    </a:rPr>
                                  </m:ctrlPr>
                                </m:sSubPr>
                                <m:e>
                                  <m:r>
                                    <a:rPr lang="fr-FR" sz="2200" i="1">
                                      <a:latin typeface="Cambria Math" panose="02040503050406030204" pitchFamily="18" charset="0"/>
                                    </a:rPr>
                                    <m:t>𝛿</m:t>
                                  </m:r>
                                  <m:r>
                                    <a:rPr lang="fr-FR" sz="2200" i="1">
                                      <a:latin typeface="Cambria Math" panose="02040503050406030204" pitchFamily="18" charset="0"/>
                                    </a:rPr>
                                    <m:t>𝑦</m:t>
                                  </m:r>
                                </m:e>
                                <m:sub>
                                  <m:r>
                                    <a:rPr lang="fr-FR" sz="2200" i="1">
                                      <a:latin typeface="Cambria Math" panose="02040503050406030204" pitchFamily="18" charset="0"/>
                                    </a:rPr>
                                    <m:t>𝑛</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𝛿</m:t>
                                  </m:r>
                                  <m:r>
                                    <a:rPr lang="fr-FR" sz="2200" i="1">
                                      <a:latin typeface="Cambria Math" panose="02040503050406030204" pitchFamily="18" charset="0"/>
                                    </a:rPr>
                                    <m:t>𝑦</m:t>
                                  </m:r>
                                </m:e>
                                <m:sub>
                                  <m:r>
                                    <a:rPr lang="fr-FR" sz="2200" i="1">
                                      <a:latin typeface="Cambria Math" panose="02040503050406030204" pitchFamily="18" charset="0"/>
                                    </a:rPr>
                                    <m:t>𝑠</m:t>
                                  </m:r>
                                </m:sub>
                              </m:sSub>
                              <m:r>
                                <a:rPr lang="fr-FR" sz="2200" i="1">
                                  <a:latin typeface="Cambria Math" panose="02040503050406030204" pitchFamily="18" charset="0"/>
                                </a:rPr>
                                <m:t>=</m:t>
                              </m:r>
                              <m:r>
                                <a:rPr lang="fr-FR" sz="2200" i="1">
                                  <a:latin typeface="Cambria Math" panose="02040503050406030204" pitchFamily="18" charset="0"/>
                                </a:rPr>
                                <m:t>𝛿</m:t>
                              </m:r>
                              <m:r>
                                <a:rPr lang="fr-FR" sz="2200" i="1">
                                  <a:latin typeface="Cambria Math" panose="02040503050406030204" pitchFamily="18" charset="0"/>
                                </a:rPr>
                                <m:t>𝑦</m:t>
                              </m:r>
                            </m:e>
                            <m:e>
                              <m:sSub>
                                <m:sSubPr>
                                  <m:ctrlPr>
                                    <a:rPr lang="fr-FR" sz="2200" i="1">
                                      <a:latin typeface="Cambria Math" panose="02040503050406030204" pitchFamily="18" charset="0"/>
                                    </a:rPr>
                                  </m:ctrlPr>
                                </m:sSubPr>
                                <m:e>
                                  <m:r>
                                    <a:rPr lang="fr-FR" sz="2200" i="1">
                                      <a:latin typeface="Cambria Math" panose="02040503050406030204" pitchFamily="18" charset="0"/>
                                    </a:rPr>
                                    <m:t>       </m:t>
                                  </m:r>
                                  <m:r>
                                    <a:rPr lang="fr-FR" sz="2200" i="1">
                                      <a:latin typeface="Cambria Math" panose="02040503050406030204" pitchFamily="18" charset="0"/>
                                    </a:rPr>
                                    <m:t>𝐴</m:t>
                                  </m:r>
                                </m:e>
                                <m:sub>
                                  <m:r>
                                    <a:rPr lang="fr-FR" sz="2200" i="1">
                                      <a:latin typeface="Cambria Math" panose="02040503050406030204" pitchFamily="18" charset="0"/>
                                    </a:rPr>
                                    <m:t>1</m:t>
                                  </m:r>
                                </m:sub>
                              </m:sSub>
                              <m:r>
                                <a:rPr lang="fr-FR" sz="2200" i="1">
                                  <a:latin typeface="Cambria Math" panose="02040503050406030204" pitchFamily="18" charset="0"/>
                                </a:rPr>
                                <m:t>=</m:t>
                              </m:r>
                              <m:r>
                                <a:rPr lang="fr-FR" sz="2200" i="1">
                                  <a:latin typeface="Cambria Math" panose="02040503050406030204" pitchFamily="18" charset="0"/>
                                </a:rPr>
                                <m:t>𝑒</m:t>
                              </m:r>
                              <m:r>
                                <a:rPr lang="fr-FR" sz="2200" i="1">
                                  <a:latin typeface="Cambria Math" panose="02040503050406030204" pitchFamily="18" charset="0"/>
                                </a:rPr>
                                <m:t>𝛿</m:t>
                              </m:r>
                              <m:r>
                                <a:rPr lang="fr-FR" sz="2200" i="1">
                                  <a:latin typeface="Cambria Math" panose="02040503050406030204" pitchFamily="18" charset="0"/>
                                </a:rPr>
                                <m:t>𝑦</m:t>
                              </m:r>
                              <m:r>
                                <a:rPr lang="fr-FR" sz="2200" i="1">
                                  <a:latin typeface="Cambria Math" panose="02040503050406030204" pitchFamily="18" charset="0"/>
                                </a:rPr>
                                <m:t> ; </m:t>
                              </m:r>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2</m:t>
                                  </m:r>
                                </m:sub>
                              </m:sSub>
                              <m:r>
                                <a:rPr lang="fr-FR" sz="2200" i="1">
                                  <a:latin typeface="Cambria Math" panose="02040503050406030204" pitchFamily="18" charset="0"/>
                                </a:rPr>
                                <m:t>=</m:t>
                              </m:r>
                              <m:r>
                                <a:rPr lang="fr-FR" sz="2200" i="1">
                                  <a:latin typeface="Cambria Math" panose="02040503050406030204" pitchFamily="18" charset="0"/>
                                </a:rPr>
                                <m:t>𝑒</m:t>
                              </m:r>
                              <m:r>
                                <a:rPr lang="fr-FR" sz="2200" i="1">
                                  <a:latin typeface="Cambria Math" panose="02040503050406030204" pitchFamily="18" charset="0"/>
                                </a:rPr>
                                <m:t>𝛿</m:t>
                              </m:r>
                              <m:r>
                                <a:rPr lang="fr-FR" sz="2200" i="1">
                                  <a:latin typeface="Cambria Math" panose="02040503050406030204" pitchFamily="18" charset="0"/>
                                </a:rPr>
                                <m:t>𝑥</m:t>
                              </m:r>
                              <m:r>
                                <a:rPr lang="fr-FR" sz="2200" i="1">
                                  <a:latin typeface="Cambria Math" panose="02040503050406030204" pitchFamily="18" charset="0"/>
                                </a:rPr>
                                <m:t>                        </m:t>
                              </m:r>
                            </m:e>
                          </m:eqArr>
                        </m:e>
                      </m:d>
                      <m:r>
                        <a:rPr lang="fr-FR" sz="2200" b="0" i="0" smtClean="0">
                          <a:latin typeface="Cambria Math" panose="02040503050406030204" pitchFamily="18" charset="0"/>
                        </a:rPr>
                        <m:t>       </m:t>
                      </m:r>
                      <m:r>
                        <m:rPr>
                          <m:sty m:val="p"/>
                        </m:rPr>
                        <a:rPr lang="fr-FR" sz="2200">
                          <a:latin typeface="Cambria Math" panose="02040503050406030204" pitchFamily="18" charset="0"/>
                        </a:rPr>
                        <m:t>Et</m:t>
                      </m:r>
                      <m:r>
                        <a:rPr lang="fr-FR" sz="2200" i="1">
                          <a:latin typeface="Cambria Math" panose="02040503050406030204" pitchFamily="18" charset="0"/>
                        </a:rPr>
                        <m:t> </m:t>
                      </m:r>
                      <m:r>
                        <a:rPr lang="fr-FR" sz="2200">
                          <a:latin typeface="Cambria Math" panose="02040503050406030204" pitchFamily="18" charset="0"/>
                        </a:rPr>
                        <m:t>:   </m:t>
                      </m:r>
                      <m:d>
                        <m:dPr>
                          <m:begChr m:val="{"/>
                          <m:endChr m:val=""/>
                          <m:ctrlPr>
                            <a:rPr lang="fr-FR" sz="2200" i="1">
                              <a:latin typeface="Cambria Math" panose="02040503050406030204" pitchFamily="18" charset="0"/>
                            </a:rPr>
                          </m:ctrlPr>
                        </m:dPr>
                        <m:e>
                          <m:eqArr>
                            <m:eqArrPr>
                              <m:ctrlPr>
                                <a:rPr lang="fr-FR" sz="2200" i="1">
                                  <a:latin typeface="Cambria Math" panose="02040503050406030204" pitchFamily="18" charset="0"/>
                                </a:rPr>
                              </m:ctrlPr>
                            </m:eqArrPr>
                            <m:e>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𝑒</m:t>
                                  </m:r>
                                </m:sub>
                              </m:sSub>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𝐸</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𝑃</m:t>
                                      </m:r>
                                    </m:sub>
                                  </m:sSub>
                                </m:num>
                                <m:den>
                                  <m:r>
                                    <a:rPr lang="fr-FR" sz="2200" i="1">
                                      <a:latin typeface="Cambria Math" panose="02040503050406030204" pitchFamily="18" charset="0"/>
                                    </a:rPr>
                                    <m:t>2</m:t>
                                  </m:r>
                                </m:den>
                              </m:f>
                              <m:r>
                                <a:rPr lang="fr-FR" sz="2200" i="1">
                                  <a:latin typeface="Cambria Math" panose="02040503050406030204" pitchFamily="18" charset="0"/>
                                </a:rPr>
                                <m:t> ; </m:t>
                              </m:r>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𝑤</m:t>
                                  </m:r>
                                </m:sub>
                              </m:sSub>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𝑊</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𝑃</m:t>
                                      </m:r>
                                    </m:sub>
                                  </m:sSub>
                                </m:num>
                                <m:den>
                                  <m:r>
                                    <a:rPr lang="fr-FR" sz="2200" i="1">
                                      <a:latin typeface="Cambria Math" panose="02040503050406030204" pitchFamily="18" charset="0"/>
                                    </a:rPr>
                                    <m:t>2</m:t>
                                  </m:r>
                                </m:den>
                              </m:f>
                            </m:e>
                            <m:e>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𝑛</m:t>
                                  </m:r>
                                </m:sub>
                              </m:sSub>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𝑁</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𝑃</m:t>
                                      </m:r>
                                    </m:sub>
                                  </m:sSub>
                                </m:num>
                                <m:den>
                                  <m:r>
                                    <a:rPr lang="fr-FR" sz="2200" i="1">
                                      <a:latin typeface="Cambria Math" panose="02040503050406030204" pitchFamily="18" charset="0"/>
                                    </a:rPr>
                                    <m:t>2</m:t>
                                  </m:r>
                                </m:den>
                              </m:f>
                              <m:r>
                                <a:rPr lang="fr-FR" sz="2200" i="1">
                                  <a:latin typeface="Cambria Math" panose="02040503050406030204" pitchFamily="18" charset="0"/>
                                </a:rPr>
                                <m:t> ; </m:t>
                              </m:r>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𝑠</m:t>
                                  </m:r>
                                </m:sub>
                              </m:sSub>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𝑆</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𝑃</m:t>
                                      </m:r>
                                    </m:sub>
                                  </m:sSub>
                                </m:num>
                                <m:den>
                                  <m:r>
                                    <a:rPr lang="fr-FR" sz="2200" i="1">
                                      <a:latin typeface="Cambria Math" panose="02040503050406030204" pitchFamily="18" charset="0"/>
                                    </a:rPr>
                                    <m:t>2</m:t>
                                  </m:r>
                                </m:den>
                              </m:f>
                            </m:e>
                          </m:eqArr>
                        </m:e>
                      </m:d>
                    </m:oMath>
                  </m:oMathPara>
                </a14:m>
                <a:endParaRPr lang="fr-FR" sz="2200"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739999" y="1282890"/>
                <a:ext cx="10712002" cy="4900065"/>
              </a:xfrm>
              <a:blipFill rotWithShape="0">
                <a:blip r:embed="rId2"/>
                <a:stretch>
                  <a:fillRect l="-853" r="-512"/>
                </a:stretch>
              </a:blipFill>
            </p:spPr>
            <p:txBody>
              <a:bodyPr/>
              <a:lstStyle/>
              <a:p>
                <a:r>
                  <a:rPr lang="fr-FR">
                    <a:noFill/>
                  </a:rPr>
                  <a:t> </a:t>
                </a:r>
              </a:p>
            </p:txBody>
          </p:sp>
        </mc:Fallback>
      </mc:AlternateContent>
      <p:sp>
        <p:nvSpPr>
          <p:cNvPr id="4" name="Titre 1"/>
          <p:cNvSpPr txBox="1">
            <a:spLocks/>
          </p:cNvSpPr>
          <p:nvPr/>
        </p:nvSpPr>
        <p:spPr>
          <a:xfrm>
            <a:off x="836386" y="0"/>
            <a:ext cx="10519228" cy="76874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i="1" dirty="0">
                <a:solidFill>
                  <a:srgbClr val="002060"/>
                </a:solidFill>
                <a:effectLst>
                  <a:outerShdw blurRad="38100" dist="38100" dir="2700000" algn="tl">
                    <a:srgbClr val="000000">
                      <a:alpha val="43137"/>
                    </a:srgbClr>
                  </a:outerShdw>
                </a:effectLst>
              </a:rPr>
              <a:t>Solution de l’équation de Poisson</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89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747963" y="1044142"/>
                <a:ext cx="10696073" cy="5308949"/>
              </a:xfrm>
            </p:spPr>
            <p:txBody>
              <a:bodyPr>
                <a:normAutofit/>
              </a:bodyPr>
              <a:lstStyle/>
              <a:p>
                <a:r>
                  <a:rPr lang="fr-FR" sz="2400" dirty="0"/>
                  <a:t> Pour les nœuds internes l’équation (#) devient:</a:t>
                </a:r>
              </a:p>
              <a:p>
                <a:pPr marL="0" indent="0">
                  <a:buNone/>
                </a:pPr>
                <a14:m>
                  <m:oMathPara xmlns:m="http://schemas.openxmlformats.org/officeDocument/2006/math">
                    <m:oMathParaPr>
                      <m:jc m:val="centerGroup"/>
                    </m:oMathParaPr>
                    <m:oMath xmlns:m="http://schemas.openxmlformats.org/officeDocument/2006/math">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𝑒</m:t>
                              </m:r>
                            </m:sub>
                          </m:sSub>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𝑒</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𝐸</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𝑃</m:t>
                              </m:r>
                            </m:sub>
                          </m:sSub>
                          <m:r>
                            <a:rPr lang="fr-FR" sz="2200" i="1">
                              <a:latin typeface="Cambria Math" panose="02040503050406030204" pitchFamily="18" charset="0"/>
                            </a:rPr>
                            <m:t>)</m:t>
                          </m:r>
                        </m:num>
                        <m:den>
                          <m:sSub>
                            <m:sSubPr>
                              <m:ctrlPr>
                                <a:rPr lang="fr-FR" sz="2200" i="1">
                                  <a:latin typeface="Cambria Math" panose="02040503050406030204" pitchFamily="18" charset="0"/>
                                </a:rPr>
                              </m:ctrlPr>
                            </m:sSubPr>
                            <m:e>
                              <m:r>
                                <a:rPr lang="fr-FR" sz="2200" i="1">
                                  <a:latin typeface="Cambria Math" panose="02040503050406030204" pitchFamily="18" charset="0"/>
                                </a:rPr>
                                <m:t>𝛿</m:t>
                              </m:r>
                              <m:r>
                                <a:rPr lang="fr-FR" sz="2200" i="1">
                                  <a:latin typeface="Cambria Math" panose="02040503050406030204" pitchFamily="18" charset="0"/>
                                </a:rPr>
                                <m:t>𝑥</m:t>
                              </m:r>
                            </m:e>
                            <m:sub>
                              <m:r>
                                <a:rPr lang="fr-FR" sz="2200" i="1">
                                  <a:latin typeface="Cambria Math" panose="02040503050406030204" pitchFamily="18" charset="0"/>
                                </a:rPr>
                                <m:t>𝑒</m:t>
                              </m:r>
                            </m:sub>
                          </m:sSub>
                        </m:den>
                      </m:f>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𝑤</m:t>
                              </m:r>
                            </m:sub>
                          </m:sSub>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𝑤</m:t>
                              </m:r>
                            </m:sub>
                          </m:sSub>
                          <m:d>
                            <m:dPr>
                              <m:ctrlPr>
                                <a:rPr lang="fr-FR" sz="2200" i="1">
                                  <a:latin typeface="Cambria Math" panose="02040503050406030204" pitchFamily="18" charset="0"/>
                                </a:rPr>
                              </m:ctrlPr>
                            </m:dPr>
                            <m:e>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𝑃</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𝑊</m:t>
                                  </m:r>
                                </m:sub>
                              </m:sSub>
                            </m:e>
                          </m:d>
                        </m:num>
                        <m:den>
                          <m:sSub>
                            <m:sSubPr>
                              <m:ctrlPr>
                                <a:rPr lang="fr-FR" sz="2200" i="1">
                                  <a:latin typeface="Cambria Math" panose="02040503050406030204" pitchFamily="18" charset="0"/>
                                </a:rPr>
                              </m:ctrlPr>
                            </m:sSubPr>
                            <m:e>
                              <m:r>
                                <a:rPr lang="fr-FR" sz="2200" i="1">
                                  <a:latin typeface="Cambria Math" panose="02040503050406030204" pitchFamily="18" charset="0"/>
                                </a:rPr>
                                <m:t>𝛿</m:t>
                              </m:r>
                              <m:r>
                                <a:rPr lang="fr-FR" sz="2200" i="1">
                                  <a:latin typeface="Cambria Math" panose="02040503050406030204" pitchFamily="18" charset="0"/>
                                </a:rPr>
                                <m:t>𝑥</m:t>
                              </m:r>
                            </m:e>
                            <m:sub>
                              <m:r>
                                <a:rPr lang="fr-FR" sz="2200" i="1">
                                  <a:latin typeface="Cambria Math" panose="02040503050406030204" pitchFamily="18" charset="0"/>
                                </a:rPr>
                                <m:t>𝑤</m:t>
                              </m:r>
                            </m:sub>
                          </m:sSub>
                        </m:den>
                      </m:f>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𝑛</m:t>
                              </m:r>
                            </m:sub>
                          </m:sSub>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𝑛</m:t>
                              </m:r>
                            </m:sub>
                          </m:sSub>
                          <m:d>
                            <m:dPr>
                              <m:ctrlPr>
                                <a:rPr lang="fr-FR" sz="2200" i="1">
                                  <a:latin typeface="Cambria Math" panose="02040503050406030204" pitchFamily="18" charset="0"/>
                                </a:rPr>
                              </m:ctrlPr>
                            </m:dPr>
                            <m:e>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𝑁</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𝑃</m:t>
                                  </m:r>
                                </m:sub>
                              </m:sSub>
                            </m:e>
                          </m:d>
                        </m:num>
                        <m:den>
                          <m:sSub>
                            <m:sSubPr>
                              <m:ctrlPr>
                                <a:rPr lang="fr-FR" sz="2200" i="1">
                                  <a:latin typeface="Cambria Math" panose="02040503050406030204" pitchFamily="18" charset="0"/>
                                </a:rPr>
                              </m:ctrlPr>
                            </m:sSubPr>
                            <m:e>
                              <m:r>
                                <a:rPr lang="fr-FR" sz="2200" i="1">
                                  <a:latin typeface="Cambria Math" panose="02040503050406030204" pitchFamily="18" charset="0"/>
                                </a:rPr>
                                <m:t>𝛿</m:t>
                              </m:r>
                              <m:r>
                                <a:rPr lang="fr-FR" sz="2200" i="1">
                                  <a:latin typeface="Cambria Math" panose="02040503050406030204" pitchFamily="18" charset="0"/>
                                </a:rPr>
                                <m:t>𝑦</m:t>
                              </m:r>
                            </m:e>
                            <m:sub>
                              <m:r>
                                <a:rPr lang="fr-FR" sz="2200" i="1">
                                  <a:latin typeface="Cambria Math" panose="02040503050406030204" pitchFamily="18" charset="0"/>
                                </a:rPr>
                                <m:t>𝑛</m:t>
                              </m:r>
                            </m:sub>
                          </m:sSub>
                        </m:den>
                      </m:f>
                      <m:r>
                        <a:rPr lang="fr-FR" sz="2200" i="1">
                          <a:latin typeface="Cambria Math" panose="02040503050406030204" pitchFamily="18" charset="0"/>
                        </a:rPr>
                        <m:t>−</m:t>
                      </m:r>
                      <m:f>
                        <m:fPr>
                          <m:ctrlPr>
                            <a:rPr lang="fr-FR" sz="2200" i="1">
                              <a:latin typeface="Cambria Math" panose="02040503050406030204" pitchFamily="18" charset="0"/>
                            </a:rPr>
                          </m:ctrlPr>
                        </m:fPr>
                        <m:num>
                          <m:sSub>
                            <m:sSubPr>
                              <m:ctrlPr>
                                <a:rPr lang="fr-FR" sz="2200" i="1">
                                  <a:latin typeface="Cambria Math" panose="02040503050406030204" pitchFamily="18" charset="0"/>
                                </a:rPr>
                              </m:ctrlPr>
                            </m:sSubPr>
                            <m:e>
                              <m:r>
                                <a:rPr lang="fr-FR" sz="2200" i="1">
                                  <a:latin typeface="Cambria Math" panose="02040503050406030204" pitchFamily="18" charset="0"/>
                                </a:rPr>
                                <m:t>𝐾</m:t>
                              </m:r>
                            </m:e>
                            <m:sub>
                              <m:r>
                                <a:rPr lang="fr-FR" sz="2200" i="1">
                                  <a:latin typeface="Cambria Math" panose="02040503050406030204" pitchFamily="18" charset="0"/>
                                </a:rPr>
                                <m:t>𝑠</m:t>
                              </m:r>
                            </m:sub>
                          </m:sSub>
                          <m:sSub>
                            <m:sSubPr>
                              <m:ctrlPr>
                                <a:rPr lang="fr-FR" sz="2200" i="1">
                                  <a:latin typeface="Cambria Math" panose="02040503050406030204" pitchFamily="18" charset="0"/>
                                </a:rPr>
                              </m:ctrlPr>
                            </m:sSubPr>
                            <m:e>
                              <m:r>
                                <a:rPr lang="fr-FR" sz="2200" i="1">
                                  <a:latin typeface="Cambria Math" panose="02040503050406030204" pitchFamily="18" charset="0"/>
                                </a:rPr>
                                <m:t>𝐴</m:t>
                              </m:r>
                            </m:e>
                            <m:sub>
                              <m:r>
                                <a:rPr lang="fr-FR" sz="2200" i="1">
                                  <a:latin typeface="Cambria Math" panose="02040503050406030204" pitchFamily="18" charset="0"/>
                                </a:rPr>
                                <m:t>𝑠</m:t>
                              </m:r>
                            </m:sub>
                          </m:sSub>
                          <m:d>
                            <m:dPr>
                              <m:ctrlPr>
                                <a:rPr lang="fr-FR" sz="2200" i="1">
                                  <a:latin typeface="Cambria Math" panose="02040503050406030204" pitchFamily="18" charset="0"/>
                                </a:rPr>
                              </m:ctrlPr>
                            </m:dPr>
                            <m:e>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𝑃</m:t>
                                  </m:r>
                                </m:sub>
                              </m:sSub>
                              <m:r>
                                <a:rPr lang="fr-FR" sz="2200" i="1">
                                  <a:latin typeface="Cambria Math" panose="02040503050406030204" pitchFamily="18" charset="0"/>
                                </a:rPr>
                                <m:t>−</m:t>
                              </m:r>
                              <m:sSub>
                                <m:sSubPr>
                                  <m:ctrlPr>
                                    <a:rPr lang="fr-FR" sz="2200" i="1">
                                      <a:latin typeface="Cambria Math" panose="02040503050406030204" pitchFamily="18" charset="0"/>
                                    </a:rPr>
                                  </m:ctrlPr>
                                </m:sSubPr>
                                <m:e>
                                  <m:r>
                                    <a:rPr lang="fr-FR" sz="2200" i="1">
                                      <a:latin typeface="Cambria Math" panose="02040503050406030204" pitchFamily="18" charset="0"/>
                                    </a:rPr>
                                    <m:t>𝑇</m:t>
                                  </m:r>
                                </m:e>
                                <m:sub>
                                  <m:r>
                                    <a:rPr lang="fr-FR" sz="2200" i="1">
                                      <a:latin typeface="Cambria Math" panose="02040503050406030204" pitchFamily="18" charset="0"/>
                                    </a:rPr>
                                    <m:t>𝑆</m:t>
                                  </m:r>
                                </m:sub>
                              </m:sSub>
                            </m:e>
                          </m:d>
                        </m:num>
                        <m:den>
                          <m:sSub>
                            <m:sSubPr>
                              <m:ctrlPr>
                                <a:rPr lang="fr-FR" sz="2200" i="1">
                                  <a:latin typeface="Cambria Math" panose="02040503050406030204" pitchFamily="18" charset="0"/>
                                </a:rPr>
                              </m:ctrlPr>
                            </m:sSubPr>
                            <m:e>
                              <m:r>
                                <a:rPr lang="fr-FR" sz="2200" i="1">
                                  <a:latin typeface="Cambria Math" panose="02040503050406030204" pitchFamily="18" charset="0"/>
                                </a:rPr>
                                <m:t>𝛿</m:t>
                              </m:r>
                              <m:r>
                                <a:rPr lang="fr-FR" sz="2200" i="1">
                                  <a:latin typeface="Cambria Math" panose="02040503050406030204" pitchFamily="18" charset="0"/>
                                </a:rPr>
                                <m:t>𝑦</m:t>
                              </m:r>
                            </m:e>
                            <m:sub>
                              <m:r>
                                <a:rPr lang="fr-FR" sz="2200" i="1">
                                  <a:latin typeface="Cambria Math" panose="02040503050406030204" pitchFamily="18" charset="0"/>
                                </a:rPr>
                                <m:t>𝑠</m:t>
                              </m:r>
                            </m:sub>
                          </m:sSub>
                        </m:den>
                      </m:f>
                      <m:r>
                        <a:rPr lang="fr-FR" sz="2200" i="1">
                          <a:latin typeface="Cambria Math" panose="02040503050406030204" pitchFamily="18" charset="0"/>
                        </a:rPr>
                        <m:t>+</m:t>
                      </m:r>
                      <m:r>
                        <a:rPr lang="fr-FR" sz="2200" i="1">
                          <a:latin typeface="Cambria Math" panose="02040503050406030204" pitchFamily="18" charset="0"/>
                        </a:rPr>
                        <m:t>𝑄𝑒</m:t>
                      </m:r>
                      <m:r>
                        <a:rPr lang="fr-FR" sz="2200" i="1">
                          <a:latin typeface="Cambria Math" panose="02040503050406030204" pitchFamily="18" charset="0"/>
                        </a:rPr>
                        <m:t>𝛿</m:t>
                      </m:r>
                      <m:r>
                        <a:rPr lang="fr-FR" sz="2200" i="1">
                          <a:latin typeface="Cambria Math" panose="02040503050406030204" pitchFamily="18" charset="0"/>
                        </a:rPr>
                        <m:t>𝑥</m:t>
                      </m:r>
                      <m:r>
                        <a:rPr lang="fr-FR" sz="2200" i="1">
                          <a:latin typeface="Cambria Math" panose="02040503050406030204" pitchFamily="18" charset="0"/>
                        </a:rPr>
                        <m:t>𝛿</m:t>
                      </m:r>
                      <m:r>
                        <a:rPr lang="fr-FR" sz="2200" i="1">
                          <a:latin typeface="Cambria Math" panose="02040503050406030204" pitchFamily="18" charset="0"/>
                        </a:rPr>
                        <m:t>𝑦</m:t>
                      </m:r>
                      <m:r>
                        <a:rPr lang="fr-FR" sz="2200" i="1">
                          <a:latin typeface="Cambria Math" panose="02040503050406030204" pitchFamily="18" charset="0"/>
                        </a:rPr>
                        <m:t>=</m:t>
                      </m:r>
                      <m:r>
                        <a:rPr lang="fr-FR" sz="2200" i="1">
                          <a:latin typeface="Cambria Math" panose="02040503050406030204" pitchFamily="18" charset="0"/>
                        </a:rPr>
                        <m:t>0</m:t>
                      </m:r>
                    </m:oMath>
                  </m:oMathPara>
                </a14:m>
                <a:endParaRPr lang="fr-FR" sz="2200" dirty="0"/>
              </a:p>
              <a:p>
                <a:pPr marL="457200" lvl="1" indent="0" algn="just">
                  <a:buNone/>
                </a:pPr>
                <a:endParaRPr lang="fr-FR" sz="2400" dirty="0"/>
              </a:p>
              <a:p>
                <a:pPr marL="342900" lvl="1" indent="-342900" algn="just"/>
                <a:r>
                  <a:rPr lang="fr-FR" sz="2400" dirty="0"/>
                  <a:t>Pour les nœuds externes (nœuds gauche par exemple) l’équation (#) devient:</a:t>
                </a:r>
              </a:p>
              <a:p>
                <a:pPr marL="457200" lvl="1" indent="0">
                  <a:buNone/>
                </a:pPr>
                <a14:m>
                  <m:oMathPara xmlns:m="http://schemas.openxmlformats.org/officeDocument/2006/math">
                    <m:oMathParaPr>
                      <m:jc m:val="centerGroup"/>
                    </m:oMathParaPr>
                    <m:oMath xmlns:m="http://schemas.openxmlformats.org/officeDocument/2006/math">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𝑒</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1</m:t>
                              </m:r>
                            </m:sub>
                          </m:sSub>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𝐸</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𝑃</m:t>
                                  </m:r>
                                </m:sub>
                              </m:sSub>
                            </m:e>
                          </m:d>
                        </m:num>
                        <m:den>
                          <m:r>
                            <a:rPr lang="fr-FR" sz="2400" i="1">
                              <a:latin typeface="Cambria Math" panose="02040503050406030204" pitchFamily="18" charset="0"/>
                            </a:rPr>
                            <m:t>𝛿</m:t>
                          </m:r>
                          <m:r>
                            <a:rPr lang="fr-FR" sz="2400" i="1">
                              <a:latin typeface="Cambria Math" panose="02040503050406030204" pitchFamily="18" charset="0"/>
                            </a:rPr>
                            <m:t>𝑥</m:t>
                          </m:r>
                        </m:den>
                      </m:f>
                      <m:r>
                        <a:rPr lang="fr-FR" sz="2400" i="1">
                          <a:latin typeface="Cambria Math" panose="02040503050406030204" pitchFamily="18" charset="0"/>
                        </a:rPr>
                        <m:t>−</m:t>
                      </m:r>
                      <m:r>
                        <a:rPr lang="fr-FR" sz="2400" i="1">
                          <a:latin typeface="Cambria Math" panose="02040503050406030204" pitchFamily="18" charset="0"/>
                        </a:rPr>
                        <m:t>𝐴𝑤</m:t>
                      </m:r>
                      <m:r>
                        <a:rPr lang="fr-FR" sz="2400" i="1">
                          <a:latin typeface="Cambria Math" panose="02040503050406030204" pitchFamily="18" charset="0"/>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𝑛</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2</m:t>
                              </m:r>
                            </m:sub>
                          </m:sSub>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𝑁</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𝑃</m:t>
                                  </m:r>
                                </m:sub>
                              </m:sSub>
                            </m:e>
                          </m:d>
                        </m:num>
                        <m:den>
                          <m:r>
                            <a:rPr lang="fr-FR" sz="2400" i="1">
                              <a:latin typeface="Cambria Math" panose="02040503050406030204" pitchFamily="18" charset="0"/>
                            </a:rPr>
                            <m:t>𝛿</m:t>
                          </m:r>
                          <m:r>
                            <a:rPr lang="fr-FR" sz="2400" i="1">
                              <a:latin typeface="Cambria Math" panose="02040503050406030204" pitchFamily="18" charset="0"/>
                            </a:rPr>
                            <m:t>𝑦</m:t>
                          </m:r>
                        </m:den>
                      </m:f>
                      <m:r>
                        <a:rPr lang="fr-FR" sz="2400" i="1">
                          <a:latin typeface="Cambria Math" panose="02040503050406030204" pitchFamily="18" charset="0"/>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𝑠</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2</m:t>
                              </m:r>
                            </m:sub>
                          </m:sSub>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𝑃</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𝑆</m:t>
                                  </m:r>
                                </m:sub>
                              </m:sSub>
                            </m:e>
                          </m:d>
                        </m:num>
                        <m:den>
                          <m:r>
                            <a:rPr lang="fr-FR" sz="2400" i="1">
                              <a:latin typeface="Cambria Math" panose="02040503050406030204" pitchFamily="18" charset="0"/>
                            </a:rPr>
                            <m:t>𝛿</m:t>
                          </m:r>
                          <m:r>
                            <a:rPr lang="fr-FR" sz="2400" i="1">
                              <a:latin typeface="Cambria Math" panose="02040503050406030204" pitchFamily="18" charset="0"/>
                            </a:rPr>
                            <m:t>𝑦</m:t>
                          </m:r>
                        </m:den>
                      </m:f>
                      <m:r>
                        <a:rPr lang="fr-FR" sz="2400" i="1">
                          <a:latin typeface="Cambria Math" panose="02040503050406030204" pitchFamily="18" charset="0"/>
                        </a:rPr>
                        <m:t>+</m:t>
                      </m:r>
                      <m:r>
                        <a:rPr lang="fr-FR" sz="2400" i="1">
                          <a:latin typeface="Cambria Math" panose="02040503050406030204" pitchFamily="18" charset="0"/>
                        </a:rPr>
                        <m:t>𝑄𝑒</m:t>
                      </m:r>
                      <m:r>
                        <a:rPr lang="fr-FR" sz="2400" i="1">
                          <a:latin typeface="Cambria Math" panose="02040503050406030204" pitchFamily="18" charset="0"/>
                        </a:rPr>
                        <m:t>𝛿</m:t>
                      </m:r>
                      <m:r>
                        <a:rPr lang="fr-FR" sz="2400" i="1">
                          <a:latin typeface="Cambria Math" panose="02040503050406030204" pitchFamily="18" charset="0"/>
                        </a:rPr>
                        <m:t>𝑥</m:t>
                      </m:r>
                      <m:r>
                        <a:rPr lang="fr-FR" sz="2400" i="1">
                          <a:latin typeface="Cambria Math" panose="02040503050406030204" pitchFamily="18" charset="0"/>
                        </a:rPr>
                        <m:t>𝛿</m:t>
                      </m:r>
                      <m:r>
                        <a:rPr lang="fr-FR" sz="2400" i="1">
                          <a:latin typeface="Cambria Math" panose="02040503050406030204" pitchFamily="18" charset="0"/>
                        </a:rPr>
                        <m:t>𝑦</m:t>
                      </m:r>
                      <m:r>
                        <a:rPr lang="fr-FR" sz="2400" i="1">
                          <a:latin typeface="Cambria Math" panose="02040503050406030204" pitchFamily="18" charset="0"/>
                        </a:rPr>
                        <m:t>=</m:t>
                      </m:r>
                      <m:r>
                        <a:rPr lang="fr-FR" sz="2400" i="1">
                          <a:latin typeface="Cambria Math" panose="02040503050406030204" pitchFamily="18" charset="0"/>
                        </a:rPr>
                        <m:t>0</m:t>
                      </m:r>
                    </m:oMath>
                  </m:oMathPara>
                </a14:m>
                <a:endParaRPr lang="fr-FR" sz="2400" dirty="0"/>
              </a:p>
              <a:p>
                <a:pPr marL="457200" lvl="1" indent="0">
                  <a:buNone/>
                </a:pPr>
                <a:endParaRPr lang="fr-FR" sz="2400" dirty="0" smtClean="0"/>
              </a:p>
              <a:p>
                <a:pPr marL="0" lvl="1" indent="0">
                  <a:buNone/>
                </a:pPr>
                <a:r>
                  <a:rPr lang="fr-FR" sz="2400" dirty="0" smtClean="0"/>
                  <a:t>	et </a:t>
                </a:r>
                <a:r>
                  <a:rPr lang="fr-FR" sz="2400" dirty="0"/>
                  <a:t>en fonction </a:t>
                </a:r>
                <a:r>
                  <a:rPr lang="fr-FR" sz="2400" dirty="0" smtClean="0"/>
                  <a:t>des </a:t>
                </a:r>
                <a:r>
                  <a:rPr lang="fr-FR" sz="2400" dirty="0"/>
                  <a:t>CL:</a:t>
                </a:r>
              </a:p>
              <a:p>
                <a:pPr marL="457200" lvl="1" indent="0">
                  <a:buNone/>
                </a:pPr>
                <a:r>
                  <a:rPr lang="fr-FR" sz="2400" b="1" dirty="0">
                    <a:solidFill>
                      <a:srgbClr val="FFFF00"/>
                    </a:solidFill>
                  </a:rPr>
                  <a:t>Dirichlet :	</a:t>
                </a:r>
                <a:r>
                  <a:rPr lang="fr-FR" sz="2400" b="1" dirty="0"/>
                  <a:t>			</a:t>
                </a:r>
                <a14:m>
                  <m:oMath xmlns:m="http://schemas.openxmlformats.org/officeDocument/2006/math">
                    <m:r>
                      <a:rPr lang="fr-FR" sz="2400" i="1">
                        <a:latin typeface="Cambria Math" panose="02040503050406030204" pitchFamily="18" charset="0"/>
                      </a:rPr>
                      <m:t>𝐴𝑤</m:t>
                    </m:r>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2</m:t>
                        </m:r>
                        <m:sSub>
                          <m:sSubPr>
                            <m:ctrlPr>
                              <a:rPr lang="fr-FR" sz="2400" i="1">
                                <a:latin typeface="Cambria Math" panose="02040503050406030204" pitchFamily="18" charset="0"/>
                              </a:rPr>
                            </m:ctrlPr>
                          </m:sSubPr>
                          <m:e>
                            <m:r>
                              <a:rPr lang="fr-FR" sz="2400" i="1">
                                <a:latin typeface="Cambria Math" panose="02040503050406030204" pitchFamily="18" charset="0"/>
                              </a:rPr>
                              <m:t>𝐾</m:t>
                            </m:r>
                          </m:e>
                          <m:sub>
                            <m:r>
                              <a:rPr lang="fr-FR" sz="2400" i="1">
                                <a:latin typeface="Cambria Math" panose="02040503050406030204" pitchFamily="18" charset="0"/>
                              </a:rPr>
                              <m:t>𝑤</m:t>
                            </m:r>
                          </m:sub>
                        </m:sSub>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1</m:t>
                            </m:r>
                          </m:sub>
                        </m:sSub>
                      </m:num>
                      <m:den>
                        <m:r>
                          <a:rPr lang="fr-FR" sz="2400" i="1">
                            <a:latin typeface="Cambria Math" panose="02040503050406030204" pitchFamily="18" charset="0"/>
                          </a:rPr>
                          <m:t>𝛿</m:t>
                        </m:r>
                        <m:r>
                          <a:rPr lang="fr-FR" sz="2400" i="1">
                            <a:latin typeface="Cambria Math" panose="02040503050406030204" pitchFamily="18" charset="0"/>
                          </a:rPr>
                          <m:t>𝑥</m:t>
                        </m:r>
                      </m:den>
                    </m:f>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𝑃</m:t>
                        </m:r>
                      </m:sub>
                    </m:sSub>
                    <m:r>
                      <a:rPr lang="fr-FR" sz="2400" i="1">
                        <a:latin typeface="Cambria Math" panose="02040503050406030204" pitchFamily="18" charset="0"/>
                      </a:rPr>
                      <m:t>−</m:t>
                    </m:r>
                    <m:r>
                      <a:rPr lang="fr-FR" sz="2400" i="1">
                        <a:latin typeface="Cambria Math" panose="02040503050406030204" pitchFamily="18" charset="0"/>
                      </a:rPr>
                      <m:t>𝑇𝑤</m:t>
                    </m:r>
                    <m:r>
                      <a:rPr lang="fr-FR" sz="2400" i="1">
                        <a:latin typeface="Cambria Math" panose="02040503050406030204" pitchFamily="18" charset="0"/>
                      </a:rPr>
                      <m:t>)</m:t>
                    </m:r>
                  </m:oMath>
                </a14:m>
                <a:endParaRPr lang="fr-FR" sz="2400" dirty="0"/>
              </a:p>
              <a:p>
                <a:pPr marL="457200" lvl="1" indent="0">
                  <a:buNone/>
                </a:pPr>
                <a:r>
                  <a:rPr lang="fr-FR" sz="2400" b="1" dirty="0">
                    <a:solidFill>
                      <a:srgbClr val="FFFF00"/>
                    </a:solidFill>
                  </a:rPr>
                  <a:t>Neumann :	</a:t>
                </a:r>
                <a:r>
                  <a:rPr lang="fr-FR" sz="2400" b="1" dirty="0"/>
                  <a:t>		</a:t>
                </a:r>
                <a14:m>
                  <m:oMath xmlns:m="http://schemas.openxmlformats.org/officeDocument/2006/math">
                    <m:r>
                      <a:rPr lang="fr-FR" sz="2400" i="1">
                        <a:latin typeface="Cambria Math" panose="02040503050406030204" pitchFamily="18" charset="0"/>
                      </a:rPr>
                      <m:t>𝐴𝑤</m:t>
                    </m:r>
                    <m:r>
                      <a:rPr lang="fr-FR" sz="2400" i="1">
                        <a:latin typeface="Cambria Math" panose="02040503050406030204" pitchFamily="18" charset="0"/>
                      </a:rPr>
                      <m:t>=−</m:t>
                    </m:r>
                    <m:r>
                      <a:rPr lang="fr-FR" sz="2400" i="1">
                        <a:latin typeface="Cambria Math" panose="02040503050406030204" pitchFamily="18" charset="0"/>
                      </a:rPr>
                      <m:t>𝑞𝑤</m:t>
                    </m:r>
                    <m:sSub>
                      <m:sSubPr>
                        <m:ctrlPr>
                          <a:rPr lang="fr-FR" sz="2400" i="1">
                            <a:latin typeface="Cambria Math" panose="02040503050406030204" pitchFamily="18" charset="0"/>
                          </a:rPr>
                        </m:ctrlPr>
                      </m:sSubPr>
                      <m:e>
                        <m:r>
                          <a:rPr lang="fr-FR" sz="2400" i="1">
                            <a:latin typeface="Cambria Math" panose="02040503050406030204" pitchFamily="18" charset="0"/>
                          </a:rPr>
                          <m:t>𝐴</m:t>
                        </m:r>
                      </m:e>
                      <m:sub>
                        <m:r>
                          <a:rPr lang="fr-FR" sz="2400" i="1">
                            <a:latin typeface="Cambria Math" panose="02040503050406030204" pitchFamily="18" charset="0"/>
                          </a:rPr>
                          <m:t>1</m:t>
                        </m:r>
                      </m:sub>
                    </m:sSub>
                  </m:oMath>
                </a14:m>
                <a:endParaRPr lang="fr-FR" sz="2400"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747963" y="1044142"/>
                <a:ext cx="10696073" cy="5308949"/>
              </a:xfrm>
              <a:blipFill rotWithShape="0">
                <a:blip r:embed="rId2"/>
                <a:stretch>
                  <a:fillRect l="-798" t="-804" b="-2641"/>
                </a:stretch>
              </a:blipFill>
            </p:spPr>
            <p:txBody>
              <a:bodyPr/>
              <a:lstStyle/>
              <a:p>
                <a:r>
                  <a:rPr lang="fr-FR">
                    <a:noFill/>
                  </a:rPr>
                  <a:t> </a:t>
                </a:r>
              </a:p>
            </p:txBody>
          </p:sp>
        </mc:Fallback>
      </mc:AlternateContent>
      <p:sp>
        <p:nvSpPr>
          <p:cNvPr id="4" name="Titre 1"/>
          <p:cNvSpPr txBox="1">
            <a:spLocks/>
          </p:cNvSpPr>
          <p:nvPr/>
        </p:nvSpPr>
        <p:spPr>
          <a:xfrm>
            <a:off x="836386" y="0"/>
            <a:ext cx="10519228" cy="78492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i="1" dirty="0">
                <a:solidFill>
                  <a:srgbClr val="002060"/>
                </a:solidFill>
                <a:effectLst>
                  <a:outerShdw blurRad="38100" dist="38100" dir="2700000" algn="tl">
                    <a:srgbClr val="000000">
                      <a:alpha val="43137"/>
                    </a:srgbClr>
                  </a:outerShdw>
                </a:effectLst>
              </a:rPr>
              <a:t>Solution de l’équation de Poisson</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4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923812"/>
            <a:ext cx="10485937" cy="741215"/>
          </a:xfrm>
        </p:spPr>
        <p:txBody>
          <a:bodyPr>
            <a:normAutofit/>
          </a:bodyPr>
          <a:lstStyle/>
          <a:p>
            <a:r>
              <a:rPr lang="fr-FR" sz="3200" b="1" dirty="0">
                <a:solidFill>
                  <a:srgbClr val="FFFF00"/>
                </a:solidFill>
              </a:rPr>
              <a:t>méthode des déférence finies</a:t>
            </a:r>
            <a:endParaRPr lang="fr-FR" sz="3200" dirty="0">
              <a:solidFill>
                <a:srgbClr val="FFFF00"/>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sz="half" idx="1"/>
              </p:nvPr>
            </p:nvSpPr>
            <p:spPr>
              <a:xfrm>
                <a:off x="685801" y="1665027"/>
                <a:ext cx="10840451" cy="4531057"/>
              </a:xfrm>
            </p:spPr>
            <p:txBody>
              <a:bodyPr anchor="t">
                <a:noAutofit/>
              </a:bodyPr>
              <a:lstStyle/>
              <a:p>
                <a:pPr marL="0" indent="0" algn="just">
                  <a:spcAft>
                    <a:spcPts val="0"/>
                  </a:spcAft>
                  <a:buNone/>
                </a:pPr>
                <a:r>
                  <a:rPr lang="fr-FR" sz="2400" dirty="0"/>
                  <a:t>	</a:t>
                </a:r>
                <a:r>
                  <a:rPr lang="fr-FR" sz="2700" dirty="0"/>
                  <a:t>Le principe de la méthode des différence finies (MDF) est de transformer une équation continue valable sur un domaine continu en un système à N équations   et    à   N </a:t>
                </a:r>
              </a:p>
              <a:p>
                <a:pPr marL="0" indent="0" algn="just">
                  <a:spcAft>
                    <a:spcPts val="0"/>
                  </a:spcAft>
                  <a:buNone/>
                </a:pPr>
                <a:r>
                  <a:rPr lang="fr-FR" sz="2700" dirty="0"/>
                  <a:t>inconnues associées</a:t>
                </a:r>
              </a:p>
              <a:p>
                <a:pPr marL="0" indent="0" algn="just">
                  <a:spcAft>
                    <a:spcPts val="0"/>
                  </a:spcAft>
                  <a:buNone/>
                </a:pPr>
                <a:r>
                  <a:rPr lang="fr-FR" sz="2700" dirty="0"/>
                  <a:t>à       un       domaine   </a:t>
                </a:r>
              </a:p>
              <a:p>
                <a:pPr marL="0" indent="0" algn="just">
                  <a:spcAft>
                    <a:spcPts val="0"/>
                  </a:spcAft>
                  <a:buNone/>
                </a:pPr>
                <a:r>
                  <a:rPr lang="fr-FR" sz="2700" dirty="0"/>
                  <a:t>discret            appelé </a:t>
                </a:r>
              </a:p>
              <a:p>
                <a:pPr marL="0" indent="0" algn="just">
                  <a:spcAft>
                    <a:spcPts val="0"/>
                  </a:spcAft>
                  <a:buNone/>
                </a:pPr>
                <a:r>
                  <a:rPr lang="fr-FR" sz="2700" dirty="0"/>
                  <a:t>maillage. </a:t>
                </a:r>
              </a:p>
              <a:p>
                <a:pPr marL="0" indent="0" algn="just">
                  <a:spcAft>
                    <a:spcPts val="0"/>
                  </a:spcAft>
                  <a:buNone/>
                </a:pPr>
                <a:endParaRPr lang="fr-FR" sz="2400" i="1" dirty="0">
                  <a:latin typeface="Cambria Math" panose="02040503050406030204" pitchFamily="18" charset="0"/>
                </a:endParaRPr>
              </a:p>
              <a:p>
                <a:pPr marL="0" indent="0" algn="just">
                  <a:spcAft>
                    <a:spcPts val="0"/>
                  </a:spcAft>
                  <a:buNone/>
                </a:pPr>
                <a14:m>
                  <m:oMathPara xmlns:m="http://schemas.openxmlformats.org/officeDocument/2006/math">
                    <m:oMathParaPr>
                      <m:jc m:val="left"/>
                    </m:oMathParaPr>
                    <m:oMath xmlns:m="http://schemas.openxmlformats.org/officeDocument/2006/math">
                      <m:f>
                        <m:fPr>
                          <m:ctrlPr>
                            <a:rPr lang="fr-FR" sz="2800" i="1">
                              <a:latin typeface="Cambria Math" panose="02040503050406030204" pitchFamily="18" charset="0"/>
                            </a:rPr>
                          </m:ctrlPr>
                        </m:fPr>
                        <m:num>
                          <m:sSup>
                            <m:sSupPr>
                              <m:ctrlPr>
                                <a:rPr lang="fr-FR" sz="2800" i="1">
                                  <a:latin typeface="Cambria Math" panose="02040503050406030204" pitchFamily="18" charset="0"/>
                                </a:rPr>
                              </m:ctrlPr>
                            </m:sSupPr>
                            <m:e>
                              <m:r>
                                <a:rPr lang="fr-FR" sz="2800" i="1">
                                  <a:latin typeface="Cambria Math" panose="02040503050406030204" pitchFamily="18" charset="0"/>
                                </a:rPr>
                                <m:t>𝜕</m:t>
                              </m:r>
                            </m:e>
                            <m:sup>
                              <m:r>
                                <a:rPr lang="fr-FR" sz="2800" i="1">
                                  <a:latin typeface="Cambria Math" panose="02040503050406030204" pitchFamily="18" charset="0"/>
                                </a:rPr>
                                <m:t>2</m:t>
                              </m:r>
                            </m:sup>
                          </m:sSup>
                          <m:r>
                            <a:rPr lang="fr-FR" sz="2800" i="1">
                              <a:latin typeface="Cambria Math" panose="02040503050406030204" pitchFamily="18" charset="0"/>
                            </a:rPr>
                            <m:t>𝑇</m:t>
                          </m:r>
                        </m:num>
                        <m:den>
                          <m:sSup>
                            <m:sSupPr>
                              <m:ctrlPr>
                                <a:rPr lang="fr-FR" sz="2800" i="1">
                                  <a:latin typeface="Cambria Math" panose="02040503050406030204" pitchFamily="18" charset="0"/>
                                </a:rPr>
                              </m:ctrlPr>
                            </m:sSupPr>
                            <m:e>
                              <m:r>
                                <a:rPr lang="fr-FR" sz="2800" i="1">
                                  <a:latin typeface="Cambria Math" panose="02040503050406030204" pitchFamily="18" charset="0"/>
                                </a:rPr>
                                <m:t>𝜕</m:t>
                              </m:r>
                              <m:r>
                                <a:rPr lang="fr-FR" sz="2800" i="1">
                                  <a:latin typeface="Cambria Math" panose="02040503050406030204" pitchFamily="18" charset="0"/>
                                </a:rPr>
                                <m:t>𝑥</m:t>
                              </m:r>
                            </m:e>
                            <m:sup>
                              <m:r>
                                <a:rPr lang="fr-FR" sz="2800" i="1">
                                  <a:latin typeface="Cambria Math" panose="02040503050406030204" pitchFamily="18" charset="0"/>
                                </a:rPr>
                                <m:t>2</m:t>
                              </m:r>
                            </m:sup>
                          </m:sSup>
                        </m:den>
                      </m:f>
                      <m:r>
                        <a:rPr lang="fr-FR" sz="2800" i="1">
                          <a:latin typeface="Cambria Math" panose="02040503050406030204" pitchFamily="18" charset="0"/>
                        </a:rPr>
                        <m:t>+</m:t>
                      </m:r>
                      <m:f>
                        <m:fPr>
                          <m:ctrlPr>
                            <a:rPr lang="fr-FR" sz="2800" i="1">
                              <a:latin typeface="Cambria Math" panose="02040503050406030204" pitchFamily="18" charset="0"/>
                            </a:rPr>
                          </m:ctrlPr>
                        </m:fPr>
                        <m:num>
                          <m:sSup>
                            <m:sSupPr>
                              <m:ctrlPr>
                                <a:rPr lang="fr-FR" sz="2800" i="1">
                                  <a:latin typeface="Cambria Math" panose="02040503050406030204" pitchFamily="18" charset="0"/>
                                </a:rPr>
                              </m:ctrlPr>
                            </m:sSupPr>
                            <m:e>
                              <m:r>
                                <a:rPr lang="fr-FR" sz="2800" i="1">
                                  <a:latin typeface="Cambria Math" panose="02040503050406030204" pitchFamily="18" charset="0"/>
                                </a:rPr>
                                <m:t>𝜕</m:t>
                              </m:r>
                            </m:e>
                            <m:sup>
                              <m:r>
                                <a:rPr lang="fr-FR" sz="2800" i="1">
                                  <a:latin typeface="Cambria Math" panose="02040503050406030204" pitchFamily="18" charset="0"/>
                                </a:rPr>
                                <m:t>2</m:t>
                              </m:r>
                            </m:sup>
                          </m:sSup>
                          <m:r>
                            <a:rPr lang="fr-FR" sz="2800" i="1">
                              <a:latin typeface="Cambria Math" panose="02040503050406030204" pitchFamily="18" charset="0"/>
                            </a:rPr>
                            <m:t>𝑇</m:t>
                          </m:r>
                        </m:num>
                        <m:den>
                          <m:sSup>
                            <m:sSupPr>
                              <m:ctrlPr>
                                <a:rPr lang="fr-FR" sz="2800" i="1">
                                  <a:latin typeface="Cambria Math" panose="02040503050406030204" pitchFamily="18" charset="0"/>
                                </a:rPr>
                              </m:ctrlPr>
                            </m:sSupPr>
                            <m:e>
                              <m:r>
                                <a:rPr lang="fr-FR" sz="2800" i="1">
                                  <a:latin typeface="Cambria Math" panose="02040503050406030204" pitchFamily="18" charset="0"/>
                                </a:rPr>
                                <m:t>𝜕</m:t>
                              </m:r>
                              <m:r>
                                <a:rPr lang="fr-FR" sz="2800" i="1">
                                  <a:latin typeface="Cambria Math" panose="02040503050406030204" pitchFamily="18" charset="0"/>
                                </a:rPr>
                                <m:t>𝑦</m:t>
                              </m:r>
                            </m:e>
                            <m:sup>
                              <m:r>
                                <a:rPr lang="fr-FR" sz="2800" i="1">
                                  <a:latin typeface="Cambria Math" panose="02040503050406030204" pitchFamily="18" charset="0"/>
                                </a:rPr>
                                <m:t>2</m:t>
                              </m:r>
                            </m:sup>
                          </m:sSup>
                        </m:den>
                      </m:f>
                      <m:r>
                        <a:rPr lang="fr-FR" sz="2800" i="1">
                          <a:latin typeface="Cambria Math" panose="02040503050406030204" pitchFamily="18" charset="0"/>
                        </a:rPr>
                        <m:t>+</m:t>
                      </m:r>
                      <m:f>
                        <m:fPr>
                          <m:ctrlPr>
                            <a:rPr lang="fr-FR" sz="2800" i="1">
                              <a:latin typeface="Cambria Math" panose="02040503050406030204" pitchFamily="18" charset="0"/>
                            </a:rPr>
                          </m:ctrlPr>
                        </m:fPr>
                        <m:num>
                          <m:r>
                            <a:rPr lang="fr-FR" sz="2800" i="1">
                              <a:latin typeface="Cambria Math" panose="02040503050406030204" pitchFamily="18" charset="0"/>
                            </a:rPr>
                            <m:t>𝑄</m:t>
                          </m:r>
                        </m:num>
                        <m:den>
                          <m:r>
                            <a:rPr lang="fr-FR" sz="2800" i="1">
                              <a:latin typeface="Cambria Math" panose="02040503050406030204" pitchFamily="18" charset="0"/>
                            </a:rPr>
                            <m:t>𝐾</m:t>
                          </m:r>
                        </m:den>
                      </m:f>
                      <m:r>
                        <a:rPr lang="fr-FR" sz="2800" i="1">
                          <a:latin typeface="Cambria Math" panose="02040503050406030204" pitchFamily="18" charset="0"/>
                        </a:rPr>
                        <m:t>=</m:t>
                      </m:r>
                      <m:r>
                        <a:rPr lang="fr-FR" sz="2800" i="1">
                          <a:latin typeface="Cambria Math" panose="02040503050406030204" pitchFamily="18" charset="0"/>
                        </a:rPr>
                        <m:t>0</m:t>
                      </m:r>
                    </m:oMath>
                  </m:oMathPara>
                </a14:m>
                <a:endParaRPr lang="fr-FR" sz="2800" dirty="0"/>
              </a:p>
            </p:txBody>
          </p:sp>
        </mc:Choice>
        <mc:Fallback xmlns="">
          <p:sp>
            <p:nvSpPr>
              <p:cNvPr id="3" name="Espace réservé du contenu 2"/>
              <p:cNvSpPr>
                <a:spLocks noGrp="1" noRot="1" noChangeAspect="1" noMove="1" noResize="1" noEditPoints="1" noAdjustHandles="1" noChangeArrowheads="1" noChangeShapeType="1" noTextEdit="1"/>
              </p:cNvSpPr>
              <p:nvPr>
                <p:ph sz="half" idx="1"/>
              </p:nvPr>
            </p:nvSpPr>
            <p:spPr>
              <a:xfrm>
                <a:off x="685801" y="1665027"/>
                <a:ext cx="10840451" cy="4531057"/>
              </a:xfrm>
              <a:blipFill>
                <a:blip r:embed="rId2"/>
                <a:stretch>
                  <a:fillRect l="-1069" t="-1211" r="-1012"/>
                </a:stretch>
              </a:blipFill>
            </p:spPr>
            <p:txBody>
              <a:bodyPr/>
              <a:lstStyle/>
              <a:p>
                <a:r>
                  <a:rPr lang="fr-FR">
                    <a:noFill/>
                  </a:rPr>
                  <a:t> </a:t>
                </a:r>
              </a:p>
            </p:txBody>
          </p:sp>
        </mc:Fallback>
      </mc:AlternateContent>
      <p:pic>
        <p:nvPicPr>
          <p:cNvPr id="5" name="Picture 32"/>
          <p:cNvPicPr/>
          <p:nvPr/>
        </p:nvPicPr>
        <p:blipFill>
          <a:blip r:embed="rId3"/>
          <a:srcRect/>
          <a:stretch>
            <a:fillRect/>
          </a:stretch>
        </p:blipFill>
        <p:spPr>
          <a:xfrm>
            <a:off x="3848669" y="2670541"/>
            <a:ext cx="7677583" cy="3525543"/>
          </a:xfrm>
          <a:prstGeom prst="rect">
            <a:avLst/>
          </a:prstGeom>
          <a:noFill/>
          <a:ln>
            <a:noFill/>
            <a:prstDash/>
          </a:ln>
        </p:spPr>
      </p:pic>
      <p:sp>
        <p:nvSpPr>
          <p:cNvPr id="6" name="Titre 1"/>
          <p:cNvSpPr txBox="1">
            <a:spLocks/>
          </p:cNvSpPr>
          <p:nvPr/>
        </p:nvSpPr>
        <p:spPr>
          <a:xfrm>
            <a:off x="836386" y="0"/>
            <a:ext cx="10519228" cy="65545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i="1" dirty="0">
                <a:solidFill>
                  <a:srgbClr val="002060"/>
                </a:solidFill>
                <a:effectLst>
                  <a:outerShdw blurRad="38100" dist="38100" dir="2700000" algn="tl">
                    <a:srgbClr val="000000">
                      <a:alpha val="43137"/>
                    </a:srgbClr>
                  </a:outerShdw>
                </a:effectLst>
              </a:rPr>
              <a:t>Solution</a:t>
            </a:r>
            <a:r>
              <a:rPr lang="fr-FR" sz="2800" b="1" i="1" dirty="0">
                <a:solidFill>
                  <a:srgbClr val="002060"/>
                </a:solidFill>
              </a:rPr>
              <a:t> </a:t>
            </a:r>
            <a:r>
              <a:rPr lang="fr-FR" sz="2800" b="1" i="1" dirty="0">
                <a:solidFill>
                  <a:srgbClr val="002060"/>
                </a:solidFill>
                <a:effectLst>
                  <a:outerShdw blurRad="38100" dist="38100" dir="2700000" algn="tl">
                    <a:srgbClr val="000000">
                      <a:alpha val="43137"/>
                    </a:srgbClr>
                  </a:outerShdw>
                </a:effectLst>
              </a:rPr>
              <a:t>de l’équation de Poisson</a:t>
            </a:r>
            <a:endParaRPr lang="fr-FR" sz="28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107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1085</TotalTime>
  <Words>297</Words>
  <Application>Microsoft Office PowerPoint</Application>
  <PresentationFormat>Widescreen</PresentationFormat>
  <Paragraphs>130</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Cambria Math</vt:lpstr>
      <vt:lpstr>Century Gothic</vt:lpstr>
      <vt:lpstr>Roboto</vt:lpstr>
      <vt:lpstr>Times New Roman</vt:lpstr>
      <vt:lpstr>Wingdings</vt:lpstr>
      <vt:lpstr>Celestial</vt:lpstr>
      <vt:lpstr>RÉPUBLIQUE ALGÉRIENNE DÉMOCRATIQUE ET POPULAIRE MINISTÈRE DE L’ENSEIGNEMENT SUPÉRIEUR ET DE LA RECHERCHE SCIENTIFIQUE UNIVERSITÉ BATNA  2 Faculté de Technologie  Filière :   Génie Mécanique Spécialité : Energétique </vt:lpstr>
      <vt:lpstr>PowerPoint Presentation</vt:lpstr>
      <vt:lpstr>Introduction</vt:lpstr>
      <vt:lpstr>Solution de l’équation de Poisson</vt:lpstr>
      <vt:lpstr>Différents types de conditions aux limites (C.L) :</vt:lpstr>
      <vt:lpstr>méthode des volumes finies </vt:lpstr>
      <vt:lpstr>PowerPoint Presentation</vt:lpstr>
      <vt:lpstr>PowerPoint Presentation</vt:lpstr>
      <vt:lpstr>méthode des déférence finies</vt:lpstr>
      <vt:lpstr>formules de discrétisation</vt:lpstr>
      <vt:lpstr>Conditions aux limites </vt:lpstr>
      <vt:lpstr>Introduction à Maple</vt:lpstr>
      <vt:lpstr>Maplet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ISSAM</dc:creator>
  <cp:lastModifiedBy>Laïd MESSAOUDI</cp:lastModifiedBy>
  <cp:revision>120</cp:revision>
  <dcterms:created xsi:type="dcterms:W3CDTF">2016-04-26T11:17:28Z</dcterms:created>
  <dcterms:modified xsi:type="dcterms:W3CDTF">2016-05-27T16:57:22Z</dcterms:modified>
</cp:coreProperties>
</file>