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3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15626" y="7072439"/>
            <a:ext cx="127253" cy="94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974580" y="6892925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0" y="0"/>
                </a:moveTo>
                <a:lnTo>
                  <a:pt x="0" y="274320"/>
                </a:lnTo>
                <a:lnTo>
                  <a:pt x="241046" y="274320"/>
                </a:lnTo>
                <a:lnTo>
                  <a:pt x="368300" y="179514"/>
                </a:lnTo>
                <a:lnTo>
                  <a:pt x="368300" y="0"/>
                </a:lnTo>
                <a:lnTo>
                  <a:pt x="0" y="0"/>
                </a:lnTo>
                <a:close/>
              </a:path>
              <a:path w="368300" h="274320">
                <a:moveTo>
                  <a:pt x="241046" y="274320"/>
                </a:moveTo>
                <a:lnTo>
                  <a:pt x="273939" y="182740"/>
                </a:lnTo>
                <a:lnTo>
                  <a:pt x="287379" y="190876"/>
                </a:lnTo>
                <a:lnTo>
                  <a:pt x="308022" y="193252"/>
                </a:lnTo>
                <a:lnTo>
                  <a:pt x="335214" y="189566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70592" y="6948246"/>
            <a:ext cx="1803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3300" y="1343025"/>
            <a:ext cx="9089390" cy="738664"/>
          </a:xfrm>
        </p:spPr>
        <p:txBody>
          <a:bodyPr/>
          <a:lstStyle/>
          <a:p>
            <a:pPr algn="ctr"/>
            <a:r>
              <a:rPr lang="ar-DZ" sz="4800" dirty="0" smtClean="0"/>
              <a:t>السلام عليكم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4"/>
          </p:nvPr>
        </p:nvSpPr>
        <p:spPr>
          <a:xfrm>
            <a:off x="1841500" y="2714625"/>
            <a:ext cx="7485380" cy="2031325"/>
          </a:xfrm>
        </p:spPr>
        <p:txBody>
          <a:bodyPr/>
          <a:lstStyle/>
          <a:p>
            <a:pPr algn="ctr"/>
            <a:r>
              <a:rPr lang="fr-FR" sz="4400" dirty="0" smtClean="0"/>
              <a:t>Module : </a:t>
            </a:r>
            <a:r>
              <a:rPr lang="fr-FR" sz="4400" dirty="0" err="1" smtClean="0"/>
              <a:t>Biostatistiques</a:t>
            </a:r>
            <a:endParaRPr lang="fr-FR" sz="4400" dirty="0" smtClean="0"/>
          </a:p>
          <a:p>
            <a:pPr algn="ctr"/>
            <a:endParaRPr lang="fr-FR" sz="4400" dirty="0" smtClean="0"/>
          </a:p>
          <a:p>
            <a:pPr algn="ctr"/>
            <a:r>
              <a:rPr lang="fr-FR" sz="4400" dirty="0" smtClean="0"/>
              <a:t>TD n 10 – Variables Aléatoires</a:t>
            </a:r>
            <a:endParaRPr lang="fr-FR" sz="4400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6002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2004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100" y="733425"/>
            <a:ext cx="9906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b. </a:t>
            </a:r>
            <a:r>
              <a:rPr lang="fr-FR" sz="1400" b="1" spc="-5" dirty="0">
                <a:latin typeface="Times New Roman"/>
                <a:cs typeface="Times New Roman"/>
              </a:rPr>
              <a:t> </a:t>
            </a:r>
            <a:r>
              <a:rPr lang="fr-FR" sz="1400" b="1" spc="-5" dirty="0" smtClean="0">
                <a:latin typeface="Times New Roman"/>
                <a:cs typeface="Times New Roman"/>
              </a:rPr>
              <a:t>     (X)  </a:t>
            </a:r>
            <a:r>
              <a:rPr sz="1400" b="1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227" y="1159509"/>
            <a:ext cx="25279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903605" algn="l"/>
              </a:tabLst>
            </a:pPr>
            <a:r>
              <a:rPr sz="2100" spc="794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817" baseline="3968" dirty="0">
                <a:latin typeface="Arial"/>
                <a:cs typeface="Arial"/>
              </a:rPr>
              <a:t> </a:t>
            </a:r>
            <a:r>
              <a:rPr sz="2100" spc="284" baseline="5952" dirty="0">
                <a:latin typeface="Arial"/>
                <a:cs typeface="Arial"/>
              </a:rPr>
              <a:t> </a:t>
            </a:r>
            <a:r>
              <a:rPr sz="2100" spc="-15" baseline="5952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 </a:t>
            </a:r>
            <a:r>
              <a:rPr sz="1400" spc="4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2100" spc="652" baseline="3968" dirty="0">
                <a:latin typeface="Arial"/>
                <a:cs typeface="Arial"/>
              </a:rPr>
              <a:t> </a:t>
            </a:r>
            <a:r>
              <a:rPr sz="1500" spc="525" baseline="33333" dirty="0">
                <a:latin typeface="Arial"/>
                <a:cs typeface="Arial"/>
              </a:rPr>
              <a:t> </a:t>
            </a:r>
            <a:r>
              <a:rPr sz="2100" spc="615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592" baseline="3968" dirty="0">
                <a:latin typeface="Arial"/>
                <a:cs typeface="Arial"/>
              </a:rPr>
              <a:t> </a:t>
            </a:r>
            <a:r>
              <a:rPr sz="2100" spc="284" baseline="5952" dirty="0">
                <a:latin typeface="Arial"/>
                <a:cs typeface="Arial"/>
              </a:rPr>
              <a:t> </a:t>
            </a:r>
            <a:r>
              <a:rPr sz="2100" spc="-127" baseline="5952" dirty="0">
                <a:latin typeface="Arial"/>
                <a:cs typeface="Arial"/>
              </a:rPr>
              <a:t> </a:t>
            </a:r>
            <a:r>
              <a:rPr sz="2100" spc="585" baseline="3968" dirty="0">
                <a:latin typeface="Arial"/>
                <a:cs typeface="Arial"/>
              </a:rPr>
              <a:t>  </a:t>
            </a:r>
            <a:r>
              <a:rPr sz="2100" spc="-89" baseline="3968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104" baseline="3968" dirty="0">
                <a:latin typeface="Arial"/>
                <a:cs typeface="Arial"/>
              </a:rPr>
              <a:t> </a:t>
            </a:r>
            <a:r>
              <a:rPr sz="2100" spc="150" baseline="5952" dirty="0">
                <a:latin typeface="Arial"/>
                <a:cs typeface="Arial"/>
              </a:rPr>
              <a:t> </a:t>
            </a:r>
            <a:r>
              <a:rPr sz="2100" spc="794" baseline="3968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</a:t>
            </a:r>
            <a:r>
              <a:rPr sz="2100" spc="794" baseline="3968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</a:t>
            </a:r>
            <a:r>
              <a:rPr sz="2100" spc="150" baseline="5952" dirty="0">
                <a:latin typeface="Arial"/>
                <a:cs typeface="Arial"/>
              </a:rPr>
              <a:t> </a:t>
            </a:r>
            <a:r>
              <a:rPr sz="1500" spc="442" baseline="33333" dirty="0">
                <a:latin typeface="Arial"/>
                <a:cs typeface="Arial"/>
              </a:rPr>
              <a:t> </a:t>
            </a:r>
            <a:endParaRPr sz="1500" baseline="33333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6540" y="1627377"/>
            <a:ext cx="18548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22" baseline="3968" dirty="0">
                <a:latin typeface="Arial"/>
                <a:cs typeface="Arial"/>
              </a:rPr>
              <a:t> </a:t>
            </a:r>
            <a:r>
              <a:rPr sz="1500" spc="442" baseline="50000" dirty="0">
                <a:latin typeface="Arial"/>
                <a:cs typeface="Arial"/>
              </a:rPr>
              <a:t> </a:t>
            </a:r>
            <a:r>
              <a:rPr sz="1500" spc="-60" baseline="50000" dirty="0">
                <a:latin typeface="Arial"/>
                <a:cs typeface="Arial"/>
              </a:rPr>
              <a:t> </a:t>
            </a:r>
            <a:r>
              <a:rPr sz="1400" spc="430" dirty="0">
                <a:latin typeface="Arial"/>
                <a:cs typeface="Arial"/>
              </a:rPr>
              <a:t> </a:t>
            </a:r>
            <a:r>
              <a:rPr sz="1500" spc="442" baseline="50000" dirty="0">
                <a:latin typeface="Arial"/>
                <a:cs typeface="Arial"/>
              </a:rPr>
              <a:t> </a:t>
            </a:r>
            <a:r>
              <a:rPr sz="1500" spc="-82" baseline="50000" dirty="0">
                <a:latin typeface="Arial"/>
                <a:cs typeface="Arial"/>
              </a:rPr>
              <a:t> </a:t>
            </a:r>
            <a:r>
              <a:rPr sz="2100" spc="652" baseline="3968" dirty="0">
                <a:latin typeface="Arial"/>
                <a:cs typeface="Arial"/>
              </a:rPr>
              <a:t> </a:t>
            </a:r>
            <a:r>
              <a:rPr sz="1500" spc="442" baseline="33333" dirty="0">
                <a:latin typeface="Arial"/>
                <a:cs typeface="Arial"/>
              </a:rPr>
              <a:t> </a:t>
            </a:r>
            <a:r>
              <a:rPr sz="1500" spc="7" baseline="33333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577" baseline="3968" dirty="0">
                <a:latin typeface="Arial"/>
                <a:cs typeface="Arial"/>
              </a:rPr>
              <a:t> </a:t>
            </a:r>
            <a:r>
              <a:rPr sz="2100" spc="-135" baseline="3968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127" baseline="3968" dirty="0">
                <a:latin typeface="Arial"/>
                <a:cs typeface="Arial"/>
              </a:rPr>
              <a:t> </a:t>
            </a:r>
            <a:r>
              <a:rPr sz="2100" spc="592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585" baseline="3968" dirty="0">
                <a:latin typeface="Arial"/>
                <a:cs typeface="Arial"/>
              </a:rPr>
              <a:t>  </a:t>
            </a:r>
            <a:r>
              <a:rPr sz="2100" spc="-89" baseline="3968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127" baseline="3968" dirty="0">
                <a:latin typeface="Arial"/>
                <a:cs typeface="Arial"/>
              </a:rPr>
              <a:t> </a:t>
            </a:r>
            <a:r>
              <a:rPr sz="2100" spc="577" baseline="3968" dirty="0">
                <a:latin typeface="Arial"/>
                <a:cs typeface="Arial"/>
              </a:rPr>
              <a:t> 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58085" y="2095245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11654" y="2323845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5350" y="2043430"/>
            <a:ext cx="245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0">
              <a:lnSpc>
                <a:spcPts val="96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960"/>
              </a:lnSpc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07744" y="2148586"/>
            <a:ext cx="1619250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97180" algn="l"/>
                <a:tab pos="688975" algn="l"/>
                <a:tab pos="964565" algn="l"/>
              </a:tabLst>
            </a:pPr>
            <a:r>
              <a:rPr sz="1400" spc="655" dirty="0">
                <a:latin typeface="Arial"/>
                <a:cs typeface="Arial"/>
              </a:rPr>
              <a:t> 	</a:t>
            </a:r>
            <a:r>
              <a:rPr sz="1400" spc="120" dirty="0">
                <a:latin typeface="Arial"/>
                <a:cs typeface="Arial"/>
              </a:rPr>
              <a:t> 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60194" y="2670175"/>
            <a:ext cx="1148080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spc="690" baseline="1984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</a:t>
            </a:r>
            <a:r>
              <a:rPr sz="2100" spc="817" baseline="1984" dirty="0">
                <a:latin typeface="Arial"/>
                <a:cs typeface="Arial"/>
              </a:rPr>
              <a:t> </a:t>
            </a:r>
            <a:r>
              <a:rPr sz="2100" spc="284" baseline="3968" dirty="0">
                <a:latin typeface="Arial"/>
                <a:cs typeface="Arial"/>
              </a:rPr>
              <a:t> </a:t>
            </a:r>
            <a:r>
              <a:rPr sz="2100" spc="-22" baseline="3968" dirty="0">
                <a:latin typeface="Arial"/>
                <a:cs typeface="Arial"/>
              </a:rPr>
              <a:t> </a:t>
            </a:r>
            <a:r>
              <a:rPr sz="2100" spc="982" baseline="1984" dirty="0">
                <a:latin typeface="Arial"/>
                <a:cs typeface="Arial"/>
              </a:rPr>
              <a:t> </a:t>
            </a:r>
            <a:r>
              <a:rPr sz="2100" baseline="1984" dirty="0">
                <a:latin typeface="Arial"/>
                <a:cs typeface="Arial"/>
              </a:rPr>
              <a:t> </a:t>
            </a:r>
            <a:r>
              <a:rPr sz="1400" spc="650" dirty="0">
                <a:latin typeface="Arial"/>
                <a:cs typeface="Arial"/>
              </a:rPr>
              <a:t> </a:t>
            </a:r>
            <a:r>
              <a:rPr sz="2100" spc="772" baseline="1984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2100" spc="817" baseline="1984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35227" y="3720210"/>
            <a:ext cx="34220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3. </a:t>
            </a:r>
            <a:r>
              <a:rPr sz="1400" b="1" spc="-5" dirty="0">
                <a:latin typeface="Times New Roman"/>
                <a:cs typeface="Times New Roman"/>
              </a:rPr>
              <a:t>Calcul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la fonction de répartition F(X)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69822" y="4259961"/>
            <a:ext cx="23558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450" dirty="0">
                <a:latin typeface="Arial"/>
                <a:cs typeface="Arial"/>
              </a:rPr>
              <a:t> </a:t>
            </a:r>
            <a:r>
              <a:rPr sz="1000" spc="64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6627" y="4078351"/>
            <a:ext cx="1457325" cy="30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0" algn="ctr">
              <a:lnSpc>
                <a:spcPts val="865"/>
              </a:lnSpc>
              <a:spcBef>
                <a:spcPts val="95"/>
              </a:spcBef>
            </a:pPr>
            <a:r>
              <a:rPr sz="1000" spc="31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345"/>
              </a:lnSpc>
              <a:tabLst>
                <a:tab pos="902335" algn="l"/>
              </a:tabLst>
            </a:pPr>
            <a:r>
              <a:rPr sz="2100" spc="772" baseline="3968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</a:t>
            </a:r>
            <a:r>
              <a:rPr sz="2100" spc="577" baseline="3968" dirty="0">
                <a:latin typeface="Arial"/>
                <a:cs typeface="Arial"/>
              </a:rPr>
              <a:t> </a:t>
            </a:r>
            <a:r>
              <a:rPr sz="2100" spc="284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22" baseline="3968" dirty="0">
                <a:latin typeface="Arial"/>
                <a:cs typeface="Arial"/>
              </a:rPr>
              <a:t> </a:t>
            </a:r>
            <a:r>
              <a:rPr sz="1400" spc="4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2100" spc="630" baseline="3968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</a:t>
            </a:r>
            <a:r>
              <a:rPr sz="2100" spc="277" baseline="3968" dirty="0">
                <a:latin typeface="Arial"/>
                <a:cs typeface="Arial"/>
              </a:rPr>
              <a:t> </a:t>
            </a:r>
            <a:r>
              <a:rPr sz="2100" spc="284" baseline="3968" dirty="0">
                <a:latin typeface="Arial"/>
                <a:cs typeface="Arial"/>
              </a:rPr>
              <a:t> </a:t>
            </a:r>
            <a:r>
              <a:rPr sz="2100" spc="-240" baseline="3968" dirty="0">
                <a:latin typeface="Arial"/>
                <a:cs typeface="Arial"/>
              </a:rPr>
              <a:t> </a:t>
            </a:r>
            <a:r>
              <a:rPr sz="2100" spc="434" baseline="3968" dirty="0">
                <a:latin typeface="Arial"/>
                <a:cs typeface="Arial"/>
              </a:rPr>
              <a:t>  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35227" y="4445379"/>
            <a:ext cx="1452880" cy="1094105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15"/>
              </a:spcBef>
              <a:buFont typeface="Symbol"/>
              <a:buChar char=""/>
              <a:tabLst>
                <a:tab pos="241300" algn="l"/>
                <a:tab pos="241935" algn="l"/>
                <a:tab pos="1259205" algn="l"/>
              </a:tabLst>
            </a:pPr>
            <a:r>
              <a:rPr sz="1400" b="1" dirty="0">
                <a:latin typeface="Times New Roman"/>
                <a:cs typeface="Times New Roman"/>
              </a:rPr>
              <a:t>Si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spc="4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50" b="1" i="1" spc="1019" dirty="0">
                <a:latin typeface="Symbol"/>
                <a:cs typeface="Symbol"/>
              </a:rPr>
              <a:t></a:t>
            </a:r>
            <a:endParaRPr sz="1450" dirty="0">
              <a:latin typeface="Symbol"/>
              <a:cs typeface="Symbol"/>
            </a:endParaRPr>
          </a:p>
          <a:p>
            <a:pPr marL="241300" indent="-229235">
              <a:lnSpc>
                <a:spcPct val="100000"/>
              </a:lnSpc>
              <a:spcBef>
                <a:spcPts val="925"/>
              </a:spcBef>
              <a:buFont typeface="Symbol"/>
              <a:buChar char=""/>
              <a:tabLst>
                <a:tab pos="241300" algn="l"/>
                <a:tab pos="241935" algn="l"/>
                <a:tab pos="1263650" algn="l"/>
              </a:tabLst>
            </a:pPr>
            <a:r>
              <a:rPr sz="1400" b="1" dirty="0">
                <a:latin typeface="Times New Roman"/>
                <a:cs typeface="Times New Roman"/>
              </a:rPr>
              <a:t>Si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spc="409" dirty="0">
                <a:latin typeface="Arial"/>
                <a:cs typeface="Arial"/>
              </a:rPr>
              <a:t> </a:t>
            </a:r>
            <a:r>
              <a:rPr sz="1450" b="1" i="1" spc="640" dirty="0">
                <a:latin typeface="Symbol"/>
                <a:cs typeface="Symbol"/>
              </a:rPr>
              <a:t>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2100" baseline="1984" dirty="0">
                <a:latin typeface="Arial"/>
                <a:cs typeface="Arial"/>
              </a:rPr>
              <a:t>	</a:t>
            </a:r>
            <a:r>
              <a:rPr sz="1450" i="1" spc="1019" dirty="0">
                <a:latin typeface="Symbol"/>
                <a:cs typeface="Symbol"/>
              </a:rPr>
              <a:t></a:t>
            </a:r>
            <a:endParaRPr sz="1450" dirty="0">
              <a:latin typeface="Symbol"/>
              <a:cs typeface="Symbol"/>
            </a:endParaRPr>
          </a:p>
          <a:p>
            <a:pPr marR="45720" algn="r">
              <a:lnSpc>
                <a:spcPct val="100000"/>
              </a:lnSpc>
              <a:spcBef>
                <a:spcPts val="1345"/>
              </a:spcBef>
            </a:pPr>
            <a:r>
              <a:rPr sz="1450" i="1" spc="1019" dirty="0">
                <a:latin typeface="Symbol"/>
                <a:cs typeface="Symbol"/>
              </a:rPr>
              <a:t></a:t>
            </a:r>
            <a:endParaRPr sz="1450" dirty="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93594" y="4567809"/>
            <a:ext cx="746760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495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57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37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58542" y="4916804"/>
            <a:ext cx="1510030" cy="23939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500"/>
              </a:spcBef>
              <a:tabLst>
                <a:tab pos="971550" algn="l"/>
              </a:tabLst>
            </a:pPr>
            <a:r>
              <a:rPr sz="2100" spc="757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817" baseline="3968" dirty="0">
                <a:latin typeface="Arial"/>
                <a:cs typeface="Arial"/>
              </a:rPr>
              <a:t> </a:t>
            </a:r>
            <a:r>
              <a:rPr sz="2100" spc="284" baseline="5952" dirty="0">
                <a:latin typeface="Arial"/>
                <a:cs typeface="Arial"/>
              </a:rPr>
              <a:t> </a:t>
            </a:r>
            <a:r>
              <a:rPr sz="2100" baseline="5952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15" baseline="3968" dirty="0">
                <a:latin typeface="Arial"/>
                <a:cs typeface="Arial"/>
              </a:rPr>
              <a:t> </a:t>
            </a:r>
            <a:r>
              <a:rPr sz="1400" spc="434" dirty="0">
                <a:latin typeface="Arial"/>
                <a:cs typeface="Arial"/>
              </a:rPr>
              <a:t> </a:t>
            </a:r>
            <a:r>
              <a:rPr sz="1500" spc="465" baseline="50000" dirty="0">
                <a:latin typeface="Arial"/>
                <a:cs typeface="Arial"/>
              </a:rPr>
              <a:t> </a:t>
            </a:r>
            <a:r>
              <a:rPr sz="1500" baseline="50000" dirty="0">
                <a:latin typeface="Arial"/>
                <a:cs typeface="Arial"/>
              </a:rPr>
              <a:t>	</a:t>
            </a:r>
            <a:r>
              <a:rPr sz="2100" spc="615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630" baseline="3968" dirty="0">
                <a:latin typeface="Arial"/>
                <a:cs typeface="Arial"/>
              </a:rPr>
              <a:t> </a:t>
            </a:r>
            <a:r>
              <a:rPr sz="2100" spc="247" baseline="3968" dirty="0">
                <a:latin typeface="Arial"/>
                <a:cs typeface="Arial"/>
              </a:rPr>
              <a:t> 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78251" y="5032629"/>
            <a:ext cx="2343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440" dirty="0">
                <a:latin typeface="Arial"/>
                <a:cs typeface="Arial"/>
              </a:rPr>
              <a:t> </a:t>
            </a:r>
            <a:r>
              <a:rPr sz="1000" spc="64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68142" y="5439536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30094" y="5308473"/>
            <a:ext cx="17830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757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817" baseline="3968" dirty="0">
                <a:latin typeface="Arial"/>
                <a:cs typeface="Arial"/>
              </a:rPr>
              <a:t> </a:t>
            </a:r>
            <a:r>
              <a:rPr sz="2100" spc="284" baseline="5952" dirty="0">
                <a:latin typeface="Arial"/>
                <a:cs typeface="Arial"/>
              </a:rPr>
              <a:t> </a:t>
            </a:r>
            <a:r>
              <a:rPr sz="2100" spc="-22" baseline="5952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 </a:t>
            </a:r>
            <a:r>
              <a:rPr sz="1500" spc="442" baseline="50000" dirty="0">
                <a:latin typeface="Arial"/>
                <a:cs typeface="Arial"/>
              </a:rPr>
              <a:t> </a:t>
            </a:r>
            <a:r>
              <a:rPr sz="1500" spc="-60" baseline="50000" dirty="0">
                <a:latin typeface="Arial"/>
                <a:cs typeface="Arial"/>
              </a:rPr>
              <a:t> </a:t>
            </a:r>
            <a:r>
              <a:rPr sz="1400" spc="434" dirty="0">
                <a:latin typeface="Arial"/>
                <a:cs typeface="Arial"/>
              </a:rPr>
              <a:t> </a:t>
            </a:r>
            <a:r>
              <a:rPr sz="1500" spc="442" baseline="50000" dirty="0">
                <a:latin typeface="Arial"/>
                <a:cs typeface="Arial"/>
              </a:rPr>
              <a:t> </a:t>
            </a:r>
            <a:r>
              <a:rPr sz="1500" spc="-82" baseline="50000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 </a:t>
            </a:r>
            <a:r>
              <a:rPr sz="2100" spc="577" baseline="3968" dirty="0">
                <a:latin typeface="Arial"/>
                <a:cs typeface="Arial"/>
              </a:rPr>
              <a:t> </a:t>
            </a:r>
            <a:r>
              <a:rPr sz="2100" spc="-135" baseline="3968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127" baseline="3968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 </a:t>
            </a:r>
            <a:r>
              <a:rPr sz="2100" spc="434" baseline="3968" dirty="0">
                <a:latin typeface="Arial"/>
                <a:cs typeface="Arial"/>
              </a:rPr>
              <a:t>  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40734" y="5424297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18459" y="5724525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40251" y="5913882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93946" y="5633085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3195">
              <a:lnSpc>
                <a:spcPts val="960"/>
              </a:lnSpc>
              <a:spcBef>
                <a:spcPts val="95"/>
              </a:spcBef>
            </a:pPr>
            <a:r>
              <a:rPr sz="1000" spc="31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960"/>
              </a:lnSpc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169666" y="6134861"/>
            <a:ext cx="101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31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69666" y="6329883"/>
            <a:ext cx="101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31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38498" y="6329883"/>
            <a:ext cx="101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31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444366" y="6174435"/>
            <a:ext cx="6045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14984" algn="l"/>
              </a:tabLst>
            </a:pPr>
            <a:r>
              <a:rPr sz="1000" spc="315" dirty="0">
                <a:latin typeface="Arial"/>
                <a:cs typeface="Arial"/>
              </a:rPr>
              <a:t> 	 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10</a:t>
            </a:fld>
            <a:endParaRPr dirty="0"/>
          </a:p>
        </p:txBody>
      </p:sp>
      <p:sp>
        <p:nvSpPr>
          <p:cNvPr id="58" name="object 58"/>
          <p:cNvSpPr txBox="1"/>
          <p:nvPr/>
        </p:nvSpPr>
        <p:spPr>
          <a:xfrm>
            <a:off x="2988310" y="6188151"/>
            <a:ext cx="1133475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00990" algn="l"/>
                <a:tab pos="869315" algn="l"/>
              </a:tabLst>
            </a:pPr>
            <a:r>
              <a:rPr sz="1400" spc="655" dirty="0">
                <a:latin typeface="Arial"/>
                <a:cs typeface="Arial"/>
              </a:rPr>
              <a:t> 	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420" dirty="0">
                <a:latin typeface="Arial"/>
                <a:cs typeface="Arial"/>
              </a:rPr>
              <a:t>  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4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45538" y="5728598"/>
            <a:ext cx="1920239" cy="10807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22275" algn="l"/>
                <a:tab pos="1138555" algn="l"/>
                <a:tab pos="1403985" algn="l"/>
                <a:tab pos="1680210" algn="l"/>
              </a:tabLst>
            </a:pPr>
            <a:r>
              <a:rPr sz="1450" i="1" spc="1019" dirty="0">
                <a:latin typeface="Symbol"/>
                <a:cs typeface="Symbol"/>
              </a:rPr>
              <a:t></a:t>
            </a:r>
            <a:r>
              <a:rPr sz="1450" spc="1019" dirty="0">
                <a:latin typeface="Times New Roman"/>
                <a:cs typeface="Times New Roman"/>
              </a:rPr>
              <a:t>	</a:t>
            </a:r>
            <a:r>
              <a:rPr sz="1400" spc="505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54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sz="1450" b="1" i="1" spc="1019" dirty="0">
                <a:latin typeface="Symbol"/>
                <a:cs typeface="Symbol"/>
              </a:rPr>
              <a:t></a:t>
            </a:r>
            <a:r>
              <a:rPr sz="1450" spc="1019" dirty="0">
                <a:latin typeface="Times New Roman"/>
                <a:cs typeface="Times New Roman"/>
              </a:rPr>
              <a:t>	</a:t>
            </a:r>
            <a:r>
              <a:rPr sz="1400" spc="1525" dirty="0">
                <a:latin typeface="Arial"/>
                <a:cs typeface="Arial"/>
              </a:rPr>
              <a:t> </a:t>
            </a:r>
            <a:r>
              <a:rPr sz="2100" spc="270" baseline="1984" dirty="0">
                <a:latin typeface="Arial"/>
                <a:cs typeface="Arial"/>
              </a:rPr>
              <a:t> </a:t>
            </a:r>
            <a:r>
              <a:rPr sz="1400" spc="57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1245"/>
              </a:spcBef>
            </a:pPr>
            <a:r>
              <a:rPr sz="1450" b="1" i="1" spc="1019" dirty="0">
                <a:latin typeface="Symbol"/>
                <a:cs typeface="Symbol"/>
              </a:rPr>
              <a:t>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35227" y="6590030"/>
            <a:ext cx="88074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400" b="1" dirty="0">
                <a:latin typeface="Times New Roman"/>
                <a:cs typeface="Times New Roman"/>
              </a:rPr>
              <a:t>Si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spc="4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593594" y="6567627"/>
            <a:ext cx="746760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495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57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37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3800" y="733425"/>
            <a:ext cx="114300" cy="238125"/>
          </a:xfrm>
          <a:prstGeom prst="rect">
            <a:avLst/>
          </a:prstGeom>
          <a:noFill/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7300" y="809625"/>
            <a:ext cx="2447925" cy="333375"/>
          </a:xfrm>
          <a:prstGeom prst="rect">
            <a:avLst/>
          </a:prstGeom>
          <a:noFill/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4500" y="1419225"/>
            <a:ext cx="1781175" cy="333375"/>
          </a:xfrm>
          <a:prstGeom prst="rect">
            <a:avLst/>
          </a:prstGeom>
          <a:noFill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4025" y="1990725"/>
            <a:ext cx="1590675" cy="419100"/>
          </a:xfrm>
          <a:prstGeom prst="rect">
            <a:avLst/>
          </a:prstGeom>
          <a:noFill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7300" y="2533650"/>
            <a:ext cx="685800" cy="333375"/>
          </a:xfrm>
          <a:prstGeom prst="rect">
            <a:avLst/>
          </a:prstGeom>
          <a:noFill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9900" y="2505075"/>
            <a:ext cx="1123950" cy="285750"/>
          </a:xfrm>
          <a:prstGeom prst="rect">
            <a:avLst/>
          </a:prstGeom>
          <a:noFill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1100" y="3019425"/>
            <a:ext cx="1295400" cy="657225"/>
          </a:xfrm>
          <a:prstGeom prst="rect">
            <a:avLst/>
          </a:prstGeom>
          <a:noFill/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27622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14859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18192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22383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28575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594100" y="2497693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ym typeface="Symbol"/>
              </a:rPr>
              <a:t></a:t>
            </a:r>
            <a:endParaRPr lang="fr-FR" dirty="0"/>
          </a:p>
        </p:txBody>
      </p:sp>
      <p:pic>
        <p:nvPicPr>
          <p:cNvPr id="5149" name="Picture 2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6700" y="4543425"/>
            <a:ext cx="1952625" cy="238125"/>
          </a:xfrm>
          <a:prstGeom prst="rect">
            <a:avLst/>
          </a:prstGeom>
          <a:noFill/>
        </p:spPr>
      </p:pic>
      <p:pic>
        <p:nvPicPr>
          <p:cNvPr id="5148" name="Picture 2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6700" y="4848225"/>
            <a:ext cx="2667000" cy="304800"/>
          </a:xfrm>
          <a:prstGeom prst="rect">
            <a:avLst/>
          </a:prstGeom>
          <a:noFill/>
        </p:spPr>
      </p:pic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0100" y="6143625"/>
            <a:ext cx="2266950" cy="352425"/>
          </a:xfrm>
          <a:prstGeom prst="rect">
            <a:avLst/>
          </a:prstGeom>
          <a:noFill/>
        </p:spPr>
      </p:pic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6700" y="6600825"/>
            <a:ext cx="1952625" cy="238125"/>
          </a:xfrm>
          <a:prstGeom prst="rect">
            <a:avLst/>
          </a:prstGeom>
          <a:noFill/>
        </p:spPr>
      </p:pic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457200" y="17621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457200" y="20955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457200" y="24955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4900" y="5610225"/>
            <a:ext cx="2076450" cy="4857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5100" y="4010025"/>
            <a:ext cx="2582932" cy="73342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0100" y="5191125"/>
            <a:ext cx="2476500" cy="495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2" grpId="0"/>
      <p:bldP spid="60" grpId="0"/>
      <p:bldP spid="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145794"/>
            <a:ext cx="26485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Donc </a:t>
            </a:r>
            <a:r>
              <a:rPr sz="1400" dirty="0">
                <a:latin typeface="Times New Roman"/>
                <a:cs typeface="Times New Roman"/>
              </a:rPr>
              <a:t>; la </a:t>
            </a:r>
            <a:r>
              <a:rPr sz="1400" spc="-5" dirty="0">
                <a:latin typeface="Times New Roman"/>
                <a:cs typeface="Times New Roman"/>
              </a:rPr>
              <a:t>fonction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répartition est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53710" y="673353"/>
            <a:ext cx="1320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7548" y="673353"/>
            <a:ext cx="1822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20" dirty="0">
                <a:latin typeface="Arial"/>
                <a:cs typeface="Arial"/>
              </a:rPr>
              <a:t>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05041" y="673353"/>
            <a:ext cx="458470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4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0351" y="1135126"/>
            <a:ext cx="1161415" cy="706120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505"/>
              </a:spcBef>
            </a:pPr>
            <a:r>
              <a:rPr sz="1500" spc="472" baseline="47222" dirty="0">
                <a:latin typeface="Arial"/>
                <a:cs typeface="Arial"/>
              </a:rPr>
              <a:t> </a:t>
            </a:r>
            <a:r>
              <a:rPr sz="1500" spc="-75" baseline="47222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409" dirty="0">
                <a:latin typeface="Arial"/>
                <a:cs typeface="Arial"/>
              </a:rPr>
              <a:t> </a:t>
            </a:r>
            <a:r>
              <a:rPr sz="1500" spc="472" baseline="27777" dirty="0">
                <a:latin typeface="Arial"/>
                <a:cs typeface="Arial"/>
              </a:rPr>
              <a:t> </a:t>
            </a:r>
            <a:r>
              <a:rPr sz="1500" spc="142" baseline="27777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500" spc="472" baseline="47222" dirty="0">
                <a:latin typeface="Arial"/>
                <a:cs typeface="Arial"/>
              </a:rPr>
              <a:t> </a:t>
            </a:r>
            <a:r>
              <a:rPr sz="1500" spc="-75" baseline="47222" dirty="0">
                <a:latin typeface="Arial"/>
                <a:cs typeface="Arial"/>
              </a:rPr>
              <a:t> </a:t>
            </a:r>
            <a:r>
              <a:rPr sz="1400" spc="409" dirty="0">
                <a:latin typeface="Arial"/>
                <a:cs typeface="Arial"/>
              </a:rPr>
              <a:t> </a:t>
            </a:r>
            <a:r>
              <a:rPr sz="1500" spc="562" baseline="27777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72720">
              <a:lnSpc>
                <a:spcPct val="100000"/>
              </a:lnSpc>
              <a:spcBef>
                <a:spcPts val="705"/>
              </a:spcBef>
              <a:tabLst>
                <a:tab pos="741045" algn="l"/>
              </a:tabLst>
            </a:pPr>
            <a:r>
              <a:rPr sz="1000" spc="315" dirty="0">
                <a:latin typeface="Arial"/>
                <a:cs typeface="Arial"/>
              </a:rPr>
              <a:t> 	 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65"/>
              </a:spcBef>
            </a:pPr>
            <a:r>
              <a:rPr sz="1400" spc="57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2100" spc="675" baseline="-9920" dirty="0">
                <a:latin typeface="Arial"/>
                <a:cs typeface="Arial"/>
              </a:rPr>
              <a:t> </a:t>
            </a:r>
            <a:endParaRPr sz="2100" baseline="-992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0116" y="1125482"/>
            <a:ext cx="116395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520065" algn="l"/>
              </a:tabLst>
            </a:pPr>
            <a:r>
              <a:rPr sz="1400" spc="210" dirty="0">
                <a:latin typeface="Arial"/>
                <a:cs typeface="Arial"/>
              </a:rPr>
              <a:t> </a:t>
            </a:r>
            <a:r>
              <a:rPr sz="1400" spc="2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409" dirty="0">
                <a:latin typeface="Arial"/>
                <a:cs typeface="Arial"/>
              </a:rPr>
              <a:t> </a:t>
            </a:r>
            <a:r>
              <a:rPr sz="1450" b="1" i="1" spc="630" dirty="0">
                <a:latin typeface="Symbol"/>
                <a:cs typeface="Symbol"/>
              </a:rPr>
              <a:t>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57925" y="1633474"/>
            <a:ext cx="1822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220" dirty="0">
                <a:latin typeface="Arial"/>
                <a:cs typeface="Arial"/>
              </a:rPr>
              <a:t>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65417" y="1633474"/>
            <a:ext cx="458470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4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627" y="1952625"/>
            <a:ext cx="3768725" cy="8162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3. </a:t>
            </a:r>
            <a:r>
              <a:rPr sz="1400" b="1" spc="-5" dirty="0">
                <a:latin typeface="Times New Roman"/>
                <a:cs typeface="Times New Roman"/>
              </a:rPr>
              <a:t>Calcul </a:t>
            </a:r>
            <a:r>
              <a:rPr sz="1400" b="1" dirty="0">
                <a:latin typeface="Times New Roman"/>
                <a:cs typeface="Times New Roman"/>
              </a:rPr>
              <a:t>de</a:t>
            </a:r>
            <a:r>
              <a:rPr sz="1400" b="1" spc="130" dirty="0">
                <a:latin typeface="Times New Roman"/>
                <a:cs typeface="Times New Roman"/>
              </a:rPr>
              <a:t> </a:t>
            </a:r>
            <a:r>
              <a:rPr lang="fr-FR" sz="1400" b="1" spc="130" dirty="0" smtClean="0">
                <a:latin typeface="Times New Roman"/>
                <a:cs typeface="Times New Roman"/>
              </a:rPr>
              <a:t>                          </a:t>
            </a:r>
            <a:r>
              <a:rPr sz="1400" b="1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400" spc="570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65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4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65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505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434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127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509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65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05" dirty="0">
                <a:latin typeface="Arial"/>
                <a:cs typeface="Arial"/>
              </a:rPr>
              <a:t> </a:t>
            </a:r>
            <a:r>
              <a:rPr sz="1400" spc="195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1400" spc="190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93490" y="2961258"/>
            <a:ext cx="101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31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11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706627" y="3266059"/>
            <a:ext cx="7490459" cy="1815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635">
              <a:lnSpc>
                <a:spcPct val="100000"/>
              </a:lnSpc>
              <a:spcBef>
                <a:spcPts val="105"/>
              </a:spcBef>
            </a:pP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Exercice n° 3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793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On lance deux </a:t>
            </a:r>
            <a:r>
              <a:rPr sz="1400" dirty="0">
                <a:latin typeface="Times New Roman"/>
                <a:cs typeface="Times New Roman"/>
              </a:rPr>
              <a:t>dés, </a:t>
            </a:r>
            <a:r>
              <a:rPr sz="1400" spc="-5" dirty="0">
                <a:latin typeface="Times New Roman"/>
                <a:cs typeface="Times New Roman"/>
              </a:rPr>
              <a:t>on appelle </a:t>
            </a:r>
            <a:r>
              <a:rPr sz="1400" dirty="0">
                <a:latin typeface="Times New Roman"/>
                <a:cs typeface="Times New Roman"/>
              </a:rPr>
              <a:t>Z la v. </a:t>
            </a: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lang="fr-FR" sz="1400" dirty="0" smtClean="0">
                <a:latin typeface="Times New Roman"/>
                <a:cs typeface="Times New Roman"/>
              </a:rPr>
              <a:t>, </a:t>
            </a:r>
            <a:r>
              <a:rPr sz="1400" spc="-5" dirty="0" err="1" smtClean="0">
                <a:latin typeface="Times New Roman"/>
                <a:cs typeface="Times New Roman"/>
              </a:rPr>
              <a:t>égale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à </a:t>
            </a:r>
            <a:r>
              <a:rPr sz="1400" spc="-5" dirty="0">
                <a:latin typeface="Times New Roman"/>
                <a:cs typeface="Times New Roman"/>
              </a:rPr>
              <a:t>la valeur absolue </a:t>
            </a:r>
            <a:r>
              <a:rPr sz="1400" dirty="0">
                <a:latin typeface="Times New Roman"/>
                <a:cs typeface="Times New Roman"/>
              </a:rPr>
              <a:t>de la </a:t>
            </a:r>
            <a:r>
              <a:rPr sz="1400" spc="-5" dirty="0">
                <a:latin typeface="Times New Roman"/>
                <a:cs typeface="Times New Roman"/>
              </a:rPr>
              <a:t>différence des numéros obtenus.  Déterminer </a:t>
            </a:r>
            <a:r>
              <a:rPr sz="1400" dirty="0">
                <a:latin typeface="Times New Roman"/>
                <a:cs typeface="Times New Roman"/>
              </a:rPr>
              <a:t>la </a:t>
            </a:r>
            <a:r>
              <a:rPr sz="1400" spc="-5" dirty="0">
                <a:latin typeface="Times New Roman"/>
                <a:cs typeface="Times New Roman"/>
              </a:rPr>
              <a:t>loi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Z, </a:t>
            </a:r>
            <a:r>
              <a:rPr sz="1400" dirty="0">
                <a:latin typeface="Times New Roman"/>
                <a:cs typeface="Times New Roman"/>
              </a:rPr>
              <a:t>sa </a:t>
            </a:r>
            <a:r>
              <a:rPr sz="1400" spc="-5" dirty="0">
                <a:latin typeface="Times New Roman"/>
                <a:cs typeface="Times New Roman"/>
              </a:rPr>
              <a:t>fonction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répartition, son espérance </a:t>
            </a:r>
            <a:r>
              <a:rPr sz="1400" dirty="0">
                <a:latin typeface="Times New Roman"/>
                <a:cs typeface="Times New Roman"/>
              </a:rPr>
              <a:t>et sa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variance.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Réponse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60875" y="5226177"/>
            <a:ext cx="11226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85" dirty="0">
                <a:latin typeface="Arial"/>
                <a:cs typeface="Arial"/>
              </a:rPr>
              <a:t>   </a:t>
            </a:r>
            <a:r>
              <a:rPr sz="1400" spc="425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550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5227" y="5611748"/>
            <a:ext cx="27838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sz="1400" dirty="0">
                <a:latin typeface="Times New Roman"/>
                <a:cs typeface="Times New Roman"/>
              </a:rPr>
              <a:t>Z est </a:t>
            </a:r>
            <a:r>
              <a:rPr sz="1400" spc="-5" dirty="0">
                <a:latin typeface="Times New Roman"/>
                <a:cs typeface="Times New Roman"/>
              </a:rPr>
              <a:t>variable aléatoire définie </a:t>
            </a:r>
            <a:r>
              <a:rPr sz="1400" dirty="0">
                <a:latin typeface="Times New Roman"/>
                <a:cs typeface="Times New Roman"/>
              </a:rPr>
              <a:t>par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;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974463" y="6002273"/>
            <a:ext cx="1069975" cy="628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5"/>
              </a:spcBef>
            </a:pPr>
            <a:r>
              <a:rPr sz="1400" spc="47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5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78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195" dirty="0">
                <a:latin typeface="Arial"/>
                <a:cs typeface="Arial"/>
              </a:rPr>
              <a:t> 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78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2100" spc="75" baseline="1984" dirty="0">
                <a:latin typeface="Arial"/>
                <a:cs typeface="Arial"/>
              </a:rPr>
              <a:t> 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2100" spc="82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700" y="1952625"/>
            <a:ext cx="1438275" cy="238125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300" y="2486025"/>
            <a:ext cx="3695700" cy="238125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6300" y="2867025"/>
            <a:ext cx="1752600" cy="352425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6300" y="3324225"/>
            <a:ext cx="571500" cy="238125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39065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218122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500" y="5305425"/>
            <a:ext cx="3400425" cy="238125"/>
          </a:xfrm>
          <a:prstGeom prst="rect">
            <a:avLst/>
          </a:prstGeom>
          <a:noFill/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4300" y="5229225"/>
            <a:ext cx="1095375" cy="238125"/>
          </a:xfrm>
          <a:prstGeom prst="rect">
            <a:avLst/>
          </a:prstGeom>
          <a:noFill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8900" y="5991225"/>
            <a:ext cx="685800" cy="238125"/>
          </a:xfrm>
          <a:prstGeom prst="rect">
            <a:avLst/>
          </a:prstGeom>
          <a:noFill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8900" y="6372225"/>
            <a:ext cx="1047750" cy="238125"/>
          </a:xfrm>
          <a:prstGeom prst="rect">
            <a:avLst/>
          </a:prstGeom>
          <a:noFill/>
        </p:spPr>
      </p:pic>
      <p:sp>
        <p:nvSpPr>
          <p:cNvPr id="4111" name="AutoShape 15"/>
          <p:cNvSpPr>
            <a:spLocks noChangeShapeType="1"/>
          </p:cNvSpPr>
          <p:nvPr/>
        </p:nvSpPr>
        <p:spPr bwMode="auto">
          <a:xfrm>
            <a:off x="1127125" y="534988"/>
            <a:ext cx="1514475" cy="0"/>
          </a:xfrm>
          <a:prstGeom prst="straightConnector1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4572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356100" y="5229225"/>
            <a:ext cx="47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    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11715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14097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7900" y="657225"/>
            <a:ext cx="3248025" cy="1228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  <p:bldP spid="24" grpId="0"/>
      <p:bldP spid="41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720598"/>
            <a:ext cx="3026410" cy="62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Le support </a:t>
            </a:r>
            <a:r>
              <a:rPr sz="1400" dirty="0">
                <a:latin typeface="Times New Roman"/>
                <a:cs typeface="Times New Roman"/>
              </a:rPr>
              <a:t>de Z </a:t>
            </a:r>
            <a:r>
              <a:rPr sz="1400" spc="-5" dirty="0">
                <a:latin typeface="Times New Roman"/>
                <a:cs typeface="Times New Roman"/>
              </a:rPr>
              <a:t>est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2100" spc="44" baseline="19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;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Avec </a:t>
            </a:r>
            <a:r>
              <a:rPr sz="1400" dirty="0">
                <a:latin typeface="Times New Roman"/>
                <a:cs typeface="Times New Roman"/>
              </a:rPr>
              <a:t>;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7577" y="1546930"/>
          <a:ext cx="5857237" cy="2221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379"/>
                <a:gridCol w="223520"/>
                <a:gridCol w="249554"/>
                <a:gridCol w="220979"/>
                <a:gridCol w="4916805"/>
              </a:tblGrid>
              <a:tr h="2835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</a:p>
                  </a:txBody>
                  <a:tcPr marL="0" marR="0" marT="13843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8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8430" marB="0"/>
                </a:tc>
              </a:tr>
              <a:tr h="389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</a:tr>
              <a:tr h="389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</a:tr>
              <a:tr h="38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</a:tr>
              <a:tr h="283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1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610"/>
                        </a:lnSpc>
                        <a:spcBef>
                          <a:spcPts val="5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 </a:t>
                      </a:r>
                    </a:p>
                  </a:txBody>
                  <a:tcPr marL="0" marR="0" marT="6604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689100" y="4238625"/>
            <a:ext cx="1265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On obtient alors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;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619371" y="4942713"/>
            <a:ext cx="1320800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93800" algn="l"/>
              </a:tabLst>
            </a:pPr>
            <a:r>
              <a:rPr sz="1200" spc="490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800" spc="247" baseline="2314" dirty="0">
                <a:latin typeface="Arial"/>
                <a:cs typeface="Arial"/>
              </a:rPr>
              <a:t> </a:t>
            </a:r>
            <a:r>
              <a:rPr sz="1800" spc="120" baseline="2314" dirty="0">
                <a:latin typeface="Arial"/>
                <a:cs typeface="Arial"/>
              </a:rPr>
              <a:t> </a:t>
            </a:r>
            <a:r>
              <a:rPr sz="1200" spc="4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380" dirty="0">
                <a:latin typeface="Arial"/>
                <a:cs typeface="Arial"/>
              </a:rPr>
              <a:t> </a:t>
            </a:r>
            <a:r>
              <a:rPr sz="1800" spc="120" baseline="2314" dirty="0">
                <a:latin typeface="Arial"/>
                <a:cs typeface="Arial"/>
              </a:rPr>
              <a:t> </a:t>
            </a:r>
            <a:r>
              <a:rPr sz="1800" spc="240" baseline="2314" dirty="0">
                <a:latin typeface="Arial"/>
                <a:cs typeface="Arial"/>
              </a:rPr>
              <a:t> </a:t>
            </a:r>
            <a:r>
              <a:rPr sz="1800" spc="-7" baseline="2314" dirty="0">
                <a:latin typeface="Arial"/>
                <a:cs typeface="Arial"/>
              </a:rPr>
              <a:t> </a:t>
            </a:r>
            <a:r>
              <a:rPr sz="1200" spc="5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560" dirty="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19371" y="5962650"/>
            <a:ext cx="1320800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93800" algn="l"/>
              </a:tabLst>
            </a:pPr>
            <a:r>
              <a:rPr sz="1200" spc="490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800" spc="247" baseline="2314" dirty="0">
                <a:latin typeface="Arial"/>
                <a:cs typeface="Arial"/>
              </a:rPr>
              <a:t> </a:t>
            </a:r>
            <a:r>
              <a:rPr sz="1800" spc="120" baseline="2314" dirty="0">
                <a:latin typeface="Arial"/>
                <a:cs typeface="Arial"/>
              </a:rPr>
              <a:t> </a:t>
            </a:r>
            <a:r>
              <a:rPr sz="1200" spc="4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380" dirty="0">
                <a:latin typeface="Arial"/>
                <a:cs typeface="Arial"/>
              </a:rPr>
              <a:t> </a:t>
            </a:r>
            <a:r>
              <a:rPr sz="1800" spc="120" baseline="2314" dirty="0">
                <a:latin typeface="Arial"/>
                <a:cs typeface="Arial"/>
              </a:rPr>
              <a:t> </a:t>
            </a:r>
            <a:r>
              <a:rPr sz="1800" spc="240" baseline="2314" dirty="0">
                <a:latin typeface="Arial"/>
                <a:cs typeface="Arial"/>
              </a:rPr>
              <a:t> </a:t>
            </a:r>
            <a:r>
              <a:rPr sz="1800" spc="-7" baseline="2314" dirty="0">
                <a:latin typeface="Arial"/>
                <a:cs typeface="Arial"/>
              </a:rPr>
              <a:t> </a:t>
            </a:r>
            <a:r>
              <a:rPr sz="1200" spc="5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560" dirty="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73651" y="6471615"/>
            <a:ext cx="1320800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93800" algn="l"/>
              </a:tabLst>
            </a:pPr>
            <a:r>
              <a:rPr sz="1200" spc="490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800" spc="247" baseline="2314" dirty="0">
                <a:latin typeface="Arial"/>
                <a:cs typeface="Arial"/>
              </a:rPr>
              <a:t> </a:t>
            </a:r>
            <a:r>
              <a:rPr sz="1800" spc="120" baseline="2314" dirty="0">
                <a:latin typeface="Arial"/>
                <a:cs typeface="Arial"/>
              </a:rPr>
              <a:t> </a:t>
            </a:r>
            <a:r>
              <a:rPr sz="1200" spc="4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380" dirty="0">
                <a:latin typeface="Arial"/>
                <a:cs typeface="Arial"/>
              </a:rPr>
              <a:t> </a:t>
            </a:r>
            <a:r>
              <a:rPr sz="1800" spc="120" baseline="2314" dirty="0">
                <a:latin typeface="Arial"/>
                <a:cs typeface="Arial"/>
              </a:rPr>
              <a:t> </a:t>
            </a:r>
            <a:r>
              <a:rPr sz="1800" spc="240" baseline="2314" dirty="0">
                <a:latin typeface="Arial"/>
                <a:cs typeface="Arial"/>
              </a:rPr>
              <a:t> </a:t>
            </a:r>
            <a:r>
              <a:rPr sz="1800" spc="-7" baseline="2314" dirty="0">
                <a:latin typeface="Arial"/>
                <a:cs typeface="Arial"/>
              </a:rPr>
              <a:t> </a:t>
            </a:r>
            <a:r>
              <a:rPr sz="1200" spc="5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560" dirty="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12</a:t>
            </a:fld>
            <a:endParaRPr dirty="0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3500" y="733425"/>
            <a:ext cx="1438275" cy="266700"/>
          </a:xfrm>
          <a:prstGeom prst="rect">
            <a:avLst/>
          </a:prstGeom>
          <a:noFill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1266825"/>
            <a:ext cx="3886200" cy="238125"/>
          </a:xfrm>
          <a:prstGeom prst="rect">
            <a:avLst/>
          </a:prstGeom>
          <a:noFill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1724025"/>
            <a:ext cx="5791200" cy="238125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2257425"/>
            <a:ext cx="4838700" cy="238125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2790825"/>
            <a:ext cx="3886200" cy="238125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4100" y="4467225"/>
            <a:ext cx="1428750" cy="371475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4100" y="4924425"/>
            <a:ext cx="1514475" cy="371475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4100" y="5381625"/>
            <a:ext cx="1428750" cy="371475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4100" y="5762625"/>
            <a:ext cx="1428750" cy="371475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4100" y="6219825"/>
            <a:ext cx="1428750" cy="371475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4100" y="6600825"/>
            <a:ext cx="1514475" cy="371475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620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12001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4382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16764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22860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477202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3324225"/>
            <a:ext cx="2933700" cy="238125"/>
          </a:xfrm>
          <a:prstGeom prst="rect">
            <a:avLst/>
          </a:prstGeom>
          <a:noFill/>
        </p:spPr>
      </p:pic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3781425"/>
            <a:ext cx="1981200" cy="238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0118"/>
            <a:ext cx="410400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La </a:t>
            </a:r>
            <a:r>
              <a:rPr sz="1400" dirty="0">
                <a:latin typeface="Times New Roman"/>
                <a:cs typeface="Times New Roman"/>
              </a:rPr>
              <a:t>loi de </a:t>
            </a:r>
            <a:r>
              <a:rPr sz="1400" spc="-5" dirty="0">
                <a:latin typeface="Times New Roman"/>
                <a:cs typeface="Times New Roman"/>
              </a:rPr>
              <a:t>probabilité </a:t>
            </a:r>
            <a:r>
              <a:rPr sz="1400" dirty="0">
                <a:latin typeface="Times New Roman"/>
                <a:cs typeface="Times New Roman"/>
              </a:rPr>
              <a:t>est </a:t>
            </a:r>
            <a:r>
              <a:rPr sz="1400" spc="-5" dirty="0">
                <a:latin typeface="Times New Roman"/>
                <a:cs typeface="Times New Roman"/>
              </a:rPr>
              <a:t>résumée </a:t>
            </a:r>
            <a:r>
              <a:rPr sz="1400" dirty="0">
                <a:latin typeface="Times New Roman"/>
                <a:cs typeface="Times New Roman"/>
              </a:rPr>
              <a:t>dans le </a:t>
            </a:r>
            <a:r>
              <a:rPr sz="1400" spc="-5" dirty="0">
                <a:latin typeface="Times New Roman"/>
                <a:cs typeface="Times New Roman"/>
              </a:rPr>
              <a:t>tableau suivant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036" y="1103630"/>
          <a:ext cx="9344657" cy="833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1167765"/>
                <a:gridCol w="1168399"/>
                <a:gridCol w="1167764"/>
                <a:gridCol w="1167764"/>
                <a:gridCol w="1169670"/>
                <a:gridCol w="1167765"/>
                <a:gridCol w="1167765"/>
              </a:tblGrid>
              <a:tr h="4221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aseline="-16666" dirty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0" marR="0" marT="17526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2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Symbol"/>
                          <a:cs typeface="Symbol"/>
                        </a:rPr>
                        <a:t></a:t>
                      </a:r>
                      <a:endParaRPr sz="1400">
                        <a:latin typeface="Symbol"/>
                        <a:cs typeface="Symbo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aseline="-16666" dirty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0" marR="0" marT="127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6/36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10/36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8/36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6/36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4/36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 smtClean="0">
                          <a:latin typeface="Times New Roman"/>
                          <a:cs typeface="Times New Roman"/>
                        </a:rPr>
                        <a:t>2/</a:t>
                      </a:r>
                      <a:r>
                        <a:rPr lang="fr-FR" sz="1400" b="1" spc="-5" dirty="0" smtClean="0">
                          <a:latin typeface="Times New Roman"/>
                          <a:cs typeface="Times New Roman"/>
                        </a:rPr>
                        <a:t>36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35227" y="2305558"/>
            <a:ext cx="23317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sz="1400" b="1" dirty="0">
                <a:latin typeface="Times New Roman"/>
                <a:cs typeface="Times New Roman"/>
              </a:rPr>
              <a:t>La </a:t>
            </a:r>
            <a:r>
              <a:rPr sz="1400" b="1" spc="-5" dirty="0">
                <a:latin typeface="Times New Roman"/>
                <a:cs typeface="Times New Roman"/>
              </a:rPr>
              <a:t>fonction de répartition</a:t>
            </a:r>
            <a:r>
              <a:rPr sz="1400" b="1" dirty="0">
                <a:latin typeface="Times New Roman"/>
                <a:cs typeface="Times New Roman"/>
              </a:rPr>
              <a:t> 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09284" y="2492476"/>
            <a:ext cx="1130300" cy="65341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  <a:tabLst>
                <a:tab pos="390525" algn="l"/>
              </a:tabLst>
            </a:pP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790"/>
              </a:spcBef>
              <a:tabLst>
                <a:tab pos="367665" algn="l"/>
              </a:tabLst>
            </a:pP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86425" y="3337686"/>
            <a:ext cx="11137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2425" algn="l"/>
              </a:tabLst>
            </a:pP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24525" y="3768978"/>
            <a:ext cx="11150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2425" algn="l"/>
              </a:tabLst>
            </a:pP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24525" y="4200525"/>
            <a:ext cx="11150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2425" algn="l"/>
              </a:tabLst>
            </a:pP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64148" y="4631816"/>
            <a:ext cx="10756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420" algn="l"/>
              </a:tabLst>
            </a:pP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47384" y="5063109"/>
            <a:ext cx="7448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420" algn="l"/>
              </a:tabLst>
            </a:pP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35227" y="5454777"/>
            <a:ext cx="22021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Valeurs caractéristiques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8732" y="5811773"/>
            <a:ext cx="1936750" cy="26924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5"/>
              </a:spcBef>
            </a:pPr>
            <a:r>
              <a:rPr sz="1400" b="1" spc="-5" dirty="0">
                <a:latin typeface="Times New Roman"/>
                <a:cs typeface="Times New Roman"/>
              </a:rPr>
              <a:t>Espérance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600" spc="605" dirty="0">
                <a:latin typeface="Arial"/>
                <a:cs typeface="Arial"/>
              </a:rPr>
              <a:t> </a:t>
            </a:r>
            <a:r>
              <a:rPr sz="2400" spc="315" baseline="1736" dirty="0">
                <a:latin typeface="Arial"/>
                <a:cs typeface="Arial"/>
              </a:rPr>
              <a:t> </a:t>
            </a:r>
            <a:r>
              <a:rPr sz="1600" spc="535" dirty="0">
                <a:latin typeface="Arial"/>
                <a:cs typeface="Arial"/>
              </a:rPr>
              <a:t> </a:t>
            </a:r>
            <a:r>
              <a:rPr sz="2400" spc="322" baseline="1736" dirty="0">
                <a:latin typeface="Arial"/>
                <a:cs typeface="Arial"/>
              </a:rPr>
              <a:t> </a:t>
            </a:r>
            <a:r>
              <a:rPr sz="2400" spc="7" baseline="1736" dirty="0">
                <a:latin typeface="Arial"/>
                <a:cs typeface="Arial"/>
              </a:rPr>
              <a:t> </a:t>
            </a:r>
            <a:r>
              <a:rPr sz="1600" spc="74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2400" spc="1019" baseline="1736" dirty="0">
                <a:latin typeface="Arial"/>
                <a:cs typeface="Arial"/>
              </a:rPr>
              <a:t> </a:t>
            </a:r>
            <a:r>
              <a:rPr sz="1725" spc="517" baseline="31400" dirty="0">
                <a:latin typeface="Arial"/>
                <a:cs typeface="Arial"/>
              </a:rPr>
              <a:t> </a:t>
            </a:r>
            <a:endParaRPr sz="1725" baseline="314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39542" y="5916929"/>
            <a:ext cx="733425" cy="20129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50" spc="409" dirty="0">
                <a:latin typeface="Arial"/>
                <a:cs typeface="Arial"/>
              </a:rPr>
              <a:t> </a:t>
            </a:r>
            <a:r>
              <a:rPr sz="1150" spc="515" dirty="0">
                <a:latin typeface="Arial"/>
                <a:cs typeface="Arial"/>
              </a:rPr>
              <a:t> </a:t>
            </a:r>
            <a:r>
              <a:rPr sz="1150" spc="345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  </a:t>
            </a:r>
            <a:r>
              <a:rPr sz="1150" spc="30" dirty="0">
                <a:latin typeface="Arial"/>
                <a:cs typeface="Arial"/>
              </a:rPr>
              <a:t> </a:t>
            </a:r>
            <a:r>
              <a:rPr sz="1725" spc="562" baseline="2415" dirty="0">
                <a:latin typeface="Arial"/>
                <a:cs typeface="Arial"/>
              </a:rPr>
              <a:t> </a:t>
            </a:r>
            <a:r>
              <a:rPr sz="1725" baseline="2415" dirty="0">
                <a:latin typeface="Arial"/>
                <a:cs typeface="Arial"/>
              </a:rPr>
              <a:t>  </a:t>
            </a:r>
            <a:r>
              <a:rPr sz="1725" spc="-22" baseline="2415" dirty="0">
                <a:latin typeface="Arial"/>
                <a:cs typeface="Arial"/>
              </a:rPr>
              <a:t> </a:t>
            </a:r>
            <a:r>
              <a:rPr sz="1725" spc="562" baseline="2415" dirty="0">
                <a:latin typeface="Arial"/>
                <a:cs typeface="Arial"/>
              </a:rPr>
              <a:t> </a:t>
            </a:r>
            <a:endParaRPr sz="1725" baseline="2415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24427" y="5970270"/>
            <a:ext cx="19621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50" dirty="0">
                <a:latin typeface="Arial"/>
                <a:cs typeface="Arial"/>
              </a:rPr>
              <a:t>  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31133" y="5811773"/>
            <a:ext cx="1558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96570" algn="l"/>
              </a:tabLst>
            </a:pPr>
            <a:r>
              <a:rPr sz="1600" spc="325" dirty="0">
                <a:latin typeface="Arial"/>
                <a:cs typeface="Arial"/>
              </a:rPr>
              <a:t>  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spc="4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74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725" spc="525" baseline="45893" dirty="0">
                <a:latin typeface="Arial"/>
                <a:cs typeface="Arial"/>
              </a:rPr>
              <a:t> </a:t>
            </a:r>
            <a:r>
              <a:rPr sz="1725" spc="517" baseline="45893" dirty="0">
                <a:latin typeface="Arial"/>
                <a:cs typeface="Arial"/>
              </a:rPr>
              <a:t> </a:t>
            </a:r>
            <a:r>
              <a:rPr sz="1725" spc="172" baseline="45893" dirty="0">
                <a:latin typeface="Arial"/>
                <a:cs typeface="Arial"/>
              </a:rPr>
              <a:t> </a:t>
            </a:r>
            <a:r>
              <a:rPr sz="1600" spc="74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434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spc="434" dirty="0">
                <a:latin typeface="Arial"/>
                <a:cs typeface="Arial"/>
              </a:rPr>
              <a:t>  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38732" y="6339027"/>
            <a:ext cx="1835785" cy="26924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5"/>
              </a:spcBef>
            </a:pPr>
            <a:r>
              <a:rPr sz="1400" b="1" spc="-5" dirty="0">
                <a:latin typeface="Times New Roman"/>
                <a:cs typeface="Times New Roman"/>
              </a:rPr>
              <a:t>Variance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600" spc="595" dirty="0">
                <a:latin typeface="Arial"/>
                <a:cs typeface="Arial"/>
              </a:rPr>
              <a:t> </a:t>
            </a:r>
            <a:r>
              <a:rPr sz="2400" spc="315" baseline="1736" dirty="0">
                <a:latin typeface="Arial"/>
                <a:cs typeface="Arial"/>
              </a:rPr>
              <a:t> </a:t>
            </a:r>
            <a:r>
              <a:rPr sz="1600" spc="535" dirty="0">
                <a:latin typeface="Arial"/>
                <a:cs typeface="Arial"/>
              </a:rPr>
              <a:t> </a:t>
            </a:r>
            <a:r>
              <a:rPr sz="2400" spc="322" baseline="1736" dirty="0">
                <a:latin typeface="Arial"/>
                <a:cs typeface="Arial"/>
              </a:rPr>
              <a:t> </a:t>
            </a:r>
            <a:r>
              <a:rPr sz="2400" spc="7" baseline="1736" dirty="0">
                <a:latin typeface="Arial"/>
                <a:cs typeface="Arial"/>
              </a:rPr>
              <a:t> </a:t>
            </a:r>
            <a:r>
              <a:rPr sz="1600" spc="74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2400" spc="1019" baseline="1736" dirty="0">
                <a:latin typeface="Arial"/>
                <a:cs typeface="Arial"/>
              </a:rPr>
              <a:t> </a:t>
            </a:r>
            <a:r>
              <a:rPr sz="1725" spc="517" baseline="31400" dirty="0">
                <a:latin typeface="Arial"/>
                <a:cs typeface="Arial"/>
              </a:rPr>
              <a:t> </a:t>
            </a:r>
            <a:endParaRPr sz="1725" baseline="314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38957" y="6444183"/>
            <a:ext cx="741045" cy="20129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23545" algn="l"/>
              </a:tabLst>
            </a:pPr>
            <a:r>
              <a:rPr sz="1150" spc="409" dirty="0">
                <a:latin typeface="Arial"/>
                <a:cs typeface="Arial"/>
              </a:rPr>
              <a:t> </a:t>
            </a:r>
            <a:r>
              <a:rPr sz="1150" spc="515" dirty="0">
                <a:latin typeface="Arial"/>
                <a:cs typeface="Arial"/>
              </a:rPr>
              <a:t> </a:t>
            </a:r>
            <a:r>
              <a:rPr sz="1150" spc="345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	</a:t>
            </a:r>
            <a:r>
              <a:rPr sz="1150" spc="375" dirty="0">
                <a:latin typeface="Arial"/>
                <a:cs typeface="Arial"/>
              </a:rPr>
              <a:t> </a:t>
            </a:r>
            <a:r>
              <a:rPr sz="1150" dirty="0">
                <a:latin typeface="Arial"/>
                <a:cs typeface="Arial"/>
              </a:rPr>
              <a:t>  </a:t>
            </a:r>
            <a:r>
              <a:rPr sz="1150" spc="35" dirty="0">
                <a:latin typeface="Arial"/>
                <a:cs typeface="Arial"/>
              </a:rPr>
              <a:t> </a:t>
            </a:r>
            <a:r>
              <a:rPr sz="1725" spc="562" baseline="2415" dirty="0">
                <a:latin typeface="Arial"/>
                <a:cs typeface="Arial"/>
              </a:rPr>
              <a:t> </a:t>
            </a:r>
            <a:endParaRPr sz="1725" baseline="2415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32073" y="6339027"/>
            <a:ext cx="1164590" cy="269240"/>
          </a:xfrm>
          <a:prstGeom prst="rect">
            <a:avLst/>
          </a:prstGeom>
        </p:spPr>
        <p:txBody>
          <a:bodyPr vert="horz" wrap="square" lIns="0" tIns="2152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695"/>
              </a:spcBef>
              <a:tabLst>
                <a:tab pos="492125" algn="l"/>
              </a:tabLst>
            </a:pPr>
            <a:r>
              <a:rPr sz="1600" spc="390" dirty="0">
                <a:latin typeface="Arial"/>
                <a:cs typeface="Arial"/>
              </a:rPr>
              <a:t> </a:t>
            </a:r>
            <a:r>
              <a:rPr sz="1725" spc="637" baseline="31400" dirty="0">
                <a:latin typeface="Arial"/>
                <a:cs typeface="Arial"/>
              </a:rPr>
              <a:t> </a:t>
            </a:r>
            <a:r>
              <a:rPr sz="1600" spc="4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745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2400" spc="172" baseline="1736" dirty="0">
                <a:latin typeface="Arial"/>
                <a:cs typeface="Arial"/>
              </a:rPr>
              <a:t> </a:t>
            </a:r>
            <a:r>
              <a:rPr sz="1400" spc="480" dirty="0">
                <a:latin typeface="Arial"/>
                <a:cs typeface="Arial"/>
              </a:rPr>
              <a:t> </a:t>
            </a:r>
            <a:r>
              <a:rPr sz="1400" spc="195" dirty="0">
                <a:latin typeface="Arial"/>
                <a:cs typeface="Arial"/>
              </a:rPr>
              <a:t> </a:t>
            </a:r>
            <a:r>
              <a:rPr sz="1400" spc="434" dirty="0">
                <a:latin typeface="Arial"/>
                <a:cs typeface="Arial"/>
              </a:rPr>
              <a:t> </a:t>
            </a:r>
            <a:r>
              <a:rPr sz="1400" spc="19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53354" y="6497523"/>
            <a:ext cx="19621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50" dirty="0">
                <a:latin typeface="Arial"/>
                <a:cs typeface="Arial"/>
              </a:rPr>
              <a:t>  </a:t>
            </a:r>
            <a:endParaRPr sz="11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23357" y="6215583"/>
            <a:ext cx="110489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45" dirty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13</a:t>
            </a:fld>
            <a:endParaRPr dirty="0"/>
          </a:p>
        </p:txBody>
      </p:sp>
      <p:sp>
        <p:nvSpPr>
          <p:cNvPr id="36" name="object 36"/>
          <p:cNvSpPr txBox="1"/>
          <p:nvPr/>
        </p:nvSpPr>
        <p:spPr>
          <a:xfrm>
            <a:off x="4698619" y="6339027"/>
            <a:ext cx="1586230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9875">
              <a:lnSpc>
                <a:spcPts val="1585"/>
              </a:lnSpc>
              <a:spcBef>
                <a:spcPts val="95"/>
              </a:spcBef>
              <a:tabLst>
                <a:tab pos="737870" algn="l"/>
                <a:tab pos="984885" algn="l"/>
              </a:tabLst>
            </a:pPr>
            <a:r>
              <a:rPr sz="1600" spc="745" dirty="0">
                <a:latin typeface="Arial"/>
                <a:cs typeface="Arial"/>
              </a:rPr>
              <a:t> 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3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3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	</a:t>
            </a:r>
            <a:r>
              <a:rPr sz="1600" spc="74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434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spc="434" dirty="0">
                <a:latin typeface="Arial"/>
                <a:cs typeface="Arial"/>
              </a:rPr>
              <a:t>  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045"/>
              </a:lnSpc>
            </a:pPr>
            <a:r>
              <a:rPr sz="1150" spc="350" dirty="0">
                <a:latin typeface="Arial"/>
                <a:cs typeface="Arial"/>
              </a:rPr>
              <a:t>  </a:t>
            </a:r>
            <a:endParaRPr sz="115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3325" y="1190625"/>
            <a:ext cx="180975" cy="238125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5700" y="1571625"/>
            <a:ext cx="209550" cy="238125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1100" y="5838825"/>
            <a:ext cx="2638425" cy="3810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6296025"/>
            <a:ext cx="4257675" cy="44767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6900" y="2533650"/>
            <a:ext cx="3038475" cy="2771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2" grpId="0"/>
      <p:bldP spid="23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4700" y="4238625"/>
            <a:ext cx="9089390" cy="615553"/>
          </a:xfrm>
        </p:spPr>
        <p:txBody>
          <a:bodyPr/>
          <a:lstStyle/>
          <a:p>
            <a:pPr algn="ctr"/>
            <a:r>
              <a:rPr lang="fr-FR" sz="4000" dirty="0" smtClean="0"/>
              <a:t>Bon courage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4"/>
          </p:nvPr>
        </p:nvSpPr>
        <p:spPr>
          <a:xfrm>
            <a:off x="927100" y="2028825"/>
            <a:ext cx="8458200" cy="1785104"/>
          </a:xfrm>
        </p:spPr>
        <p:txBody>
          <a:bodyPr/>
          <a:lstStyle/>
          <a:p>
            <a:pPr algn="just" rtl="1"/>
            <a:r>
              <a:rPr lang="ar-DZ" sz="4000" dirty="0" smtClean="0"/>
              <a:t>علمتني </a:t>
            </a:r>
            <a:r>
              <a:rPr lang="ar-DZ" sz="4000" dirty="0" err="1" smtClean="0"/>
              <a:t>الرياضيات </a:t>
            </a:r>
            <a:r>
              <a:rPr lang="ar-DZ" sz="4000" dirty="0" smtClean="0"/>
              <a:t>: </a:t>
            </a:r>
            <a:r>
              <a:rPr lang="ar-DZ" sz="4000" dirty="0" smtClean="0"/>
              <a:t>أن السالب بعد السالب يعني موجب فلا تيأس فالمصيبة بعد المصيبة تعني </a:t>
            </a:r>
            <a:r>
              <a:rPr lang="ar-DZ" sz="4000" dirty="0" err="1" smtClean="0"/>
              <a:t>الفرج.</a:t>
            </a:r>
            <a:r>
              <a:rPr lang="ar-DZ" sz="4000" dirty="0" smtClean="0"/>
              <a:t/>
            </a:r>
            <a:br>
              <a:rPr lang="ar-DZ" sz="4000" dirty="0" smtClean="0"/>
            </a:b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0805" y="476655"/>
            <a:ext cx="911179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EXP : Nombres de lancers nécessaires pour avoir Face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3700" y="1266825"/>
            <a:ext cx="1841500" cy="4572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8900" y="1800225"/>
            <a:ext cx="3575050" cy="416511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2333625"/>
            <a:ext cx="2423583" cy="381000"/>
          </a:xfrm>
          <a:prstGeom prst="rect">
            <a:avLst/>
          </a:prstGeom>
          <a:noFill/>
        </p:spPr>
      </p:pic>
      <p:sp>
        <p:nvSpPr>
          <p:cNvPr id="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09999" y="2790825"/>
            <a:ext cx="9509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 Avec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46700" y="2867025"/>
            <a:ext cx="2533650" cy="342900"/>
          </a:xfrm>
          <a:prstGeom prst="rect">
            <a:avLst/>
          </a:prstGeom>
          <a:noFill/>
        </p:spPr>
      </p:pic>
      <p:sp>
        <p:nvSpPr>
          <p:cNvPr id="10" name="object 2"/>
          <p:cNvSpPr txBox="1"/>
          <p:nvPr/>
        </p:nvSpPr>
        <p:spPr>
          <a:xfrm>
            <a:off x="369570" y="3400425"/>
            <a:ext cx="8863330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b="1" spc="-5" dirty="0" smtClean="0">
                <a:latin typeface="Times New Roman"/>
                <a:cs typeface="Times New Roman"/>
              </a:rPr>
              <a:t>Variable </a:t>
            </a:r>
            <a:r>
              <a:rPr b="1" spc="-5" dirty="0">
                <a:latin typeface="Times New Roman"/>
                <a:cs typeface="Times New Roman"/>
              </a:rPr>
              <a:t>Aléatoire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:</a:t>
            </a:r>
            <a:endParaRPr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600" spc="-5" dirty="0">
                <a:latin typeface="Times New Roman"/>
                <a:cs typeface="Times New Roman"/>
              </a:rPr>
              <a:t>Etant donné un univers Ω, une </a:t>
            </a:r>
            <a:r>
              <a:rPr sz="1600" b="1" spc="-5" dirty="0">
                <a:latin typeface="Times New Roman"/>
                <a:cs typeface="Times New Roman"/>
              </a:rPr>
              <a:t>V</a:t>
            </a:r>
            <a:r>
              <a:rPr sz="1600" spc="-5" dirty="0">
                <a:latin typeface="Times New Roman"/>
                <a:cs typeface="Times New Roman"/>
              </a:rPr>
              <a:t>ariable </a:t>
            </a:r>
            <a:r>
              <a:rPr sz="1600" b="1" spc="-5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léatoire (</a:t>
            </a:r>
            <a:r>
              <a:rPr sz="1600" b="1" spc="-5" dirty="0">
                <a:latin typeface="Times New Roman"/>
                <a:cs typeface="Times New Roman"/>
              </a:rPr>
              <a:t>V. A.) </a:t>
            </a:r>
            <a:r>
              <a:rPr sz="1600" dirty="0">
                <a:latin typeface="Times New Roman"/>
                <a:cs typeface="Times New Roman"/>
              </a:rPr>
              <a:t>est </a:t>
            </a:r>
            <a:r>
              <a:rPr sz="1600" spc="-5" dirty="0">
                <a:latin typeface="Times New Roman"/>
                <a:cs typeface="Times New Roman"/>
              </a:rPr>
              <a:t>une application </a:t>
            </a:r>
            <a:r>
              <a:rPr sz="1600" dirty="0">
                <a:latin typeface="Times New Roman"/>
                <a:cs typeface="Times New Roman"/>
              </a:rPr>
              <a:t>de Ω </a:t>
            </a:r>
            <a:r>
              <a:rPr sz="1600" spc="-5" dirty="0" err="1" smtClean="0">
                <a:latin typeface="Times New Roman"/>
                <a:cs typeface="Times New Roman"/>
              </a:rPr>
              <a:t>dans</a:t>
            </a:r>
            <a:r>
              <a:rPr lang="fr-FR" sz="1600" spc="-5" dirty="0" smtClean="0">
                <a:latin typeface="Times New Roman"/>
                <a:cs typeface="Times New Roman"/>
              </a:rPr>
              <a:t>       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 </a:t>
            </a:r>
            <a:r>
              <a:rPr sz="1600" i="1" spc="635" dirty="0">
                <a:latin typeface="Symbol"/>
                <a:cs typeface="Symbol"/>
              </a:rPr>
              <a:t></a:t>
            </a:r>
            <a:r>
              <a:rPr sz="1600" i="1" spc="985" dirty="0">
                <a:latin typeface="Times New Roman"/>
                <a:cs typeface="Times New Roman"/>
              </a:rPr>
              <a:t> </a:t>
            </a:r>
            <a:r>
              <a:rPr i="1" spc="635" dirty="0">
                <a:latin typeface="Symbol"/>
                <a:cs typeface="Symbol"/>
              </a:rPr>
              <a:t>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655" dirty="0">
                <a:latin typeface="Arial"/>
                <a:cs typeface="Arial"/>
              </a:rPr>
              <a:t> 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1" name="Picture 5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5036" y="3781425"/>
            <a:ext cx="2340864" cy="304800"/>
          </a:xfrm>
          <a:prstGeom prst="rect">
            <a:avLst/>
          </a:prstGeom>
          <a:noFill/>
        </p:spPr>
      </p:pic>
      <p:pic>
        <p:nvPicPr>
          <p:cNvPr id="13" name="Picture 5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5550" y="3788230"/>
            <a:ext cx="209550" cy="374196"/>
          </a:xfrm>
          <a:prstGeom prst="rect">
            <a:avLst/>
          </a:prstGeom>
          <a:noFill/>
        </p:spPr>
      </p:pic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4965700" y="5305425"/>
            <a:ext cx="371475" cy="34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2984500" y="4391025"/>
            <a:ext cx="4610100" cy="1346867"/>
            <a:chOff x="2490" y="3143"/>
            <a:chExt cx="7260" cy="2122"/>
          </a:xfrm>
        </p:grpSpPr>
        <p:sp>
          <p:nvSpPr>
            <p:cNvPr id="16" name="Oval 28"/>
            <p:cNvSpPr>
              <a:spLocks noChangeArrowheads="1"/>
            </p:cNvSpPr>
            <p:nvPr/>
          </p:nvSpPr>
          <p:spPr bwMode="auto">
            <a:xfrm>
              <a:off x="3285" y="3143"/>
              <a:ext cx="2085" cy="203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7" name="AutoShape 29"/>
            <p:cNvSpPr>
              <a:spLocks noChangeArrowheads="1"/>
            </p:cNvSpPr>
            <p:nvPr/>
          </p:nvSpPr>
          <p:spPr bwMode="auto">
            <a:xfrm>
              <a:off x="3878" y="3578"/>
              <a:ext cx="143" cy="143"/>
            </a:xfrm>
            <a:prstGeom prst="diamond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8" name="AutoShape 30"/>
            <p:cNvSpPr>
              <a:spLocks noChangeArrowheads="1"/>
            </p:cNvSpPr>
            <p:nvPr/>
          </p:nvSpPr>
          <p:spPr bwMode="auto">
            <a:xfrm>
              <a:off x="4312" y="3367"/>
              <a:ext cx="143" cy="143"/>
            </a:xfrm>
            <a:prstGeom prst="diamond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3891" y="4343"/>
              <a:ext cx="143" cy="143"/>
            </a:xfrm>
            <a:prstGeom prst="diamond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0" name="AutoShape 32"/>
            <p:cNvSpPr>
              <a:spLocks noChangeArrowheads="1"/>
            </p:cNvSpPr>
            <p:nvPr/>
          </p:nvSpPr>
          <p:spPr bwMode="auto">
            <a:xfrm>
              <a:off x="4169" y="4072"/>
              <a:ext cx="143" cy="143"/>
            </a:xfrm>
            <a:prstGeom prst="diamond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1" name="AutoShape 33"/>
            <p:cNvSpPr>
              <a:spLocks noChangeArrowheads="1"/>
            </p:cNvSpPr>
            <p:nvPr/>
          </p:nvSpPr>
          <p:spPr bwMode="auto">
            <a:xfrm>
              <a:off x="3735" y="3848"/>
              <a:ext cx="143" cy="143"/>
            </a:xfrm>
            <a:prstGeom prst="diamond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cxnSp>
          <p:nvCxnSpPr>
            <p:cNvPr id="22" name="AutoShape 34"/>
            <p:cNvCxnSpPr>
              <a:cxnSpLocks noChangeShapeType="1"/>
            </p:cNvCxnSpPr>
            <p:nvPr/>
          </p:nvCxnSpPr>
          <p:spPr bwMode="auto">
            <a:xfrm flipV="1">
              <a:off x="6660" y="3143"/>
              <a:ext cx="2790" cy="180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35"/>
            <p:cNvCxnSpPr>
              <a:cxnSpLocks noChangeShapeType="1"/>
            </p:cNvCxnSpPr>
            <p:nvPr/>
          </p:nvCxnSpPr>
          <p:spPr bwMode="auto">
            <a:xfrm>
              <a:off x="4425" y="3442"/>
              <a:ext cx="45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36"/>
            <p:cNvCxnSpPr>
              <a:cxnSpLocks noChangeShapeType="1"/>
            </p:cNvCxnSpPr>
            <p:nvPr/>
          </p:nvCxnSpPr>
          <p:spPr bwMode="auto">
            <a:xfrm>
              <a:off x="4006" y="3661"/>
              <a:ext cx="467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37"/>
            <p:cNvCxnSpPr>
              <a:cxnSpLocks noChangeShapeType="1"/>
            </p:cNvCxnSpPr>
            <p:nvPr/>
          </p:nvCxnSpPr>
          <p:spPr bwMode="auto">
            <a:xfrm>
              <a:off x="3825" y="3931"/>
              <a:ext cx="43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38"/>
            <p:cNvCxnSpPr>
              <a:cxnSpLocks noChangeShapeType="1"/>
            </p:cNvCxnSpPr>
            <p:nvPr/>
          </p:nvCxnSpPr>
          <p:spPr bwMode="auto">
            <a:xfrm>
              <a:off x="4282" y="4132"/>
              <a:ext cx="368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39"/>
            <p:cNvCxnSpPr>
              <a:cxnSpLocks noChangeShapeType="1"/>
            </p:cNvCxnSpPr>
            <p:nvPr/>
          </p:nvCxnSpPr>
          <p:spPr bwMode="auto">
            <a:xfrm>
              <a:off x="3991" y="4411"/>
              <a:ext cx="347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5926" y="4642"/>
              <a:ext cx="839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3690" y="3209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3284" y="3450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3166" y="3764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7170" y="4710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45"/>
            <p:cNvSpPr txBox="1">
              <a:spLocks noChangeArrowheads="1"/>
            </p:cNvSpPr>
            <p:nvPr/>
          </p:nvSpPr>
          <p:spPr bwMode="auto">
            <a:xfrm>
              <a:off x="3209" y="4215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2490" y="3983"/>
              <a:ext cx="70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Ω</a:t>
              </a:r>
              <a:endPara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47"/>
            <p:cNvSpPr txBox="1">
              <a:spLocks noChangeArrowheads="1"/>
            </p:cNvSpPr>
            <p:nvPr/>
          </p:nvSpPr>
          <p:spPr bwMode="auto">
            <a:xfrm>
              <a:off x="8925" y="3254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8565" y="3465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49"/>
            <p:cNvSpPr txBox="1">
              <a:spLocks noChangeArrowheads="1"/>
            </p:cNvSpPr>
            <p:nvPr/>
          </p:nvSpPr>
          <p:spPr bwMode="auto">
            <a:xfrm>
              <a:off x="8100" y="3751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7860" y="3984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7320" y="4300"/>
              <a:ext cx="825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0" name="Picture 5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8300" y="5049610"/>
            <a:ext cx="228600" cy="408215"/>
          </a:xfrm>
          <a:prstGeom prst="rect">
            <a:avLst/>
          </a:prstGeom>
          <a:noFill/>
        </p:spPr>
      </p:pic>
      <p:sp>
        <p:nvSpPr>
          <p:cNvPr id="41" name="Rectangle 40"/>
          <p:cNvSpPr/>
          <p:nvPr/>
        </p:nvSpPr>
        <p:spPr>
          <a:xfrm>
            <a:off x="546100" y="5991225"/>
            <a:ext cx="944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fr-FR" spc="-5" dirty="0" smtClean="0">
                <a:latin typeface="Times New Roman"/>
                <a:cs typeface="Times New Roman"/>
              </a:rPr>
              <a:t>Lorsque </a:t>
            </a:r>
            <a:r>
              <a:rPr lang="fr-FR" dirty="0" smtClean="0">
                <a:latin typeface="Times New Roman"/>
                <a:cs typeface="Times New Roman"/>
              </a:rPr>
              <a:t>la </a:t>
            </a:r>
            <a:r>
              <a:rPr lang="fr-FR" spc="-5" dirty="0" smtClean="0">
                <a:latin typeface="Times New Roman"/>
                <a:cs typeface="Times New Roman"/>
              </a:rPr>
              <a:t>variable </a:t>
            </a:r>
            <a:r>
              <a:rPr lang="fr-FR" dirty="0" smtClean="0">
                <a:latin typeface="Times New Roman"/>
                <a:cs typeface="Times New Roman"/>
              </a:rPr>
              <a:t>X ne </a:t>
            </a:r>
            <a:r>
              <a:rPr lang="fr-FR" spc="-5" dirty="0" smtClean="0">
                <a:latin typeface="Times New Roman"/>
                <a:cs typeface="Times New Roman"/>
              </a:rPr>
              <a:t>prend que des valeurs discrètes, </a:t>
            </a:r>
            <a:r>
              <a:rPr lang="fr-FR" dirty="0" smtClean="0">
                <a:latin typeface="Times New Roman"/>
                <a:cs typeface="Times New Roman"/>
              </a:rPr>
              <a:t>on </a:t>
            </a:r>
            <a:r>
              <a:rPr lang="fr-FR" spc="-5" dirty="0" smtClean="0">
                <a:latin typeface="Times New Roman"/>
                <a:cs typeface="Times New Roman"/>
              </a:rPr>
              <a:t>parle </a:t>
            </a:r>
            <a:r>
              <a:rPr lang="fr-FR" dirty="0" smtClean="0">
                <a:latin typeface="Times New Roman"/>
                <a:cs typeface="Times New Roman"/>
              </a:rPr>
              <a:t>de </a:t>
            </a:r>
            <a:r>
              <a:rPr lang="fr-FR" b="1" spc="-5" dirty="0" smtClean="0">
                <a:latin typeface="Times New Roman"/>
                <a:cs typeface="Times New Roman"/>
              </a:rPr>
              <a:t>V</a:t>
            </a:r>
            <a:r>
              <a:rPr lang="fr-FR" spc="-5" dirty="0" smtClean="0">
                <a:latin typeface="Times New Roman"/>
                <a:cs typeface="Times New Roman"/>
              </a:rPr>
              <a:t>ariable </a:t>
            </a:r>
            <a:r>
              <a:rPr lang="fr-FR" b="1" spc="-5" dirty="0" smtClean="0">
                <a:latin typeface="Times New Roman"/>
                <a:cs typeface="Times New Roman"/>
              </a:rPr>
              <a:t>A</a:t>
            </a:r>
            <a:r>
              <a:rPr lang="fr-FR" spc="-5" dirty="0" smtClean="0">
                <a:latin typeface="Times New Roman"/>
                <a:cs typeface="Times New Roman"/>
              </a:rPr>
              <a:t>léatoire</a:t>
            </a:r>
            <a:r>
              <a:rPr lang="fr-FR" spc="35" dirty="0" smtClean="0">
                <a:latin typeface="Times New Roman"/>
                <a:cs typeface="Times New Roman"/>
              </a:rPr>
              <a:t> </a:t>
            </a:r>
            <a:r>
              <a:rPr lang="fr-FR" b="1" spc="-5" dirty="0" smtClean="0">
                <a:latin typeface="Times New Roman"/>
                <a:cs typeface="Times New Roman"/>
              </a:rPr>
              <a:t>D</a:t>
            </a:r>
            <a:r>
              <a:rPr lang="fr-FR" spc="-5" dirty="0" smtClean="0">
                <a:latin typeface="Times New Roman"/>
                <a:cs typeface="Times New Roman"/>
              </a:rPr>
              <a:t>iscrète.</a:t>
            </a:r>
            <a:endParaRPr lang="fr-FR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4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57225"/>
            <a:ext cx="9613899" cy="771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03145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latin typeface="Times New Roman"/>
                <a:cs typeface="Times New Roman"/>
              </a:rPr>
              <a:t>Corrigé type </a:t>
            </a:r>
            <a:r>
              <a:rPr sz="2400" b="1" dirty="0">
                <a:latin typeface="Times New Roman"/>
                <a:cs typeface="Times New Roman"/>
              </a:rPr>
              <a:t>TD </a:t>
            </a:r>
            <a:r>
              <a:rPr sz="2400" b="1" spc="-5" dirty="0">
                <a:latin typeface="Times New Roman"/>
                <a:cs typeface="Times New Roman"/>
              </a:rPr>
              <a:t>n° 10 : Variables Aléatoires « </a:t>
            </a:r>
            <a:r>
              <a:rPr sz="2400" b="1" dirty="0">
                <a:latin typeface="Times New Roman"/>
                <a:cs typeface="Times New Roman"/>
              </a:rPr>
              <a:t>V. A.</a:t>
            </a:r>
            <a:r>
              <a:rPr sz="2400" b="1" spc="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»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450" i="1" spc="635" dirty="0" smtClean="0">
                <a:latin typeface="Symbol"/>
                <a:cs typeface="Symbol"/>
              </a:rPr>
              <a:t></a:t>
            </a:r>
            <a:r>
              <a:rPr sz="1450" i="1" spc="985" dirty="0" smtClean="0">
                <a:latin typeface="Times New Roman"/>
                <a:cs typeface="Times New Roman"/>
              </a:rPr>
              <a:t> </a:t>
            </a:r>
            <a:r>
              <a:rPr sz="1450" i="1" spc="635" dirty="0">
                <a:latin typeface="Symbol"/>
                <a:cs typeface="Symbol"/>
              </a:rPr>
              <a:t></a:t>
            </a:r>
            <a:r>
              <a:rPr sz="1450" spc="-60" dirty="0">
                <a:latin typeface="Times New Roman"/>
                <a:cs typeface="Times New Roman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8500" y="1038225"/>
            <a:ext cx="9271635" cy="47893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618105" algn="ctr">
              <a:lnSpc>
                <a:spcPct val="100000"/>
              </a:lnSpc>
              <a:spcBef>
                <a:spcPts val="105"/>
              </a:spcBef>
            </a:pPr>
            <a:r>
              <a:rPr sz="1400" spc="655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b="1" spc="-5" dirty="0">
                <a:latin typeface="Times New Roman"/>
                <a:cs typeface="Times New Roman"/>
              </a:rPr>
              <a:t>Exercice n° 1 : « V. </a:t>
            </a:r>
            <a:r>
              <a:rPr b="1" dirty="0">
                <a:latin typeface="Times New Roman"/>
                <a:cs typeface="Times New Roman"/>
              </a:rPr>
              <a:t>A. D.</a:t>
            </a:r>
            <a:r>
              <a:rPr b="1" spc="-5" dirty="0">
                <a:latin typeface="Times New Roman"/>
                <a:cs typeface="Times New Roman"/>
              </a:rPr>
              <a:t> »</a:t>
            </a:r>
            <a:endParaRPr dirty="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43600"/>
              </a:lnSpc>
              <a:spcBef>
                <a:spcPts val="700"/>
              </a:spcBef>
            </a:pPr>
            <a:r>
              <a:rPr spc="-5" dirty="0">
                <a:latin typeface="Times New Roman"/>
                <a:cs typeface="Times New Roman"/>
              </a:rPr>
              <a:t>Afin </a:t>
            </a:r>
            <a:r>
              <a:rPr dirty="0">
                <a:latin typeface="Times New Roman"/>
                <a:cs typeface="Times New Roman"/>
              </a:rPr>
              <a:t>de </a:t>
            </a:r>
            <a:r>
              <a:rPr spc="-5" dirty="0">
                <a:latin typeface="Times New Roman"/>
                <a:cs typeface="Times New Roman"/>
              </a:rPr>
              <a:t>mener une expérimentation </a:t>
            </a:r>
            <a:r>
              <a:rPr dirty="0">
                <a:latin typeface="Times New Roman"/>
                <a:cs typeface="Times New Roman"/>
              </a:rPr>
              <a:t>de </a:t>
            </a:r>
            <a:r>
              <a:rPr spc="-5" dirty="0">
                <a:latin typeface="Times New Roman"/>
                <a:cs typeface="Times New Roman"/>
              </a:rPr>
              <a:t>pharmacologie animale, on tire </a:t>
            </a:r>
            <a:r>
              <a:rPr spc="-10" dirty="0">
                <a:latin typeface="Times New Roman"/>
                <a:cs typeface="Times New Roman"/>
              </a:rPr>
              <a:t>au </a:t>
            </a:r>
            <a:r>
              <a:rPr spc="-5" dirty="0">
                <a:latin typeface="Times New Roman"/>
                <a:cs typeface="Times New Roman"/>
              </a:rPr>
              <a:t>hasard </a:t>
            </a:r>
            <a:r>
              <a:rPr dirty="0">
                <a:latin typeface="Times New Roman"/>
                <a:cs typeface="Times New Roman"/>
              </a:rPr>
              <a:t>2 </a:t>
            </a:r>
            <a:r>
              <a:rPr spc="-5" dirty="0">
                <a:latin typeface="Times New Roman"/>
                <a:cs typeface="Times New Roman"/>
              </a:rPr>
              <a:t>comprimés dans un pot opaque qui  contient </a:t>
            </a:r>
            <a:r>
              <a:rPr dirty="0">
                <a:latin typeface="Times New Roman"/>
                <a:cs typeface="Times New Roman"/>
              </a:rPr>
              <a:t>7 </a:t>
            </a:r>
            <a:r>
              <a:rPr spc="-5" dirty="0">
                <a:latin typeface="Times New Roman"/>
                <a:cs typeface="Times New Roman"/>
              </a:rPr>
              <a:t>indiscernables </a:t>
            </a:r>
            <a:r>
              <a:rPr spc="-10" dirty="0">
                <a:latin typeface="Times New Roman"/>
                <a:cs typeface="Times New Roman"/>
              </a:rPr>
              <a:t>au </a:t>
            </a:r>
            <a:r>
              <a:rPr spc="-5" dirty="0">
                <a:latin typeface="Times New Roman"/>
                <a:cs typeface="Times New Roman"/>
              </a:rPr>
              <a:t>toucher. </a:t>
            </a:r>
            <a:r>
              <a:rPr spc="-10" dirty="0">
                <a:latin typeface="Times New Roman"/>
                <a:cs typeface="Times New Roman"/>
              </a:rPr>
              <a:t>Parmi </a:t>
            </a:r>
            <a:r>
              <a:rPr dirty="0">
                <a:latin typeface="Times New Roman"/>
                <a:cs typeface="Times New Roman"/>
              </a:rPr>
              <a:t>ces </a:t>
            </a:r>
            <a:r>
              <a:rPr spc="-5" dirty="0">
                <a:latin typeface="Times New Roman"/>
                <a:cs typeface="Times New Roman"/>
              </a:rPr>
              <a:t>comprimés, </a:t>
            </a:r>
            <a:r>
              <a:rPr dirty="0">
                <a:latin typeface="Times New Roman"/>
                <a:cs typeface="Times New Roman"/>
              </a:rPr>
              <a:t>1 est </a:t>
            </a:r>
            <a:r>
              <a:rPr spc="-5" dirty="0">
                <a:latin typeface="Times New Roman"/>
                <a:cs typeface="Times New Roman"/>
              </a:rPr>
              <a:t>sans </a:t>
            </a:r>
            <a:r>
              <a:rPr spc="-5" dirty="0" err="1">
                <a:latin typeface="Times New Roman"/>
                <a:cs typeface="Times New Roman"/>
              </a:rPr>
              <a:t>principe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 smtClean="0">
                <a:latin typeface="Times New Roman"/>
                <a:cs typeface="Times New Roman"/>
              </a:rPr>
              <a:t>actif</a:t>
            </a:r>
            <a:r>
              <a:rPr spc="-5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2 </a:t>
            </a:r>
            <a:r>
              <a:rPr spc="-5" dirty="0">
                <a:latin typeface="Times New Roman"/>
                <a:cs typeface="Times New Roman"/>
              </a:rPr>
              <a:t>sont dosés </a:t>
            </a:r>
            <a:r>
              <a:rPr dirty="0">
                <a:latin typeface="Times New Roman"/>
                <a:cs typeface="Times New Roman"/>
              </a:rPr>
              <a:t>à </a:t>
            </a:r>
            <a:r>
              <a:rPr spc="-5" dirty="0">
                <a:latin typeface="Times New Roman"/>
                <a:cs typeface="Times New Roman"/>
              </a:rPr>
              <a:t>100 </a:t>
            </a:r>
            <a:r>
              <a:rPr spc="-10" dirty="0">
                <a:latin typeface="Times New Roman"/>
                <a:cs typeface="Times New Roman"/>
              </a:rPr>
              <a:t>mg </a:t>
            </a:r>
            <a:r>
              <a:rPr dirty="0">
                <a:latin typeface="Times New Roman"/>
                <a:cs typeface="Times New Roman"/>
              </a:rPr>
              <a:t>de  </a:t>
            </a:r>
            <a:r>
              <a:rPr spc="-5" dirty="0">
                <a:latin typeface="Times New Roman"/>
                <a:cs typeface="Times New Roman"/>
              </a:rPr>
              <a:t>principe actif, </a:t>
            </a:r>
            <a:r>
              <a:rPr dirty="0">
                <a:latin typeface="Times New Roman"/>
                <a:cs typeface="Times New Roman"/>
              </a:rPr>
              <a:t>2 </a:t>
            </a:r>
            <a:r>
              <a:rPr spc="-5" dirty="0">
                <a:latin typeface="Times New Roman"/>
                <a:cs typeface="Times New Roman"/>
              </a:rPr>
              <a:t>sont dosés </a:t>
            </a:r>
            <a:r>
              <a:rPr dirty="0">
                <a:latin typeface="Times New Roman"/>
                <a:cs typeface="Times New Roman"/>
              </a:rPr>
              <a:t>à </a:t>
            </a:r>
            <a:r>
              <a:rPr spc="-5" dirty="0">
                <a:latin typeface="Times New Roman"/>
                <a:cs typeface="Times New Roman"/>
              </a:rPr>
              <a:t>200 </a:t>
            </a:r>
            <a:r>
              <a:rPr spc="-15" dirty="0">
                <a:latin typeface="Times New Roman"/>
                <a:cs typeface="Times New Roman"/>
              </a:rPr>
              <a:t>mg </a:t>
            </a:r>
            <a:r>
              <a:rPr dirty="0">
                <a:latin typeface="Times New Roman"/>
                <a:cs typeface="Times New Roman"/>
              </a:rPr>
              <a:t>et les 2 </a:t>
            </a:r>
            <a:r>
              <a:rPr spc="-5" dirty="0">
                <a:latin typeface="Times New Roman"/>
                <a:cs typeface="Times New Roman"/>
              </a:rPr>
              <a:t>derniers </a:t>
            </a:r>
            <a:r>
              <a:rPr dirty="0">
                <a:latin typeface="Times New Roman"/>
                <a:cs typeface="Times New Roman"/>
              </a:rPr>
              <a:t>à </a:t>
            </a:r>
            <a:r>
              <a:rPr spc="-5" dirty="0">
                <a:latin typeface="Times New Roman"/>
                <a:cs typeface="Times New Roman"/>
              </a:rPr>
              <a:t>300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mg.</a:t>
            </a:r>
            <a:endParaRPr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pc="-5" dirty="0">
                <a:latin typeface="Times New Roman"/>
                <a:cs typeface="Times New Roman"/>
              </a:rPr>
              <a:t>Les </a:t>
            </a:r>
            <a:r>
              <a:rPr dirty="0">
                <a:latin typeface="Times New Roman"/>
                <a:cs typeface="Times New Roman"/>
              </a:rPr>
              <a:t>2 </a:t>
            </a:r>
            <a:r>
              <a:rPr spc="-10" dirty="0">
                <a:latin typeface="Times New Roman"/>
                <a:cs typeface="Times New Roman"/>
              </a:rPr>
              <a:t>comprimés </a:t>
            </a:r>
            <a:r>
              <a:rPr spc="-5" dirty="0">
                <a:latin typeface="Times New Roman"/>
                <a:cs typeface="Times New Roman"/>
              </a:rPr>
              <a:t>tirés sont administrés </a:t>
            </a:r>
            <a:r>
              <a:rPr dirty="0">
                <a:latin typeface="Times New Roman"/>
                <a:cs typeface="Times New Roman"/>
              </a:rPr>
              <a:t>à </a:t>
            </a:r>
            <a:r>
              <a:rPr spc="-5" dirty="0">
                <a:latin typeface="Times New Roman"/>
                <a:cs typeface="Times New Roman"/>
              </a:rPr>
              <a:t>un animal </a:t>
            </a:r>
            <a:r>
              <a:rPr dirty="0">
                <a:latin typeface="Times New Roman"/>
                <a:cs typeface="Times New Roman"/>
              </a:rPr>
              <a:t>donné, et </a:t>
            </a:r>
            <a:r>
              <a:rPr spc="-5" dirty="0">
                <a:latin typeface="Times New Roman"/>
                <a:cs typeface="Times New Roman"/>
              </a:rPr>
              <a:t>l’on considère </a:t>
            </a:r>
            <a:r>
              <a:rPr dirty="0">
                <a:latin typeface="Times New Roman"/>
                <a:cs typeface="Times New Roman"/>
              </a:rPr>
              <a:t>la </a:t>
            </a:r>
            <a:r>
              <a:rPr spc="-5" dirty="0">
                <a:latin typeface="Times New Roman"/>
                <a:cs typeface="Times New Roman"/>
              </a:rPr>
              <a:t>variable aléatoire </a:t>
            </a:r>
            <a:r>
              <a:rPr dirty="0">
                <a:latin typeface="Times New Roman"/>
                <a:cs typeface="Times New Roman"/>
              </a:rPr>
              <a:t>X : </a:t>
            </a:r>
            <a:r>
              <a:rPr spc="-5" dirty="0">
                <a:latin typeface="Times New Roman"/>
                <a:cs typeface="Times New Roman"/>
              </a:rPr>
              <a:t>dose </a:t>
            </a:r>
            <a:r>
              <a:rPr dirty="0">
                <a:latin typeface="Times New Roman"/>
                <a:cs typeface="Times New Roman"/>
              </a:rPr>
              <a:t>ingérée par</a:t>
            </a:r>
            <a:r>
              <a:rPr spc="1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l’animal.</a:t>
            </a:r>
            <a:endParaRPr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45"/>
              </a:spcBef>
              <a:buAutoNum type="arabicPeriod"/>
              <a:tabLst>
                <a:tab pos="470534" algn="l"/>
              </a:tabLst>
            </a:pPr>
            <a:r>
              <a:rPr spc="-5" dirty="0">
                <a:latin typeface="Times New Roman"/>
                <a:cs typeface="Times New Roman"/>
              </a:rPr>
              <a:t>Calculer </a:t>
            </a:r>
            <a:r>
              <a:rPr dirty="0">
                <a:latin typeface="Times New Roman"/>
                <a:cs typeface="Times New Roman"/>
              </a:rPr>
              <a:t>la </a:t>
            </a:r>
            <a:r>
              <a:rPr spc="-5" dirty="0">
                <a:latin typeface="Times New Roman"/>
                <a:cs typeface="Times New Roman"/>
              </a:rPr>
              <a:t>loi </a:t>
            </a:r>
            <a:r>
              <a:rPr dirty="0">
                <a:latin typeface="Times New Roman"/>
                <a:cs typeface="Times New Roman"/>
              </a:rPr>
              <a:t>de </a:t>
            </a:r>
            <a:r>
              <a:rPr spc="-5" dirty="0">
                <a:latin typeface="Times New Roman"/>
                <a:cs typeface="Times New Roman"/>
              </a:rPr>
              <a:t>probabilité </a:t>
            </a:r>
            <a:r>
              <a:rPr dirty="0">
                <a:latin typeface="Times New Roman"/>
                <a:cs typeface="Times New Roman"/>
              </a:rPr>
              <a:t>de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X.</a:t>
            </a:r>
            <a:endParaRPr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70534" algn="l"/>
              </a:tabLst>
            </a:pPr>
            <a:r>
              <a:rPr spc="-5" dirty="0">
                <a:latin typeface="Times New Roman"/>
                <a:cs typeface="Times New Roman"/>
              </a:rPr>
              <a:t>Calculer l’espérance </a:t>
            </a:r>
            <a:r>
              <a:rPr dirty="0">
                <a:latin typeface="Times New Roman"/>
                <a:cs typeface="Times New Roman"/>
              </a:rPr>
              <a:t>et la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variance.</a:t>
            </a:r>
            <a:endParaRPr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70534" algn="l"/>
              </a:tabLst>
            </a:pPr>
            <a:r>
              <a:rPr spc="-5" dirty="0">
                <a:latin typeface="Times New Roman"/>
                <a:cs typeface="Times New Roman"/>
              </a:rPr>
              <a:t>Calculer </a:t>
            </a:r>
            <a:r>
              <a:rPr dirty="0">
                <a:latin typeface="Times New Roman"/>
                <a:cs typeface="Times New Roman"/>
              </a:rPr>
              <a:t>la </a:t>
            </a:r>
            <a:r>
              <a:rPr spc="-5" dirty="0">
                <a:latin typeface="Times New Roman"/>
                <a:cs typeface="Times New Roman"/>
              </a:rPr>
              <a:t>fonction de répartition </a:t>
            </a:r>
            <a:r>
              <a:rPr spc="-10" dirty="0">
                <a:latin typeface="Times New Roman"/>
                <a:cs typeface="Times New Roman"/>
              </a:rPr>
              <a:t>et </a:t>
            </a:r>
            <a:r>
              <a:rPr spc="-5" dirty="0">
                <a:latin typeface="Times New Roman"/>
                <a:cs typeface="Times New Roman"/>
              </a:rPr>
              <a:t>tracer son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graphe.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3</a:t>
            </a:fld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2478277" y="2063242"/>
            <a:ext cx="247015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200" spc="515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94457" y="2537586"/>
            <a:ext cx="244475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200" spc="490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44522" y="2201545"/>
            <a:ext cx="325120" cy="70929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12395">
              <a:lnSpc>
                <a:spcPct val="100000"/>
              </a:lnSpc>
            </a:pPr>
            <a:r>
              <a:rPr sz="1200" spc="540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1200" spc="540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  <a:spcBef>
                <a:spcPts val="765"/>
              </a:spcBef>
            </a:pPr>
            <a:r>
              <a:rPr sz="1200" spc="540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44921" y="2092198"/>
            <a:ext cx="106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305" dirty="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21121" y="2166874"/>
            <a:ext cx="8826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254" dirty="0">
                <a:latin typeface="Arial"/>
                <a:cs typeface="Arial"/>
              </a:rPr>
              <a:t> 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89396" y="2226310"/>
            <a:ext cx="218440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200" spc="290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93486" y="2408047"/>
            <a:ext cx="218440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200" spc="290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41086" y="2555875"/>
            <a:ext cx="218440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200" spc="290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98186" y="2757042"/>
            <a:ext cx="218440" cy="20827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200" spc="290" dirty="0">
                <a:latin typeface="Arial"/>
                <a:cs typeface="Arial"/>
              </a:rPr>
              <a:t> </a:t>
            </a:r>
            <a:r>
              <a:rPr sz="1275" spc="382" baseline="-16339" dirty="0">
                <a:latin typeface="Arial"/>
                <a:cs typeface="Arial"/>
              </a:rPr>
              <a:t> 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4762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3165"/>
            <a:ext cx="7632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Solution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700" y="3095625"/>
            <a:ext cx="29571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V.A. </a:t>
            </a:r>
            <a:r>
              <a:rPr sz="1400" dirty="0">
                <a:latin typeface="Times New Roman"/>
                <a:cs typeface="Times New Roman"/>
              </a:rPr>
              <a:t>: X : </a:t>
            </a:r>
            <a:r>
              <a:rPr sz="1400" spc="-10" dirty="0">
                <a:latin typeface="Symbol"/>
                <a:cs typeface="Symbol"/>
              </a:rPr>
              <a:t></a:t>
            </a:r>
            <a:r>
              <a:rPr sz="1400" spc="-10" dirty="0">
                <a:latin typeface="Times New Roman"/>
                <a:cs typeface="Times New Roman"/>
              </a:rPr>
              <a:t>La </a:t>
            </a:r>
            <a:r>
              <a:rPr sz="1400" dirty="0">
                <a:latin typeface="Times New Roman"/>
                <a:cs typeface="Times New Roman"/>
              </a:rPr>
              <a:t>dose </a:t>
            </a:r>
            <a:r>
              <a:rPr sz="1400" spc="-5" dirty="0">
                <a:latin typeface="Times New Roman"/>
                <a:cs typeface="Times New Roman"/>
              </a:rPr>
              <a:t>ingérée </a:t>
            </a:r>
            <a:r>
              <a:rPr sz="1400" dirty="0">
                <a:latin typeface="Times New Roman"/>
                <a:cs typeface="Times New Roman"/>
              </a:rPr>
              <a:t>par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l’animal</a:t>
            </a:r>
            <a:r>
              <a:rPr sz="1400" spc="-5" dirty="0">
                <a:latin typeface="Symbol"/>
                <a:cs typeface="Symbol"/>
              </a:rPr>
              <a:t></a:t>
            </a:r>
            <a:endParaRPr sz="1400" dirty="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1868" y="3151758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1296" y="3061843"/>
            <a:ext cx="13557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spc="385" dirty="0">
                <a:latin typeface="Arial"/>
                <a:cs typeface="Arial"/>
              </a:rPr>
              <a:t>   </a:t>
            </a:r>
            <a:r>
              <a:rPr sz="1400" spc="425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550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530" dirty="0">
                <a:latin typeface="Arial"/>
                <a:cs typeface="Arial"/>
              </a:rPr>
              <a:t> </a:t>
            </a:r>
            <a:r>
              <a:rPr sz="1500" spc="442" baseline="30555" dirty="0">
                <a:latin typeface="Arial"/>
                <a:cs typeface="Arial"/>
              </a:rPr>
              <a:t> </a:t>
            </a:r>
            <a:r>
              <a:rPr sz="1500" baseline="30555" dirty="0">
                <a:latin typeface="Arial"/>
                <a:cs typeface="Arial"/>
              </a:rPr>
              <a:t> </a:t>
            </a:r>
            <a:r>
              <a:rPr sz="1500" spc="-172" baseline="30555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4101" y="2965221"/>
            <a:ext cx="244475" cy="4159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</a:pP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73848" y="3061843"/>
            <a:ext cx="4051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5227" y="3496183"/>
            <a:ext cx="22999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1. La </a:t>
            </a:r>
            <a:r>
              <a:rPr sz="1400" b="1" spc="-10" dirty="0">
                <a:latin typeface="Times New Roman"/>
                <a:cs typeface="Times New Roman"/>
              </a:rPr>
              <a:t>loi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probabilité </a:t>
            </a:r>
            <a:r>
              <a:rPr sz="1400" b="1" dirty="0">
                <a:latin typeface="Times New Roman"/>
                <a:cs typeface="Times New Roman"/>
              </a:rPr>
              <a:t>de X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1266" y="3776599"/>
            <a:ext cx="3765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500" spc="607" baseline="-22222" dirty="0">
                <a:latin typeface="Arial"/>
                <a:cs typeface="Arial"/>
              </a:rPr>
              <a:t> </a:t>
            </a:r>
            <a:r>
              <a:rPr sz="800" spc="290" dirty="0">
                <a:latin typeface="Arial"/>
                <a:cs typeface="Arial"/>
              </a:rPr>
              <a:t> </a:t>
            </a:r>
            <a:r>
              <a:rPr sz="1500" spc="607" baseline="-22222" dirty="0">
                <a:latin typeface="Arial"/>
                <a:cs typeface="Arial"/>
              </a:rPr>
              <a:t> </a:t>
            </a: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72970" y="4079875"/>
            <a:ext cx="863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77466" y="3974719"/>
            <a:ext cx="22415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500" spc="607" baseline="-19444" dirty="0">
                <a:latin typeface="Arial"/>
                <a:cs typeface="Arial"/>
              </a:rPr>
              <a:t> </a:t>
            </a: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23100" y="3933825"/>
            <a:ext cx="188468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7804" indent="-180340">
              <a:lnSpc>
                <a:spcPct val="100000"/>
              </a:lnSpc>
              <a:spcBef>
                <a:spcPts val="105"/>
              </a:spcBef>
              <a:buSzPct val="175000"/>
              <a:buFont typeface="Wingdings"/>
              <a:buChar char=""/>
              <a:tabLst>
                <a:tab pos="218440" algn="l"/>
              </a:tabLst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63114" y="3783609"/>
            <a:ext cx="172085" cy="4159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34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000" spc="290" dirty="0">
                <a:latin typeface="Arial"/>
                <a:cs typeface="Arial"/>
              </a:rPr>
              <a:t> 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7100" y="4010025"/>
            <a:ext cx="392937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« 1 </a:t>
            </a:r>
            <a:r>
              <a:rPr sz="1400" b="1" spc="-5" dirty="0" err="1" smtClean="0">
                <a:latin typeface="Times New Roman"/>
                <a:cs typeface="Times New Roman"/>
              </a:rPr>
              <a:t>comprimé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de 0 </a:t>
            </a:r>
            <a:r>
              <a:rPr sz="1400" b="1" spc="-10" dirty="0">
                <a:latin typeface="Times New Roman"/>
                <a:cs typeface="Times New Roman"/>
              </a:rPr>
              <a:t>mg </a:t>
            </a:r>
            <a:r>
              <a:rPr sz="1400" b="1" dirty="0">
                <a:solidFill>
                  <a:srgbClr val="30849B"/>
                </a:solidFill>
                <a:latin typeface="Times New Roman"/>
                <a:cs typeface="Times New Roman"/>
              </a:rPr>
              <a:t>et </a:t>
            </a:r>
            <a:r>
              <a:rPr sz="1400" b="1" dirty="0">
                <a:latin typeface="Times New Roman"/>
                <a:cs typeface="Times New Roman"/>
              </a:rPr>
              <a:t>1 </a:t>
            </a:r>
            <a:r>
              <a:rPr sz="1400" b="1" spc="-5" dirty="0">
                <a:latin typeface="Times New Roman"/>
                <a:cs typeface="Times New Roman"/>
              </a:rPr>
              <a:t>comprimé de </a:t>
            </a:r>
            <a:r>
              <a:rPr sz="1400" b="1" dirty="0">
                <a:latin typeface="Times New Roman"/>
                <a:cs typeface="Times New Roman"/>
              </a:rPr>
              <a:t>100 </a:t>
            </a:r>
            <a:r>
              <a:rPr sz="1400" b="1" spc="-10" dirty="0">
                <a:latin typeface="Times New Roman"/>
                <a:cs typeface="Times New Roman"/>
              </a:rPr>
              <a:t>mg </a:t>
            </a:r>
            <a:r>
              <a:rPr sz="1400" b="1" dirty="0">
                <a:latin typeface="Times New Roman"/>
                <a:cs typeface="Times New Roman"/>
              </a:rPr>
              <a:t>»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;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94889" y="4547997"/>
            <a:ext cx="863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99385" y="4442841"/>
            <a:ext cx="22415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500" spc="607" baseline="-19444" dirty="0">
                <a:latin typeface="Arial"/>
                <a:cs typeface="Arial"/>
              </a:rPr>
              <a:t> </a:t>
            </a: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01266" y="4295013"/>
            <a:ext cx="968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tabLst>
                <a:tab pos="855980" algn="l"/>
              </a:tabLst>
            </a:pPr>
            <a:r>
              <a:rPr sz="1000" spc="405" dirty="0">
                <a:latin typeface="Arial"/>
                <a:cs typeface="Arial"/>
              </a:rPr>
              <a:t> </a:t>
            </a:r>
            <a:r>
              <a:rPr sz="1200" spc="434" baseline="27777" dirty="0">
                <a:latin typeface="Arial"/>
                <a:cs typeface="Arial"/>
              </a:rPr>
              <a:t> </a:t>
            </a:r>
            <a:r>
              <a:rPr sz="1000" spc="405" dirty="0">
                <a:latin typeface="Arial"/>
                <a:cs typeface="Arial"/>
              </a:rPr>
              <a:t> </a:t>
            </a:r>
            <a:r>
              <a:rPr sz="1200" spc="434" baseline="27777" dirty="0">
                <a:latin typeface="Arial"/>
                <a:cs typeface="Arial"/>
              </a:rPr>
              <a:t> </a:t>
            </a:r>
            <a:r>
              <a:rPr sz="1000" spc="450" dirty="0">
                <a:latin typeface="Arial"/>
                <a:cs typeface="Arial"/>
              </a:rPr>
              <a:t> </a:t>
            </a:r>
            <a:r>
              <a:rPr sz="1000" spc="405" dirty="0">
                <a:latin typeface="Arial"/>
                <a:cs typeface="Arial"/>
              </a:rPr>
              <a:t> </a:t>
            </a:r>
            <a:r>
              <a:rPr sz="1200" spc="382" baseline="27777" dirty="0">
                <a:latin typeface="Arial"/>
                <a:cs typeface="Arial"/>
              </a:rPr>
              <a:t> </a:t>
            </a:r>
            <a:r>
              <a:rPr sz="1200" baseline="27777" dirty="0">
                <a:latin typeface="Arial"/>
                <a:cs typeface="Arial"/>
              </a:rPr>
              <a:t>	</a:t>
            </a: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7100" y="4578985"/>
            <a:ext cx="43040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latin typeface="Times New Roman"/>
                <a:cs typeface="Times New Roman"/>
              </a:rPr>
              <a:t>« 1 </a:t>
            </a:r>
            <a:r>
              <a:rPr sz="1400" b="1" spc="-5" dirty="0">
                <a:latin typeface="Times New Roman"/>
                <a:cs typeface="Times New Roman"/>
              </a:rPr>
              <a:t>Cp </a:t>
            </a:r>
            <a:r>
              <a:rPr sz="1400" b="1" dirty="0">
                <a:latin typeface="Times New Roman"/>
                <a:cs typeface="Times New Roman"/>
              </a:rPr>
              <a:t>de 0 </a:t>
            </a:r>
            <a:r>
              <a:rPr sz="1400" b="1" spc="-10" dirty="0">
                <a:latin typeface="Times New Roman"/>
                <a:cs typeface="Times New Roman"/>
              </a:rPr>
              <a:t>mg </a:t>
            </a:r>
            <a:r>
              <a:rPr sz="1400" b="1" dirty="0">
                <a:solidFill>
                  <a:srgbClr val="30849B"/>
                </a:solidFill>
                <a:latin typeface="Times New Roman"/>
                <a:cs typeface="Times New Roman"/>
              </a:rPr>
              <a:t>et </a:t>
            </a:r>
            <a:r>
              <a:rPr sz="1400" b="1" dirty="0">
                <a:latin typeface="Times New Roman"/>
                <a:cs typeface="Times New Roman"/>
              </a:rPr>
              <a:t>1 </a:t>
            </a:r>
            <a:r>
              <a:rPr sz="1400" b="1" spc="-5" dirty="0">
                <a:latin typeface="Times New Roman"/>
                <a:cs typeface="Times New Roman"/>
              </a:rPr>
              <a:t>Cp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200 </a:t>
            </a:r>
            <a:r>
              <a:rPr sz="1400" b="1" spc="-10" dirty="0">
                <a:latin typeface="Times New Roman"/>
                <a:cs typeface="Times New Roman"/>
              </a:rPr>
              <a:t>mg </a:t>
            </a:r>
            <a:r>
              <a:rPr sz="1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ou</a:t>
            </a:r>
            <a:r>
              <a:rPr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 </a:t>
            </a:r>
            <a:r>
              <a:rPr sz="1400" b="1" spc="-5" dirty="0">
                <a:latin typeface="Times New Roman"/>
                <a:cs typeface="Times New Roman"/>
              </a:rPr>
              <a:t>Cps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100mg </a:t>
            </a:r>
            <a:r>
              <a:rPr sz="1400" b="1" dirty="0">
                <a:latin typeface="Times New Roman"/>
                <a:cs typeface="Times New Roman"/>
              </a:rPr>
              <a:t>»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;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94889" y="5029580"/>
            <a:ext cx="863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99385" y="4924425"/>
            <a:ext cx="22415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500" spc="607" baseline="-19444" dirty="0">
                <a:latin typeface="Arial"/>
                <a:cs typeface="Arial"/>
              </a:rPr>
              <a:t> </a:t>
            </a: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1227" y="4829935"/>
            <a:ext cx="24587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804" indent="-180340">
              <a:lnSpc>
                <a:spcPct val="100000"/>
              </a:lnSpc>
              <a:spcBef>
                <a:spcPts val="100"/>
              </a:spcBef>
              <a:buSzPct val="175000"/>
              <a:buFont typeface="Wingdings"/>
              <a:buChar char=""/>
              <a:tabLst>
                <a:tab pos="218440" algn="l"/>
                <a:tab pos="1825625" algn="l"/>
              </a:tabLst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08477" y="4733315"/>
            <a:ext cx="172085" cy="4159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34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000" spc="290" dirty="0">
                <a:latin typeface="Arial"/>
                <a:cs typeface="Arial"/>
              </a:rPr>
              <a:t> 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1690" y="5569585"/>
            <a:ext cx="4525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latin typeface="Times New Roman"/>
                <a:cs typeface="Times New Roman"/>
              </a:rPr>
              <a:t>« 1 </a:t>
            </a:r>
            <a:r>
              <a:rPr sz="1400" b="1" spc="-5" dirty="0">
                <a:latin typeface="Times New Roman"/>
                <a:cs typeface="Times New Roman"/>
              </a:rPr>
              <a:t>Cp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100 </a:t>
            </a:r>
            <a:r>
              <a:rPr sz="1400" b="1" spc="-10" dirty="0">
                <a:latin typeface="Times New Roman"/>
                <a:cs typeface="Times New Roman"/>
              </a:rPr>
              <a:t>mg </a:t>
            </a:r>
            <a:r>
              <a:rPr sz="1400" b="1" dirty="0">
                <a:solidFill>
                  <a:srgbClr val="30849B"/>
                </a:solidFill>
                <a:latin typeface="Times New Roman"/>
                <a:cs typeface="Times New Roman"/>
              </a:rPr>
              <a:t>et </a:t>
            </a:r>
            <a:r>
              <a:rPr sz="1400" b="1" dirty="0">
                <a:latin typeface="Times New Roman"/>
                <a:cs typeface="Times New Roman"/>
              </a:rPr>
              <a:t>1 </a:t>
            </a:r>
            <a:r>
              <a:rPr sz="1400" b="1" spc="-5" dirty="0">
                <a:latin typeface="Times New Roman"/>
                <a:cs typeface="Times New Roman"/>
              </a:rPr>
              <a:t>Cp de 300 </a:t>
            </a:r>
            <a:r>
              <a:rPr sz="1400" b="1" spc="-10" dirty="0">
                <a:latin typeface="Times New Roman"/>
                <a:cs typeface="Times New Roman"/>
              </a:rPr>
              <a:t>mg </a:t>
            </a:r>
            <a:r>
              <a:rPr sz="16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ou</a:t>
            </a:r>
            <a:r>
              <a:rPr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 </a:t>
            </a:r>
            <a:r>
              <a:rPr sz="1400" b="1" spc="-5" dirty="0">
                <a:latin typeface="Times New Roman"/>
                <a:cs typeface="Times New Roman"/>
              </a:rPr>
              <a:t>Cps </a:t>
            </a:r>
            <a:r>
              <a:rPr sz="1400" b="1" dirty="0">
                <a:latin typeface="Times New Roman"/>
                <a:cs typeface="Times New Roman"/>
              </a:rPr>
              <a:t>de 200 </a:t>
            </a:r>
            <a:r>
              <a:rPr sz="1400" b="1" spc="-10" dirty="0">
                <a:latin typeface="Times New Roman"/>
                <a:cs typeface="Times New Roman"/>
              </a:rPr>
              <a:t>mg </a:t>
            </a:r>
            <a:r>
              <a:rPr sz="1400" b="1" dirty="0">
                <a:latin typeface="Times New Roman"/>
                <a:cs typeface="Times New Roman"/>
              </a:rPr>
              <a:t>»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;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71089" y="5509641"/>
            <a:ext cx="863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01266" y="5256657"/>
            <a:ext cx="1120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tabLst>
                <a:tab pos="1008380" algn="l"/>
              </a:tabLst>
            </a:pPr>
            <a:r>
              <a:rPr sz="1000" spc="405" dirty="0">
                <a:latin typeface="Arial"/>
                <a:cs typeface="Arial"/>
              </a:rPr>
              <a:t> </a:t>
            </a:r>
            <a:r>
              <a:rPr sz="1200" spc="434" baseline="27777" dirty="0">
                <a:latin typeface="Arial"/>
                <a:cs typeface="Arial"/>
              </a:rPr>
              <a:t> </a:t>
            </a:r>
            <a:r>
              <a:rPr sz="1000" spc="405" dirty="0">
                <a:latin typeface="Arial"/>
                <a:cs typeface="Arial"/>
              </a:rPr>
              <a:t> </a:t>
            </a:r>
            <a:r>
              <a:rPr sz="1200" spc="434" baseline="27777" dirty="0">
                <a:latin typeface="Arial"/>
                <a:cs typeface="Arial"/>
              </a:rPr>
              <a:t> </a:t>
            </a:r>
            <a:r>
              <a:rPr sz="1000" spc="450" dirty="0">
                <a:latin typeface="Arial"/>
                <a:cs typeface="Arial"/>
              </a:rPr>
              <a:t> </a:t>
            </a:r>
            <a:r>
              <a:rPr sz="1000" spc="405" dirty="0">
                <a:latin typeface="Arial"/>
                <a:cs typeface="Arial"/>
              </a:rPr>
              <a:t> </a:t>
            </a:r>
            <a:r>
              <a:rPr sz="1200" spc="434" baseline="27777" dirty="0">
                <a:latin typeface="Arial"/>
                <a:cs typeface="Arial"/>
              </a:rPr>
              <a:t> </a:t>
            </a:r>
            <a:r>
              <a:rPr sz="1000" spc="405" dirty="0">
                <a:latin typeface="Arial"/>
                <a:cs typeface="Arial"/>
              </a:rPr>
              <a:t> </a:t>
            </a:r>
            <a:r>
              <a:rPr sz="1200" spc="382" baseline="27777" dirty="0">
                <a:latin typeface="Arial"/>
                <a:cs typeface="Arial"/>
              </a:rPr>
              <a:t> </a:t>
            </a:r>
            <a:r>
              <a:rPr sz="1200" baseline="27777" dirty="0">
                <a:latin typeface="Arial"/>
                <a:cs typeface="Arial"/>
              </a:rPr>
              <a:t>	</a:t>
            </a: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60877" y="5451729"/>
            <a:ext cx="172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0" dirty="0">
                <a:latin typeface="Arial"/>
                <a:cs typeface="Arial"/>
              </a:rPr>
              <a:t> 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01266" y="5687948"/>
            <a:ext cx="3765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500" spc="607" baseline="-22222" dirty="0">
                <a:latin typeface="Arial"/>
                <a:cs typeface="Arial"/>
              </a:rPr>
              <a:t> </a:t>
            </a:r>
            <a:r>
              <a:rPr sz="800" spc="290" dirty="0">
                <a:latin typeface="Arial"/>
                <a:cs typeface="Arial"/>
              </a:rPr>
              <a:t> </a:t>
            </a:r>
            <a:r>
              <a:rPr sz="1500" spc="607" baseline="-22222" dirty="0">
                <a:latin typeface="Arial"/>
                <a:cs typeface="Arial"/>
              </a:rPr>
              <a:t> </a:t>
            </a: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72970" y="5991605"/>
            <a:ext cx="863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77466" y="5886450"/>
            <a:ext cx="22415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500" spc="607" baseline="-19444" dirty="0">
                <a:latin typeface="Arial"/>
                <a:cs typeface="Arial"/>
              </a:rPr>
              <a:t> </a:t>
            </a: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1227" y="5791961"/>
            <a:ext cx="18846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804" indent="-180340">
              <a:lnSpc>
                <a:spcPct val="100000"/>
              </a:lnSpc>
              <a:spcBef>
                <a:spcPts val="100"/>
              </a:spcBef>
              <a:buSzPct val="175000"/>
              <a:buFont typeface="Wingdings"/>
              <a:buChar char=""/>
              <a:tabLst>
                <a:tab pos="218440" algn="l"/>
              </a:tabLst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63114" y="5694578"/>
            <a:ext cx="172085" cy="416559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439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000" spc="290" dirty="0">
                <a:latin typeface="Arial"/>
                <a:cs typeface="Arial"/>
              </a:rPr>
              <a:t>  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18515" y="6143625"/>
            <a:ext cx="452818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latin typeface="Times New Roman"/>
                <a:cs typeface="Times New Roman"/>
              </a:rPr>
              <a:t>« 1 </a:t>
            </a:r>
            <a:r>
              <a:rPr sz="1400" b="1" spc="-5" dirty="0">
                <a:latin typeface="Times New Roman"/>
                <a:cs typeface="Times New Roman"/>
              </a:rPr>
              <a:t>Cp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lang="fr-FR" sz="1400" b="1" spc="5" dirty="0" smtClean="0">
                <a:latin typeface="Times New Roman"/>
                <a:cs typeface="Times New Roman"/>
              </a:rPr>
              <a:t>2</a:t>
            </a:r>
            <a:r>
              <a:rPr sz="1400" b="1" spc="5" dirty="0" smtClean="0">
                <a:latin typeface="Times New Roman"/>
                <a:cs typeface="Times New Roman"/>
              </a:rPr>
              <a:t>00 </a:t>
            </a:r>
            <a:r>
              <a:rPr sz="1400" b="1" spc="-10" dirty="0">
                <a:latin typeface="Times New Roman"/>
                <a:cs typeface="Times New Roman"/>
              </a:rPr>
              <a:t>mg </a:t>
            </a:r>
            <a:r>
              <a:rPr sz="1400" b="1" dirty="0">
                <a:solidFill>
                  <a:srgbClr val="30849B"/>
                </a:solidFill>
                <a:latin typeface="Times New Roman"/>
                <a:cs typeface="Times New Roman"/>
              </a:rPr>
              <a:t>et </a:t>
            </a:r>
            <a:r>
              <a:rPr sz="1400" b="1" dirty="0">
                <a:latin typeface="Times New Roman"/>
                <a:cs typeface="Times New Roman"/>
              </a:rPr>
              <a:t>1 </a:t>
            </a:r>
            <a:r>
              <a:rPr sz="1400" b="1" spc="-5" dirty="0">
                <a:latin typeface="Times New Roman"/>
                <a:cs typeface="Times New Roman"/>
              </a:rPr>
              <a:t>Cp de 300 </a:t>
            </a:r>
            <a:r>
              <a:rPr sz="1400" b="1" dirty="0" smtClean="0">
                <a:latin typeface="Times New Roman"/>
                <a:cs typeface="Times New Roman"/>
              </a:rPr>
              <a:t>»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;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01266" y="6171387"/>
            <a:ext cx="22415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500" spc="607" baseline="-22222" dirty="0">
                <a:latin typeface="Arial"/>
                <a:cs typeface="Arial"/>
              </a:rPr>
              <a:t> </a:t>
            </a: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96770" y="6474663"/>
            <a:ext cx="863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4" dirty="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423414" y="6409639"/>
            <a:ext cx="146685" cy="12700"/>
          </a:xfrm>
          <a:custGeom>
            <a:avLst/>
            <a:gdLst/>
            <a:ahLst/>
            <a:cxnLst/>
            <a:rect l="l" t="t" r="r" b="b"/>
            <a:pathLst>
              <a:path w="146685" h="12700">
                <a:moveTo>
                  <a:pt x="146304" y="0"/>
                </a:moveTo>
                <a:lnTo>
                  <a:pt x="0" y="0"/>
                </a:lnTo>
                <a:lnTo>
                  <a:pt x="0" y="12191"/>
                </a:lnTo>
                <a:lnTo>
                  <a:pt x="146304" y="12191"/>
                </a:lnTo>
                <a:lnTo>
                  <a:pt x="1463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850900" y="6677025"/>
            <a:ext cx="162813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« 2 </a:t>
            </a:r>
            <a:r>
              <a:rPr sz="1400" b="1" spc="-5" dirty="0">
                <a:latin typeface="Times New Roman"/>
                <a:cs typeface="Times New Roman"/>
              </a:rPr>
              <a:t>Cps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300 </a:t>
            </a:r>
            <a:r>
              <a:rPr sz="1400" b="1" spc="-10" dirty="0">
                <a:latin typeface="Times New Roman"/>
                <a:cs typeface="Times New Roman"/>
              </a:rPr>
              <a:t>mg</a:t>
            </a:r>
            <a:r>
              <a:rPr sz="1400" b="1" spc="2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».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917700" y="829945"/>
            <a:ext cx="1676400" cy="1643380"/>
            <a:chOff x="1917700" y="829945"/>
            <a:chExt cx="1676400" cy="1643380"/>
          </a:xfrm>
        </p:grpSpPr>
        <p:sp>
          <p:nvSpPr>
            <p:cNvPr id="54" name="object 54"/>
            <p:cNvSpPr/>
            <p:nvPr/>
          </p:nvSpPr>
          <p:spPr>
            <a:xfrm>
              <a:off x="1936750" y="861695"/>
              <a:ext cx="1657350" cy="1611630"/>
            </a:xfrm>
            <a:custGeom>
              <a:avLst/>
              <a:gdLst/>
              <a:ahLst/>
              <a:cxnLst/>
              <a:rect l="l" t="t" r="r" b="b"/>
              <a:pathLst>
                <a:path w="1657350" h="1611630">
                  <a:moveTo>
                    <a:pt x="828675" y="0"/>
                  </a:moveTo>
                  <a:lnTo>
                    <a:pt x="757167" y="928"/>
                  </a:lnTo>
                  <a:lnTo>
                    <a:pt x="687350" y="3664"/>
                  </a:lnTo>
                  <a:lnTo>
                    <a:pt x="619472" y="8130"/>
                  </a:lnTo>
                  <a:lnTo>
                    <a:pt x="553781" y="14252"/>
                  </a:lnTo>
                  <a:lnTo>
                    <a:pt x="490527" y="21952"/>
                  </a:lnTo>
                  <a:lnTo>
                    <a:pt x="429957" y="31155"/>
                  </a:lnTo>
                  <a:lnTo>
                    <a:pt x="372321" y="41785"/>
                  </a:lnTo>
                  <a:lnTo>
                    <a:pt x="317867" y="53766"/>
                  </a:lnTo>
                  <a:lnTo>
                    <a:pt x="266844" y="67022"/>
                  </a:lnTo>
                  <a:lnTo>
                    <a:pt x="219500" y="81477"/>
                  </a:lnTo>
                  <a:lnTo>
                    <a:pt x="176084" y="97054"/>
                  </a:lnTo>
                  <a:lnTo>
                    <a:pt x="136845" y="113679"/>
                  </a:lnTo>
                  <a:lnTo>
                    <a:pt x="102031" y="131275"/>
                  </a:lnTo>
                  <a:lnTo>
                    <a:pt x="46673" y="169075"/>
                  </a:lnTo>
                  <a:lnTo>
                    <a:pt x="11999" y="209847"/>
                  </a:lnTo>
                  <a:lnTo>
                    <a:pt x="0" y="252984"/>
                  </a:lnTo>
                  <a:lnTo>
                    <a:pt x="0" y="1358646"/>
                  </a:lnTo>
                  <a:lnTo>
                    <a:pt x="11999" y="1401782"/>
                  </a:lnTo>
                  <a:lnTo>
                    <a:pt x="46673" y="1442554"/>
                  </a:lnTo>
                  <a:lnTo>
                    <a:pt x="102031" y="1480354"/>
                  </a:lnTo>
                  <a:lnTo>
                    <a:pt x="136845" y="1497950"/>
                  </a:lnTo>
                  <a:lnTo>
                    <a:pt x="176084" y="1514575"/>
                  </a:lnTo>
                  <a:lnTo>
                    <a:pt x="219500" y="1530152"/>
                  </a:lnTo>
                  <a:lnTo>
                    <a:pt x="266844" y="1544607"/>
                  </a:lnTo>
                  <a:lnTo>
                    <a:pt x="317867" y="1557863"/>
                  </a:lnTo>
                  <a:lnTo>
                    <a:pt x="372321" y="1569844"/>
                  </a:lnTo>
                  <a:lnTo>
                    <a:pt x="429957" y="1580474"/>
                  </a:lnTo>
                  <a:lnTo>
                    <a:pt x="490527" y="1589677"/>
                  </a:lnTo>
                  <a:lnTo>
                    <a:pt x="553781" y="1597377"/>
                  </a:lnTo>
                  <a:lnTo>
                    <a:pt x="619472" y="1603499"/>
                  </a:lnTo>
                  <a:lnTo>
                    <a:pt x="687350" y="1607965"/>
                  </a:lnTo>
                  <a:lnTo>
                    <a:pt x="757167" y="1610701"/>
                  </a:lnTo>
                  <a:lnTo>
                    <a:pt x="828675" y="1611630"/>
                  </a:lnTo>
                  <a:lnTo>
                    <a:pt x="900182" y="1610701"/>
                  </a:lnTo>
                  <a:lnTo>
                    <a:pt x="969999" y="1607965"/>
                  </a:lnTo>
                  <a:lnTo>
                    <a:pt x="1037877" y="1603499"/>
                  </a:lnTo>
                  <a:lnTo>
                    <a:pt x="1103568" y="1597377"/>
                  </a:lnTo>
                  <a:lnTo>
                    <a:pt x="1166822" y="1589677"/>
                  </a:lnTo>
                  <a:lnTo>
                    <a:pt x="1227392" y="1580474"/>
                  </a:lnTo>
                  <a:lnTo>
                    <a:pt x="1285028" y="1569844"/>
                  </a:lnTo>
                  <a:lnTo>
                    <a:pt x="1339482" y="1557863"/>
                  </a:lnTo>
                  <a:lnTo>
                    <a:pt x="1390505" y="1544607"/>
                  </a:lnTo>
                  <a:lnTo>
                    <a:pt x="1437849" y="1530152"/>
                  </a:lnTo>
                  <a:lnTo>
                    <a:pt x="1481265" y="1514575"/>
                  </a:lnTo>
                  <a:lnTo>
                    <a:pt x="1520504" y="1497950"/>
                  </a:lnTo>
                  <a:lnTo>
                    <a:pt x="1555318" y="1480354"/>
                  </a:lnTo>
                  <a:lnTo>
                    <a:pt x="1610676" y="1442554"/>
                  </a:lnTo>
                  <a:lnTo>
                    <a:pt x="1645350" y="1401782"/>
                  </a:lnTo>
                  <a:lnTo>
                    <a:pt x="1657350" y="1358646"/>
                  </a:lnTo>
                  <a:lnTo>
                    <a:pt x="1657350" y="252984"/>
                  </a:lnTo>
                  <a:lnTo>
                    <a:pt x="1645350" y="209847"/>
                  </a:lnTo>
                  <a:lnTo>
                    <a:pt x="1610676" y="169075"/>
                  </a:lnTo>
                  <a:lnTo>
                    <a:pt x="1555318" y="131275"/>
                  </a:lnTo>
                  <a:lnTo>
                    <a:pt x="1520504" y="113679"/>
                  </a:lnTo>
                  <a:lnTo>
                    <a:pt x="1481265" y="97054"/>
                  </a:lnTo>
                  <a:lnTo>
                    <a:pt x="1437849" y="81477"/>
                  </a:lnTo>
                  <a:lnTo>
                    <a:pt x="1390505" y="67022"/>
                  </a:lnTo>
                  <a:lnTo>
                    <a:pt x="1339482" y="53766"/>
                  </a:lnTo>
                  <a:lnTo>
                    <a:pt x="1285028" y="41785"/>
                  </a:lnTo>
                  <a:lnTo>
                    <a:pt x="1227392" y="31155"/>
                  </a:lnTo>
                  <a:lnTo>
                    <a:pt x="1166822" y="21952"/>
                  </a:lnTo>
                  <a:lnTo>
                    <a:pt x="1103568" y="14252"/>
                  </a:lnTo>
                  <a:lnTo>
                    <a:pt x="1037877" y="8130"/>
                  </a:lnTo>
                  <a:lnTo>
                    <a:pt x="969999" y="3664"/>
                  </a:lnTo>
                  <a:lnTo>
                    <a:pt x="900182" y="928"/>
                  </a:lnTo>
                  <a:lnTo>
                    <a:pt x="828675" y="0"/>
                  </a:lnTo>
                  <a:close/>
                </a:path>
              </a:pathLst>
            </a:custGeom>
            <a:solidFill>
              <a:srgbClr val="1F576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924050" y="836295"/>
              <a:ext cx="1657350" cy="16116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924050" y="836295"/>
              <a:ext cx="1657350" cy="1611630"/>
            </a:xfrm>
            <a:custGeom>
              <a:avLst/>
              <a:gdLst/>
              <a:ahLst/>
              <a:cxnLst/>
              <a:rect l="l" t="t" r="r" b="b"/>
              <a:pathLst>
                <a:path w="1657350" h="1611630">
                  <a:moveTo>
                    <a:pt x="828675" y="0"/>
                  </a:moveTo>
                  <a:lnTo>
                    <a:pt x="757167" y="928"/>
                  </a:lnTo>
                  <a:lnTo>
                    <a:pt x="687350" y="3664"/>
                  </a:lnTo>
                  <a:lnTo>
                    <a:pt x="619472" y="8130"/>
                  </a:lnTo>
                  <a:lnTo>
                    <a:pt x="553781" y="14252"/>
                  </a:lnTo>
                  <a:lnTo>
                    <a:pt x="490527" y="21952"/>
                  </a:lnTo>
                  <a:lnTo>
                    <a:pt x="429957" y="31155"/>
                  </a:lnTo>
                  <a:lnTo>
                    <a:pt x="372321" y="41785"/>
                  </a:lnTo>
                  <a:lnTo>
                    <a:pt x="317867" y="53766"/>
                  </a:lnTo>
                  <a:lnTo>
                    <a:pt x="266844" y="67022"/>
                  </a:lnTo>
                  <a:lnTo>
                    <a:pt x="219500" y="81477"/>
                  </a:lnTo>
                  <a:lnTo>
                    <a:pt x="176084" y="97054"/>
                  </a:lnTo>
                  <a:lnTo>
                    <a:pt x="136845" y="113679"/>
                  </a:lnTo>
                  <a:lnTo>
                    <a:pt x="102031" y="131275"/>
                  </a:lnTo>
                  <a:lnTo>
                    <a:pt x="46673" y="169075"/>
                  </a:lnTo>
                  <a:lnTo>
                    <a:pt x="11999" y="209847"/>
                  </a:lnTo>
                  <a:lnTo>
                    <a:pt x="0" y="252984"/>
                  </a:lnTo>
                  <a:lnTo>
                    <a:pt x="0" y="1358646"/>
                  </a:lnTo>
                  <a:lnTo>
                    <a:pt x="11999" y="1401782"/>
                  </a:lnTo>
                  <a:lnTo>
                    <a:pt x="46673" y="1442554"/>
                  </a:lnTo>
                  <a:lnTo>
                    <a:pt x="102031" y="1480354"/>
                  </a:lnTo>
                  <a:lnTo>
                    <a:pt x="136845" y="1497950"/>
                  </a:lnTo>
                  <a:lnTo>
                    <a:pt x="176084" y="1514575"/>
                  </a:lnTo>
                  <a:lnTo>
                    <a:pt x="219500" y="1530152"/>
                  </a:lnTo>
                  <a:lnTo>
                    <a:pt x="266844" y="1544607"/>
                  </a:lnTo>
                  <a:lnTo>
                    <a:pt x="317867" y="1557863"/>
                  </a:lnTo>
                  <a:lnTo>
                    <a:pt x="372321" y="1569844"/>
                  </a:lnTo>
                  <a:lnTo>
                    <a:pt x="429957" y="1580474"/>
                  </a:lnTo>
                  <a:lnTo>
                    <a:pt x="490527" y="1589677"/>
                  </a:lnTo>
                  <a:lnTo>
                    <a:pt x="553781" y="1597377"/>
                  </a:lnTo>
                  <a:lnTo>
                    <a:pt x="619472" y="1603499"/>
                  </a:lnTo>
                  <a:lnTo>
                    <a:pt x="687350" y="1607965"/>
                  </a:lnTo>
                  <a:lnTo>
                    <a:pt x="757167" y="1610701"/>
                  </a:lnTo>
                  <a:lnTo>
                    <a:pt x="828675" y="1611630"/>
                  </a:lnTo>
                  <a:lnTo>
                    <a:pt x="900182" y="1610701"/>
                  </a:lnTo>
                  <a:lnTo>
                    <a:pt x="969999" y="1607965"/>
                  </a:lnTo>
                  <a:lnTo>
                    <a:pt x="1037877" y="1603499"/>
                  </a:lnTo>
                  <a:lnTo>
                    <a:pt x="1103568" y="1597377"/>
                  </a:lnTo>
                  <a:lnTo>
                    <a:pt x="1166822" y="1589677"/>
                  </a:lnTo>
                  <a:lnTo>
                    <a:pt x="1227392" y="1580474"/>
                  </a:lnTo>
                  <a:lnTo>
                    <a:pt x="1285028" y="1569844"/>
                  </a:lnTo>
                  <a:lnTo>
                    <a:pt x="1339482" y="1557863"/>
                  </a:lnTo>
                  <a:lnTo>
                    <a:pt x="1390505" y="1544607"/>
                  </a:lnTo>
                  <a:lnTo>
                    <a:pt x="1437849" y="1530152"/>
                  </a:lnTo>
                  <a:lnTo>
                    <a:pt x="1481265" y="1514575"/>
                  </a:lnTo>
                  <a:lnTo>
                    <a:pt x="1520504" y="1497950"/>
                  </a:lnTo>
                  <a:lnTo>
                    <a:pt x="1555318" y="1480354"/>
                  </a:lnTo>
                  <a:lnTo>
                    <a:pt x="1610676" y="1442554"/>
                  </a:lnTo>
                  <a:lnTo>
                    <a:pt x="1645350" y="1401782"/>
                  </a:lnTo>
                  <a:lnTo>
                    <a:pt x="1657350" y="1358646"/>
                  </a:lnTo>
                  <a:lnTo>
                    <a:pt x="1657350" y="252984"/>
                  </a:lnTo>
                  <a:lnTo>
                    <a:pt x="1645350" y="209847"/>
                  </a:lnTo>
                  <a:lnTo>
                    <a:pt x="1610676" y="169075"/>
                  </a:lnTo>
                  <a:lnTo>
                    <a:pt x="1555318" y="131275"/>
                  </a:lnTo>
                  <a:lnTo>
                    <a:pt x="1520504" y="113679"/>
                  </a:lnTo>
                  <a:lnTo>
                    <a:pt x="1481265" y="97054"/>
                  </a:lnTo>
                  <a:lnTo>
                    <a:pt x="1437849" y="81477"/>
                  </a:lnTo>
                  <a:lnTo>
                    <a:pt x="1390505" y="67022"/>
                  </a:lnTo>
                  <a:lnTo>
                    <a:pt x="1339482" y="53766"/>
                  </a:lnTo>
                  <a:lnTo>
                    <a:pt x="1285028" y="41785"/>
                  </a:lnTo>
                  <a:lnTo>
                    <a:pt x="1227392" y="31155"/>
                  </a:lnTo>
                  <a:lnTo>
                    <a:pt x="1166822" y="21952"/>
                  </a:lnTo>
                  <a:lnTo>
                    <a:pt x="1103568" y="14252"/>
                  </a:lnTo>
                  <a:lnTo>
                    <a:pt x="1037877" y="8130"/>
                  </a:lnTo>
                  <a:lnTo>
                    <a:pt x="969999" y="3664"/>
                  </a:lnTo>
                  <a:lnTo>
                    <a:pt x="900182" y="928"/>
                  </a:lnTo>
                  <a:lnTo>
                    <a:pt x="828675" y="0"/>
                  </a:lnTo>
                  <a:close/>
                </a:path>
                <a:path w="1657350" h="1611630">
                  <a:moveTo>
                    <a:pt x="0" y="252984"/>
                  </a:moveTo>
                  <a:lnTo>
                    <a:pt x="11999" y="296152"/>
                  </a:lnTo>
                  <a:lnTo>
                    <a:pt x="46673" y="336942"/>
                  </a:lnTo>
                  <a:lnTo>
                    <a:pt x="102031" y="374749"/>
                  </a:lnTo>
                  <a:lnTo>
                    <a:pt x="136845" y="392344"/>
                  </a:lnTo>
                  <a:lnTo>
                    <a:pt x="176084" y="408967"/>
                  </a:lnTo>
                  <a:lnTo>
                    <a:pt x="219500" y="424540"/>
                  </a:lnTo>
                  <a:lnTo>
                    <a:pt x="266844" y="438990"/>
                  </a:lnTo>
                  <a:lnTo>
                    <a:pt x="317867" y="452240"/>
                  </a:lnTo>
                  <a:lnTo>
                    <a:pt x="372321" y="464215"/>
                  </a:lnTo>
                  <a:lnTo>
                    <a:pt x="429957" y="474838"/>
                  </a:lnTo>
                  <a:lnTo>
                    <a:pt x="490527" y="484035"/>
                  </a:lnTo>
                  <a:lnTo>
                    <a:pt x="553781" y="491729"/>
                  </a:lnTo>
                  <a:lnTo>
                    <a:pt x="619472" y="497845"/>
                  </a:lnTo>
                  <a:lnTo>
                    <a:pt x="687350" y="502307"/>
                  </a:lnTo>
                  <a:lnTo>
                    <a:pt x="757167" y="505040"/>
                  </a:lnTo>
                  <a:lnTo>
                    <a:pt x="828675" y="505968"/>
                  </a:lnTo>
                  <a:lnTo>
                    <a:pt x="900182" y="505040"/>
                  </a:lnTo>
                  <a:lnTo>
                    <a:pt x="969999" y="502307"/>
                  </a:lnTo>
                  <a:lnTo>
                    <a:pt x="1037877" y="497845"/>
                  </a:lnTo>
                  <a:lnTo>
                    <a:pt x="1103568" y="491729"/>
                  </a:lnTo>
                  <a:lnTo>
                    <a:pt x="1166822" y="484035"/>
                  </a:lnTo>
                  <a:lnTo>
                    <a:pt x="1227392" y="474838"/>
                  </a:lnTo>
                  <a:lnTo>
                    <a:pt x="1285028" y="464215"/>
                  </a:lnTo>
                  <a:lnTo>
                    <a:pt x="1339482" y="452240"/>
                  </a:lnTo>
                  <a:lnTo>
                    <a:pt x="1390505" y="438990"/>
                  </a:lnTo>
                  <a:lnTo>
                    <a:pt x="1437849" y="424540"/>
                  </a:lnTo>
                  <a:lnTo>
                    <a:pt x="1481265" y="408967"/>
                  </a:lnTo>
                  <a:lnTo>
                    <a:pt x="1520504" y="392344"/>
                  </a:lnTo>
                  <a:lnTo>
                    <a:pt x="1555318" y="374749"/>
                  </a:lnTo>
                  <a:lnTo>
                    <a:pt x="1610676" y="336942"/>
                  </a:lnTo>
                  <a:lnTo>
                    <a:pt x="1645350" y="296152"/>
                  </a:lnTo>
                  <a:lnTo>
                    <a:pt x="1654308" y="274827"/>
                  </a:lnTo>
                  <a:lnTo>
                    <a:pt x="1657350" y="252984"/>
                  </a:lnTo>
                </a:path>
              </a:pathLst>
            </a:custGeom>
            <a:ln w="12700">
              <a:solidFill>
                <a:srgbClr val="92C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205037" y="1378902"/>
              <a:ext cx="152400" cy="1555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05037" y="1662112"/>
              <a:ext cx="152400" cy="1555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205037" y="1915477"/>
              <a:ext cx="152400" cy="1562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205037" y="2130742"/>
              <a:ext cx="152400" cy="1562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593594" y="1270762"/>
            <a:ext cx="1152906" cy="104076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43510" indent="-113664">
              <a:lnSpc>
                <a:spcPct val="100000"/>
              </a:lnSpc>
              <a:spcBef>
                <a:spcPts val="805"/>
              </a:spcBef>
              <a:buAutoNum type="arabicPlain"/>
              <a:tabLst>
                <a:tab pos="144145" algn="l"/>
              </a:tabLst>
            </a:pPr>
            <a:r>
              <a:rPr sz="1200" spc="-5" dirty="0">
                <a:latin typeface="Carlito"/>
                <a:cs typeface="Carlito"/>
              </a:rPr>
              <a:t>Cp </a:t>
            </a:r>
            <a:r>
              <a:rPr sz="1200" dirty="0">
                <a:latin typeface="Carlito"/>
                <a:cs typeface="Carlito"/>
              </a:rPr>
              <a:t>0.</a:t>
            </a:r>
            <a:r>
              <a:rPr sz="1200" spc="-9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mg</a:t>
            </a:r>
          </a:p>
          <a:p>
            <a:pPr marL="133985" indent="-113030">
              <a:lnSpc>
                <a:spcPct val="100000"/>
              </a:lnSpc>
              <a:spcBef>
                <a:spcPts val="710"/>
              </a:spcBef>
              <a:buAutoNum type="arabicPlain"/>
              <a:tabLst>
                <a:tab pos="134620" algn="l"/>
              </a:tabLst>
            </a:pPr>
            <a:r>
              <a:rPr sz="1200" spc="-5" dirty="0">
                <a:latin typeface="Carlito"/>
                <a:cs typeface="Carlito"/>
              </a:rPr>
              <a:t>Cp </a:t>
            </a:r>
            <a:r>
              <a:rPr sz="1200" dirty="0">
                <a:latin typeface="Carlito"/>
                <a:cs typeface="Carlito"/>
              </a:rPr>
              <a:t>100</a:t>
            </a:r>
            <a:r>
              <a:rPr sz="1200" spc="-10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mg</a:t>
            </a:r>
          </a:p>
          <a:p>
            <a:pPr marL="21590">
              <a:lnSpc>
                <a:spcPct val="100000"/>
              </a:lnSpc>
              <a:spcBef>
                <a:spcPts val="565"/>
              </a:spcBef>
            </a:pPr>
            <a:r>
              <a:rPr sz="1200" dirty="0">
                <a:latin typeface="Carlito"/>
                <a:cs typeface="Carlito"/>
              </a:rPr>
              <a:t>2 </a:t>
            </a:r>
            <a:r>
              <a:rPr sz="1200" spc="-5" dirty="0">
                <a:latin typeface="Carlito"/>
                <a:cs typeface="Carlito"/>
              </a:rPr>
              <a:t>Cp </a:t>
            </a:r>
            <a:r>
              <a:rPr sz="1200" dirty="0">
                <a:latin typeface="Carlito"/>
                <a:cs typeface="Carlito"/>
              </a:rPr>
              <a:t>200</a:t>
            </a:r>
            <a:r>
              <a:rPr sz="1200" spc="-130" dirty="0">
                <a:latin typeface="Carlito"/>
                <a:cs typeface="Carlito"/>
              </a:rPr>
              <a:t> </a:t>
            </a:r>
            <a:r>
              <a:rPr sz="1000" spc="-10" dirty="0">
                <a:latin typeface="Carlito"/>
                <a:cs typeface="Carlito"/>
              </a:rPr>
              <a:t>mg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200" dirty="0">
                <a:latin typeface="Carlito"/>
                <a:cs typeface="Carlito"/>
              </a:rPr>
              <a:t>2 </a:t>
            </a:r>
            <a:r>
              <a:rPr sz="1200" spc="-5" dirty="0">
                <a:latin typeface="Carlito"/>
                <a:cs typeface="Carlito"/>
              </a:rPr>
              <a:t>Cp </a:t>
            </a:r>
            <a:r>
              <a:rPr sz="1200" dirty="0">
                <a:latin typeface="Carlito"/>
                <a:cs typeface="Carlito"/>
              </a:rPr>
              <a:t>300</a:t>
            </a:r>
            <a:r>
              <a:rPr sz="1200" spc="-130" dirty="0">
                <a:latin typeface="Carlito"/>
                <a:cs typeface="Carlito"/>
              </a:rPr>
              <a:t> </a:t>
            </a:r>
            <a:r>
              <a:rPr sz="1000" spc="-10" dirty="0">
                <a:latin typeface="Carlito"/>
                <a:cs typeface="Carlito"/>
              </a:rPr>
              <a:t>mg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975984" y="647192"/>
            <a:ext cx="348551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622322"/>
                </a:solidFill>
                <a:latin typeface="Carlito"/>
                <a:cs typeface="Carlito"/>
              </a:rPr>
              <a:t>Tirage </a:t>
            </a:r>
            <a:r>
              <a:rPr sz="1400" b="1" dirty="0">
                <a:solidFill>
                  <a:srgbClr val="622322"/>
                </a:solidFill>
                <a:latin typeface="Carlito"/>
                <a:cs typeface="Carlito"/>
              </a:rPr>
              <a:t>de </a:t>
            </a:r>
            <a:r>
              <a:rPr sz="1400" b="1" spc="-5" dirty="0">
                <a:solidFill>
                  <a:srgbClr val="622322"/>
                </a:solidFill>
                <a:latin typeface="Carlito"/>
                <a:cs typeface="Carlito"/>
              </a:rPr>
              <a:t>deux comprimés</a:t>
            </a:r>
            <a:r>
              <a:rPr sz="1400" b="1" spc="-25" dirty="0">
                <a:solidFill>
                  <a:srgbClr val="622322"/>
                </a:solidFill>
                <a:latin typeface="Carlito"/>
                <a:cs typeface="Carlito"/>
              </a:rPr>
              <a:t> </a:t>
            </a:r>
            <a:r>
              <a:rPr sz="1400" b="1" spc="-5" dirty="0">
                <a:solidFill>
                  <a:srgbClr val="622322"/>
                </a:solidFill>
                <a:latin typeface="Carlito"/>
                <a:cs typeface="Carlito"/>
              </a:rPr>
              <a:t>simultanés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870700" y="1800225"/>
            <a:ext cx="135039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05768"/>
                </a:solidFill>
                <a:latin typeface="Carlito"/>
                <a:cs typeface="Carlito"/>
              </a:rPr>
              <a:t>Combinaisons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419975" y="1383665"/>
            <a:ext cx="95250" cy="341630"/>
          </a:xfrm>
          <a:custGeom>
            <a:avLst/>
            <a:gdLst/>
            <a:ahLst/>
            <a:cxnLst/>
            <a:rect l="l" t="t" r="r" b="b"/>
            <a:pathLst>
              <a:path w="95250" h="341630">
                <a:moveTo>
                  <a:pt x="0" y="256159"/>
                </a:moveTo>
                <a:lnTo>
                  <a:pt x="23875" y="256159"/>
                </a:lnTo>
                <a:lnTo>
                  <a:pt x="23875" y="0"/>
                </a:lnTo>
                <a:lnTo>
                  <a:pt x="71500" y="0"/>
                </a:lnTo>
                <a:lnTo>
                  <a:pt x="71500" y="256159"/>
                </a:lnTo>
                <a:lnTo>
                  <a:pt x="95250" y="256159"/>
                </a:lnTo>
                <a:lnTo>
                  <a:pt x="47625" y="341629"/>
                </a:lnTo>
                <a:lnTo>
                  <a:pt x="0" y="25615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195059" y="942975"/>
            <a:ext cx="2545715" cy="281305"/>
          </a:xfrm>
          <a:custGeom>
            <a:avLst/>
            <a:gdLst/>
            <a:ahLst/>
            <a:cxnLst/>
            <a:rect l="l" t="t" r="r" b="b"/>
            <a:pathLst>
              <a:path w="2545715" h="281305">
                <a:moveTo>
                  <a:pt x="0" y="0"/>
                </a:moveTo>
                <a:lnTo>
                  <a:pt x="7578" y="37401"/>
                </a:lnTo>
                <a:lnTo>
                  <a:pt x="28965" y="70993"/>
                </a:lnTo>
                <a:lnTo>
                  <a:pt x="62134" y="99441"/>
                </a:lnTo>
                <a:lnTo>
                  <a:pt x="105061" y="121412"/>
                </a:lnTo>
                <a:lnTo>
                  <a:pt x="155721" y="135572"/>
                </a:lnTo>
                <a:lnTo>
                  <a:pt x="212089" y="140589"/>
                </a:lnTo>
                <a:lnTo>
                  <a:pt x="1060704" y="140589"/>
                </a:lnTo>
                <a:lnTo>
                  <a:pt x="1117125" y="145614"/>
                </a:lnTo>
                <a:lnTo>
                  <a:pt x="1167821" y="159798"/>
                </a:lnTo>
                <a:lnTo>
                  <a:pt x="1210770" y="181800"/>
                </a:lnTo>
                <a:lnTo>
                  <a:pt x="1243950" y="210279"/>
                </a:lnTo>
                <a:lnTo>
                  <a:pt x="1265341" y="243894"/>
                </a:lnTo>
                <a:lnTo>
                  <a:pt x="1272920" y="281305"/>
                </a:lnTo>
                <a:lnTo>
                  <a:pt x="1280491" y="243894"/>
                </a:lnTo>
                <a:lnTo>
                  <a:pt x="1301858" y="210279"/>
                </a:lnTo>
                <a:lnTo>
                  <a:pt x="1335008" y="181800"/>
                </a:lnTo>
                <a:lnTo>
                  <a:pt x="1377926" y="159798"/>
                </a:lnTo>
                <a:lnTo>
                  <a:pt x="1428598" y="145614"/>
                </a:lnTo>
                <a:lnTo>
                  <a:pt x="1485011" y="140589"/>
                </a:lnTo>
                <a:lnTo>
                  <a:pt x="2333624" y="140589"/>
                </a:lnTo>
                <a:lnTo>
                  <a:pt x="2389993" y="135572"/>
                </a:lnTo>
                <a:lnTo>
                  <a:pt x="2440653" y="121412"/>
                </a:lnTo>
                <a:lnTo>
                  <a:pt x="2483580" y="99441"/>
                </a:lnTo>
                <a:lnTo>
                  <a:pt x="2516749" y="70993"/>
                </a:lnTo>
                <a:lnTo>
                  <a:pt x="2538136" y="37401"/>
                </a:lnTo>
                <a:lnTo>
                  <a:pt x="254571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6" name="object 66"/>
          <p:cNvGrpSpPr/>
          <p:nvPr/>
        </p:nvGrpSpPr>
        <p:grpSpPr>
          <a:xfrm>
            <a:off x="3957637" y="519112"/>
            <a:ext cx="1819275" cy="1093470"/>
            <a:chOff x="3957637" y="519112"/>
            <a:chExt cx="1819275" cy="1093470"/>
          </a:xfrm>
        </p:grpSpPr>
        <p:sp>
          <p:nvSpPr>
            <p:cNvPr id="67" name="object 67"/>
            <p:cNvSpPr/>
            <p:nvPr/>
          </p:nvSpPr>
          <p:spPr>
            <a:xfrm>
              <a:off x="4245229" y="1383665"/>
              <a:ext cx="1527175" cy="224154"/>
            </a:xfrm>
            <a:custGeom>
              <a:avLst/>
              <a:gdLst/>
              <a:ahLst/>
              <a:cxnLst/>
              <a:rect l="l" t="t" r="r" b="b"/>
              <a:pathLst>
                <a:path w="1527175" h="224155">
                  <a:moveTo>
                    <a:pt x="1074547" y="0"/>
                  </a:moveTo>
                  <a:lnTo>
                    <a:pt x="1074547" y="56007"/>
                  </a:lnTo>
                  <a:lnTo>
                    <a:pt x="0" y="56007"/>
                  </a:lnTo>
                  <a:lnTo>
                    <a:pt x="0" y="168148"/>
                  </a:lnTo>
                  <a:lnTo>
                    <a:pt x="1074547" y="168148"/>
                  </a:lnTo>
                  <a:lnTo>
                    <a:pt x="1074547" y="224154"/>
                  </a:lnTo>
                  <a:lnTo>
                    <a:pt x="1526921" y="112013"/>
                  </a:lnTo>
                  <a:lnTo>
                    <a:pt x="1074547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962400" y="523875"/>
              <a:ext cx="1809750" cy="1083945"/>
            </a:xfrm>
            <a:custGeom>
              <a:avLst/>
              <a:gdLst/>
              <a:ahLst/>
              <a:cxnLst/>
              <a:rect l="l" t="t" r="r" b="b"/>
              <a:pathLst>
                <a:path w="1809750" h="1083945">
                  <a:moveTo>
                    <a:pt x="1357376" y="859790"/>
                  </a:moveTo>
                  <a:lnTo>
                    <a:pt x="1357376" y="915797"/>
                  </a:lnTo>
                  <a:lnTo>
                    <a:pt x="282828" y="915797"/>
                  </a:lnTo>
                  <a:lnTo>
                    <a:pt x="282828" y="1027938"/>
                  </a:lnTo>
                  <a:lnTo>
                    <a:pt x="1357376" y="1027938"/>
                  </a:lnTo>
                  <a:lnTo>
                    <a:pt x="1357376" y="1083945"/>
                  </a:lnTo>
                  <a:lnTo>
                    <a:pt x="1809750" y="971804"/>
                  </a:lnTo>
                  <a:lnTo>
                    <a:pt x="1357376" y="859790"/>
                  </a:lnTo>
                  <a:close/>
                </a:path>
                <a:path w="1809750" h="1083945">
                  <a:moveTo>
                    <a:pt x="823976" y="217678"/>
                  </a:moveTo>
                  <a:lnTo>
                    <a:pt x="637159" y="86106"/>
                  </a:lnTo>
                  <a:lnTo>
                    <a:pt x="557784" y="237236"/>
                  </a:lnTo>
                  <a:lnTo>
                    <a:pt x="28194" y="86106"/>
                  </a:lnTo>
                  <a:lnTo>
                    <a:pt x="352933" y="286004"/>
                  </a:lnTo>
                  <a:lnTo>
                    <a:pt x="0" y="323469"/>
                  </a:lnTo>
                  <a:lnTo>
                    <a:pt x="283972" y="442087"/>
                  </a:lnTo>
                  <a:lnTo>
                    <a:pt x="10287" y="547624"/>
                  </a:lnTo>
                  <a:lnTo>
                    <a:pt x="432308" y="523240"/>
                  </a:lnTo>
                  <a:lnTo>
                    <a:pt x="363347" y="661416"/>
                  </a:lnTo>
                  <a:lnTo>
                    <a:pt x="588517" y="586613"/>
                  </a:lnTo>
                  <a:lnTo>
                    <a:pt x="647319" y="810895"/>
                  </a:lnTo>
                  <a:lnTo>
                    <a:pt x="803528" y="560705"/>
                  </a:lnTo>
                  <a:lnTo>
                    <a:pt x="1010538" y="740918"/>
                  </a:lnTo>
                  <a:lnTo>
                    <a:pt x="1069594" y="542798"/>
                  </a:lnTo>
                  <a:lnTo>
                    <a:pt x="1384300" y="679323"/>
                  </a:lnTo>
                  <a:lnTo>
                    <a:pt x="1284477" y="485902"/>
                  </a:lnTo>
                  <a:lnTo>
                    <a:pt x="1647825" y="498983"/>
                  </a:lnTo>
                  <a:lnTo>
                    <a:pt x="1343152" y="393192"/>
                  </a:lnTo>
                  <a:lnTo>
                    <a:pt x="1609471" y="305435"/>
                  </a:lnTo>
                  <a:lnTo>
                    <a:pt x="1274190" y="274574"/>
                  </a:lnTo>
                  <a:lnTo>
                    <a:pt x="1402207" y="167259"/>
                  </a:lnTo>
                  <a:lnTo>
                    <a:pt x="1079880" y="199898"/>
                  </a:lnTo>
                  <a:lnTo>
                    <a:pt x="1107821" y="0"/>
                  </a:lnTo>
                  <a:lnTo>
                    <a:pt x="823976" y="21767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4393818" y="784606"/>
            <a:ext cx="102908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Expérience</a:t>
            </a:r>
            <a:endParaRPr sz="1200" dirty="0">
              <a:latin typeface="Carlito"/>
              <a:cs typeface="Carlito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2386012" y="1671637"/>
            <a:ext cx="152400" cy="615315"/>
            <a:chOff x="2386012" y="1671637"/>
            <a:chExt cx="152400" cy="615315"/>
          </a:xfrm>
        </p:grpSpPr>
        <p:sp>
          <p:nvSpPr>
            <p:cNvPr id="77" name="object 77"/>
            <p:cNvSpPr/>
            <p:nvPr/>
          </p:nvSpPr>
          <p:spPr>
            <a:xfrm>
              <a:off x="2386012" y="1671637"/>
              <a:ext cx="152400" cy="1562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386012" y="1925637"/>
              <a:ext cx="152400" cy="1562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386012" y="2130742"/>
              <a:ext cx="152400" cy="1562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object 80"/>
          <p:cNvGrpSpPr/>
          <p:nvPr/>
        </p:nvGrpSpPr>
        <p:grpSpPr>
          <a:xfrm>
            <a:off x="5499100" y="4010025"/>
            <a:ext cx="2133600" cy="152400"/>
            <a:chOff x="3238500" y="3903345"/>
            <a:chExt cx="1076325" cy="190500"/>
          </a:xfrm>
        </p:grpSpPr>
        <p:sp>
          <p:nvSpPr>
            <p:cNvPr id="81" name="object 81"/>
            <p:cNvSpPr/>
            <p:nvPr/>
          </p:nvSpPr>
          <p:spPr>
            <a:xfrm>
              <a:off x="3238500" y="3903345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5"/>
                  </a:lnTo>
                  <a:lnTo>
                    <a:pt x="0" y="47625"/>
                  </a:lnTo>
                  <a:lnTo>
                    <a:pt x="0" y="142875"/>
                  </a:lnTo>
                  <a:lnTo>
                    <a:pt x="807212" y="142875"/>
                  </a:lnTo>
                  <a:lnTo>
                    <a:pt x="807212" y="190500"/>
                  </a:lnTo>
                  <a:lnTo>
                    <a:pt x="1076325" y="95250"/>
                  </a:lnTo>
                  <a:lnTo>
                    <a:pt x="80721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238500" y="3903345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5"/>
                  </a:lnTo>
                  <a:lnTo>
                    <a:pt x="0" y="47625"/>
                  </a:lnTo>
                  <a:lnTo>
                    <a:pt x="0" y="142875"/>
                  </a:lnTo>
                  <a:lnTo>
                    <a:pt x="807212" y="142875"/>
                  </a:lnTo>
                  <a:lnTo>
                    <a:pt x="807212" y="190500"/>
                  </a:lnTo>
                  <a:lnTo>
                    <a:pt x="1076325" y="95250"/>
                  </a:lnTo>
                  <a:lnTo>
                    <a:pt x="80721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object 83"/>
          <p:cNvGrpSpPr/>
          <p:nvPr/>
        </p:nvGrpSpPr>
        <p:grpSpPr>
          <a:xfrm>
            <a:off x="5575300" y="4619626"/>
            <a:ext cx="2133600" cy="152399"/>
            <a:chOff x="3300412" y="4367212"/>
            <a:chExt cx="1085850" cy="200025"/>
          </a:xfrm>
        </p:grpSpPr>
        <p:sp>
          <p:nvSpPr>
            <p:cNvPr id="84" name="object 84"/>
            <p:cNvSpPr/>
            <p:nvPr/>
          </p:nvSpPr>
          <p:spPr>
            <a:xfrm>
              <a:off x="3305175" y="4371975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5"/>
                  </a:lnTo>
                  <a:lnTo>
                    <a:pt x="0" y="47625"/>
                  </a:lnTo>
                  <a:lnTo>
                    <a:pt x="0" y="142875"/>
                  </a:lnTo>
                  <a:lnTo>
                    <a:pt x="807212" y="142875"/>
                  </a:lnTo>
                  <a:lnTo>
                    <a:pt x="807212" y="190500"/>
                  </a:lnTo>
                  <a:lnTo>
                    <a:pt x="1076325" y="95250"/>
                  </a:lnTo>
                  <a:lnTo>
                    <a:pt x="80721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305175" y="4371975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5"/>
                  </a:lnTo>
                  <a:lnTo>
                    <a:pt x="0" y="47625"/>
                  </a:lnTo>
                  <a:lnTo>
                    <a:pt x="0" y="142875"/>
                  </a:lnTo>
                  <a:lnTo>
                    <a:pt x="807212" y="142875"/>
                  </a:lnTo>
                  <a:lnTo>
                    <a:pt x="807212" y="190500"/>
                  </a:lnTo>
                  <a:lnTo>
                    <a:pt x="1076325" y="95250"/>
                  </a:lnTo>
                  <a:lnTo>
                    <a:pt x="80721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6" name="object 86"/>
          <p:cNvGrpSpPr/>
          <p:nvPr/>
        </p:nvGrpSpPr>
        <p:grpSpPr>
          <a:xfrm>
            <a:off x="6565900" y="5076825"/>
            <a:ext cx="990600" cy="152400"/>
            <a:chOff x="3300412" y="4849177"/>
            <a:chExt cx="1085850" cy="200025"/>
          </a:xfrm>
        </p:grpSpPr>
        <p:sp>
          <p:nvSpPr>
            <p:cNvPr id="87" name="object 87"/>
            <p:cNvSpPr/>
            <p:nvPr/>
          </p:nvSpPr>
          <p:spPr>
            <a:xfrm>
              <a:off x="3305175" y="4853940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5"/>
                  </a:lnTo>
                  <a:lnTo>
                    <a:pt x="0" y="47625"/>
                  </a:lnTo>
                  <a:lnTo>
                    <a:pt x="0" y="142875"/>
                  </a:lnTo>
                  <a:lnTo>
                    <a:pt x="807212" y="142875"/>
                  </a:lnTo>
                  <a:lnTo>
                    <a:pt x="807212" y="190500"/>
                  </a:lnTo>
                  <a:lnTo>
                    <a:pt x="1076325" y="95250"/>
                  </a:lnTo>
                  <a:lnTo>
                    <a:pt x="80721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305175" y="4853940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5"/>
                  </a:lnTo>
                  <a:lnTo>
                    <a:pt x="0" y="47625"/>
                  </a:lnTo>
                  <a:lnTo>
                    <a:pt x="0" y="142875"/>
                  </a:lnTo>
                  <a:lnTo>
                    <a:pt x="807212" y="142875"/>
                  </a:lnTo>
                  <a:lnTo>
                    <a:pt x="807212" y="190500"/>
                  </a:lnTo>
                  <a:lnTo>
                    <a:pt x="1076325" y="95250"/>
                  </a:lnTo>
                  <a:lnTo>
                    <a:pt x="80721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object 89"/>
          <p:cNvGrpSpPr/>
          <p:nvPr/>
        </p:nvGrpSpPr>
        <p:grpSpPr>
          <a:xfrm>
            <a:off x="5499100" y="5610225"/>
            <a:ext cx="1905000" cy="152400"/>
            <a:chOff x="3300412" y="5331142"/>
            <a:chExt cx="1085850" cy="200025"/>
          </a:xfrm>
        </p:grpSpPr>
        <p:sp>
          <p:nvSpPr>
            <p:cNvPr id="90" name="object 90"/>
            <p:cNvSpPr/>
            <p:nvPr/>
          </p:nvSpPr>
          <p:spPr>
            <a:xfrm>
              <a:off x="3305175" y="5335904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4"/>
                  </a:lnTo>
                  <a:lnTo>
                    <a:pt x="0" y="47624"/>
                  </a:lnTo>
                  <a:lnTo>
                    <a:pt x="0" y="142874"/>
                  </a:lnTo>
                  <a:lnTo>
                    <a:pt x="807212" y="142874"/>
                  </a:lnTo>
                  <a:lnTo>
                    <a:pt x="807212" y="190499"/>
                  </a:lnTo>
                  <a:lnTo>
                    <a:pt x="1076325" y="95249"/>
                  </a:lnTo>
                  <a:lnTo>
                    <a:pt x="80721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305175" y="5335904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4"/>
                  </a:lnTo>
                  <a:lnTo>
                    <a:pt x="0" y="47624"/>
                  </a:lnTo>
                  <a:lnTo>
                    <a:pt x="0" y="142874"/>
                  </a:lnTo>
                  <a:lnTo>
                    <a:pt x="807212" y="142874"/>
                  </a:lnTo>
                  <a:lnTo>
                    <a:pt x="807212" y="190499"/>
                  </a:lnTo>
                  <a:lnTo>
                    <a:pt x="1076325" y="95249"/>
                  </a:lnTo>
                  <a:lnTo>
                    <a:pt x="80721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2" name="object 92"/>
          <p:cNvGrpSpPr/>
          <p:nvPr/>
        </p:nvGrpSpPr>
        <p:grpSpPr>
          <a:xfrm>
            <a:off x="4356100" y="6143626"/>
            <a:ext cx="2762250" cy="152400"/>
            <a:chOff x="3300412" y="5812472"/>
            <a:chExt cx="1085850" cy="200025"/>
          </a:xfrm>
        </p:grpSpPr>
        <p:sp>
          <p:nvSpPr>
            <p:cNvPr id="93" name="object 93"/>
            <p:cNvSpPr/>
            <p:nvPr/>
          </p:nvSpPr>
          <p:spPr>
            <a:xfrm>
              <a:off x="3305175" y="5817235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4"/>
                  </a:lnTo>
                  <a:lnTo>
                    <a:pt x="0" y="47624"/>
                  </a:lnTo>
                  <a:lnTo>
                    <a:pt x="0" y="142874"/>
                  </a:lnTo>
                  <a:lnTo>
                    <a:pt x="807212" y="142874"/>
                  </a:lnTo>
                  <a:lnTo>
                    <a:pt x="807212" y="190499"/>
                  </a:lnTo>
                  <a:lnTo>
                    <a:pt x="1076325" y="95249"/>
                  </a:lnTo>
                  <a:lnTo>
                    <a:pt x="80721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305175" y="5817235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4"/>
                  </a:lnTo>
                  <a:lnTo>
                    <a:pt x="0" y="47624"/>
                  </a:lnTo>
                  <a:lnTo>
                    <a:pt x="0" y="142874"/>
                  </a:lnTo>
                  <a:lnTo>
                    <a:pt x="807212" y="142874"/>
                  </a:lnTo>
                  <a:lnTo>
                    <a:pt x="807212" y="190499"/>
                  </a:lnTo>
                  <a:lnTo>
                    <a:pt x="1076325" y="95249"/>
                  </a:lnTo>
                  <a:lnTo>
                    <a:pt x="80721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5" name="object 95"/>
          <p:cNvGrpSpPr/>
          <p:nvPr/>
        </p:nvGrpSpPr>
        <p:grpSpPr>
          <a:xfrm>
            <a:off x="3213100" y="6677026"/>
            <a:ext cx="3962400" cy="152399"/>
            <a:chOff x="3300412" y="6293802"/>
            <a:chExt cx="1085850" cy="200025"/>
          </a:xfrm>
        </p:grpSpPr>
        <p:sp>
          <p:nvSpPr>
            <p:cNvPr id="96" name="object 96"/>
            <p:cNvSpPr/>
            <p:nvPr/>
          </p:nvSpPr>
          <p:spPr>
            <a:xfrm>
              <a:off x="3305175" y="6298565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5"/>
                  </a:lnTo>
                  <a:lnTo>
                    <a:pt x="0" y="47625"/>
                  </a:lnTo>
                  <a:lnTo>
                    <a:pt x="0" y="142875"/>
                  </a:lnTo>
                  <a:lnTo>
                    <a:pt x="807212" y="142875"/>
                  </a:lnTo>
                  <a:lnTo>
                    <a:pt x="807212" y="190500"/>
                  </a:lnTo>
                  <a:lnTo>
                    <a:pt x="1076325" y="95250"/>
                  </a:lnTo>
                  <a:lnTo>
                    <a:pt x="80721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305175" y="6298565"/>
              <a:ext cx="1076325" cy="190500"/>
            </a:xfrm>
            <a:custGeom>
              <a:avLst/>
              <a:gdLst/>
              <a:ahLst/>
              <a:cxnLst/>
              <a:rect l="l" t="t" r="r" b="b"/>
              <a:pathLst>
                <a:path w="1076325" h="190500">
                  <a:moveTo>
                    <a:pt x="807212" y="0"/>
                  </a:moveTo>
                  <a:lnTo>
                    <a:pt x="807212" y="47625"/>
                  </a:lnTo>
                  <a:lnTo>
                    <a:pt x="0" y="47625"/>
                  </a:lnTo>
                  <a:lnTo>
                    <a:pt x="0" y="142875"/>
                  </a:lnTo>
                  <a:lnTo>
                    <a:pt x="807212" y="142875"/>
                  </a:lnTo>
                  <a:lnTo>
                    <a:pt x="807212" y="190500"/>
                  </a:lnTo>
                  <a:lnTo>
                    <a:pt x="1076325" y="95250"/>
                  </a:lnTo>
                  <a:lnTo>
                    <a:pt x="80721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4</a:t>
            </a:fld>
            <a:endParaRPr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1300" y="3810000"/>
            <a:ext cx="1952625" cy="504825"/>
          </a:xfrm>
          <a:prstGeom prst="rect">
            <a:avLst/>
          </a:prstGeom>
          <a:noFill/>
        </p:spPr>
      </p:pic>
      <p:pic>
        <p:nvPicPr>
          <p:cNvPr id="104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5100" y="4448175"/>
            <a:ext cx="2066925" cy="400050"/>
          </a:xfrm>
          <a:prstGeom prst="rect">
            <a:avLst/>
          </a:prstGeom>
          <a:noFill/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4000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5100" y="5972175"/>
            <a:ext cx="1819275" cy="476250"/>
          </a:xfrm>
          <a:prstGeom prst="rect">
            <a:avLst/>
          </a:prstGeom>
          <a:noFill/>
        </p:spPr>
      </p:pic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4000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1775" y="6477000"/>
            <a:ext cx="1762125" cy="504825"/>
          </a:xfrm>
          <a:prstGeom prst="rect">
            <a:avLst/>
          </a:prstGeom>
          <a:noFill/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8500" y="3095625"/>
            <a:ext cx="2857500" cy="238125"/>
          </a:xfrm>
          <a:prstGeom prst="rect">
            <a:avLst/>
          </a:prstGeom>
          <a:noFill/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700" y="2638425"/>
            <a:ext cx="1971675" cy="333375"/>
          </a:xfrm>
          <a:prstGeom prst="rect">
            <a:avLst/>
          </a:prstGeom>
          <a:noFill/>
        </p:spPr>
      </p:pic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5100" y="4876800"/>
            <a:ext cx="2552700" cy="504825"/>
          </a:xfrm>
          <a:prstGeom prst="rect">
            <a:avLst/>
          </a:prstGeom>
          <a:noFill/>
        </p:spPr>
      </p:pic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5100" y="5410200"/>
            <a:ext cx="2362200" cy="504825"/>
          </a:xfrm>
          <a:prstGeom prst="rect">
            <a:avLst/>
          </a:prstGeom>
          <a:noFill/>
        </p:spPr>
      </p:pic>
      <p:sp>
        <p:nvSpPr>
          <p:cNvPr id="126" name="Rectangle 125"/>
          <p:cNvSpPr/>
          <p:nvPr/>
        </p:nvSpPr>
        <p:spPr>
          <a:xfrm>
            <a:off x="850900" y="5073848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/>
              <a:t>« 1&lt; </a:t>
            </a:r>
            <a:r>
              <a:rPr lang="fr-FR" sz="1400" b="1" dirty="0"/>
              <a:t>Cp de 0 mg et 1 Cp de 300 mg </a:t>
            </a:r>
            <a:r>
              <a:rPr lang="fr-FR" sz="1400" b="1" u="sng" dirty="0">
                <a:solidFill>
                  <a:srgbClr val="FF0000"/>
                </a:solidFill>
              </a:rPr>
              <a:t>ou</a:t>
            </a:r>
            <a:r>
              <a:rPr lang="fr-FR" sz="1400" b="1" dirty="0"/>
              <a:t> 1 </a:t>
            </a:r>
            <a:r>
              <a:rPr lang="fr-FR" sz="1400" b="1" dirty="0" err="1"/>
              <a:t>Cps</a:t>
            </a:r>
            <a:r>
              <a:rPr lang="fr-FR" sz="1400" b="1" dirty="0"/>
              <a:t> de 100 mg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et</a:t>
            </a:r>
            <a:r>
              <a:rPr lang="fr-FR" sz="1400" b="1" dirty="0"/>
              <a:t> 1 Cp de 200 » ;</a:t>
            </a:r>
            <a:endParaRPr lang="fr-F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7" grpId="0"/>
      <p:bldP spid="24" grpId="0"/>
      <p:bldP spid="31" grpId="0"/>
      <p:bldP spid="45" grpId="0"/>
      <p:bldP spid="52" grpId="0"/>
      <p:bldP spid="61" grpId="0"/>
      <p:bldP spid="62" grpId="0"/>
      <p:bldP spid="63" grpId="0"/>
      <p:bldP spid="64" grpId="0" animBg="1"/>
      <p:bldP spid="65" grpId="0" animBg="1"/>
      <p:bldP spid="75" grpId="0"/>
      <p:bldP spid="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0118"/>
            <a:ext cx="29013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On </a:t>
            </a:r>
            <a:r>
              <a:rPr sz="1400" dirty="0">
                <a:latin typeface="Times New Roman"/>
                <a:cs typeface="Times New Roman"/>
              </a:rPr>
              <a:t>en </a:t>
            </a:r>
            <a:r>
              <a:rPr sz="1400" spc="-5" dirty="0">
                <a:latin typeface="Times New Roman"/>
                <a:cs typeface="Times New Roman"/>
              </a:rPr>
              <a:t>déduit </a:t>
            </a:r>
            <a:r>
              <a:rPr sz="1400" dirty="0">
                <a:latin typeface="Times New Roman"/>
                <a:cs typeface="Times New Roman"/>
              </a:rPr>
              <a:t>la </a:t>
            </a:r>
            <a:r>
              <a:rPr sz="1400" spc="-10" dirty="0">
                <a:latin typeface="Times New Roman"/>
                <a:cs typeface="Times New Roman"/>
              </a:rPr>
              <a:t>loi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probabilité </a:t>
            </a:r>
            <a:r>
              <a:rPr sz="1400" dirty="0">
                <a:latin typeface="Times New Roman"/>
                <a:cs typeface="Times New Roman"/>
              </a:rPr>
              <a:t>de X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4651" y="1103630"/>
          <a:ext cx="9344021" cy="833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1167765"/>
                <a:gridCol w="1168399"/>
                <a:gridCol w="1167764"/>
                <a:gridCol w="1167764"/>
                <a:gridCol w="1169034"/>
                <a:gridCol w="1167765"/>
                <a:gridCol w="1167765"/>
              </a:tblGrid>
              <a:tr h="422147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aseline="-16666" dirty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0" marR="0" marT="17526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400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600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Symbol"/>
                          <a:cs typeface="Symbol"/>
                        </a:rPr>
                        <a:t></a:t>
                      </a:r>
                      <a:endParaRPr sz="1400" dirty="0">
                        <a:latin typeface="Symbol"/>
                        <a:cs typeface="Symbo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aseline="-16666" dirty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0" marR="0" marT="127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2/21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3/21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6/21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5/21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4/21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1/21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909827" y="2212822"/>
            <a:ext cx="7328534" cy="1951496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266700" indent="-229235">
              <a:lnSpc>
                <a:spcPct val="100000"/>
              </a:lnSpc>
              <a:spcBef>
                <a:spcPts val="835"/>
              </a:spcBef>
              <a:buAutoNum type="arabicPeriod" startAt="2"/>
              <a:tabLst>
                <a:tab pos="267335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Calcul de l’Espérance E(X) </a:t>
            </a:r>
            <a:r>
              <a:rPr sz="1400" b="1" dirty="0">
                <a:latin typeface="Times New Roman"/>
                <a:cs typeface="Times New Roman"/>
              </a:rPr>
              <a:t>et de </a:t>
            </a:r>
            <a:r>
              <a:rPr sz="1400" b="1" spc="-5" dirty="0">
                <a:latin typeface="Times New Roman"/>
                <a:cs typeface="Times New Roman"/>
              </a:rPr>
              <a:t>la Variance V(X)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311150" lvl="1" indent="-273685">
              <a:lnSpc>
                <a:spcPct val="100000"/>
              </a:lnSpc>
              <a:spcBef>
                <a:spcPts val="735"/>
              </a:spcBef>
              <a:buAutoNum type="alphaLcPeriod"/>
              <a:tabLst>
                <a:tab pos="310515" algn="l"/>
                <a:tab pos="311785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E(X)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imes New Roman"/>
                <a:cs typeface="Times New Roman"/>
              </a:rPr>
              <a:t>:</a:t>
            </a:r>
            <a:r>
              <a:rPr lang="ar-DZ" sz="1400" b="1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158240">
              <a:lnSpc>
                <a:spcPct val="100000"/>
              </a:lnSpc>
              <a:spcBef>
                <a:spcPts val="1100"/>
              </a:spcBef>
              <a:tabLst>
                <a:tab pos="2144395" algn="l"/>
              </a:tabLst>
            </a:pPr>
            <a:r>
              <a:rPr sz="1400" spc="530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54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2100" spc="907" baseline="1984" dirty="0">
                <a:latin typeface="Arial"/>
                <a:cs typeface="Arial"/>
              </a:rPr>
              <a:t> </a:t>
            </a:r>
            <a:r>
              <a:rPr sz="1500" spc="442" baseline="30555" dirty="0">
                <a:latin typeface="Arial"/>
                <a:cs typeface="Arial"/>
              </a:rPr>
              <a:t> </a:t>
            </a:r>
            <a:r>
              <a:rPr sz="1500" baseline="30555" dirty="0">
                <a:latin typeface="Arial"/>
                <a:cs typeface="Arial"/>
              </a:rPr>
              <a:t>	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500" spc="240" baseline="-16666" dirty="0">
                <a:latin typeface="Arial"/>
                <a:cs typeface="Arial"/>
              </a:rPr>
              <a:t> </a:t>
            </a:r>
            <a:r>
              <a:rPr sz="1400" spc="340" dirty="0">
                <a:latin typeface="Arial"/>
                <a:cs typeface="Arial"/>
              </a:rPr>
              <a:t> </a:t>
            </a:r>
            <a:r>
              <a:rPr sz="1500" spc="104" baseline="-16666" dirty="0">
                <a:latin typeface="Arial"/>
                <a:cs typeface="Arial"/>
              </a:rPr>
              <a:t> </a:t>
            </a:r>
            <a:endParaRPr sz="1500" baseline="-16666" dirty="0">
              <a:latin typeface="Arial"/>
              <a:cs typeface="Arial"/>
            </a:endParaRPr>
          </a:p>
          <a:p>
            <a:pPr marL="1900555">
              <a:lnSpc>
                <a:spcPct val="100000"/>
              </a:lnSpc>
              <a:spcBef>
                <a:spcPts val="350"/>
              </a:spcBef>
            </a:pPr>
            <a:r>
              <a:rPr sz="1000" spc="100" dirty="0">
                <a:latin typeface="Arial"/>
                <a:cs typeface="Arial"/>
              </a:rPr>
              <a:t> </a:t>
            </a:r>
            <a:r>
              <a:rPr sz="1000" spc="450" dirty="0">
                <a:latin typeface="Arial"/>
                <a:cs typeface="Arial"/>
              </a:rPr>
              <a:t> </a:t>
            </a:r>
            <a:r>
              <a:rPr sz="1000" spc="295" dirty="0">
                <a:latin typeface="Arial"/>
                <a:cs typeface="Arial"/>
              </a:rPr>
              <a:t> 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1607820">
              <a:lnSpc>
                <a:spcPts val="1395"/>
              </a:lnSpc>
            </a:pPr>
            <a:r>
              <a:rPr sz="1400" spc="655" dirty="0">
                <a:latin typeface="Arial"/>
                <a:cs typeface="Arial"/>
              </a:rPr>
              <a:t>  </a:t>
            </a:r>
            <a:r>
              <a:rPr sz="1400" spc="385" dirty="0">
                <a:latin typeface="Arial"/>
                <a:cs typeface="Arial"/>
              </a:rPr>
              <a:t>   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6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500" spc="442" baseline="47222" dirty="0">
                <a:latin typeface="Arial"/>
                <a:cs typeface="Arial"/>
              </a:rPr>
              <a:t> </a:t>
            </a:r>
            <a:r>
              <a:rPr sz="1500" baseline="47222" dirty="0">
                <a:latin typeface="Arial"/>
                <a:cs typeface="Arial"/>
              </a:rPr>
              <a:t> </a:t>
            </a:r>
            <a:r>
              <a:rPr sz="1500" spc="67" baseline="47222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  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6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500" spc="442" baseline="47222" dirty="0">
                <a:latin typeface="Arial"/>
                <a:cs typeface="Arial"/>
              </a:rPr>
              <a:t> </a:t>
            </a:r>
            <a:r>
              <a:rPr sz="1500" baseline="47222" dirty="0">
                <a:latin typeface="Arial"/>
                <a:cs typeface="Arial"/>
              </a:rPr>
              <a:t> </a:t>
            </a:r>
            <a:r>
              <a:rPr sz="1500" spc="60" baseline="47222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  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6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500" spc="442" baseline="47222" dirty="0">
                <a:latin typeface="Arial"/>
                <a:cs typeface="Arial"/>
              </a:rPr>
              <a:t> </a:t>
            </a:r>
            <a:r>
              <a:rPr sz="1500" baseline="47222" dirty="0">
                <a:latin typeface="Arial"/>
                <a:cs typeface="Arial"/>
              </a:rPr>
              <a:t> </a:t>
            </a:r>
            <a:r>
              <a:rPr sz="1500" spc="82" baseline="47222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 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6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500" spc="442" baseline="47222" dirty="0">
                <a:latin typeface="Arial"/>
                <a:cs typeface="Arial"/>
              </a:rPr>
              <a:t> </a:t>
            </a:r>
            <a:r>
              <a:rPr sz="1500" baseline="47222" dirty="0">
                <a:latin typeface="Arial"/>
                <a:cs typeface="Arial"/>
              </a:rPr>
              <a:t> </a:t>
            </a:r>
            <a:r>
              <a:rPr sz="1500" spc="60" baseline="47222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  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6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500" spc="442" baseline="47222" dirty="0">
                <a:latin typeface="Arial"/>
                <a:cs typeface="Arial"/>
              </a:rPr>
              <a:t> </a:t>
            </a:r>
            <a:r>
              <a:rPr sz="1500" baseline="47222" dirty="0">
                <a:latin typeface="Arial"/>
                <a:cs typeface="Arial"/>
              </a:rPr>
              <a:t> </a:t>
            </a:r>
            <a:r>
              <a:rPr sz="1500" spc="82" baseline="47222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  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6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500" spc="442" baseline="47222" dirty="0">
                <a:latin typeface="Arial"/>
                <a:cs typeface="Arial"/>
              </a:rPr>
              <a:t> </a:t>
            </a:r>
            <a:r>
              <a:rPr sz="1500" baseline="47222" dirty="0">
                <a:latin typeface="Arial"/>
                <a:cs typeface="Arial"/>
              </a:rPr>
              <a:t> </a:t>
            </a:r>
            <a:r>
              <a:rPr sz="1500" spc="195" baseline="47222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500" spc="434" baseline="47222" dirty="0">
                <a:latin typeface="Arial"/>
                <a:cs typeface="Arial"/>
              </a:rPr>
              <a:t>    </a:t>
            </a:r>
            <a:endParaRPr sz="1500" baseline="47222" dirty="0">
              <a:latin typeface="Arial"/>
              <a:cs typeface="Arial"/>
            </a:endParaRPr>
          </a:p>
          <a:p>
            <a:pPr marL="2292350">
              <a:lnSpc>
                <a:spcPts val="915"/>
              </a:lnSpc>
              <a:tabLst>
                <a:tab pos="3152140" algn="l"/>
                <a:tab pos="4011295" algn="l"/>
                <a:tab pos="4872990" algn="l"/>
                <a:tab pos="5732145" algn="l"/>
                <a:tab pos="6593205" algn="l"/>
                <a:tab pos="7044690" algn="l"/>
              </a:tabLst>
            </a:pP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2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2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2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2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2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290" dirty="0">
                <a:latin typeface="Arial"/>
                <a:cs typeface="Arial"/>
              </a:rPr>
              <a:t> </a:t>
            </a:r>
            <a:r>
              <a:rPr sz="1000" spc="2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290" dirty="0">
                <a:latin typeface="Arial"/>
                <a:cs typeface="Arial"/>
              </a:rPr>
              <a:t> 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5227" y="4270629"/>
            <a:ext cx="7327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b. V(X)</a:t>
            </a:r>
            <a:r>
              <a:rPr sz="1400" b="1" spc="-10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16250" y="4665345"/>
            <a:ext cx="1087120" cy="23939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0"/>
              </a:spcBef>
            </a:pPr>
            <a:r>
              <a:rPr sz="1400" spc="434" dirty="0">
                <a:latin typeface="Arial"/>
                <a:cs typeface="Arial"/>
              </a:rPr>
              <a:t> </a:t>
            </a:r>
            <a:r>
              <a:rPr sz="1500" spc="525" baseline="30555" dirty="0">
                <a:latin typeface="Arial"/>
                <a:cs typeface="Arial"/>
              </a:rPr>
              <a:t> </a:t>
            </a:r>
            <a:r>
              <a:rPr sz="1400" spc="340" dirty="0">
                <a:latin typeface="Arial"/>
                <a:cs typeface="Arial"/>
              </a:rPr>
              <a:t> </a:t>
            </a:r>
            <a:r>
              <a:rPr sz="1500" spc="150" baseline="-16666" dirty="0">
                <a:latin typeface="Arial"/>
                <a:cs typeface="Arial"/>
              </a:rPr>
              <a:t> </a:t>
            </a:r>
            <a:r>
              <a:rPr sz="1500" spc="750" baseline="-16666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530" dirty="0">
                <a:latin typeface="Arial"/>
                <a:cs typeface="Arial"/>
              </a:rPr>
              <a:t> </a:t>
            </a:r>
            <a:r>
              <a:rPr sz="1400" spc="195" dirty="0">
                <a:latin typeface="Arial"/>
                <a:cs typeface="Arial"/>
              </a:rPr>
              <a:t> </a:t>
            </a:r>
            <a:r>
              <a:rPr sz="1400" spc="545" dirty="0">
                <a:latin typeface="Arial"/>
                <a:cs typeface="Arial"/>
              </a:rPr>
              <a:t> </a:t>
            </a:r>
            <a:r>
              <a:rPr sz="1400" spc="19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500" spc="442" baseline="27777" dirty="0">
                <a:latin typeface="Arial"/>
                <a:cs typeface="Arial"/>
              </a:rPr>
              <a:t> </a:t>
            </a:r>
            <a:endParaRPr sz="1500" baseline="27777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0222" y="4665345"/>
            <a:ext cx="892175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400" spc="530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54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2100" spc="907" baseline="1984" dirty="0">
                <a:latin typeface="Arial"/>
                <a:cs typeface="Arial"/>
              </a:rPr>
              <a:t> </a:t>
            </a:r>
            <a:r>
              <a:rPr sz="1500" spc="442" baseline="30555" dirty="0">
                <a:latin typeface="Arial"/>
                <a:cs typeface="Arial"/>
              </a:rPr>
              <a:t> </a:t>
            </a:r>
            <a:endParaRPr sz="1500" baseline="30555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97810" y="4761357"/>
            <a:ext cx="40703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90" dirty="0">
                <a:latin typeface="Arial"/>
                <a:cs typeface="Arial"/>
              </a:rPr>
              <a:t> </a:t>
            </a:r>
            <a:r>
              <a:rPr sz="1000" spc="450" dirty="0">
                <a:latin typeface="Arial"/>
                <a:cs typeface="Arial"/>
              </a:rPr>
              <a:t> </a:t>
            </a:r>
            <a:r>
              <a:rPr sz="1000" spc="2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  </a:t>
            </a:r>
            <a:r>
              <a:rPr sz="1000" spc="135" dirty="0">
                <a:latin typeface="Arial"/>
                <a:cs typeface="Arial"/>
              </a:rPr>
              <a:t> </a:t>
            </a:r>
            <a:r>
              <a:rPr sz="1000" spc="7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5</a:t>
            </a:fld>
            <a:endParaRPr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5700" y="1114425"/>
            <a:ext cx="152400" cy="2381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5700" y="1571625"/>
            <a:ext cx="180975" cy="238125"/>
          </a:xfrm>
          <a:prstGeom prst="rect">
            <a:avLst/>
          </a:prstGeom>
          <a:noFill/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9100" y="2867025"/>
            <a:ext cx="1362075" cy="466725"/>
          </a:xfrm>
          <a:prstGeom prst="rect">
            <a:avLst/>
          </a:prstGeom>
          <a:noFill/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7250" y="3400425"/>
            <a:ext cx="5657850" cy="333375"/>
          </a:xfrm>
          <a:prstGeom prst="rect">
            <a:avLst/>
          </a:prstGeom>
          <a:noFill/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9100" y="3933825"/>
            <a:ext cx="1219200" cy="238125"/>
          </a:xfrm>
          <a:prstGeom prst="rect">
            <a:avLst/>
          </a:prstGeom>
          <a:noFill/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8300" y="3924300"/>
            <a:ext cx="285750" cy="238125"/>
          </a:xfrm>
          <a:prstGeom prst="rect">
            <a:avLst/>
          </a:prstGeom>
          <a:noFill/>
        </p:spPr>
      </p:pic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7905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10287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17240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9100" y="4695825"/>
            <a:ext cx="2000250" cy="257175"/>
          </a:xfrm>
          <a:prstGeom prst="rect">
            <a:avLst/>
          </a:prstGeom>
          <a:noFill/>
        </p:spPr>
      </p:pic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5300" y="5991225"/>
            <a:ext cx="1943100" cy="247650"/>
          </a:xfrm>
          <a:prstGeom prst="rect">
            <a:avLst/>
          </a:prstGeom>
          <a:noFill/>
        </p:spPr>
      </p:pic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5213092"/>
            <a:ext cx="1069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0" y="7143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0" y="12954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0" y="15430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4" name="Picture 3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6300" y="5229225"/>
            <a:ext cx="6752492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4410" y="809625"/>
            <a:ext cx="7552690" cy="2316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3. </a:t>
            </a:r>
            <a:r>
              <a:rPr sz="1400" b="1" spc="-5" dirty="0">
                <a:latin typeface="Times New Roman"/>
                <a:cs typeface="Times New Roman"/>
              </a:rPr>
              <a:t>Calcul </a:t>
            </a:r>
            <a:r>
              <a:rPr sz="1400" b="1" dirty="0">
                <a:latin typeface="Times New Roman"/>
                <a:cs typeface="Times New Roman"/>
              </a:rPr>
              <a:t>de </a:t>
            </a:r>
            <a:r>
              <a:rPr sz="1400" b="1" spc="-5" dirty="0">
                <a:latin typeface="Times New Roman"/>
                <a:cs typeface="Times New Roman"/>
              </a:rPr>
              <a:t>la fonction de répartition F(X)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4059554">
              <a:lnSpc>
                <a:spcPct val="100000"/>
              </a:lnSpc>
              <a:spcBef>
                <a:spcPts val="1060"/>
              </a:spcBef>
              <a:tabLst>
                <a:tab pos="4475480" algn="l"/>
              </a:tabLst>
            </a:pPr>
            <a:r>
              <a:rPr sz="1400" spc="275" dirty="0">
                <a:latin typeface="Arial"/>
                <a:cs typeface="Arial"/>
              </a:rPr>
              <a:t> </a:t>
            </a:r>
            <a:r>
              <a:rPr sz="1500" spc="607" baseline="-16666" dirty="0">
                <a:latin typeface="Arial"/>
                <a:cs typeface="Arial"/>
              </a:rPr>
              <a:t> </a:t>
            </a:r>
            <a:r>
              <a:rPr sz="1500" baseline="-16666" dirty="0">
                <a:latin typeface="Arial"/>
                <a:cs typeface="Arial"/>
              </a:rPr>
              <a:t> </a:t>
            </a:r>
            <a:r>
              <a:rPr sz="1500" spc="-120" baseline="-16666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78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endParaRPr sz="2100" baseline="1984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4471035">
              <a:spcBef>
                <a:spcPts val="1205"/>
              </a:spcBef>
            </a:pPr>
            <a:endParaRPr lang="fr-FR" sz="1400" dirty="0"/>
          </a:p>
          <a:p>
            <a:pPr marL="4471035">
              <a:lnSpc>
                <a:spcPct val="100000"/>
              </a:lnSpc>
              <a:spcBef>
                <a:spcPts val="1205"/>
              </a:spcBef>
            </a:pPr>
            <a:r>
              <a:rPr sz="1400" spc="355" dirty="0" smtClean="0">
                <a:latin typeface="Arial"/>
                <a:cs typeface="Arial"/>
              </a:rPr>
              <a:t> 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7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275" dirty="0" smtClean="0">
                <a:latin typeface="Arial"/>
                <a:cs typeface="Arial"/>
              </a:rPr>
              <a:t> </a:t>
            </a:r>
            <a:r>
              <a:rPr sz="1500" spc="727" baseline="-16666" dirty="0" smtClean="0">
                <a:latin typeface="Arial"/>
                <a:cs typeface="Arial"/>
              </a:rPr>
              <a:t> </a:t>
            </a:r>
            <a:r>
              <a:rPr sz="2100" spc="292" baseline="1984" dirty="0" smtClean="0">
                <a:latin typeface="Arial"/>
                <a:cs typeface="Arial"/>
              </a:rPr>
              <a:t> </a:t>
            </a:r>
            <a:r>
              <a:rPr sz="1400" spc="395" dirty="0" smtClean="0">
                <a:latin typeface="Arial"/>
                <a:cs typeface="Arial"/>
              </a:rPr>
              <a:t> </a:t>
            </a:r>
            <a:r>
              <a:rPr sz="2100" spc="284" baseline="1984" dirty="0" smtClean="0">
                <a:latin typeface="Arial"/>
                <a:cs typeface="Arial"/>
              </a:rPr>
              <a:t> </a:t>
            </a:r>
            <a:r>
              <a:rPr sz="2100" spc="-22" baseline="1984" dirty="0" smtClean="0">
                <a:latin typeface="Arial"/>
                <a:cs typeface="Arial"/>
              </a:rPr>
              <a:t> </a:t>
            </a:r>
            <a:r>
              <a:rPr sz="1400" spc="655" dirty="0" smtClean="0">
                <a:latin typeface="Arial"/>
                <a:cs typeface="Arial"/>
              </a:rPr>
              <a:t> </a:t>
            </a:r>
            <a:r>
              <a:rPr sz="1400" dirty="0" smtClean="0">
                <a:latin typeface="Arial"/>
                <a:cs typeface="Arial"/>
              </a:rPr>
              <a:t> </a:t>
            </a:r>
            <a:r>
              <a:rPr sz="1400" spc="505" dirty="0" smtClean="0">
                <a:latin typeface="Arial"/>
                <a:cs typeface="Arial"/>
              </a:rPr>
              <a:t> </a:t>
            </a:r>
            <a:r>
              <a:rPr sz="2100" spc="292" baseline="1984" dirty="0" smtClean="0">
                <a:latin typeface="Arial"/>
                <a:cs typeface="Arial"/>
              </a:rPr>
              <a:t> </a:t>
            </a:r>
            <a:r>
              <a:rPr sz="1400" spc="515" dirty="0" smtClean="0">
                <a:latin typeface="Arial"/>
                <a:cs typeface="Arial"/>
              </a:rPr>
              <a:t> 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6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395" dirty="0" smtClean="0">
                <a:latin typeface="Arial"/>
                <a:cs typeface="Arial"/>
              </a:rPr>
              <a:t> </a:t>
            </a:r>
            <a:r>
              <a:rPr sz="2100" spc="284" baseline="1984" dirty="0" smtClean="0">
                <a:latin typeface="Arial"/>
                <a:cs typeface="Arial"/>
              </a:rPr>
              <a:t> </a:t>
            </a:r>
            <a:r>
              <a:rPr sz="2100" spc="-22" baseline="1984" dirty="0" smtClean="0">
                <a:latin typeface="Arial"/>
                <a:cs typeface="Arial"/>
              </a:rPr>
              <a:t> </a:t>
            </a:r>
            <a:r>
              <a:rPr sz="1400" spc="655" dirty="0" smtClean="0">
                <a:latin typeface="Arial"/>
                <a:cs typeface="Arial"/>
              </a:rPr>
              <a:t> </a:t>
            </a:r>
            <a:r>
              <a:rPr sz="1400" dirty="0" smtClean="0">
                <a:latin typeface="Arial"/>
                <a:cs typeface="Arial"/>
              </a:rPr>
              <a:t> </a:t>
            </a:r>
            <a:r>
              <a:rPr sz="2100" spc="907" baseline="1984" dirty="0" smtClean="0">
                <a:latin typeface="Arial"/>
                <a:cs typeface="Arial"/>
              </a:rPr>
              <a:t> </a:t>
            </a:r>
            <a:r>
              <a:rPr sz="1500" spc="457" baseline="-16666" dirty="0" smtClean="0">
                <a:latin typeface="Arial"/>
                <a:cs typeface="Arial"/>
              </a:rPr>
              <a:t> </a:t>
            </a:r>
            <a:r>
              <a:rPr sz="1200" spc="157" baseline="-34722" dirty="0" smtClean="0">
                <a:latin typeface="Arial"/>
                <a:cs typeface="Arial"/>
              </a:rPr>
              <a:t> </a:t>
            </a:r>
            <a:r>
              <a:rPr sz="1500" spc="509" baseline="-16666" dirty="0" smtClean="0">
                <a:latin typeface="Arial"/>
                <a:cs typeface="Arial"/>
              </a:rPr>
              <a:t> </a:t>
            </a:r>
            <a:r>
              <a:rPr sz="1500" spc="637" baseline="-16666" dirty="0" smtClean="0">
                <a:latin typeface="Arial"/>
                <a:cs typeface="Arial"/>
              </a:rPr>
              <a:t> </a:t>
            </a:r>
            <a:r>
              <a:rPr sz="1400" spc="195" dirty="0" smtClean="0">
                <a:latin typeface="Arial"/>
                <a:cs typeface="Arial"/>
              </a:rPr>
              <a:t> </a:t>
            </a:r>
            <a:r>
              <a:rPr sz="1400" spc="515" dirty="0" smtClean="0">
                <a:latin typeface="Arial"/>
                <a:cs typeface="Arial"/>
              </a:rPr>
              <a:t> 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655" dirty="0" smtClean="0">
                <a:latin typeface="Arial"/>
                <a:cs typeface="Arial"/>
              </a:rPr>
              <a:t> </a:t>
            </a:r>
            <a:r>
              <a:rPr sz="1400" dirty="0" smtClean="0">
                <a:latin typeface="Arial"/>
                <a:cs typeface="Arial"/>
              </a:rPr>
              <a:t> </a:t>
            </a:r>
            <a:r>
              <a:rPr sz="1400" spc="335" dirty="0" smtClean="0">
                <a:latin typeface="Arial"/>
                <a:cs typeface="Arial"/>
              </a:rPr>
              <a:t> </a:t>
            </a:r>
            <a:r>
              <a:rPr sz="1500" spc="240" baseline="-16666" dirty="0" smtClean="0">
                <a:latin typeface="Arial"/>
                <a:cs typeface="Arial"/>
              </a:rPr>
              <a:t> </a:t>
            </a:r>
            <a:r>
              <a:rPr sz="1400" spc="190" dirty="0" smtClean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Donc </a:t>
            </a:r>
            <a:r>
              <a:rPr sz="1400" dirty="0">
                <a:latin typeface="Times New Roman"/>
                <a:cs typeface="Times New Roman"/>
              </a:rPr>
              <a:t>; la </a:t>
            </a:r>
            <a:r>
              <a:rPr sz="1400" spc="-5" dirty="0">
                <a:latin typeface="Times New Roman"/>
                <a:cs typeface="Times New Roman"/>
              </a:rPr>
              <a:t>fonction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répartition est définie comme </a:t>
            </a:r>
            <a:r>
              <a:rPr sz="1400" dirty="0">
                <a:latin typeface="Times New Roman"/>
                <a:cs typeface="Times New Roman"/>
              </a:rPr>
              <a:t>suit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6</a:t>
            </a:fld>
            <a:endParaRPr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1419225"/>
            <a:ext cx="1181100" cy="238125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6953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2287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8900" y="3324225"/>
            <a:ext cx="2867025" cy="276225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32194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2825" y="1876425"/>
            <a:ext cx="3038475" cy="5334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9906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3"/>
          <p:cNvGraphicFramePr>
            <a:graphicFrameLocks noGrp="1"/>
          </p:cNvGraphicFramePr>
          <p:nvPr/>
        </p:nvGraphicFramePr>
        <p:xfrm>
          <a:off x="469900" y="6372225"/>
          <a:ext cx="9344021" cy="833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1167765"/>
                <a:gridCol w="1168399"/>
                <a:gridCol w="1167764"/>
                <a:gridCol w="1167764"/>
                <a:gridCol w="1169034"/>
                <a:gridCol w="1167765"/>
                <a:gridCol w="1167765"/>
              </a:tblGrid>
              <a:tr h="422147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aseline="-16666" dirty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0" marR="0" marT="17526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300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400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600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Symbol"/>
                          <a:cs typeface="Symbol"/>
                        </a:rPr>
                        <a:t></a:t>
                      </a:r>
                      <a:endParaRPr sz="1400" dirty="0">
                        <a:latin typeface="Symbol"/>
                        <a:cs typeface="Symbo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aseline="-16666" dirty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0" marR="0" marT="127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2/21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3/21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6/21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5/21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4/21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1/21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3165"/>
            <a:ext cx="24872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Représentation graphique de </a:t>
            </a:r>
            <a:r>
              <a:rPr sz="1400" b="1" dirty="0">
                <a:latin typeface="Times New Roman"/>
                <a:cs typeface="Times New Roman"/>
              </a:rPr>
              <a:t>F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7</a:t>
            </a:fld>
            <a:endParaRPr dirty="0"/>
          </a:p>
        </p:txBody>
      </p:sp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2352675" y="1497013"/>
            <a:ext cx="6134100" cy="3848100"/>
            <a:chOff x="3060" y="2358"/>
            <a:chExt cx="9660" cy="6060"/>
          </a:xfrm>
        </p:grpSpPr>
        <p:cxnSp>
          <p:nvCxnSpPr>
            <p:cNvPr id="7170" name="AutoShape 2"/>
            <p:cNvCxnSpPr>
              <a:cxnSpLocks noChangeShapeType="1"/>
            </p:cNvCxnSpPr>
            <p:nvPr/>
          </p:nvCxnSpPr>
          <p:spPr bwMode="auto">
            <a:xfrm flipV="1">
              <a:off x="3960" y="7683"/>
              <a:ext cx="7755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171" name="AutoShape 3"/>
            <p:cNvCxnSpPr>
              <a:cxnSpLocks noChangeShapeType="1"/>
            </p:cNvCxnSpPr>
            <p:nvPr/>
          </p:nvCxnSpPr>
          <p:spPr bwMode="auto">
            <a:xfrm flipV="1">
              <a:off x="4200" y="2358"/>
              <a:ext cx="0" cy="55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7695" y="4012"/>
              <a:ext cx="848" cy="180"/>
              <a:chOff x="6585" y="1665"/>
              <a:chExt cx="848" cy="180"/>
            </a:xfrm>
          </p:grpSpPr>
          <p:cxnSp>
            <p:nvCxnSpPr>
              <p:cNvPr id="7173" name="AutoShape 5"/>
              <p:cNvCxnSpPr>
                <a:cxnSpLocks noChangeShapeType="1"/>
              </p:cNvCxnSpPr>
              <p:nvPr/>
            </p:nvCxnSpPr>
            <p:spPr bwMode="auto">
              <a:xfrm>
                <a:off x="6585" y="1755"/>
                <a:ext cx="67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7174" name="AutoShape 6"/>
              <p:cNvSpPr>
                <a:spLocks/>
              </p:cNvSpPr>
              <p:nvPr/>
            </p:nvSpPr>
            <p:spPr bwMode="auto">
              <a:xfrm>
                <a:off x="7290" y="1665"/>
                <a:ext cx="143" cy="180"/>
              </a:xfrm>
              <a:prstGeom prst="leftBracket">
                <a:avLst>
                  <a:gd name="adj" fmla="val 1049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7175" name="Group 7"/>
            <p:cNvGrpSpPr>
              <a:grpSpLocks/>
            </p:cNvGrpSpPr>
            <p:nvPr/>
          </p:nvGrpSpPr>
          <p:grpSpPr bwMode="auto">
            <a:xfrm>
              <a:off x="4200" y="7593"/>
              <a:ext cx="848" cy="180"/>
              <a:chOff x="6585" y="1665"/>
              <a:chExt cx="848" cy="180"/>
            </a:xfrm>
          </p:grpSpPr>
          <p:cxnSp>
            <p:nvCxnSpPr>
              <p:cNvPr id="7176" name="AutoShape 8"/>
              <p:cNvCxnSpPr>
                <a:cxnSpLocks noChangeShapeType="1"/>
              </p:cNvCxnSpPr>
              <p:nvPr/>
            </p:nvCxnSpPr>
            <p:spPr bwMode="auto">
              <a:xfrm>
                <a:off x="6585" y="1755"/>
                <a:ext cx="67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7177" name="AutoShape 9"/>
              <p:cNvSpPr>
                <a:spLocks/>
              </p:cNvSpPr>
              <p:nvPr/>
            </p:nvSpPr>
            <p:spPr bwMode="auto">
              <a:xfrm>
                <a:off x="7290" y="1665"/>
                <a:ext cx="143" cy="180"/>
              </a:xfrm>
              <a:prstGeom prst="leftBracket">
                <a:avLst>
                  <a:gd name="adj" fmla="val 1049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7178" name="Group 10"/>
            <p:cNvGrpSpPr>
              <a:grpSpLocks/>
            </p:cNvGrpSpPr>
            <p:nvPr/>
          </p:nvGrpSpPr>
          <p:grpSpPr bwMode="auto">
            <a:xfrm>
              <a:off x="6990" y="4897"/>
              <a:ext cx="848" cy="180"/>
              <a:chOff x="6585" y="1665"/>
              <a:chExt cx="848" cy="180"/>
            </a:xfrm>
          </p:grpSpPr>
          <p:cxnSp>
            <p:nvCxnSpPr>
              <p:cNvPr id="7179" name="AutoShape 11"/>
              <p:cNvCxnSpPr>
                <a:cxnSpLocks noChangeShapeType="1"/>
              </p:cNvCxnSpPr>
              <p:nvPr/>
            </p:nvCxnSpPr>
            <p:spPr bwMode="auto">
              <a:xfrm>
                <a:off x="6585" y="1755"/>
                <a:ext cx="67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7180" name="AutoShape 12"/>
              <p:cNvSpPr>
                <a:spLocks/>
              </p:cNvSpPr>
              <p:nvPr/>
            </p:nvSpPr>
            <p:spPr bwMode="auto">
              <a:xfrm>
                <a:off x="7290" y="1665"/>
                <a:ext cx="143" cy="180"/>
              </a:xfrm>
              <a:prstGeom prst="leftBracket">
                <a:avLst>
                  <a:gd name="adj" fmla="val 1049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7181" name="Group 13"/>
            <p:cNvGrpSpPr>
              <a:grpSpLocks/>
            </p:cNvGrpSpPr>
            <p:nvPr/>
          </p:nvGrpSpPr>
          <p:grpSpPr bwMode="auto">
            <a:xfrm>
              <a:off x="6285" y="5812"/>
              <a:ext cx="848" cy="180"/>
              <a:chOff x="6585" y="1665"/>
              <a:chExt cx="848" cy="180"/>
            </a:xfrm>
          </p:grpSpPr>
          <p:cxnSp>
            <p:nvCxnSpPr>
              <p:cNvPr id="7182" name="AutoShape 14"/>
              <p:cNvCxnSpPr>
                <a:cxnSpLocks noChangeShapeType="1"/>
              </p:cNvCxnSpPr>
              <p:nvPr/>
            </p:nvCxnSpPr>
            <p:spPr bwMode="auto">
              <a:xfrm>
                <a:off x="6585" y="1755"/>
                <a:ext cx="67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7183" name="AutoShape 15"/>
              <p:cNvSpPr>
                <a:spLocks/>
              </p:cNvSpPr>
              <p:nvPr/>
            </p:nvSpPr>
            <p:spPr bwMode="auto">
              <a:xfrm>
                <a:off x="7290" y="1665"/>
                <a:ext cx="143" cy="180"/>
              </a:xfrm>
              <a:prstGeom prst="leftBracket">
                <a:avLst>
                  <a:gd name="adj" fmla="val 1049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7184" name="Group 16"/>
            <p:cNvGrpSpPr>
              <a:grpSpLocks/>
            </p:cNvGrpSpPr>
            <p:nvPr/>
          </p:nvGrpSpPr>
          <p:grpSpPr bwMode="auto">
            <a:xfrm>
              <a:off x="5580" y="6757"/>
              <a:ext cx="848" cy="180"/>
              <a:chOff x="6585" y="1665"/>
              <a:chExt cx="848" cy="180"/>
            </a:xfrm>
          </p:grpSpPr>
          <p:cxnSp>
            <p:nvCxnSpPr>
              <p:cNvPr id="7185" name="AutoShape 17"/>
              <p:cNvCxnSpPr>
                <a:cxnSpLocks noChangeShapeType="1"/>
              </p:cNvCxnSpPr>
              <p:nvPr/>
            </p:nvCxnSpPr>
            <p:spPr bwMode="auto">
              <a:xfrm>
                <a:off x="6585" y="1755"/>
                <a:ext cx="67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7186" name="AutoShape 18"/>
              <p:cNvSpPr>
                <a:spLocks/>
              </p:cNvSpPr>
              <p:nvPr/>
            </p:nvSpPr>
            <p:spPr bwMode="auto">
              <a:xfrm>
                <a:off x="7290" y="1665"/>
                <a:ext cx="143" cy="180"/>
              </a:xfrm>
              <a:prstGeom prst="leftBracket">
                <a:avLst>
                  <a:gd name="adj" fmla="val 1049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>
              <a:off x="4875" y="7267"/>
              <a:ext cx="848" cy="180"/>
              <a:chOff x="6585" y="1665"/>
              <a:chExt cx="848" cy="180"/>
            </a:xfrm>
          </p:grpSpPr>
          <p:cxnSp>
            <p:nvCxnSpPr>
              <p:cNvPr id="7188" name="AutoShape 20"/>
              <p:cNvCxnSpPr>
                <a:cxnSpLocks noChangeShapeType="1"/>
              </p:cNvCxnSpPr>
              <p:nvPr/>
            </p:nvCxnSpPr>
            <p:spPr bwMode="auto">
              <a:xfrm>
                <a:off x="6585" y="1755"/>
                <a:ext cx="67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7189" name="AutoShape 21"/>
              <p:cNvSpPr>
                <a:spLocks/>
              </p:cNvSpPr>
              <p:nvPr/>
            </p:nvSpPr>
            <p:spPr bwMode="auto">
              <a:xfrm>
                <a:off x="7290" y="1665"/>
                <a:ext cx="143" cy="180"/>
              </a:xfrm>
              <a:prstGeom prst="leftBracket">
                <a:avLst>
                  <a:gd name="adj" fmla="val 1049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cxnSp>
          <p:nvCxnSpPr>
            <p:cNvPr id="7190" name="AutoShape 22"/>
            <p:cNvCxnSpPr>
              <a:cxnSpLocks noChangeShapeType="1"/>
            </p:cNvCxnSpPr>
            <p:nvPr/>
          </p:nvCxnSpPr>
          <p:spPr bwMode="auto">
            <a:xfrm>
              <a:off x="8400" y="3783"/>
              <a:ext cx="885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3060" y="2358"/>
              <a:ext cx="900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F(</a:t>
              </a:r>
              <a:r>
                <a:rPr kumimoji="0" lang="fr-FR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x</a:t>
              </a: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11820" y="7417"/>
              <a:ext cx="900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x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3480" y="7863"/>
              <a:ext cx="540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3225" y="6997"/>
              <a:ext cx="91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2/21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3225" y="6532"/>
              <a:ext cx="79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5/21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3135" y="5583"/>
              <a:ext cx="930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11/21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3105" y="4668"/>
              <a:ext cx="990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16/21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3165" y="3873"/>
              <a:ext cx="97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20/21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3420" y="3547"/>
              <a:ext cx="64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4380" y="7863"/>
              <a:ext cx="82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100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1" name="Text Box 33"/>
            <p:cNvSpPr txBox="1">
              <a:spLocks noChangeArrowheads="1"/>
            </p:cNvSpPr>
            <p:nvPr/>
          </p:nvSpPr>
          <p:spPr bwMode="auto">
            <a:xfrm>
              <a:off x="5175" y="7836"/>
              <a:ext cx="82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2" name="Text Box 34"/>
            <p:cNvSpPr txBox="1">
              <a:spLocks noChangeArrowheads="1"/>
            </p:cNvSpPr>
            <p:nvPr/>
          </p:nvSpPr>
          <p:spPr bwMode="auto">
            <a:xfrm>
              <a:off x="5970" y="7818"/>
              <a:ext cx="82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300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auto">
            <a:xfrm>
              <a:off x="6735" y="7818"/>
              <a:ext cx="82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400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4" name="Text Box 36"/>
            <p:cNvSpPr txBox="1">
              <a:spLocks noChangeArrowheads="1"/>
            </p:cNvSpPr>
            <p:nvPr/>
          </p:nvSpPr>
          <p:spPr bwMode="auto">
            <a:xfrm>
              <a:off x="7455" y="7818"/>
              <a:ext cx="82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500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8205" y="7803"/>
              <a:ext cx="82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600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06" name="AutoShape 38"/>
            <p:cNvCxnSpPr>
              <a:cxnSpLocks noChangeShapeType="1"/>
            </p:cNvCxnSpPr>
            <p:nvPr/>
          </p:nvCxnSpPr>
          <p:spPr bwMode="auto">
            <a:xfrm flipH="1">
              <a:off x="4200" y="3783"/>
              <a:ext cx="541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07" name="AutoShape 39"/>
            <p:cNvCxnSpPr>
              <a:cxnSpLocks noChangeShapeType="1"/>
            </p:cNvCxnSpPr>
            <p:nvPr/>
          </p:nvCxnSpPr>
          <p:spPr bwMode="auto">
            <a:xfrm flipH="1">
              <a:off x="4170" y="4102"/>
              <a:ext cx="541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08" name="AutoShape 40"/>
            <p:cNvCxnSpPr>
              <a:cxnSpLocks noChangeShapeType="1"/>
            </p:cNvCxnSpPr>
            <p:nvPr/>
          </p:nvCxnSpPr>
          <p:spPr bwMode="auto">
            <a:xfrm flipH="1">
              <a:off x="4215" y="4968"/>
              <a:ext cx="541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09" name="AutoShape 41"/>
            <p:cNvCxnSpPr>
              <a:cxnSpLocks noChangeShapeType="1"/>
            </p:cNvCxnSpPr>
            <p:nvPr/>
          </p:nvCxnSpPr>
          <p:spPr bwMode="auto">
            <a:xfrm flipH="1">
              <a:off x="4170" y="5902"/>
              <a:ext cx="541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10" name="AutoShape 42"/>
            <p:cNvCxnSpPr>
              <a:cxnSpLocks noChangeShapeType="1"/>
            </p:cNvCxnSpPr>
            <p:nvPr/>
          </p:nvCxnSpPr>
          <p:spPr bwMode="auto">
            <a:xfrm flipH="1">
              <a:off x="4170" y="6847"/>
              <a:ext cx="541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11" name="AutoShape 43"/>
            <p:cNvCxnSpPr>
              <a:cxnSpLocks noChangeShapeType="1"/>
            </p:cNvCxnSpPr>
            <p:nvPr/>
          </p:nvCxnSpPr>
          <p:spPr bwMode="auto">
            <a:xfrm flipH="1">
              <a:off x="4215" y="7357"/>
              <a:ext cx="541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12" name="AutoShape 44"/>
            <p:cNvCxnSpPr>
              <a:cxnSpLocks noChangeShapeType="1"/>
            </p:cNvCxnSpPr>
            <p:nvPr/>
          </p:nvCxnSpPr>
          <p:spPr bwMode="auto">
            <a:xfrm flipH="1">
              <a:off x="7680" y="2913"/>
              <a:ext cx="1" cy="4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13" name="AutoShape 45"/>
            <p:cNvCxnSpPr>
              <a:cxnSpLocks noChangeShapeType="1"/>
            </p:cNvCxnSpPr>
            <p:nvPr/>
          </p:nvCxnSpPr>
          <p:spPr bwMode="auto">
            <a:xfrm flipH="1">
              <a:off x="8407" y="2943"/>
              <a:ext cx="1" cy="4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14" name="AutoShape 46"/>
            <p:cNvCxnSpPr>
              <a:cxnSpLocks noChangeShapeType="1"/>
            </p:cNvCxnSpPr>
            <p:nvPr/>
          </p:nvCxnSpPr>
          <p:spPr bwMode="auto">
            <a:xfrm flipH="1">
              <a:off x="6959" y="2943"/>
              <a:ext cx="1" cy="4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15" name="AutoShape 47"/>
            <p:cNvCxnSpPr>
              <a:cxnSpLocks noChangeShapeType="1"/>
            </p:cNvCxnSpPr>
            <p:nvPr/>
          </p:nvCxnSpPr>
          <p:spPr bwMode="auto">
            <a:xfrm flipH="1">
              <a:off x="6254" y="2928"/>
              <a:ext cx="1" cy="4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16" name="AutoShape 48"/>
            <p:cNvCxnSpPr>
              <a:cxnSpLocks noChangeShapeType="1"/>
            </p:cNvCxnSpPr>
            <p:nvPr/>
          </p:nvCxnSpPr>
          <p:spPr bwMode="auto">
            <a:xfrm flipH="1">
              <a:off x="5580" y="2913"/>
              <a:ext cx="1" cy="4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  <p:cxnSp>
          <p:nvCxnSpPr>
            <p:cNvPr id="7217" name="AutoShape 49"/>
            <p:cNvCxnSpPr>
              <a:cxnSpLocks noChangeShapeType="1"/>
            </p:cNvCxnSpPr>
            <p:nvPr/>
          </p:nvCxnSpPr>
          <p:spPr bwMode="auto">
            <a:xfrm flipH="1">
              <a:off x="4874" y="2928"/>
              <a:ext cx="1" cy="4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1641"/>
            <a:ext cx="23342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Exercice n° 4 : « V. </a:t>
            </a:r>
            <a:r>
              <a:rPr sz="1600" b="1" dirty="0">
                <a:latin typeface="Times New Roman"/>
                <a:cs typeface="Times New Roman"/>
              </a:rPr>
              <a:t>A. </a:t>
            </a:r>
            <a:r>
              <a:rPr lang="fr-FR" sz="1600" b="1" dirty="0" smtClean="0">
                <a:latin typeface="Times New Roman"/>
                <a:cs typeface="Times New Roman"/>
              </a:rPr>
              <a:t>C</a:t>
            </a:r>
            <a:r>
              <a:rPr sz="1600" b="1" dirty="0" smtClean="0">
                <a:latin typeface="Times New Roman"/>
                <a:cs typeface="Times New Roman"/>
              </a:rPr>
              <a:t>.</a:t>
            </a:r>
            <a:r>
              <a:rPr sz="1600" b="1" spc="-45" dirty="0" smtClean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1227" y="1231138"/>
            <a:ext cx="58159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Une variable aléatoire </a:t>
            </a:r>
            <a:r>
              <a:rPr sz="1400" dirty="0">
                <a:latin typeface="Times New Roman"/>
                <a:cs typeface="Times New Roman"/>
              </a:rPr>
              <a:t>X </a:t>
            </a:r>
            <a:r>
              <a:rPr sz="1400" spc="-5" dirty="0">
                <a:latin typeface="Times New Roman"/>
                <a:cs typeface="Times New Roman"/>
              </a:rPr>
              <a:t>admet </a:t>
            </a:r>
            <a:r>
              <a:rPr sz="1400" dirty="0">
                <a:latin typeface="Times New Roman"/>
                <a:cs typeface="Times New Roman"/>
              </a:rPr>
              <a:t>pour </a:t>
            </a:r>
            <a:r>
              <a:rPr sz="1400" spc="-5" dirty="0">
                <a:latin typeface="Times New Roman"/>
                <a:cs typeface="Times New Roman"/>
              </a:rPr>
              <a:t>densité de probabilité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409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39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2100" spc="555" baseline="35714" dirty="0">
                <a:latin typeface="Arial"/>
                <a:cs typeface="Arial"/>
              </a:rPr>
              <a:t> </a:t>
            </a:r>
            <a:r>
              <a:rPr sz="2100" spc="622" baseline="35714" dirty="0">
                <a:latin typeface="Arial"/>
                <a:cs typeface="Arial"/>
              </a:rPr>
              <a:t> </a:t>
            </a:r>
            <a:r>
              <a:rPr sz="2100" spc="292" baseline="37698" dirty="0">
                <a:latin typeface="Arial"/>
                <a:cs typeface="Arial"/>
              </a:rPr>
              <a:t> </a:t>
            </a:r>
            <a:r>
              <a:rPr sz="2100" spc="577" baseline="35714" dirty="0">
                <a:latin typeface="Arial"/>
                <a:cs typeface="Arial"/>
              </a:rPr>
              <a:t> </a:t>
            </a:r>
            <a:r>
              <a:rPr sz="2100" spc="-135" baseline="35714" dirty="0">
                <a:latin typeface="Arial"/>
                <a:cs typeface="Arial"/>
              </a:rPr>
              <a:t> </a:t>
            </a:r>
            <a:r>
              <a:rPr sz="2100" spc="982" baseline="35714" dirty="0">
                <a:latin typeface="Arial"/>
                <a:cs typeface="Arial"/>
              </a:rPr>
              <a:t> </a:t>
            </a:r>
            <a:r>
              <a:rPr sz="2100" spc="-127" baseline="35714" dirty="0">
                <a:latin typeface="Arial"/>
                <a:cs typeface="Arial"/>
              </a:rPr>
              <a:t> </a:t>
            </a:r>
            <a:r>
              <a:rPr sz="2100" spc="592" baseline="35714" dirty="0">
                <a:latin typeface="Arial"/>
                <a:cs typeface="Arial"/>
              </a:rPr>
              <a:t> </a:t>
            </a:r>
            <a:r>
              <a:rPr sz="2100" spc="284" baseline="37698" dirty="0">
                <a:latin typeface="Arial"/>
                <a:cs typeface="Arial"/>
              </a:rPr>
              <a:t> </a:t>
            </a:r>
            <a:endParaRPr sz="2100" baseline="37698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3872" y="1100684"/>
            <a:ext cx="427990" cy="48005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400" spc="375" dirty="0">
                <a:latin typeface="Arial"/>
                <a:cs typeface="Arial"/>
              </a:rPr>
              <a:t> </a:t>
            </a:r>
            <a:r>
              <a:rPr sz="1400" spc="365" dirty="0">
                <a:latin typeface="Arial"/>
                <a:cs typeface="Arial"/>
              </a:rPr>
              <a:t> </a:t>
            </a:r>
            <a:r>
              <a:rPr sz="1400" spc="345" dirty="0">
                <a:latin typeface="Arial"/>
                <a:cs typeface="Arial"/>
              </a:rPr>
              <a:t>  </a:t>
            </a:r>
            <a:endParaRPr sz="14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110"/>
              </a:spcBef>
            </a:pPr>
            <a:r>
              <a:rPr sz="1400" spc="375" dirty="0">
                <a:latin typeface="Arial"/>
                <a:cs typeface="Arial"/>
              </a:rPr>
              <a:t> </a:t>
            </a:r>
            <a:r>
              <a:rPr sz="1400" spc="365" dirty="0">
                <a:latin typeface="Arial"/>
                <a:cs typeface="Arial"/>
              </a:rPr>
              <a:t> </a:t>
            </a:r>
            <a:r>
              <a:rPr sz="1400" spc="345" dirty="0">
                <a:latin typeface="Arial"/>
                <a:cs typeface="Arial"/>
              </a:rPr>
              <a:t>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82993" y="1100684"/>
            <a:ext cx="746760" cy="48005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355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484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</a:pPr>
            <a:r>
              <a:rPr sz="1400" spc="355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5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39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3565" y="1340865"/>
            <a:ext cx="1244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5226" y="1627987"/>
            <a:ext cx="4182873" cy="1333698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40"/>
              </a:spcBef>
              <a:buAutoNum type="arabicPeriod"/>
              <a:tabLst>
                <a:tab pos="241935" algn="l"/>
              </a:tabLst>
            </a:pPr>
            <a:r>
              <a:rPr lang="fr-FR" sz="1400" spc="-5" dirty="0" smtClean="0">
                <a:latin typeface="Times New Roman"/>
                <a:cs typeface="Times New Roman"/>
              </a:rPr>
              <a:t>Calculer </a:t>
            </a:r>
            <a:r>
              <a:rPr lang="fr-FR" sz="1400" spc="-5" dirty="0" smtClean="0">
                <a:latin typeface="Times New Roman"/>
                <a:cs typeface="Times New Roman"/>
              </a:rPr>
              <a:t>la valeur </a:t>
            </a:r>
            <a:r>
              <a:rPr lang="fr-FR" sz="1400" spc="-5" dirty="0" smtClean="0">
                <a:latin typeface="Times New Roman"/>
                <a:cs typeface="Times New Roman"/>
              </a:rPr>
              <a:t>de a</a:t>
            </a:r>
            <a:r>
              <a:rPr lang="fr-FR" sz="1400" spc="-5" dirty="0" smtClean="0">
                <a:latin typeface="Times New Roman"/>
                <a:cs typeface="Times New Roman"/>
              </a:rPr>
              <a:t>.</a:t>
            </a:r>
          </a:p>
          <a:p>
            <a:pPr marL="241300" indent="-229235">
              <a:lnSpc>
                <a:spcPct val="100000"/>
              </a:lnSpc>
              <a:spcBef>
                <a:spcPts val="840"/>
              </a:spcBef>
              <a:buAutoNum type="arabicPeriod"/>
              <a:tabLst>
                <a:tab pos="241935" algn="l"/>
              </a:tabLst>
            </a:pPr>
            <a:r>
              <a:rPr lang="fr-FR" sz="1400" spc="-5" dirty="0" smtClean="0">
                <a:latin typeface="Times New Roman"/>
                <a:cs typeface="Times New Roman"/>
              </a:rPr>
              <a:t>Cal</a:t>
            </a:r>
            <a:r>
              <a:rPr sz="1400" spc="-5" dirty="0" err="1" smtClean="0">
                <a:latin typeface="Times New Roman"/>
                <a:cs typeface="Times New Roman"/>
              </a:rPr>
              <a:t>culer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la </a:t>
            </a:r>
            <a:r>
              <a:rPr sz="1400" spc="-5" dirty="0" err="1" smtClean="0">
                <a:latin typeface="Times New Roman"/>
                <a:cs typeface="Times New Roman"/>
              </a:rPr>
              <a:t>moyenne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 smtClean="0">
                <a:latin typeface="Times New Roman"/>
                <a:cs typeface="Times New Roman"/>
              </a:rPr>
              <a:t>X</a:t>
            </a:r>
            <a:r>
              <a:rPr lang="fr-FR" sz="1400" spc="-5" dirty="0" smtClean="0">
                <a:latin typeface="Times New Roman"/>
                <a:cs typeface="Times New Roman"/>
              </a:rPr>
              <a:t> et </a:t>
            </a:r>
            <a:r>
              <a:rPr sz="1400" spc="-5" dirty="0" smtClean="0">
                <a:latin typeface="Times New Roman"/>
                <a:cs typeface="Times New Roman"/>
              </a:rPr>
              <a:t>son </a:t>
            </a:r>
            <a:r>
              <a:rPr sz="1400" spc="-5" dirty="0">
                <a:latin typeface="Times New Roman"/>
                <a:cs typeface="Times New Roman"/>
              </a:rPr>
              <a:t>écart type.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ts val="2460"/>
              </a:lnSpc>
              <a:spcBef>
                <a:spcPts val="200"/>
              </a:spcBef>
              <a:buAutoNum type="arabicPeriod"/>
              <a:tabLst>
                <a:tab pos="241935" algn="l"/>
              </a:tabLst>
            </a:pPr>
            <a:r>
              <a:rPr lang="ar-DZ" sz="1400" spc="-5" dirty="0" smtClean="0">
                <a:latin typeface="Times New Roman"/>
                <a:cs typeface="Times New Roman"/>
              </a:rPr>
              <a:t>  </a:t>
            </a:r>
            <a:r>
              <a:rPr sz="1400" spc="-5" dirty="0" err="1" smtClean="0">
                <a:latin typeface="Times New Roman"/>
                <a:cs typeface="Times New Roman"/>
              </a:rPr>
              <a:t>Déterminer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 </a:t>
            </a:r>
            <a:r>
              <a:rPr sz="1400" spc="-10" dirty="0">
                <a:latin typeface="Times New Roman"/>
                <a:cs typeface="Times New Roman"/>
              </a:rPr>
              <a:t>fonction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 err="1">
                <a:latin typeface="Times New Roman"/>
                <a:cs typeface="Times New Roman"/>
              </a:rPr>
              <a:t>répartition</a:t>
            </a:r>
            <a:r>
              <a:rPr sz="2100" spc="-7" baseline="1984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.</a:t>
            </a:r>
            <a:endParaRPr lang="ar-DZ" sz="140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ts val="2460"/>
              </a:lnSpc>
              <a:spcBef>
                <a:spcPts val="200"/>
              </a:spcBef>
              <a:buAutoNum type="arabicPeriod"/>
              <a:tabLst>
                <a:tab pos="241935" algn="l"/>
              </a:tabLst>
            </a:pPr>
            <a:r>
              <a:rPr sz="1400" dirty="0" smtClean="0">
                <a:latin typeface="Times New Roman"/>
                <a:cs typeface="Times New Roman"/>
              </a:rPr>
              <a:t>  </a:t>
            </a:r>
            <a:r>
              <a:rPr sz="1400" spc="-5" dirty="0" err="1" smtClean="0">
                <a:latin typeface="Times New Roman"/>
                <a:cs typeface="Times New Roman"/>
              </a:rPr>
              <a:t>Calculer</a:t>
            </a:r>
            <a:r>
              <a:rPr lang="ar-DZ" sz="1400" spc="-5" dirty="0" smtClean="0">
                <a:latin typeface="Times New Roman"/>
                <a:cs typeface="Times New Roman"/>
              </a:rPr>
              <a:t>                                       </a:t>
            </a:r>
            <a:r>
              <a:rPr sz="2100" spc="202" baseline="1984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06627" y="3423030"/>
            <a:ext cx="7632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Solution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1227" y="3918330"/>
            <a:ext cx="29768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X : </a:t>
            </a:r>
            <a:r>
              <a:rPr sz="1400" spc="-5" dirty="0">
                <a:latin typeface="Times New Roman"/>
                <a:cs typeface="Times New Roman"/>
              </a:rPr>
              <a:t>V. A. </a:t>
            </a:r>
            <a:r>
              <a:rPr sz="1400" dirty="0">
                <a:latin typeface="Times New Roman"/>
                <a:cs typeface="Times New Roman"/>
              </a:rPr>
              <a:t>à densité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420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39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2100" spc="555" baseline="35714" dirty="0">
                <a:latin typeface="Arial"/>
                <a:cs typeface="Arial"/>
              </a:rPr>
              <a:t> </a:t>
            </a:r>
            <a:r>
              <a:rPr sz="2100" spc="607" baseline="35714" dirty="0">
                <a:latin typeface="Arial"/>
                <a:cs typeface="Arial"/>
              </a:rPr>
              <a:t> </a:t>
            </a:r>
            <a:r>
              <a:rPr sz="2100" spc="292" baseline="37698" dirty="0">
                <a:latin typeface="Arial"/>
                <a:cs typeface="Arial"/>
              </a:rPr>
              <a:t> </a:t>
            </a:r>
            <a:r>
              <a:rPr sz="2100" spc="577" baseline="35714" dirty="0">
                <a:latin typeface="Arial"/>
                <a:cs typeface="Arial"/>
              </a:rPr>
              <a:t> </a:t>
            </a:r>
            <a:r>
              <a:rPr sz="2100" spc="-135" baseline="35714" dirty="0">
                <a:latin typeface="Arial"/>
                <a:cs typeface="Arial"/>
              </a:rPr>
              <a:t> </a:t>
            </a:r>
            <a:r>
              <a:rPr sz="2100" spc="982" baseline="35714" dirty="0">
                <a:latin typeface="Arial"/>
                <a:cs typeface="Arial"/>
              </a:rPr>
              <a:t> </a:t>
            </a:r>
            <a:r>
              <a:rPr sz="2100" spc="-120" baseline="35714" dirty="0">
                <a:latin typeface="Arial"/>
                <a:cs typeface="Arial"/>
              </a:rPr>
              <a:t> </a:t>
            </a:r>
            <a:r>
              <a:rPr sz="2100" spc="592" baseline="35714" dirty="0">
                <a:latin typeface="Arial"/>
                <a:cs typeface="Arial"/>
              </a:rPr>
              <a:t> </a:t>
            </a:r>
            <a:r>
              <a:rPr sz="2100" spc="284" baseline="37698" dirty="0">
                <a:latin typeface="Arial"/>
                <a:cs typeface="Arial"/>
              </a:rPr>
              <a:t> </a:t>
            </a:r>
            <a:endParaRPr sz="2100" baseline="37698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4407" y="3787876"/>
            <a:ext cx="427990" cy="48005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400" spc="375" dirty="0">
                <a:latin typeface="Arial"/>
                <a:cs typeface="Arial"/>
              </a:rPr>
              <a:t> </a:t>
            </a:r>
            <a:r>
              <a:rPr sz="1400" spc="365" dirty="0">
                <a:latin typeface="Arial"/>
                <a:cs typeface="Arial"/>
              </a:rPr>
              <a:t> </a:t>
            </a:r>
            <a:r>
              <a:rPr sz="1400" spc="345" dirty="0">
                <a:latin typeface="Arial"/>
                <a:cs typeface="Arial"/>
              </a:rPr>
              <a:t>  </a:t>
            </a:r>
            <a:endParaRPr sz="14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110"/>
              </a:spcBef>
            </a:pPr>
            <a:r>
              <a:rPr sz="1400" spc="375" dirty="0">
                <a:latin typeface="Arial"/>
                <a:cs typeface="Arial"/>
              </a:rPr>
              <a:t> </a:t>
            </a:r>
            <a:r>
              <a:rPr sz="1400" spc="365" dirty="0">
                <a:latin typeface="Arial"/>
                <a:cs typeface="Arial"/>
              </a:rPr>
              <a:t> </a:t>
            </a:r>
            <a:r>
              <a:rPr sz="1400" spc="345" dirty="0">
                <a:latin typeface="Arial"/>
                <a:cs typeface="Arial"/>
              </a:rPr>
              <a:t>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5051" y="3787876"/>
            <a:ext cx="746760" cy="48005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355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484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</a:pPr>
            <a:r>
              <a:rPr sz="1400" spc="355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5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25242" y="4028059"/>
            <a:ext cx="1244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5226" y="4412360"/>
            <a:ext cx="136347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. </a:t>
            </a:r>
            <a:r>
              <a:rPr sz="1400" spc="-5" dirty="0" err="1">
                <a:latin typeface="Times New Roman"/>
                <a:cs typeface="Times New Roman"/>
              </a:rPr>
              <a:t>Calcul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lang="fr-FR" sz="1400" spc="-5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de</a:t>
            </a:r>
            <a:r>
              <a:rPr lang="fr-FR" sz="140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06627" y="4811648"/>
            <a:ext cx="1134873" cy="40322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5080" algn="r">
              <a:lnSpc>
                <a:spcPts val="90"/>
              </a:lnSpc>
            </a:pPr>
            <a:r>
              <a:rPr sz="1400" spc="1295" dirty="0">
                <a:latin typeface="Arial"/>
                <a:cs typeface="Arial"/>
              </a:rPr>
              <a:t>  </a:t>
            </a: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400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39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560"/>
              </a:lnSpc>
            </a:pPr>
            <a:r>
              <a:rPr sz="1400" spc="-5" dirty="0">
                <a:latin typeface="Times New Roman"/>
                <a:cs typeface="Times New Roman"/>
              </a:rPr>
              <a:t>Rappel </a:t>
            </a:r>
            <a:r>
              <a:rPr sz="1400" dirty="0">
                <a:latin typeface="Times New Roman"/>
                <a:cs typeface="Times New Roman"/>
              </a:rPr>
              <a:t>;</a:t>
            </a:r>
            <a:r>
              <a:rPr sz="2100" spc="52" baseline="1984" dirty="0">
                <a:latin typeface="Times New Roman"/>
                <a:cs typeface="Times New Roman"/>
              </a:rPr>
              <a:t> </a:t>
            </a:r>
            <a:r>
              <a:rPr sz="1450" i="1" spc="1100" dirty="0">
                <a:latin typeface="Symbol"/>
                <a:cs typeface="Symbol"/>
              </a:rPr>
              <a:t></a:t>
            </a:r>
            <a:r>
              <a:rPr sz="1450" spc="165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90695" y="5124069"/>
            <a:ext cx="15335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1942" baseline="3968" dirty="0">
                <a:latin typeface="Arial"/>
                <a:cs typeface="Arial"/>
              </a:rPr>
              <a:t> </a:t>
            </a:r>
            <a:r>
              <a:rPr sz="2100" spc="232" baseline="3968" dirty="0">
                <a:latin typeface="Arial"/>
                <a:cs typeface="Arial"/>
              </a:rPr>
              <a:t> 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500" spc="690" baseline="-27777" dirty="0">
                <a:latin typeface="Arial"/>
                <a:cs typeface="Arial"/>
              </a:rPr>
              <a:t> </a:t>
            </a:r>
            <a:r>
              <a:rPr sz="1500" baseline="-27777" dirty="0">
                <a:latin typeface="Arial"/>
                <a:cs typeface="Arial"/>
              </a:rPr>
              <a:t> </a:t>
            </a:r>
            <a:r>
              <a:rPr sz="1500" spc="195" baseline="-27777" dirty="0">
                <a:latin typeface="Arial"/>
                <a:cs typeface="Arial"/>
              </a:rPr>
              <a:t> </a:t>
            </a:r>
            <a:r>
              <a:rPr sz="2100" spc="630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592" baseline="3968" dirty="0">
                <a:latin typeface="Arial"/>
                <a:cs typeface="Arial"/>
              </a:rPr>
              <a:t> </a:t>
            </a:r>
            <a:r>
              <a:rPr sz="2100" spc="284" baseline="5952" dirty="0">
                <a:latin typeface="Arial"/>
                <a:cs typeface="Arial"/>
              </a:rPr>
              <a:t> </a:t>
            </a:r>
            <a:r>
              <a:rPr sz="2100" spc="-127" baseline="5952" dirty="0">
                <a:latin typeface="Arial"/>
                <a:cs typeface="Arial"/>
              </a:rPr>
              <a:t> </a:t>
            </a:r>
            <a:r>
              <a:rPr sz="2100" spc="569" baseline="3968" dirty="0">
                <a:latin typeface="Arial"/>
                <a:cs typeface="Arial"/>
              </a:rPr>
              <a:t> </a:t>
            </a:r>
            <a:r>
              <a:rPr sz="2100" spc="585" baseline="3968" dirty="0">
                <a:latin typeface="Arial"/>
                <a:cs typeface="Arial"/>
              </a:rPr>
              <a:t> </a:t>
            </a:r>
            <a:r>
              <a:rPr sz="2100" spc="37" baseline="3968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 </a:t>
            </a:r>
            <a:r>
              <a:rPr sz="2100" spc="577" baseline="3968" dirty="0">
                <a:latin typeface="Arial"/>
                <a:cs typeface="Arial"/>
              </a:rPr>
              <a:t> 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6627" y="5925574"/>
            <a:ext cx="4857750" cy="6400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1295" dirty="0">
                <a:latin typeface="Arial"/>
                <a:cs typeface="Arial"/>
              </a:rPr>
              <a:t>  </a:t>
            </a:r>
            <a:r>
              <a:rPr sz="1400" spc="150" dirty="0">
                <a:latin typeface="Arial"/>
                <a:cs typeface="Arial"/>
              </a:rPr>
              <a:t> </a:t>
            </a:r>
            <a:r>
              <a:rPr sz="1400" spc="409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39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50" i="1" spc="1100" dirty="0">
                <a:latin typeface="Symbol"/>
                <a:cs typeface="Symbol"/>
              </a:rPr>
              <a:t></a:t>
            </a:r>
            <a:r>
              <a:rPr sz="1450" spc="-50" dirty="0">
                <a:latin typeface="Times New Roman"/>
                <a:cs typeface="Times New Roman"/>
              </a:rPr>
              <a:t> </a:t>
            </a:r>
            <a:r>
              <a:rPr sz="1400" spc="370" dirty="0">
                <a:latin typeface="Arial"/>
                <a:cs typeface="Arial"/>
              </a:rPr>
              <a:t> </a:t>
            </a:r>
            <a:r>
              <a:rPr sz="1400" spc="405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39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035050">
              <a:lnSpc>
                <a:spcPct val="100000"/>
              </a:lnSpc>
              <a:spcBef>
                <a:spcPts val="1320"/>
              </a:spcBef>
              <a:tabLst>
                <a:tab pos="1871980" algn="l"/>
              </a:tabLst>
            </a:pPr>
            <a:r>
              <a:rPr sz="1450" i="1" spc="1100" dirty="0">
                <a:latin typeface="Symbol"/>
                <a:cs typeface="Symbol"/>
              </a:rPr>
              <a:t></a:t>
            </a:r>
            <a:r>
              <a:rPr sz="1450" spc="-50" dirty="0">
                <a:latin typeface="Times New Roman"/>
                <a:cs typeface="Times New Roman"/>
              </a:rPr>
              <a:t> </a:t>
            </a:r>
            <a:r>
              <a:rPr sz="1400" spc="3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2100" spc="-120" baseline="1984" dirty="0">
                <a:latin typeface="Arial"/>
                <a:cs typeface="Arial"/>
              </a:rPr>
              <a:t> </a:t>
            </a:r>
            <a:r>
              <a:rPr sz="1400" spc="305" dirty="0">
                <a:latin typeface="Arial"/>
                <a:cs typeface="Arial"/>
              </a:rPr>
              <a:t>  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39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22" baseline="1984" dirty="0">
                <a:latin typeface="Arial"/>
                <a:cs typeface="Arial"/>
              </a:rPr>
              <a:t> </a:t>
            </a:r>
            <a:r>
              <a:rPr sz="1400" spc="6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375" dirty="0">
                <a:latin typeface="Arial"/>
                <a:cs typeface="Arial"/>
              </a:rPr>
              <a:t> </a:t>
            </a:r>
            <a:r>
              <a:rPr sz="1400" spc="365" dirty="0">
                <a:latin typeface="Arial"/>
                <a:cs typeface="Arial"/>
              </a:rPr>
              <a:t> </a:t>
            </a:r>
            <a:r>
              <a:rPr sz="1400" spc="345" dirty="0">
                <a:latin typeface="Arial"/>
                <a:cs typeface="Arial"/>
              </a:rPr>
              <a:t> 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484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r>
              <a:rPr sz="2100" spc="-112" baseline="1984" dirty="0">
                <a:latin typeface="Arial"/>
                <a:cs typeface="Arial"/>
              </a:rPr>
              <a:t> </a:t>
            </a:r>
            <a:r>
              <a:rPr sz="2100" spc="150" baseline="1984" dirty="0">
                <a:latin typeface="Arial"/>
                <a:cs typeface="Arial"/>
              </a:rPr>
              <a:t> 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0500" y="1114425"/>
            <a:ext cx="3286125" cy="4572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6300" y="2705100"/>
            <a:ext cx="1419225" cy="238125"/>
          </a:xfrm>
          <a:prstGeom prst="rect">
            <a:avLst/>
          </a:prstGeom>
          <a:noFill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5300" y="4619625"/>
            <a:ext cx="4495800" cy="942975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700" y="5686425"/>
            <a:ext cx="2362200" cy="257175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1500" y="6219825"/>
            <a:ext cx="657225" cy="238125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2100" y="6210300"/>
            <a:ext cx="2971800" cy="238125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14001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6573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8954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21336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770889"/>
            <a:ext cx="412115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spc="1942" baseline="3968" dirty="0">
                <a:latin typeface="Arial"/>
                <a:cs typeface="Arial"/>
              </a:rPr>
              <a:t> </a:t>
            </a:r>
            <a:r>
              <a:rPr sz="2100" spc="217" baseline="3968" dirty="0">
                <a:latin typeface="Arial"/>
                <a:cs typeface="Arial"/>
              </a:rPr>
              <a:t> </a:t>
            </a:r>
            <a:r>
              <a:rPr sz="1400" spc="43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0332" y="750579"/>
            <a:ext cx="1193800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409" dirty="0">
                <a:latin typeface="Arial"/>
                <a:cs typeface="Arial"/>
              </a:rPr>
              <a:t> </a:t>
            </a:r>
            <a:r>
              <a:rPr sz="2100" spc="292" baseline="1984" dirty="0">
                <a:latin typeface="Arial"/>
                <a:cs typeface="Arial"/>
              </a:rPr>
              <a:t> </a:t>
            </a:r>
            <a:r>
              <a:rPr sz="1400" spc="395" dirty="0">
                <a:latin typeface="Arial"/>
                <a:cs typeface="Arial"/>
              </a:rPr>
              <a:t> </a:t>
            </a:r>
            <a:r>
              <a:rPr sz="2100" spc="284" baseline="1984" dirty="0">
                <a:latin typeface="Arial"/>
                <a:cs typeface="Arial"/>
              </a:rPr>
              <a:t> </a:t>
            </a:r>
            <a:r>
              <a:rPr sz="2100" spc="-127" baseline="1984" dirty="0">
                <a:latin typeface="Arial"/>
                <a:cs typeface="Arial"/>
              </a:rPr>
              <a:t> </a:t>
            </a:r>
            <a:r>
              <a:rPr sz="1400" spc="390" dirty="0">
                <a:latin typeface="Arial"/>
                <a:cs typeface="Arial"/>
              </a:rPr>
              <a:t> 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150" dirty="0">
                <a:latin typeface="Arial"/>
                <a:cs typeface="Arial"/>
              </a:rPr>
              <a:t> </a:t>
            </a:r>
            <a:r>
              <a:rPr sz="1450" i="1" spc="1019" dirty="0">
                <a:latin typeface="Symbol"/>
                <a:cs typeface="Symbol"/>
              </a:rPr>
              <a:t>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7147" y="886714"/>
            <a:ext cx="1200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9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4345" y="705103"/>
            <a:ext cx="1563370" cy="30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7475">
              <a:lnSpc>
                <a:spcPts val="865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sz="1400" spc="430" dirty="0">
                <a:latin typeface="Arial"/>
                <a:cs typeface="Arial"/>
              </a:rPr>
              <a:t>  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2100" spc="555" baseline="3968" dirty="0">
                <a:latin typeface="Arial"/>
                <a:cs typeface="Arial"/>
              </a:rPr>
              <a:t> </a:t>
            </a:r>
            <a:r>
              <a:rPr sz="2100" spc="622" baseline="3968" dirty="0">
                <a:latin typeface="Arial"/>
                <a:cs typeface="Arial"/>
              </a:rPr>
              <a:t> </a:t>
            </a:r>
            <a:r>
              <a:rPr sz="2100" spc="292" baseline="3968" dirty="0">
                <a:latin typeface="Arial"/>
                <a:cs typeface="Arial"/>
              </a:rPr>
              <a:t> </a:t>
            </a:r>
            <a:r>
              <a:rPr sz="2100" spc="577" baseline="3968" dirty="0">
                <a:latin typeface="Arial"/>
                <a:cs typeface="Arial"/>
              </a:rPr>
              <a:t> </a:t>
            </a:r>
            <a:r>
              <a:rPr sz="2100" spc="-135" baseline="3968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120" baseline="3968" dirty="0">
                <a:latin typeface="Arial"/>
                <a:cs typeface="Arial"/>
              </a:rPr>
              <a:t> </a:t>
            </a:r>
            <a:r>
              <a:rPr sz="2100" spc="592" baseline="3968" dirty="0">
                <a:latin typeface="Arial"/>
                <a:cs typeface="Arial"/>
              </a:rPr>
              <a:t> </a:t>
            </a:r>
            <a:r>
              <a:rPr sz="2100" spc="284" baseline="3968" dirty="0">
                <a:latin typeface="Arial"/>
                <a:cs typeface="Arial"/>
              </a:rPr>
              <a:t> </a:t>
            </a:r>
            <a:r>
              <a:rPr sz="2100" spc="-112" baseline="3968" dirty="0">
                <a:latin typeface="Arial"/>
                <a:cs typeface="Arial"/>
              </a:rPr>
              <a:t> </a:t>
            </a:r>
            <a:r>
              <a:rPr sz="2100" spc="569" baseline="3968" dirty="0">
                <a:latin typeface="Arial"/>
                <a:cs typeface="Arial"/>
              </a:rPr>
              <a:t> </a:t>
            </a:r>
            <a:r>
              <a:rPr sz="2100" spc="585" baseline="3968" dirty="0">
                <a:latin typeface="Arial"/>
                <a:cs typeface="Arial"/>
              </a:rPr>
              <a:t> </a:t>
            </a:r>
            <a:r>
              <a:rPr sz="2100" spc="37" baseline="3968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 </a:t>
            </a:r>
            <a:r>
              <a:rPr sz="2100" spc="577" baseline="3968" dirty="0">
                <a:latin typeface="Arial"/>
                <a:cs typeface="Arial"/>
              </a:rPr>
              <a:t> 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926" y="886714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0377" y="1264666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1461" y="1225042"/>
            <a:ext cx="1047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34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6078" y="1453642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79775" y="1173225"/>
            <a:ext cx="245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0">
              <a:lnSpc>
                <a:spcPts val="96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960"/>
              </a:lnSpc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14117" y="1268738"/>
            <a:ext cx="1647189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87705" algn="l"/>
                <a:tab pos="972185" algn="l"/>
                <a:tab pos="1352550" algn="l"/>
              </a:tabLst>
            </a:pPr>
            <a:r>
              <a:rPr sz="1450" i="1" spc="1019" dirty="0">
                <a:latin typeface="Symbol"/>
                <a:cs typeface="Symbol"/>
              </a:rPr>
              <a:t></a:t>
            </a:r>
            <a:r>
              <a:rPr sz="1450" spc="1019" dirty="0">
                <a:latin typeface="Times New Roman"/>
                <a:cs typeface="Times New Roman"/>
              </a:rPr>
              <a:t> </a:t>
            </a:r>
            <a:r>
              <a:rPr sz="1450" spc="105" dirty="0">
                <a:latin typeface="Times New Roman"/>
                <a:cs typeface="Times New Roman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420" dirty="0">
                <a:latin typeface="Arial"/>
                <a:cs typeface="Arial"/>
              </a:rPr>
              <a:t> 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74594" y="1750822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4594" y="1945893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4117" y="1794518"/>
            <a:ext cx="1255395" cy="251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50" i="1" spc="1019" dirty="0">
                <a:latin typeface="Symbol"/>
                <a:cs typeface="Symbol"/>
              </a:rPr>
              <a:t></a:t>
            </a:r>
            <a:r>
              <a:rPr sz="1450" spc="1019" dirty="0">
                <a:latin typeface="Times New Roman"/>
                <a:cs typeface="Times New Roman"/>
              </a:rPr>
              <a:t> </a:t>
            </a:r>
            <a:r>
              <a:rPr sz="1450" spc="-110" dirty="0">
                <a:latin typeface="Times New Roman"/>
                <a:cs typeface="Times New Roman"/>
              </a:rPr>
              <a:t> </a:t>
            </a:r>
            <a:r>
              <a:rPr sz="1400" spc="390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385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30754" y="2446147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35227" y="2741303"/>
            <a:ext cx="4170045" cy="6470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96035">
              <a:lnSpc>
                <a:spcPct val="100000"/>
              </a:lnSpc>
              <a:spcBef>
                <a:spcPts val="130"/>
              </a:spcBef>
            </a:pPr>
            <a:r>
              <a:rPr sz="1450" i="1" spc="1019" dirty="0">
                <a:latin typeface="Symbol"/>
                <a:cs typeface="Symbol"/>
              </a:rPr>
              <a:t></a:t>
            </a:r>
            <a:r>
              <a:rPr sz="1450" spc="1019" dirty="0">
                <a:latin typeface="Times New Roman"/>
                <a:cs typeface="Times New Roman"/>
              </a:rPr>
              <a:t>  </a:t>
            </a:r>
            <a:r>
              <a:rPr sz="1450" spc="-160" dirty="0">
                <a:latin typeface="Times New Roman"/>
                <a:cs typeface="Times New Roman"/>
              </a:rPr>
              <a:t> </a:t>
            </a:r>
            <a:r>
              <a:rPr sz="1400" spc="4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r>
              <a:rPr sz="1400" spc="290" dirty="0">
                <a:latin typeface="Arial"/>
                <a:cs typeface="Arial"/>
              </a:rPr>
              <a:t> </a:t>
            </a:r>
            <a:r>
              <a:rPr sz="1400" spc="450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400" b="1" dirty="0">
                <a:latin typeface="Times New Roman"/>
                <a:cs typeface="Times New Roman"/>
              </a:rPr>
              <a:t>2. </a:t>
            </a:r>
            <a:r>
              <a:rPr sz="1400" b="1" spc="-5" dirty="0">
                <a:latin typeface="Times New Roman"/>
                <a:cs typeface="Times New Roman"/>
              </a:rPr>
              <a:t>Calcul de l’espérance E(X) </a:t>
            </a:r>
            <a:r>
              <a:rPr sz="1400" b="1" dirty="0">
                <a:latin typeface="Times New Roman"/>
                <a:cs typeface="Times New Roman"/>
              </a:rPr>
              <a:t>et </a:t>
            </a:r>
            <a:r>
              <a:rPr sz="1400" b="1" spc="-5" dirty="0">
                <a:latin typeface="Times New Roman"/>
                <a:cs typeface="Times New Roman"/>
              </a:rPr>
              <a:t>de L’écart </a:t>
            </a:r>
            <a:r>
              <a:rPr sz="1400" b="1" spc="5" dirty="0">
                <a:latin typeface="Times New Roman"/>
                <a:cs typeface="Times New Roman"/>
              </a:rPr>
              <a:t>type </a:t>
            </a:r>
            <a:r>
              <a:rPr sz="1400" b="1" dirty="0">
                <a:latin typeface="Symbol"/>
                <a:cs typeface="Symbol"/>
              </a:rPr>
              <a:t></a:t>
            </a:r>
            <a:r>
              <a:rPr sz="1400" b="1" dirty="0">
                <a:latin typeface="Times New Roman"/>
                <a:cs typeface="Times New Roman"/>
              </a:rPr>
              <a:t>(X)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8527" y="3921378"/>
            <a:ext cx="1651000" cy="698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a. </a:t>
            </a:r>
            <a:r>
              <a:rPr sz="1400" b="1" spc="-5" dirty="0">
                <a:latin typeface="Times New Roman"/>
                <a:cs typeface="Times New Roman"/>
              </a:rPr>
              <a:t>E(X)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2100" spc="794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817" baseline="3968" dirty="0">
                <a:latin typeface="Arial"/>
                <a:cs typeface="Arial"/>
              </a:rPr>
              <a:t> </a:t>
            </a:r>
            <a:r>
              <a:rPr sz="2100" spc="284" baseline="5952" dirty="0">
                <a:latin typeface="Arial"/>
                <a:cs typeface="Arial"/>
              </a:rPr>
              <a:t> </a:t>
            </a:r>
            <a:r>
              <a:rPr sz="2100" baseline="5952" dirty="0">
                <a:latin typeface="Arial"/>
                <a:cs typeface="Arial"/>
              </a:rPr>
              <a:t> </a:t>
            </a:r>
            <a:r>
              <a:rPr sz="2100" spc="982" baseline="3968" dirty="0">
                <a:latin typeface="Arial"/>
                <a:cs typeface="Arial"/>
              </a:rPr>
              <a:t> </a:t>
            </a:r>
            <a:r>
              <a:rPr sz="2100" spc="-22" baseline="3968" dirty="0">
                <a:latin typeface="Arial"/>
                <a:cs typeface="Arial"/>
              </a:rPr>
              <a:t> 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500" spc="690" baseline="-27777" dirty="0">
                <a:latin typeface="Arial"/>
                <a:cs typeface="Arial"/>
              </a:rPr>
              <a:t> </a:t>
            </a:r>
            <a:r>
              <a:rPr sz="1500" baseline="-27777" dirty="0">
                <a:latin typeface="Arial"/>
                <a:cs typeface="Arial"/>
              </a:rPr>
              <a:t>  </a:t>
            </a:r>
            <a:r>
              <a:rPr sz="1500" spc="-209" baseline="-27777" dirty="0">
                <a:latin typeface="Arial"/>
                <a:cs typeface="Arial"/>
              </a:rPr>
              <a:t> </a:t>
            </a:r>
            <a:r>
              <a:rPr sz="2100" spc="547" baseline="3968" dirty="0">
                <a:latin typeface="Arial"/>
                <a:cs typeface="Arial"/>
              </a:rPr>
              <a:t> </a:t>
            </a:r>
            <a:r>
              <a:rPr sz="2100" spc="600" baseline="3968" dirty="0">
                <a:latin typeface="Arial"/>
                <a:cs typeface="Arial"/>
              </a:rPr>
              <a:t> </a:t>
            </a:r>
            <a:r>
              <a:rPr sz="2100" spc="292" baseline="5952" dirty="0">
                <a:latin typeface="Arial"/>
                <a:cs typeface="Arial"/>
              </a:rPr>
              <a:t> </a:t>
            </a:r>
            <a:r>
              <a:rPr sz="2100" spc="592" baseline="3968" dirty="0">
                <a:latin typeface="Arial"/>
                <a:cs typeface="Arial"/>
              </a:rPr>
              <a:t> </a:t>
            </a:r>
            <a:r>
              <a:rPr sz="2100" spc="284" baseline="5952" dirty="0">
                <a:latin typeface="Arial"/>
                <a:cs typeface="Arial"/>
              </a:rPr>
              <a:t> </a:t>
            </a:r>
            <a:r>
              <a:rPr sz="2100" spc="-112" baseline="5952" dirty="0">
                <a:latin typeface="Arial"/>
                <a:cs typeface="Arial"/>
              </a:rPr>
              <a:t> </a:t>
            </a:r>
            <a:r>
              <a:rPr sz="2100" spc="569" baseline="3968" dirty="0">
                <a:latin typeface="Arial"/>
                <a:cs typeface="Arial"/>
              </a:rPr>
              <a:t>  </a:t>
            </a:r>
            <a:endParaRPr sz="2100" baseline="3968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65477" y="5357241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58085" y="5317617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58085" y="5512689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07744" y="5370957"/>
            <a:ext cx="1229360" cy="2393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97180" algn="l"/>
                <a:tab pos="688975" algn="l"/>
                <a:tab pos="964565" algn="l"/>
              </a:tabLst>
            </a:pPr>
            <a:r>
              <a:rPr sz="1400" spc="655" dirty="0">
                <a:latin typeface="Arial"/>
                <a:cs typeface="Arial"/>
              </a:rPr>
              <a:t> 	</a:t>
            </a:r>
            <a:r>
              <a:rPr sz="1400" spc="120" dirty="0">
                <a:latin typeface="Arial"/>
                <a:cs typeface="Arial"/>
              </a:rPr>
              <a:t> 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6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9</a:t>
            </a:fld>
            <a:endParaRPr dirty="0"/>
          </a:p>
        </p:txBody>
      </p:sp>
      <p:sp>
        <p:nvSpPr>
          <p:cNvPr id="36" name="object 36"/>
          <p:cNvSpPr txBox="1"/>
          <p:nvPr/>
        </p:nvSpPr>
        <p:spPr>
          <a:xfrm>
            <a:off x="2311654" y="5546217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65350" y="5265801"/>
            <a:ext cx="245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0">
              <a:lnSpc>
                <a:spcPts val="960"/>
              </a:lnSpc>
              <a:spcBef>
                <a:spcPts val="95"/>
              </a:spcBef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960"/>
              </a:lnSpc>
            </a:pPr>
            <a:r>
              <a:rPr sz="1000" spc="295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3300" y="733425"/>
            <a:ext cx="3343275" cy="333375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7300" y="1228725"/>
            <a:ext cx="1657350" cy="419100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7300" y="1724025"/>
            <a:ext cx="1266825" cy="352425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3975" y="2257425"/>
            <a:ext cx="1000125" cy="352425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4450" y="2714625"/>
            <a:ext cx="933450" cy="23812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7905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2096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5621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191452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21526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2100" y="4314825"/>
            <a:ext cx="1552575" cy="333375"/>
          </a:xfrm>
          <a:prstGeom prst="rect">
            <a:avLst/>
          </a:prstGeom>
          <a:noFill/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0250" y="4924425"/>
            <a:ext cx="1466850" cy="333375"/>
          </a:xfrm>
          <a:prstGeom prst="rect">
            <a:avLst/>
          </a:prstGeom>
          <a:noFill/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2100" y="6143625"/>
            <a:ext cx="723900" cy="238125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790575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11239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154305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1781175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98825" y="5457825"/>
            <a:ext cx="1362075" cy="504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908</Words>
  <Application>Microsoft Office PowerPoint</Application>
  <PresentationFormat>Personnalisé</PresentationFormat>
  <Paragraphs>452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Office Theme</vt:lpstr>
      <vt:lpstr>السلام عليكم</vt:lpstr>
      <vt:lpstr>EXP : Nombres de lancers nécessaires pour avoir Face 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Bon courage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77</cp:revision>
  <dcterms:created xsi:type="dcterms:W3CDTF">2020-09-07T13:48:52Z</dcterms:created>
  <dcterms:modified xsi:type="dcterms:W3CDTF">2020-09-09T11:11:37Z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2020-09-07T00:00:00Z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2020-09-07T00:00:00Z</vt:filetime>
  </property>
</Properties>
</file>