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4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8" d="100"/>
          <a:sy n="78" d="100"/>
        </p:scale>
        <p:origin x="33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2/8/2021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2/8/2021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2/8/2021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2/8/2021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2/8/2021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Lesson</a:t>
            </a:r>
            <a:r>
              <a:rPr lang="fr-FR" dirty="0" smtClean="0"/>
              <a:t> </a:t>
            </a:r>
            <a:r>
              <a:rPr lang="fr-FR" dirty="0" err="1" smtClean="0"/>
              <a:t>Three</a:t>
            </a:r>
            <a:r>
              <a:rPr lang="fr-FR" dirty="0" smtClean="0"/>
              <a:t>(3)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2800" b="1" dirty="0" err="1" smtClean="0">
                <a:solidFill>
                  <a:schemeClr val="bg1"/>
                </a:solidFill>
              </a:rPr>
              <a:t>Properties</a:t>
            </a:r>
            <a:r>
              <a:rPr lang="fr-FR" sz="2800" b="1" dirty="0" smtClean="0">
                <a:solidFill>
                  <a:schemeClr val="bg1"/>
                </a:solidFill>
              </a:rPr>
              <a:t> of </a:t>
            </a:r>
            <a:r>
              <a:rPr lang="fr-FR" sz="2800" b="1" dirty="0" err="1" smtClean="0">
                <a:solidFill>
                  <a:schemeClr val="bg1"/>
                </a:solidFill>
              </a:rPr>
              <a:t>Human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FR" sz="2800" b="1" dirty="0" err="1" smtClean="0">
                <a:solidFill>
                  <a:schemeClr val="bg1"/>
                </a:solidFill>
              </a:rPr>
              <a:t>Language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9564914" y="3645114"/>
            <a:ext cx="1843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Part 1/2</a:t>
            </a:r>
            <a:endParaRPr lang="fr-F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683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Many</a:t>
            </a:r>
            <a:r>
              <a:rPr lang="fr-FR" dirty="0" smtClean="0"/>
              <a:t> questions are </a:t>
            </a:r>
            <a:r>
              <a:rPr lang="fr-FR" dirty="0" err="1" smtClean="0"/>
              <a:t>still</a:t>
            </a:r>
            <a:r>
              <a:rPr lang="fr-FR" dirty="0" smtClean="0"/>
              <a:t> </a:t>
            </a:r>
            <a:r>
              <a:rPr lang="fr-FR" dirty="0" err="1" smtClean="0"/>
              <a:t>raised</a:t>
            </a:r>
            <a:r>
              <a:rPr lang="fr-FR" dirty="0" smtClean="0"/>
              <a:t> about </a:t>
            </a:r>
            <a:r>
              <a:rPr lang="fr-FR" dirty="0" err="1" smtClean="0"/>
              <a:t>Language</a:t>
            </a:r>
            <a:r>
              <a:rPr lang="fr-FR" dirty="0" smtClean="0"/>
              <a:t> 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2388" y="2336873"/>
            <a:ext cx="5096290" cy="1925845"/>
          </a:xfrm>
        </p:spPr>
        <p:txBody>
          <a:bodyPr>
            <a:normAutofit/>
          </a:bodyPr>
          <a:lstStyle/>
          <a:p>
            <a:r>
              <a:rPr lang="fr-FR" sz="3600" dirty="0" smtClean="0">
                <a:solidFill>
                  <a:schemeClr val="bg1"/>
                </a:solidFill>
              </a:rPr>
              <a:t>1/</a:t>
            </a:r>
            <a:r>
              <a:rPr lang="fr-FR" sz="3600" dirty="0" err="1" smtClean="0">
                <a:solidFill>
                  <a:schemeClr val="bg1"/>
                </a:solidFill>
              </a:rPr>
              <a:t>What</a:t>
            </a:r>
            <a:r>
              <a:rPr lang="fr-FR" sz="3600" dirty="0" smtClean="0">
                <a:solidFill>
                  <a:schemeClr val="bg1"/>
                </a:solidFill>
              </a:rPr>
              <a:t> </a:t>
            </a:r>
            <a:r>
              <a:rPr lang="fr-FR" sz="3600" dirty="0" err="1">
                <a:solidFill>
                  <a:schemeClr val="bg1"/>
                </a:solidFill>
              </a:rPr>
              <a:t>Makes</a:t>
            </a:r>
            <a:r>
              <a:rPr lang="fr-FR" sz="3600" dirty="0">
                <a:solidFill>
                  <a:schemeClr val="bg1"/>
                </a:solidFill>
              </a:rPr>
              <a:t> </a:t>
            </a:r>
            <a:r>
              <a:rPr lang="fr-FR" sz="3600" dirty="0" err="1">
                <a:solidFill>
                  <a:schemeClr val="bg1"/>
                </a:solidFill>
              </a:rPr>
              <a:t>Human</a:t>
            </a:r>
            <a:r>
              <a:rPr lang="fr-FR" sz="3600" dirty="0">
                <a:solidFill>
                  <a:schemeClr val="bg1"/>
                </a:solidFill>
              </a:rPr>
              <a:t> </a:t>
            </a:r>
            <a:r>
              <a:rPr lang="fr-FR" sz="3600" dirty="0" err="1">
                <a:solidFill>
                  <a:schemeClr val="bg1"/>
                </a:solidFill>
              </a:rPr>
              <a:t>Language</a:t>
            </a:r>
            <a:r>
              <a:rPr lang="fr-FR" sz="3600" dirty="0">
                <a:solidFill>
                  <a:schemeClr val="bg1"/>
                </a:solidFill>
              </a:rPr>
              <a:t> </a:t>
            </a:r>
            <a:r>
              <a:rPr lang="fr-FR" sz="3600" b="1" dirty="0" err="1">
                <a:solidFill>
                  <a:schemeClr val="bg1"/>
                </a:solidFill>
              </a:rPr>
              <a:t>soooo</a:t>
            </a:r>
            <a:r>
              <a:rPr lang="fr-FR" sz="3600" dirty="0">
                <a:solidFill>
                  <a:schemeClr val="bg1"/>
                </a:solidFill>
              </a:rPr>
              <a:t> unique ?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594122" y="2336873"/>
            <a:ext cx="5983795" cy="3599316"/>
          </a:xfrm>
        </p:spPr>
        <p:txBody>
          <a:bodyPr>
            <a:normAutofit/>
          </a:bodyPr>
          <a:lstStyle/>
          <a:p>
            <a:r>
              <a:rPr lang="fr-FR" sz="3600" dirty="0" smtClean="0">
                <a:solidFill>
                  <a:schemeClr val="bg1"/>
                </a:solidFill>
              </a:rPr>
              <a:t>2/To </a:t>
            </a:r>
            <a:r>
              <a:rPr lang="fr-FR" sz="3600" dirty="0" err="1" smtClean="0">
                <a:solidFill>
                  <a:schemeClr val="bg1"/>
                </a:solidFill>
              </a:rPr>
              <a:t>What</a:t>
            </a:r>
            <a:r>
              <a:rPr lang="fr-FR" sz="3600" dirty="0" smtClean="0">
                <a:solidFill>
                  <a:schemeClr val="bg1"/>
                </a:solidFill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</a:rPr>
              <a:t>extent</a:t>
            </a:r>
            <a:r>
              <a:rPr lang="fr-FR" sz="3600" dirty="0" smtClean="0">
                <a:solidFill>
                  <a:schemeClr val="bg1"/>
                </a:solidFill>
              </a:rPr>
              <a:t> a </a:t>
            </a:r>
            <a:r>
              <a:rPr lang="fr-FR" sz="3600" dirty="0" err="1" smtClean="0">
                <a:solidFill>
                  <a:schemeClr val="bg1"/>
                </a:solidFill>
              </a:rPr>
              <a:t>human</a:t>
            </a:r>
            <a:r>
              <a:rPr lang="fr-FR" sz="3600" dirty="0" smtClean="0">
                <a:solidFill>
                  <a:schemeClr val="bg1"/>
                </a:solidFill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</a:rPr>
              <a:t>language</a:t>
            </a:r>
            <a:r>
              <a:rPr lang="fr-FR" sz="3600" dirty="0" smtClean="0">
                <a:solidFill>
                  <a:schemeClr val="bg1"/>
                </a:solidFill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</a:rPr>
              <a:t>is</a:t>
            </a:r>
            <a:r>
              <a:rPr lang="fr-FR" sz="3600" dirty="0" smtClean="0">
                <a:solidFill>
                  <a:schemeClr val="bg1"/>
                </a:solidFill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</a:rPr>
              <a:t>similar</a:t>
            </a:r>
            <a:r>
              <a:rPr lang="fr-FR" sz="3600" dirty="0" smtClean="0">
                <a:solidFill>
                  <a:schemeClr val="bg1"/>
                </a:solidFill>
              </a:rPr>
              <a:t> /or </a:t>
            </a:r>
            <a:r>
              <a:rPr lang="fr-FR" sz="3600" dirty="0" err="1" smtClean="0">
                <a:solidFill>
                  <a:schemeClr val="bg1"/>
                </a:solidFill>
              </a:rPr>
              <a:t>different</a:t>
            </a:r>
            <a:r>
              <a:rPr lang="fr-FR" sz="3600" dirty="0" smtClean="0">
                <a:solidFill>
                  <a:schemeClr val="bg1"/>
                </a:solidFill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</a:rPr>
              <a:t>from</a:t>
            </a:r>
            <a:r>
              <a:rPr lang="fr-FR" sz="3600" dirty="0" smtClean="0">
                <a:solidFill>
                  <a:schemeClr val="bg1"/>
                </a:solidFill>
              </a:rPr>
              <a:t> one </a:t>
            </a:r>
            <a:r>
              <a:rPr lang="fr-FR" sz="3600" dirty="0" err="1" smtClean="0">
                <a:solidFill>
                  <a:schemeClr val="bg1"/>
                </a:solidFill>
              </a:rPr>
              <a:t>another</a:t>
            </a:r>
            <a:r>
              <a:rPr lang="fr-FR" sz="3600" dirty="0" smtClean="0">
                <a:solidFill>
                  <a:schemeClr val="bg1"/>
                </a:solidFill>
              </a:rPr>
              <a:t>?</a:t>
            </a:r>
            <a:endParaRPr lang="fr-FR" sz="3600" dirty="0">
              <a:solidFill>
                <a:schemeClr val="bg1"/>
              </a:solidFill>
            </a:endParaRPr>
          </a:p>
        </p:txBody>
      </p:sp>
      <p:sp>
        <p:nvSpPr>
          <p:cNvPr id="5" name="Virage 4"/>
          <p:cNvSpPr/>
          <p:nvPr/>
        </p:nvSpPr>
        <p:spPr>
          <a:xfrm rot="10800000">
            <a:off x="7382436" y="3828378"/>
            <a:ext cx="813816" cy="8686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Virage 5"/>
          <p:cNvSpPr/>
          <p:nvPr/>
        </p:nvSpPr>
        <p:spPr>
          <a:xfrm rot="10800000" flipH="1">
            <a:off x="1755881" y="3879310"/>
            <a:ext cx="715471" cy="851344"/>
          </a:xfrm>
          <a:prstGeom prst="bentArrow">
            <a:avLst>
              <a:gd name="adj1" fmla="val 25000"/>
              <a:gd name="adj2" fmla="val 35758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830533" y="4136531"/>
            <a:ext cx="438374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b="1" dirty="0" smtClean="0">
                <a:solidFill>
                  <a:schemeClr val="bg1"/>
                </a:solidFill>
              </a:rPr>
              <a:t>PROPERTIES</a:t>
            </a:r>
          </a:p>
          <a:p>
            <a:pPr algn="ctr"/>
            <a:r>
              <a:rPr lang="fr-FR" sz="2800" b="1" dirty="0" err="1" smtClean="0">
                <a:solidFill>
                  <a:schemeClr val="bg1"/>
                </a:solidFill>
              </a:rPr>
              <a:t>Features</a:t>
            </a:r>
            <a:endParaRPr lang="fr-FR" sz="2800" b="1" dirty="0" smtClean="0">
              <a:solidFill>
                <a:schemeClr val="bg1"/>
              </a:solidFill>
            </a:endParaRPr>
          </a:p>
          <a:p>
            <a:pPr algn="ctr"/>
            <a:r>
              <a:rPr lang="fr-FR" sz="2800" b="1" dirty="0" err="1" smtClean="0">
                <a:solidFill>
                  <a:schemeClr val="bg1"/>
                </a:solidFill>
              </a:rPr>
              <a:t>Characteristics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02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680321" y="1156447"/>
            <a:ext cx="9613861" cy="477974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600" b="1" dirty="0" smtClean="0">
                <a:solidFill>
                  <a:schemeClr val="bg1"/>
                </a:solidFill>
              </a:rPr>
              <a:t>It </a:t>
            </a:r>
            <a:r>
              <a:rPr lang="fr-FR" sz="3600" b="1" dirty="0" err="1" smtClean="0">
                <a:solidFill>
                  <a:schemeClr val="bg1"/>
                </a:solidFill>
              </a:rPr>
              <a:t>is</a:t>
            </a:r>
            <a:r>
              <a:rPr lang="fr-FR" sz="3600" b="1" dirty="0" smtClean="0">
                <a:solidFill>
                  <a:schemeClr val="bg1"/>
                </a:solidFill>
              </a:rPr>
              <a:t> the </a:t>
            </a:r>
            <a:r>
              <a:rPr lang="fr-FR" sz="3600" b="1" dirty="0" err="1" smtClean="0">
                <a:solidFill>
                  <a:schemeClr val="bg1"/>
                </a:solidFill>
              </a:rPr>
              <a:t>huge</a:t>
            </a:r>
            <a:r>
              <a:rPr lang="fr-FR" sz="3600" b="1" dirty="0" smtClean="0">
                <a:solidFill>
                  <a:schemeClr val="bg1"/>
                </a:solidFill>
              </a:rPr>
              <a:t> set of </a:t>
            </a:r>
            <a:r>
              <a:rPr lang="fr-FR" sz="3600" b="1" dirty="0" err="1" smtClean="0">
                <a:solidFill>
                  <a:schemeClr val="bg1"/>
                </a:solidFill>
              </a:rPr>
              <a:t>characterestics</a:t>
            </a:r>
            <a:r>
              <a:rPr lang="fr-FR" sz="3600" b="1" dirty="0" smtClean="0">
                <a:solidFill>
                  <a:schemeClr val="bg1"/>
                </a:solidFill>
              </a:rPr>
              <a:t> &amp; </a:t>
            </a:r>
            <a:r>
              <a:rPr lang="fr-FR" sz="3600" b="1" dirty="0" err="1" smtClean="0">
                <a:solidFill>
                  <a:schemeClr val="bg1"/>
                </a:solidFill>
              </a:rPr>
              <a:t>properties</a:t>
            </a:r>
            <a:r>
              <a:rPr lang="fr-FR" sz="3600" b="1" dirty="0" smtClean="0">
                <a:solidFill>
                  <a:schemeClr val="bg1"/>
                </a:solidFill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</a:rPr>
              <a:t>differecienting</a:t>
            </a:r>
            <a:r>
              <a:rPr lang="fr-FR" sz="3600" b="1" dirty="0" smtClean="0">
                <a:solidFill>
                  <a:schemeClr val="bg1"/>
                </a:solidFill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</a:rPr>
              <a:t>it</a:t>
            </a:r>
            <a:r>
              <a:rPr lang="fr-FR" sz="3600" b="1" dirty="0" smtClean="0">
                <a:solidFill>
                  <a:schemeClr val="bg1"/>
                </a:solidFill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</a:rPr>
              <a:t>from</a:t>
            </a:r>
            <a:r>
              <a:rPr lang="fr-FR" sz="3600" b="1" dirty="0" smtClean="0">
                <a:solidFill>
                  <a:schemeClr val="bg1"/>
                </a:solidFill>
              </a:rPr>
              <a:t> the </a:t>
            </a:r>
            <a:r>
              <a:rPr lang="fr-FR" sz="3600" b="1" dirty="0" err="1" smtClean="0">
                <a:solidFill>
                  <a:schemeClr val="bg1"/>
                </a:solidFill>
              </a:rPr>
              <a:t>other</a:t>
            </a:r>
            <a:r>
              <a:rPr lang="fr-FR" sz="3600" b="1" dirty="0" smtClean="0">
                <a:solidFill>
                  <a:schemeClr val="bg1"/>
                </a:solidFill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</a:rPr>
              <a:t>existing</a:t>
            </a:r>
            <a:r>
              <a:rPr lang="fr-FR" sz="3600" b="1" dirty="0" smtClean="0">
                <a:solidFill>
                  <a:schemeClr val="bg1"/>
                </a:solidFill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</a:rPr>
              <a:t>systems</a:t>
            </a:r>
            <a:r>
              <a:rPr lang="fr-FR" sz="3600" b="1" dirty="0" smtClean="0">
                <a:solidFill>
                  <a:schemeClr val="bg1"/>
                </a:solidFill>
              </a:rPr>
              <a:t> of communications</a:t>
            </a:r>
          </a:p>
          <a:p>
            <a:r>
              <a:rPr lang="fr-FR" sz="3600" b="1" dirty="0" err="1" smtClean="0">
                <a:solidFill>
                  <a:schemeClr val="bg1"/>
                </a:solidFill>
              </a:rPr>
              <a:t>Even</a:t>
            </a:r>
            <a:r>
              <a:rPr lang="fr-FR" sz="3600" b="1" dirty="0" smtClean="0">
                <a:solidFill>
                  <a:schemeClr val="bg1"/>
                </a:solidFill>
              </a:rPr>
              <a:t> if a </a:t>
            </a:r>
            <a:r>
              <a:rPr lang="fr-FR" sz="3600" b="1" dirty="0" err="1" smtClean="0">
                <a:solidFill>
                  <a:schemeClr val="bg1"/>
                </a:solidFill>
              </a:rPr>
              <a:t>human</a:t>
            </a:r>
            <a:r>
              <a:rPr lang="fr-FR" sz="3600" b="1" dirty="0" smtClean="0">
                <a:solidFill>
                  <a:schemeClr val="bg1"/>
                </a:solidFill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</a:rPr>
              <a:t>language</a:t>
            </a:r>
            <a:r>
              <a:rPr lang="fr-FR" sz="3600" b="1" dirty="0" smtClean="0">
                <a:solidFill>
                  <a:schemeClr val="bg1"/>
                </a:solidFill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</a:rPr>
              <a:t>may</a:t>
            </a:r>
            <a:r>
              <a:rPr lang="fr-FR" sz="3600" b="1" dirty="0" smtClean="0">
                <a:solidFill>
                  <a:schemeClr val="bg1"/>
                </a:solidFill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</a:rPr>
              <a:t>differ</a:t>
            </a:r>
            <a:r>
              <a:rPr lang="fr-FR" sz="3600" b="1" dirty="0" smtClean="0">
                <a:solidFill>
                  <a:schemeClr val="bg1"/>
                </a:solidFill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</a:rPr>
              <a:t>from</a:t>
            </a:r>
            <a:r>
              <a:rPr lang="fr-FR" sz="3600" b="1" dirty="0" smtClean="0">
                <a:solidFill>
                  <a:schemeClr val="bg1"/>
                </a:solidFill>
              </a:rPr>
              <a:t> one </a:t>
            </a:r>
            <a:r>
              <a:rPr lang="fr-FR" sz="3600" b="1" dirty="0" err="1" smtClean="0">
                <a:solidFill>
                  <a:schemeClr val="bg1"/>
                </a:solidFill>
              </a:rPr>
              <a:t>another</a:t>
            </a:r>
            <a:r>
              <a:rPr lang="fr-FR" sz="3600" b="1" dirty="0" smtClean="0">
                <a:solidFill>
                  <a:schemeClr val="bg1"/>
                </a:solidFill>
              </a:rPr>
              <a:t> on the surface ,</a:t>
            </a:r>
            <a:r>
              <a:rPr lang="fr-FR" sz="3600" b="1" dirty="0" err="1" smtClean="0">
                <a:solidFill>
                  <a:schemeClr val="bg1"/>
                </a:solidFill>
              </a:rPr>
              <a:t>they</a:t>
            </a:r>
            <a:r>
              <a:rPr lang="fr-FR" sz="3600" b="1" dirty="0" smtClean="0">
                <a:solidFill>
                  <a:schemeClr val="bg1"/>
                </a:solidFill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</a:rPr>
              <a:t>share</a:t>
            </a:r>
            <a:r>
              <a:rPr lang="fr-FR" sz="3600" b="1" dirty="0" smtClean="0">
                <a:solidFill>
                  <a:schemeClr val="bg1"/>
                </a:solidFill>
              </a:rPr>
              <a:t> the </a:t>
            </a:r>
            <a:r>
              <a:rPr lang="fr-FR" sz="3600" b="1" dirty="0" err="1" smtClean="0">
                <a:solidFill>
                  <a:schemeClr val="bg1"/>
                </a:solidFill>
              </a:rPr>
              <a:t>same</a:t>
            </a:r>
            <a:r>
              <a:rPr lang="fr-FR" sz="3600" b="1" dirty="0" smtClean="0">
                <a:solidFill>
                  <a:schemeClr val="bg1"/>
                </a:solidFill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</a:rPr>
              <a:t>features</a:t>
            </a:r>
            <a:r>
              <a:rPr lang="fr-FR" sz="3600" b="1" dirty="0" smtClean="0">
                <a:solidFill>
                  <a:schemeClr val="bg1"/>
                </a:solidFill>
              </a:rPr>
              <a:t> ,</a:t>
            </a:r>
            <a:r>
              <a:rPr lang="fr-FR" sz="3600" b="1" dirty="0" err="1" smtClean="0">
                <a:solidFill>
                  <a:schemeClr val="bg1"/>
                </a:solidFill>
              </a:rPr>
              <a:t>common</a:t>
            </a:r>
            <a:r>
              <a:rPr lang="fr-FR" sz="3600" b="1" dirty="0" smtClean="0">
                <a:solidFill>
                  <a:schemeClr val="bg1"/>
                </a:solidFill>
              </a:rPr>
              <a:t> to all </a:t>
            </a:r>
            <a:r>
              <a:rPr lang="fr-FR" sz="3600" b="1" dirty="0" err="1" smtClean="0">
                <a:solidFill>
                  <a:schemeClr val="bg1"/>
                </a:solidFill>
              </a:rPr>
              <a:t>existing</a:t>
            </a:r>
            <a:r>
              <a:rPr lang="fr-FR" sz="3600" b="1" dirty="0" smtClean="0">
                <a:solidFill>
                  <a:schemeClr val="bg1"/>
                </a:solidFill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</a:rPr>
              <a:t>languages</a:t>
            </a:r>
            <a:r>
              <a:rPr lang="fr-FR" sz="3600" b="1" dirty="0" smtClean="0">
                <a:solidFill>
                  <a:schemeClr val="bg1"/>
                </a:solidFill>
              </a:rPr>
              <a:t>( </a:t>
            </a:r>
            <a:r>
              <a:rPr lang="fr-FR" sz="3600" b="1" dirty="0" err="1" smtClean="0">
                <a:solidFill>
                  <a:schemeClr val="bg1"/>
                </a:solidFill>
              </a:rPr>
              <a:t>estimated</a:t>
            </a:r>
            <a:r>
              <a:rPr lang="fr-FR" sz="3600" b="1" dirty="0" smtClean="0">
                <a:solidFill>
                  <a:schemeClr val="bg1"/>
                </a:solidFill>
              </a:rPr>
              <a:t> 9000 </a:t>
            </a:r>
            <a:r>
              <a:rPr lang="fr-FR" sz="3600" b="1" dirty="0" err="1" smtClean="0">
                <a:solidFill>
                  <a:schemeClr val="bg1"/>
                </a:solidFill>
              </a:rPr>
              <a:t>today</a:t>
            </a:r>
            <a:r>
              <a:rPr lang="fr-FR" sz="3600" b="1" dirty="0" smtClean="0">
                <a:solidFill>
                  <a:schemeClr val="bg1"/>
                </a:solidFill>
              </a:rPr>
              <a:t>)</a:t>
            </a:r>
          </a:p>
          <a:p>
            <a:r>
              <a:rPr lang="fr-FR" sz="3600" b="1" dirty="0">
                <a:solidFill>
                  <a:schemeClr val="bg1"/>
                </a:solidFill>
              </a:rPr>
              <a:t>There are 10 </a:t>
            </a:r>
            <a:r>
              <a:rPr lang="fr-FR" sz="3600" b="1" dirty="0" err="1">
                <a:solidFill>
                  <a:schemeClr val="bg1"/>
                </a:solidFill>
              </a:rPr>
              <a:t>properties</a:t>
            </a:r>
            <a:r>
              <a:rPr lang="fr-FR" sz="3600" b="1" dirty="0">
                <a:solidFill>
                  <a:schemeClr val="bg1"/>
                </a:solidFill>
              </a:rPr>
              <a:t> </a:t>
            </a:r>
            <a:r>
              <a:rPr lang="fr-FR" sz="3600" b="1" dirty="0" err="1">
                <a:solidFill>
                  <a:schemeClr val="bg1"/>
                </a:solidFill>
              </a:rPr>
              <a:t>agreed</a:t>
            </a:r>
            <a:r>
              <a:rPr lang="fr-FR" sz="3600" b="1" dirty="0">
                <a:solidFill>
                  <a:schemeClr val="bg1"/>
                </a:solidFill>
              </a:rPr>
              <a:t> on by </a:t>
            </a:r>
            <a:r>
              <a:rPr lang="fr-FR" sz="3600" b="1" dirty="0" err="1">
                <a:solidFill>
                  <a:schemeClr val="bg1"/>
                </a:solidFill>
              </a:rPr>
              <a:t>linguistics</a:t>
            </a:r>
            <a:r>
              <a:rPr lang="fr-FR" sz="3600" b="1" dirty="0">
                <a:solidFill>
                  <a:schemeClr val="bg1"/>
                </a:solidFill>
              </a:rPr>
              <a:t> </a:t>
            </a:r>
            <a:r>
              <a:rPr lang="fr-FR" sz="3600" b="1" dirty="0" err="1">
                <a:solidFill>
                  <a:schemeClr val="bg1"/>
                </a:solidFill>
              </a:rPr>
              <a:t>that</a:t>
            </a:r>
            <a:r>
              <a:rPr lang="fr-FR" sz="3600" b="1" dirty="0">
                <a:solidFill>
                  <a:schemeClr val="bg1"/>
                </a:solidFill>
              </a:rPr>
              <a:t> are </a:t>
            </a:r>
            <a:r>
              <a:rPr lang="fr-FR" sz="3600" b="1" dirty="0" err="1">
                <a:solidFill>
                  <a:schemeClr val="bg1"/>
                </a:solidFill>
              </a:rPr>
              <a:t>human</a:t>
            </a:r>
            <a:r>
              <a:rPr lang="fr-FR" sz="3600" b="1" dirty="0">
                <a:solidFill>
                  <a:schemeClr val="bg1"/>
                </a:solidFill>
              </a:rPr>
              <a:t> </a:t>
            </a:r>
            <a:r>
              <a:rPr lang="fr-FR" sz="3600" b="1" dirty="0" err="1">
                <a:solidFill>
                  <a:schemeClr val="bg1"/>
                </a:solidFill>
              </a:rPr>
              <a:t>language</a:t>
            </a:r>
            <a:r>
              <a:rPr lang="fr-FR" sz="3600" b="1" dirty="0">
                <a:solidFill>
                  <a:schemeClr val="bg1"/>
                </a:solidFill>
              </a:rPr>
              <a:t> </a:t>
            </a:r>
            <a:r>
              <a:rPr lang="fr-FR" sz="3600" b="1" dirty="0" err="1">
                <a:solidFill>
                  <a:schemeClr val="bg1"/>
                </a:solidFill>
              </a:rPr>
              <a:t>specific</a:t>
            </a:r>
            <a:r>
              <a:rPr lang="fr-FR" sz="3600" b="1" dirty="0">
                <a:solidFill>
                  <a:schemeClr val="bg1"/>
                </a:solidFill>
              </a:rPr>
              <a:t> </a:t>
            </a:r>
          </a:p>
          <a:p>
            <a:endParaRPr lang="fr-FR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85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20270" y="1183341"/>
            <a:ext cx="535192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>
                <a:solidFill>
                  <a:schemeClr val="bg1"/>
                </a:solidFill>
              </a:rPr>
              <a:t>N°1-Complexity</a:t>
            </a:r>
            <a:r>
              <a:rPr lang="fr-FR" b="1" u="sng" dirty="0" smtClean="0">
                <a:solidFill>
                  <a:schemeClr val="bg1"/>
                </a:solidFill>
              </a:rPr>
              <a:t>:</a:t>
            </a:r>
          </a:p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894230" y="2264495"/>
            <a:ext cx="88885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chemeClr val="bg1"/>
                </a:solidFill>
              </a:rPr>
              <a:t>All </a:t>
            </a:r>
            <a:r>
              <a:rPr lang="fr-FR" sz="3200" b="1" dirty="0" err="1" smtClean="0">
                <a:solidFill>
                  <a:schemeClr val="bg1"/>
                </a:solidFill>
              </a:rPr>
              <a:t>human</a:t>
            </a:r>
            <a:r>
              <a:rPr lang="fr-FR" sz="3200" b="1" dirty="0" smtClean="0">
                <a:solidFill>
                  <a:schemeClr val="bg1"/>
                </a:solidFill>
              </a:rPr>
              <a:t> </a:t>
            </a:r>
            <a:r>
              <a:rPr lang="fr-FR" sz="3200" b="1" dirty="0" err="1" smtClean="0">
                <a:solidFill>
                  <a:schemeClr val="bg1"/>
                </a:solidFill>
              </a:rPr>
              <a:t>languages</a:t>
            </a:r>
            <a:r>
              <a:rPr lang="fr-FR" sz="3200" b="1" dirty="0" smtClean="0">
                <a:solidFill>
                  <a:schemeClr val="bg1"/>
                </a:solidFill>
              </a:rPr>
              <a:t> are </a:t>
            </a:r>
            <a:r>
              <a:rPr lang="fr-FR" sz="3200" b="1" dirty="0" err="1" smtClean="0">
                <a:solidFill>
                  <a:schemeClr val="bg1"/>
                </a:solidFill>
              </a:rPr>
              <a:t>complex,there</a:t>
            </a:r>
            <a:r>
              <a:rPr lang="fr-FR" sz="3200" b="1" dirty="0" smtClean="0">
                <a:solidFill>
                  <a:schemeClr val="bg1"/>
                </a:solidFill>
              </a:rPr>
              <a:t> </a:t>
            </a:r>
            <a:r>
              <a:rPr lang="fr-FR" sz="3200" b="1" dirty="0" err="1" smtClean="0">
                <a:solidFill>
                  <a:schemeClr val="bg1"/>
                </a:solidFill>
              </a:rPr>
              <a:t>is</a:t>
            </a:r>
            <a:r>
              <a:rPr lang="fr-FR" sz="3200" b="1" dirty="0" smtClean="0">
                <a:solidFill>
                  <a:schemeClr val="bg1"/>
                </a:solidFill>
              </a:rPr>
              <a:t> no </a:t>
            </a:r>
            <a:r>
              <a:rPr lang="fr-FR" sz="3200" b="1" dirty="0" err="1" smtClean="0">
                <a:solidFill>
                  <a:schemeClr val="bg1"/>
                </a:solidFill>
              </a:rPr>
              <a:t>such</a:t>
            </a:r>
            <a:r>
              <a:rPr lang="fr-FR" sz="3200" b="1" dirty="0" smtClean="0">
                <a:solidFill>
                  <a:schemeClr val="bg1"/>
                </a:solidFill>
              </a:rPr>
              <a:t> a simple </a:t>
            </a:r>
            <a:r>
              <a:rPr lang="fr-FR" sz="3200" b="1" dirty="0" err="1" smtClean="0">
                <a:solidFill>
                  <a:schemeClr val="bg1"/>
                </a:solidFill>
              </a:rPr>
              <a:t>language</a:t>
            </a:r>
            <a:r>
              <a:rPr lang="fr-FR" sz="3200" b="1" dirty="0" smtClean="0">
                <a:solidFill>
                  <a:schemeClr val="bg1"/>
                </a:solidFill>
              </a:rPr>
              <a:t> 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4" name="Flèche droite rayée 3"/>
          <p:cNvSpPr/>
          <p:nvPr/>
        </p:nvSpPr>
        <p:spPr>
          <a:xfrm rot="16200000" flipH="1">
            <a:off x="4432257" y="3595758"/>
            <a:ext cx="911501" cy="40341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400049" y="3980329"/>
            <a:ext cx="1023657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bg1"/>
                </a:solidFill>
              </a:rPr>
              <a:t>An </a:t>
            </a:r>
            <a:r>
              <a:rPr lang="fr-FR" sz="3200" b="1" dirty="0" err="1" smtClean="0">
                <a:solidFill>
                  <a:schemeClr val="bg1"/>
                </a:solidFill>
              </a:rPr>
              <a:t>example</a:t>
            </a:r>
            <a:r>
              <a:rPr lang="fr-FR" sz="3200" b="1" dirty="0" smtClean="0">
                <a:solidFill>
                  <a:schemeClr val="bg1"/>
                </a:solidFill>
              </a:rPr>
              <a:t> of </a:t>
            </a:r>
            <a:r>
              <a:rPr lang="fr-FR" sz="3200" b="1" dirty="0" err="1" smtClean="0">
                <a:solidFill>
                  <a:schemeClr val="bg1"/>
                </a:solidFill>
              </a:rPr>
              <a:t>its</a:t>
            </a:r>
            <a:r>
              <a:rPr lang="fr-FR" sz="3200" b="1" dirty="0" smtClean="0">
                <a:solidFill>
                  <a:schemeClr val="bg1"/>
                </a:solidFill>
              </a:rPr>
              <a:t> </a:t>
            </a:r>
            <a:r>
              <a:rPr lang="fr-FR" sz="3200" b="1" dirty="0" err="1" smtClean="0">
                <a:solidFill>
                  <a:schemeClr val="bg1"/>
                </a:solidFill>
              </a:rPr>
              <a:t>complexity</a:t>
            </a:r>
            <a:r>
              <a:rPr lang="fr-FR" sz="3200" b="1" dirty="0" smtClean="0">
                <a:solidFill>
                  <a:schemeClr val="bg1"/>
                </a:solidFill>
              </a:rPr>
              <a:t> :</a:t>
            </a:r>
          </a:p>
          <a:p>
            <a:pPr algn="ctr"/>
            <a:r>
              <a:rPr lang="fr-FR" sz="3200" b="1" dirty="0" smtClean="0">
                <a:solidFill>
                  <a:schemeClr val="bg1"/>
                </a:solidFill>
              </a:rPr>
              <a:t>The translation </a:t>
            </a:r>
            <a:r>
              <a:rPr lang="fr-FR" sz="3200" b="1" dirty="0" err="1" smtClean="0">
                <a:solidFill>
                  <a:schemeClr val="bg1"/>
                </a:solidFill>
              </a:rPr>
              <a:t>from</a:t>
            </a:r>
            <a:r>
              <a:rPr lang="fr-FR" sz="3200" b="1" dirty="0" smtClean="0">
                <a:solidFill>
                  <a:schemeClr val="bg1"/>
                </a:solidFill>
              </a:rPr>
              <a:t> one </a:t>
            </a:r>
            <a:r>
              <a:rPr lang="fr-FR" sz="3200" b="1" dirty="0" err="1" smtClean="0">
                <a:solidFill>
                  <a:schemeClr val="bg1"/>
                </a:solidFill>
              </a:rPr>
              <a:t>language</a:t>
            </a:r>
            <a:r>
              <a:rPr lang="fr-FR" sz="3200" b="1" dirty="0" smtClean="0">
                <a:solidFill>
                  <a:schemeClr val="bg1"/>
                </a:solidFill>
              </a:rPr>
              <a:t> to </a:t>
            </a:r>
            <a:r>
              <a:rPr lang="fr-FR" sz="3200" b="1" dirty="0" err="1" smtClean="0">
                <a:solidFill>
                  <a:schemeClr val="bg1"/>
                </a:solidFill>
              </a:rPr>
              <a:t>another</a:t>
            </a:r>
            <a:endParaRPr lang="fr-FR" sz="3200" b="1" dirty="0" smtClean="0">
              <a:solidFill>
                <a:schemeClr val="bg1"/>
              </a:solidFill>
            </a:endParaRPr>
          </a:p>
          <a:p>
            <a:pPr algn="ctr"/>
            <a:r>
              <a:rPr lang="en-US" dirty="0"/>
              <a:t>They use of "long" instead of "tall", since </a:t>
            </a:r>
            <a:r>
              <a:rPr lang="en-US" dirty="0" err="1"/>
              <a:t>tawil</a:t>
            </a:r>
            <a:r>
              <a:rPr lang="en-US" dirty="0"/>
              <a:t> means long and tall in Arabic - "She is so long" meaning she is so tall; "a long building" for  a tall building.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928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0322" y="-841829"/>
            <a:ext cx="9613858" cy="5044176"/>
          </a:xfrm>
        </p:spPr>
        <p:txBody>
          <a:bodyPr/>
          <a:lstStyle/>
          <a:p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                                                   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fr-FR" sz="54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/>
            </a:r>
            <a:br>
              <a:rPr lang="fr-FR" sz="54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fr-FR" sz="54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n2°)</a:t>
            </a:r>
            <a:r>
              <a:rPr lang="fr-FR" sz="5400" b="1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Displacement</a:t>
            </a:r>
            <a:r>
              <a:rPr lang="fr-FR" sz="54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:</a:t>
            </a:r>
            <a:br>
              <a:rPr lang="fr-FR" sz="54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endParaRPr lang="fr-FR" sz="54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 flipV="1">
            <a:off x="968188" y="3079376"/>
            <a:ext cx="902297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Flèche courbée vers le bas 5"/>
          <p:cNvSpPr/>
          <p:nvPr/>
        </p:nvSpPr>
        <p:spPr>
          <a:xfrm>
            <a:off x="5399314" y="1917141"/>
            <a:ext cx="4209143" cy="81154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Flèche courbée vers le haut 6"/>
          <p:cNvSpPr/>
          <p:nvPr/>
        </p:nvSpPr>
        <p:spPr>
          <a:xfrm flipH="1" flipV="1">
            <a:off x="968187" y="1917139"/>
            <a:ext cx="3531241" cy="8115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499428" y="3280850"/>
            <a:ext cx="1087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</a:t>
            </a:r>
            <a:r>
              <a:rPr lang="fr-FR" dirty="0" smtClean="0"/>
              <a:t>RESENT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 rot="10800000" flipV="1">
            <a:off x="2497510" y="2570108"/>
            <a:ext cx="807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Past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6963031" y="2544020"/>
            <a:ext cx="867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Future</a:t>
            </a:r>
          </a:p>
        </p:txBody>
      </p:sp>
    </p:spTree>
    <p:extLst>
      <p:ext uri="{BB962C8B-B14F-4D97-AF65-F5344CB8AC3E}">
        <p14:creationId xmlns:p14="http://schemas.microsoft.com/office/powerpoint/2010/main" val="3349072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n</a:t>
            </a:r>
            <a:r>
              <a:rPr lang="fr-FR" b="1" u="sng" dirty="0" smtClean="0"/>
              <a:t>3</a:t>
            </a:r>
            <a:r>
              <a:rPr lang="fr-FR" b="1" u="sng" dirty="0" smtClean="0"/>
              <a:t>°)-</a:t>
            </a:r>
            <a:r>
              <a:rPr lang="fr-FR" b="1" u="sng" dirty="0" err="1" smtClean="0"/>
              <a:t>Productivity</a:t>
            </a:r>
            <a:r>
              <a:rPr lang="fr-FR" b="1" u="sng" dirty="0" smtClean="0"/>
              <a:t> (</a:t>
            </a:r>
            <a:r>
              <a:rPr lang="fr-FR" b="1" u="sng" dirty="0" err="1" smtClean="0"/>
              <a:t>Creativity</a:t>
            </a:r>
            <a:r>
              <a:rPr lang="fr-FR" b="1" u="sng" dirty="0" smtClean="0"/>
              <a:t>):</a:t>
            </a:r>
            <a:endParaRPr lang="fr-FR" b="1" u="sng" dirty="0"/>
          </a:p>
        </p:txBody>
      </p:sp>
      <p:sp>
        <p:nvSpPr>
          <p:cNvPr id="3" name="ZoneTexte 2"/>
          <p:cNvSpPr txBox="1"/>
          <p:nvPr/>
        </p:nvSpPr>
        <p:spPr>
          <a:xfrm>
            <a:off x="2496458" y="2158299"/>
            <a:ext cx="66143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chemeClr val="bg1"/>
                </a:solidFill>
              </a:rPr>
              <a:t>New </a:t>
            </a:r>
            <a:r>
              <a:rPr lang="fr-FR" sz="4000" dirty="0" err="1" smtClean="0">
                <a:solidFill>
                  <a:schemeClr val="bg1"/>
                </a:solidFill>
              </a:rPr>
              <a:t>utterances</a:t>
            </a:r>
            <a:r>
              <a:rPr lang="fr-FR" sz="4000" dirty="0" smtClean="0">
                <a:solidFill>
                  <a:schemeClr val="bg1"/>
                </a:solidFill>
              </a:rPr>
              <a:t> are </a:t>
            </a:r>
            <a:r>
              <a:rPr lang="fr-FR" sz="4000" dirty="0" err="1" smtClean="0">
                <a:solidFill>
                  <a:schemeClr val="bg1"/>
                </a:solidFill>
              </a:rPr>
              <a:t>created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4" name="Flèche vers le bas 3"/>
          <p:cNvSpPr/>
          <p:nvPr/>
        </p:nvSpPr>
        <p:spPr>
          <a:xfrm rot="2618912">
            <a:off x="3037308" y="2777653"/>
            <a:ext cx="603127" cy="10558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 vers le bas 4"/>
          <p:cNvSpPr/>
          <p:nvPr/>
        </p:nvSpPr>
        <p:spPr>
          <a:xfrm rot="19479718">
            <a:off x="5552138" y="2718303"/>
            <a:ext cx="621640" cy="10515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738346" y="3803174"/>
            <a:ext cx="3344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Transforming</a:t>
            </a:r>
            <a:r>
              <a:rPr lang="fr-FR" dirty="0" smtClean="0"/>
              <a:t> the </a:t>
            </a:r>
            <a:r>
              <a:rPr lang="fr-FR" dirty="0" err="1" smtClean="0"/>
              <a:t>existing</a:t>
            </a:r>
            <a:r>
              <a:rPr lang="fr-FR" dirty="0" smtClean="0"/>
              <a:t> </a:t>
            </a:r>
            <a:r>
              <a:rPr lang="fr-FR" dirty="0" err="1" smtClean="0"/>
              <a:t>ones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8271631" y="3100234"/>
            <a:ext cx="411944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-</a:t>
            </a:r>
            <a:r>
              <a:rPr lang="fr-FR" sz="1100" b="1" dirty="0" smtClean="0"/>
              <a:t>By </a:t>
            </a:r>
            <a:r>
              <a:rPr lang="fr-FR" sz="1100" b="1" dirty="0" err="1"/>
              <a:t>Creating</a:t>
            </a:r>
            <a:r>
              <a:rPr lang="fr-FR" sz="1100" b="1" dirty="0"/>
              <a:t> </a:t>
            </a:r>
            <a:r>
              <a:rPr lang="fr-FR" sz="1100" b="1" dirty="0" err="1"/>
              <a:t>from</a:t>
            </a:r>
            <a:r>
              <a:rPr lang="fr-FR" sz="1100" b="1" dirty="0"/>
              <a:t> </a:t>
            </a:r>
            <a:r>
              <a:rPr lang="fr-FR" sz="1100" b="1" dirty="0" smtClean="0"/>
              <a:t>Scratch/-By </a:t>
            </a:r>
            <a:r>
              <a:rPr lang="fr-FR" sz="1100" b="1" dirty="0"/>
              <a:t>Adoption or </a:t>
            </a:r>
            <a:r>
              <a:rPr lang="fr-FR" sz="1100" b="1" dirty="0" err="1" smtClean="0"/>
              <a:t>Borrowing</a:t>
            </a:r>
            <a:endParaRPr lang="fr-FR" sz="1100" b="1" dirty="0" smtClean="0"/>
          </a:p>
          <a:p>
            <a:r>
              <a:rPr lang="fr-FR" sz="1100" b="1" dirty="0" smtClean="0"/>
              <a:t>-</a:t>
            </a:r>
            <a:r>
              <a:rPr lang="en-US" sz="1100" b="1" dirty="0"/>
              <a:t>By Adding Prefixes and </a:t>
            </a:r>
            <a:r>
              <a:rPr lang="en-US" sz="1100" b="1" dirty="0" smtClean="0"/>
              <a:t>Suffixes</a:t>
            </a:r>
          </a:p>
          <a:p>
            <a:r>
              <a:rPr lang="fr-FR" sz="1100" b="1" dirty="0" smtClean="0"/>
              <a:t>-By </a:t>
            </a:r>
            <a:r>
              <a:rPr lang="fr-FR" sz="1100" b="1" dirty="0" err="1"/>
              <a:t>Truncation</a:t>
            </a:r>
            <a:r>
              <a:rPr lang="fr-FR" sz="1100" b="1" dirty="0"/>
              <a:t> or </a:t>
            </a:r>
            <a:r>
              <a:rPr lang="fr-FR" sz="1100" b="1" dirty="0" err="1" smtClean="0"/>
              <a:t>Clipping</a:t>
            </a:r>
            <a:endParaRPr lang="fr-FR" sz="1100" b="1" dirty="0" smtClean="0"/>
          </a:p>
          <a:p>
            <a:r>
              <a:rPr lang="en-US" sz="1100" b="1" dirty="0" smtClean="0"/>
              <a:t>-By </a:t>
            </a:r>
            <a:r>
              <a:rPr lang="en-US" sz="1100" b="1" dirty="0"/>
              <a:t>Fusing or Compounding Existing </a:t>
            </a:r>
            <a:r>
              <a:rPr lang="en-US" sz="1100" b="1" dirty="0" smtClean="0"/>
              <a:t>Words</a:t>
            </a:r>
          </a:p>
          <a:p>
            <a:r>
              <a:rPr lang="en-US" sz="1100" b="1" dirty="0" smtClean="0"/>
              <a:t>-By </a:t>
            </a:r>
            <a:r>
              <a:rPr lang="en-US" sz="1100" b="1" dirty="0"/>
              <a:t>Changing the Meaning of Existing </a:t>
            </a:r>
            <a:r>
              <a:rPr lang="en-US" sz="1100" b="1" dirty="0" smtClean="0"/>
              <a:t>Words</a:t>
            </a:r>
          </a:p>
          <a:p>
            <a:r>
              <a:rPr lang="fr-FR" sz="1100" b="1" dirty="0" smtClean="0"/>
              <a:t>-By </a:t>
            </a:r>
            <a:r>
              <a:rPr lang="fr-FR" sz="1100" b="1" dirty="0" err="1" smtClean="0"/>
              <a:t>Errors</a:t>
            </a:r>
            <a:r>
              <a:rPr lang="fr-FR" sz="1100" b="1" dirty="0" smtClean="0"/>
              <a:t> </a:t>
            </a:r>
            <a:r>
              <a:rPr lang="fr-FR" sz="1100" b="1" dirty="0" err="1" smtClean="0"/>
              <a:t>eg</a:t>
            </a:r>
            <a:r>
              <a:rPr lang="fr-FR" sz="1100" b="1" dirty="0" smtClean="0"/>
              <a:t>:</a:t>
            </a:r>
          </a:p>
          <a:p>
            <a:r>
              <a:rPr lang="fr-FR" sz="1100" b="1" dirty="0" smtClean="0"/>
              <a:t>-By Back-Formation</a:t>
            </a:r>
          </a:p>
          <a:p>
            <a:r>
              <a:rPr lang="fr-FR" sz="1100" b="1" dirty="0" smtClean="0"/>
              <a:t>-By </a:t>
            </a:r>
            <a:r>
              <a:rPr lang="fr-FR" sz="1100" b="1" dirty="0"/>
              <a:t>Imitation of </a:t>
            </a:r>
            <a:r>
              <a:rPr lang="fr-FR" sz="1100" b="1" dirty="0" err="1" smtClean="0"/>
              <a:t>Sounds</a:t>
            </a:r>
            <a:r>
              <a:rPr lang="fr-FR" sz="1100" b="1" dirty="0" smtClean="0"/>
              <a:t> </a:t>
            </a:r>
            <a:r>
              <a:rPr lang="fr-FR" sz="1100" b="1" dirty="0" err="1" smtClean="0"/>
              <a:t>eg</a:t>
            </a:r>
            <a:r>
              <a:rPr lang="fr-FR" sz="1100" b="1" dirty="0" smtClean="0"/>
              <a:t> :</a:t>
            </a:r>
            <a:r>
              <a:rPr lang="fr-FR" sz="1100" b="1" dirty="0" err="1" smtClean="0"/>
              <a:t>Twitt</a:t>
            </a:r>
            <a:endParaRPr lang="fr-FR" sz="1100" b="1" dirty="0" smtClean="0"/>
          </a:p>
          <a:p>
            <a:r>
              <a:rPr lang="en-US" sz="1100" b="1" dirty="0" smtClean="0"/>
              <a:t>-By </a:t>
            </a:r>
            <a:r>
              <a:rPr lang="en-US" sz="1100" b="1" dirty="0"/>
              <a:t>Transfer of Proper </a:t>
            </a:r>
            <a:r>
              <a:rPr lang="en-US" sz="1100" b="1" dirty="0" smtClean="0"/>
              <a:t>Nouns </a:t>
            </a:r>
            <a:r>
              <a:rPr lang="en-US" sz="1100" b="1" dirty="0" err="1" smtClean="0"/>
              <a:t>eg:Addolf</a:t>
            </a:r>
            <a:r>
              <a:rPr lang="en-US" sz="1100" b="1" dirty="0" smtClean="0"/>
              <a:t> Diesel</a:t>
            </a:r>
            <a:endParaRPr lang="fr-FR" sz="1100" dirty="0"/>
          </a:p>
        </p:txBody>
      </p:sp>
      <p:sp>
        <p:nvSpPr>
          <p:cNvPr id="8" name="Égal 7"/>
          <p:cNvSpPr/>
          <p:nvPr/>
        </p:nvSpPr>
        <p:spPr>
          <a:xfrm>
            <a:off x="5546375" y="4828159"/>
            <a:ext cx="847164" cy="4034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Demi-tour 8"/>
          <p:cNvSpPr/>
          <p:nvPr/>
        </p:nvSpPr>
        <p:spPr>
          <a:xfrm rot="5400000">
            <a:off x="8891439" y="4590267"/>
            <a:ext cx="628459" cy="910825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0" name="Demi-tour 9"/>
          <p:cNvSpPr/>
          <p:nvPr/>
        </p:nvSpPr>
        <p:spPr>
          <a:xfrm rot="16200000" flipH="1">
            <a:off x="2941479" y="4633105"/>
            <a:ext cx="660088" cy="793520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039400" y="5338311"/>
            <a:ext cx="222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WHO CAN </a:t>
            </a:r>
            <a:r>
              <a:rPr lang="fr-FR" dirty="0" err="1" smtClean="0"/>
              <a:t>Produce</a:t>
            </a:r>
            <a:r>
              <a:rPr lang="fr-FR" dirty="0" smtClean="0"/>
              <a:t> ?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7284584" y="5305279"/>
            <a:ext cx="4450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To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extent</a:t>
            </a:r>
            <a:r>
              <a:rPr lang="fr-FR" dirty="0" smtClean="0"/>
              <a:t> Production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smtClean="0"/>
              <a:t>possible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5658438" y="3729210"/>
            <a:ext cx="1668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By </a:t>
            </a:r>
            <a:r>
              <a:rPr lang="fr-FR" dirty="0" err="1" smtClean="0"/>
              <a:t>inventing</a:t>
            </a:r>
            <a:r>
              <a:rPr lang="fr-FR" dirty="0" smtClean="0"/>
              <a:t> New </a:t>
            </a:r>
            <a:r>
              <a:rPr lang="fr-FR" dirty="0" err="1" smtClean="0"/>
              <a:t>ones</a:t>
            </a:r>
            <a:endParaRPr lang="fr-FR" dirty="0"/>
          </a:p>
        </p:txBody>
      </p:sp>
      <p:cxnSp>
        <p:nvCxnSpPr>
          <p:cNvPr id="15" name="Connecteur droit avec flèche 14"/>
          <p:cNvCxnSpPr/>
          <p:nvPr/>
        </p:nvCxnSpPr>
        <p:spPr>
          <a:xfrm>
            <a:off x="7284584" y="3895689"/>
            <a:ext cx="603640" cy="0"/>
          </a:xfrm>
          <a:prstGeom prst="straightConnector1">
            <a:avLst/>
          </a:prstGeom>
          <a:ln w="22225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7326803" y="3895689"/>
            <a:ext cx="671149" cy="483415"/>
          </a:xfrm>
          <a:prstGeom prst="straightConnector1">
            <a:avLst/>
          </a:prstGeom>
          <a:ln w="22225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flipV="1">
            <a:off x="7284584" y="3440014"/>
            <a:ext cx="804386" cy="455676"/>
          </a:xfrm>
          <a:prstGeom prst="straightConnector1">
            <a:avLst/>
          </a:prstGeom>
          <a:ln w="22225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32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36178" y="2013466"/>
            <a:ext cx="48140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chemeClr val="bg1"/>
                </a:solidFill>
              </a:rPr>
              <a:t>1-Any One </a:t>
            </a:r>
            <a:r>
              <a:rPr lang="fr-FR" sz="3200" b="1" dirty="0" err="1" smtClean="0">
                <a:solidFill>
                  <a:schemeClr val="bg1"/>
                </a:solidFill>
              </a:rPr>
              <a:t>can</a:t>
            </a:r>
            <a:r>
              <a:rPr lang="fr-FR" sz="3200" b="1" dirty="0" smtClean="0">
                <a:solidFill>
                  <a:schemeClr val="bg1"/>
                </a:solidFill>
              </a:rPr>
              <a:t> </a:t>
            </a:r>
            <a:r>
              <a:rPr lang="fr-FR" sz="3200" b="1" dirty="0" err="1" smtClean="0">
                <a:solidFill>
                  <a:schemeClr val="bg1"/>
                </a:solidFill>
              </a:rPr>
              <a:t>produce</a:t>
            </a:r>
            <a:r>
              <a:rPr lang="fr-FR" sz="3200" b="1" dirty="0" smtClean="0">
                <a:solidFill>
                  <a:schemeClr val="bg1"/>
                </a:solidFill>
              </a:rPr>
              <a:t> 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50224" y="2013466"/>
            <a:ext cx="66752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</a:rPr>
              <a:t>Production </a:t>
            </a:r>
            <a:r>
              <a:rPr lang="fr-FR" sz="3600" b="1" dirty="0" err="1" smtClean="0">
                <a:solidFill>
                  <a:schemeClr val="bg1"/>
                </a:solidFill>
              </a:rPr>
              <a:t>is</a:t>
            </a:r>
            <a:r>
              <a:rPr lang="fr-FR" sz="3600" b="1" dirty="0" smtClean="0">
                <a:solidFill>
                  <a:schemeClr val="bg1"/>
                </a:solidFill>
              </a:rPr>
              <a:t> open-</a:t>
            </a:r>
            <a:r>
              <a:rPr lang="fr-FR" sz="3600" b="1" dirty="0" err="1" smtClean="0">
                <a:solidFill>
                  <a:schemeClr val="bg1"/>
                </a:solidFill>
              </a:rPr>
              <a:t>endedness</a:t>
            </a:r>
            <a:endParaRPr lang="fr-FR" sz="3600" b="1" dirty="0">
              <a:solidFill>
                <a:schemeClr val="bg1"/>
              </a:solidFill>
            </a:endParaRPr>
          </a:p>
        </p:txBody>
      </p:sp>
      <p:cxnSp>
        <p:nvCxnSpPr>
          <p:cNvPr id="5" name="Connecteur droit avec flèche 4"/>
          <p:cNvCxnSpPr>
            <a:stCxn id="3" idx="2"/>
          </p:cNvCxnSpPr>
          <p:nvPr/>
        </p:nvCxnSpPr>
        <p:spPr>
          <a:xfrm>
            <a:off x="8487837" y="2659797"/>
            <a:ext cx="10704" cy="863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rganigramme : Bande perforée 5"/>
          <p:cNvSpPr/>
          <p:nvPr/>
        </p:nvSpPr>
        <p:spPr>
          <a:xfrm>
            <a:off x="6887636" y="3506858"/>
            <a:ext cx="3200399" cy="80467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err="1" smtClean="0">
                <a:solidFill>
                  <a:schemeClr val="bg1"/>
                </a:solidFill>
              </a:rPr>
              <a:t>Rule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FR" sz="2800" b="1" dirty="0" err="1" smtClean="0">
                <a:solidFill>
                  <a:schemeClr val="bg1"/>
                </a:solidFill>
              </a:rPr>
              <a:t>governed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9" name="Pensées 8"/>
          <p:cNvSpPr/>
          <p:nvPr/>
        </p:nvSpPr>
        <p:spPr>
          <a:xfrm>
            <a:off x="2770095" y="4671777"/>
            <a:ext cx="6427694" cy="1414093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bg1"/>
                </a:solidFill>
              </a:rPr>
              <a:t>An </a:t>
            </a:r>
            <a:r>
              <a:rPr lang="fr-FR" b="1" dirty="0" err="1" smtClean="0">
                <a:solidFill>
                  <a:schemeClr val="bg1"/>
                </a:solidFill>
              </a:rPr>
              <a:t>example</a:t>
            </a:r>
            <a:r>
              <a:rPr lang="fr-FR" b="1" dirty="0" smtClean="0">
                <a:solidFill>
                  <a:schemeClr val="bg1"/>
                </a:solidFill>
              </a:rPr>
              <a:t> in the English :</a:t>
            </a:r>
          </a:p>
          <a:p>
            <a:r>
              <a:rPr lang="fr-FR" dirty="0" smtClean="0"/>
              <a:t>Google       a </a:t>
            </a:r>
            <a:r>
              <a:rPr lang="fr-FR" dirty="0" err="1" smtClean="0"/>
              <a:t>noun</a:t>
            </a:r>
            <a:r>
              <a:rPr lang="fr-FR" dirty="0" smtClean="0"/>
              <a:t>         </a:t>
            </a:r>
            <a:r>
              <a:rPr lang="fr-FR" dirty="0" err="1" smtClean="0"/>
              <a:t>used</a:t>
            </a:r>
            <a:r>
              <a:rPr lang="fr-FR" dirty="0" smtClean="0"/>
              <a:t> as a </a:t>
            </a:r>
            <a:r>
              <a:rPr lang="fr-FR" dirty="0" err="1" smtClean="0"/>
              <a:t>verb</a:t>
            </a:r>
            <a:r>
              <a:rPr lang="fr-FR" dirty="0" smtClean="0"/>
              <a:t> «</a:t>
            </a:r>
            <a:r>
              <a:rPr lang="fr-FR" dirty="0" smtClean="0">
                <a:solidFill>
                  <a:schemeClr val="bg1"/>
                </a:solidFill>
              </a:rPr>
              <a:t> </a:t>
            </a:r>
            <a:r>
              <a:rPr lang="fr-FR" b="1" u="sng" dirty="0" smtClean="0">
                <a:solidFill>
                  <a:schemeClr val="bg1"/>
                </a:solidFill>
              </a:rPr>
              <a:t>to </a:t>
            </a:r>
            <a:r>
              <a:rPr lang="fr-FR" dirty="0" err="1" smtClean="0">
                <a:solidFill>
                  <a:schemeClr val="bg1"/>
                </a:solidFill>
              </a:rPr>
              <a:t>google</a:t>
            </a:r>
            <a:r>
              <a:rPr lang="fr-FR" dirty="0" smtClean="0">
                <a:solidFill>
                  <a:schemeClr val="bg1"/>
                </a:solidFill>
              </a:rPr>
              <a:t> »</a:t>
            </a:r>
            <a:endParaRPr lang="fr-FR" dirty="0">
              <a:solidFill>
                <a:schemeClr val="bg1"/>
              </a:solidFill>
            </a:endParaRPr>
          </a:p>
        </p:txBody>
      </p:sp>
      <p:cxnSp>
        <p:nvCxnSpPr>
          <p:cNvPr id="11" name="Connecteur droit avec flèche 10"/>
          <p:cNvCxnSpPr/>
          <p:nvPr/>
        </p:nvCxnSpPr>
        <p:spPr>
          <a:xfrm flipV="1">
            <a:off x="4531658" y="5365377"/>
            <a:ext cx="349624" cy="13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flipV="1">
            <a:off x="5715000" y="5378824"/>
            <a:ext cx="40341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2163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N° 4/ Cultural transmission:</a:t>
            </a:r>
            <a:endParaRPr lang="fr-FR" b="1" dirty="0"/>
          </a:p>
        </p:txBody>
      </p:sp>
      <p:sp>
        <p:nvSpPr>
          <p:cNvPr id="3" name="Flèche vers le bas 2"/>
          <p:cNvSpPr/>
          <p:nvPr/>
        </p:nvSpPr>
        <p:spPr>
          <a:xfrm>
            <a:off x="3079376" y="2084293"/>
            <a:ext cx="645459" cy="98163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680321" y="3131389"/>
            <a:ext cx="8948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How </a:t>
            </a:r>
            <a:r>
              <a:rPr lang="fr-FR" sz="2400" b="1" dirty="0" err="1" smtClean="0"/>
              <a:t>Language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is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passed</a:t>
            </a:r>
            <a:r>
              <a:rPr lang="fr-FR" sz="2400" b="1" dirty="0" smtClean="0"/>
              <a:t> on </a:t>
            </a:r>
            <a:r>
              <a:rPr lang="fr-FR" sz="2400" b="1" dirty="0" err="1" smtClean="0"/>
              <a:t>from</a:t>
            </a:r>
            <a:r>
              <a:rPr lang="fr-FR" sz="2400" b="1" dirty="0" smtClean="0"/>
              <a:t> one </a:t>
            </a:r>
            <a:r>
              <a:rPr lang="fr-FR" sz="2400" b="1" dirty="0" err="1" smtClean="0"/>
              <a:t>generation</a:t>
            </a:r>
            <a:r>
              <a:rPr lang="fr-FR" sz="2400" b="1" dirty="0" smtClean="0"/>
              <a:t> to </a:t>
            </a:r>
            <a:r>
              <a:rPr lang="fr-FR" sz="2400" b="1" dirty="0" err="1" smtClean="0"/>
              <a:t>another</a:t>
            </a:r>
            <a:r>
              <a:rPr lang="fr-FR" sz="2400" b="1" dirty="0" smtClean="0"/>
              <a:t> </a:t>
            </a:r>
            <a:r>
              <a:rPr lang="fr-FR" sz="2400" b="1" dirty="0" smtClean="0"/>
              <a:t>?</a:t>
            </a:r>
            <a:endParaRPr lang="fr-FR" sz="2400" b="1" dirty="0"/>
          </a:p>
        </p:txBody>
      </p:sp>
      <p:sp>
        <p:nvSpPr>
          <p:cNvPr id="6" name="Flèche vers le bas 5"/>
          <p:cNvSpPr/>
          <p:nvPr/>
        </p:nvSpPr>
        <p:spPr>
          <a:xfrm>
            <a:off x="3079376" y="3737910"/>
            <a:ext cx="645459" cy="98163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840992" y="4864401"/>
            <a:ext cx="3500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Through</a:t>
            </a:r>
            <a:r>
              <a:rPr lang="fr-FR" b="1" dirty="0" smtClean="0"/>
              <a:t> Learning/</a:t>
            </a:r>
            <a:r>
              <a:rPr lang="fr-FR" b="1" dirty="0" err="1" smtClean="0"/>
              <a:t>teaching</a:t>
            </a:r>
            <a:endParaRPr lang="fr-FR" b="1" dirty="0"/>
          </a:p>
        </p:txBody>
      </p:sp>
      <p:sp>
        <p:nvSpPr>
          <p:cNvPr id="8" name="Flèche vers le bas 7"/>
          <p:cNvSpPr/>
          <p:nvPr/>
        </p:nvSpPr>
        <p:spPr>
          <a:xfrm rot="16200000">
            <a:off x="6332575" y="4776661"/>
            <a:ext cx="502545" cy="80437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 flipH="1">
            <a:off x="6148415" y="4715404"/>
            <a:ext cx="618245" cy="986391"/>
          </a:xfrm>
          <a:prstGeom prst="line">
            <a:avLst/>
          </a:prstGeom>
          <a:ln w="603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6249047" y="4715403"/>
            <a:ext cx="550860" cy="986391"/>
          </a:xfrm>
          <a:prstGeom prst="line">
            <a:avLst/>
          </a:prstGeom>
          <a:ln w="603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7120804" y="4924819"/>
            <a:ext cx="2068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NOT</a:t>
            </a:r>
            <a:r>
              <a:rPr lang="fr-FR" dirty="0" smtClean="0"/>
              <a:t> GENETICALLY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471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  <p:bldP spid="20" grpId="0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306</TotalTime>
  <Words>303</Words>
  <Application>Microsoft Office PowerPoint</Application>
  <PresentationFormat>Grand écran</PresentationFormat>
  <Paragraphs>46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Berlin</vt:lpstr>
      <vt:lpstr>Lesson Three(3)</vt:lpstr>
      <vt:lpstr>Many questions are still raised about Language …</vt:lpstr>
      <vt:lpstr>Présentation PowerPoint</vt:lpstr>
      <vt:lpstr>Présentation PowerPoint</vt:lpstr>
      <vt:lpstr>                                                    </vt:lpstr>
      <vt:lpstr>n3°)-Productivity (Creativity):</vt:lpstr>
      <vt:lpstr>Présentation PowerPoint</vt:lpstr>
      <vt:lpstr>N° 4/ Cultural transmission: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Three(3)</dc:title>
  <dc:creator>FYACAL</dc:creator>
  <cp:lastModifiedBy>FYACAL</cp:lastModifiedBy>
  <cp:revision>21</cp:revision>
  <dcterms:created xsi:type="dcterms:W3CDTF">2021-01-26T09:29:08Z</dcterms:created>
  <dcterms:modified xsi:type="dcterms:W3CDTF">2021-02-08T08:23:01Z</dcterms:modified>
</cp:coreProperties>
</file>