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63" r:id="rId4"/>
    <p:sldId id="262" r:id="rId5"/>
    <p:sldId id="260" r:id="rId6"/>
    <p:sldId id="258" r:id="rId7"/>
    <p:sldId id="261" r:id="rId8"/>
    <p:sldId id="266" r:id="rId9"/>
    <p:sldId id="259" r:id="rId10"/>
    <p:sldId id="265" r:id="rId11"/>
    <p:sldId id="264" r:id="rId12"/>
    <p:sldId id="269" r:id="rId13"/>
    <p:sldId id="273" r:id="rId14"/>
    <p:sldId id="274" r:id="rId15"/>
    <p:sldId id="275" r:id="rId16"/>
    <p:sldId id="277" r:id="rId17"/>
    <p:sldId id="278" r:id="rId18"/>
    <p:sldId id="272" r:id="rId19"/>
    <p:sldId id="276" r:id="rId20"/>
    <p:sldId id="280" r:id="rId21"/>
    <p:sldId id="271" r:id="rId22"/>
    <p:sldId id="284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7380AE-AF20-460E-94D2-FF5E9856CA5E}" type="datetimeFigureOut">
              <a:rPr lang="fr-FR" smtClean="0"/>
              <a:pPr/>
              <a:t>29/01/2019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57228B-65F1-4206-9A39-E248F240CB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2571744"/>
            <a:ext cx="5286412" cy="334010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  <a:t>معهد علوم وتقنيات النشاطات البدنية والرياضية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36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ea typeface="+mj-ea"/>
                <a:cs typeface="ae_AlMateen" pitchFamily="18" charset="-78"/>
              </a:rPr>
              <a:t>جامعة باتنة -2-</a:t>
            </a:r>
            <a:endParaRPr kumimoji="0" lang="ar-DZ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AlMateen" pitchFamily="18" charset="-78"/>
              <a:ea typeface="+mj-ea"/>
              <a:cs typeface="ae_AlMateen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DZ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AlMateen" pitchFamily="18" charset="-78"/>
              <a:ea typeface="+mj-ea"/>
              <a:cs typeface="ae_AlMateen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DZ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AlMateen" pitchFamily="18" charset="-78"/>
              <a:ea typeface="+mj-ea"/>
              <a:cs typeface="ae_AlMateen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  <a:t>المستوى : سنة أولى جذع مشترك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  <a:t/>
            </a:r>
            <a:br>
              <a:rPr kumimoji="0" lang="ar-DZ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</a:br>
            <a:r>
              <a:rPr kumimoji="0" lang="ar-DZ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  <a:t> مقياس : </a:t>
            </a:r>
            <a:r>
              <a:rPr kumimoji="0" lang="ar-DZ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  <a:t>بيوكيمياء</a:t>
            </a:r>
            <a:r>
              <a:rPr kumimoji="0" lang="ar-DZ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  <a:t/>
            </a:r>
            <a:br>
              <a:rPr kumimoji="0" lang="ar-DZ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</a:br>
            <a:endParaRPr kumimoji="0" lang="ar-DZ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AlMateen" pitchFamily="18" charset="-78"/>
              <a:ea typeface="+mj-ea"/>
              <a:cs typeface="ae_AlMateen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DZ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AlMateen" pitchFamily="18" charset="-78"/>
              <a:ea typeface="+mj-ea"/>
              <a:cs typeface="ae_AlMateen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24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ea typeface="+mj-ea"/>
                <a:cs typeface="ae_AlMateen" pitchFamily="18" charset="-78"/>
              </a:rPr>
              <a:t>تحت </a:t>
            </a:r>
            <a:r>
              <a:rPr kumimoji="0" lang="ar-DZ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AlMateen" pitchFamily="18" charset="-78"/>
                <a:ea typeface="+mj-ea"/>
                <a:cs typeface="ae_AlMateen" pitchFamily="18" charset="-78"/>
              </a:rPr>
              <a:t>إشراف الدكتور: محمد الأمين عبيده</a:t>
            </a:r>
            <a:endParaRPr kumimoji="0" lang="fr-FR" sz="24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AlMateen" pitchFamily="18" charset="-78"/>
              <a:ea typeface="+mj-ea"/>
              <a:cs typeface="ae_AlMateen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musl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557216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at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8"/>
            <a:ext cx="6090313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musc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5500726" cy="4643470"/>
          </a:xfrm>
          <a:prstGeom prst="rect">
            <a:avLst/>
          </a:prstGeom>
          <a:noFill/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214282" y="142852"/>
            <a:ext cx="5929354" cy="142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ar-DZ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  <a:tabLst/>
              <a:defRPr/>
            </a:pPr>
            <a:r>
              <a:rPr kumimoji="0" lang="ar-DZ" sz="39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3- التفاعلات الكيميائية التي تحدث</a:t>
            </a:r>
          </a:p>
          <a:p>
            <a:pPr marL="548640" marR="0" lvl="0" indent="-41148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  <a:tabLst/>
              <a:defRPr/>
            </a:pPr>
            <a:r>
              <a:rPr kumimoji="0" lang="ar-DZ" sz="39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أثناء التقلص العضلي</a:t>
            </a:r>
            <a:endParaRPr kumimoji="0" lang="fr-FR" sz="39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iliere type eff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5"/>
            <a:ext cx="9144000" cy="5118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atp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982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atp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54"/>
            <a:ext cx="9144000" cy="675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ésultat de recherche d'images pour &quot;rapport of energy and contraction musc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4" name="AutoShape 4" descr="Résultat de recherche d'images pour &quot;rapport of energy and contraction musc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5070479" cy="63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at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226255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atp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574"/>
            <a:ext cx="9144000" cy="573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glycogene temp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557"/>
            <a:ext cx="9144000" cy="609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5500726" cy="25717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ar-DZ" sz="3600" dirty="0" smtClean="0">
                <a:ln w="63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misiDisplaySSK" pitchFamily="2" charset="0"/>
                <a:cs typeface="Simplified Arabic" pitchFamily="2" charset="-78"/>
              </a:rPr>
              <a:t>            المحور الثالث: </a:t>
            </a:r>
            <a:br>
              <a:rPr lang="ar-DZ" sz="3600" dirty="0" smtClean="0">
                <a:ln w="63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misiDisplaySSK" pitchFamily="2" charset="0"/>
                <a:cs typeface="Simplified Arabic" pitchFamily="2" charset="-78"/>
              </a:rPr>
            </a:br>
            <a:r>
              <a:rPr lang="ar-DZ" sz="3600" dirty="0" smtClean="0">
                <a:ln w="63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misiDisplaySSK" pitchFamily="2" charset="0"/>
                <a:cs typeface="Simplified Arabic" pitchFamily="2" charset="-78"/>
              </a:rPr>
              <a:t/>
            </a:r>
            <a:br>
              <a:rPr lang="ar-DZ" sz="3600" dirty="0" smtClean="0">
                <a:ln w="63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misiDisplaySSK" pitchFamily="2" charset="0"/>
                <a:cs typeface="Simplified Arabic" pitchFamily="2" charset="-78"/>
              </a:rPr>
            </a:br>
            <a:r>
              <a:rPr lang="ar-DZ" sz="3600" dirty="0" smtClean="0">
                <a:ln w="63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misiDisplaySSK" pitchFamily="2" charset="0"/>
                <a:cs typeface="Simplified Arabic" pitchFamily="2" charset="-78"/>
              </a:rPr>
              <a:t>التفاعلات الكيميائية التي تحدث أثناء </a:t>
            </a:r>
            <a:br>
              <a:rPr lang="ar-DZ" sz="3600" dirty="0" smtClean="0">
                <a:ln w="63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misiDisplaySSK" pitchFamily="2" charset="0"/>
                <a:cs typeface="Simplified Arabic" pitchFamily="2" charset="-78"/>
              </a:rPr>
            </a:br>
            <a:r>
              <a:rPr lang="ar-DZ" sz="3600" dirty="0" smtClean="0">
                <a:ln w="63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misiDisplaySSK" pitchFamily="2" charset="0"/>
                <a:cs typeface="Simplified Arabic" pitchFamily="2" charset="-78"/>
              </a:rPr>
              <a:t>            التقلص العضلي</a:t>
            </a:r>
            <a:endParaRPr lang="fr-FR" sz="3600" dirty="0">
              <a:ln w="63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AdmisiDisplaySSK" pitchFamily="2" charset="0"/>
              <a:cs typeface="Simplified Arabic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5929354" cy="257176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ar-DZ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 rtl="1">
              <a:buFont typeface="Wingdings" pitchFamily="2" charset="2"/>
              <a:buChar char="§"/>
            </a:pPr>
            <a:r>
              <a:rPr lang="ar-DZ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1- المكونات التشريحية </a:t>
            </a:r>
            <a:r>
              <a:rPr lang="ar-DZ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و</a:t>
            </a:r>
            <a:r>
              <a:rPr lang="ar-DZ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الكيميائية الأساسية للعضلة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2- آلية التقلص العضلي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3- التفاعلات الكيميائية التي تحدث أثناء التقلص العضلي</a:t>
            </a:r>
            <a:endParaRPr lang="fr-F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-32" y="2285992"/>
            <a:ext cx="5929354" cy="19288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ar-DZ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  <a:tabLst/>
              <a:defRPr/>
            </a:pPr>
            <a:r>
              <a:rPr kumimoji="0" lang="fr-FR" sz="39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ar-DZ" sz="39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ar-DZ" sz="3900" b="1" i="0" u="none" strike="noStrike" kern="1200" cap="none" spc="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</a:t>
            </a:r>
            <a:r>
              <a:rPr lang="ar-DZ" sz="39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الكيميائية لنظم إنتاج الطاقة وحسب شدة الجهد البدني</a:t>
            </a:r>
            <a:endParaRPr kumimoji="0" lang="fr-FR" sz="39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atp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554451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ésultat de recherche d'images pour &quot;atp and calory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928670"/>
            <a:ext cx="5497427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port-passion.fr/graisses-brulees-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591175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ésultat de recherche d'images pour &quot;‫السعرات الحرارية حسب كل نشاط رياضي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5991225" cy="6105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ésultat de recherche d'images pour &quot;‫السعرات الحرارية حسب كل نشاط رياضي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1497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2387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63688" y="69269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200" b="1" dirty="0" smtClean="0">
                <a:solidFill>
                  <a:srgbClr val="FFFF00"/>
                </a:solidFill>
              </a:rPr>
              <a:t>السعرات الحرارية  </a:t>
            </a:r>
            <a:r>
              <a:rPr lang="fr-FR" sz="3200" b="1" dirty="0" smtClean="0">
                <a:solidFill>
                  <a:srgbClr val="FFFF00"/>
                </a:solidFill>
              </a:rPr>
              <a:t>CALORIE       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57158" y="214290"/>
            <a:ext cx="5357882" cy="2214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</a:pPr>
            <a:endParaRPr lang="fr-FR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0" algn="ctr" rtl="1">
              <a:spcBef>
                <a:spcPct val="0"/>
              </a:spcBef>
            </a:pPr>
            <a:r>
              <a:rPr lang="ar-DZ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1-المكونات التشريحية </a:t>
            </a:r>
            <a:r>
              <a:rPr lang="ar-DZ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و</a:t>
            </a:r>
            <a:r>
              <a:rPr lang="ar-DZ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الكيميائية</a:t>
            </a:r>
            <a:endParaRPr lang="fr-FR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0" algn="ctr" rtl="1">
              <a:spcBef>
                <a:spcPct val="0"/>
              </a:spcBef>
            </a:pPr>
            <a:r>
              <a:rPr lang="ar-DZ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الأساسية للعضلة</a:t>
            </a:r>
            <a:endParaRPr kumimoji="0" lang="fr-FR" sz="36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AdmisiDisplaySSK" pitchFamily="2" charset="0"/>
              <a:ea typeface="+mn-ea"/>
              <a:cs typeface="Simplified Arabic" pitchFamily="2" charset="-78"/>
            </a:endParaRPr>
          </a:p>
        </p:txBody>
      </p:sp>
      <p:pic>
        <p:nvPicPr>
          <p:cNvPr id="3" name="Picture 2" descr="Résultat de recherche d'images pour &quot;‫عضل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5429288" cy="434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429248" cy="4572032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5357882" cy="1643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</a:pPr>
            <a:endParaRPr lang="fr-FR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0" algn="ctr" rtl="1">
              <a:spcBef>
                <a:spcPct val="0"/>
              </a:spcBef>
            </a:pPr>
            <a:r>
              <a:rPr lang="ar-DZ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1-1 مقطع تشريحي لليف العضلي</a:t>
            </a:r>
            <a:endParaRPr kumimoji="0" lang="fr-FR" sz="36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AdmisiDisplaySSK" pitchFamily="2" charset="0"/>
              <a:ea typeface="+mn-ea"/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t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556754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uscl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00042"/>
            <a:ext cx="564357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at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500726" cy="522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857224" y="-24"/>
            <a:ext cx="485781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</a:pPr>
            <a:endParaRPr lang="fr-FR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0" algn="ctr" rtl="1">
              <a:spcBef>
                <a:spcPct val="0"/>
              </a:spcBef>
            </a:pPr>
            <a:r>
              <a:rPr lang="ar-DZ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مكونات الليف العضلي:</a:t>
            </a:r>
          </a:p>
          <a:p>
            <a:pPr lvl="0" algn="ctr" rtl="1">
              <a:spcBef>
                <a:spcPct val="0"/>
              </a:spcBef>
            </a:pPr>
            <a:r>
              <a:rPr lang="ar-DZ" sz="28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ar-DZ" sz="2800" b="1" dirty="0" smtClean="0">
                <a:ln w="50800"/>
                <a:solidFill>
                  <a:schemeClr val="tx1"/>
                </a:solidFill>
              </a:rPr>
              <a:t>بروتينات</a:t>
            </a:r>
            <a:r>
              <a:rPr lang="ar-DZ" sz="28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ar-DZ" sz="2800" b="1" dirty="0" err="1" smtClean="0">
                <a:ln w="50800"/>
                <a:solidFill>
                  <a:srgbClr val="002060"/>
                </a:solidFill>
              </a:rPr>
              <a:t>الأكتين</a:t>
            </a:r>
            <a:r>
              <a:rPr lang="ar-DZ" sz="28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ar-DZ" sz="2800" b="1" dirty="0" err="1" smtClean="0">
                <a:ln w="50800"/>
                <a:solidFill>
                  <a:srgbClr val="FF0000"/>
                </a:solidFill>
              </a:rPr>
              <a:t>والميوزين</a:t>
            </a:r>
            <a:endParaRPr kumimoji="0" lang="fr-FR" sz="2800" b="1" i="0" u="none" strike="noStrike" kern="1200" normalizeH="0" baseline="0" noProof="0" dirty="0">
              <a:ln w="50800"/>
              <a:solidFill>
                <a:srgbClr val="FF0000"/>
              </a:solidFill>
              <a:uLnTx/>
              <a:uFillTx/>
              <a:latin typeface="AdmisiDisplaySSK" pitchFamily="2" charset="0"/>
              <a:ea typeface="+mn-ea"/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muscl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5395493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9"/>
            <a:ext cx="6929485" cy="66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4765</TotalTime>
  <Words>82</Words>
  <Application>Microsoft Office PowerPoint</Application>
  <PresentationFormat>Affichage à l'écran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Apex</vt:lpstr>
      <vt:lpstr>Présentation PowerPoint</vt:lpstr>
      <vt:lpstr>            المحور الثالث:   التفاعلات الكيميائية التي تحدث أثناء              التقلص العضلي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shift</dc:creator>
  <cp:lastModifiedBy>amine</cp:lastModifiedBy>
  <cp:revision>7</cp:revision>
  <dcterms:created xsi:type="dcterms:W3CDTF">2016-12-02T09:47:11Z</dcterms:created>
  <dcterms:modified xsi:type="dcterms:W3CDTF">2019-01-29T12:38:25Z</dcterms:modified>
</cp:coreProperties>
</file>