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16" r:id="rId1"/>
  </p:sldMasterIdLst>
  <p:notesMasterIdLst>
    <p:notesMasterId r:id="rId43"/>
  </p:notesMasterIdLst>
  <p:handoutMasterIdLst>
    <p:handoutMasterId r:id="rId44"/>
  </p:handoutMasterIdLst>
  <p:sldIdLst>
    <p:sldId id="311" r:id="rId2"/>
    <p:sldId id="312" r:id="rId3"/>
    <p:sldId id="315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316" r:id="rId16"/>
    <p:sldId id="317" r:id="rId17"/>
    <p:sldId id="318" r:id="rId18"/>
    <p:sldId id="267" r:id="rId19"/>
    <p:sldId id="269" r:id="rId20"/>
    <p:sldId id="271" r:id="rId21"/>
    <p:sldId id="272" r:id="rId22"/>
    <p:sldId id="320" r:id="rId23"/>
    <p:sldId id="323" r:id="rId24"/>
    <p:sldId id="319" r:id="rId25"/>
    <p:sldId id="273" r:id="rId26"/>
    <p:sldId id="321" r:id="rId27"/>
    <p:sldId id="326" r:id="rId28"/>
    <p:sldId id="322" r:id="rId29"/>
    <p:sldId id="324" r:id="rId30"/>
    <p:sldId id="278" r:id="rId31"/>
    <p:sldId id="279" r:id="rId32"/>
    <p:sldId id="325" r:id="rId33"/>
    <p:sldId id="280" r:id="rId34"/>
    <p:sldId id="298" r:id="rId35"/>
    <p:sldId id="299" r:id="rId36"/>
    <p:sldId id="300" r:id="rId37"/>
    <p:sldId id="307" r:id="rId38"/>
    <p:sldId id="306" r:id="rId39"/>
    <p:sldId id="308" r:id="rId40"/>
    <p:sldId id="309" r:id="rId41"/>
    <p:sldId id="310" r:id="rId42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hlink"/>
    </p:penClr>
  </p:showPr>
  <p:clrMru>
    <a:srgbClr val="4DB818"/>
    <a:srgbClr val="D5292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>
        <p:scale>
          <a:sx n="60" d="100"/>
          <a:sy n="60" d="100"/>
        </p:scale>
        <p:origin x="-114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-16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DD5736-1881-451A-99C7-2568A4C9B951}" type="datetimeFigureOut">
              <a:rPr lang="ar-EG" smtClean="0"/>
              <a:pPr/>
              <a:t>21/02/1438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B5A80DB-9A9B-480F-846B-5597727F3604}" type="slidenum">
              <a:rPr lang="ar-EG" smtClean="0"/>
              <a:pPr/>
              <a:t>‹N°›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739F87A-6BC3-4415-A743-3668B06B3614}" type="datetimeFigureOut">
              <a:rPr lang="ar-EG" smtClean="0"/>
              <a:pPr/>
              <a:t>21/02/1438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0DED18B-3035-418C-BA67-89AD42AA0D8B}" type="slidenum">
              <a:rPr lang="ar-EG" smtClean="0"/>
              <a:pPr/>
              <a:t>‹N°›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  <p:transition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21/02/1438</a:t>
            </a:fld>
            <a:endParaRPr lang="ar-SA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sndAc>
      <p:stSnd>
        <p:snd r:embed="rId13" name="chimes.wav" builtIn="1"/>
      </p:stSnd>
    </p:sndAc>
  </p:transition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85720" y="3571876"/>
            <a:ext cx="8358214" cy="3000396"/>
          </a:xfrm>
        </p:spPr>
        <p:txBody>
          <a:bodyPr/>
          <a:lstStyle/>
          <a:p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تعتبر الطاقة الحيوية في جسم الإنسان هي مصدر الحركة , </a:t>
            </a:r>
            <a:r>
              <a:rPr lang="ar-EG" dirty="0" err="1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هي مصدر الانقباض العضلي </a:t>
            </a:r>
            <a:r>
              <a:rPr lang="ar-EG" dirty="0" err="1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هي مصدر الأداء الرياضي بشتى أنواعه.( 2 : 296 )</a:t>
            </a:r>
            <a:endParaRPr lang="en-US" dirty="0" smtClean="0">
              <a:solidFill>
                <a:srgbClr val="D52929"/>
              </a:solidFill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solidFill>
                <a:srgbClr val="D52929"/>
              </a:solidFill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EG" b="1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تعريف الطاقة </a:t>
            </a:r>
            <a:r>
              <a:rPr lang="en-US" b="1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/>
            </a:r>
            <a:br>
              <a:rPr lang="en-US" b="1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</a:br>
            <a:endParaRPr lang="ar-EG" b="1" dirty="0">
              <a:solidFill>
                <a:srgbClr val="D52929"/>
              </a:solidFill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829196"/>
          </a:xfrm>
        </p:spPr>
        <p:txBody>
          <a:bodyPr>
            <a:normAutofit fontScale="92500" lnSpcReduction="10000"/>
          </a:bodyPr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يصعب تعريف الطاقة بصفة عامة ,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ذلك نظرا لكونها تتخذ أشكالا مختلفة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متنوعة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لها مظاهرها العديدة فهل : 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هي الجهد المبذول أو الشغل أو القوة أو الحياة ذاتها.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أو هي الجهد أو القوة أو الحيوية أو إمكانية القيام بعمل أو شغل معين.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أو بأنها السعة أو المقدرة علي أداء الشغل. و يقصد بالشغل هو تطبيق القوة لمسافة معينة.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في الحقيقة أن كل هذه المصطلحات هي تعبير عن الطاقة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لكنها لا تعطي المفهوم الشامل للطاقة.( 3 : 164,163 )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ar-EG" sz="4000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  <a:t>الفوائد التطبيقية لدراسة الطاقة الحيوية </a:t>
            </a:r>
            <a:r>
              <a:rPr lang="en-US" sz="4000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  <a:t/>
            </a:r>
            <a:br>
              <a:rPr lang="en-US" sz="4000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</a:br>
            <a:endParaRPr lang="ar-EG" sz="4000" dirty="0">
              <a:solidFill>
                <a:srgbClr val="002060"/>
              </a:solidFill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600200"/>
            <a:ext cx="8043890" cy="4525963"/>
          </a:xfrm>
        </p:spPr>
        <p:txBody>
          <a:bodyPr>
            <a:noAutofit/>
          </a:bodyPr>
          <a:lstStyle/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تصنيف الأنشطة الرياضية وفقا لنظم الطاقة.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تصميم برامج التدريب المختلفة وفقا لتنمية كفاءة نظم الطاقة بمستوياتها المختلفة.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تصميم برامج الاستشفاء أثناء التدريب </a:t>
            </a:r>
            <a:r>
              <a:rPr lang="ar-EG" sz="2400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 بعده باستخدام الوسائل المختلفة.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تنظيم تغذية الرياضي سواء قبل أو أثناء أو بعد التدريب لضمان استمرارية الإمداد بالطاقة , </a:t>
            </a:r>
            <a:r>
              <a:rPr lang="ar-EG" sz="2400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 كذلك سرعة تعويض مصادرها.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ضبط وزن الجسم من خلال البرامج الغذائية </a:t>
            </a:r>
            <a:r>
              <a:rPr lang="ar-EG" sz="2400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 اختيار نوعية التدريبات التي تحقق ذلك.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تحسين مقاومة التعب أثناء التدريب </a:t>
            </a:r>
            <a:r>
              <a:rPr lang="ar-EG" sz="2400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 المنافسة.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الاختبارات </a:t>
            </a:r>
            <a:r>
              <a:rPr lang="ar-EG" sz="2400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sz="2400" dirty="0" smtClean="0">
                <a:latin typeface="ae_AlMateen" pitchFamily="18" charset="-78"/>
                <a:cs typeface="ae_AlMateen" pitchFamily="18" charset="-78"/>
              </a:rPr>
              <a:t> المقاييس الفسيولوجية لنظم الطاقة.( 2 : 296 )</a:t>
            </a:r>
            <a:endParaRPr lang="en-US" sz="2400" dirty="0" smtClean="0">
              <a:latin typeface="ae_AlMateen" pitchFamily="18" charset="-78"/>
              <a:cs typeface="ae_AlMateen" pitchFamily="18" charset="-78"/>
            </a:endParaRPr>
          </a:p>
          <a:p>
            <a:endParaRPr lang="ar-EG" sz="2400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714364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  <a:t>هناك ستة أشكال للطاقة كما يلي :</a:t>
            </a:r>
            <a:r>
              <a:rPr lang="en-US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</a:br>
            <a:endParaRPr lang="ar-EG" dirty="0">
              <a:solidFill>
                <a:srgbClr val="002060"/>
              </a:solidFill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975003"/>
            <a:ext cx="7467600" cy="4525963"/>
          </a:xfrm>
        </p:spPr>
        <p:txBody>
          <a:bodyPr/>
          <a:lstStyle/>
          <a:p>
            <a:pPr lvl="0"/>
            <a:r>
              <a:rPr lang="ar-EG" dirty="0" smtClean="0"/>
              <a:t>الطاقة الكيميائية </a:t>
            </a:r>
            <a:r>
              <a:rPr lang="en-US" dirty="0" smtClean="0"/>
              <a:t>chemical energy</a:t>
            </a:r>
            <a:r>
              <a:rPr lang="ar-EG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الطاقة الميكانيكية </a:t>
            </a:r>
            <a:r>
              <a:rPr lang="en-US" dirty="0" smtClean="0"/>
              <a:t>mechanical energy</a:t>
            </a:r>
            <a:r>
              <a:rPr lang="ar-EG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الطاقة الحرارية </a:t>
            </a:r>
            <a:r>
              <a:rPr lang="en-US" dirty="0" smtClean="0"/>
              <a:t>heat energy</a:t>
            </a:r>
            <a:r>
              <a:rPr lang="ar-EG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الطاقة الضوئية </a:t>
            </a:r>
            <a:r>
              <a:rPr lang="en-US" dirty="0" smtClean="0"/>
              <a:t>light energy</a:t>
            </a:r>
            <a:r>
              <a:rPr lang="ar-EG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الطاقة الكهربائية </a:t>
            </a:r>
            <a:r>
              <a:rPr lang="en-US" dirty="0" smtClean="0"/>
              <a:t>electrical energy</a:t>
            </a:r>
            <a:r>
              <a:rPr lang="ar-EG" dirty="0" smtClean="0"/>
              <a:t>.</a:t>
            </a:r>
            <a:endParaRPr lang="en-US" dirty="0" smtClean="0"/>
          </a:p>
          <a:p>
            <a:pPr lvl="0"/>
            <a:r>
              <a:rPr lang="ar-EG" dirty="0" smtClean="0"/>
              <a:t>الطاقة الذرية </a:t>
            </a:r>
            <a:r>
              <a:rPr lang="en-US" dirty="0" smtClean="0"/>
              <a:t>nuclear energy</a:t>
            </a:r>
            <a:r>
              <a:rPr lang="ar-EG" dirty="0" smtClean="0"/>
              <a:t>.( 3 : 164 )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 fontScale="92500" lnSpcReduction="20000"/>
          </a:bodyPr>
          <a:lstStyle/>
          <a:p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من المعروف أن هناك قانونا هاما يحكم الطاقة ,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هي أن الطاقة لا تفني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لكنها يمكن أن تتغير من شكل إلي أخر </a:t>
            </a:r>
            <a:endParaRPr lang="ar-D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تحصل خلايا الجسم علي الطاقة من البيئة لمحيطة من خلال الغذاء , حيث يتغذي الإنسان و الحيوان علي البنات </a:t>
            </a:r>
            <a:endParaRPr lang="ar-D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يحصل النبات علي الطاقة من الشمس من خلال الطاقة الضوئية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يخزنها في شكل كيميائي من خلال عملية التركيب الضوئي 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.</a:t>
            </a:r>
            <a:endParaRPr lang="ar-D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هذه الطاقة الكيميائية المخزونة يحصل عليها الإنسان و الحيوان من خلال الغذاء في شكل الكربوهيدرات التي تتحول من خلا الهضم إلي الجلوكوز  ,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في شكل الدهنيات التي تتحول من خلال الهضم إلي الأحماض الدهنية ,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من خلال البروتين الذي يتحول من خلال الهضم إلي أحماض أمينية ,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هذه المواد تعتبر هي مصادر الطاقة الحيوية في جسم الإنسان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.</a:t>
            </a:r>
            <a:endParaRPr lang="ar-DZ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>
              <a:buNone/>
            </a:pPr>
            <a:r>
              <a:rPr lang="ar-E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( </a:t>
            </a:r>
            <a:r>
              <a:rPr lang="ar-E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3 : 165,164 )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endParaRPr lang="ar-EG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642918"/>
            <a:ext cx="3162300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714752"/>
            <a:ext cx="321471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F:\Fotolia_38949338_X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19500" y="142852"/>
            <a:ext cx="5524500" cy="3505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2008079-inl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5145024" cy="34290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2428868"/>
            <a:ext cx="381000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ésultat de recherche d'images pour &quot;lipide molécule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4410075" cy="3686176"/>
          </a:xfrm>
          <a:prstGeom prst="rect">
            <a:avLst/>
          </a:prstGeom>
          <a:noFill/>
        </p:spPr>
      </p:pic>
      <p:pic>
        <p:nvPicPr>
          <p:cNvPr id="3076" name="Picture 4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429006"/>
            <a:ext cx="5715000" cy="3214704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6643734" cy="1714480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مصادر الحصول علي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الطاقة</a:t>
            </a:r>
            <a:r>
              <a:rPr lang="fr-FR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DZ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الحيوية </a:t>
            </a:r>
            <a:r>
              <a:rPr lang="ar-DZ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/>
            </a:r>
            <a:br>
              <a:rPr lang="ar-DZ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</a:br>
            <a:r>
              <a:rPr lang="fr-FR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ATP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en-US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/>
            </a:r>
            <a:br>
              <a:rPr lang="en-US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</a:br>
            <a:endParaRPr lang="ar-EG" dirty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496"/>
            <a:ext cx="7157998" cy="4525963"/>
          </a:xfrm>
        </p:spPr>
        <p:txBody>
          <a:bodyPr/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تحصل خلايا الجسم علي الطاقة من البيئة المحيطة من خلال الغذاء , حيث يتغذي الإنسان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الحيوان علي النبات ,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يحصل النبات علي الطاقة من الشمس من خلال الطاقة الضوئية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يخزنها في شكل كيميائي من خلال عملية التركيب الضوئي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photosynthesis</a:t>
            </a:r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285729"/>
            <a:ext cx="7786742" cy="3929090"/>
          </a:xfrm>
        </p:spPr>
        <p:txBody>
          <a:bodyPr/>
          <a:lstStyle/>
          <a:p>
            <a:pPr algn="ctr"/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نظرا لكون المواد الغذائية لا تنقل للخلية لكي تتحول إلي </a:t>
            </a:r>
            <a:r>
              <a:rPr lang="ar-DZ" dirty="0" smtClean="0">
                <a:latin typeface="ae_AlMateen" pitchFamily="18" charset="-78"/>
                <a:cs typeface="ae_AlMateen" pitchFamily="18" charset="-78"/>
              </a:rPr>
              <a:t>شكل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بيولوجي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مباشرة , فإنها تتحول إلي مركب كيميائي غني بالطاقة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هو</a:t>
            </a:r>
            <a:endParaRPr lang="ar-DZ" dirty="0" smtClean="0">
              <a:latin typeface="ae_AlMateen" pitchFamily="18" charset="-78"/>
              <a:cs typeface="ae_AlMateen" pitchFamily="18" charset="-78"/>
            </a:endParaRPr>
          </a:p>
          <a:p>
            <a:pPr algn="ctr">
              <a:buNone/>
            </a:pP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الأدينوسين ثلاثي الفوسفات </a:t>
            </a:r>
            <a:endParaRPr lang="ar-DZ" dirty="0" smtClean="0">
              <a:solidFill>
                <a:srgbClr val="D52929"/>
              </a:solidFill>
              <a:latin typeface="ae_AlMateen" pitchFamily="18" charset="-78"/>
              <a:cs typeface="ae_AlMateen" pitchFamily="18" charset="-78"/>
            </a:endParaRPr>
          </a:p>
          <a:p>
            <a:pPr algn="ctr">
              <a:buNone/>
            </a:pP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( </a:t>
            </a:r>
            <a:r>
              <a:rPr lang="ar-DZ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َ</a:t>
            </a:r>
            <a:r>
              <a:rPr lang="fr-FR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ATP</a:t>
            </a:r>
            <a:r>
              <a:rPr lang="en-US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) </a:t>
            </a:r>
            <a:r>
              <a:rPr lang="en-US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adenosine </a:t>
            </a:r>
            <a:r>
              <a:rPr lang="en-US" dirty="0" err="1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triphosphate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 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algn="ctr">
              <a:buNone/>
            </a:pP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تستخدم الطاقة الكامنة في هذا المركب لكل عمليات الخلية.( 2 : 296 )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algn="ctr"/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628"/>
            <a:ext cx="3428992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1" y="3882408"/>
            <a:ext cx="3143272" cy="297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4" name="Picture 4" descr="Résultat de recherche d'images pour &quot;Atp – pc 3d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77025" y="3857628"/>
            <a:ext cx="2466975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التمثيل الغذائي </a:t>
            </a:r>
            <a:r>
              <a:rPr lang="en-US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metabolism</a:t>
            </a:r>
            <a:br>
              <a:rPr lang="en-US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</a:br>
            <a:endParaRPr lang="ar-EG" dirty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كل عمليات تحويل الطاقة تخضع لعملية التمثيل الغذائي ,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تعني هذه العملية تلك التفاعلات الكيميائية التي تحدث في الجسم ,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التي يتم بواسطتها إخراج الطاقة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ctr"/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من 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البروتينات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الدهون </a:t>
            </a:r>
            <a:r>
              <a:rPr lang="ar-E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الكربوهيدرات , </a:t>
            </a:r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ctr">
              <a:buNone/>
            </a:pP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سواء </a:t>
            </a:r>
            <a:r>
              <a:rPr lang="ar-E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بواسطة بناء أو تكسير الجزيئات</a:t>
            </a:r>
            <a:endParaRPr lang="ar-E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غالبا ما تنقسم عملية التمثيل الغذائي إلي عمليتين هما :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b="1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البناء </a:t>
            </a:r>
            <a:r>
              <a:rPr lang="en-US" b="1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anabolism</a:t>
            </a:r>
            <a:r>
              <a:rPr lang="ar-EG" b="1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 :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التفاعلات التي من خلالها يتم بناء الجزئيات الحيوية الكبيرة.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b="1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الهدم </a:t>
            </a:r>
            <a:r>
              <a:rPr lang="en-US" b="1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catabolism</a:t>
            </a:r>
            <a:r>
              <a:rPr lang="ar-EG" b="1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 :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التفاعلات التي من خلالها يتم تكسير الجزئيات الكبيرة لتحرير الطاقة.( 3 : 166 )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>
              <a:buNone/>
            </a:pP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AutoShape 15"/>
          <p:cNvSpPr>
            <a:spLocks noChangeArrowheads="1"/>
          </p:cNvSpPr>
          <p:nvPr/>
        </p:nvSpPr>
        <p:spPr bwMode="auto">
          <a:xfrm>
            <a:off x="4143372" y="857232"/>
            <a:ext cx="1127125" cy="6810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جليكوجين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AutoShape 14"/>
          <p:cNvSpPr>
            <a:spLocks noChangeArrowheads="1"/>
          </p:cNvSpPr>
          <p:nvPr/>
        </p:nvSpPr>
        <p:spPr bwMode="auto">
          <a:xfrm>
            <a:off x="4214810" y="2786058"/>
            <a:ext cx="1127125" cy="681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بيروفيك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AutoShape 13"/>
          <p:cNvSpPr>
            <a:spLocks noChangeArrowheads="1"/>
          </p:cNvSpPr>
          <p:nvPr/>
        </p:nvSpPr>
        <p:spPr bwMode="auto">
          <a:xfrm>
            <a:off x="4071934" y="1785926"/>
            <a:ext cx="1127125" cy="6810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جلوكوز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AutoShape 12"/>
          <p:cNvSpPr>
            <a:spLocks noChangeShapeType="1"/>
          </p:cNvSpPr>
          <p:nvPr/>
        </p:nvSpPr>
        <p:spPr bwMode="auto">
          <a:xfrm>
            <a:off x="4643438" y="1500174"/>
            <a:ext cx="0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ar-EG">
              <a:solidFill>
                <a:srgbClr val="002060"/>
              </a:solidFill>
            </a:endParaRPr>
          </a:p>
        </p:txBody>
      </p:sp>
      <p:sp>
        <p:nvSpPr>
          <p:cNvPr id="1035" name="AutoShape 11"/>
          <p:cNvSpPr>
            <a:spLocks noChangeShapeType="1"/>
          </p:cNvSpPr>
          <p:nvPr/>
        </p:nvSpPr>
        <p:spPr bwMode="auto">
          <a:xfrm>
            <a:off x="4714876" y="2500306"/>
            <a:ext cx="0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ar-EG">
              <a:solidFill>
                <a:srgbClr val="002060"/>
              </a:solidFill>
            </a:endParaRPr>
          </a:p>
        </p:txBody>
      </p:sp>
      <p:sp>
        <p:nvSpPr>
          <p:cNvPr id="1034" name="AutoShape 10"/>
          <p:cNvSpPr>
            <a:spLocks noChangeShapeType="1"/>
          </p:cNvSpPr>
          <p:nvPr/>
        </p:nvSpPr>
        <p:spPr bwMode="auto">
          <a:xfrm>
            <a:off x="4714876" y="3429000"/>
            <a:ext cx="0" cy="3302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ar-EG">
              <a:solidFill>
                <a:srgbClr val="002060"/>
              </a:solidFill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3786182" y="3714752"/>
            <a:ext cx="1616075" cy="1000125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دورة كريس 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2857488" y="4643446"/>
            <a:ext cx="1127125" cy="681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ثاني أكسيد الكربون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AutoShape 7"/>
          <p:cNvSpPr>
            <a:spLocks noChangeArrowheads="1"/>
          </p:cNvSpPr>
          <p:nvPr/>
        </p:nvSpPr>
        <p:spPr bwMode="auto">
          <a:xfrm>
            <a:off x="4000496" y="4643446"/>
            <a:ext cx="1127125" cy="681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ماء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5072066" y="4643446"/>
            <a:ext cx="1127125" cy="681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Atp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AutoShape 5"/>
          <p:cNvSpPr>
            <a:spLocks noChangeShapeType="1"/>
          </p:cNvSpPr>
          <p:nvPr/>
        </p:nvSpPr>
        <p:spPr bwMode="auto">
          <a:xfrm rot="10800000">
            <a:off x="3071802" y="3786190"/>
            <a:ext cx="754063" cy="223838"/>
          </a:xfrm>
          <a:prstGeom prst="bentConnector3">
            <a:avLst>
              <a:gd name="adj1" fmla="val 49894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ar-EG">
              <a:solidFill>
                <a:srgbClr val="002060"/>
              </a:solidFill>
            </a:endParaRPr>
          </a:p>
        </p:txBody>
      </p:sp>
      <p:sp>
        <p:nvSpPr>
          <p:cNvPr id="1028" name="AutoShape 4"/>
          <p:cNvSpPr>
            <a:spLocks noChangeShapeType="1"/>
          </p:cNvSpPr>
          <p:nvPr/>
        </p:nvSpPr>
        <p:spPr bwMode="auto">
          <a:xfrm rot="10800000" flipV="1">
            <a:off x="3071802" y="4357694"/>
            <a:ext cx="776288" cy="127000"/>
          </a:xfrm>
          <a:prstGeom prst="bentConnector3">
            <a:avLst>
              <a:gd name="adj1" fmla="val 49898"/>
            </a:avLst>
          </a:prstGeom>
          <a:noFill/>
          <a:ln w="9525">
            <a:solidFill>
              <a:srgbClr val="000000"/>
            </a:solidFill>
            <a:miter lim="800000"/>
            <a:headEnd type="triangle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ar-EG">
              <a:solidFill>
                <a:srgbClr val="002060"/>
              </a:solidFill>
            </a:endParaRP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1928794" y="4000504"/>
            <a:ext cx="1127125" cy="681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دهون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2000232" y="3143248"/>
            <a:ext cx="1127125" cy="68103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بروتين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-285784" y="3357562"/>
            <a:ext cx="8572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0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( 3 : 176 )</a:t>
            </a:r>
            <a:endParaRPr kumimoji="0" lang="ar-EG" sz="20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858148" cy="2943282"/>
          </a:xfrm>
          <a:prstGeom prst="rect">
            <a:avLst/>
          </a:prstGeom>
          <a:noFill/>
        </p:spPr>
      </p:pic>
      <p:pic>
        <p:nvPicPr>
          <p:cNvPr id="82948" name="Picture 4" descr="Résultat de recherche d'images pour &quot;glycolysi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000372"/>
            <a:ext cx="4071966" cy="3052131"/>
          </a:xfrm>
          <a:prstGeom prst="rect">
            <a:avLst/>
          </a:prstGeom>
          <a:noFill/>
        </p:spPr>
      </p:pic>
      <p:pic>
        <p:nvPicPr>
          <p:cNvPr id="82950" name="Picture 6" descr="Image associé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714620"/>
            <a:ext cx="4143404" cy="414338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C:\Users\shift\Desktop\بيوكيميا\kreb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" y="200025"/>
            <a:ext cx="9020175" cy="6457950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ar-EG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  <a:t>دورة الكر بس </a:t>
            </a:r>
            <a:r>
              <a:rPr lang="en-US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  <a:t>Krebs cycle</a:t>
            </a:r>
            <a:br>
              <a:rPr lang="en-US" dirty="0" smtClean="0">
                <a:solidFill>
                  <a:srgbClr val="002060"/>
                </a:solidFill>
                <a:latin typeface="ae_AlMateen" pitchFamily="18" charset="-78"/>
                <a:cs typeface="ae_AlMateen" pitchFamily="18" charset="-78"/>
              </a:rPr>
            </a:br>
            <a:endParaRPr lang="ar-EG" dirty="0">
              <a:solidFill>
                <a:srgbClr val="002060"/>
              </a:solidFill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1214446"/>
          </a:xfrm>
        </p:spPr>
        <p:txBody>
          <a:bodyPr/>
          <a:lstStyle/>
          <a:p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هي سلسلة من التفاعلات </a:t>
            </a:r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الكيميائية</a:t>
            </a:r>
            <a:r>
              <a:rPr lang="fr-F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التي </a:t>
            </a:r>
            <a:r>
              <a:rPr lang="ar-EG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تتم في نهايتها الأكسدة الكاملة.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solidFill>
                <a:srgbClr val="D52929"/>
              </a:solidFill>
              <a:latin typeface="ae_AlMateen" pitchFamily="18" charset="-78"/>
              <a:cs typeface="ae_AlMateen" pitchFamily="18" charset="-78"/>
            </a:endParaRPr>
          </a:p>
        </p:txBody>
      </p:sp>
      <p:pic>
        <p:nvPicPr>
          <p:cNvPr id="47105" name="Picture 1" descr="C:\Users\shift\Desktop\بيوكيميا\kreb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0217" y="2000240"/>
            <a:ext cx="8563565" cy="4786322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B8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785794"/>
            <a:ext cx="8001056" cy="572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571612"/>
            <a:ext cx="8715436" cy="4929222"/>
          </a:xfrm>
          <a:prstGeom prst="rect">
            <a:avLst/>
          </a:prstGeom>
          <a:noFill/>
        </p:spPr>
      </p:pic>
      <p:sp>
        <p:nvSpPr>
          <p:cNvPr id="3" name="عنوان 1"/>
          <p:cNvSpPr txBox="1">
            <a:spLocks/>
          </p:cNvSpPr>
          <p:nvPr/>
        </p:nvSpPr>
        <p:spPr>
          <a:xfrm>
            <a:off x="1071538" y="571480"/>
            <a:ext cx="7467600" cy="1143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DZ" sz="4600" dirty="0" smtClean="0">
                <a:solidFill>
                  <a:srgbClr val="C00000"/>
                </a:solidFill>
                <a:latin typeface="ae_AlMateen" pitchFamily="18" charset="-78"/>
                <a:ea typeface="+mj-ea"/>
                <a:cs typeface="ae_AlMateen" pitchFamily="18" charset="-78"/>
              </a:rPr>
              <a:t>السلسلة التنفسية</a:t>
            </a:r>
            <a:endParaRPr kumimoji="0" lang="ar-EG" sz="4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e_AlMateen" pitchFamily="18" charset="-78"/>
              <a:ea typeface="+mj-ea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dirty="0" smtClean="0"/>
              <a:t>نظم إنتاج الطاقة الحيوية </a:t>
            </a:r>
            <a:br>
              <a:rPr lang="ar-DZ" dirty="0" smtClean="0"/>
            </a:br>
            <a:r>
              <a:rPr lang="fr-FR" dirty="0" smtClean="0"/>
              <a:t>ATP</a:t>
            </a:r>
            <a:endParaRPr lang="fr-FR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Résultat de recherche d'images pour &quot;Atp – pc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66"/>
            <a:ext cx="3448050" cy="3786214"/>
          </a:xfrm>
          <a:prstGeom prst="rect">
            <a:avLst/>
          </a:prstGeom>
          <a:noFill/>
        </p:spPr>
      </p:pic>
      <p:pic>
        <p:nvPicPr>
          <p:cNvPr id="86020" name="Picture 4" descr="Image associé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8992" y="1500174"/>
            <a:ext cx="5715008" cy="5357826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8750"/>
            <a:ext cx="8229600" cy="3054350"/>
          </a:xfrm>
        </p:spPr>
        <p:txBody>
          <a:bodyPr/>
          <a:lstStyle/>
          <a:p>
            <a:pPr algn="ctr"/>
            <a:r>
              <a:rPr lang="ar-DZ" sz="3600" b="1" dirty="0">
                <a:latin typeface="ae_AlMateen" pitchFamily="18" charset="-78"/>
                <a:cs typeface="ae_AlMateen" pitchFamily="18" charset="-78"/>
              </a:rPr>
              <a:t>المستوى : سنة </a:t>
            </a:r>
            <a:r>
              <a:rPr lang="ar-DZ" sz="3600" b="1" dirty="0" err="1">
                <a:latin typeface="ae_AlMateen" pitchFamily="18" charset="-78"/>
                <a:cs typeface="ae_AlMateen" pitchFamily="18" charset="-78"/>
              </a:rPr>
              <a:t>اولى</a:t>
            </a:r>
            <a:r>
              <a:rPr lang="ar-DZ" sz="3600" b="1" dirty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DZ" sz="3600" b="1" dirty="0" smtClean="0">
                <a:latin typeface="ae_AlMateen" pitchFamily="18" charset="-78"/>
                <a:cs typeface="ae_AlMateen" pitchFamily="18" charset="-78"/>
              </a:rPr>
              <a:t>جذع مشترك</a:t>
            </a:r>
            <a:r>
              <a:rPr lang="ar-DZ" sz="3600" b="1" dirty="0">
                <a:latin typeface="ae_AlMateen" pitchFamily="18" charset="-78"/>
                <a:cs typeface="ae_AlMateen" pitchFamily="18" charset="-78"/>
              </a:rPr>
              <a:t/>
            </a:r>
            <a:br>
              <a:rPr lang="ar-DZ" sz="3600" b="1" dirty="0">
                <a:latin typeface="ae_AlMateen" pitchFamily="18" charset="-78"/>
                <a:cs typeface="ae_AlMateen" pitchFamily="18" charset="-78"/>
              </a:rPr>
            </a:br>
            <a:r>
              <a:rPr lang="ar-DZ" sz="3600" b="1" dirty="0">
                <a:latin typeface="ae_AlMateen" pitchFamily="18" charset="-78"/>
                <a:cs typeface="ae_AlMateen" pitchFamily="18" charset="-78"/>
              </a:rPr>
              <a:t> مقياس : </a:t>
            </a:r>
            <a:r>
              <a:rPr lang="ar-DZ" sz="3600" b="1" dirty="0" err="1" smtClean="0">
                <a:latin typeface="ae_AlMateen" pitchFamily="18" charset="-78"/>
                <a:cs typeface="ae_AlMateen" pitchFamily="18" charset="-78"/>
              </a:rPr>
              <a:t>بيوكيمياء</a:t>
            </a:r>
            <a:r>
              <a:rPr lang="ar-DZ" sz="3600" b="1" dirty="0">
                <a:latin typeface="ae_AlMateen" pitchFamily="18" charset="-78"/>
                <a:cs typeface="ae_AlMateen" pitchFamily="18" charset="-78"/>
              </a:rPr>
              <a:t/>
            </a:r>
            <a:br>
              <a:rPr lang="ar-DZ" sz="3600" b="1" dirty="0">
                <a:latin typeface="ae_AlMateen" pitchFamily="18" charset="-78"/>
                <a:cs typeface="ae_AlMateen" pitchFamily="18" charset="-78"/>
              </a:rPr>
            </a:br>
            <a:r>
              <a:rPr lang="ar-DZ" sz="3600" b="1" dirty="0" smtClean="0">
                <a:latin typeface="ae_AlMateen" pitchFamily="18" charset="-78"/>
                <a:cs typeface="ae_AlMateen" pitchFamily="18" charset="-78"/>
              </a:rPr>
              <a:t>إشراف الدكتور: محمد الأمين عبيده</a:t>
            </a:r>
            <a:endParaRPr lang="fr-FR" sz="3600" b="1" dirty="0">
              <a:latin typeface="ae_AlMateen" pitchFamily="18" charset="-78"/>
              <a:cs typeface="ae_AlMateen" pitchFamily="18" charset="-78"/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67150"/>
            <a:ext cx="8229600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ar-DZ" b="1" dirty="0" smtClean="0">
                <a:solidFill>
                  <a:schemeClr val="tx2"/>
                </a:solidFill>
                <a:latin typeface="ae_AlMateen" pitchFamily="18" charset="-78"/>
                <a:cs typeface="ae_AlMateen" pitchFamily="18" charset="-78"/>
              </a:rPr>
              <a:t>المحور الثاني:</a:t>
            </a:r>
            <a:endParaRPr lang="ar-DZ" b="1" dirty="0">
              <a:solidFill>
                <a:schemeClr val="tx2"/>
              </a:solidFill>
              <a:latin typeface="ae_AlMateen" pitchFamily="18" charset="-78"/>
              <a:cs typeface="ae_AlMateen" pitchFamily="18" charset="-78"/>
            </a:endParaRPr>
          </a:p>
          <a:p>
            <a:pPr algn="ctr">
              <a:buFont typeface="Wingdings" pitchFamily="2" charset="2"/>
              <a:buNone/>
            </a:pPr>
            <a:r>
              <a:rPr lang="ar-DZ" sz="5400" b="1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الطاقة الحيوية</a:t>
            </a:r>
            <a:endParaRPr lang="ar-DZ" sz="5400" dirty="0">
              <a:solidFill>
                <a:srgbClr val="C00000"/>
              </a:solidFill>
              <a:latin typeface="ae_AlMateen" pitchFamily="18" charset="-78"/>
              <a:cs typeface="ae_AlMateen" pitchFamily="18" charset="-78"/>
            </a:endParaRPr>
          </a:p>
          <a:p>
            <a:pPr>
              <a:buFont typeface="Wingdings" pitchFamily="2" charset="2"/>
              <a:buNone/>
            </a:pPr>
            <a:endParaRPr lang="fr-FR" sz="5400" dirty="0">
              <a:solidFill>
                <a:srgbClr val="666699"/>
              </a:solidFill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إن كمية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Atp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في الجسم تعتبر كمية محدودة جدا , حيث تبلغ الكمية المخزونة منه في الجسم </a:t>
            </a:r>
            <a:endParaRPr lang="fr-FR" dirty="0" smtClean="0">
              <a:latin typeface="ae_AlMateen" pitchFamily="18" charset="-78"/>
              <a:cs typeface="ae_AlMateen" pitchFamily="18" charset="-78"/>
            </a:endParaRPr>
          </a:p>
          <a:p>
            <a:pPr algn="ctr">
              <a:buNone/>
            </a:pP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في </a:t>
            </a: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أي وقت 85 جراما </a:t>
            </a:r>
            <a:endParaRPr lang="fr-FR" dirty="0" smtClean="0">
              <a:solidFill>
                <a:srgbClr val="C00000"/>
              </a:solidFill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هي كمية تكفي الإنسان لأداء عمل عضلي سريع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لكن لفترة زمنية قصيرة لا تتعدي بضعة ثوان </a:t>
            </a:r>
            <a:endParaRPr lang="fr-FR" dirty="0" smtClean="0"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لذلك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حتي يستمر الفرد في إنتاج الطاقة لابد من مصادر تساعد علي إعادة بناء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Atp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 بصفة مستمرة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إلا توقف الجسم عن إنتاج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Atp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 الطاقة.</a:t>
            </a:r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14348" y="214291"/>
            <a:ext cx="7467600" cy="3071834"/>
          </a:xfrm>
        </p:spPr>
        <p:txBody>
          <a:bodyPr>
            <a:normAutofit/>
          </a:bodyPr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لذلك توجد ثلاث عمليات لإنتاج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Atp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و هي : 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pPr lvl="0"/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نظام </a:t>
            </a:r>
            <a:r>
              <a:rPr lang="en-US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Atp – pc</a:t>
            </a: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 أو النظام الفوسفاتي </a:t>
            </a:r>
            <a:r>
              <a:rPr lang="en-US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system phosphogen</a:t>
            </a: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يتم إعادة بناء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Atp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في هذا النظام من مركب واحد هو المركب الكيميائي الفوسفوكرياتين.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  <p:pic>
        <p:nvPicPr>
          <p:cNvPr id="39938" name="Picture 2" descr="Image associé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783767"/>
            <a:ext cx="7559697" cy="1859679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9940" name="Picture 4" descr="Résultat de recherche d'images pour &quot;Atp – pc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3" y="4706667"/>
            <a:ext cx="8501122" cy="200848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428604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ar-DZ" sz="2800" dirty="0" err="1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ال</a:t>
            </a:r>
            <a:r>
              <a:rPr lang="ar-EG" sz="2800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نظام </a:t>
            </a:r>
            <a:r>
              <a:rPr lang="ar-EG" sz="2800" dirty="0" err="1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اللاهوائي</a:t>
            </a:r>
            <a:r>
              <a:rPr lang="ar-EG" sz="2800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Anaerobic </a:t>
            </a:r>
            <a:r>
              <a:rPr lang="en-US" sz="2800" dirty="0" err="1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glycolysis</a:t>
            </a:r>
            <a:r>
              <a:rPr lang="ar-EG" sz="2800" dirty="0" smtClean="0">
                <a:latin typeface="ae_AlMateen" pitchFamily="18" charset="-78"/>
                <a:cs typeface="ae_AlMateen" pitchFamily="18" charset="-78"/>
              </a:rPr>
              <a:t> نظام حامض </a:t>
            </a:r>
            <a:r>
              <a:rPr lang="ar-EG" sz="2800" dirty="0" err="1" smtClean="0">
                <a:latin typeface="ae_AlMateen" pitchFamily="18" charset="-78"/>
                <a:cs typeface="ae_AlMateen" pitchFamily="18" charset="-78"/>
              </a:rPr>
              <a:t>اللاكتيك</a:t>
            </a:r>
            <a:r>
              <a:rPr lang="ar-EG" sz="2800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en-US" sz="2800" dirty="0" smtClean="0">
                <a:latin typeface="ae_AlMateen" pitchFamily="18" charset="-78"/>
                <a:cs typeface="ae_AlMateen" pitchFamily="18" charset="-78"/>
              </a:rPr>
              <a:t>the lactic Acid system</a:t>
            </a:r>
            <a:r>
              <a:rPr lang="ar-EG" sz="2800" dirty="0" smtClean="0">
                <a:latin typeface="ae_AlMateen" pitchFamily="18" charset="-78"/>
                <a:cs typeface="ae_AlMateen" pitchFamily="18" charset="-78"/>
              </a:rPr>
              <a:t> يقوم بإعادة بناء </a:t>
            </a:r>
            <a:r>
              <a:rPr lang="en-US" sz="2800" dirty="0" err="1" smtClean="0">
                <a:latin typeface="ae_AlMateen" pitchFamily="18" charset="-78"/>
                <a:cs typeface="ae_AlMateen" pitchFamily="18" charset="-78"/>
              </a:rPr>
              <a:t>Atp</a:t>
            </a:r>
            <a:r>
              <a:rPr lang="ar-EG" sz="2800" dirty="0" smtClean="0">
                <a:latin typeface="ae_AlMateen" pitchFamily="18" charset="-78"/>
                <a:cs typeface="ae_AlMateen" pitchFamily="18" charset="-78"/>
              </a:rPr>
              <a:t> عن طريق التكسير الجزئي للجلوكوز أو </a:t>
            </a:r>
            <a:r>
              <a:rPr lang="ar-EG" sz="2800" dirty="0" err="1" smtClean="0">
                <a:latin typeface="ae_AlMateen" pitchFamily="18" charset="-78"/>
                <a:cs typeface="ae_AlMateen" pitchFamily="18" charset="-78"/>
              </a:rPr>
              <a:t>الجليكوجين</a:t>
            </a:r>
            <a:r>
              <a:rPr lang="ar-EG" sz="2800" dirty="0" smtClean="0">
                <a:latin typeface="ae_AlMateen" pitchFamily="18" charset="-78"/>
                <a:cs typeface="ae_AlMateen" pitchFamily="18" charset="-78"/>
              </a:rPr>
              <a:t>.</a:t>
            </a:r>
            <a:endParaRPr lang="en-US" sz="2800" dirty="0" smtClean="0">
              <a:latin typeface="ae_AlMateen" pitchFamily="18" charset="-78"/>
              <a:cs typeface="ae_AlMateen" pitchFamily="18" charset="-78"/>
            </a:endParaRPr>
          </a:p>
        </p:txBody>
      </p:sp>
      <p:pic>
        <p:nvPicPr>
          <p:cNvPr id="5" name="Picture 4" descr="Résultat de recherche d'images pour &quot;glycolysi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00372"/>
            <a:ext cx="7929618" cy="3052131"/>
          </a:xfrm>
          <a:prstGeom prst="rect">
            <a:avLst/>
          </a:prstGeom>
          <a:noFill/>
        </p:spPr>
      </p:pic>
    </p:spTree>
  </p:cSld>
  <p:clrMapOvr>
    <a:masterClrMapping/>
  </p:clrMapOvr>
  <p:transition>
    <p:sndAc>
      <p:stSnd>
        <p:snd r:embed="rId2" name="chimes.wav" builtIn="1"/>
      </p:stSnd>
    </p:sndAc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DZ" dirty="0" err="1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ال</a:t>
            </a: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نظام </a:t>
            </a:r>
            <a:r>
              <a:rPr lang="ar-DZ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الهوائي </a:t>
            </a:r>
            <a:r>
              <a:rPr lang="fr-FR" dirty="0" err="1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aerobic</a:t>
            </a:r>
            <a:r>
              <a:rPr lang="fr-FR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system</a:t>
            </a: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C00000"/>
                </a:solidFill>
                <a:latin typeface="ae_AlMateen" pitchFamily="18" charset="-78"/>
                <a:cs typeface="ae_AlMateen" pitchFamily="18" charset="-78"/>
              </a:rPr>
              <a:t>و هو يتكون من جزأين :</a:t>
            </a:r>
          </a:p>
          <a:p>
            <a:pPr lvl="0">
              <a:buNone/>
            </a:pPr>
            <a:endParaRPr lang="ar-EG" dirty="0" smtClean="0">
              <a:latin typeface="ae_AlMateen" pitchFamily="18" charset="-78"/>
              <a:cs typeface="ae_AlMateen" pitchFamily="18" charset="-78"/>
            </a:endParaRPr>
          </a:p>
          <a:p>
            <a:pPr lvl="0">
              <a:buNone/>
            </a:pP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أحدهما يعتمد علي التمثيل الغذائي للكربوهيدرات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الأخر يعتمد علي التمثيل الغذائي للأحماض الدهنية و بعض الأحماض الأمينية ,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يتم ذلك من خلال الأكسدة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oxidation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في دورة كريس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Krebs cycle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.</a:t>
            </a:r>
          </a:p>
          <a:p>
            <a:pPr lvl="0">
              <a:buNone/>
            </a:pP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( 2 : 297,296 )</a:t>
            </a:r>
            <a:endParaRPr lang="en-US" dirty="0" smtClean="0"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0001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ar-EG" sz="3200" dirty="0" smtClean="0">
                <a:solidFill>
                  <a:srgbClr val="002060"/>
                </a:solidFill>
              </a:rPr>
              <a:t>التخلص من زيادة حامض اللاكتيك </a:t>
            </a:r>
            <a:br>
              <a:rPr lang="ar-EG" sz="3200" dirty="0" smtClean="0">
                <a:solidFill>
                  <a:srgbClr val="002060"/>
                </a:solidFill>
              </a:rPr>
            </a:br>
            <a:r>
              <a:rPr lang="ar-EG" sz="3200" dirty="0" smtClean="0">
                <a:solidFill>
                  <a:srgbClr val="002060"/>
                </a:solidFill>
              </a:rPr>
              <a:t>أثناء العمل العضلي </a:t>
            </a:r>
            <a:r>
              <a:rPr lang="en-US" sz="3200" dirty="0" smtClean="0">
                <a:solidFill>
                  <a:srgbClr val="002060"/>
                </a:solidFill>
              </a:rPr>
              <a:t/>
            </a:r>
            <a:br>
              <a:rPr lang="en-US" sz="3200" dirty="0" smtClean="0">
                <a:solidFill>
                  <a:srgbClr val="002060"/>
                </a:solidFill>
              </a:rPr>
            </a:br>
            <a:endParaRPr lang="ar-EG" sz="3200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2714620"/>
            <a:ext cx="8229600" cy="4525963"/>
          </a:xfrm>
        </p:spPr>
        <p:txBody>
          <a:bodyPr/>
          <a:lstStyle/>
          <a:p>
            <a:r>
              <a:rPr lang="ar-EG" dirty="0" smtClean="0"/>
              <a:t>نتيجة لعملية الجلكزة اللاهوائية و عدم كفاية الأكسجين يتجمع حامض اللاكتيك في العضلات بالتالي يحدث نقص في حمضية </a:t>
            </a:r>
            <a:r>
              <a:rPr lang="ar-EG" dirty="0" err="1" smtClean="0"/>
              <a:t>و</a:t>
            </a:r>
            <a:r>
              <a:rPr lang="ar-EG" dirty="0" smtClean="0"/>
              <a:t> قلوية الدم </a:t>
            </a:r>
            <a:r>
              <a:rPr lang="ar-EG" dirty="0" err="1" smtClean="0"/>
              <a:t>و</a:t>
            </a:r>
            <a:r>
              <a:rPr lang="ar-EG" dirty="0" smtClean="0"/>
              <a:t> تؤدي إلي عدم تكوين اندماج اللاكتيك و المايوسن لحدوث الانقباض في الليفة العضلية.</a:t>
            </a:r>
            <a:endParaRPr lang="ar-EG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ar-EG" dirty="0" smtClean="0"/>
              <a:t>و تشارك في عملية التخلص من اللاكتيك وسائل كثيرة تشمل :</a:t>
            </a:r>
            <a:endParaRPr lang="en-US" dirty="0" smtClean="0"/>
          </a:p>
          <a:p>
            <a:pPr lvl="0">
              <a:buNone/>
            </a:pPr>
            <a:r>
              <a:rPr lang="ar-EG" dirty="0" smtClean="0"/>
              <a:t>1- نشاط المنظمات الحيوية للتعامل مع أي هيدروجين زائد في الدم.</a:t>
            </a:r>
            <a:endParaRPr lang="en-US" dirty="0" smtClean="0"/>
          </a:p>
          <a:p>
            <a:pPr lvl="0">
              <a:buNone/>
            </a:pPr>
            <a:r>
              <a:rPr lang="ar-EG" dirty="0" smtClean="0"/>
              <a:t>2- أكسدة حامض اللاكتيك بعد تحويله إلي حامض بيرو فيك </a:t>
            </a:r>
            <a:r>
              <a:rPr lang="ar-EG" dirty="0" err="1" smtClean="0"/>
              <a:t>و</a:t>
            </a:r>
            <a:r>
              <a:rPr lang="ar-EG" dirty="0" smtClean="0"/>
              <a:t> دخوله دورة كريس.</a:t>
            </a:r>
          </a:p>
          <a:p>
            <a:pPr lvl="0">
              <a:buNone/>
            </a:pPr>
            <a:r>
              <a:rPr lang="ar-EG" dirty="0" smtClean="0"/>
              <a:t>3- خروج حامض اللاكتيك مع البول </a:t>
            </a:r>
            <a:r>
              <a:rPr lang="ar-EG" dirty="0" err="1" smtClean="0"/>
              <a:t>و</a:t>
            </a:r>
            <a:r>
              <a:rPr lang="ar-EG" dirty="0" smtClean="0"/>
              <a:t> العرق.</a:t>
            </a:r>
            <a:endParaRPr lang="en-US" dirty="0" smtClean="0"/>
          </a:p>
          <a:p>
            <a:pPr lvl="0">
              <a:buNone/>
            </a:pPr>
            <a:r>
              <a:rPr lang="ar-EG" dirty="0" smtClean="0"/>
              <a:t>4- تحويل حامض اللاكتيك إلي جليكوجين في الكبد.</a:t>
            </a:r>
            <a:endParaRPr lang="en-US" dirty="0" smtClean="0"/>
          </a:p>
          <a:p>
            <a:pPr lvl="0">
              <a:buNone/>
            </a:pPr>
            <a:r>
              <a:rPr lang="ar-EG" dirty="0" smtClean="0"/>
              <a:t>5- توزيع حامض اللاكتيك علي العضلات الأخرى.</a:t>
            </a:r>
            <a:endParaRPr lang="en-US" dirty="0" smtClean="0"/>
          </a:p>
          <a:p>
            <a:pPr lvl="0">
              <a:buNone/>
            </a:pPr>
            <a:r>
              <a:rPr lang="ar-EG" dirty="0" smtClean="0"/>
              <a:t>6- تحويل كمية قليلة جدا من حامض اللاكتيك إلي بروتين.</a:t>
            </a:r>
          </a:p>
          <a:p>
            <a:pPr lvl="0">
              <a:buNone/>
            </a:pPr>
            <a:r>
              <a:rPr lang="ar-EG" dirty="0" smtClean="0"/>
              <a:t>( 3 : 170 )</a:t>
            </a:r>
            <a:endParaRPr lang="en-US" dirty="0" smtClean="0"/>
          </a:p>
          <a:p>
            <a:endParaRPr lang="ar-EG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229600" cy="1143000"/>
          </a:xfrm>
        </p:spPr>
        <p:txBody>
          <a:bodyPr>
            <a:noAutofit/>
          </a:bodyPr>
          <a:lstStyle/>
          <a:p>
            <a:r>
              <a:rPr lang="ar-EG" sz="2400" dirty="0" smtClean="0">
                <a:solidFill>
                  <a:srgbClr val="002060"/>
                </a:solidFill>
              </a:rPr>
              <a:t>و الشكل التالي يوضح ذلك </a:t>
            </a:r>
            <a:r>
              <a:rPr lang="en-US" sz="2400" dirty="0" smtClean="0">
                <a:solidFill>
                  <a:srgbClr val="002060"/>
                </a:solidFill>
              </a:rPr>
              <a:t/>
            </a:r>
            <a:br>
              <a:rPr lang="en-US" sz="2400" dirty="0" smtClean="0">
                <a:solidFill>
                  <a:srgbClr val="002060"/>
                </a:solidFill>
              </a:rPr>
            </a:br>
            <a:endParaRPr lang="ar-EG" sz="2400" dirty="0">
              <a:solidFill>
                <a:srgbClr val="002060"/>
              </a:solidFill>
            </a:endParaRPr>
          </a:p>
        </p:txBody>
      </p:sp>
      <p:sp>
        <p:nvSpPr>
          <p:cNvPr id="53254" name="Oval 6"/>
          <p:cNvSpPr>
            <a:spLocks noChangeArrowheads="1"/>
          </p:cNvSpPr>
          <p:nvPr/>
        </p:nvSpPr>
        <p:spPr bwMode="auto">
          <a:xfrm>
            <a:off x="4112575" y="3494975"/>
            <a:ext cx="1031875" cy="11239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التخلص من حامض اللاكتيك في الدم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8" name="AutoShape 10"/>
          <p:cNvSpPr>
            <a:spLocks noChangeShapeType="1"/>
          </p:cNvSpPr>
          <p:nvPr/>
        </p:nvSpPr>
        <p:spPr bwMode="auto">
          <a:xfrm flipV="1">
            <a:off x="5080950" y="3494975"/>
            <a:ext cx="530225" cy="2413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53257" name="AutoShape 9"/>
          <p:cNvSpPr>
            <a:spLocks noChangeShapeType="1"/>
          </p:cNvSpPr>
          <p:nvPr/>
        </p:nvSpPr>
        <p:spPr bwMode="auto">
          <a:xfrm flipH="1" flipV="1">
            <a:off x="4515800" y="3140963"/>
            <a:ext cx="9525" cy="3540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53249" name="AutoShape 1"/>
          <p:cNvSpPr>
            <a:spLocks noChangeShapeType="1"/>
          </p:cNvSpPr>
          <p:nvPr/>
        </p:nvSpPr>
        <p:spPr bwMode="auto">
          <a:xfrm flipH="1" flipV="1">
            <a:off x="3463288" y="3321938"/>
            <a:ext cx="712787" cy="4460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53261" name="AutoShape 13"/>
          <p:cNvSpPr>
            <a:spLocks noChangeShapeType="1"/>
          </p:cNvSpPr>
          <p:nvPr/>
        </p:nvSpPr>
        <p:spPr bwMode="auto">
          <a:xfrm>
            <a:off x="5107938" y="4256975"/>
            <a:ext cx="574675" cy="24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53259" name="AutoShape 11"/>
          <p:cNvSpPr>
            <a:spLocks noChangeShapeType="1"/>
          </p:cNvSpPr>
          <p:nvPr/>
        </p:nvSpPr>
        <p:spPr bwMode="auto">
          <a:xfrm>
            <a:off x="4515800" y="4618925"/>
            <a:ext cx="0" cy="488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53260" name="AutoShape 12"/>
          <p:cNvSpPr>
            <a:spLocks noChangeShapeType="1"/>
          </p:cNvSpPr>
          <p:nvPr/>
        </p:nvSpPr>
        <p:spPr bwMode="auto">
          <a:xfrm flipH="1">
            <a:off x="3463288" y="4256975"/>
            <a:ext cx="649287" cy="244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53253" name="Oval 5"/>
          <p:cNvSpPr>
            <a:spLocks noChangeArrowheads="1"/>
          </p:cNvSpPr>
          <p:nvPr/>
        </p:nvSpPr>
        <p:spPr bwMode="auto">
          <a:xfrm>
            <a:off x="4006213" y="1961450"/>
            <a:ext cx="1074737" cy="11795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الأكسدة و التحول الي ثاني أكسيد الكربون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2" name="Oval 4"/>
          <p:cNvSpPr>
            <a:spLocks noChangeArrowheads="1"/>
          </p:cNvSpPr>
          <p:nvPr/>
        </p:nvSpPr>
        <p:spPr bwMode="auto">
          <a:xfrm>
            <a:off x="2671125" y="258057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مقاومة المنظمات الحيوية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1" name="Oval 3"/>
          <p:cNvSpPr>
            <a:spLocks noChangeArrowheads="1"/>
          </p:cNvSpPr>
          <p:nvPr/>
        </p:nvSpPr>
        <p:spPr bwMode="auto">
          <a:xfrm>
            <a:off x="4006213" y="510787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التحول إلي بروتين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0" name="Oval 2"/>
          <p:cNvSpPr>
            <a:spLocks noChangeArrowheads="1"/>
          </p:cNvSpPr>
          <p:nvPr/>
        </p:nvSpPr>
        <p:spPr bwMode="auto">
          <a:xfrm>
            <a:off x="2548888" y="409505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توزيع علي العضلات الأخري 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6" name="Oval 8"/>
          <p:cNvSpPr>
            <a:spLocks noChangeArrowheads="1"/>
          </p:cNvSpPr>
          <p:nvPr/>
        </p:nvSpPr>
        <p:spPr bwMode="auto">
          <a:xfrm>
            <a:off x="5547675" y="2853625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الخروج مع العرق و البول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55" name="Oval 7"/>
          <p:cNvSpPr>
            <a:spLocks noChangeArrowheads="1"/>
          </p:cNvSpPr>
          <p:nvPr/>
        </p:nvSpPr>
        <p:spPr bwMode="auto">
          <a:xfrm>
            <a:off x="5682613" y="4095050"/>
            <a:ext cx="914400" cy="9144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التحول إلي جلوكوز </a:t>
            </a:r>
            <a:r>
              <a:rPr kumimoji="0" lang="ar-EG" sz="11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EG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جليكوجين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8070966" y="5286388"/>
            <a:ext cx="93012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( 3 : 171 )</a:t>
            </a:r>
            <a:endParaRPr kumimoji="0" lang="ar-EG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title"/>
          </p:nvPr>
        </p:nvSpPr>
        <p:spPr>
          <a:xfrm>
            <a:off x="428596" y="3143248"/>
            <a:ext cx="8229600" cy="1143000"/>
          </a:xfrm>
        </p:spPr>
        <p:txBody>
          <a:bodyPr>
            <a:normAutofit/>
          </a:bodyPr>
          <a:lstStyle/>
          <a:p>
            <a:r>
              <a:rPr lang="ar-EG" sz="2400" b="1" dirty="0" smtClean="0"/>
              <a:t>ملخص لنظام الطاقة في المجال الرياضي 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ar-EG" sz="2400" dirty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18" name="AutoShape 30"/>
          <p:cNvSpPr>
            <a:spLocks noChangeArrowheads="1"/>
          </p:cNvSpPr>
          <p:nvPr/>
        </p:nvSpPr>
        <p:spPr bwMode="auto">
          <a:xfrm>
            <a:off x="3005894" y="1071546"/>
            <a:ext cx="914400" cy="4048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طاقة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7" name="AutoShape 29"/>
          <p:cNvSpPr>
            <a:spLocks noChangeArrowheads="1"/>
          </p:cNvSpPr>
          <p:nvPr/>
        </p:nvSpPr>
        <p:spPr bwMode="auto">
          <a:xfrm>
            <a:off x="4838192" y="1924431"/>
            <a:ext cx="1201738" cy="479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لاهوائية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6" name="AutoShape 28"/>
          <p:cNvSpPr>
            <a:spLocks noChangeArrowheads="1"/>
          </p:cNvSpPr>
          <p:nvPr/>
        </p:nvSpPr>
        <p:spPr bwMode="auto">
          <a:xfrm>
            <a:off x="1040892" y="1924431"/>
            <a:ext cx="1073150" cy="479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24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هوائية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5" name="AutoShape 27"/>
          <p:cNvSpPr>
            <a:spLocks noChangeArrowheads="1"/>
          </p:cNvSpPr>
          <p:nvPr/>
        </p:nvSpPr>
        <p:spPr bwMode="auto">
          <a:xfrm>
            <a:off x="5943092" y="2732469"/>
            <a:ext cx="893763" cy="39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فوسفاتي 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4" name="AutoShape 26"/>
          <p:cNvSpPr>
            <a:spLocks noChangeArrowheads="1"/>
          </p:cNvSpPr>
          <p:nvPr/>
        </p:nvSpPr>
        <p:spPr bwMode="auto">
          <a:xfrm>
            <a:off x="3465005" y="2732469"/>
            <a:ext cx="1371600" cy="3937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حامض اللاكتيك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3" name="AutoShape 25"/>
          <p:cNvSpPr>
            <a:spLocks noChangeArrowheads="1"/>
          </p:cNvSpPr>
          <p:nvPr/>
        </p:nvSpPr>
        <p:spPr bwMode="auto">
          <a:xfrm>
            <a:off x="5603367" y="3561144"/>
            <a:ext cx="1308100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فوسفوكرياتين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2" name="AutoShape 24"/>
          <p:cNvSpPr>
            <a:spLocks noChangeArrowheads="1"/>
          </p:cNvSpPr>
          <p:nvPr/>
        </p:nvSpPr>
        <p:spPr bwMode="auto">
          <a:xfrm>
            <a:off x="5879592" y="4285044"/>
            <a:ext cx="957263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30 ثانية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1" name="AutoShape 23"/>
          <p:cNvSpPr>
            <a:spLocks noChangeArrowheads="1"/>
          </p:cNvSpPr>
          <p:nvPr/>
        </p:nvSpPr>
        <p:spPr bwMode="auto">
          <a:xfrm>
            <a:off x="3584067" y="3561144"/>
            <a:ext cx="946150" cy="361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جليكوجين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0" name="AutoShape 22"/>
          <p:cNvSpPr>
            <a:spLocks noChangeArrowheads="1"/>
          </p:cNvSpPr>
          <p:nvPr/>
        </p:nvSpPr>
        <p:spPr bwMode="auto">
          <a:xfrm>
            <a:off x="3584067" y="4285044"/>
            <a:ext cx="1179513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30ث – 3ق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09" name="AutoShape 21"/>
          <p:cNvSpPr>
            <a:spLocks noChangeShapeType="1"/>
          </p:cNvSpPr>
          <p:nvPr/>
        </p:nvSpPr>
        <p:spPr bwMode="auto">
          <a:xfrm>
            <a:off x="5752592" y="2403856"/>
            <a:ext cx="584200" cy="328613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8" name="AutoShape 20"/>
          <p:cNvSpPr>
            <a:spLocks noChangeShapeType="1"/>
          </p:cNvSpPr>
          <p:nvPr/>
        </p:nvSpPr>
        <p:spPr bwMode="auto">
          <a:xfrm rot="10800000" flipV="1">
            <a:off x="4444492" y="2403856"/>
            <a:ext cx="776288" cy="328613"/>
          </a:xfrm>
          <a:prstGeom prst="bentConnector3">
            <a:avLst>
              <a:gd name="adj1" fmla="val 49898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7" name="AutoShape 19"/>
          <p:cNvSpPr>
            <a:spLocks noChangeShapeType="1"/>
          </p:cNvSpPr>
          <p:nvPr/>
        </p:nvSpPr>
        <p:spPr bwMode="auto">
          <a:xfrm>
            <a:off x="3860292" y="1478344"/>
            <a:ext cx="1892300" cy="446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6" name="AutoShape 18"/>
          <p:cNvSpPr>
            <a:spLocks noChangeShapeType="1"/>
          </p:cNvSpPr>
          <p:nvPr/>
        </p:nvSpPr>
        <p:spPr bwMode="auto">
          <a:xfrm rot="10800000" flipV="1">
            <a:off x="1094867" y="1478344"/>
            <a:ext cx="2073275" cy="44608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5" name="AutoShape 17"/>
          <p:cNvSpPr>
            <a:spLocks noChangeShapeType="1"/>
          </p:cNvSpPr>
          <p:nvPr/>
        </p:nvSpPr>
        <p:spPr bwMode="auto">
          <a:xfrm>
            <a:off x="3505960" y="785794"/>
            <a:ext cx="0" cy="2873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4" name="AutoShape 16"/>
          <p:cNvSpPr>
            <a:spLocks noChangeShapeType="1"/>
          </p:cNvSpPr>
          <p:nvPr/>
        </p:nvSpPr>
        <p:spPr bwMode="auto">
          <a:xfrm>
            <a:off x="6230430" y="3126169"/>
            <a:ext cx="9525" cy="434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3" name="AutoShape 15"/>
          <p:cNvSpPr>
            <a:spLocks noChangeShapeType="1"/>
          </p:cNvSpPr>
          <p:nvPr/>
        </p:nvSpPr>
        <p:spPr bwMode="auto">
          <a:xfrm>
            <a:off x="6220905" y="3965956"/>
            <a:ext cx="0" cy="319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2" name="AutoShape 14"/>
          <p:cNvSpPr>
            <a:spLocks noChangeShapeType="1"/>
          </p:cNvSpPr>
          <p:nvPr/>
        </p:nvSpPr>
        <p:spPr bwMode="auto">
          <a:xfrm>
            <a:off x="3946017" y="3126169"/>
            <a:ext cx="0" cy="4349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1" name="AutoShape 13"/>
          <p:cNvSpPr>
            <a:spLocks noChangeShapeType="1"/>
          </p:cNvSpPr>
          <p:nvPr/>
        </p:nvSpPr>
        <p:spPr bwMode="auto">
          <a:xfrm>
            <a:off x="4009517" y="3923094"/>
            <a:ext cx="0" cy="3619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500" name="AutoShape 12"/>
          <p:cNvSpPr>
            <a:spLocks noChangeShapeType="1"/>
          </p:cNvSpPr>
          <p:nvPr/>
        </p:nvSpPr>
        <p:spPr bwMode="auto">
          <a:xfrm>
            <a:off x="1425067" y="2403856"/>
            <a:ext cx="42863" cy="34020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499" name="AutoShape 11"/>
          <p:cNvSpPr>
            <a:spLocks noChangeShapeType="1"/>
          </p:cNvSpPr>
          <p:nvPr/>
        </p:nvSpPr>
        <p:spPr bwMode="auto">
          <a:xfrm flipH="1">
            <a:off x="1040892" y="2732469"/>
            <a:ext cx="38258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498" name="AutoShape 10"/>
          <p:cNvSpPr>
            <a:spLocks noChangeArrowheads="1"/>
          </p:cNvSpPr>
          <p:nvPr/>
        </p:nvSpPr>
        <p:spPr bwMode="auto">
          <a:xfrm>
            <a:off x="105854" y="2551494"/>
            <a:ext cx="935038" cy="382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جليكوجين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7" name="AutoShape 9"/>
          <p:cNvSpPr>
            <a:spLocks noChangeShapeType="1"/>
          </p:cNvSpPr>
          <p:nvPr/>
        </p:nvSpPr>
        <p:spPr bwMode="auto">
          <a:xfrm>
            <a:off x="469392" y="2934081"/>
            <a:ext cx="0" cy="192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496" name="AutoShape 8"/>
          <p:cNvSpPr>
            <a:spLocks noChangeArrowheads="1"/>
          </p:cNvSpPr>
          <p:nvPr/>
        </p:nvSpPr>
        <p:spPr bwMode="auto">
          <a:xfrm>
            <a:off x="42354" y="3126169"/>
            <a:ext cx="660401" cy="3825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ساعة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5" name="AutoShape 7"/>
          <p:cNvSpPr>
            <a:spLocks noChangeShapeType="1"/>
          </p:cNvSpPr>
          <p:nvPr/>
        </p:nvSpPr>
        <p:spPr bwMode="auto">
          <a:xfrm>
            <a:off x="1466342" y="3753231"/>
            <a:ext cx="2984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1764792" y="3561144"/>
            <a:ext cx="765175" cy="3619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دهون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3" name="AutoShape 5"/>
          <p:cNvSpPr>
            <a:spLocks noChangeShapeType="1"/>
          </p:cNvSpPr>
          <p:nvPr/>
        </p:nvSpPr>
        <p:spPr bwMode="auto">
          <a:xfrm>
            <a:off x="2117217" y="3965956"/>
            <a:ext cx="0" cy="31908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1540955" y="4285044"/>
            <a:ext cx="1254125" cy="4032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أكثر من ساعة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1" name="AutoShape 3"/>
          <p:cNvSpPr>
            <a:spLocks noChangeArrowheads="1"/>
          </p:cNvSpPr>
          <p:nvPr/>
        </p:nvSpPr>
        <p:spPr bwMode="auto">
          <a:xfrm>
            <a:off x="1339342" y="5804281"/>
            <a:ext cx="787400" cy="3714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بروتين</a:t>
            </a: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90" name="AutoShape 2"/>
          <p:cNvSpPr>
            <a:spLocks noChangeShapeType="1"/>
          </p:cNvSpPr>
          <p:nvPr/>
        </p:nvSpPr>
        <p:spPr bwMode="auto">
          <a:xfrm>
            <a:off x="1755267" y="6177344"/>
            <a:ext cx="0" cy="25558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>
              <a:solidFill>
                <a:srgbClr val="002060"/>
              </a:solidFill>
            </a:endParaRPr>
          </a:p>
        </p:txBody>
      </p:sp>
      <p:sp>
        <p:nvSpPr>
          <p:cNvPr id="63489" name="AutoShape 1"/>
          <p:cNvSpPr>
            <a:spLocks noChangeArrowheads="1"/>
          </p:cNvSpPr>
          <p:nvPr/>
        </p:nvSpPr>
        <p:spPr bwMode="auto">
          <a:xfrm>
            <a:off x="857224" y="6443662"/>
            <a:ext cx="1754187" cy="41433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أكثر من 3 ساعات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9581062" y="-8534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EG" sz="1800" b="0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35" name="Rectangle 47"/>
          <p:cNvSpPr>
            <a:spLocks noChangeArrowheads="1"/>
          </p:cNvSpPr>
          <p:nvPr/>
        </p:nvSpPr>
        <p:spPr bwMode="auto">
          <a:xfrm>
            <a:off x="6143636" y="5214950"/>
            <a:ext cx="1210588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EG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( 3 : 175 )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36" name="AutoShape 48"/>
          <p:cNvSpPr>
            <a:spLocks noChangeArrowheads="1"/>
          </p:cNvSpPr>
          <p:nvPr/>
        </p:nvSpPr>
        <p:spPr bwMode="auto">
          <a:xfrm>
            <a:off x="2291514" y="285728"/>
            <a:ext cx="2190750" cy="5111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ar-EG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انقباض عضلي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ar-EG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مقارنة بين خصائص نظم إنتاج الطاقة</a:t>
            </a:r>
            <a:r>
              <a:rPr lang="en-US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</a:br>
            <a:endParaRPr lang="ar-EG" dirty="0">
              <a:solidFill>
                <a:srgbClr val="FF0000"/>
              </a:solidFill>
              <a:latin typeface="ae_AlMateen" pitchFamily="18" charset="-78"/>
              <a:cs typeface="ae_AlMateen" pitchFamily="18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928662" y="1428736"/>
          <a:ext cx="7858180" cy="4786351"/>
        </p:xfrm>
        <a:graphic>
          <a:graphicData uri="http://schemas.openxmlformats.org/drawingml/2006/table">
            <a:tbl>
              <a:tblPr rtl="1"/>
              <a:tblGrid>
                <a:gridCol w="1964084"/>
                <a:gridCol w="1964084"/>
                <a:gridCol w="1965006"/>
                <a:gridCol w="1965006"/>
              </a:tblGrid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الخصائص 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نظام الفوسفات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نظام حامض اللاكتيك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نظام الأكسجين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الأكسجين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لاهوائي 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لاهوائي 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هوائي 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سرعة إنتاج الطاقة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الأسرع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سريع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بطئ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مصادر الطاقة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كرياتين الفوسفات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الجليكوجين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الجليكوجين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و</a:t>
                      </a: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الدهون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إنتاج </a:t>
                      </a:r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Atp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محدودة جدا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محدودة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غير محدودة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87024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عدد مولات </a:t>
                      </a:r>
                      <a:r>
                        <a:rPr lang="en-US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Atp</a:t>
                      </a: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في الدقيقة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3.6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1.6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1.0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السعة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القصوي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0.7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1.20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90.0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التعب نتيجة المخلفات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لايوجد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يوجد بسبب اللاكتيك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لا يوجد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الفترة الزمنية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أقل من 30 ثانية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من 1- 3 دقائق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أكثر من 3 دقائق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35123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الأنشطة الرياضية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القوة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و</a:t>
                      </a: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السرعة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تحمل السرعة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و</a:t>
                      </a: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 القوة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  <a:latin typeface="Calibri"/>
                          <a:ea typeface="Times New Roman"/>
                          <a:cs typeface="Arial"/>
                        </a:rPr>
                        <a:t>أنشطة التحمل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0657" name="Rectangle 1"/>
          <p:cNvSpPr>
            <a:spLocks noChangeArrowheads="1"/>
          </p:cNvSpPr>
          <p:nvPr/>
        </p:nvSpPr>
        <p:spPr bwMode="auto">
          <a:xfrm>
            <a:off x="-357222" y="6215082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4038" algn="l"/>
              </a:tabLst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( 1 : 359 )</a:t>
            </a:r>
            <a:endParaRPr kumimoji="0" lang="ar-EG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0"/>
            <a:ext cx="6480048" cy="2301240"/>
          </a:xfrm>
        </p:spPr>
        <p:txBody>
          <a:bodyPr>
            <a:noAutofit/>
          </a:bodyPr>
          <a:lstStyle/>
          <a:p>
            <a:r>
              <a:rPr lang="ar-EG" sz="8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مقدمة</a:t>
            </a:r>
            <a:br>
              <a:rPr lang="ar-EG" sz="80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ar-EG" sz="80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>تقسيم الأنشطة الرياضية وفقا لاحتياجات الطاقة </a:t>
            </a:r>
            <a:r>
              <a:rPr lang="en-US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e_AlMateen" pitchFamily="18" charset="-78"/>
                <a:cs typeface="ae_AlMateen" pitchFamily="18" charset="-78"/>
              </a:rPr>
            </a:br>
            <a:endParaRPr lang="ar-EG" dirty="0">
              <a:solidFill>
                <a:srgbClr val="FF0000"/>
              </a:solidFill>
              <a:latin typeface="ae_AlMateen" pitchFamily="18" charset="-78"/>
              <a:cs typeface="ae_AlMateen" pitchFamily="18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/>
        </p:nvGraphicFramePr>
        <p:xfrm>
          <a:off x="1285852" y="2285993"/>
          <a:ext cx="6715172" cy="3801624"/>
        </p:xfrm>
        <a:graphic>
          <a:graphicData uri="http://schemas.openxmlformats.org/drawingml/2006/table">
            <a:tbl>
              <a:tblPr rtl="1"/>
              <a:tblGrid>
                <a:gridCol w="1678400"/>
                <a:gridCol w="1678400"/>
                <a:gridCol w="1679186"/>
                <a:gridCol w="1679186"/>
              </a:tblGrid>
              <a:tr h="63360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مجموعات الأنشطة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زمن الأداء 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نظام الطاقة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نماذج الأنشطة الرياضية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60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المجموعة الأولي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أقل من 30 ثانية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النظام الفوسفاتي 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دفع الجلة – 100 متر عدو –الوثب بأنواعه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5040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المجموعة الثانية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من 30ثانية إلي 5 , 1 دقيقة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النظام الفوسفاتي + نظام حامض اللاكتيك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200 متر و 400 متر عدو – 100متر سباحة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950406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المجموعة الثالثة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أكثر من 5 , 1 – 3 دقائق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حامض اللاكتيك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و</a:t>
                      </a: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 الأكسجين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800 متر جري – الجمباز الملاكمة – والمصارعة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33604"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المجموعة الرابعة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أكثر من 3 دقائق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الأكسجين</a:t>
                      </a:r>
                      <a:endParaRPr lang="en-US" sz="110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094355" algn="l"/>
                        </a:tabLst>
                      </a:pP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 كرة القدم –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إختراق</a:t>
                      </a:r>
                      <a:r>
                        <a:rPr lang="ar-EG" sz="1400" dirty="0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 الضاحية - </a:t>
                      </a:r>
                      <a:r>
                        <a:rPr lang="ar-EG" sz="1400" dirty="0" err="1">
                          <a:ln>
                            <a:solidFill>
                              <a:schemeClr val="bg1"/>
                            </a:solidFill>
                          </a:ln>
                          <a:latin typeface="Calibri"/>
                          <a:ea typeface="Times New Roman"/>
                          <a:cs typeface="Arial"/>
                        </a:rPr>
                        <a:t>الماراثون</a:t>
                      </a:r>
                      <a:endParaRPr lang="en-US" sz="1100" dirty="0">
                        <a:ln>
                          <a:solidFill>
                            <a:schemeClr val="bg1"/>
                          </a:solidFill>
                        </a:ln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-2598" y="1714488"/>
            <a:ext cx="89322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94038" algn="l"/>
              </a:tabLst>
            </a:pP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 يمكن تقسيم الأنشطة الرياضية وفق زمن الأداء اللازم لكل منها </a:t>
            </a:r>
            <a:r>
              <a:rPr kumimoji="0" lang="ar-EG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و</a:t>
            </a:r>
            <a:r>
              <a:rPr kumimoji="0" lang="ar-EG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نوع الحاجة إلي نظم الطاقة من خلال الجدول التالي :</a:t>
            </a: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7429520" y="6357958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3094038" algn="l"/>
              </a:tabLst>
            </a:pPr>
            <a:r>
              <a:rPr lang="ar-EG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( 3 : 174 )</a:t>
            </a:r>
            <a:endParaRPr lang="ar-EG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EG" dirty="0" smtClean="0">
                <a:solidFill>
                  <a:srgbClr val="002060"/>
                </a:solidFill>
              </a:rPr>
              <a:t>المراجع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endParaRPr lang="ar-EG" dirty="0">
              <a:solidFill>
                <a:srgbClr val="00206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158" y="233203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ar-EG" sz="2000" dirty="0" smtClean="0"/>
              <a:t>أبو العلا عبد الفتاح , محمد حسن علاوي </a:t>
            </a:r>
            <a:r>
              <a:rPr lang="ar-EG" sz="2000" u="sng" dirty="0" smtClean="0"/>
              <a:t>: فسيولوجيا</a:t>
            </a:r>
            <a:r>
              <a:rPr lang="ar-EG" sz="2000" dirty="0" smtClean="0"/>
              <a:t> </a:t>
            </a:r>
            <a:r>
              <a:rPr lang="ar-EG" sz="2000" u="sng" dirty="0" smtClean="0"/>
              <a:t>التدريب الرياضي</a:t>
            </a:r>
            <a:r>
              <a:rPr lang="ar-EG" sz="2000" dirty="0" smtClean="0"/>
              <a:t> , دار الفكر العربي , القاهرة , 2000م.</a:t>
            </a:r>
            <a:endParaRPr lang="en-US" sz="2000" dirty="0" smtClean="0"/>
          </a:p>
          <a:p>
            <a:pPr lvl="0"/>
            <a:r>
              <a:rPr lang="ar-EG" sz="2000" dirty="0" smtClean="0"/>
              <a:t>أبو العلا عبد الفتاح </a:t>
            </a:r>
            <a:r>
              <a:rPr lang="ar-EG" sz="2000" u="sng" dirty="0" smtClean="0"/>
              <a:t>: فسيولوجيا التدريب </a:t>
            </a:r>
            <a:r>
              <a:rPr lang="ar-EG" sz="2000" u="sng" dirty="0" err="1" smtClean="0"/>
              <a:t>و</a:t>
            </a:r>
            <a:r>
              <a:rPr lang="ar-EG" sz="2000" u="sng" dirty="0" smtClean="0"/>
              <a:t> الرياضة</a:t>
            </a:r>
            <a:r>
              <a:rPr lang="ar-EG" sz="2000" dirty="0" smtClean="0"/>
              <a:t> , دار الفكر العربي , ط1 ,2003م.</a:t>
            </a:r>
            <a:endParaRPr lang="en-US" sz="2000" dirty="0" smtClean="0"/>
          </a:p>
          <a:p>
            <a:pPr lvl="0"/>
            <a:r>
              <a:rPr lang="ar-EG" sz="2000" dirty="0" smtClean="0"/>
              <a:t>صالح بشير سعد أبو خيط , يوسف لازم كماش : </a:t>
            </a:r>
            <a:r>
              <a:rPr lang="ar-EG" sz="2000" u="sng" dirty="0" smtClean="0"/>
              <a:t>مقدمة في بيولوجيا الرياضة</a:t>
            </a:r>
            <a:r>
              <a:rPr lang="ar-EG" sz="2000" dirty="0" smtClean="0"/>
              <a:t> , دار الوفاء , ط1 , 2011.</a:t>
            </a:r>
            <a:endParaRPr lang="en-US" sz="2000" dirty="0" smtClean="0"/>
          </a:p>
          <a:p>
            <a:pPr>
              <a:buNone/>
            </a:pPr>
            <a:endParaRPr lang="en-US" sz="2000" dirty="0" smtClean="0"/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3475069"/>
            <a:ext cx="8286808" cy="3525831"/>
          </a:xfrm>
        </p:spPr>
        <p:txBody>
          <a:bodyPr>
            <a:normAutofit/>
          </a:bodyPr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يحتاج جسم الإنسان  إلي  الطاقة التي تكفل له القيام بوظائفه الحيوية المتعددة و يحصل الإنسان علي الطاقة من خلال الغذاء الذي يتناوله ليس بعمليتي الهضم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الامتصاص , ثم تحدث من خلال الجسم مجموعة من التفاعلات الكيميائية تصل  إلي  مئات الأنواع تشكل في مجموعها ما يعرف بعمليات الأيض أو التمثيل الغذائي </a:t>
            </a:r>
            <a:r>
              <a:rPr lang="en-US" dirty="0" smtClean="0">
                <a:latin typeface="ae_AlMateen" pitchFamily="18" charset="-78"/>
                <a:cs typeface="ae_AlMateen" pitchFamily="18" charset="-78"/>
              </a:rPr>
              <a:t>metabolism </a:t>
            </a:r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928670"/>
            <a:ext cx="9144000" cy="6526227"/>
          </a:xfrm>
        </p:spPr>
        <p:txBody>
          <a:bodyPr>
            <a:normAutofit/>
          </a:bodyPr>
          <a:lstStyle/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وهناك نوعان أساسيان من هذه العمليات هما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:</a:t>
            </a:r>
            <a:endParaRPr lang="ar-DZ" dirty="0" smtClean="0"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err="1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الأيض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DZ" dirty="0" err="1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التهديمي</a:t>
            </a:r>
            <a:r>
              <a:rPr lang="ar-DZ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en-US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catabolism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, الذي تنكسر خلال جزئيات الطعام التي امتصت في الأمعاء الرفيعة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انتقلت  إلي  خلايا الجسم بواسطة الدم  إلي  جزئيات أصغر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أدق حجما لتمر بمجموعة من التفاعلات الكيميائية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تتحرر من خلايا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الطاقة</a:t>
            </a:r>
            <a:endParaRPr lang="ar-DZ" dirty="0" smtClean="0">
              <a:latin typeface="ae_AlMateen" pitchFamily="18" charset="-78"/>
              <a:cs typeface="ae_AlMateen" pitchFamily="18" charset="-78"/>
            </a:endParaRPr>
          </a:p>
          <a:p>
            <a:endParaRPr lang="ar-DZ" dirty="0" smtClean="0"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و النوع الأخر من عمليات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الأيض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هو</a:t>
            </a:r>
            <a:endParaRPr lang="ar-DZ" dirty="0" smtClean="0"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err="1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الأيض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البنائي </a:t>
            </a:r>
            <a:r>
              <a:rPr lang="en-US" dirty="0" smtClean="0">
                <a:solidFill>
                  <a:srgbClr val="D52929"/>
                </a:solidFill>
                <a:latin typeface="ae_AlMateen" pitchFamily="18" charset="-78"/>
                <a:cs typeface="ae_AlMateen" pitchFamily="18" charset="-78"/>
              </a:rPr>
              <a:t>anabolism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, </a:t>
            </a:r>
            <a:r>
              <a:rPr lang="ar-EG" dirty="0" err="1" smtClean="0"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latin typeface="ae_AlMateen" pitchFamily="18" charset="-78"/>
                <a:cs typeface="ae_AlMateen" pitchFamily="18" charset="-78"/>
              </a:rPr>
              <a:t> الذي يشتمل علي بناء مركبات معقدة من مواد بسيطة خلال تفاعلات كيميائية تستهلك فيها طاقة معينة.</a:t>
            </a:r>
            <a:endParaRPr lang="ar-EG" dirty="0"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642918"/>
            <a:ext cx="8329642" cy="600079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يعتبر موضوع دراسة الطاقة الحيوية في جسم الإنسان من الموضوعات الهامة في 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الرياضة</a:t>
            </a:r>
            <a:endParaRPr lang="ar-D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just">
              <a:buNone/>
            </a:pPr>
            <a:endParaRPr lang="ar-D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just"/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فالطاقة الحيوية في جسم الإنسان هي مصدر الحركة , </a:t>
            </a:r>
            <a:r>
              <a:rPr lang="ar-E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هي مصدر الانقباض العضلي المسئول عن الحركة أو عن تثبيت أوضاع الجسم بدون إنتاج طاقة </a:t>
            </a:r>
            <a:endParaRPr lang="ar-D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just">
              <a:buNone/>
            </a:pPr>
            <a:endParaRPr lang="ar-D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just"/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ليست الطاقة المطلوبة لكل انقباض عضلي أو لكل أداء رياضي متشابهة أو بشكل موحد 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,</a:t>
            </a:r>
            <a:endParaRPr lang="ar-D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just">
              <a:buNone/>
            </a:pPr>
            <a:endParaRPr lang="ar-DZ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pPr algn="just"/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فالطاقة اللازمة للانقباض العضلي المستمر لفترة طويلة , حيث يشتمل الجسم علي نظم مختلفة لإنتاج الطاقة السريعة أو الطاقة البطيئة تبعا لاحتياجات العضلة </a:t>
            </a:r>
            <a:r>
              <a:rPr lang="ar-E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طبيعة الأداء الرياضي </a:t>
            </a:r>
            <a:endParaRPr lang="ar-E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6357982"/>
          </a:xfrm>
        </p:spPr>
        <p:txBody>
          <a:bodyPr>
            <a:normAutofit fontScale="92500" lnSpcReduction="20000"/>
          </a:bodyPr>
          <a:lstStyle/>
          <a:p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لذلك فان تدريب نظم إنتاج الطاقة ورفع كفاءة الجسم في إنتاج الطاقة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,</a:t>
            </a:r>
            <a:endParaRPr lang="ar-DZ" dirty="0" smtClean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أ رفع كفاءة الجسم في الأداء الرياضي ,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لذلك أصبحت برامج التدريب كلها تقوم علي أسس تنمية نظم إنتاج الطاقة أصبحت طرق التدريب الرياضي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أهدافه </a:t>
            </a:r>
            <a:endParaRPr lang="ar-DZ" dirty="0" smtClean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اختبار مستوي الرياضي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توجيهه </a:t>
            </a:r>
            <a:endParaRPr lang="ar-DZ" dirty="0" smtClean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وصف الغذاء المناسب له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المحافظة علي وزنه </a:t>
            </a:r>
            <a:endParaRPr lang="ar-DZ" dirty="0" smtClean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تخطيط أحمال التدريب بما يتناسب مع فترات تعويض مصادر الطاقة </a:t>
            </a:r>
            <a:endParaRPr lang="ar-DZ" dirty="0" smtClean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كل هذه العمليات الأساسية التي يقوم عليها التدريب الرياضي تقوم أساسا علي الفهم التطبيقي لنظم إنتاج الطاقة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أصبح إنتاج الطاقة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تنميتها هما لغة التدريب الرياضي الحديث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المدخل المباشر لرفع مستوي الأداء الرياضي دون ÷دار للوقت </a:t>
            </a:r>
            <a:r>
              <a:rPr lang="ar-EG" dirty="0" err="1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و</a:t>
            </a: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الجهد الذي يبذل في اتجاهات تدريبية أخري بعيدة كل البعد عن نوعية الأداء الرياضي التخصصي.</a:t>
            </a:r>
          </a:p>
          <a:p>
            <a:pPr>
              <a:buNone/>
            </a:pPr>
            <a:r>
              <a:rPr lang="ar-EG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        ( 3 : 163,162 )</a:t>
            </a:r>
            <a:endParaRPr lang="en-US" dirty="0" smtClean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  <a:p>
            <a:endParaRPr lang="ar-EG" dirty="0">
              <a:solidFill>
                <a:srgbClr val="D529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e_AlMateen" pitchFamily="18" charset="-78"/>
              <a:cs typeface="ae_AlMateen" pitchFamily="18" charset="-78"/>
            </a:endParaRP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071678"/>
            <a:ext cx="8229600" cy="2286008"/>
          </a:xfrm>
        </p:spPr>
        <p:txBody>
          <a:bodyPr>
            <a:noAutofit/>
          </a:bodyPr>
          <a:lstStyle/>
          <a:p>
            <a:pPr algn="ctr"/>
            <a:r>
              <a:rPr lang="ar-EG" sz="8000" dirty="0" smtClean="0">
                <a:solidFill>
                  <a:srgbClr val="D5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AlMateen" pitchFamily="18" charset="-78"/>
                <a:cs typeface="ae_AlMateen" pitchFamily="18" charset="-78"/>
              </a:rPr>
              <a:t>الطاقة </a:t>
            </a:r>
          </a:p>
        </p:txBody>
      </p:sp>
    </p:spTree>
  </p:cSld>
  <p:clrMapOvr>
    <a:masterClrMapping/>
  </p:clrMapOvr>
  <p:transition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تقنية">
  <a:themeElements>
    <a:clrScheme name="تقنية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</TotalTime>
  <Words>1614</Words>
  <PresentationFormat>Affichage à l'écran (4:3)</PresentationFormat>
  <Paragraphs>199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تقنية</vt:lpstr>
      <vt:lpstr>Diapositive 1</vt:lpstr>
      <vt:lpstr>Diapositive 2</vt:lpstr>
      <vt:lpstr>المستوى : سنة اولى جذع مشترك  مقياس : بيوكيمياء إشراف الدكتور: محمد الأمين عبيده</vt:lpstr>
      <vt:lpstr>مقدمة </vt:lpstr>
      <vt:lpstr>Diapositive 5</vt:lpstr>
      <vt:lpstr>Diapositive 6</vt:lpstr>
      <vt:lpstr>Diapositive 7</vt:lpstr>
      <vt:lpstr>Diapositive 8</vt:lpstr>
      <vt:lpstr>الطاقة </vt:lpstr>
      <vt:lpstr>Diapositive 10</vt:lpstr>
      <vt:lpstr>تعريف الطاقة  </vt:lpstr>
      <vt:lpstr>الفوائد التطبيقية لدراسة الطاقة الحيوية  </vt:lpstr>
      <vt:lpstr>هناك ستة أشكال للطاقة كما يلي : </vt:lpstr>
      <vt:lpstr>Diapositive 14</vt:lpstr>
      <vt:lpstr>Diapositive 15</vt:lpstr>
      <vt:lpstr>Diapositive 16</vt:lpstr>
      <vt:lpstr>Diapositive 17</vt:lpstr>
      <vt:lpstr>مصادر الحصول علي الطاقة  الحيوية  ATP  </vt:lpstr>
      <vt:lpstr>Diapositive 19</vt:lpstr>
      <vt:lpstr>التمثيل الغذائي metabolism </vt:lpstr>
      <vt:lpstr>Diapositive 21</vt:lpstr>
      <vt:lpstr>Diapositive 22</vt:lpstr>
      <vt:lpstr>Diapositive 23</vt:lpstr>
      <vt:lpstr>Diapositive 24</vt:lpstr>
      <vt:lpstr>دورة الكر بس Krebs cycle </vt:lpstr>
      <vt:lpstr>Diapositive 26</vt:lpstr>
      <vt:lpstr>Diapositive 27</vt:lpstr>
      <vt:lpstr>نظم إنتاج الطاقة الحيوية  ATP</vt:lpstr>
      <vt:lpstr>Diapositive 29</vt:lpstr>
      <vt:lpstr>Diapositive 30</vt:lpstr>
      <vt:lpstr>Diapositive 31</vt:lpstr>
      <vt:lpstr>Diapositive 32</vt:lpstr>
      <vt:lpstr>Diapositive 33</vt:lpstr>
      <vt:lpstr>التخلص من زيادة حامض اللاكتيك  أثناء العمل العضلي  </vt:lpstr>
      <vt:lpstr>Diapositive 35</vt:lpstr>
      <vt:lpstr>و الشكل التالي يوضح ذلك  </vt:lpstr>
      <vt:lpstr>ملخص لنظام الطاقة في المجال الرياضي  </vt:lpstr>
      <vt:lpstr>Diapositive 38</vt:lpstr>
      <vt:lpstr>مقارنة بين خصائص نظم إنتاج الطاقة </vt:lpstr>
      <vt:lpstr>تقسيم الأنشطة الرياضية وفقا لاحتياجات الطاقة  </vt:lpstr>
      <vt:lpstr>المراجع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مقدمة</dc:title>
  <dc:creator>shift</dc:creator>
  <cp:lastModifiedBy>shift</cp:lastModifiedBy>
  <cp:revision>137</cp:revision>
  <dcterms:modified xsi:type="dcterms:W3CDTF">2016-11-21T01:07:22Z</dcterms:modified>
</cp:coreProperties>
</file>