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78" r:id="rId5"/>
    <p:sldId id="258" r:id="rId6"/>
    <p:sldId id="260" r:id="rId7"/>
    <p:sldId id="262" r:id="rId8"/>
    <p:sldId id="269" r:id="rId9"/>
    <p:sldId id="272" r:id="rId10"/>
    <p:sldId id="263" r:id="rId11"/>
    <p:sldId id="266" r:id="rId12"/>
    <p:sldId id="267" r:id="rId13"/>
    <p:sldId id="270" r:id="rId14"/>
    <p:sldId id="273" r:id="rId15"/>
    <p:sldId id="275" r:id="rId16"/>
    <p:sldId id="276" r:id="rId17"/>
    <p:sldId id="279" r:id="rId18"/>
    <p:sldId id="274" r:id="rId19"/>
    <p:sldId id="280" r:id="rId20"/>
    <p:sldId id="281" r:id="rId21"/>
    <p:sldId id="282" r:id="rId22"/>
    <p:sldId id="285" r:id="rId23"/>
    <p:sldId id="284" r:id="rId24"/>
    <p:sldId id="28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76" autoAdjust="0"/>
    <p:restoredTop sz="94660"/>
  </p:normalViewPr>
  <p:slideViewPr>
    <p:cSldViewPr snapToGrid="0">
      <p:cViewPr varScale="1">
        <p:scale>
          <a:sx n="74" d="100"/>
          <a:sy n="74" d="100"/>
        </p:scale>
        <p:origin x="4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hasCustomPrompt="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ACD183B-4402-4864-AB4C-155FEFF8DF93}"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hasCustomPrompt="1"/>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5" name="Date Placeholder 4"/>
          <p:cNvSpPr>
            <a:spLocks noGrp="1"/>
          </p:cNvSpPr>
          <p:nvPr>
            <p:ph type="dt" sz="half" idx="10"/>
          </p:nvPr>
        </p:nvSpPr>
        <p:spPr/>
        <p:txBody>
          <a:bodyPr/>
          <a:lstStyle/>
          <a:p>
            <a:fld id="{9ACD183B-4402-4864-AB4C-155FEFF8DF93}" type="datetimeFigureOut">
              <a:rPr lang="fr-FR" smtClean="0"/>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hasCustomPrompt="1"/>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4" name="Date Placeholder 3"/>
          <p:cNvSpPr>
            <a:spLocks noGrp="1"/>
          </p:cNvSpPr>
          <p:nvPr>
            <p:ph type="dt" sz="half" idx="10"/>
          </p:nvPr>
        </p:nvSpPr>
        <p:spPr/>
        <p:txBody>
          <a:bodyPr/>
          <a:lstStyle/>
          <a:p>
            <a:fld id="{9ACD183B-4402-4864-AB4C-155FEFF8DF93}"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hasCustomPrompt="1"/>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Cliquez pour modifier les styles du texte du masque</a:t>
            </a:r>
            <a:endParaRPr lang="fr-FR"/>
          </a:p>
        </p:txBody>
      </p:sp>
      <p:sp>
        <p:nvSpPr>
          <p:cNvPr id="10" name="Text Placeholder 3"/>
          <p:cNvSpPr>
            <a:spLocks noGrp="1"/>
          </p:cNvSpPr>
          <p:nvPr>
            <p:ph type="body" sz="half" idx="2" hasCustomPrompt="1"/>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4" name="Date Placeholder 3"/>
          <p:cNvSpPr>
            <a:spLocks noGrp="1"/>
          </p:cNvSpPr>
          <p:nvPr>
            <p:ph type="dt" sz="half" idx="10"/>
          </p:nvPr>
        </p:nvSpPr>
        <p:spPr/>
        <p:txBody>
          <a:bodyPr/>
          <a:lstStyle/>
          <a:p>
            <a:fld id="{9ACD183B-4402-4864-AB4C-155FEFF8DF93}"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386149-62D2-4205-94AF-22A5E793E2E1}" type="slidenum">
              <a:rPr lang="fr-FR" smtClean="0"/>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dirty="0"/>
              <a:t>“</a:t>
            </a:r>
            <a:endParaRPr lang="en-US" dirty="0"/>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dirty="0"/>
              <a:t>”</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hasCustomPrompt="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endParaRPr lang="fr-FR"/>
          </a:p>
        </p:txBody>
      </p:sp>
      <p:sp>
        <p:nvSpPr>
          <p:cNvPr id="4" name="Date Placeholder 3"/>
          <p:cNvSpPr>
            <a:spLocks noGrp="1"/>
          </p:cNvSpPr>
          <p:nvPr>
            <p:ph type="dt" sz="half" idx="10"/>
          </p:nvPr>
        </p:nvSpPr>
        <p:spPr/>
        <p:txBody>
          <a:bodyPr/>
          <a:lstStyle/>
          <a:p>
            <a:fld id="{9ACD183B-4402-4864-AB4C-155FEFF8DF93}"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hasCustomPrompt="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16" name="Text Placeholder 3"/>
          <p:cNvSpPr>
            <a:spLocks noGrp="1"/>
          </p:cNvSpPr>
          <p:nvPr>
            <p:ph type="body" sz="half" idx="15" hasCustomPrompt="1"/>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5" name="Text Placeholder 4"/>
          <p:cNvSpPr>
            <a:spLocks noGrp="1"/>
          </p:cNvSpPr>
          <p:nvPr>
            <p:ph type="body" sz="quarter" idx="3" hasCustomPrompt="1"/>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19" name="Text Placeholder 3"/>
          <p:cNvSpPr>
            <a:spLocks noGrp="1"/>
          </p:cNvSpPr>
          <p:nvPr>
            <p:ph type="body" sz="half" idx="16" hasCustomPrompt="1"/>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14" name="Text Placeholder 4"/>
          <p:cNvSpPr>
            <a:spLocks noGrp="1"/>
          </p:cNvSpPr>
          <p:nvPr>
            <p:ph type="body" sz="quarter" idx="13" hasCustomPrompt="1"/>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20" name="Text Placeholder 3"/>
          <p:cNvSpPr>
            <a:spLocks noGrp="1"/>
          </p:cNvSpPr>
          <p:nvPr>
            <p:ph type="body" sz="half" idx="17" hasCustomPrompt="1"/>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CD183B-4402-4864-AB4C-155FEFF8DF93}" type="datetimeFigureOut">
              <a:rPr lang="fr-FR" smtClean="0"/>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hasCustomPrompt="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hasCustomPrompt="1"/>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5" name="Text Placeholder 4"/>
          <p:cNvSpPr>
            <a:spLocks noGrp="1"/>
          </p:cNvSpPr>
          <p:nvPr>
            <p:ph type="body" sz="quarter" idx="3" hasCustomPrompt="1"/>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hasCustomPrompt="1"/>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14" name="Text Placeholder 4"/>
          <p:cNvSpPr>
            <a:spLocks noGrp="1"/>
          </p:cNvSpPr>
          <p:nvPr>
            <p:ph type="body" sz="quarter" idx="13" hasCustomPrompt="1"/>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hasCustomPrompt="1"/>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CD183B-4402-4864-AB4C-155FEFF8DF93}" type="datetimeFigureOut">
              <a:rPr lang="fr-FR" smtClean="0"/>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hasCustomPrompt="1"/>
          </p:nvPr>
        </p:nvSpPr>
        <p:spPr/>
        <p:txBody>
          <a:bodyPr vert="eaVert" anchor="t" anchorCtr="0"/>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Date Placeholder 3"/>
          <p:cNvSpPr>
            <a:spLocks noGrp="1"/>
          </p:cNvSpPr>
          <p:nvPr>
            <p:ph type="dt" sz="half" idx="10"/>
          </p:nvPr>
        </p:nvSpPr>
        <p:spPr/>
        <p:txBody>
          <a:bodyPr/>
          <a:lstStyle/>
          <a:p>
            <a:fld id="{9ACD183B-4402-4864-AB4C-155FEFF8DF93}"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hasCustomPrompt="1"/>
          </p:nvPr>
        </p:nvSpPr>
        <p:spPr>
          <a:xfrm>
            <a:off x="652463" y="887414"/>
            <a:ext cx="7423149" cy="5368924"/>
          </a:xfrm>
        </p:spPr>
        <p:txBody>
          <a:bodyPr vert="eaVert"/>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Date Placeholder 3"/>
          <p:cNvSpPr>
            <a:spLocks noGrp="1"/>
          </p:cNvSpPr>
          <p:nvPr>
            <p:ph type="dt" sz="half" idx="10"/>
          </p:nvPr>
        </p:nvSpPr>
        <p:spPr/>
        <p:txBody>
          <a:bodyPr/>
          <a:lstStyle/>
          <a:p>
            <a:fld id="{9ACD183B-4402-4864-AB4C-155FEFF8DF93}"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hasCustomPrompt="1"/>
          </p:nvPr>
        </p:nvSpPr>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7" name="Date Placeholder 3"/>
          <p:cNvSpPr>
            <a:spLocks noGrp="1"/>
          </p:cNvSpPr>
          <p:nvPr>
            <p:ph type="dt" sz="half" idx="10"/>
          </p:nvPr>
        </p:nvSpPr>
        <p:spPr/>
        <p:txBody>
          <a:bodyPr/>
          <a:lstStyle/>
          <a:p>
            <a:fld id="{9ACD183B-4402-4864-AB4C-155FEFF8DF93}"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hasCustomPrompt="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endParaRPr lang="fr-FR"/>
          </a:p>
        </p:txBody>
      </p:sp>
      <p:sp>
        <p:nvSpPr>
          <p:cNvPr id="4" name="Date Placeholder 3"/>
          <p:cNvSpPr>
            <a:spLocks noGrp="1"/>
          </p:cNvSpPr>
          <p:nvPr>
            <p:ph type="dt" sz="half" idx="10"/>
          </p:nvPr>
        </p:nvSpPr>
        <p:spPr/>
        <p:txBody>
          <a:bodyPr/>
          <a:lstStyle/>
          <a:p>
            <a:fld id="{9ACD183B-4402-4864-AB4C-155FEFF8DF93}"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hasCustomPrompt="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Content Placeholder 3"/>
          <p:cNvSpPr>
            <a:spLocks noGrp="1"/>
          </p:cNvSpPr>
          <p:nvPr>
            <p:ph sz="half" idx="2" hasCustomPrompt="1"/>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5" name="Date Placeholder 4"/>
          <p:cNvSpPr>
            <a:spLocks noGrp="1"/>
          </p:cNvSpPr>
          <p:nvPr>
            <p:ph type="dt" sz="half" idx="10"/>
          </p:nvPr>
        </p:nvSpPr>
        <p:spPr/>
        <p:txBody>
          <a:bodyPr/>
          <a:lstStyle/>
          <a:p>
            <a:fld id="{9ACD183B-4402-4864-AB4C-155FEFF8DF93}" type="datetimeFigureOut">
              <a:rPr lang="fr-FR" smtClean="0"/>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hasCustomPrompt="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4" name="Content Placeholder 3"/>
          <p:cNvSpPr>
            <a:spLocks noGrp="1"/>
          </p:cNvSpPr>
          <p:nvPr>
            <p:ph sz="half" idx="2" hasCustomPrompt="1"/>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5" name="Text Placeholder 4"/>
          <p:cNvSpPr>
            <a:spLocks noGrp="1"/>
          </p:cNvSpPr>
          <p:nvPr>
            <p:ph type="body" sz="quarter" idx="3" hasCustomPrompt="1"/>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6" name="Content Placeholder 5"/>
          <p:cNvSpPr>
            <a:spLocks noGrp="1"/>
          </p:cNvSpPr>
          <p:nvPr>
            <p:ph sz="quarter" idx="4" hasCustomPrompt="1"/>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7" name="Date Placeholder 6"/>
          <p:cNvSpPr>
            <a:spLocks noGrp="1"/>
          </p:cNvSpPr>
          <p:nvPr>
            <p:ph type="dt" sz="half" idx="10"/>
          </p:nvPr>
        </p:nvSpPr>
        <p:spPr/>
        <p:txBody>
          <a:bodyPr/>
          <a:lstStyle/>
          <a:p>
            <a:fld id="{9ACD183B-4402-4864-AB4C-155FEFF8DF93}" type="datetimeFigureOut">
              <a:rPr lang="fr-FR" smtClean="0"/>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9ACD183B-4402-4864-AB4C-155FEFF8DF93}" type="datetimeFigureOut">
              <a:rPr lang="fr-FR" smtClean="0"/>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ACD183B-4402-4864-AB4C-155FEFF8DF93}" type="datetimeFigureOut">
              <a:rPr lang="fr-FR" smtClean="0"/>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hasCustomPrompt="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Text Placeholder 3"/>
          <p:cNvSpPr>
            <a:spLocks noGrp="1"/>
          </p:cNvSpPr>
          <p:nvPr>
            <p:ph type="body" sz="half" idx="2" hasCustomPrompt="1"/>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7" name="Date Placeholder 4"/>
          <p:cNvSpPr>
            <a:spLocks noGrp="1"/>
          </p:cNvSpPr>
          <p:nvPr>
            <p:ph type="dt" sz="half" idx="10"/>
          </p:nvPr>
        </p:nvSpPr>
        <p:spPr/>
        <p:txBody>
          <a:bodyPr/>
          <a:lstStyle/>
          <a:p>
            <a:fld id="{9ACD183B-4402-4864-AB4C-155FEFF8DF93}" type="datetimeFigureOut">
              <a:rPr lang="fr-FR" smtClean="0"/>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hasCustomPrompt="1"/>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5" name="Date Placeholder 4"/>
          <p:cNvSpPr>
            <a:spLocks noGrp="1"/>
          </p:cNvSpPr>
          <p:nvPr>
            <p:ph type="dt" sz="half" idx="10"/>
          </p:nvPr>
        </p:nvSpPr>
        <p:spPr/>
        <p:txBody>
          <a:bodyPr/>
          <a:lstStyle/>
          <a:p>
            <a:fld id="{9ACD183B-4402-4864-AB4C-155FEFF8DF93}" type="datetimeFigureOut">
              <a:rPr lang="fr-FR" smtClean="0"/>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386149-62D2-4205-94AF-22A5E793E2E1}"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2" Type="http://schemas.openxmlformats.org/officeDocument/2006/relationships/theme" Target="../theme/theme1.xml"/><Relationship Id="rId21" Type="http://schemas.openxmlformats.org/officeDocument/2006/relationships/image" Target="../media/image4.png"/><Relationship Id="rId20" Type="http://schemas.openxmlformats.org/officeDocument/2006/relationships/image" Target="../media/image3.png"/><Relationship Id="rId2" Type="http://schemas.openxmlformats.org/officeDocument/2006/relationships/slideLayout" Target="../slideLayouts/slideLayout2.xml"/><Relationship Id="rId19" Type="http://schemas.openxmlformats.org/officeDocument/2006/relationships/image" Target="../media/image2.png"/><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8">
            <a:extLst>
              <a:ext uri="{28A0092B-C50C-407E-A947-70E740481C1C}">
                <a14:useLocalDpi xmlns:a14="http://schemas.microsoft.com/office/drawing/2010/main" val="0"/>
              </a:ext>
            </a:extLst>
          </a:blip>
          <a:srcRect l="3613"/>
          <a:stretch>
            <a:fillRect/>
          </a:stretch>
        </p:blipFill>
        <p:spPr>
          <a:xfrm>
            <a:off x="0" y="2669685"/>
            <a:ext cx="4037012" cy="4188315"/>
          </a:xfrm>
          <a:prstGeom prst="rect">
            <a:avLst/>
          </a:prstGeom>
        </p:spPr>
      </p:pic>
      <p:pic>
        <p:nvPicPr>
          <p:cNvPr id="7" name="Picture 6"/>
          <p:cNvPicPr>
            <a:picLocks noChangeAspect="1"/>
          </p:cNvPicPr>
          <p:nvPr/>
        </p:nvPicPr>
        <p:blipFill rotWithShape="1">
          <a:blip r:embed="rId19">
            <a:extLst>
              <a:ext uri="{28A0092B-C50C-407E-A947-70E740481C1C}">
                <a14:useLocalDpi xmlns:a14="http://schemas.microsoft.com/office/drawing/2010/main" val="0"/>
              </a:ext>
            </a:extLst>
          </a:blip>
          <a:srcRect l="35640"/>
          <a:stretch>
            <a:fillRect/>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0">
            <a:extLst>
              <a:ext uri="{28A0092B-C50C-407E-A947-70E740481C1C}">
                <a14:useLocalDpi xmlns:a14="http://schemas.microsoft.com/office/drawing/2010/main" val="0"/>
              </a:ext>
            </a:extLst>
          </a:blip>
          <a:srcRect t="28813"/>
          <a:stretch>
            <a:fillRect/>
          </a:stretch>
        </p:blipFill>
        <p:spPr>
          <a:xfrm>
            <a:off x="7999412" y="0"/>
            <a:ext cx="1603387" cy="1141407"/>
          </a:xfrm>
          <a:prstGeom prst="rect">
            <a:avLst/>
          </a:prstGeom>
        </p:spPr>
      </p:pic>
      <p:pic>
        <p:nvPicPr>
          <p:cNvPr id="10" name="Picture 9"/>
          <p:cNvPicPr>
            <a:picLocks noChangeAspect="1"/>
          </p:cNvPicPr>
          <p:nvPr/>
        </p:nvPicPr>
        <p:blipFill rotWithShape="1">
          <a:blip r:embed="rId21">
            <a:extLst>
              <a:ext uri="{28A0092B-C50C-407E-A947-70E740481C1C}">
                <a14:useLocalDpi xmlns:a14="http://schemas.microsoft.com/office/drawing/2010/main" val="0"/>
              </a:ext>
            </a:extLst>
          </a:blip>
          <a:srcRect b="23320"/>
          <a:stretch>
            <a:fillRect/>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ACD183B-4402-4864-AB4C-155FEFF8DF93}" type="datetimeFigureOut">
              <a:rPr lang="fr-FR" smtClean="0"/>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5386149-62D2-4205-94AF-22A5E793E2E1}" type="slidenum">
              <a:rPr lang="fr-FR" smtClean="0"/>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5pPr>
      <a:lvl6pPr marL="250571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502277"/>
            <a:ext cx="8825658" cy="2356834"/>
          </a:xfrm>
        </p:spPr>
        <p:txBody>
          <a:bodyPr/>
          <a:lstStyle/>
          <a:p>
            <a:r>
              <a:rPr lang="fr-FR" dirty="0">
                <a:solidFill>
                  <a:srgbClr val="FFFF00"/>
                </a:solidFill>
                <a:latin typeface="Arial Black" panose="020B0A04020102020204" pitchFamily="34" charset="0"/>
              </a:rPr>
              <a:t>Méthodologie de l’oral-mémoire</a:t>
            </a:r>
            <a:endParaRPr lang="fr-FR" dirty="0">
              <a:solidFill>
                <a:srgbClr val="FFFF00"/>
              </a:solidFill>
              <a:latin typeface="Arial Black" panose="020B0A04020102020204" pitchFamily="34" charset="0"/>
            </a:endParaRPr>
          </a:p>
        </p:txBody>
      </p:sp>
      <p:sp>
        <p:nvSpPr>
          <p:cNvPr id="3" name="Sous-titre 2"/>
          <p:cNvSpPr>
            <a:spLocks noGrp="1"/>
          </p:cNvSpPr>
          <p:nvPr>
            <p:ph type="subTitle" idx="1"/>
          </p:nvPr>
        </p:nvSpPr>
        <p:spPr>
          <a:xfrm>
            <a:off x="528032" y="4957684"/>
            <a:ext cx="10856892" cy="1327206"/>
          </a:xfrm>
        </p:spPr>
        <p:txBody>
          <a:bodyPr>
            <a:normAutofit fontScale="92500" lnSpcReduction="20000"/>
          </a:bodyPr>
          <a:lstStyle/>
          <a:p>
            <a:r>
              <a:rPr lang="fr-FR" sz="1200" dirty="0" smtClean="0">
                <a:latin typeface="Arial Black" panose="020B0A04020102020204" pitchFamily="34" charset="0"/>
              </a:rPr>
              <a:t>Master 2 option littérature</a:t>
            </a:r>
            <a:endParaRPr lang="fr-FR" sz="1200" dirty="0" smtClean="0">
              <a:latin typeface="Arial Black" panose="020B0A04020102020204" pitchFamily="34" charset="0"/>
            </a:endParaRPr>
          </a:p>
          <a:p>
            <a:r>
              <a:rPr lang="fr-FR" sz="1200" dirty="0" smtClean="0">
                <a:latin typeface="Arial Black" panose="020B0A04020102020204" pitchFamily="34" charset="0"/>
              </a:rPr>
              <a:t>Département de français</a:t>
            </a:r>
            <a:endParaRPr lang="fr-FR" sz="1200" dirty="0" smtClean="0">
              <a:latin typeface="Arial Black" panose="020B0A04020102020204" pitchFamily="34" charset="0"/>
            </a:endParaRPr>
          </a:p>
          <a:p>
            <a:r>
              <a:rPr lang="fr-FR" sz="1200" dirty="0" smtClean="0">
                <a:latin typeface="Arial Black" panose="020B0A04020102020204" pitchFamily="34" charset="0"/>
              </a:rPr>
              <a:t>Université de batna 2</a:t>
            </a:r>
            <a:endParaRPr lang="fr-FR" sz="1200" dirty="0" smtClean="0">
              <a:latin typeface="Arial Black" panose="020B0A04020102020204" pitchFamily="34" charset="0"/>
            </a:endParaRPr>
          </a:p>
          <a:p>
            <a:pPr algn="ctr"/>
            <a:endParaRPr lang="fr-FR" sz="1200" dirty="0">
              <a:latin typeface="Arial Black" panose="020B0A04020102020204" pitchFamily="34" charset="0"/>
            </a:endParaRPr>
          </a:p>
          <a:p>
            <a:pPr algn="ctr"/>
            <a:r>
              <a:rPr lang="fr-FR" sz="1200" dirty="0" smtClean="0">
                <a:latin typeface="Arial Black" panose="020B0A04020102020204" pitchFamily="34" charset="0"/>
              </a:rPr>
              <a:t>Année 2020/2021</a:t>
            </a:r>
            <a:endParaRPr lang="fr-FR" sz="1200" dirty="0">
              <a:latin typeface="Arial Black" panose="020B0A04020102020204" pitchFamily="34" charset="0"/>
            </a:endParaRPr>
          </a:p>
          <a:p>
            <a:pPr algn="r"/>
            <a:endParaRPr lang="fr-FR" dirty="0"/>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latin typeface="Arial Black" panose="020B0A04020102020204" pitchFamily="34" charset="0"/>
              </a:rPr>
              <a:t>Les étapes de la présentation orale</a:t>
            </a:r>
            <a:endParaRPr lang="fr-FR" dirty="0">
              <a:solidFill>
                <a:srgbClr val="FFFF00"/>
              </a:solidFill>
              <a:latin typeface="Arial Black" panose="020B0A04020102020204" pitchFamily="34" charset="0"/>
            </a:endParaRPr>
          </a:p>
        </p:txBody>
      </p:sp>
      <p:sp>
        <p:nvSpPr>
          <p:cNvPr id="3" name="Espace réservé du contenu 2"/>
          <p:cNvSpPr>
            <a:spLocks noGrp="1"/>
          </p:cNvSpPr>
          <p:nvPr>
            <p:ph idx="1"/>
          </p:nvPr>
        </p:nvSpPr>
        <p:spPr/>
        <p:txBody>
          <a:bodyPr>
            <a:normAutofit/>
          </a:bodyPr>
          <a:lstStyle/>
          <a:p>
            <a:pPr marL="0" indent="0">
              <a:buNone/>
            </a:pPr>
            <a:r>
              <a:rPr lang="fr-FR" sz="4000" dirty="0" smtClean="0">
                <a:latin typeface="Arial Black" panose="020B0A04020102020204" pitchFamily="34" charset="0"/>
              </a:rPr>
              <a:t>Pour réussir sa présentation orale, il faut se préparer minutieusement à travers une réflexion axée sur le sujet, le public et la mise en place des idées.</a:t>
            </a:r>
            <a:endParaRPr lang="fr-FR" sz="4000" dirty="0">
              <a:latin typeface="Arial Black" panose="020B0A040201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5130" y="401202"/>
            <a:ext cx="9404723" cy="1400530"/>
          </a:xfrm>
        </p:spPr>
        <p:txBody>
          <a:bodyPr/>
          <a:lstStyle/>
          <a:p>
            <a:r>
              <a:rPr lang="fr-FR" dirty="0" smtClean="0">
                <a:solidFill>
                  <a:srgbClr val="FFFF00"/>
                </a:solidFill>
                <a:latin typeface="Arial Black" panose="020B0A04020102020204" pitchFamily="34" charset="0"/>
              </a:rPr>
              <a:t>Réflexion sur le sujet</a:t>
            </a:r>
            <a:endParaRPr lang="fr-FR" dirty="0">
              <a:solidFill>
                <a:srgbClr val="FFFF00"/>
              </a:solidFill>
              <a:latin typeface="Arial Black" panose="020B0A04020102020204" pitchFamily="34" charset="0"/>
            </a:endParaRPr>
          </a:p>
        </p:txBody>
      </p:sp>
      <p:sp>
        <p:nvSpPr>
          <p:cNvPr id="3" name="Espace réservé du contenu 2"/>
          <p:cNvSpPr>
            <a:spLocks noGrp="1"/>
          </p:cNvSpPr>
          <p:nvPr>
            <p:ph idx="1"/>
          </p:nvPr>
        </p:nvSpPr>
        <p:spPr/>
        <p:txBody>
          <a:bodyPr>
            <a:normAutofit lnSpcReduction="10000"/>
          </a:bodyPr>
          <a:lstStyle/>
          <a:p>
            <a:r>
              <a:rPr lang="fr-FR" sz="2800" dirty="0" smtClean="0">
                <a:latin typeface="Arial Black" panose="020B0A04020102020204" pitchFamily="34" charset="0"/>
              </a:rPr>
              <a:t>Faire le point sur toutes les connaissances que nous avons sur notre sujet et collecter toutes les informations qui permettent une crédibilité face au jury</a:t>
            </a:r>
            <a:endParaRPr lang="fr-FR" sz="2800" dirty="0" smtClean="0">
              <a:latin typeface="Arial Black" panose="020B0A04020102020204" pitchFamily="34" charset="0"/>
            </a:endParaRPr>
          </a:p>
          <a:p>
            <a:r>
              <a:rPr lang="fr-FR" sz="2800" dirty="0" smtClean="0">
                <a:latin typeface="Arial Black" panose="020B0A04020102020204" pitchFamily="34" charset="0"/>
              </a:rPr>
              <a:t>Comment nous souhaitons aborder notre sujet.</a:t>
            </a:r>
            <a:endParaRPr lang="fr-FR" sz="2800" dirty="0" smtClean="0">
              <a:latin typeface="Arial Black" panose="020B0A04020102020204" pitchFamily="34" charset="0"/>
            </a:endParaRPr>
          </a:p>
          <a:p>
            <a:r>
              <a:rPr lang="fr-FR" sz="2800" dirty="0" smtClean="0">
                <a:latin typeface="Arial Black" panose="020B0A04020102020204" pitchFamily="34" charset="0"/>
              </a:rPr>
              <a:t>L’intérêt que nous portons pour notre sujet qui peut être déterminant quant à la réussite ou à l’échec de la présentation orale</a:t>
            </a:r>
            <a:endParaRPr lang="fr-FR" sz="2800" dirty="0" smtClean="0">
              <a:latin typeface="Arial Black" panose="020B0A04020102020204" pitchFamily="34" charset="0"/>
            </a:endParaRPr>
          </a:p>
          <a:p>
            <a:endParaRPr lang="fr-FR" dirty="0" smtClean="0">
              <a:latin typeface="Arial Black" panose="020B0A040201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latin typeface="Arial Black" panose="020B0A04020102020204" pitchFamily="34" charset="0"/>
              </a:rPr>
              <a:t>Réflexion sur l’objectif</a:t>
            </a:r>
            <a:endParaRPr lang="fr-FR" dirty="0">
              <a:solidFill>
                <a:srgbClr val="FFFF00"/>
              </a:solidFill>
              <a:latin typeface="Arial Black" panose="020B0A04020102020204" pitchFamily="34" charset="0"/>
            </a:endParaRPr>
          </a:p>
        </p:txBody>
      </p:sp>
      <p:sp>
        <p:nvSpPr>
          <p:cNvPr id="3" name="Espace réservé du contenu 2"/>
          <p:cNvSpPr>
            <a:spLocks noGrp="1"/>
          </p:cNvSpPr>
          <p:nvPr>
            <p:ph idx="1"/>
          </p:nvPr>
        </p:nvSpPr>
        <p:spPr>
          <a:xfrm>
            <a:off x="206062" y="1184856"/>
            <a:ext cx="11513713" cy="5563674"/>
          </a:xfrm>
        </p:spPr>
        <p:txBody>
          <a:bodyPr>
            <a:normAutofit/>
          </a:bodyPr>
          <a:lstStyle/>
          <a:p>
            <a:pPr marL="0" indent="0">
              <a:buNone/>
            </a:pPr>
            <a:r>
              <a:rPr lang="fr-FR" sz="2400" dirty="0" smtClean="0">
                <a:latin typeface="Arial Black" panose="020B0A04020102020204" pitchFamily="34" charset="0"/>
              </a:rPr>
              <a:t>Avant de présenter son projet de recherche, il faut connaitre le but de son intervention. </a:t>
            </a:r>
            <a:endParaRPr lang="fr-FR" sz="2400" dirty="0" smtClean="0">
              <a:latin typeface="Arial Black" panose="020B0A04020102020204" pitchFamily="34" charset="0"/>
            </a:endParaRPr>
          </a:p>
          <a:p>
            <a:r>
              <a:rPr lang="fr-FR" sz="2400" dirty="0" smtClean="0">
                <a:solidFill>
                  <a:srgbClr val="FFFF00"/>
                </a:solidFill>
                <a:latin typeface="Arial Black" panose="020B0A04020102020204" pitchFamily="34" charset="0"/>
              </a:rPr>
              <a:t>Pour informer</a:t>
            </a:r>
            <a:r>
              <a:rPr lang="fr-FR" sz="2400" dirty="0" smtClean="0">
                <a:latin typeface="Arial Black" panose="020B0A04020102020204" pitchFamily="34" charset="0"/>
              </a:rPr>
              <a:t>, il faut être objectif et relativement complet.</a:t>
            </a:r>
            <a:endParaRPr lang="fr-FR" sz="2400" dirty="0" smtClean="0">
              <a:latin typeface="Arial Black" panose="020B0A04020102020204" pitchFamily="34" charset="0"/>
            </a:endParaRPr>
          </a:p>
          <a:p>
            <a:r>
              <a:rPr lang="fr-FR" sz="2400" dirty="0" smtClean="0">
                <a:solidFill>
                  <a:srgbClr val="FFFF00"/>
                </a:solidFill>
                <a:latin typeface="Arial Black" panose="020B0A04020102020204" pitchFamily="34" charset="0"/>
              </a:rPr>
              <a:t>Pour sensibiliser</a:t>
            </a:r>
            <a:r>
              <a:rPr lang="fr-FR" sz="2400" dirty="0" smtClean="0">
                <a:latin typeface="Arial Black" panose="020B0A04020102020204" pitchFamily="34" charset="0"/>
              </a:rPr>
              <a:t>, il faut faire appel aux émotions en sélectionnant des idées pertinentes. </a:t>
            </a:r>
            <a:endParaRPr lang="fr-FR" sz="2400" dirty="0">
              <a:latin typeface="Arial Black" panose="020B0A04020102020204" pitchFamily="34" charset="0"/>
            </a:endParaRPr>
          </a:p>
          <a:p>
            <a:r>
              <a:rPr lang="fr-FR" sz="2400" dirty="0" smtClean="0">
                <a:solidFill>
                  <a:srgbClr val="FFFF00"/>
                </a:solidFill>
                <a:latin typeface="Arial Black" panose="020B0A04020102020204" pitchFamily="34" charset="0"/>
              </a:rPr>
              <a:t>Pour convaincre</a:t>
            </a:r>
            <a:r>
              <a:rPr lang="fr-FR" sz="2400" dirty="0" smtClean="0">
                <a:latin typeface="Arial Black" panose="020B0A04020102020204" pitchFamily="34" charset="0"/>
              </a:rPr>
              <a:t>, l’intervention devra être subjective en passant par un  raisonnement rigoureux, justifié et soutenu. </a:t>
            </a:r>
            <a:endParaRPr lang="fr-FR" sz="2400" dirty="0">
              <a:latin typeface="Arial Black" panose="020B0A04020102020204" pitchFamily="34" charset="0"/>
            </a:endParaRPr>
          </a:p>
          <a:p>
            <a:r>
              <a:rPr lang="fr-FR" sz="2400" dirty="0" smtClean="0">
                <a:solidFill>
                  <a:srgbClr val="FFFF00"/>
                </a:solidFill>
                <a:latin typeface="Arial Black" panose="020B0A04020102020204" pitchFamily="34" charset="0"/>
              </a:rPr>
              <a:t>Pour rassurer</a:t>
            </a:r>
            <a:r>
              <a:rPr lang="fr-FR" sz="2400" dirty="0" smtClean="0">
                <a:latin typeface="Arial Black" panose="020B0A04020102020204" pitchFamily="34" charset="0"/>
              </a:rPr>
              <a:t>, il faudra penser à des arguments tangibles et facilement acceptables</a:t>
            </a:r>
            <a:endParaRPr lang="fr-FR" sz="2400" dirty="0" smtClean="0">
              <a:latin typeface="Arial Black" panose="020B0A04020102020204" pitchFamily="34" charset="0"/>
            </a:endParaRPr>
          </a:p>
          <a:p>
            <a:r>
              <a:rPr lang="fr-FR" sz="2400" dirty="0" smtClean="0">
                <a:solidFill>
                  <a:srgbClr val="FFFF00"/>
                </a:solidFill>
                <a:latin typeface="Arial Black" panose="020B0A04020102020204" pitchFamily="34" charset="0"/>
              </a:rPr>
              <a:t>Pour se justifier</a:t>
            </a:r>
            <a:r>
              <a:rPr lang="fr-FR" sz="2400" dirty="0" smtClean="0">
                <a:latin typeface="Arial Black" panose="020B0A04020102020204" pitchFamily="34" charset="0"/>
              </a:rPr>
              <a:t>, il faut bien comprendre et accepter les remarques faites par les membres du jury (la thèse adverse)</a:t>
            </a:r>
            <a:endParaRPr lang="fr-FR" sz="2400" dirty="0">
              <a:latin typeface="Arial Black" panose="020B0A040201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latin typeface="Arial Black" panose="020B0A04020102020204" pitchFamily="34" charset="0"/>
              </a:rPr>
              <a:t>Réflexion sur le public</a:t>
            </a:r>
            <a:endParaRPr lang="fr-FR" dirty="0">
              <a:solidFill>
                <a:srgbClr val="FFFF00"/>
              </a:solidFill>
              <a:latin typeface="Arial Black" panose="020B0A04020102020204" pitchFamily="34" charset="0"/>
            </a:endParaRPr>
          </a:p>
        </p:txBody>
      </p:sp>
      <p:sp>
        <p:nvSpPr>
          <p:cNvPr id="3" name="Espace réservé du contenu 2"/>
          <p:cNvSpPr>
            <a:spLocks noGrp="1"/>
          </p:cNvSpPr>
          <p:nvPr>
            <p:ph idx="1"/>
          </p:nvPr>
        </p:nvSpPr>
        <p:spPr>
          <a:xfrm>
            <a:off x="115910" y="1171978"/>
            <a:ext cx="11848563" cy="5525036"/>
          </a:xfrm>
        </p:spPr>
        <p:txBody>
          <a:bodyPr/>
          <a:lstStyle/>
          <a:p>
            <a:pPr marL="0" indent="0">
              <a:buNone/>
            </a:pPr>
            <a:r>
              <a:rPr lang="fr-FR" dirty="0" smtClean="0">
                <a:latin typeface="Arial Black" panose="020B0A04020102020204" pitchFamily="34" charset="0"/>
              </a:rPr>
              <a:t>Le public est le destinataire final de notre présentation orale et toute communication doit être au service du récepteur quel qu’il soit. Donc l’orateur doit tenir compte du public auquel</a:t>
            </a:r>
            <a:r>
              <a:rPr lang="fr-FR" dirty="0" smtClean="0">
                <a:solidFill>
                  <a:srgbClr val="FF0000"/>
                </a:solidFill>
                <a:latin typeface="Arial Black" panose="020B0A04020102020204" pitchFamily="34" charset="0"/>
              </a:rPr>
              <a:t> </a:t>
            </a:r>
            <a:r>
              <a:rPr lang="fr-FR" dirty="0" smtClean="0">
                <a:latin typeface="Arial Black" panose="020B0A04020102020204" pitchFamily="34" charset="0"/>
              </a:rPr>
              <a:t>sa présentation est destinée.</a:t>
            </a:r>
            <a:endParaRPr lang="fr-FR" dirty="0" smtClean="0">
              <a:latin typeface="Arial Black" panose="020B0A04020102020204" pitchFamily="34" charset="0"/>
            </a:endParaRPr>
          </a:p>
          <a:p>
            <a:pPr marL="0" indent="0">
              <a:buNone/>
            </a:pPr>
            <a:r>
              <a:rPr lang="fr-FR" dirty="0" smtClean="0">
                <a:latin typeface="Arial Black" panose="020B0A04020102020204" pitchFamily="34" charset="0"/>
              </a:rPr>
              <a:t>Il faut tenir compte de:</a:t>
            </a:r>
            <a:endParaRPr lang="fr-FR" dirty="0" smtClean="0">
              <a:latin typeface="Arial Black" panose="020B0A04020102020204" pitchFamily="34" charset="0"/>
            </a:endParaRPr>
          </a:p>
          <a:p>
            <a:r>
              <a:rPr lang="fr-FR" dirty="0" smtClean="0">
                <a:solidFill>
                  <a:srgbClr val="FFFF00"/>
                </a:solidFill>
                <a:latin typeface="Arial Black" panose="020B0A04020102020204" pitchFamily="34" charset="0"/>
              </a:rPr>
              <a:t>Sa composition:</a:t>
            </a:r>
            <a:endParaRPr lang="fr-FR" dirty="0" smtClean="0">
              <a:solidFill>
                <a:srgbClr val="FFFF00"/>
              </a:solidFill>
              <a:latin typeface="Arial Black" panose="020B0A04020102020204" pitchFamily="34" charset="0"/>
            </a:endParaRPr>
          </a:p>
          <a:p>
            <a:pPr marL="0" indent="0">
              <a:buNone/>
            </a:pPr>
            <a:r>
              <a:rPr lang="fr-FR" dirty="0" smtClean="0">
                <a:latin typeface="Arial Black" panose="020B0A04020102020204" pitchFamily="34" charset="0"/>
              </a:rPr>
              <a:t>L’âge, plus ou moins jeune ou âgé, plus ou moins homogène ou non, le sexe, majoritairement féminin ou masculin, ou équilibré. Le niveau socioculturel, la situation hiérarchique des membres qui le composent. </a:t>
            </a:r>
            <a:endParaRPr lang="fr-FR" dirty="0" smtClean="0">
              <a:latin typeface="Arial Black" panose="020B0A04020102020204" pitchFamily="34" charset="0"/>
            </a:endParaRPr>
          </a:p>
          <a:p>
            <a:r>
              <a:rPr lang="fr-FR" dirty="0" smtClean="0">
                <a:solidFill>
                  <a:srgbClr val="FFFF00"/>
                </a:solidFill>
                <a:latin typeface="Arial Black" panose="020B0A04020102020204" pitchFamily="34" charset="0"/>
              </a:rPr>
              <a:t>Son référent: </a:t>
            </a:r>
            <a:endParaRPr lang="fr-FR" dirty="0" smtClean="0">
              <a:solidFill>
                <a:srgbClr val="FFFF00"/>
              </a:solidFill>
              <a:latin typeface="Arial Black" panose="020B0A04020102020204" pitchFamily="34" charset="0"/>
            </a:endParaRPr>
          </a:p>
          <a:p>
            <a:pPr marL="0" indent="0">
              <a:buNone/>
            </a:pPr>
            <a:r>
              <a:rPr lang="fr-FR" dirty="0" smtClean="0">
                <a:latin typeface="Arial Black" panose="020B0A04020102020204" pitchFamily="34" charset="0"/>
              </a:rPr>
              <a:t>La culture générale, la culture technique, les présupposés, les valeurs profondes caractérisant le public. </a:t>
            </a:r>
            <a:endParaRPr lang="fr-FR" dirty="0" smtClean="0">
              <a:latin typeface="Arial Black" panose="020B0A04020102020204" pitchFamily="34" charset="0"/>
            </a:endParaRPr>
          </a:p>
          <a:p>
            <a:pPr marL="0" indent="0">
              <a:buNone/>
            </a:pPr>
            <a:r>
              <a:rPr lang="fr-FR" dirty="0" smtClean="0">
                <a:latin typeface="Arial Black" panose="020B0A04020102020204" pitchFamily="34" charset="0"/>
              </a:rPr>
              <a:t>N’oublions pas que c’est la satisfaction du public qui va marquer la réussite de la présentation, c’est donc le récepteur qui doit constituer le point de départ de la réflexion préparatoire à l’exposé. Ceci permettra une adéquation entre les attentes et les connaissances des uns et la bonne volonté de l’autre. </a:t>
            </a:r>
            <a:endParaRPr lang="fr-FR" dirty="0">
              <a:latin typeface="Arial Black" panose="020B0A040201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latin typeface="Arial Black" panose="020B0A04020102020204" pitchFamily="34" charset="0"/>
              </a:rPr>
              <a:t>Réflexion sur le temps imparti</a:t>
            </a:r>
            <a:endParaRPr lang="fr-FR" dirty="0">
              <a:solidFill>
                <a:srgbClr val="FFFF00"/>
              </a:solidFill>
              <a:latin typeface="Arial Black" panose="020B0A04020102020204" pitchFamily="34" charset="0"/>
            </a:endParaRPr>
          </a:p>
        </p:txBody>
      </p:sp>
      <p:sp>
        <p:nvSpPr>
          <p:cNvPr id="3" name="Espace réservé du contenu 2"/>
          <p:cNvSpPr>
            <a:spLocks noGrp="1"/>
          </p:cNvSpPr>
          <p:nvPr>
            <p:ph idx="1"/>
          </p:nvPr>
        </p:nvSpPr>
        <p:spPr>
          <a:xfrm>
            <a:off x="218942" y="2331076"/>
            <a:ext cx="11822804" cy="4365938"/>
          </a:xfrm>
        </p:spPr>
        <p:txBody>
          <a:bodyPr>
            <a:normAutofit/>
          </a:bodyPr>
          <a:lstStyle/>
          <a:p>
            <a:pPr marL="0" indent="0">
              <a:buNone/>
            </a:pPr>
            <a:r>
              <a:rPr lang="fr-FR" sz="3600" dirty="0" smtClean="0">
                <a:latin typeface="Arial Black" panose="020B0A04020102020204" pitchFamily="34" charset="0"/>
              </a:rPr>
              <a:t>Le temps qui nous est imparti lors de notre présentation détermine la quantité d’informations qu’on devra dispenser. Il faut adapter notre présentation au temps octroyé par les membres du jury qui est en général de 20 minutes</a:t>
            </a:r>
            <a:endParaRPr lang="fr-FR" sz="3600" dirty="0" smtClean="0">
              <a:latin typeface="Arial Black" panose="020B0A040201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latin typeface="Arial Black" panose="020B0A04020102020204" pitchFamily="34" charset="0"/>
              </a:rPr>
              <a:t>Réflexion sur le lieu de la présentation</a:t>
            </a:r>
            <a:endParaRPr lang="fr-FR" dirty="0">
              <a:solidFill>
                <a:srgbClr val="FFFF00"/>
              </a:solidFill>
              <a:latin typeface="Arial Black" panose="020B0A04020102020204" pitchFamily="34" charset="0"/>
            </a:endParaRPr>
          </a:p>
        </p:txBody>
      </p:sp>
      <p:sp>
        <p:nvSpPr>
          <p:cNvPr id="3" name="Espace réservé du contenu 2"/>
          <p:cNvSpPr>
            <a:spLocks noGrp="1"/>
          </p:cNvSpPr>
          <p:nvPr>
            <p:ph idx="1"/>
          </p:nvPr>
        </p:nvSpPr>
        <p:spPr>
          <a:xfrm>
            <a:off x="309093" y="2052918"/>
            <a:ext cx="11565227" cy="4553944"/>
          </a:xfrm>
        </p:spPr>
        <p:txBody>
          <a:bodyPr>
            <a:normAutofit/>
          </a:bodyPr>
          <a:lstStyle/>
          <a:p>
            <a:pPr marL="0" indent="0">
              <a:buNone/>
            </a:pPr>
            <a:r>
              <a:rPr lang="fr-FR" sz="3600" dirty="0" smtClean="0">
                <a:latin typeface="Arial Black" panose="020B0A04020102020204" pitchFamily="34" charset="0"/>
              </a:rPr>
              <a:t>Il faut visiter le lieu dans lequel nous présenterons notre travail pour se familiariser avec l’endroit et surtout pour vérifier le matériel qu’on va utiliser à cet effet. En fonction du matériel dont on dispose, on prépare le support informatique qui va nous accompagner lors de notre présentation</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5883688"/>
          </a:xfrm>
        </p:spPr>
        <p:txBody>
          <a:bodyPr/>
          <a:lstStyle/>
          <a:p>
            <a:pPr algn="ctr"/>
            <a:r>
              <a:rPr lang="fr-FR" sz="8800" dirty="0" smtClean="0"/>
              <a:t> </a:t>
            </a:r>
            <a:br>
              <a:rPr lang="fr-FR" sz="8800" dirty="0" smtClean="0"/>
            </a:br>
            <a:r>
              <a:rPr lang="fr-FR" sz="8800" dirty="0" smtClean="0">
                <a:solidFill>
                  <a:srgbClr val="FFFF00"/>
                </a:solidFill>
                <a:latin typeface="Arial Black" panose="020B0A04020102020204" pitchFamily="34" charset="0"/>
              </a:rPr>
              <a:t>La soutenance </a:t>
            </a:r>
            <a:endParaRPr lang="fr-FR" sz="8800" dirty="0">
              <a:solidFill>
                <a:srgbClr val="FFFF00"/>
              </a:solidFill>
              <a:latin typeface="Arial Black" panose="020B0A040201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183" y="334852"/>
            <a:ext cx="11745531" cy="6362162"/>
          </a:xfrm>
        </p:spPr>
        <p:txBody>
          <a:bodyPr/>
          <a:lstStyle/>
          <a:p>
            <a:pPr marL="457200" indent="-457200">
              <a:buFont typeface="+mj-lt"/>
              <a:buAutoNum type="arabicPeriod"/>
            </a:pPr>
            <a:endParaRPr lang="fr-FR" dirty="0" smtClean="0"/>
          </a:p>
          <a:p>
            <a:pPr marL="0" indent="0">
              <a:buNone/>
            </a:pPr>
            <a:r>
              <a:rPr lang="fr-FR" sz="2400" dirty="0">
                <a:latin typeface="Arial Black" panose="020B0A04020102020204" pitchFamily="34" charset="0"/>
              </a:rPr>
              <a:t>Le jury a évalué préalablement votre travail écrit. Par la soutenance il cherche à voir s’il y a une cohérence entre votre support écrit et votre argumentation orale. Il cherche à travers cette présentation ce que le texte ne dit pas donc n’allez pas répéter toutes les informations que le jury a déjà </a:t>
            </a:r>
            <a:r>
              <a:rPr lang="fr-FR" sz="2400" dirty="0" smtClean="0">
                <a:latin typeface="Arial Black" panose="020B0A04020102020204" pitchFamily="34" charset="0"/>
              </a:rPr>
              <a:t>lues.</a:t>
            </a:r>
            <a:endParaRPr lang="fr-FR" sz="2400" dirty="0">
              <a:latin typeface="Arial Black" panose="020B0A04020102020204" pitchFamily="34" charset="0"/>
            </a:endParaRPr>
          </a:p>
          <a:p>
            <a:pPr marL="0" indent="0">
              <a:buNone/>
            </a:pPr>
            <a:endParaRPr lang="fr-FR" sz="2400" dirty="0"/>
          </a:p>
          <a:p>
            <a:pPr marL="457200" indent="-457200">
              <a:buFont typeface="+mj-lt"/>
              <a:buAutoNum type="arabicPeriod"/>
            </a:pPr>
            <a:r>
              <a:rPr lang="fr-FR" sz="2400" dirty="0" smtClean="0">
                <a:latin typeface="Arial Black" panose="020B0A04020102020204" pitchFamily="34" charset="0"/>
              </a:rPr>
              <a:t>Se présenter </a:t>
            </a:r>
            <a:endParaRPr lang="fr-FR" sz="2400" dirty="0" smtClean="0">
              <a:latin typeface="Arial Black" panose="020B0A04020102020204" pitchFamily="34" charset="0"/>
            </a:endParaRPr>
          </a:p>
          <a:p>
            <a:pPr marL="457200" indent="-457200">
              <a:buFont typeface="+mj-lt"/>
              <a:buAutoNum type="arabicPeriod"/>
            </a:pPr>
            <a:r>
              <a:rPr lang="fr-FR" sz="2400" dirty="0" smtClean="0">
                <a:latin typeface="Arial Black" panose="020B0A04020102020204" pitchFamily="34" charset="0"/>
              </a:rPr>
              <a:t>Annoncer son thème</a:t>
            </a:r>
            <a:endParaRPr lang="fr-FR" sz="2400" dirty="0" smtClean="0">
              <a:latin typeface="Arial Black" panose="020B0A04020102020204" pitchFamily="34" charset="0"/>
            </a:endParaRPr>
          </a:p>
          <a:p>
            <a:pPr marL="457200" indent="-457200">
              <a:buFont typeface="+mj-lt"/>
              <a:buAutoNum type="arabicPeriod"/>
            </a:pPr>
            <a:r>
              <a:rPr lang="fr-FR" sz="2400" dirty="0" smtClean="0">
                <a:latin typeface="Arial Black" panose="020B0A04020102020204" pitchFamily="34" charset="0"/>
              </a:rPr>
              <a:t>Annoncer sa problématique </a:t>
            </a:r>
            <a:endParaRPr lang="fr-FR" sz="2400" dirty="0">
              <a:latin typeface="Arial Black" panose="020B0A04020102020204" pitchFamily="34" charset="0"/>
            </a:endParaRPr>
          </a:p>
          <a:p>
            <a:pPr marL="457200" indent="-457200">
              <a:buFont typeface="+mj-lt"/>
              <a:buAutoNum type="arabicPeriod"/>
            </a:pPr>
            <a:r>
              <a:rPr lang="fr-FR" sz="2400" dirty="0">
                <a:latin typeface="Arial Black" panose="020B0A04020102020204" pitchFamily="34" charset="0"/>
              </a:rPr>
              <a:t>Organiser ses idées de manière à ne pas faire preuve d’exhaustivité. c’est-à-dire ne pas tout énoncer et garder un peu </a:t>
            </a:r>
            <a:r>
              <a:rPr lang="fr-FR" sz="2400" dirty="0" smtClean="0">
                <a:latin typeface="Arial Black" panose="020B0A04020102020204" pitchFamily="34" charset="0"/>
              </a:rPr>
              <a:t>d’informations </a:t>
            </a:r>
            <a:r>
              <a:rPr lang="fr-FR" sz="2400" dirty="0">
                <a:latin typeface="Arial Black" panose="020B0A04020102020204" pitchFamily="34" charset="0"/>
              </a:rPr>
              <a:t>pour le débat. Ainsi, l’auditoire arrive à retenir les idées essentielles et ne sombre pas dans un flux d’informations qui risquent de noyer les points les plus importants.</a:t>
            </a:r>
            <a:endParaRPr lang="fr-FR" sz="2400"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546" y="244700"/>
            <a:ext cx="11797048" cy="6478072"/>
          </a:xfrm>
        </p:spPr>
        <p:txBody>
          <a:bodyPr>
            <a:normAutofit/>
          </a:bodyPr>
          <a:lstStyle/>
          <a:p>
            <a:pPr marL="0" indent="0">
              <a:buNone/>
            </a:pPr>
            <a:r>
              <a:rPr lang="fr-FR" sz="2800" dirty="0" smtClean="0">
                <a:latin typeface="Arial Black" panose="020B0A04020102020204" pitchFamily="34" charset="0"/>
              </a:rPr>
              <a:t>vous allez expliquer dans votre présentation: </a:t>
            </a:r>
            <a:endParaRPr lang="fr-FR" sz="2800" dirty="0" smtClean="0">
              <a:latin typeface="Arial Black" panose="020B0A04020102020204" pitchFamily="34" charset="0"/>
            </a:endParaRPr>
          </a:p>
          <a:p>
            <a:r>
              <a:rPr lang="fr-FR" sz="2800" dirty="0" smtClean="0">
                <a:latin typeface="Arial Black" panose="020B0A04020102020204" pitchFamily="34" charset="0"/>
              </a:rPr>
              <a:t>comment l’idée du sujet vous est-elle venue,</a:t>
            </a:r>
            <a:endParaRPr lang="fr-FR" sz="2800" dirty="0" smtClean="0">
              <a:latin typeface="Arial Black" panose="020B0A04020102020204" pitchFamily="34" charset="0"/>
            </a:endParaRPr>
          </a:p>
          <a:p>
            <a:r>
              <a:rPr lang="fr-FR" sz="2800" dirty="0" smtClean="0">
                <a:latin typeface="Arial Black" panose="020B0A04020102020204" pitchFamily="34" charset="0"/>
              </a:rPr>
              <a:t>Comment se présentent les points importants de votre recherche </a:t>
            </a:r>
            <a:endParaRPr lang="fr-FR" sz="2800" dirty="0" smtClean="0">
              <a:latin typeface="Arial Black" panose="020B0A04020102020204" pitchFamily="34" charset="0"/>
            </a:endParaRPr>
          </a:p>
          <a:p>
            <a:r>
              <a:rPr lang="fr-FR" sz="2800" dirty="0" smtClean="0">
                <a:latin typeface="Arial Black" panose="020B0A04020102020204" pitchFamily="34" charset="0"/>
              </a:rPr>
              <a:t>quelles sont les difficultés que vous avez rencontrées et comment vous avez fait pour les surmonter. </a:t>
            </a:r>
            <a:endParaRPr lang="fr-FR" sz="2800" dirty="0" smtClean="0">
              <a:latin typeface="Arial Black" panose="020B0A04020102020204" pitchFamily="34" charset="0"/>
            </a:endParaRPr>
          </a:p>
          <a:p>
            <a:r>
              <a:rPr lang="fr-FR" sz="2800" dirty="0" smtClean="0">
                <a:latin typeface="Arial Black" panose="020B0A04020102020204" pitchFamily="34" charset="0"/>
              </a:rPr>
              <a:t>Votre satisfaction quant aux conclusions de votre travail de recherche. </a:t>
            </a:r>
            <a:endParaRPr lang="fr-FR" sz="2800" dirty="0" smtClean="0">
              <a:latin typeface="Arial Black" panose="020B0A04020102020204" pitchFamily="34" charset="0"/>
            </a:endParaRPr>
          </a:p>
          <a:p>
            <a:r>
              <a:rPr lang="fr-FR" sz="2800" dirty="0" smtClean="0">
                <a:latin typeface="Arial Black" panose="020B0A04020102020204" pitchFamily="34" charset="0"/>
              </a:rPr>
              <a:t>En quoi votre recherche rejoint-elle ou complète-t-elle d’autres recherches</a:t>
            </a:r>
            <a:endParaRPr lang="fr-FR" sz="2800" dirty="0" smtClean="0">
              <a:latin typeface="Arial Black" panose="020B0A04020102020204" pitchFamily="34" charset="0"/>
            </a:endParaRPr>
          </a:p>
          <a:p>
            <a:r>
              <a:rPr lang="fr-FR" sz="2800" dirty="0">
                <a:latin typeface="Arial Black" panose="020B0A04020102020204" pitchFamily="34" charset="0"/>
              </a:rPr>
              <a:t>Q</a:t>
            </a:r>
            <a:r>
              <a:rPr lang="fr-FR" sz="2800" dirty="0" smtClean="0">
                <a:latin typeface="Arial Black" panose="020B0A04020102020204" pitchFamily="34" charset="0"/>
              </a:rPr>
              <a:t>uels sont les éléments nouveaux qu’elle met</a:t>
            </a:r>
            <a:r>
              <a:rPr lang="fr-FR" sz="2800" dirty="0" smtClean="0">
                <a:solidFill>
                  <a:srgbClr val="FF0000"/>
                </a:solidFill>
                <a:latin typeface="Arial Black" panose="020B0A04020102020204" pitchFamily="34" charset="0"/>
              </a:rPr>
              <a:t> </a:t>
            </a:r>
            <a:r>
              <a:rPr lang="fr-FR" sz="2800" dirty="0" smtClean="0">
                <a:latin typeface="Arial Black" panose="020B0A04020102020204" pitchFamily="34" charset="0"/>
              </a:rPr>
              <a:t>à jour </a:t>
            </a:r>
            <a:endParaRPr lang="fr-FR" sz="2800" dirty="0" smtClean="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183" y="452718"/>
            <a:ext cx="11771289" cy="1400530"/>
          </a:xfrm>
        </p:spPr>
        <p:txBody>
          <a:bodyPr/>
          <a:lstStyle/>
          <a:p>
            <a:pPr algn="ctr"/>
            <a:r>
              <a:rPr lang="fr-FR" dirty="0" smtClean="0">
                <a:solidFill>
                  <a:srgbClr val="FFFF00"/>
                </a:solidFill>
                <a:latin typeface="Arial Black" panose="020B0A04020102020204" pitchFamily="34" charset="0"/>
              </a:rPr>
              <a:t>Les entraves d’une bonne présentation </a:t>
            </a:r>
            <a:endParaRPr lang="fr-FR" dirty="0">
              <a:solidFill>
                <a:srgbClr val="FFFF00"/>
              </a:solidFill>
              <a:latin typeface="Arial Black" panose="020B0A04020102020204" pitchFamily="34" charset="0"/>
            </a:endParaRPr>
          </a:p>
        </p:txBody>
      </p:sp>
      <p:sp>
        <p:nvSpPr>
          <p:cNvPr id="3" name="Espace réservé du contenu 2"/>
          <p:cNvSpPr>
            <a:spLocks noGrp="1"/>
          </p:cNvSpPr>
          <p:nvPr>
            <p:ph idx="1"/>
          </p:nvPr>
        </p:nvSpPr>
        <p:spPr>
          <a:xfrm>
            <a:off x="193183" y="2052918"/>
            <a:ext cx="11771289" cy="4605459"/>
          </a:xfrm>
        </p:spPr>
        <p:txBody>
          <a:bodyPr/>
          <a:lstStyle/>
          <a:p>
            <a:pPr marL="0" indent="0">
              <a:buNone/>
            </a:pPr>
            <a:r>
              <a:rPr lang="fr-FR" dirty="0" smtClean="0">
                <a:latin typeface="Arial Black" panose="020B0A04020102020204" pitchFamily="34" charset="0"/>
              </a:rPr>
              <a:t>il existe des facteurs qui entravent le bon déroulement de la présentation orale. Ces derniers bloquent l’orateur:</a:t>
            </a:r>
            <a:endParaRPr lang="fr-FR" dirty="0" smtClean="0">
              <a:latin typeface="Arial Black" panose="020B0A04020102020204" pitchFamily="34" charset="0"/>
            </a:endParaRPr>
          </a:p>
          <a:p>
            <a:pPr marL="0" indent="0">
              <a:buNone/>
            </a:pPr>
            <a:r>
              <a:rPr lang="fr-FR" dirty="0" smtClean="0">
                <a:solidFill>
                  <a:srgbClr val="FFFF00"/>
                </a:solidFill>
                <a:latin typeface="Arial Black" panose="020B0A04020102020204" pitchFamily="34" charset="0"/>
              </a:rPr>
              <a:t>L’improvisation</a:t>
            </a:r>
            <a:r>
              <a:rPr lang="fr-FR" dirty="0" smtClean="0">
                <a:latin typeface="Arial Black" panose="020B0A04020102020204" pitchFamily="34" charset="0"/>
              </a:rPr>
              <a:t>: c’est le fait de ne pas préparer son discours et d’essayer d’improviser en tentant de compter seulement sur la diapositive qu’on a préparée.  les difficultés auxquelles se heurte celui qui improvise son discours est la surcharge cognitive : assurer plusieurs tâches en même temps comme:</a:t>
            </a:r>
            <a:endParaRPr lang="fr-FR" dirty="0" smtClean="0">
              <a:latin typeface="Arial Black" panose="020B0A04020102020204" pitchFamily="34" charset="0"/>
            </a:endParaRPr>
          </a:p>
          <a:p>
            <a:r>
              <a:rPr lang="fr-FR" dirty="0" smtClean="0">
                <a:latin typeface="Arial Black" panose="020B0A04020102020204" pitchFamily="34" charset="0"/>
              </a:rPr>
              <a:t>Chercher ses idées</a:t>
            </a:r>
            <a:endParaRPr lang="fr-FR" dirty="0" smtClean="0">
              <a:latin typeface="Arial Black" panose="020B0A04020102020204" pitchFamily="34" charset="0"/>
            </a:endParaRPr>
          </a:p>
          <a:p>
            <a:r>
              <a:rPr lang="fr-FR" dirty="0" smtClean="0">
                <a:latin typeface="Arial Black" panose="020B0A04020102020204" pitchFamily="34" charset="0"/>
              </a:rPr>
              <a:t>Structurer son raisonnement pour le rendre cohérent</a:t>
            </a:r>
            <a:endParaRPr lang="fr-FR" dirty="0" smtClean="0">
              <a:latin typeface="Arial Black" panose="020B0A04020102020204" pitchFamily="34" charset="0"/>
            </a:endParaRPr>
          </a:p>
          <a:p>
            <a:r>
              <a:rPr lang="fr-FR" dirty="0" smtClean="0">
                <a:latin typeface="Arial Black" panose="020B0A04020102020204" pitchFamily="34" charset="0"/>
              </a:rPr>
              <a:t>Trouver les mots et construire ses phrases pour essayer tant bien que mal d’exprimer ce que l’on pense.</a:t>
            </a:r>
            <a:endParaRPr lang="fr-FR" dirty="0" smtClean="0">
              <a:latin typeface="Arial Black" panose="020B0A04020102020204" pitchFamily="34" charset="0"/>
            </a:endParaRPr>
          </a:p>
          <a:p>
            <a:pPr marL="0" indent="0">
              <a:buNone/>
            </a:pPr>
            <a:r>
              <a:rPr lang="fr-FR" dirty="0" smtClean="0">
                <a:latin typeface="Arial Black" panose="020B0A04020102020204" pitchFamily="34" charset="0"/>
              </a:rPr>
              <a:t>Toutes ces tâches doivent être traitées simultanément, ce qui peux être source de confusion, de blocage total voire même d’agressivité. </a:t>
            </a:r>
            <a:endParaRPr lang="fr-FR" dirty="0">
              <a:latin typeface="Arial Black" panose="020B0A040201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5130" y="141669"/>
            <a:ext cx="9404723" cy="1275008"/>
          </a:xfrm>
        </p:spPr>
        <p:txBody>
          <a:bodyPr/>
          <a:lstStyle/>
          <a:p>
            <a:r>
              <a:rPr lang="fr-FR" dirty="0" smtClean="0">
                <a:solidFill>
                  <a:srgbClr val="FFFF00"/>
                </a:solidFill>
                <a:latin typeface="Arial Black" panose="020B0A04020102020204" pitchFamily="34" charset="0"/>
              </a:rPr>
              <a:t>C’est quoi une présentation orale</a:t>
            </a:r>
            <a:endParaRPr lang="fr-FR" dirty="0">
              <a:solidFill>
                <a:srgbClr val="FFFF00"/>
              </a:solidFill>
              <a:latin typeface="Arial Black" panose="020B0A04020102020204" pitchFamily="34" charset="0"/>
            </a:endParaRPr>
          </a:p>
        </p:txBody>
      </p:sp>
      <p:sp>
        <p:nvSpPr>
          <p:cNvPr id="3" name="Espace réservé du contenu 2"/>
          <p:cNvSpPr>
            <a:spLocks noGrp="1"/>
          </p:cNvSpPr>
          <p:nvPr>
            <p:ph idx="1"/>
          </p:nvPr>
        </p:nvSpPr>
        <p:spPr>
          <a:xfrm>
            <a:off x="206062" y="1532586"/>
            <a:ext cx="11655379" cy="5112912"/>
          </a:xfrm>
        </p:spPr>
        <p:txBody>
          <a:bodyPr>
            <a:normAutofit/>
          </a:bodyPr>
          <a:lstStyle/>
          <a:p>
            <a:r>
              <a:rPr lang="fr-FR" sz="2400" dirty="0" smtClean="0">
                <a:latin typeface="Arial Black" panose="020B0A04020102020204" pitchFamily="34" charset="0"/>
              </a:rPr>
              <a:t>La présentation orale, pour l’étudiant, sert à présenter les conclusions d’un </a:t>
            </a:r>
            <a:r>
              <a:rPr lang="fr-FR" sz="2400" dirty="0">
                <a:latin typeface="Arial Black" panose="020B0A04020102020204" pitchFamily="34" charset="0"/>
              </a:rPr>
              <a:t>travail </a:t>
            </a:r>
            <a:r>
              <a:rPr lang="fr-FR" sz="2400" dirty="0" smtClean="0">
                <a:latin typeface="Arial Black" panose="020B0A04020102020204" pitchFamily="34" charset="0"/>
              </a:rPr>
              <a:t>de recherche </a:t>
            </a:r>
            <a:r>
              <a:rPr lang="fr-FR" sz="2400" dirty="0">
                <a:latin typeface="Arial Black" panose="020B0A04020102020204" pitchFamily="34" charset="0"/>
              </a:rPr>
              <a:t>préalablement évalué (avant projet, compte rendu, mémoire, thèse</a:t>
            </a:r>
            <a:r>
              <a:rPr lang="fr-FR" sz="2400" dirty="0" smtClean="0">
                <a:latin typeface="Arial Black" panose="020B0A04020102020204" pitchFamily="34" charset="0"/>
              </a:rPr>
              <a:t>…), qui s’effectue pendant ou à la fin du cursus universitaire devant un auditoire averti. </a:t>
            </a:r>
            <a:endParaRPr lang="fr-FR" sz="2400" dirty="0" smtClean="0">
              <a:latin typeface="Arial Black" panose="020B0A04020102020204" pitchFamily="34" charset="0"/>
            </a:endParaRPr>
          </a:p>
          <a:p>
            <a:r>
              <a:rPr lang="fr-FR" sz="2400" dirty="0" smtClean="0">
                <a:latin typeface="Arial Black" panose="020B0A04020102020204" pitchFamily="34" charset="0"/>
              </a:rPr>
              <a:t>L’objectif de cette présentation est de </a:t>
            </a:r>
            <a:r>
              <a:rPr lang="fr-FR" sz="2400" dirty="0">
                <a:latin typeface="Arial Black" panose="020B0A04020102020204" pitchFamily="34" charset="0"/>
              </a:rPr>
              <a:t>donner </a:t>
            </a:r>
            <a:r>
              <a:rPr lang="fr-FR" sz="2400" dirty="0" smtClean="0">
                <a:latin typeface="Arial Black" panose="020B0A04020102020204" pitchFamily="34" charset="0"/>
              </a:rPr>
              <a:t>une </a:t>
            </a:r>
            <a:r>
              <a:rPr lang="fr-FR" sz="2400" dirty="0">
                <a:latin typeface="Arial Black" panose="020B0A04020102020204" pitchFamily="34" charset="0"/>
              </a:rPr>
              <a:t>idée claire et synthétique de son travail de </a:t>
            </a:r>
            <a:r>
              <a:rPr lang="fr-FR" sz="2400" dirty="0" smtClean="0">
                <a:latin typeface="Arial Black" panose="020B0A04020102020204" pitchFamily="34" charset="0"/>
              </a:rPr>
              <a:t>recherche et de le défendre afin de convaincre les membres du jury.</a:t>
            </a:r>
            <a:endParaRPr lang="fr-FR" sz="2400" dirty="0" smtClean="0">
              <a:latin typeface="Arial Black" panose="020B0A04020102020204" pitchFamily="34" charset="0"/>
            </a:endParaRPr>
          </a:p>
          <a:p>
            <a:r>
              <a:rPr lang="fr-FR" sz="2400" dirty="0" smtClean="0">
                <a:latin typeface="Arial Black" panose="020B0A04020102020204" pitchFamily="34" charset="0"/>
              </a:rPr>
              <a:t>Il se peut que les membres du jury </a:t>
            </a:r>
            <a:r>
              <a:rPr lang="fr-FR" sz="2400" dirty="0">
                <a:latin typeface="Arial Black" panose="020B0A04020102020204" pitchFamily="34" charset="0"/>
              </a:rPr>
              <a:t>é</a:t>
            </a:r>
            <a:r>
              <a:rPr lang="fr-FR" sz="2400" dirty="0" smtClean="0">
                <a:latin typeface="Arial Black" panose="020B0A04020102020204" pitchFamily="34" charset="0"/>
              </a:rPr>
              <a:t>mettent des critiques ou des réticences face à votre travail, il faut s’y préparer et les accepter puisqu’elles permettent de fructifier le débat. Il ne faut jamais les prendre comme une attaque mais comme un ajout. Par ces critiques le </a:t>
            </a:r>
            <a:r>
              <a:rPr lang="fr-FR" sz="2400" dirty="0">
                <a:latin typeface="Arial Black" panose="020B0A04020102020204" pitchFamily="34" charset="0"/>
              </a:rPr>
              <a:t>jury </a:t>
            </a:r>
            <a:r>
              <a:rPr lang="fr-FR" sz="2400" dirty="0" smtClean="0">
                <a:latin typeface="Arial Black" panose="020B0A04020102020204" pitchFamily="34" charset="0"/>
              </a:rPr>
              <a:t>teste </a:t>
            </a:r>
            <a:r>
              <a:rPr lang="fr-FR" sz="2400" dirty="0">
                <a:latin typeface="Arial Black" panose="020B0A04020102020204" pitchFamily="34" charset="0"/>
              </a:rPr>
              <a:t>votre </a:t>
            </a:r>
            <a:r>
              <a:rPr lang="fr-FR" sz="2400" dirty="0" smtClean="0">
                <a:latin typeface="Arial Black" panose="020B0A04020102020204" pitchFamily="34" charset="0"/>
              </a:rPr>
              <a:t>capacité </a:t>
            </a:r>
            <a:r>
              <a:rPr lang="fr-FR" sz="2400" dirty="0">
                <a:latin typeface="Arial Black" panose="020B0A04020102020204" pitchFamily="34" charset="0"/>
              </a:rPr>
              <a:t>à défendre vos recherches et à </a:t>
            </a:r>
            <a:r>
              <a:rPr lang="fr-FR" sz="2400" dirty="0" smtClean="0">
                <a:latin typeface="Arial Black" panose="020B0A04020102020204" pitchFamily="34" charset="0"/>
              </a:rPr>
              <a:t>attester </a:t>
            </a:r>
            <a:r>
              <a:rPr lang="fr-FR" sz="2400" dirty="0">
                <a:latin typeface="Arial Black" panose="020B0A04020102020204" pitchFamily="34" charset="0"/>
              </a:rPr>
              <a:t>vos convictions. </a:t>
            </a:r>
            <a:endParaRPr lang="fr-FR" sz="2400" dirty="0">
              <a:latin typeface="Arial Black" panose="020B0A04020102020204" pitchFamily="34" charset="0"/>
            </a:endParaRPr>
          </a:p>
          <a:p>
            <a:endParaRPr lang="fr-FR" dirty="0" smtClean="0">
              <a:latin typeface="Arial Black" panose="020B0A04020102020204" pitchFamily="34" charset="0"/>
            </a:endParaRPr>
          </a:p>
          <a:p>
            <a:endParaRPr lang="fr-FR" dirty="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426" y="193183"/>
            <a:ext cx="11694016" cy="6568225"/>
          </a:xfrm>
        </p:spPr>
        <p:txBody>
          <a:bodyPr/>
          <a:lstStyle/>
          <a:p>
            <a:pPr marL="457200" indent="-457200">
              <a:buFont typeface="+mj-lt"/>
              <a:buAutoNum type="arabicPeriod" startAt="2"/>
            </a:pPr>
            <a:r>
              <a:rPr lang="fr-FR" sz="2800" dirty="0" smtClean="0">
                <a:solidFill>
                  <a:srgbClr val="FFFF00"/>
                </a:solidFill>
                <a:latin typeface="Arial Black" panose="020B0A04020102020204" pitchFamily="34" charset="0"/>
              </a:rPr>
              <a:t>Le trac: </a:t>
            </a:r>
            <a:r>
              <a:rPr lang="fr-FR" sz="2800" dirty="0" smtClean="0">
                <a:latin typeface="Arial Black" panose="020B0A04020102020204" pitchFamily="34" charset="0"/>
              </a:rPr>
              <a:t>il est tout à fait normal de ressentir du trac face à une situation d’évaluation. quand on éprouve du trac on ressent comme une poussée d’adrénaline qui fait augmenter les battements de cœur et on </a:t>
            </a:r>
            <a:r>
              <a:rPr lang="fr-FR" sz="2800" dirty="0" smtClean="0">
                <a:latin typeface="Arial Black" panose="020B0A04020102020204" pitchFamily="34" charset="0"/>
              </a:rPr>
              <a:t>ressent : </a:t>
            </a:r>
            <a:endParaRPr lang="fr-FR" sz="2800" dirty="0" smtClean="0">
              <a:latin typeface="Arial Black" panose="020B0A04020102020204" pitchFamily="34" charset="0"/>
            </a:endParaRPr>
          </a:p>
          <a:p>
            <a:r>
              <a:rPr lang="fr-FR" sz="2800" dirty="0" smtClean="0">
                <a:latin typeface="Arial Black" panose="020B0A04020102020204" pitchFamily="34" charset="0"/>
              </a:rPr>
              <a:t>Une boule dans l’estomac</a:t>
            </a:r>
            <a:endParaRPr lang="fr-FR" sz="2800" dirty="0" smtClean="0">
              <a:latin typeface="Arial Black" panose="020B0A04020102020204" pitchFamily="34" charset="0"/>
            </a:endParaRPr>
          </a:p>
          <a:p>
            <a:r>
              <a:rPr lang="fr-FR" sz="2800" dirty="0" smtClean="0">
                <a:latin typeface="Arial Black" panose="020B0A04020102020204" pitchFamily="34" charset="0"/>
              </a:rPr>
              <a:t>La gorge sèche</a:t>
            </a:r>
            <a:endParaRPr lang="fr-FR" sz="2800" dirty="0" smtClean="0">
              <a:latin typeface="Arial Black" panose="020B0A04020102020204" pitchFamily="34" charset="0"/>
            </a:endParaRPr>
          </a:p>
          <a:p>
            <a:r>
              <a:rPr lang="fr-FR" sz="2800" dirty="0" smtClean="0">
                <a:latin typeface="Arial Black" panose="020B0A04020102020204" pitchFamily="34" charset="0"/>
              </a:rPr>
              <a:t>Une voix tremblante</a:t>
            </a:r>
            <a:endParaRPr lang="fr-FR" sz="2800" dirty="0" smtClean="0">
              <a:latin typeface="Arial Black" panose="020B0A04020102020204" pitchFamily="34" charset="0"/>
            </a:endParaRPr>
          </a:p>
          <a:p>
            <a:r>
              <a:rPr lang="fr-FR" sz="2800" dirty="0" smtClean="0">
                <a:latin typeface="Arial Black" panose="020B0A04020102020204" pitchFamily="34" charset="0"/>
              </a:rPr>
              <a:t>Tremblement des membres surtout au niveau des mains</a:t>
            </a:r>
            <a:endParaRPr lang="fr-FR" sz="2800" dirty="0" smtClean="0">
              <a:latin typeface="Arial Black" panose="020B0A04020102020204" pitchFamily="34" charset="0"/>
            </a:endParaRPr>
          </a:p>
          <a:p>
            <a:r>
              <a:rPr lang="fr-FR" sz="2800" dirty="0" smtClean="0">
                <a:latin typeface="Arial Black" panose="020B0A04020102020204" pitchFamily="34" charset="0"/>
              </a:rPr>
              <a:t>Une chaleur et une rougeur au visage</a:t>
            </a:r>
            <a:endParaRPr lang="fr-FR" sz="2800" dirty="0" smtClean="0">
              <a:latin typeface="Arial Black" panose="020B0A04020102020204" pitchFamily="34" charset="0"/>
            </a:endParaRPr>
          </a:p>
          <a:p>
            <a:pPr marL="0" indent="0">
              <a:buNone/>
            </a:pPr>
            <a:r>
              <a:rPr lang="fr-FR" sz="2800" dirty="0" smtClean="0">
                <a:latin typeface="Arial Black" panose="020B0A04020102020204" pitchFamily="34" charset="0"/>
              </a:rPr>
              <a:t>Selon des études psychologiques récentes: « lorsque nous avons répété une action au point de l’accomplir sans avoir à y réfléchir, des systèmes inconscients sont à l’œuvre, gérant automatiquement les processus nécessaires »</a:t>
            </a:r>
            <a:endParaRPr lang="fr-FR" sz="2800" dirty="0" smtClean="0">
              <a:latin typeface="Arial Black" panose="020B0A04020102020204" pitchFamily="34" charset="0"/>
            </a:endParaRPr>
          </a:p>
          <a:p>
            <a:endParaRPr lang="fr-F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1668" y="193183"/>
            <a:ext cx="11784169" cy="6542467"/>
          </a:xfrm>
        </p:spPr>
        <p:txBody>
          <a:bodyPr>
            <a:normAutofit/>
          </a:bodyPr>
          <a:lstStyle/>
          <a:p>
            <a:pPr marL="457200" indent="-457200">
              <a:buFont typeface="+mj-lt"/>
              <a:buAutoNum type="arabicPeriod" startAt="3"/>
            </a:pPr>
            <a:r>
              <a:rPr lang="fr-FR" sz="3600" dirty="0">
                <a:solidFill>
                  <a:srgbClr val="FFFF00"/>
                </a:solidFill>
                <a:latin typeface="Arial Black" panose="020B0A04020102020204" pitchFamily="34" charset="0"/>
              </a:rPr>
              <a:t>La non maîtrise de la communication non-verbale </a:t>
            </a:r>
            <a:r>
              <a:rPr lang="fr-FR" sz="3600" dirty="0">
                <a:latin typeface="Arial Black" panose="020B0A04020102020204" pitchFamily="34" charset="0"/>
              </a:rPr>
              <a:t>: il se peut, comme nous l’avons dit plus haut, que notre prise de parole échoue à cause de la non maîtrise du </a:t>
            </a:r>
            <a:r>
              <a:rPr lang="fr-FR" sz="3600" dirty="0" smtClean="0">
                <a:latin typeface="Arial Black" panose="020B0A04020102020204" pitchFamily="34" charset="0"/>
              </a:rPr>
              <a:t>non-verbal</a:t>
            </a:r>
            <a:endParaRPr lang="fr-FR" sz="3600" dirty="0">
              <a:latin typeface="Arial Black" panose="020B0A04020102020204" pitchFamily="34" charset="0"/>
            </a:endParaRPr>
          </a:p>
          <a:p>
            <a:r>
              <a:rPr lang="fr-FR" sz="3600" dirty="0">
                <a:latin typeface="Arial Black" panose="020B0A04020102020204" pitchFamily="34" charset="0"/>
              </a:rPr>
              <a:t>Le regard figé</a:t>
            </a:r>
            <a:endParaRPr lang="fr-FR" sz="3600" dirty="0">
              <a:latin typeface="Arial Black" panose="020B0A04020102020204" pitchFamily="34" charset="0"/>
            </a:endParaRPr>
          </a:p>
          <a:p>
            <a:r>
              <a:rPr lang="fr-FR" sz="3600" dirty="0">
                <a:latin typeface="Arial Black" panose="020B0A04020102020204" pitchFamily="34" charset="0"/>
              </a:rPr>
              <a:t>Les gestes verticaux</a:t>
            </a:r>
            <a:endParaRPr lang="fr-FR" sz="3600" dirty="0">
              <a:latin typeface="Arial Black" panose="020B0A04020102020204" pitchFamily="34" charset="0"/>
            </a:endParaRPr>
          </a:p>
          <a:p>
            <a:r>
              <a:rPr lang="fr-FR" sz="3600" dirty="0">
                <a:latin typeface="Arial Black" panose="020B0A04020102020204" pitchFamily="34" charset="0"/>
              </a:rPr>
              <a:t>La voix basse qu’on entend à peine</a:t>
            </a:r>
            <a:endParaRPr lang="fr-FR" sz="3600" dirty="0">
              <a:latin typeface="Arial Black" panose="020B0A04020102020204" pitchFamily="34" charset="0"/>
            </a:endParaRPr>
          </a:p>
          <a:p>
            <a:r>
              <a:rPr lang="fr-FR" sz="3600" dirty="0">
                <a:latin typeface="Arial Black" panose="020B0A04020102020204" pitchFamily="34" charset="0"/>
              </a:rPr>
              <a:t>Le débit lent ou rapide</a:t>
            </a:r>
            <a:endParaRPr lang="fr-FR" sz="3600" dirty="0">
              <a:latin typeface="Arial Black" panose="020B0A04020102020204" pitchFamily="34" charset="0"/>
            </a:endParaRPr>
          </a:p>
          <a:p>
            <a:r>
              <a:rPr lang="fr-FR" sz="3600" dirty="0">
                <a:latin typeface="Arial Black" panose="020B0A04020102020204" pitchFamily="34" charset="0"/>
              </a:rPr>
              <a:t>Une mauvaise articulation</a:t>
            </a:r>
            <a:endParaRPr lang="fr-FR" sz="3600" dirty="0">
              <a:latin typeface="Arial Black" panose="020B0A040201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7322" y="452718"/>
            <a:ext cx="9404723" cy="693502"/>
          </a:xfrm>
        </p:spPr>
        <p:txBody>
          <a:bodyPr/>
          <a:lstStyle/>
          <a:p>
            <a:pPr algn="ctr"/>
            <a:r>
              <a:rPr lang="fr-FR" dirty="0" smtClean="0">
                <a:solidFill>
                  <a:srgbClr val="FFFF00"/>
                </a:solidFill>
                <a:latin typeface="Arial Black" panose="020B0A04020102020204" pitchFamily="34" charset="0"/>
              </a:rPr>
              <a:t>conclusion</a:t>
            </a:r>
            <a:endParaRPr lang="fr-FR" dirty="0">
              <a:solidFill>
                <a:srgbClr val="FFFF00"/>
              </a:solidFill>
              <a:latin typeface="Arial Black" panose="020B0A04020102020204" pitchFamily="34" charset="0"/>
            </a:endParaRPr>
          </a:p>
        </p:txBody>
      </p:sp>
      <p:sp>
        <p:nvSpPr>
          <p:cNvPr id="3" name="Espace réservé du contenu 2"/>
          <p:cNvSpPr>
            <a:spLocks noGrp="1"/>
          </p:cNvSpPr>
          <p:nvPr>
            <p:ph idx="1"/>
          </p:nvPr>
        </p:nvSpPr>
        <p:spPr>
          <a:xfrm>
            <a:off x="103032" y="1146220"/>
            <a:ext cx="11925836" cy="5550794"/>
          </a:xfrm>
        </p:spPr>
        <p:txBody>
          <a:bodyPr>
            <a:normAutofit/>
          </a:bodyPr>
          <a:lstStyle/>
          <a:p>
            <a:pPr marL="0" indent="0">
              <a:buNone/>
            </a:pPr>
            <a:r>
              <a:rPr lang="fr-FR" dirty="0" smtClean="0">
                <a:latin typeface="Arial Black" panose="020B0A04020102020204" pitchFamily="34" charset="0"/>
              </a:rPr>
              <a:t>L’orateur est dans l’obligation de renforcer la qualité de son intervention en montrant qu’il maîtrise son sujet et certaines techniques en situation.</a:t>
            </a:r>
            <a:endParaRPr lang="fr-FR" dirty="0" smtClean="0">
              <a:latin typeface="Arial Black" panose="020B0A04020102020204" pitchFamily="34" charset="0"/>
            </a:endParaRPr>
          </a:p>
          <a:p>
            <a:pPr marL="0" indent="0">
              <a:buNone/>
            </a:pPr>
            <a:r>
              <a:rPr lang="fr-FR" dirty="0" smtClean="0">
                <a:latin typeface="Arial Black" panose="020B0A04020102020204" pitchFamily="34" charset="0"/>
              </a:rPr>
              <a:t>Le candidat ne doit pas oublier qu’une soutenance est toujours suivie d’une séance de questions de la part du jury. Ces questions porteront ou bien sur ce qui a été jugé flou, erroné ou oublié et lui donnent</a:t>
            </a:r>
            <a:r>
              <a:rPr lang="fr-FR" dirty="0" smtClean="0">
                <a:solidFill>
                  <a:srgbClr val="FF0000"/>
                </a:solidFill>
                <a:latin typeface="Arial Black" panose="020B0A04020102020204" pitchFamily="34" charset="0"/>
              </a:rPr>
              <a:t> </a:t>
            </a:r>
            <a:r>
              <a:rPr lang="fr-FR" dirty="0" smtClean="0">
                <a:latin typeface="Arial Black" panose="020B0A04020102020204" pitchFamily="34" charset="0"/>
              </a:rPr>
              <a:t>ainsi l’occasion de pouvoir se rattraper en s’expliquant, ou bien elles témoignent de l’intérêt que portent les membres du jury au travail et qu’ils voudront ainsi le développer un peu plus et l’approfondir. Dans les deux situations, c’est une </a:t>
            </a:r>
            <a:r>
              <a:rPr lang="fr-FR" dirty="0">
                <a:latin typeface="Arial Black" panose="020B0A04020102020204" pitchFamily="34" charset="0"/>
              </a:rPr>
              <a:t>o</a:t>
            </a:r>
            <a:r>
              <a:rPr lang="fr-FR" dirty="0" smtClean="0">
                <a:latin typeface="Arial Black" panose="020B0A04020102020204" pitchFamily="34" charset="0"/>
              </a:rPr>
              <a:t>ccasion pour le candidat de pouvoir se racheter et se valoriser.  </a:t>
            </a:r>
            <a:endParaRPr lang="fr-FR" dirty="0" smtClean="0">
              <a:latin typeface="Arial Black" panose="020B0A04020102020204" pitchFamily="34" charset="0"/>
            </a:endParaRPr>
          </a:p>
          <a:p>
            <a:pPr marL="0" indent="0">
              <a:buNone/>
            </a:pPr>
            <a:r>
              <a:rPr lang="fr-FR" dirty="0" smtClean="0">
                <a:latin typeface="Arial Black" panose="020B0A04020102020204" pitchFamily="34" charset="0"/>
              </a:rPr>
              <a:t>Le candidat doit savoir aussi que ses connaissances sur son sujet doivent excéder largement le contenu de l’exposé lui-même pour pouvoir défendre au mieux son travail, et d’avoir conscience que ses paroles et sa maîtrise de lui-même sont la clé de la réussite de toute intervention orale.</a:t>
            </a:r>
            <a:endParaRPr lang="fr-FR" dirty="0" smtClean="0">
              <a:latin typeface="Arial Black" panose="020B0A04020102020204" pitchFamily="34" charset="0"/>
            </a:endParaRPr>
          </a:p>
          <a:p>
            <a:pPr marL="0" indent="0">
              <a:buNone/>
            </a:pPr>
            <a:r>
              <a:rPr lang="fr-FR" dirty="0" smtClean="0">
                <a:latin typeface="Arial Black" panose="020B0A04020102020204" pitchFamily="34" charset="0"/>
              </a:rPr>
              <a:t>N’oublions pas aussi que La préparation et l’entrainement sont de mise dans ce genre de situation. Ce sont, avec la maîtrise du non-verbal, la clé de la réussite de toute intervention orale.</a:t>
            </a:r>
            <a:endParaRPr lang="fr-FR" dirty="0" smtClean="0">
              <a:latin typeface="Arial Black" panose="020B0A04020102020204" pitchFamily="34" charset="0"/>
            </a:endParaRPr>
          </a:p>
          <a:p>
            <a:pPr marL="0" indent="0">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5910" y="167425"/>
            <a:ext cx="11938715" cy="6568225"/>
          </a:xfrm>
        </p:spPr>
        <p:txBody>
          <a:bodyPr>
            <a:normAutofit/>
          </a:bodyPr>
          <a:lstStyle/>
          <a:p>
            <a:pPr marL="0" indent="0" algn="ctr">
              <a:buNone/>
            </a:pPr>
            <a:r>
              <a:rPr lang="fr-FR" sz="2400" b="1" dirty="0" smtClean="0">
                <a:solidFill>
                  <a:srgbClr val="FFFF00"/>
                </a:solidFill>
              </a:rPr>
              <a:t>Bibliographie:</a:t>
            </a:r>
            <a:endParaRPr lang="fr-FR" sz="2400" b="1" dirty="0" smtClean="0">
              <a:solidFill>
                <a:srgbClr val="FFFF00"/>
              </a:solidFill>
            </a:endParaRPr>
          </a:p>
          <a:p>
            <a:pPr marL="0" indent="0">
              <a:buNone/>
            </a:pPr>
            <a:endParaRPr lang="fr-FR" sz="2400" b="1" dirty="0" smtClean="0"/>
          </a:p>
          <a:p>
            <a:r>
              <a:rPr lang="fr-FR" sz="2400" b="1" dirty="0" smtClean="0"/>
              <a:t>MAYER B, les pratiques de communication, de l’enseignement supérieur à la vie professionnelle, Paris, Armand Colin, 2007</a:t>
            </a:r>
            <a:endParaRPr lang="fr-FR" sz="2400" b="1" dirty="0" smtClean="0"/>
          </a:p>
          <a:p>
            <a:r>
              <a:rPr lang="fr-FR" sz="2400" b="1" dirty="0" smtClean="0"/>
              <a:t>BELLENGER L, Réussir vos prise de parole, Paris, ESF, 2005</a:t>
            </a:r>
            <a:endParaRPr lang="fr-FR" sz="2400" b="1" dirty="0"/>
          </a:p>
          <a:p>
            <a:r>
              <a:rPr lang="fr-FR" sz="2400" b="1" dirty="0" smtClean="0"/>
              <a:t>CAMUS B, Réussir la soutenance de rapport, mémoires et travaux, Paris, Les éditions d’Organisation, 1995 </a:t>
            </a:r>
            <a:endParaRPr lang="fr-FR" sz="2400" b="1" dirty="0" smtClean="0"/>
          </a:p>
          <a:p>
            <a:r>
              <a:rPr lang="fr-FR" sz="2400" b="1" dirty="0" smtClean="0"/>
              <a:t>LICETTE C, Savoir parler en public, Paris, </a:t>
            </a:r>
            <a:r>
              <a:rPr lang="fr-FR" sz="2400" b="1" dirty="0" err="1" smtClean="0"/>
              <a:t>Studyrama</a:t>
            </a:r>
            <a:r>
              <a:rPr lang="fr-FR" sz="2400" b="1" dirty="0" smtClean="0"/>
              <a:t>, 2005</a:t>
            </a:r>
            <a:endParaRPr lang="fr-FR" sz="2400" b="1" dirty="0" smtClean="0"/>
          </a:p>
          <a:p>
            <a:r>
              <a:rPr lang="fr-FR" sz="2400" b="1" dirty="0" smtClean="0"/>
              <a:t>LYR G, oser s’exprimer, Paris, Eyrolles, 2003</a:t>
            </a:r>
            <a:endParaRPr lang="fr-FR" sz="2400" b="1" dirty="0" smtClean="0"/>
          </a:p>
          <a:p>
            <a:r>
              <a:rPr lang="fr-FR" sz="2400" b="1" dirty="0" smtClean="0"/>
              <a:t>GRANGE B, Réussir une présentation, préparer des slides percutants et bien communiquer en public, Paris, Eyrolles, 2009</a:t>
            </a:r>
            <a:endParaRPr lang="fr-FR" sz="2400" b="1" dirty="0" smtClean="0"/>
          </a:p>
          <a:p>
            <a:r>
              <a:rPr lang="fr-FR" sz="2400" b="1" dirty="0" smtClean="0"/>
              <a:t>HAUMONT P, prendre la parole en public, les outils pour convaincre, Paris, </a:t>
            </a:r>
            <a:r>
              <a:rPr lang="fr-FR" sz="2400" b="1" dirty="0" err="1" smtClean="0"/>
              <a:t>Gereso</a:t>
            </a:r>
            <a:r>
              <a:rPr lang="fr-FR" sz="2400" b="1" dirty="0" smtClean="0"/>
              <a:t>, 2013</a:t>
            </a:r>
            <a:endParaRPr lang="fr-FR" sz="2400" b="1" dirty="0" smtClean="0"/>
          </a:p>
          <a:p>
            <a:pPr marL="0" indent="0" algn="ctr">
              <a:buNone/>
            </a:pP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184" y="218941"/>
            <a:ext cx="11758410" cy="6426557"/>
          </a:xfrm>
        </p:spPr>
        <p:txBody>
          <a:bodyPr/>
          <a:lstStyle/>
          <a:p>
            <a:pPr marL="0" indent="0">
              <a:buNone/>
            </a:pPr>
            <a:r>
              <a:rPr lang="fr-FR" dirty="0"/>
              <a:t> </a:t>
            </a:r>
            <a:r>
              <a:rPr lang="fr-FR" sz="4000" dirty="0" smtClean="0">
                <a:latin typeface="Arial Black" panose="020B0A04020102020204" pitchFamily="34" charset="0"/>
              </a:rPr>
              <a:t>la </a:t>
            </a:r>
            <a:r>
              <a:rPr lang="fr-FR" sz="4000" dirty="0">
                <a:latin typeface="Arial Black" panose="020B0A04020102020204" pitchFamily="34" charset="0"/>
              </a:rPr>
              <a:t>maîtrise du corps est essentielle, dans </a:t>
            </a:r>
            <a:r>
              <a:rPr lang="fr-FR" sz="4000" dirty="0" smtClean="0">
                <a:latin typeface="Arial Black" panose="020B0A04020102020204" pitchFamily="34" charset="0"/>
              </a:rPr>
              <a:t>une présentation orale, </a:t>
            </a:r>
            <a:r>
              <a:rPr lang="fr-FR" sz="4000" dirty="0">
                <a:latin typeface="Arial Black" panose="020B0A04020102020204" pitchFamily="34" charset="0"/>
              </a:rPr>
              <a:t>puisque on est mué par des réflexes </a:t>
            </a:r>
            <a:r>
              <a:rPr lang="fr-FR" sz="4000" dirty="0" smtClean="0">
                <a:latin typeface="Arial Black" panose="020B0A04020102020204" pitchFamily="34" charset="0"/>
              </a:rPr>
              <a:t>qui peuvent exprimer le </a:t>
            </a:r>
            <a:r>
              <a:rPr lang="fr-FR" sz="4000" dirty="0">
                <a:latin typeface="Arial Black" panose="020B0A04020102020204" pitchFamily="34" charset="0"/>
              </a:rPr>
              <a:t>contraire de ce que nous pensons </a:t>
            </a:r>
            <a:r>
              <a:rPr lang="fr-FR" sz="4000" dirty="0" smtClean="0">
                <a:latin typeface="Arial Black" panose="020B0A04020102020204" pitchFamily="34" charset="0"/>
              </a:rPr>
              <a:t>ou perturbent, </a:t>
            </a:r>
            <a:r>
              <a:rPr lang="fr-FR" sz="4000" dirty="0">
                <a:latin typeface="Arial Black" panose="020B0A04020102020204" pitchFamily="34" charset="0"/>
              </a:rPr>
              <a:t>voire, </a:t>
            </a:r>
            <a:r>
              <a:rPr lang="fr-FR" sz="4000" dirty="0" smtClean="0">
                <a:latin typeface="Arial Black" panose="020B0A04020102020204" pitchFamily="34" charset="0"/>
              </a:rPr>
              <a:t>empêchent  </a:t>
            </a:r>
            <a:r>
              <a:rPr lang="fr-FR" sz="4000" dirty="0">
                <a:latin typeface="Arial Black" panose="020B0A04020102020204" pitchFamily="34" charset="0"/>
              </a:rPr>
              <a:t>notre prise de parole. L</a:t>
            </a:r>
            <a:r>
              <a:rPr lang="fr-FR" sz="4000" dirty="0" smtClean="0">
                <a:latin typeface="Arial Black" panose="020B0A04020102020204" pitchFamily="34" charset="0"/>
              </a:rPr>
              <a:t>a communication non-verbale qui en est une partie intégrante doit être régulée en fonction de la situation dans laquelle nous nous exprimons. </a:t>
            </a:r>
            <a:endParaRPr lang="fr-FR" sz="4000" dirty="0">
              <a:latin typeface="Arial Black" panose="020B0A04020102020204" pitchFamily="34" charset="0"/>
            </a:endParaRPr>
          </a:p>
          <a:p>
            <a:endParaRPr lang="fr-FR" sz="4000"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latin typeface="Arial Black" panose="020B0A04020102020204" pitchFamily="34" charset="0"/>
              </a:rPr>
              <a:t>La communication non verbale</a:t>
            </a:r>
            <a:endParaRPr lang="fr-FR" dirty="0">
              <a:solidFill>
                <a:srgbClr val="FFFF00"/>
              </a:solidFill>
              <a:latin typeface="Arial Black" panose="020B0A04020102020204" pitchFamily="34" charset="0"/>
            </a:endParaRPr>
          </a:p>
        </p:txBody>
      </p:sp>
      <p:sp>
        <p:nvSpPr>
          <p:cNvPr id="3" name="Espace réservé du contenu 2"/>
          <p:cNvSpPr>
            <a:spLocks noGrp="1"/>
          </p:cNvSpPr>
          <p:nvPr>
            <p:ph idx="1"/>
          </p:nvPr>
        </p:nvSpPr>
        <p:spPr>
          <a:xfrm>
            <a:off x="1103312" y="1442434"/>
            <a:ext cx="8946541" cy="5415566"/>
          </a:xfrm>
        </p:spPr>
        <p:txBody>
          <a:bodyPr>
            <a:normAutofit/>
          </a:bodyPr>
          <a:lstStyle/>
          <a:p>
            <a:r>
              <a:rPr lang="fr-FR" dirty="0" smtClean="0">
                <a:latin typeface="Arial Black" panose="020B0A04020102020204" pitchFamily="34" charset="0"/>
              </a:rPr>
              <a:t>Elle traduit la maîtrise de celui qui parle et tout échec de l’un de ses domaines est ressenti comme une faiblesse de la part de l’auditoire et comme un signe de manque de confiance en soi. </a:t>
            </a:r>
            <a:endParaRPr lang="fr-FR" dirty="0" smtClean="0">
              <a:latin typeface="Arial Black" panose="020B0A04020102020204" pitchFamily="34" charset="0"/>
            </a:endParaRPr>
          </a:p>
          <a:p>
            <a:pPr marL="0" indent="0">
              <a:buNone/>
            </a:pPr>
            <a:r>
              <a:rPr lang="fr-FR" dirty="0" smtClean="0">
                <a:solidFill>
                  <a:srgbClr val="FFFF00"/>
                </a:solidFill>
                <a:latin typeface="Arial Black" panose="020B0A04020102020204" pitchFamily="34" charset="0"/>
              </a:rPr>
              <a:t>I- Ses composantes:</a:t>
            </a:r>
            <a:endParaRPr lang="fr-FR" dirty="0" smtClean="0">
              <a:solidFill>
                <a:srgbClr val="FFFF00"/>
              </a:solidFill>
              <a:latin typeface="Arial Black" panose="020B0A04020102020204" pitchFamily="34" charset="0"/>
            </a:endParaRPr>
          </a:p>
          <a:p>
            <a:pPr marL="457200" indent="-457200">
              <a:buFont typeface="+mj-lt"/>
              <a:buAutoNum type="arabicPeriod"/>
            </a:pPr>
            <a:r>
              <a:rPr lang="fr-FR" dirty="0" smtClean="0">
                <a:solidFill>
                  <a:srgbClr val="FFFF00"/>
                </a:solidFill>
                <a:latin typeface="Arial Black" panose="020B0A04020102020204" pitchFamily="34" charset="0"/>
              </a:rPr>
              <a:t>Les gestes:</a:t>
            </a:r>
            <a:endParaRPr lang="fr-FR" dirty="0" smtClean="0">
              <a:solidFill>
                <a:srgbClr val="FFFF00"/>
              </a:solidFill>
              <a:latin typeface="Arial Black" panose="020B0A04020102020204" pitchFamily="34" charset="0"/>
            </a:endParaRPr>
          </a:p>
          <a:p>
            <a:pPr marL="457200" indent="-457200">
              <a:buFont typeface="+mj-lt"/>
              <a:buAutoNum type="alphaLcParenR"/>
            </a:pPr>
            <a:r>
              <a:rPr lang="fr-FR" dirty="0" smtClean="0">
                <a:solidFill>
                  <a:srgbClr val="FFFF00"/>
                </a:solidFill>
                <a:latin typeface="Arial Black" panose="020B0A04020102020204" pitchFamily="34" charset="0"/>
              </a:rPr>
              <a:t>Les gestes symboliques</a:t>
            </a:r>
            <a:r>
              <a:rPr lang="fr-FR" dirty="0" smtClean="0">
                <a:latin typeface="Arial Black" panose="020B0A04020102020204" pitchFamily="34" charset="0"/>
              </a:rPr>
              <a:t>: peu utilisés en situation d’exposé. Il peuvent à eux seuls transmettre un message. Exemple: le geste de la main pour dire au revoir ou le hochement de la tête pour dire non, la haussement des épaules pour dire je ne sais pas…</a:t>
            </a:r>
            <a:endParaRPr lang="fr-FR" dirty="0" smtClean="0">
              <a:latin typeface="Arial Black" panose="020B0A04020102020204" pitchFamily="34" charset="0"/>
            </a:endParaRPr>
          </a:p>
          <a:p>
            <a:pPr marL="457200" indent="-457200">
              <a:buFont typeface="+mj-lt"/>
              <a:buAutoNum type="alphaLcParenR"/>
            </a:pPr>
            <a:r>
              <a:rPr lang="fr-FR" dirty="0" smtClean="0">
                <a:solidFill>
                  <a:srgbClr val="FFFF00"/>
                </a:solidFill>
                <a:latin typeface="Arial Black" panose="020B0A04020102020204" pitchFamily="34" charset="0"/>
              </a:rPr>
              <a:t>Les gestes descriptifs</a:t>
            </a:r>
            <a:r>
              <a:rPr lang="fr-FR" dirty="0" smtClean="0">
                <a:latin typeface="Arial Black" panose="020B0A04020102020204" pitchFamily="34" charset="0"/>
              </a:rPr>
              <a:t>: comme leur nom l’indique, ils décrivent un objet ou une dimension comme le geste de la main exprimant la quantité, ou le geste qu’on fait avec les bras pour décrire un oiseau…</a:t>
            </a:r>
            <a:endParaRPr lang="fr-FR" dirty="0" smtClean="0">
              <a:latin typeface="Arial Black" panose="020B0A04020102020204" pitchFamily="34" charset="0"/>
            </a:endParaRPr>
          </a:p>
          <a:p>
            <a:pPr marL="457200" indent="-457200">
              <a:buFont typeface="+mj-lt"/>
              <a:buAutoNum type="arabicPeriod"/>
            </a:pPr>
            <a:endParaRPr lang="fr-FR" dirty="0" smtClean="0">
              <a:latin typeface="Arial Black" panose="020B0A040201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5910" y="257578"/>
            <a:ext cx="11797048" cy="6439436"/>
          </a:xfrm>
        </p:spPr>
        <p:txBody>
          <a:bodyPr>
            <a:normAutofit fontScale="92500" lnSpcReduction="10000"/>
          </a:bodyPr>
          <a:lstStyle/>
          <a:p>
            <a:pPr marL="457200" indent="-457200">
              <a:buFont typeface="+mj-lt"/>
              <a:buAutoNum type="alphaLcParenR" startAt="3"/>
            </a:pPr>
            <a:r>
              <a:rPr lang="fr-FR" dirty="0" smtClean="0">
                <a:solidFill>
                  <a:srgbClr val="FFFF00"/>
                </a:solidFill>
                <a:latin typeface="Arial Black" panose="020B0A04020102020204" pitchFamily="34" charset="0"/>
              </a:rPr>
              <a:t>Les gestes émotifs</a:t>
            </a:r>
            <a:r>
              <a:rPr lang="fr-FR" dirty="0" smtClean="0">
                <a:latin typeface="Arial Black" panose="020B0A04020102020204" pitchFamily="34" charset="0"/>
              </a:rPr>
              <a:t>: c’est des gestes qui traduisent les sentiments que l’on ressent comme par exemple </a:t>
            </a:r>
            <a:r>
              <a:rPr lang="fr-FR" dirty="0">
                <a:latin typeface="Arial Black" panose="020B0A04020102020204" pitchFamily="34" charset="0"/>
              </a:rPr>
              <a:t>la haine </a:t>
            </a:r>
            <a:r>
              <a:rPr lang="fr-FR" dirty="0" smtClean="0">
                <a:latin typeface="Arial Black" panose="020B0A04020102020204" pitchFamily="34" charset="0"/>
              </a:rPr>
              <a:t>ou </a:t>
            </a:r>
            <a:r>
              <a:rPr lang="fr-FR" dirty="0">
                <a:latin typeface="Arial Black" panose="020B0A04020102020204" pitchFamily="34" charset="0"/>
              </a:rPr>
              <a:t>la détermination</a:t>
            </a:r>
            <a:r>
              <a:rPr lang="fr-FR" dirty="0" smtClean="0">
                <a:latin typeface="Arial Black" panose="020B0A04020102020204" pitchFamily="34" charset="0"/>
              </a:rPr>
              <a:t> exprimées pas le point fermé, ou le stress qui est trahi par le tremblement des mains.</a:t>
            </a:r>
            <a:endParaRPr lang="fr-FR" dirty="0" smtClean="0">
              <a:latin typeface="Arial Black" panose="020B0A04020102020204" pitchFamily="34" charset="0"/>
            </a:endParaRPr>
          </a:p>
          <a:p>
            <a:pPr marL="457200" indent="-457200">
              <a:buFont typeface="+mj-lt"/>
              <a:buAutoNum type="alphaLcParenR" startAt="3"/>
            </a:pPr>
            <a:r>
              <a:rPr lang="fr-FR" dirty="0" smtClean="0">
                <a:solidFill>
                  <a:srgbClr val="FFFF00"/>
                </a:solidFill>
                <a:latin typeface="Arial Black" panose="020B0A04020102020204" pitchFamily="34" charset="0"/>
              </a:rPr>
              <a:t>Les gestes régulateurs</a:t>
            </a:r>
            <a:r>
              <a:rPr lang="fr-FR" dirty="0" smtClean="0">
                <a:latin typeface="Arial Black" panose="020B0A04020102020204" pitchFamily="34" charset="0"/>
              </a:rPr>
              <a:t>: c’est des gestes qui interpellent l’interlocuteur, attirent son attention et maintiennent le contact avec lui. C’est des mouvements de la tête qui expriment généralement l’acquiescement, des mains ouvertes tendues vers le public. Ces gestes qui se font généralement inconsciemment et spontanément assurent la continuité de la communication. </a:t>
            </a:r>
            <a:endParaRPr lang="fr-FR" dirty="0" smtClean="0">
              <a:latin typeface="Arial Black" panose="020B0A04020102020204" pitchFamily="34" charset="0"/>
            </a:endParaRPr>
          </a:p>
          <a:p>
            <a:pPr marL="457200" indent="-457200">
              <a:buFont typeface="+mj-lt"/>
              <a:buAutoNum type="alphaLcParenR" startAt="3"/>
            </a:pPr>
            <a:r>
              <a:rPr lang="fr-FR" dirty="0" smtClean="0">
                <a:solidFill>
                  <a:srgbClr val="FFFF00"/>
                </a:solidFill>
                <a:latin typeface="Arial Black" panose="020B0A04020102020204" pitchFamily="34" charset="0"/>
              </a:rPr>
              <a:t>Les gestes égocentriques</a:t>
            </a:r>
            <a:r>
              <a:rPr lang="fr-FR" dirty="0" smtClean="0">
                <a:latin typeface="Arial Black" panose="020B0A04020102020204" pitchFamily="34" charset="0"/>
              </a:rPr>
              <a:t>: c’est des gestes qui sont dirigés vers soi-même et non vers son interlocuteur. Par exemple, une mains qui accroche une autre, les doigts qui se croisent, se gratter à chaque fois une partie du visage. Ces gestes traduisent le malaise de l’orateur qui, ayant une peur de ceux qui lui font face, tend à se replier sur lui-même.  </a:t>
            </a:r>
            <a:endParaRPr lang="fr-FR" dirty="0" smtClean="0">
              <a:latin typeface="Arial Black" panose="020B0A04020102020204" pitchFamily="34" charset="0"/>
            </a:endParaRPr>
          </a:p>
          <a:p>
            <a:pPr marL="457200" indent="-457200">
              <a:buFont typeface="+mj-lt"/>
              <a:buAutoNum type="alphaLcParenR" startAt="3"/>
            </a:pPr>
            <a:r>
              <a:rPr lang="fr-FR" dirty="0" smtClean="0">
                <a:solidFill>
                  <a:srgbClr val="FFFF00"/>
                </a:solidFill>
                <a:latin typeface="Arial Black" panose="020B0A04020102020204" pitchFamily="34" charset="0"/>
              </a:rPr>
              <a:t>Les gestes manipulatoires</a:t>
            </a:r>
            <a:r>
              <a:rPr lang="fr-FR" dirty="0" smtClean="0">
                <a:latin typeface="Arial Black" panose="020B0A04020102020204" pitchFamily="34" charset="0"/>
              </a:rPr>
              <a:t>: c’est lorsque l’orateur manipule les objets qu’il trouve à portée de sa main (stylo, bagues, bracelet, montre, la feuille ne note. C’est des gestes qui trahissent aussi le stress, l’angoisse ou l’ennui. </a:t>
            </a:r>
            <a:endParaRPr lang="fr-FR" dirty="0" smtClean="0">
              <a:latin typeface="Arial Black" panose="020B0A04020102020204" pitchFamily="34" charset="0"/>
            </a:endParaRPr>
          </a:p>
          <a:p>
            <a:pPr marL="0" indent="0">
              <a:buNone/>
            </a:pPr>
            <a:r>
              <a:rPr lang="fr-FR" dirty="0" smtClean="0">
                <a:latin typeface="Arial Black" panose="020B0A04020102020204" pitchFamily="34" charset="0"/>
              </a:rPr>
              <a:t>Pour que ces gestes soient efficaces il faut qu’ils tendent vers trois caractéristiques:</a:t>
            </a:r>
            <a:endParaRPr lang="fr-FR" dirty="0" smtClean="0">
              <a:latin typeface="Arial Black" panose="020B0A04020102020204" pitchFamily="34" charset="0"/>
            </a:endParaRPr>
          </a:p>
          <a:p>
            <a:pPr marL="457200" indent="-457200">
              <a:buFont typeface="+mj-lt"/>
              <a:buAutoNum type="alphaLcPeriod"/>
            </a:pPr>
            <a:r>
              <a:rPr lang="fr-FR" dirty="0" smtClean="0">
                <a:latin typeface="Arial Black" panose="020B0A04020102020204" pitchFamily="34" charset="0"/>
              </a:rPr>
              <a:t>L’harmonie et l’équilibre (main qui montre un objet est toujours associée au bras qui se décolle du corps et non qui reste immobile collé au corps)</a:t>
            </a:r>
            <a:endParaRPr lang="fr-FR" dirty="0" smtClean="0">
              <a:latin typeface="Arial Black" panose="020B0A04020102020204" pitchFamily="34" charset="0"/>
            </a:endParaRPr>
          </a:p>
          <a:p>
            <a:pPr marL="457200" indent="-457200">
              <a:buFont typeface="+mj-lt"/>
              <a:buAutoNum type="alphaLcPeriod"/>
            </a:pPr>
            <a:r>
              <a:rPr lang="fr-FR" dirty="0" smtClean="0">
                <a:latin typeface="Arial Black" panose="020B0A04020102020204" pitchFamily="34" charset="0"/>
              </a:rPr>
              <a:t>La lenteur et le pondération puisque toute précipitation est synonyme de nervosité, de gêne et de panique. </a:t>
            </a:r>
            <a:endParaRPr lang="fr-FR" dirty="0" smtClean="0">
              <a:latin typeface="Arial Black" panose="020B0A04020102020204" pitchFamily="34" charset="0"/>
            </a:endParaRPr>
          </a:p>
          <a:p>
            <a:pPr marL="0" indent="0">
              <a:buNone/>
            </a:pPr>
            <a:endParaRPr lang="fr-FR" dirty="0">
              <a:latin typeface="Arial Black" panose="020B0A040201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789" y="154546"/>
            <a:ext cx="11797047" cy="6516710"/>
          </a:xfrm>
        </p:spPr>
        <p:txBody>
          <a:bodyPr/>
          <a:lstStyle/>
          <a:p>
            <a:pPr marL="457200" indent="-457200">
              <a:buFont typeface="+mj-lt"/>
              <a:buAutoNum type="alphaLcPeriod" startAt="3"/>
            </a:pPr>
            <a:r>
              <a:rPr lang="fr-FR" dirty="0" smtClean="0">
                <a:latin typeface="Arial Black" panose="020B0A04020102020204" pitchFamily="34" charset="0"/>
              </a:rPr>
              <a:t> l’horizontalité plus que la verticalité puisque les gestes effectués sur un plan horizontal expriment l’accueil, l’ouverture et la bonne volonté contrairement aux autres (verticaux) qui expriment l’autorité et l’agressivité. </a:t>
            </a:r>
            <a:endParaRPr lang="fr-FR" dirty="0" smtClean="0">
              <a:latin typeface="Arial Black" panose="020B0A04020102020204" pitchFamily="34" charset="0"/>
            </a:endParaRPr>
          </a:p>
          <a:p>
            <a:pPr marL="457200" indent="-457200">
              <a:buFont typeface="+mj-lt"/>
              <a:buAutoNum type="alphaLcPeriod" startAt="3"/>
            </a:pPr>
            <a:r>
              <a:rPr lang="fr-FR" dirty="0" smtClean="0">
                <a:latin typeface="Arial Black" panose="020B0A04020102020204" pitchFamily="34" charset="0"/>
              </a:rPr>
              <a:t>La sincérité pour montrer qu’on est en phase avec notre pensée profonde. Il faut éviter tout maniérisme et toute affectation.  </a:t>
            </a:r>
            <a:endParaRPr lang="fr-FR" dirty="0" smtClean="0">
              <a:latin typeface="Arial Black" panose="020B0A04020102020204" pitchFamily="34" charset="0"/>
            </a:endParaRPr>
          </a:p>
          <a:p>
            <a:pPr marL="457200" indent="-457200">
              <a:buFont typeface="+mj-lt"/>
              <a:buAutoNum type="arabicPeriod" startAt="2"/>
            </a:pPr>
            <a:r>
              <a:rPr lang="fr-FR" dirty="0" smtClean="0">
                <a:solidFill>
                  <a:srgbClr val="FFFF00"/>
                </a:solidFill>
                <a:latin typeface="Arial Black" panose="020B0A04020102020204" pitchFamily="34" charset="0"/>
              </a:rPr>
              <a:t>Le regard</a:t>
            </a:r>
            <a:r>
              <a:rPr lang="fr-FR" dirty="0" smtClean="0">
                <a:latin typeface="Arial Black" panose="020B0A04020102020204" pitchFamily="34" charset="0"/>
              </a:rPr>
              <a:t>: il faut qu’il balaye l’assistance et qu’il ne soit pas figé sur une seule personne. </a:t>
            </a:r>
            <a:endParaRPr lang="fr-FR" dirty="0" smtClean="0">
              <a:latin typeface="Arial Black" panose="020B0A04020102020204" pitchFamily="34" charset="0"/>
            </a:endParaRPr>
          </a:p>
          <a:p>
            <a:pPr marL="457200" indent="-457200">
              <a:buFont typeface="+mj-lt"/>
              <a:buAutoNum type="arabicPeriod" startAt="2"/>
            </a:pPr>
            <a:r>
              <a:rPr lang="fr-FR" dirty="0" smtClean="0">
                <a:solidFill>
                  <a:srgbClr val="FFFF00"/>
                </a:solidFill>
                <a:latin typeface="Arial Black" panose="020B0A04020102020204" pitchFamily="34" charset="0"/>
              </a:rPr>
              <a:t>La voix</a:t>
            </a:r>
            <a:r>
              <a:rPr lang="fr-FR" dirty="0" smtClean="0">
                <a:latin typeface="Arial Black" panose="020B0A04020102020204" pitchFamily="34" charset="0"/>
              </a:rPr>
              <a:t>: elle </a:t>
            </a:r>
            <a:r>
              <a:rPr lang="fr-FR" dirty="0">
                <a:latin typeface="Arial Black" panose="020B0A04020102020204" pitchFamily="34" charset="0"/>
              </a:rPr>
              <a:t>a</a:t>
            </a:r>
            <a:r>
              <a:rPr lang="fr-FR" dirty="0" smtClean="0">
                <a:latin typeface="Arial Black" panose="020B0A04020102020204" pitchFamily="34" charset="0"/>
              </a:rPr>
              <a:t> des caractéristiques physiques qui doivent être maitrisées lors d’une prise de parole: </a:t>
            </a:r>
            <a:endParaRPr lang="fr-FR" dirty="0" smtClean="0">
              <a:latin typeface="Arial Black" panose="020B0A04020102020204" pitchFamily="34" charset="0"/>
            </a:endParaRPr>
          </a:p>
          <a:p>
            <a:pPr marL="457200" indent="-457200">
              <a:buFont typeface="+mj-lt"/>
              <a:buAutoNum type="alphaLcPeriod"/>
            </a:pPr>
            <a:r>
              <a:rPr lang="fr-FR" dirty="0" smtClean="0">
                <a:solidFill>
                  <a:srgbClr val="FFFF00"/>
                </a:solidFill>
                <a:latin typeface="Arial Black" panose="020B0A04020102020204" pitchFamily="34" charset="0"/>
              </a:rPr>
              <a:t>Le volume</a:t>
            </a:r>
            <a:r>
              <a:rPr lang="fr-FR" dirty="0" smtClean="0">
                <a:latin typeface="Arial Black" panose="020B0A04020102020204" pitchFamily="34" charset="0"/>
              </a:rPr>
              <a:t>: il doit être adapté en fonction du lieu dans lequel se trouve l’orateur. Il faut qu’il soit moyen pour que l’orateur puisse le moduler en fonction de la situation de communication et pour qu’il ne se fatigue pas, surtout quand la présentation est assez longue.</a:t>
            </a:r>
            <a:endParaRPr lang="fr-FR" dirty="0" smtClean="0">
              <a:latin typeface="Arial Black" panose="020B0A04020102020204" pitchFamily="34" charset="0"/>
            </a:endParaRPr>
          </a:p>
          <a:p>
            <a:pPr marL="457200" indent="-457200">
              <a:buFont typeface="+mj-lt"/>
              <a:buAutoNum type="alphaLcPeriod"/>
            </a:pPr>
            <a:r>
              <a:rPr lang="fr-FR" dirty="0" smtClean="0">
                <a:solidFill>
                  <a:srgbClr val="FFFF00"/>
                </a:solidFill>
                <a:latin typeface="Arial Black" panose="020B0A04020102020204" pitchFamily="34" charset="0"/>
              </a:rPr>
              <a:t>Le débit</a:t>
            </a:r>
            <a:r>
              <a:rPr lang="fr-FR" dirty="0" smtClean="0">
                <a:latin typeface="Arial Black" panose="020B0A04020102020204" pitchFamily="34" charset="0"/>
              </a:rPr>
              <a:t>: il ne faut pas qu’il soit trop rapide pour permettre aux autres de suivre et de comprendre, ni trop lent, non plus, pour ne pas lasser l’auditoire.</a:t>
            </a:r>
            <a:endParaRPr lang="fr-FR" dirty="0" smtClean="0">
              <a:latin typeface="Arial Black" panose="020B0A04020102020204" pitchFamily="34" charset="0"/>
            </a:endParaRPr>
          </a:p>
          <a:p>
            <a:pPr marL="457200" indent="-457200">
              <a:buFont typeface="+mj-lt"/>
              <a:buAutoNum type="alphaLcPeriod"/>
            </a:pPr>
            <a:r>
              <a:rPr lang="fr-FR" dirty="0" smtClean="0">
                <a:latin typeface="Arial Black" panose="020B0A04020102020204" pitchFamily="34" charset="0"/>
              </a:rPr>
              <a:t> </a:t>
            </a:r>
            <a:r>
              <a:rPr lang="fr-FR" dirty="0" smtClean="0">
                <a:solidFill>
                  <a:srgbClr val="FFFF00"/>
                </a:solidFill>
                <a:latin typeface="Arial Black" panose="020B0A04020102020204" pitchFamily="34" charset="0"/>
              </a:rPr>
              <a:t>l’articulation</a:t>
            </a:r>
            <a:r>
              <a:rPr lang="fr-FR" dirty="0" smtClean="0">
                <a:latin typeface="Arial Black" panose="020B0A04020102020204" pitchFamily="34" charset="0"/>
              </a:rPr>
              <a:t>: doit être nette avec une mélodie vivante et variée. </a:t>
            </a:r>
            <a:endParaRPr lang="fr-FR" dirty="0" smtClean="0">
              <a:latin typeface="Arial Black" panose="020B0A04020102020204" pitchFamily="34" charset="0"/>
            </a:endParaRPr>
          </a:p>
          <a:p>
            <a:pPr marL="0" indent="0">
              <a:buNone/>
            </a:pPr>
            <a:endParaRPr lang="fr-FR" dirty="0">
              <a:latin typeface="Arial Black" panose="020B0A040201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276" y="373487"/>
            <a:ext cx="10908406" cy="5797640"/>
          </a:xfrm>
        </p:spPr>
        <p:txBody>
          <a:bodyPr>
            <a:normAutofit fontScale="92500" lnSpcReduction="10000"/>
          </a:bodyPr>
          <a:lstStyle/>
          <a:p>
            <a:pPr marL="457200" indent="-457200">
              <a:buFont typeface="+mj-lt"/>
              <a:buAutoNum type="arabicPeriod" startAt="4"/>
            </a:pPr>
            <a:r>
              <a:rPr lang="fr-FR" dirty="0" smtClean="0">
                <a:solidFill>
                  <a:srgbClr val="FFFF00"/>
                </a:solidFill>
                <a:latin typeface="Arial Black" panose="020B0A04020102020204" pitchFamily="34" charset="0"/>
              </a:rPr>
              <a:t>La proxémique</a:t>
            </a:r>
            <a:r>
              <a:rPr lang="fr-FR" dirty="0" smtClean="0">
                <a:latin typeface="Arial Black" panose="020B0A04020102020204" pitchFamily="34" charset="0"/>
              </a:rPr>
              <a:t>: c’est la distance qui sépare le locuteur et l’interlocuteur dans une interaction verbale. </a:t>
            </a:r>
            <a:endParaRPr lang="fr-FR" dirty="0" smtClean="0">
              <a:latin typeface="Arial Black" panose="020B0A04020102020204" pitchFamily="34" charset="0"/>
            </a:endParaRPr>
          </a:p>
          <a:p>
            <a:pPr marL="457200" indent="-457200">
              <a:buFont typeface="+mj-lt"/>
              <a:buAutoNum type="alphaLcPeriod"/>
            </a:pPr>
            <a:r>
              <a:rPr lang="fr-FR" dirty="0" smtClean="0">
                <a:solidFill>
                  <a:srgbClr val="FFFF00"/>
                </a:solidFill>
                <a:latin typeface="Arial Black" panose="020B0A04020102020204" pitchFamily="34" charset="0"/>
              </a:rPr>
              <a:t>La distance intime</a:t>
            </a:r>
            <a:r>
              <a:rPr lang="fr-FR" dirty="0" smtClean="0">
                <a:latin typeface="Arial Black" panose="020B0A04020102020204" pitchFamily="34" charset="0"/>
              </a:rPr>
              <a:t>: c’est quand on est tellement proche de son interlocuteur que l’on peut lui chuchoter à l’oreille.</a:t>
            </a:r>
            <a:endParaRPr lang="fr-FR" dirty="0" smtClean="0">
              <a:latin typeface="Arial Black" panose="020B0A04020102020204" pitchFamily="34" charset="0"/>
            </a:endParaRPr>
          </a:p>
          <a:p>
            <a:pPr marL="457200" indent="-457200">
              <a:buFont typeface="+mj-lt"/>
              <a:buAutoNum type="alphaLcPeriod"/>
            </a:pPr>
            <a:r>
              <a:rPr lang="fr-FR" dirty="0" smtClean="0">
                <a:solidFill>
                  <a:srgbClr val="FFFF00"/>
                </a:solidFill>
                <a:latin typeface="Arial Black" panose="020B0A04020102020204" pitchFamily="34" charset="0"/>
              </a:rPr>
              <a:t>La distance personnelle</a:t>
            </a:r>
            <a:r>
              <a:rPr lang="fr-FR" dirty="0" smtClean="0">
                <a:latin typeface="Arial Black" panose="020B0A04020102020204" pitchFamily="34" charset="0"/>
              </a:rPr>
              <a:t>: elle s’étend jusqu’à un mètre environ. C’est celle que l’on utilise lors de nos conversations courantes. </a:t>
            </a:r>
            <a:endParaRPr lang="fr-FR" dirty="0">
              <a:latin typeface="Arial Black" panose="020B0A04020102020204" pitchFamily="34" charset="0"/>
            </a:endParaRPr>
          </a:p>
          <a:p>
            <a:pPr marL="457200" indent="-457200">
              <a:buFont typeface="+mj-lt"/>
              <a:buAutoNum type="alphaLcPeriod"/>
            </a:pPr>
            <a:r>
              <a:rPr lang="fr-FR" dirty="0" smtClean="0">
                <a:solidFill>
                  <a:srgbClr val="FFFF00"/>
                </a:solidFill>
                <a:latin typeface="Arial Black" panose="020B0A04020102020204" pitchFamily="34" charset="0"/>
              </a:rPr>
              <a:t>La distance sociale</a:t>
            </a:r>
            <a:r>
              <a:rPr lang="fr-FR" dirty="0" smtClean="0">
                <a:latin typeface="Arial Black" panose="020B0A04020102020204" pitchFamily="34" charset="0"/>
              </a:rPr>
              <a:t>: elle s’étend entre un mètre et deux mètres cinquante. Elle est utilisée lors de nos rapports sociaux (à la poste face au guichetier) </a:t>
            </a:r>
            <a:endParaRPr lang="fr-FR" dirty="0" smtClean="0">
              <a:latin typeface="Arial Black" panose="020B0A04020102020204" pitchFamily="34" charset="0"/>
            </a:endParaRPr>
          </a:p>
          <a:p>
            <a:pPr marL="457200" indent="-457200">
              <a:buFont typeface="+mj-lt"/>
              <a:buAutoNum type="alphaLcPeriod"/>
            </a:pPr>
            <a:r>
              <a:rPr lang="fr-FR" dirty="0" smtClean="0">
                <a:solidFill>
                  <a:srgbClr val="FFFF00"/>
                </a:solidFill>
                <a:latin typeface="Arial Black" panose="020B0A04020102020204" pitchFamily="34" charset="0"/>
              </a:rPr>
              <a:t>La distance publique rapprochée</a:t>
            </a:r>
            <a:r>
              <a:rPr lang="fr-FR" dirty="0" smtClean="0">
                <a:latin typeface="Arial Black" panose="020B0A04020102020204" pitchFamily="34" charset="0"/>
              </a:rPr>
              <a:t>: Elle s’étend jusqu’à huit mètre. C’est cette distance qui intéresse l’orateur dans le milieu universitaire. L’orateur est dans l’obligation, dans ce cas, d’ajuster d’une part le volume de sa voix et d’autre part l’ampleur de ces gestes au volume disponible. Dans cette situation le seul Feed-Back dont disposera l’émetteur est l’attitude des membres du jury et le public en face. </a:t>
            </a:r>
            <a:endParaRPr lang="fr-FR" dirty="0" smtClean="0">
              <a:latin typeface="Arial Black" panose="020B0A04020102020204" pitchFamily="34" charset="0"/>
            </a:endParaRPr>
          </a:p>
          <a:p>
            <a:pPr marL="457200" indent="-457200">
              <a:buFont typeface="+mj-lt"/>
              <a:buAutoNum type="alphaLcPeriod"/>
            </a:pPr>
            <a:r>
              <a:rPr lang="fr-FR" dirty="0" smtClean="0">
                <a:solidFill>
                  <a:srgbClr val="FFFF00"/>
                </a:solidFill>
                <a:latin typeface="Arial Black" panose="020B0A04020102020204" pitchFamily="34" charset="0"/>
              </a:rPr>
              <a:t>La distance publique éloignée</a:t>
            </a:r>
            <a:r>
              <a:rPr lang="fr-FR" dirty="0" smtClean="0">
                <a:latin typeface="Arial Black" panose="020B0A04020102020204" pitchFamily="34" charset="0"/>
              </a:rPr>
              <a:t>: elle s’étend à plus de huit mètres. Dans cette situation une estrade et un grand espace séparent l’orateur de son public et un procédé de sonorisation est de mise pour que l’on puisse écouter le discours de l’émetteur. (cas de l’enseignant ou du conférencier dans un amphi ou un auditorium). </a:t>
            </a:r>
            <a:endParaRPr lang="fr-FR" dirty="0" smtClean="0">
              <a:latin typeface="Arial Black" panose="020B0A04020102020204" pitchFamily="34" charset="0"/>
            </a:endParaRPr>
          </a:p>
          <a:p>
            <a:pPr marL="0" indent="0">
              <a:buNone/>
            </a:pPr>
            <a:endParaRPr lang="fr-FR" dirty="0">
              <a:latin typeface="Arial Black" panose="020B0A040201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1492" y="373487"/>
            <a:ext cx="10745252" cy="6156101"/>
          </a:xfrm>
        </p:spPr>
        <p:txBody>
          <a:bodyPr>
            <a:normAutofit/>
          </a:bodyPr>
          <a:lstStyle/>
          <a:p>
            <a:pPr marL="0" indent="0">
              <a:buNone/>
            </a:pPr>
            <a:r>
              <a:rPr lang="fr-FR" dirty="0" smtClean="0">
                <a:solidFill>
                  <a:srgbClr val="FFFF00"/>
                </a:solidFill>
                <a:latin typeface="Arial Black" panose="020B0A04020102020204" pitchFamily="34" charset="0"/>
              </a:rPr>
              <a:t>II- Ses </a:t>
            </a:r>
            <a:r>
              <a:rPr lang="fr-FR" dirty="0">
                <a:solidFill>
                  <a:srgbClr val="FFFF00"/>
                </a:solidFill>
                <a:latin typeface="Arial Black" panose="020B0A04020102020204" pitchFamily="34" charset="0"/>
              </a:rPr>
              <a:t>fonctions :</a:t>
            </a:r>
            <a:endParaRPr lang="fr-FR" dirty="0">
              <a:solidFill>
                <a:srgbClr val="FFFF00"/>
              </a:solidFill>
              <a:latin typeface="Arial Black" panose="020B0A04020102020204" pitchFamily="34" charset="0"/>
            </a:endParaRPr>
          </a:p>
          <a:p>
            <a:pPr>
              <a:buFont typeface="Wingdings" panose="05000000000000000000" pitchFamily="2" charset="2"/>
              <a:buChar char="v"/>
            </a:pPr>
            <a:r>
              <a:rPr lang="fr-FR" dirty="0">
                <a:latin typeface="Arial Black" panose="020B0A04020102020204" pitchFamily="34" charset="0"/>
              </a:rPr>
              <a:t>Réguler les relations humaines entre émetteur et récepteur : mains (ouvertes dirigées vers l’auditoire), regard (mobile et franc), hochement de la tête (acquiescement), sourire. Tout cela permet d’établir un bon contact avec son public.</a:t>
            </a:r>
            <a:endParaRPr lang="fr-FR" dirty="0">
              <a:latin typeface="Arial Black" panose="020B0A04020102020204" pitchFamily="34" charset="0"/>
            </a:endParaRPr>
          </a:p>
          <a:p>
            <a:pPr>
              <a:buFont typeface="Wingdings" panose="05000000000000000000" pitchFamily="2" charset="2"/>
              <a:buChar char="v"/>
            </a:pPr>
            <a:r>
              <a:rPr lang="fr-FR" dirty="0">
                <a:latin typeface="Arial Black" panose="020B0A04020102020204" pitchFamily="34" charset="0"/>
              </a:rPr>
              <a:t>Renforcer le sens des paroles par l’effet d’accentuation et de redondance. </a:t>
            </a:r>
            <a:endParaRPr lang="fr-FR" dirty="0" smtClean="0">
              <a:latin typeface="Arial Black" panose="020B0A04020102020204" pitchFamily="34" charset="0"/>
            </a:endParaRPr>
          </a:p>
          <a:p>
            <a:pPr>
              <a:buFont typeface="Wingdings" panose="05000000000000000000" pitchFamily="2" charset="2"/>
              <a:buChar char="v"/>
            </a:pPr>
            <a:endParaRPr lang="fr-FR" dirty="0">
              <a:latin typeface="Arial Black" panose="020B0A04020102020204" pitchFamily="34" charset="0"/>
            </a:endParaRPr>
          </a:p>
          <a:p>
            <a:pPr marL="0" indent="0">
              <a:buNone/>
            </a:pPr>
            <a:r>
              <a:rPr lang="fr-FR" dirty="0" smtClean="0">
                <a:latin typeface="Arial Black" panose="020B0A04020102020204" pitchFamily="34" charset="0"/>
              </a:rPr>
              <a:t>L’orateur </a:t>
            </a:r>
            <a:r>
              <a:rPr lang="fr-FR" dirty="0">
                <a:latin typeface="Arial Black" panose="020B0A04020102020204" pitchFamily="34" charset="0"/>
              </a:rPr>
              <a:t>doit donc </a:t>
            </a:r>
            <a:r>
              <a:rPr lang="fr-FR" dirty="0" smtClean="0">
                <a:latin typeface="Arial Black" panose="020B0A04020102020204" pitchFamily="34" charset="0"/>
              </a:rPr>
              <a:t>adapter </a:t>
            </a:r>
            <a:r>
              <a:rPr lang="fr-FR" dirty="0">
                <a:latin typeface="Arial Black" panose="020B0A04020102020204" pitchFamily="34" charset="0"/>
              </a:rPr>
              <a:t>ses gestes, la mobilité de son regard, sa voix à la taille de la salle dans laquelle il se trouve. L’immobilité de ses traits, la fixité de son regard et l’absence de gestes ou de déplacement pourront être </a:t>
            </a:r>
            <a:r>
              <a:rPr lang="fr-FR" dirty="0" smtClean="0">
                <a:latin typeface="Arial Black" panose="020B0A04020102020204" pitchFamily="34" charset="0"/>
              </a:rPr>
              <a:t>interprétés </a:t>
            </a:r>
            <a:r>
              <a:rPr lang="fr-FR" dirty="0">
                <a:latin typeface="Arial Black" panose="020B0A04020102020204" pitchFamily="34" charset="0"/>
              </a:rPr>
              <a:t>par l’auditoire comme un repli sur soi-même, une peur voire même un manque de confiance en soi. </a:t>
            </a:r>
            <a:endParaRPr lang="fr-FR" dirty="0" smtClean="0">
              <a:latin typeface="Arial Black" panose="020B0A04020102020204" pitchFamily="34" charset="0"/>
            </a:endParaRPr>
          </a:p>
          <a:p>
            <a:pPr marL="0" indent="0">
              <a:buNone/>
            </a:pPr>
            <a:endParaRPr lang="fr-FR" dirty="0">
              <a:latin typeface="Arial Black" panose="020B0A04020102020204" pitchFamily="34" charset="0"/>
            </a:endParaRPr>
          </a:p>
          <a:p>
            <a:pPr marL="0" indent="0">
              <a:buNone/>
            </a:pPr>
            <a:r>
              <a:rPr lang="fr-FR" dirty="0">
                <a:latin typeface="Arial Black" panose="020B0A04020102020204" pitchFamily="34" charset="0"/>
              </a:rPr>
              <a:t>Voici une grille d’appréciation pour </a:t>
            </a:r>
            <a:r>
              <a:rPr lang="fr-FR" dirty="0" smtClean="0">
                <a:latin typeface="Arial Black" panose="020B0A04020102020204" pitchFamily="34" charset="0"/>
              </a:rPr>
              <a:t>évaluer sa communication non verbale </a:t>
            </a:r>
            <a:r>
              <a:rPr lang="fr-FR" dirty="0">
                <a:latin typeface="Arial Black" panose="020B0A04020102020204" pitchFamily="34" charset="0"/>
              </a:rPr>
              <a:t>lors d’une prise de parole*</a:t>
            </a:r>
            <a:endParaRPr lang="fr-FR" dirty="0">
              <a:latin typeface="Arial Black" panose="020B0A04020102020204" pitchFamily="34" charset="0"/>
            </a:endParaRPr>
          </a:p>
          <a:p>
            <a:pPr marL="0" indent="0">
              <a:buNone/>
            </a:pPr>
            <a:endParaRPr lang="fr-FR" dirty="0">
              <a:latin typeface="Arial Black" panose="020B0A040201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80975" y="231775"/>
          <a:ext cx="11834814" cy="6954520"/>
        </p:xfrm>
        <a:graphic>
          <a:graphicData uri="http://schemas.openxmlformats.org/drawingml/2006/table">
            <a:tbl>
              <a:tblPr firstRow="1" bandRow="1">
                <a:tableStyleId>{5C22544A-7EE6-4342-B048-85BDC9FD1C3A}</a:tableStyleId>
              </a:tblPr>
              <a:tblGrid>
                <a:gridCol w="9542574"/>
                <a:gridCol w="489397"/>
                <a:gridCol w="321972"/>
                <a:gridCol w="631065"/>
                <a:gridCol w="334851"/>
                <a:gridCol w="514955"/>
              </a:tblGrid>
              <a:tr h="370840">
                <a:tc>
                  <a:txBody>
                    <a:bodyPr/>
                    <a:lstStyle/>
                    <a:p>
                      <a:r>
                        <a:rPr lang="fr-FR" dirty="0" smtClean="0"/>
                        <a:t>Evaluation </a:t>
                      </a:r>
                      <a:endParaRPr lang="fr-FR" dirty="0"/>
                    </a:p>
                  </a:txBody>
                  <a:tcPr/>
                </a:tc>
                <a:tc>
                  <a:txBody>
                    <a:bodyPr/>
                    <a:lstStyle/>
                    <a:p>
                      <a:r>
                        <a:rPr lang="fr-FR" dirty="0" smtClean="0"/>
                        <a:t>- -</a:t>
                      </a:r>
                      <a:endParaRPr lang="fr-FR" dirty="0"/>
                    </a:p>
                  </a:txBody>
                  <a:tcPr/>
                </a:tc>
                <a:tc>
                  <a:txBody>
                    <a:bodyPr/>
                    <a:lstStyle/>
                    <a:p>
                      <a:r>
                        <a:rPr lang="fr-FR" dirty="0" smtClean="0"/>
                        <a:t>-</a:t>
                      </a:r>
                      <a:endParaRPr lang="fr-FR" dirty="0"/>
                    </a:p>
                  </a:txBody>
                  <a:tcPr/>
                </a:tc>
                <a:tc>
                  <a:txBody>
                    <a:bodyPr/>
                    <a:lstStyle/>
                    <a:p>
                      <a:r>
                        <a:rPr lang="fr-FR" dirty="0" smtClean="0"/>
                        <a:t>-/+</a:t>
                      </a:r>
                      <a:endParaRPr lang="fr-FR" dirty="0"/>
                    </a:p>
                  </a:txBody>
                  <a:tcPr/>
                </a:tc>
                <a:tc>
                  <a:txBody>
                    <a:bodyPr/>
                    <a:lstStyle/>
                    <a:p>
                      <a:r>
                        <a:rPr lang="fr-FR" dirty="0" smtClean="0"/>
                        <a:t>+</a:t>
                      </a:r>
                      <a:endParaRPr lang="fr-FR" dirty="0"/>
                    </a:p>
                  </a:txBody>
                  <a:tcPr/>
                </a:tc>
                <a:tc>
                  <a:txBody>
                    <a:bodyPr/>
                    <a:lstStyle/>
                    <a:p>
                      <a:r>
                        <a:rPr lang="fr-FR" dirty="0" smtClean="0"/>
                        <a:t>++</a:t>
                      </a:r>
                      <a:endParaRPr lang="fr-FR" dirty="0"/>
                    </a:p>
                  </a:txBody>
                  <a:tcPr/>
                </a:tc>
              </a:tr>
              <a:tr h="370840">
                <a:tc>
                  <a:txBody>
                    <a:bodyPr/>
                    <a:lstStyle/>
                    <a:p>
                      <a:pPr marL="342900" indent="-342900">
                        <a:buFont typeface="+mj-lt"/>
                        <a:buAutoNum type="arabicPeriod"/>
                      </a:pPr>
                      <a:r>
                        <a:rPr lang="fr-FR" dirty="0" smtClean="0"/>
                        <a:t>Attitude</a:t>
                      </a:r>
                      <a:r>
                        <a:rPr lang="fr-FR" baseline="0" dirty="0" smtClean="0"/>
                        <a:t> générale</a:t>
                      </a:r>
                      <a:endParaRPr lang="fr-FR" baseline="0" dirty="0" smtClean="0"/>
                    </a:p>
                    <a:p>
                      <a:pPr marL="285750" indent="-285750">
                        <a:buFont typeface="Arial" panose="020B0604020202020204" pitchFamily="34" charset="0"/>
                        <a:buChar char="•"/>
                      </a:pPr>
                      <a:r>
                        <a:rPr lang="fr-FR" baseline="0" dirty="0" smtClean="0"/>
                        <a:t>Rigidité, tonicité, ouverture</a:t>
                      </a:r>
                      <a:endParaRPr lang="fr-FR" baseline="0" dirty="0" smtClean="0"/>
                    </a:p>
                    <a:p>
                      <a:pPr marL="285750" indent="-285750">
                        <a:buFont typeface="Arial" panose="020B0604020202020204" pitchFamily="34" charset="0"/>
                        <a:buChar char="•"/>
                      </a:pPr>
                      <a:r>
                        <a:rPr lang="fr-FR" baseline="0" dirty="0" smtClean="0"/>
                        <a:t>Aisance des déplacement</a:t>
                      </a:r>
                      <a:endParaRPr lang="fr-FR" baseline="0" dirty="0" smtClean="0"/>
                    </a:p>
                    <a:p>
                      <a:pPr marL="285750" indent="-285750">
                        <a:buFont typeface="Arial" panose="020B0604020202020204" pitchFamily="34" charset="0"/>
                        <a:buChar char="•"/>
                      </a:pPr>
                      <a:r>
                        <a:rPr lang="fr-FR" baseline="0" dirty="0" smtClean="0"/>
                        <a:t>Au total : implication</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pPr marL="342900" indent="-342900">
                        <a:buFont typeface="+mj-lt"/>
                        <a:buAutoNum type="arabicPeriod" startAt="2"/>
                      </a:pPr>
                      <a:r>
                        <a:rPr lang="fr-FR" dirty="0" smtClean="0"/>
                        <a:t>Gestuelle</a:t>
                      </a:r>
                      <a:endParaRPr lang="fr-FR" dirty="0" smtClean="0"/>
                    </a:p>
                    <a:p>
                      <a:pPr marL="285750" indent="-285750">
                        <a:buFont typeface="Arial" panose="020B0604020202020204" pitchFamily="34" charset="0"/>
                        <a:buChar char="•"/>
                      </a:pPr>
                      <a:r>
                        <a:rPr lang="fr-FR" dirty="0" smtClean="0"/>
                        <a:t>Harmonie</a:t>
                      </a:r>
                      <a:r>
                        <a:rPr lang="fr-FR" baseline="0" dirty="0" smtClean="0"/>
                        <a:t>, ouverture, souplesse</a:t>
                      </a:r>
                      <a:endParaRPr lang="fr-FR" baseline="0" dirty="0" smtClean="0"/>
                    </a:p>
                    <a:p>
                      <a:pPr marL="285750" indent="-285750">
                        <a:buFont typeface="Arial" panose="020B0604020202020204" pitchFamily="34" charset="0"/>
                        <a:buChar char="•"/>
                      </a:pPr>
                      <a:r>
                        <a:rPr lang="fr-FR" baseline="0" dirty="0" smtClean="0"/>
                        <a:t>Netteté, sobriété, sincérité, cohérence</a:t>
                      </a:r>
                      <a:endParaRPr lang="fr-FR" baseline="0" dirty="0" smtClean="0"/>
                    </a:p>
                    <a:p>
                      <a:pPr marL="285750" indent="-285750">
                        <a:buFont typeface="Arial" panose="020B0604020202020204" pitchFamily="34" charset="0"/>
                        <a:buChar char="•"/>
                      </a:pPr>
                      <a:r>
                        <a:rPr lang="fr-FR" baseline="0" dirty="0" smtClean="0"/>
                        <a:t>Maîtrise: absence de geste ég</a:t>
                      </a:r>
                      <a:r>
                        <a:rPr lang="fr-FR" baseline="0" dirty="0" smtClean="0">
                          <a:solidFill>
                            <a:srgbClr val="FF0000"/>
                          </a:solidFill>
                        </a:rPr>
                        <a:t>o</a:t>
                      </a:r>
                      <a:r>
                        <a:rPr lang="fr-FR" baseline="0" dirty="0" smtClean="0"/>
                        <a:t>centrique</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pPr marL="342900" indent="-342900">
                        <a:buFont typeface="+mj-lt"/>
                        <a:buAutoNum type="arabicPeriod" startAt="3"/>
                      </a:pPr>
                      <a:r>
                        <a:rPr lang="fr-FR" dirty="0" smtClean="0"/>
                        <a:t>Visage</a:t>
                      </a:r>
                      <a:endParaRPr lang="fr-FR" dirty="0" smtClean="0"/>
                    </a:p>
                    <a:p>
                      <a:pPr marL="285750" indent="-285750">
                        <a:buFont typeface="Arial" panose="020B0604020202020204" pitchFamily="34" charset="0"/>
                        <a:buChar char="•"/>
                      </a:pPr>
                      <a:r>
                        <a:rPr lang="fr-FR" dirty="0" smtClean="0"/>
                        <a:t>Ouverture et sourire</a:t>
                      </a:r>
                      <a:endParaRPr lang="fr-FR" dirty="0" smtClean="0"/>
                    </a:p>
                    <a:p>
                      <a:pPr marL="285750" indent="-285750">
                        <a:buFont typeface="Arial" panose="020B0604020202020204" pitchFamily="34" charset="0"/>
                        <a:buChar char="•"/>
                      </a:pPr>
                      <a:r>
                        <a:rPr lang="fr-FR" dirty="0" smtClean="0"/>
                        <a:t>Mobilité des traits et de</a:t>
                      </a:r>
                      <a:r>
                        <a:rPr lang="fr-FR" baseline="0" dirty="0" smtClean="0"/>
                        <a:t> la tête</a:t>
                      </a:r>
                      <a:endParaRPr lang="fr-FR" baseline="0" dirty="0" smtClean="0"/>
                    </a:p>
                    <a:p>
                      <a:pPr marL="285750" indent="-285750">
                        <a:buFont typeface="Arial" panose="020B0604020202020204" pitchFamily="34" charset="0"/>
                        <a:buChar char="•"/>
                      </a:pPr>
                      <a:r>
                        <a:rPr lang="fr-FR" baseline="0" dirty="0" smtClean="0"/>
                        <a:t>Franchise et mobilité du regard</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pPr marL="342900" indent="-342900">
                        <a:buFont typeface="+mj-lt"/>
                        <a:buAutoNum type="arabicPeriod" startAt="4"/>
                      </a:pPr>
                      <a:r>
                        <a:rPr lang="fr-FR" dirty="0" smtClean="0"/>
                        <a:t>Voix</a:t>
                      </a:r>
                      <a:endParaRPr lang="fr-FR" dirty="0" smtClean="0"/>
                    </a:p>
                    <a:p>
                      <a:pPr marL="285750" indent="-285750">
                        <a:buFont typeface="Arial" panose="020B0604020202020204" pitchFamily="34" charset="0"/>
                        <a:buChar char="•"/>
                      </a:pPr>
                      <a:r>
                        <a:rPr lang="fr-FR" dirty="0" smtClean="0"/>
                        <a:t>Puissance, débit, articulation</a:t>
                      </a:r>
                      <a:endParaRPr lang="fr-FR" dirty="0" smtClean="0"/>
                    </a:p>
                    <a:p>
                      <a:pPr marL="285750" indent="-285750">
                        <a:buFont typeface="Arial" panose="020B0604020202020204" pitchFamily="34" charset="0"/>
                        <a:buChar char="•"/>
                      </a:pPr>
                      <a:r>
                        <a:rPr lang="fr-FR" dirty="0" smtClean="0"/>
                        <a:t>Intonation, vivacité du ton</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pPr marL="342900" indent="-342900">
                        <a:buFont typeface="+mj-lt"/>
                        <a:buAutoNum type="arabicPeriod" startAt="5"/>
                      </a:pPr>
                      <a:r>
                        <a:rPr lang="fr-FR" dirty="0" smtClean="0"/>
                        <a:t>Impression générale</a:t>
                      </a:r>
                      <a:endParaRPr lang="fr-FR" dirty="0" smtClean="0"/>
                    </a:p>
                    <a:p>
                      <a:pPr marL="285750" indent="-285750">
                        <a:buFont typeface="Arial" panose="020B0604020202020204" pitchFamily="34" charset="0"/>
                        <a:buChar char="•"/>
                      </a:pPr>
                      <a:r>
                        <a:rPr lang="fr-FR" dirty="0" smtClean="0"/>
                        <a:t>Amicale et rassurante/hostile et inquiétante</a:t>
                      </a:r>
                      <a:endParaRPr lang="fr-FR" dirty="0" smtClean="0"/>
                    </a:p>
                    <a:p>
                      <a:pPr marL="285750" indent="-285750">
                        <a:buFont typeface="Arial" panose="020B0604020202020204" pitchFamily="34" charset="0"/>
                        <a:buChar char="•"/>
                      </a:pPr>
                      <a:r>
                        <a:rPr lang="fr-FR" dirty="0" smtClean="0"/>
                        <a:t>Agréable/désagréable</a:t>
                      </a:r>
                      <a:endParaRPr lang="fr-FR" dirty="0" smtClean="0"/>
                    </a:p>
                    <a:p>
                      <a:pPr marL="285750" indent="-285750">
                        <a:buFont typeface="Arial" panose="020B0604020202020204" pitchFamily="34" charset="0"/>
                        <a:buChar char="•"/>
                      </a:pPr>
                      <a:r>
                        <a:rPr lang="fr-FR" dirty="0" smtClean="0"/>
                        <a:t>Sincère/affectée</a:t>
                      </a:r>
                      <a:endParaRPr lang="fr-FR" dirty="0" smtClean="0"/>
                    </a:p>
                    <a:p>
                      <a:pPr marL="285750" indent="-285750">
                        <a:buFont typeface="Arial" panose="020B0604020202020204" pitchFamily="34" charset="0"/>
                        <a:buChar char="•"/>
                      </a:pPr>
                      <a:r>
                        <a:rPr lang="fr-FR" dirty="0" smtClean="0"/>
                        <a:t>Dominatrice/soumise</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r>
                        <a:rPr lang="fr-FR" dirty="0" smtClean="0">
                          <a:latin typeface="Arial Black" panose="020B0A04020102020204" pitchFamily="34" charset="0"/>
                        </a:rPr>
                        <a:t>*Bernard,</a:t>
                      </a:r>
                      <a:r>
                        <a:rPr lang="fr-FR" baseline="0" dirty="0" smtClean="0">
                          <a:latin typeface="Arial Black" panose="020B0A04020102020204" pitchFamily="34" charset="0"/>
                        </a:rPr>
                        <a:t> Meyer, les pratiques de communication, Paris, Armand Colin, 2007 </a:t>
                      </a:r>
                      <a:endParaRPr lang="fr-FR" dirty="0">
                        <a:latin typeface="Arial Black" panose="020B0A04020102020204" pitchFamily="34" charset="0"/>
                      </a:endParaRP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14291</Words>
  <Application>WPS Presentation</Application>
  <PresentationFormat>Grand écran</PresentationFormat>
  <Paragraphs>205</Paragraphs>
  <Slides>23</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Arial</vt:lpstr>
      <vt:lpstr>SimSun</vt:lpstr>
      <vt:lpstr>Wingdings</vt:lpstr>
      <vt:lpstr>Wingdings 3</vt:lpstr>
      <vt:lpstr>Arial</vt:lpstr>
      <vt:lpstr>Arial Black</vt:lpstr>
      <vt:lpstr>Century Gothic</vt:lpstr>
      <vt:lpstr>Microsoft YaHei</vt:lpstr>
      <vt:lpstr>Arial Unicode MS</vt:lpstr>
      <vt:lpstr>Calibri</vt:lpstr>
      <vt:lpstr>Ion</vt:lpstr>
      <vt:lpstr>Méthodologie de l’oral-mémoire</vt:lpstr>
      <vt:lpstr>C’est quoi une présentation orale</vt:lpstr>
      <vt:lpstr>PowerPoint 演示文稿</vt:lpstr>
      <vt:lpstr>La communication non verbale</vt:lpstr>
      <vt:lpstr>PowerPoint 演示文稿</vt:lpstr>
      <vt:lpstr>PowerPoint 演示文稿</vt:lpstr>
      <vt:lpstr>PowerPoint 演示文稿</vt:lpstr>
      <vt:lpstr>PowerPoint 演示文稿</vt:lpstr>
      <vt:lpstr>PowerPoint 演示文稿</vt:lpstr>
      <vt:lpstr>Les étapes de la présentation orale</vt:lpstr>
      <vt:lpstr>Réflexion sur le sujet</vt:lpstr>
      <vt:lpstr>Réflexion sur l’objectif</vt:lpstr>
      <vt:lpstr>Réflexion sur le public</vt:lpstr>
      <vt:lpstr>Réflexion sur le temps imparti</vt:lpstr>
      <vt:lpstr>Réflexion sur le lieu de la présentation</vt:lpstr>
      <vt:lpstr>  La soutenance </vt:lpstr>
      <vt:lpstr>PowerPoint 演示文稿</vt:lpstr>
      <vt:lpstr>PowerPoint 演示文稿</vt:lpstr>
      <vt:lpstr>Les entraves d’une bonne présentation </vt:lpstr>
      <vt:lpstr>PowerPoint 演示文稿</vt:lpstr>
      <vt:lpstr>PowerPoint 演示文稿</vt:lpstr>
      <vt:lpstr>conclusion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Méthodologie de l’oral-mémoire</dc:title>
  <dc:creator>Nonoce Nonoce</dc:creator>
  <cp:lastModifiedBy>ramia</cp:lastModifiedBy>
  <cp:revision>104</cp:revision>
  <dcterms:created xsi:type="dcterms:W3CDTF">2020-12-29T20:11:00Z</dcterms:created>
  <dcterms:modified xsi:type="dcterms:W3CDTF">2021-10-19T21:21:09Z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34756223728F46938F4404182121A07B</vt:lpwstr>
  </property>
  <property fmtid="{D5CDD505-2E9C-101B-9397-08002B2CF9AE}" pid="3" name="KSOProductBuildVer">
    <vt:lpwstr>1036-11.2.0.10323</vt:lpwstr>
  </property>
</Properties>
</file>