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 id="2147483702" r:id="rId5"/>
    <p:sldMasterId id="2147483715" r:id="rId6"/>
    <p:sldMasterId id="2147483729" r:id="rId7"/>
  </p:sldMasterIdLst>
  <p:notesMasterIdLst>
    <p:notesMasterId r:id="rId90"/>
  </p:notesMasterIdLst>
  <p:sldIdLst>
    <p:sldId id="256" r:id="rId8"/>
    <p:sldId id="267" r:id="rId9"/>
    <p:sldId id="268" r:id="rId10"/>
    <p:sldId id="257" r:id="rId11"/>
    <p:sldId id="258" r:id="rId12"/>
    <p:sldId id="259" r:id="rId13"/>
    <p:sldId id="260" r:id="rId14"/>
    <p:sldId id="261" r:id="rId15"/>
    <p:sldId id="262" r:id="rId16"/>
    <p:sldId id="263" r:id="rId17"/>
    <p:sldId id="266" r:id="rId18"/>
    <p:sldId id="264" r:id="rId19"/>
    <p:sldId id="265" r:id="rId20"/>
    <p:sldId id="349" r:id="rId21"/>
    <p:sldId id="274" r:id="rId22"/>
    <p:sldId id="325" r:id="rId23"/>
    <p:sldId id="275" r:id="rId24"/>
    <p:sldId id="280" r:id="rId25"/>
    <p:sldId id="283" r:id="rId26"/>
    <p:sldId id="284" r:id="rId27"/>
    <p:sldId id="286" r:id="rId28"/>
    <p:sldId id="290" r:id="rId29"/>
    <p:sldId id="288" r:id="rId30"/>
    <p:sldId id="282" r:id="rId31"/>
    <p:sldId id="276" r:id="rId32"/>
    <p:sldId id="292" r:id="rId33"/>
    <p:sldId id="293" r:id="rId34"/>
    <p:sldId id="295" r:id="rId35"/>
    <p:sldId id="296" r:id="rId36"/>
    <p:sldId id="297" r:id="rId37"/>
    <p:sldId id="298" r:id="rId38"/>
    <p:sldId id="300" r:id="rId39"/>
    <p:sldId id="301" r:id="rId40"/>
    <p:sldId id="302" r:id="rId41"/>
    <p:sldId id="303" r:id="rId42"/>
    <p:sldId id="352" r:id="rId43"/>
    <p:sldId id="305" r:id="rId44"/>
    <p:sldId id="353" r:id="rId45"/>
    <p:sldId id="354" r:id="rId46"/>
    <p:sldId id="355" r:id="rId47"/>
    <p:sldId id="269" r:id="rId48"/>
    <p:sldId id="270" r:id="rId49"/>
    <p:sldId id="271" r:id="rId50"/>
    <p:sldId id="272" r:id="rId51"/>
    <p:sldId id="273" r:id="rId52"/>
    <p:sldId id="306" r:id="rId53"/>
    <p:sldId id="309" r:id="rId54"/>
    <p:sldId id="308"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6" r:id="rId71"/>
    <p:sldId id="327" r:id="rId72"/>
    <p:sldId id="329" r:id="rId73"/>
    <p:sldId id="328" r:id="rId74"/>
    <p:sldId id="330" r:id="rId75"/>
    <p:sldId id="333" r:id="rId76"/>
    <p:sldId id="334" r:id="rId77"/>
    <p:sldId id="335" r:id="rId78"/>
    <p:sldId id="336" r:id="rId79"/>
    <p:sldId id="340" r:id="rId80"/>
    <p:sldId id="342" r:id="rId81"/>
    <p:sldId id="343" r:id="rId82"/>
    <p:sldId id="344" r:id="rId83"/>
    <p:sldId id="345" r:id="rId84"/>
    <p:sldId id="346" r:id="rId85"/>
    <p:sldId id="347" r:id="rId86"/>
    <p:sldId id="348" r:id="rId87"/>
    <p:sldId id="350" r:id="rId88"/>
    <p:sldId id="35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612"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notesMaster" Target="notesMasters/notes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547AFA-31BD-4250-B746-F74034C0E415}" type="datetimeFigureOut">
              <a:rPr lang="fr-FR" smtClean="0"/>
              <a:t>19/05/2020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F24A5-2162-4DFE-837F-54D33F6847D6}" type="slidenum">
              <a:rPr lang="fr-FR" smtClean="0"/>
              <a:t>‹N°›</a:t>
            </a:fld>
            <a:endParaRPr lang="fr-FR"/>
          </a:p>
        </p:txBody>
      </p:sp>
    </p:spTree>
    <p:extLst>
      <p:ext uri="{BB962C8B-B14F-4D97-AF65-F5344CB8AC3E}">
        <p14:creationId xmlns:p14="http://schemas.microsoft.com/office/powerpoint/2010/main" val="96333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616DEA-062A-43FC-BDB0-97D5F2E8D684}" type="slidenum">
              <a:rPr lang="en-US" altLang="fr-FR"/>
              <a:pPr/>
              <a:t>19</a:t>
            </a:fld>
            <a:endParaRPr lang="en-US" altLang="fr-FR"/>
          </a:p>
        </p:txBody>
      </p:sp>
      <p:sp>
        <p:nvSpPr>
          <p:cNvPr id="626690" name="Rectangle 2"/>
          <p:cNvSpPr>
            <a:spLocks noGrp="1" noRot="1" noChangeAspect="1" noChangeArrowheads="1" noTextEdit="1"/>
          </p:cNvSpPr>
          <p:nvPr>
            <p:ph type="sldImg"/>
          </p:nvPr>
        </p:nvSpPr>
        <p:spPr>
          <a:ln/>
        </p:spPr>
      </p:sp>
      <p:sp>
        <p:nvSpPr>
          <p:cNvPr id="626691" name="Rectangle 3"/>
          <p:cNvSpPr>
            <a:spLocks noGrp="1" noChangeArrowheads="1"/>
          </p:cNvSpPr>
          <p:nvPr>
            <p:ph type="body" idx="1"/>
          </p:nvPr>
        </p:nvSpPr>
        <p:spPr/>
        <p:txBody>
          <a:bodyPr lIns="89730" tIns="44865" rIns="89730" bIns="44865"/>
          <a:lstStyle/>
          <a:p>
            <a:r>
              <a:rPr lang="en-US" altLang="fr-FR"/>
              <a:t>Starting with some of the background:  </a:t>
            </a:r>
          </a:p>
          <a:p>
            <a:r>
              <a:rPr lang="en-US" altLang="fr-FR"/>
              <a:t>WN virus is a zoonotic flavivirus transmitted by mosquitoes, and uses birds as amplifier hosts.  </a:t>
            </a:r>
          </a:p>
          <a:p>
            <a:r>
              <a:rPr lang="en-US" altLang="fr-FR"/>
              <a:t>Because of this, we can expect many similarities between West Nile virus and St. Louis encephalitis virus, our domestic zoonotic flavivirus. </a:t>
            </a:r>
          </a:p>
          <a:p>
            <a:endParaRPr lang="en-US" altLang="fr-FR"/>
          </a:p>
          <a:p>
            <a:r>
              <a:rPr lang="en-US" altLang="fr-FR">
                <a:sym typeface="Wingdings 2" panose="05020102010507070707" pitchFamily="18" charset="2"/>
              </a:rPr>
              <a:t></a:t>
            </a:r>
            <a:r>
              <a:rPr lang="en-US" altLang="fr-FR"/>
              <a:t>The core of the cycle is enzootic transmission – or  maintenance and amplification – in which mosquitoes and birds cycle the virus.   Under permissive conditions, this amplification cycle can dramatically increase the number of infected birds and mosquitoes in an area through the course of the summer.</a:t>
            </a:r>
          </a:p>
          <a:p>
            <a:endParaRPr lang="en-US" altLang="fr-FR"/>
          </a:p>
          <a:p>
            <a:r>
              <a:rPr lang="en-US" altLang="fr-FR">
                <a:sym typeface="Wingdings 2" panose="05020102010507070707" pitchFamily="18" charset="2"/>
              </a:rPr>
              <a:t></a:t>
            </a:r>
            <a:r>
              <a:rPr lang="en-US" altLang="fr-FR"/>
              <a:t> Very intense transmission may produce avian epizootics, mammalian epizootics, or epidemics.   </a:t>
            </a:r>
          </a:p>
          <a:p>
            <a:r>
              <a:rPr lang="en-US" altLang="fr-FR"/>
              <a:t>Epizootic and epidemic transmission may involve the same vector species as enzootic transmission, or may involve other species that are susceptible to the virus and feed on a wider variety of hosts.  </a:t>
            </a:r>
          </a:p>
          <a:p>
            <a:r>
              <a:rPr lang="en-US" altLang="fr-FR"/>
              <a:t>These species are usually referred to as Accessory vectors or Bridge vectors because they bridge transmission from the maintenance cycles to incidental hosts like horses or humans.</a:t>
            </a:r>
          </a:p>
        </p:txBody>
      </p:sp>
    </p:spTree>
    <p:extLst>
      <p:ext uri="{BB962C8B-B14F-4D97-AF65-F5344CB8AC3E}">
        <p14:creationId xmlns:p14="http://schemas.microsoft.com/office/powerpoint/2010/main" val="722520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875B37-F376-42B9-944E-D7932884DA0C}" type="slidenum">
              <a:rPr lang="en-US" altLang="fr-FR">
                <a:solidFill>
                  <a:prstClr val="black"/>
                </a:solidFill>
              </a:rPr>
              <a:pPr/>
              <a:t>32</a:t>
            </a:fld>
            <a:endParaRPr lang="en-US" altLang="fr-FR">
              <a:solidFill>
                <a:prstClr val="black"/>
              </a:solidFill>
            </a:endParaRPr>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p:txBody>
          <a:bodyPr/>
          <a:lstStyle/>
          <a:p>
            <a:r>
              <a:rPr lang="en-US" altLang="fr-FR"/>
              <a:t>The crows remain an important part of the avian mortality surveillance</a:t>
            </a:r>
          </a:p>
        </p:txBody>
      </p:sp>
    </p:spTree>
    <p:extLst>
      <p:ext uri="{BB962C8B-B14F-4D97-AF65-F5344CB8AC3E}">
        <p14:creationId xmlns:p14="http://schemas.microsoft.com/office/powerpoint/2010/main" val="417684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C5ACE69-219C-4D8F-B469-7550414832D7}" type="slidenum">
              <a:rPr lang="fr-FR" smtClean="0"/>
              <a:t>70</a:t>
            </a:fld>
            <a:endParaRPr lang="fr-FR"/>
          </a:p>
        </p:txBody>
      </p:sp>
    </p:spTree>
    <p:extLst>
      <p:ext uri="{BB962C8B-B14F-4D97-AF65-F5344CB8AC3E}">
        <p14:creationId xmlns:p14="http://schemas.microsoft.com/office/powerpoint/2010/main" val="2330904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C5ACE69-219C-4D8F-B469-7550414832D7}" type="slidenum">
              <a:rPr lang="fr-FR" smtClean="0"/>
              <a:t>72</a:t>
            </a:fld>
            <a:endParaRPr lang="fr-FR"/>
          </a:p>
        </p:txBody>
      </p:sp>
    </p:spTree>
    <p:extLst>
      <p:ext uri="{BB962C8B-B14F-4D97-AF65-F5344CB8AC3E}">
        <p14:creationId xmlns:p14="http://schemas.microsoft.com/office/powerpoint/2010/main" val="1024008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C5ACE69-219C-4D8F-B469-7550414832D7}" type="slidenum">
              <a:rPr lang="fr-FR" smtClean="0"/>
              <a:t>73</a:t>
            </a:fld>
            <a:endParaRPr lang="fr-FR"/>
          </a:p>
        </p:txBody>
      </p:sp>
    </p:spTree>
    <p:extLst>
      <p:ext uri="{BB962C8B-B14F-4D97-AF65-F5344CB8AC3E}">
        <p14:creationId xmlns:p14="http://schemas.microsoft.com/office/powerpoint/2010/main" val="929550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C5ACE69-219C-4D8F-B469-7550414832D7}" type="slidenum">
              <a:rPr lang="fr-FR" smtClean="0"/>
              <a:t>78</a:t>
            </a:fld>
            <a:endParaRPr lang="fr-FR"/>
          </a:p>
        </p:txBody>
      </p:sp>
    </p:spTree>
    <p:extLst>
      <p:ext uri="{BB962C8B-B14F-4D97-AF65-F5344CB8AC3E}">
        <p14:creationId xmlns:p14="http://schemas.microsoft.com/office/powerpoint/2010/main" val="3148310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C5ACE69-219C-4D8F-B469-7550414832D7}" type="slidenum">
              <a:rPr lang="fr-FR" smtClean="0"/>
              <a:t>79</a:t>
            </a:fld>
            <a:endParaRPr lang="fr-FR"/>
          </a:p>
        </p:txBody>
      </p:sp>
    </p:spTree>
    <p:extLst>
      <p:ext uri="{BB962C8B-B14F-4D97-AF65-F5344CB8AC3E}">
        <p14:creationId xmlns:p14="http://schemas.microsoft.com/office/powerpoint/2010/main" val="296094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B1A0A611-8DBE-4D30-846D-C59553454DD4}" type="datetimeFigureOut">
              <a:rPr lang="fr-FR" smtClean="0"/>
              <a:t>19/05/2020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759C0-F6E8-4359-8CE8-D848CCCA878B}" type="slidenum">
              <a:rPr lang="fr-FR" smtClean="0"/>
              <a:t>‹N°›</a:t>
            </a:fld>
            <a:endParaRPr lang="fr-FR"/>
          </a:p>
        </p:txBody>
      </p:sp>
    </p:spTree>
    <p:extLst>
      <p:ext uri="{BB962C8B-B14F-4D97-AF65-F5344CB8AC3E}">
        <p14:creationId xmlns:p14="http://schemas.microsoft.com/office/powerpoint/2010/main" val="288803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1A0A611-8DBE-4D30-846D-C59553454DD4}" type="datetimeFigureOut">
              <a:rPr lang="fr-FR" smtClean="0"/>
              <a:t>19/05/2020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759C0-F6E8-4359-8CE8-D848CCCA878B}" type="slidenum">
              <a:rPr lang="fr-FR" smtClean="0"/>
              <a:t>‹N°›</a:t>
            </a:fld>
            <a:endParaRPr lang="fr-FR"/>
          </a:p>
        </p:txBody>
      </p:sp>
    </p:spTree>
    <p:extLst>
      <p:ext uri="{BB962C8B-B14F-4D97-AF65-F5344CB8AC3E}">
        <p14:creationId xmlns:p14="http://schemas.microsoft.com/office/powerpoint/2010/main" val="1553216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1A0A611-8DBE-4D30-846D-C59553454DD4}" type="datetimeFigureOut">
              <a:rPr lang="fr-FR" smtClean="0"/>
              <a:t>19/05/2020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759C0-F6E8-4359-8CE8-D848CCCA878B}" type="slidenum">
              <a:rPr lang="fr-FR" smtClean="0"/>
              <a:t>‹N°›</a:t>
            </a:fld>
            <a:endParaRPr lang="fr-FR"/>
          </a:p>
        </p:txBody>
      </p:sp>
    </p:spTree>
    <p:extLst>
      <p:ext uri="{BB962C8B-B14F-4D97-AF65-F5344CB8AC3E}">
        <p14:creationId xmlns:p14="http://schemas.microsoft.com/office/powerpoint/2010/main" val="181987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16515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47320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08929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55909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40284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50310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88118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23142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1A0A611-8DBE-4D30-846D-C59553454DD4}" type="datetimeFigureOut">
              <a:rPr lang="fr-FR" smtClean="0"/>
              <a:t>19/05/2020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759C0-F6E8-4359-8CE8-D848CCCA878B}" type="slidenum">
              <a:rPr lang="fr-FR" smtClean="0"/>
              <a:t>‹N°›</a:t>
            </a:fld>
            <a:endParaRPr lang="fr-FR"/>
          </a:p>
        </p:txBody>
      </p:sp>
    </p:spTree>
    <p:extLst>
      <p:ext uri="{BB962C8B-B14F-4D97-AF65-F5344CB8AC3E}">
        <p14:creationId xmlns:p14="http://schemas.microsoft.com/office/powerpoint/2010/main" val="3878738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05390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76024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09034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914400" y="609600"/>
            <a:ext cx="10363200" cy="1143000"/>
          </a:xfrm>
        </p:spPr>
        <p:txBody>
          <a:bodyPr/>
          <a:lstStyle/>
          <a:p>
            <a:r>
              <a:rPr lang="fr-FR"/>
              <a:t>Modifiez le style du titre</a:t>
            </a:r>
          </a:p>
        </p:txBody>
      </p:sp>
      <p:sp>
        <p:nvSpPr>
          <p:cNvPr id="3" name="Espace réservé du contenu 2"/>
          <p:cNvSpPr>
            <a:spLocks noGrp="1"/>
          </p:cNvSpPr>
          <p:nvPr>
            <p:ph sz="quarter" idx="1"/>
          </p:nvPr>
        </p:nvSpPr>
        <p:spPr>
          <a:xfrm>
            <a:off x="914400" y="1981200"/>
            <a:ext cx="5080000" cy="1981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6197600" y="1981200"/>
            <a:ext cx="5080000" cy="1981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914400" y="4114800"/>
            <a:ext cx="5080000" cy="1981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p:cNvSpPr>
            <a:spLocks noGrp="1"/>
          </p:cNvSpPr>
          <p:nvPr>
            <p:ph sz="quarter" idx="4"/>
          </p:nvPr>
        </p:nvSpPr>
        <p:spPr>
          <a:xfrm>
            <a:off x="6197600" y="4114800"/>
            <a:ext cx="5080000" cy="1981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914400" y="6248400"/>
            <a:ext cx="2540000" cy="457200"/>
          </a:xfrm>
        </p:spPr>
        <p:txBody>
          <a:bodyPr/>
          <a:lstStyle>
            <a:lvl1pPr>
              <a:defRPr/>
            </a:lvl1pPr>
          </a:lstStyle>
          <a:p>
            <a:endParaRPr lang="en-US" altLang="fr-FR">
              <a:solidFill>
                <a:prstClr val="black">
                  <a:tint val="75000"/>
                </a:prstClr>
              </a:solidFill>
            </a:endParaRPr>
          </a:p>
        </p:txBody>
      </p:sp>
      <p:sp>
        <p:nvSpPr>
          <p:cNvPr id="8" name="Espace réservé du pied de page 7"/>
          <p:cNvSpPr>
            <a:spLocks noGrp="1"/>
          </p:cNvSpPr>
          <p:nvPr>
            <p:ph type="ftr" sz="quarter" idx="11"/>
          </p:nvPr>
        </p:nvSpPr>
        <p:spPr>
          <a:xfrm>
            <a:off x="4165600" y="6248400"/>
            <a:ext cx="3860800" cy="457200"/>
          </a:xfrm>
        </p:spPr>
        <p:txBody>
          <a:bodyPr/>
          <a:lstStyle>
            <a:lvl1pPr>
              <a:defRPr/>
            </a:lvl1pPr>
          </a:lstStyle>
          <a:p>
            <a:endParaRPr lang="en-US" altLang="fr-FR">
              <a:solidFill>
                <a:prstClr val="black">
                  <a:tint val="75000"/>
                </a:prstClr>
              </a:solidFill>
            </a:endParaRPr>
          </a:p>
        </p:txBody>
      </p:sp>
      <p:sp>
        <p:nvSpPr>
          <p:cNvPr id="9" name="Espace réservé du numéro de diapositive 8"/>
          <p:cNvSpPr>
            <a:spLocks noGrp="1"/>
          </p:cNvSpPr>
          <p:nvPr>
            <p:ph type="sldNum" sz="quarter" idx="12"/>
          </p:nvPr>
        </p:nvSpPr>
        <p:spPr>
          <a:xfrm>
            <a:off x="8737600" y="6248400"/>
            <a:ext cx="2540000" cy="457200"/>
          </a:xfrm>
        </p:spPr>
        <p:txBody>
          <a:bodyPr/>
          <a:lstStyle>
            <a:lvl1pPr>
              <a:defRPr/>
            </a:lvl1pPr>
          </a:lstStyle>
          <a:p>
            <a:fld id="{31D35E8E-8DAF-4CC6-9837-802AE0C5DCF3}" type="slidenum">
              <a:rPr lang="en-US" altLang="fr-FR">
                <a:solidFill>
                  <a:prstClr val="black">
                    <a:tint val="75000"/>
                  </a:prstClr>
                </a:solidFill>
              </a:rPr>
              <a:pPr/>
              <a:t>‹N°›</a:t>
            </a:fld>
            <a:endParaRPr lang="en-US" altLang="fr-FR">
              <a:solidFill>
                <a:prstClr val="black">
                  <a:tint val="75000"/>
                </a:prstClr>
              </a:solidFill>
            </a:endParaRPr>
          </a:p>
        </p:txBody>
      </p:sp>
    </p:spTree>
    <p:extLst>
      <p:ext uri="{BB962C8B-B14F-4D97-AF65-F5344CB8AC3E}">
        <p14:creationId xmlns:p14="http://schemas.microsoft.com/office/powerpoint/2010/main" val="1826884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a:t>Modifiez le style du titre</a:t>
            </a:r>
          </a:p>
        </p:txBody>
      </p:sp>
      <p:sp>
        <p:nvSpPr>
          <p:cNvPr id="3" name="Espace réservé du tableau 2"/>
          <p:cNvSpPr>
            <a:spLocks noGrp="1"/>
          </p:cNvSpPr>
          <p:nvPr>
            <p:ph type="tbl" idx="1"/>
          </p:nvPr>
        </p:nvSpPr>
        <p:spPr>
          <a:xfrm>
            <a:off x="914400" y="1981200"/>
            <a:ext cx="10363200" cy="4114800"/>
          </a:xfrm>
        </p:spPr>
        <p:txBody>
          <a:bodyPr/>
          <a:lstStyle/>
          <a:p>
            <a:endParaRPr lang="fr-FR"/>
          </a:p>
        </p:txBody>
      </p:sp>
      <p:sp>
        <p:nvSpPr>
          <p:cNvPr id="4" name="Espace réservé de la date 3"/>
          <p:cNvSpPr>
            <a:spLocks noGrp="1"/>
          </p:cNvSpPr>
          <p:nvPr>
            <p:ph type="dt" sz="half" idx="10"/>
          </p:nvPr>
        </p:nvSpPr>
        <p:spPr>
          <a:xfrm>
            <a:off x="914400" y="6248400"/>
            <a:ext cx="2540000" cy="457200"/>
          </a:xfrm>
        </p:spPr>
        <p:txBody>
          <a:bodyPr/>
          <a:lstStyle>
            <a:lvl1pPr>
              <a:defRPr/>
            </a:lvl1pPr>
          </a:lstStyle>
          <a:p>
            <a:endParaRPr lang="en-US" altLang="fr-FR">
              <a:solidFill>
                <a:prstClr val="black">
                  <a:tint val="75000"/>
                </a:prstClr>
              </a:solidFill>
            </a:endParaRPr>
          </a:p>
        </p:txBody>
      </p:sp>
      <p:sp>
        <p:nvSpPr>
          <p:cNvPr id="5" name="Espace réservé du pied de page 4"/>
          <p:cNvSpPr>
            <a:spLocks noGrp="1"/>
          </p:cNvSpPr>
          <p:nvPr>
            <p:ph type="ftr" sz="quarter" idx="11"/>
          </p:nvPr>
        </p:nvSpPr>
        <p:spPr>
          <a:xfrm>
            <a:off x="4165600" y="6248400"/>
            <a:ext cx="3860800" cy="457200"/>
          </a:xfrm>
        </p:spPr>
        <p:txBody>
          <a:bodyPr/>
          <a:lstStyle>
            <a:lvl1pPr>
              <a:defRPr/>
            </a:lvl1pPr>
          </a:lstStyle>
          <a:p>
            <a:endParaRPr lang="en-US" altLang="fr-FR">
              <a:solidFill>
                <a:prstClr val="black">
                  <a:tint val="75000"/>
                </a:prstClr>
              </a:solidFill>
            </a:endParaRPr>
          </a:p>
        </p:txBody>
      </p:sp>
      <p:sp>
        <p:nvSpPr>
          <p:cNvPr id="6" name="Espace réservé du numéro de diapositive 5"/>
          <p:cNvSpPr>
            <a:spLocks noGrp="1"/>
          </p:cNvSpPr>
          <p:nvPr>
            <p:ph type="sldNum" sz="quarter" idx="12"/>
          </p:nvPr>
        </p:nvSpPr>
        <p:spPr>
          <a:xfrm>
            <a:off x="8737600" y="6248400"/>
            <a:ext cx="2540000" cy="457200"/>
          </a:xfrm>
        </p:spPr>
        <p:txBody>
          <a:bodyPr/>
          <a:lstStyle>
            <a:lvl1pPr>
              <a:defRPr/>
            </a:lvl1pPr>
          </a:lstStyle>
          <a:p>
            <a:fld id="{5D0B2ECC-6D7B-4390-884B-F8CFF6C48B76}" type="slidenum">
              <a:rPr lang="en-US" altLang="fr-FR">
                <a:solidFill>
                  <a:prstClr val="black">
                    <a:tint val="75000"/>
                  </a:prstClr>
                </a:solidFill>
              </a:rPr>
              <a:pPr/>
              <a:t>‹N°›</a:t>
            </a:fld>
            <a:endParaRPr lang="en-US" altLang="fr-FR">
              <a:solidFill>
                <a:prstClr val="black">
                  <a:tint val="75000"/>
                </a:prstClr>
              </a:solidFill>
            </a:endParaRPr>
          </a:p>
        </p:txBody>
      </p:sp>
    </p:spTree>
    <p:extLst>
      <p:ext uri="{BB962C8B-B14F-4D97-AF65-F5344CB8AC3E}">
        <p14:creationId xmlns:p14="http://schemas.microsoft.com/office/powerpoint/2010/main" val="2648852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56009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61359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38750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64484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5034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B1A0A611-8DBE-4D30-846D-C59553454DD4}" type="datetimeFigureOut">
              <a:rPr lang="fr-FR" smtClean="0"/>
              <a:t>19/05/2020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759C0-F6E8-4359-8CE8-D848CCCA878B}" type="slidenum">
              <a:rPr lang="fr-FR" smtClean="0"/>
              <a:t>‹N°›</a:t>
            </a:fld>
            <a:endParaRPr lang="fr-FR"/>
          </a:p>
        </p:txBody>
      </p:sp>
    </p:spTree>
    <p:extLst>
      <p:ext uri="{BB962C8B-B14F-4D97-AF65-F5344CB8AC3E}">
        <p14:creationId xmlns:p14="http://schemas.microsoft.com/office/powerpoint/2010/main" val="29299777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97914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6894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56528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402998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815692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673872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914400" y="609600"/>
            <a:ext cx="10363200" cy="1143000"/>
          </a:xfrm>
        </p:spPr>
        <p:txBody>
          <a:bodyPr/>
          <a:lstStyle/>
          <a:p>
            <a:r>
              <a:rPr lang="fr-FR"/>
              <a:t>Modifiez le style du titre</a:t>
            </a:r>
          </a:p>
        </p:txBody>
      </p:sp>
      <p:sp>
        <p:nvSpPr>
          <p:cNvPr id="3" name="Espace réservé du contenu 2"/>
          <p:cNvSpPr>
            <a:spLocks noGrp="1"/>
          </p:cNvSpPr>
          <p:nvPr>
            <p:ph sz="quarter" idx="1"/>
          </p:nvPr>
        </p:nvSpPr>
        <p:spPr>
          <a:xfrm>
            <a:off x="914400" y="1981200"/>
            <a:ext cx="5080000" cy="1981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6197600" y="1981200"/>
            <a:ext cx="5080000" cy="1981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914400" y="4114800"/>
            <a:ext cx="5080000" cy="1981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p:cNvSpPr>
            <a:spLocks noGrp="1"/>
          </p:cNvSpPr>
          <p:nvPr>
            <p:ph sz="quarter" idx="4"/>
          </p:nvPr>
        </p:nvSpPr>
        <p:spPr>
          <a:xfrm>
            <a:off x="6197600" y="4114800"/>
            <a:ext cx="5080000" cy="1981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914400" y="6248400"/>
            <a:ext cx="2540000" cy="457200"/>
          </a:xfrm>
        </p:spPr>
        <p:txBody>
          <a:bodyPr/>
          <a:lstStyle>
            <a:lvl1pPr>
              <a:defRPr/>
            </a:lvl1pPr>
          </a:lstStyle>
          <a:p>
            <a:endParaRPr lang="en-US" altLang="fr-FR">
              <a:solidFill>
                <a:prstClr val="black">
                  <a:tint val="75000"/>
                </a:prstClr>
              </a:solidFill>
            </a:endParaRPr>
          </a:p>
        </p:txBody>
      </p:sp>
      <p:sp>
        <p:nvSpPr>
          <p:cNvPr id="8" name="Espace réservé du pied de page 7"/>
          <p:cNvSpPr>
            <a:spLocks noGrp="1"/>
          </p:cNvSpPr>
          <p:nvPr>
            <p:ph type="ftr" sz="quarter" idx="11"/>
          </p:nvPr>
        </p:nvSpPr>
        <p:spPr>
          <a:xfrm>
            <a:off x="4165600" y="6248400"/>
            <a:ext cx="3860800" cy="457200"/>
          </a:xfrm>
        </p:spPr>
        <p:txBody>
          <a:bodyPr/>
          <a:lstStyle>
            <a:lvl1pPr>
              <a:defRPr/>
            </a:lvl1pPr>
          </a:lstStyle>
          <a:p>
            <a:endParaRPr lang="en-US" altLang="fr-FR">
              <a:solidFill>
                <a:prstClr val="black">
                  <a:tint val="75000"/>
                </a:prstClr>
              </a:solidFill>
            </a:endParaRPr>
          </a:p>
        </p:txBody>
      </p:sp>
      <p:sp>
        <p:nvSpPr>
          <p:cNvPr id="9" name="Espace réservé du numéro de diapositive 8"/>
          <p:cNvSpPr>
            <a:spLocks noGrp="1"/>
          </p:cNvSpPr>
          <p:nvPr>
            <p:ph type="sldNum" sz="quarter" idx="12"/>
          </p:nvPr>
        </p:nvSpPr>
        <p:spPr>
          <a:xfrm>
            <a:off x="8737600" y="6248400"/>
            <a:ext cx="2540000" cy="457200"/>
          </a:xfrm>
        </p:spPr>
        <p:txBody>
          <a:bodyPr/>
          <a:lstStyle>
            <a:lvl1pPr>
              <a:defRPr/>
            </a:lvl1pPr>
          </a:lstStyle>
          <a:p>
            <a:fld id="{31D35E8E-8DAF-4CC6-9837-802AE0C5DCF3}" type="slidenum">
              <a:rPr lang="en-US" altLang="fr-FR">
                <a:solidFill>
                  <a:prstClr val="black">
                    <a:tint val="75000"/>
                  </a:prstClr>
                </a:solidFill>
              </a:rPr>
              <a:pPr/>
              <a:t>‹N°›</a:t>
            </a:fld>
            <a:endParaRPr lang="en-US" altLang="fr-FR">
              <a:solidFill>
                <a:prstClr val="black">
                  <a:tint val="75000"/>
                </a:prstClr>
              </a:solidFill>
            </a:endParaRPr>
          </a:p>
        </p:txBody>
      </p:sp>
    </p:spTree>
    <p:extLst>
      <p:ext uri="{BB962C8B-B14F-4D97-AF65-F5344CB8AC3E}">
        <p14:creationId xmlns:p14="http://schemas.microsoft.com/office/powerpoint/2010/main" val="13993291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a:t>Modifiez le style du titre</a:t>
            </a:r>
          </a:p>
        </p:txBody>
      </p:sp>
      <p:sp>
        <p:nvSpPr>
          <p:cNvPr id="3" name="Espace réservé du tableau 2"/>
          <p:cNvSpPr>
            <a:spLocks noGrp="1"/>
          </p:cNvSpPr>
          <p:nvPr>
            <p:ph type="tbl" idx="1"/>
          </p:nvPr>
        </p:nvSpPr>
        <p:spPr>
          <a:xfrm>
            <a:off x="914400" y="1981200"/>
            <a:ext cx="10363200" cy="4114800"/>
          </a:xfrm>
        </p:spPr>
        <p:txBody>
          <a:bodyPr/>
          <a:lstStyle/>
          <a:p>
            <a:endParaRPr lang="fr-FR"/>
          </a:p>
        </p:txBody>
      </p:sp>
      <p:sp>
        <p:nvSpPr>
          <p:cNvPr id="4" name="Espace réservé de la date 3"/>
          <p:cNvSpPr>
            <a:spLocks noGrp="1"/>
          </p:cNvSpPr>
          <p:nvPr>
            <p:ph type="dt" sz="half" idx="10"/>
          </p:nvPr>
        </p:nvSpPr>
        <p:spPr>
          <a:xfrm>
            <a:off x="914400" y="6248400"/>
            <a:ext cx="2540000" cy="457200"/>
          </a:xfrm>
        </p:spPr>
        <p:txBody>
          <a:bodyPr/>
          <a:lstStyle>
            <a:lvl1pPr>
              <a:defRPr/>
            </a:lvl1pPr>
          </a:lstStyle>
          <a:p>
            <a:endParaRPr lang="en-US" altLang="fr-FR">
              <a:solidFill>
                <a:prstClr val="black">
                  <a:tint val="75000"/>
                </a:prstClr>
              </a:solidFill>
            </a:endParaRPr>
          </a:p>
        </p:txBody>
      </p:sp>
      <p:sp>
        <p:nvSpPr>
          <p:cNvPr id="5" name="Espace réservé du pied de page 4"/>
          <p:cNvSpPr>
            <a:spLocks noGrp="1"/>
          </p:cNvSpPr>
          <p:nvPr>
            <p:ph type="ftr" sz="quarter" idx="11"/>
          </p:nvPr>
        </p:nvSpPr>
        <p:spPr>
          <a:xfrm>
            <a:off x="4165600" y="6248400"/>
            <a:ext cx="3860800" cy="457200"/>
          </a:xfrm>
        </p:spPr>
        <p:txBody>
          <a:bodyPr/>
          <a:lstStyle>
            <a:lvl1pPr>
              <a:defRPr/>
            </a:lvl1pPr>
          </a:lstStyle>
          <a:p>
            <a:endParaRPr lang="en-US" altLang="fr-FR">
              <a:solidFill>
                <a:prstClr val="black">
                  <a:tint val="75000"/>
                </a:prstClr>
              </a:solidFill>
            </a:endParaRPr>
          </a:p>
        </p:txBody>
      </p:sp>
      <p:sp>
        <p:nvSpPr>
          <p:cNvPr id="6" name="Espace réservé du numéro de diapositive 5"/>
          <p:cNvSpPr>
            <a:spLocks noGrp="1"/>
          </p:cNvSpPr>
          <p:nvPr>
            <p:ph type="sldNum" sz="quarter" idx="12"/>
          </p:nvPr>
        </p:nvSpPr>
        <p:spPr>
          <a:xfrm>
            <a:off x="8737600" y="6248400"/>
            <a:ext cx="2540000" cy="457200"/>
          </a:xfrm>
        </p:spPr>
        <p:txBody>
          <a:bodyPr/>
          <a:lstStyle>
            <a:lvl1pPr>
              <a:defRPr/>
            </a:lvl1pPr>
          </a:lstStyle>
          <a:p>
            <a:fld id="{5D0B2ECC-6D7B-4390-884B-F8CFF6C48B76}" type="slidenum">
              <a:rPr lang="en-US" altLang="fr-FR">
                <a:solidFill>
                  <a:prstClr val="black">
                    <a:tint val="75000"/>
                  </a:prstClr>
                </a:solidFill>
              </a:rPr>
              <a:pPr/>
              <a:t>‹N°›</a:t>
            </a:fld>
            <a:endParaRPr lang="en-US" altLang="fr-FR">
              <a:solidFill>
                <a:prstClr val="black">
                  <a:tint val="75000"/>
                </a:prstClr>
              </a:solidFill>
            </a:endParaRPr>
          </a:p>
        </p:txBody>
      </p:sp>
    </p:spTree>
    <p:extLst>
      <p:ext uri="{BB962C8B-B14F-4D97-AF65-F5344CB8AC3E}">
        <p14:creationId xmlns:p14="http://schemas.microsoft.com/office/powerpoint/2010/main" val="5488352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716753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06966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1A0A611-8DBE-4D30-846D-C59553454DD4}" type="datetimeFigureOut">
              <a:rPr lang="fr-FR" smtClean="0"/>
              <a:t>19/05/2020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9759C0-F6E8-4359-8CE8-D848CCCA878B}" type="slidenum">
              <a:rPr lang="fr-FR" smtClean="0"/>
              <a:t>‹N°›</a:t>
            </a:fld>
            <a:endParaRPr lang="fr-FR"/>
          </a:p>
        </p:txBody>
      </p:sp>
    </p:spTree>
    <p:extLst>
      <p:ext uri="{BB962C8B-B14F-4D97-AF65-F5344CB8AC3E}">
        <p14:creationId xmlns:p14="http://schemas.microsoft.com/office/powerpoint/2010/main" val="15299657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157570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01529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934122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879146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65573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599996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028351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625852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735383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914400" y="609600"/>
            <a:ext cx="10363200" cy="1143000"/>
          </a:xfrm>
        </p:spPr>
        <p:txBody>
          <a:bodyPr/>
          <a:lstStyle/>
          <a:p>
            <a:r>
              <a:rPr lang="fr-FR"/>
              <a:t>Modifiez le style du titre</a:t>
            </a:r>
          </a:p>
        </p:txBody>
      </p:sp>
      <p:sp>
        <p:nvSpPr>
          <p:cNvPr id="3" name="Espace réservé du contenu 2"/>
          <p:cNvSpPr>
            <a:spLocks noGrp="1"/>
          </p:cNvSpPr>
          <p:nvPr>
            <p:ph sz="quarter" idx="1"/>
          </p:nvPr>
        </p:nvSpPr>
        <p:spPr>
          <a:xfrm>
            <a:off x="914400" y="1981200"/>
            <a:ext cx="5080000" cy="1981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6197600" y="1981200"/>
            <a:ext cx="5080000" cy="1981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914400" y="4114800"/>
            <a:ext cx="5080000" cy="1981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p:cNvSpPr>
            <a:spLocks noGrp="1"/>
          </p:cNvSpPr>
          <p:nvPr>
            <p:ph sz="quarter" idx="4"/>
          </p:nvPr>
        </p:nvSpPr>
        <p:spPr>
          <a:xfrm>
            <a:off x="6197600" y="4114800"/>
            <a:ext cx="5080000" cy="1981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914400" y="6248400"/>
            <a:ext cx="2540000" cy="457200"/>
          </a:xfrm>
        </p:spPr>
        <p:txBody>
          <a:bodyPr/>
          <a:lstStyle>
            <a:lvl1pPr>
              <a:defRPr/>
            </a:lvl1pPr>
          </a:lstStyle>
          <a:p>
            <a:endParaRPr lang="en-US" altLang="fr-FR">
              <a:solidFill>
                <a:prstClr val="black">
                  <a:tint val="75000"/>
                </a:prstClr>
              </a:solidFill>
            </a:endParaRPr>
          </a:p>
        </p:txBody>
      </p:sp>
      <p:sp>
        <p:nvSpPr>
          <p:cNvPr id="8" name="Espace réservé du pied de page 7"/>
          <p:cNvSpPr>
            <a:spLocks noGrp="1"/>
          </p:cNvSpPr>
          <p:nvPr>
            <p:ph type="ftr" sz="quarter" idx="11"/>
          </p:nvPr>
        </p:nvSpPr>
        <p:spPr>
          <a:xfrm>
            <a:off x="4165600" y="6248400"/>
            <a:ext cx="3860800" cy="457200"/>
          </a:xfrm>
        </p:spPr>
        <p:txBody>
          <a:bodyPr/>
          <a:lstStyle>
            <a:lvl1pPr>
              <a:defRPr/>
            </a:lvl1pPr>
          </a:lstStyle>
          <a:p>
            <a:endParaRPr lang="en-US" altLang="fr-FR">
              <a:solidFill>
                <a:prstClr val="black">
                  <a:tint val="75000"/>
                </a:prstClr>
              </a:solidFill>
            </a:endParaRPr>
          </a:p>
        </p:txBody>
      </p:sp>
      <p:sp>
        <p:nvSpPr>
          <p:cNvPr id="9" name="Espace réservé du numéro de diapositive 8"/>
          <p:cNvSpPr>
            <a:spLocks noGrp="1"/>
          </p:cNvSpPr>
          <p:nvPr>
            <p:ph type="sldNum" sz="quarter" idx="12"/>
          </p:nvPr>
        </p:nvSpPr>
        <p:spPr>
          <a:xfrm>
            <a:off x="8737600" y="6248400"/>
            <a:ext cx="2540000" cy="457200"/>
          </a:xfrm>
        </p:spPr>
        <p:txBody>
          <a:bodyPr/>
          <a:lstStyle>
            <a:lvl1pPr>
              <a:defRPr/>
            </a:lvl1pPr>
          </a:lstStyle>
          <a:p>
            <a:fld id="{31D35E8E-8DAF-4CC6-9837-802AE0C5DCF3}" type="slidenum">
              <a:rPr lang="en-US" altLang="fr-FR">
                <a:solidFill>
                  <a:prstClr val="black">
                    <a:tint val="75000"/>
                  </a:prstClr>
                </a:solidFill>
              </a:rPr>
              <a:pPr/>
              <a:t>‹N°›</a:t>
            </a:fld>
            <a:endParaRPr lang="en-US" altLang="fr-FR">
              <a:solidFill>
                <a:prstClr val="black">
                  <a:tint val="75000"/>
                </a:prstClr>
              </a:solidFill>
            </a:endParaRPr>
          </a:p>
        </p:txBody>
      </p:sp>
    </p:spTree>
    <p:extLst>
      <p:ext uri="{BB962C8B-B14F-4D97-AF65-F5344CB8AC3E}">
        <p14:creationId xmlns:p14="http://schemas.microsoft.com/office/powerpoint/2010/main" val="817619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1A0A611-8DBE-4D30-846D-C59553454DD4}" type="datetimeFigureOut">
              <a:rPr lang="fr-FR" smtClean="0"/>
              <a:t>19/05/2020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09759C0-F6E8-4359-8CE8-D848CCCA878B}" type="slidenum">
              <a:rPr lang="fr-FR" smtClean="0"/>
              <a:t>‹N°›</a:t>
            </a:fld>
            <a:endParaRPr lang="fr-FR"/>
          </a:p>
        </p:txBody>
      </p:sp>
    </p:spTree>
    <p:extLst>
      <p:ext uri="{BB962C8B-B14F-4D97-AF65-F5344CB8AC3E}">
        <p14:creationId xmlns:p14="http://schemas.microsoft.com/office/powerpoint/2010/main" val="9715760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a:t>Modifiez le style du titre</a:t>
            </a:r>
          </a:p>
        </p:txBody>
      </p:sp>
      <p:sp>
        <p:nvSpPr>
          <p:cNvPr id="3" name="Espace réservé du tableau 2"/>
          <p:cNvSpPr>
            <a:spLocks noGrp="1"/>
          </p:cNvSpPr>
          <p:nvPr>
            <p:ph type="tbl" idx="1"/>
          </p:nvPr>
        </p:nvSpPr>
        <p:spPr>
          <a:xfrm>
            <a:off x="914400" y="1981200"/>
            <a:ext cx="10363200" cy="4114800"/>
          </a:xfrm>
        </p:spPr>
        <p:txBody>
          <a:bodyPr/>
          <a:lstStyle/>
          <a:p>
            <a:endParaRPr lang="fr-FR"/>
          </a:p>
        </p:txBody>
      </p:sp>
      <p:sp>
        <p:nvSpPr>
          <p:cNvPr id="4" name="Espace réservé de la date 3"/>
          <p:cNvSpPr>
            <a:spLocks noGrp="1"/>
          </p:cNvSpPr>
          <p:nvPr>
            <p:ph type="dt" sz="half" idx="10"/>
          </p:nvPr>
        </p:nvSpPr>
        <p:spPr>
          <a:xfrm>
            <a:off x="914400" y="6248400"/>
            <a:ext cx="2540000" cy="457200"/>
          </a:xfrm>
        </p:spPr>
        <p:txBody>
          <a:bodyPr/>
          <a:lstStyle>
            <a:lvl1pPr>
              <a:defRPr/>
            </a:lvl1pPr>
          </a:lstStyle>
          <a:p>
            <a:endParaRPr lang="en-US" altLang="fr-FR">
              <a:solidFill>
                <a:prstClr val="black">
                  <a:tint val="75000"/>
                </a:prstClr>
              </a:solidFill>
            </a:endParaRPr>
          </a:p>
        </p:txBody>
      </p:sp>
      <p:sp>
        <p:nvSpPr>
          <p:cNvPr id="5" name="Espace réservé du pied de page 4"/>
          <p:cNvSpPr>
            <a:spLocks noGrp="1"/>
          </p:cNvSpPr>
          <p:nvPr>
            <p:ph type="ftr" sz="quarter" idx="11"/>
          </p:nvPr>
        </p:nvSpPr>
        <p:spPr>
          <a:xfrm>
            <a:off x="4165600" y="6248400"/>
            <a:ext cx="3860800" cy="457200"/>
          </a:xfrm>
        </p:spPr>
        <p:txBody>
          <a:bodyPr/>
          <a:lstStyle>
            <a:lvl1pPr>
              <a:defRPr/>
            </a:lvl1pPr>
          </a:lstStyle>
          <a:p>
            <a:endParaRPr lang="en-US" altLang="fr-FR">
              <a:solidFill>
                <a:prstClr val="black">
                  <a:tint val="75000"/>
                </a:prstClr>
              </a:solidFill>
            </a:endParaRPr>
          </a:p>
        </p:txBody>
      </p:sp>
      <p:sp>
        <p:nvSpPr>
          <p:cNvPr id="6" name="Espace réservé du numéro de diapositive 5"/>
          <p:cNvSpPr>
            <a:spLocks noGrp="1"/>
          </p:cNvSpPr>
          <p:nvPr>
            <p:ph type="sldNum" sz="quarter" idx="12"/>
          </p:nvPr>
        </p:nvSpPr>
        <p:spPr>
          <a:xfrm>
            <a:off x="8737600" y="6248400"/>
            <a:ext cx="2540000" cy="457200"/>
          </a:xfrm>
        </p:spPr>
        <p:txBody>
          <a:bodyPr/>
          <a:lstStyle>
            <a:lvl1pPr>
              <a:defRPr/>
            </a:lvl1pPr>
          </a:lstStyle>
          <a:p>
            <a:fld id="{5D0B2ECC-6D7B-4390-884B-F8CFF6C48B76}" type="slidenum">
              <a:rPr lang="en-US" altLang="fr-FR">
                <a:solidFill>
                  <a:prstClr val="black">
                    <a:tint val="75000"/>
                  </a:prstClr>
                </a:solidFill>
              </a:rPr>
              <a:pPr/>
              <a:t>‹N°›</a:t>
            </a:fld>
            <a:endParaRPr lang="en-US" altLang="fr-FR">
              <a:solidFill>
                <a:prstClr val="black">
                  <a:tint val="75000"/>
                </a:prstClr>
              </a:solidFill>
            </a:endParaRPr>
          </a:p>
        </p:txBody>
      </p:sp>
    </p:spTree>
    <p:extLst>
      <p:ext uri="{BB962C8B-B14F-4D97-AF65-F5344CB8AC3E}">
        <p14:creationId xmlns:p14="http://schemas.microsoft.com/office/powerpoint/2010/main" val="26471590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675314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124457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182343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639995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980506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442006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395433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282464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76656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1A0A611-8DBE-4D30-846D-C59553454DD4}" type="datetimeFigureOut">
              <a:rPr lang="fr-FR" smtClean="0"/>
              <a:t>19/05/2020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09759C0-F6E8-4359-8CE8-D848CCCA878B}" type="slidenum">
              <a:rPr lang="fr-FR" smtClean="0"/>
              <a:t>‹N°›</a:t>
            </a:fld>
            <a:endParaRPr lang="fr-FR"/>
          </a:p>
        </p:txBody>
      </p:sp>
    </p:spTree>
    <p:extLst>
      <p:ext uri="{BB962C8B-B14F-4D97-AF65-F5344CB8AC3E}">
        <p14:creationId xmlns:p14="http://schemas.microsoft.com/office/powerpoint/2010/main" val="26059999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274401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058907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914400" y="609600"/>
            <a:ext cx="10363200" cy="1143000"/>
          </a:xfrm>
        </p:spPr>
        <p:txBody>
          <a:bodyPr/>
          <a:lstStyle/>
          <a:p>
            <a:r>
              <a:rPr lang="fr-FR"/>
              <a:t>Modifiez le style du titre</a:t>
            </a:r>
          </a:p>
        </p:txBody>
      </p:sp>
      <p:sp>
        <p:nvSpPr>
          <p:cNvPr id="3" name="Espace réservé du contenu 2"/>
          <p:cNvSpPr>
            <a:spLocks noGrp="1"/>
          </p:cNvSpPr>
          <p:nvPr>
            <p:ph sz="quarter" idx="1"/>
          </p:nvPr>
        </p:nvSpPr>
        <p:spPr>
          <a:xfrm>
            <a:off x="914400" y="1981200"/>
            <a:ext cx="5080000" cy="1981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6197600" y="1981200"/>
            <a:ext cx="5080000" cy="1981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914400" y="4114800"/>
            <a:ext cx="5080000" cy="1981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p:cNvSpPr>
            <a:spLocks noGrp="1"/>
          </p:cNvSpPr>
          <p:nvPr>
            <p:ph sz="quarter" idx="4"/>
          </p:nvPr>
        </p:nvSpPr>
        <p:spPr>
          <a:xfrm>
            <a:off x="6197600" y="4114800"/>
            <a:ext cx="5080000" cy="1981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914400" y="6248400"/>
            <a:ext cx="2540000" cy="457200"/>
          </a:xfrm>
        </p:spPr>
        <p:txBody>
          <a:bodyPr/>
          <a:lstStyle>
            <a:lvl1pPr>
              <a:defRPr/>
            </a:lvl1pPr>
          </a:lstStyle>
          <a:p>
            <a:endParaRPr lang="en-US" altLang="fr-FR">
              <a:solidFill>
                <a:prstClr val="black">
                  <a:tint val="75000"/>
                </a:prstClr>
              </a:solidFill>
            </a:endParaRPr>
          </a:p>
        </p:txBody>
      </p:sp>
      <p:sp>
        <p:nvSpPr>
          <p:cNvPr id="8" name="Espace réservé du pied de page 7"/>
          <p:cNvSpPr>
            <a:spLocks noGrp="1"/>
          </p:cNvSpPr>
          <p:nvPr>
            <p:ph type="ftr" sz="quarter" idx="11"/>
          </p:nvPr>
        </p:nvSpPr>
        <p:spPr>
          <a:xfrm>
            <a:off x="4165600" y="6248400"/>
            <a:ext cx="3860800" cy="457200"/>
          </a:xfrm>
        </p:spPr>
        <p:txBody>
          <a:bodyPr/>
          <a:lstStyle>
            <a:lvl1pPr>
              <a:defRPr/>
            </a:lvl1pPr>
          </a:lstStyle>
          <a:p>
            <a:endParaRPr lang="en-US" altLang="fr-FR">
              <a:solidFill>
                <a:prstClr val="black">
                  <a:tint val="75000"/>
                </a:prstClr>
              </a:solidFill>
            </a:endParaRPr>
          </a:p>
        </p:txBody>
      </p:sp>
      <p:sp>
        <p:nvSpPr>
          <p:cNvPr id="9" name="Espace réservé du numéro de diapositive 8"/>
          <p:cNvSpPr>
            <a:spLocks noGrp="1"/>
          </p:cNvSpPr>
          <p:nvPr>
            <p:ph type="sldNum" sz="quarter" idx="12"/>
          </p:nvPr>
        </p:nvSpPr>
        <p:spPr>
          <a:xfrm>
            <a:off x="8737600" y="6248400"/>
            <a:ext cx="2540000" cy="457200"/>
          </a:xfrm>
        </p:spPr>
        <p:txBody>
          <a:bodyPr/>
          <a:lstStyle>
            <a:lvl1pPr>
              <a:defRPr/>
            </a:lvl1pPr>
          </a:lstStyle>
          <a:p>
            <a:fld id="{31D35E8E-8DAF-4CC6-9837-802AE0C5DCF3}" type="slidenum">
              <a:rPr lang="en-US" altLang="fr-FR">
                <a:solidFill>
                  <a:prstClr val="black">
                    <a:tint val="75000"/>
                  </a:prstClr>
                </a:solidFill>
              </a:rPr>
              <a:pPr/>
              <a:t>‹N°›</a:t>
            </a:fld>
            <a:endParaRPr lang="en-US" altLang="fr-FR">
              <a:solidFill>
                <a:prstClr val="black">
                  <a:tint val="75000"/>
                </a:prstClr>
              </a:solidFill>
            </a:endParaRPr>
          </a:p>
        </p:txBody>
      </p:sp>
    </p:spTree>
    <p:extLst>
      <p:ext uri="{BB962C8B-B14F-4D97-AF65-F5344CB8AC3E}">
        <p14:creationId xmlns:p14="http://schemas.microsoft.com/office/powerpoint/2010/main" val="34090902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74647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354481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830513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412151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507824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402924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53619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1A0A611-8DBE-4D30-846D-C59553454DD4}" type="datetimeFigureOut">
              <a:rPr lang="fr-FR" smtClean="0"/>
              <a:t>19/05/2020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09759C0-F6E8-4359-8CE8-D848CCCA878B}" type="slidenum">
              <a:rPr lang="fr-FR" smtClean="0"/>
              <a:t>‹N°›</a:t>
            </a:fld>
            <a:endParaRPr lang="fr-FR"/>
          </a:p>
        </p:txBody>
      </p:sp>
    </p:spTree>
    <p:extLst>
      <p:ext uri="{BB962C8B-B14F-4D97-AF65-F5344CB8AC3E}">
        <p14:creationId xmlns:p14="http://schemas.microsoft.com/office/powerpoint/2010/main" val="39820571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250171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253496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35647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768342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914400" y="609600"/>
            <a:ext cx="10363200" cy="1143000"/>
          </a:xfrm>
        </p:spPr>
        <p:txBody>
          <a:bodyPr/>
          <a:lstStyle/>
          <a:p>
            <a:r>
              <a:rPr lang="fr-FR"/>
              <a:t>Modifiez le style du titre</a:t>
            </a:r>
          </a:p>
        </p:txBody>
      </p:sp>
      <p:sp>
        <p:nvSpPr>
          <p:cNvPr id="3" name="Espace réservé du contenu 2"/>
          <p:cNvSpPr>
            <a:spLocks noGrp="1"/>
          </p:cNvSpPr>
          <p:nvPr>
            <p:ph sz="quarter" idx="1"/>
          </p:nvPr>
        </p:nvSpPr>
        <p:spPr>
          <a:xfrm>
            <a:off x="914400" y="1981200"/>
            <a:ext cx="5080000" cy="1981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6197600" y="1981200"/>
            <a:ext cx="5080000" cy="1981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914400" y="4114800"/>
            <a:ext cx="5080000" cy="1981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p:cNvSpPr>
            <a:spLocks noGrp="1"/>
          </p:cNvSpPr>
          <p:nvPr>
            <p:ph sz="quarter" idx="4"/>
          </p:nvPr>
        </p:nvSpPr>
        <p:spPr>
          <a:xfrm>
            <a:off x="6197600" y="4114800"/>
            <a:ext cx="5080000" cy="1981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914400" y="6248400"/>
            <a:ext cx="2540000" cy="457200"/>
          </a:xfrm>
        </p:spPr>
        <p:txBody>
          <a:bodyPr/>
          <a:lstStyle>
            <a:lvl1pPr>
              <a:defRPr/>
            </a:lvl1pPr>
          </a:lstStyle>
          <a:p>
            <a:endParaRPr lang="en-US" altLang="fr-FR">
              <a:solidFill>
                <a:prstClr val="black">
                  <a:tint val="75000"/>
                </a:prstClr>
              </a:solidFill>
            </a:endParaRPr>
          </a:p>
        </p:txBody>
      </p:sp>
      <p:sp>
        <p:nvSpPr>
          <p:cNvPr id="8" name="Espace réservé du pied de page 7"/>
          <p:cNvSpPr>
            <a:spLocks noGrp="1"/>
          </p:cNvSpPr>
          <p:nvPr>
            <p:ph type="ftr" sz="quarter" idx="11"/>
          </p:nvPr>
        </p:nvSpPr>
        <p:spPr>
          <a:xfrm>
            <a:off x="4165600" y="6248400"/>
            <a:ext cx="3860800" cy="457200"/>
          </a:xfrm>
        </p:spPr>
        <p:txBody>
          <a:bodyPr/>
          <a:lstStyle>
            <a:lvl1pPr>
              <a:defRPr/>
            </a:lvl1pPr>
          </a:lstStyle>
          <a:p>
            <a:endParaRPr lang="en-US" altLang="fr-FR">
              <a:solidFill>
                <a:prstClr val="black">
                  <a:tint val="75000"/>
                </a:prstClr>
              </a:solidFill>
            </a:endParaRPr>
          </a:p>
        </p:txBody>
      </p:sp>
      <p:sp>
        <p:nvSpPr>
          <p:cNvPr id="9" name="Espace réservé du numéro de diapositive 8"/>
          <p:cNvSpPr>
            <a:spLocks noGrp="1"/>
          </p:cNvSpPr>
          <p:nvPr>
            <p:ph type="sldNum" sz="quarter" idx="12"/>
          </p:nvPr>
        </p:nvSpPr>
        <p:spPr>
          <a:xfrm>
            <a:off x="8737600" y="6248400"/>
            <a:ext cx="2540000" cy="457200"/>
          </a:xfrm>
        </p:spPr>
        <p:txBody>
          <a:bodyPr/>
          <a:lstStyle>
            <a:lvl1pPr>
              <a:defRPr/>
            </a:lvl1pPr>
          </a:lstStyle>
          <a:p>
            <a:fld id="{31D35E8E-8DAF-4CC6-9837-802AE0C5DCF3}" type="slidenum">
              <a:rPr lang="en-US" altLang="fr-FR">
                <a:solidFill>
                  <a:prstClr val="black">
                    <a:tint val="75000"/>
                  </a:prstClr>
                </a:solidFill>
              </a:rPr>
              <a:pPr/>
              <a:t>‹N°›</a:t>
            </a:fld>
            <a:endParaRPr lang="en-US" altLang="fr-FR">
              <a:solidFill>
                <a:prstClr val="black">
                  <a:tint val="75000"/>
                </a:prstClr>
              </a:solidFill>
            </a:endParaRPr>
          </a:p>
        </p:txBody>
      </p:sp>
    </p:spTree>
    <p:extLst>
      <p:ext uri="{BB962C8B-B14F-4D97-AF65-F5344CB8AC3E}">
        <p14:creationId xmlns:p14="http://schemas.microsoft.com/office/powerpoint/2010/main" val="29857177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a:t>Modifiez le style du titre</a:t>
            </a:r>
          </a:p>
        </p:txBody>
      </p:sp>
      <p:sp>
        <p:nvSpPr>
          <p:cNvPr id="3" name="Espace réservé du tableau 2"/>
          <p:cNvSpPr>
            <a:spLocks noGrp="1"/>
          </p:cNvSpPr>
          <p:nvPr>
            <p:ph type="tbl" idx="1"/>
          </p:nvPr>
        </p:nvSpPr>
        <p:spPr>
          <a:xfrm>
            <a:off x="914400" y="1981200"/>
            <a:ext cx="10363200" cy="4114800"/>
          </a:xfrm>
        </p:spPr>
        <p:txBody>
          <a:bodyPr/>
          <a:lstStyle/>
          <a:p>
            <a:endParaRPr lang="fr-FR"/>
          </a:p>
        </p:txBody>
      </p:sp>
      <p:sp>
        <p:nvSpPr>
          <p:cNvPr id="4" name="Espace réservé de la date 3"/>
          <p:cNvSpPr>
            <a:spLocks noGrp="1"/>
          </p:cNvSpPr>
          <p:nvPr>
            <p:ph type="dt" sz="half" idx="10"/>
          </p:nvPr>
        </p:nvSpPr>
        <p:spPr>
          <a:xfrm>
            <a:off x="914400" y="6248400"/>
            <a:ext cx="2540000" cy="457200"/>
          </a:xfrm>
        </p:spPr>
        <p:txBody>
          <a:bodyPr/>
          <a:lstStyle>
            <a:lvl1pPr>
              <a:defRPr/>
            </a:lvl1pPr>
          </a:lstStyle>
          <a:p>
            <a:endParaRPr lang="en-US" altLang="fr-FR">
              <a:solidFill>
                <a:prstClr val="black">
                  <a:tint val="75000"/>
                </a:prstClr>
              </a:solidFill>
            </a:endParaRPr>
          </a:p>
        </p:txBody>
      </p:sp>
      <p:sp>
        <p:nvSpPr>
          <p:cNvPr id="5" name="Espace réservé du pied de page 4"/>
          <p:cNvSpPr>
            <a:spLocks noGrp="1"/>
          </p:cNvSpPr>
          <p:nvPr>
            <p:ph type="ftr" sz="quarter" idx="11"/>
          </p:nvPr>
        </p:nvSpPr>
        <p:spPr>
          <a:xfrm>
            <a:off x="4165600" y="6248400"/>
            <a:ext cx="3860800" cy="457200"/>
          </a:xfrm>
        </p:spPr>
        <p:txBody>
          <a:bodyPr/>
          <a:lstStyle>
            <a:lvl1pPr>
              <a:defRPr/>
            </a:lvl1pPr>
          </a:lstStyle>
          <a:p>
            <a:endParaRPr lang="en-US" altLang="fr-FR">
              <a:solidFill>
                <a:prstClr val="black">
                  <a:tint val="75000"/>
                </a:prstClr>
              </a:solidFill>
            </a:endParaRPr>
          </a:p>
        </p:txBody>
      </p:sp>
      <p:sp>
        <p:nvSpPr>
          <p:cNvPr id="6" name="Espace réservé du numéro de diapositive 5"/>
          <p:cNvSpPr>
            <a:spLocks noGrp="1"/>
          </p:cNvSpPr>
          <p:nvPr>
            <p:ph type="sldNum" sz="quarter" idx="12"/>
          </p:nvPr>
        </p:nvSpPr>
        <p:spPr>
          <a:xfrm>
            <a:off x="8737600" y="6248400"/>
            <a:ext cx="2540000" cy="457200"/>
          </a:xfrm>
        </p:spPr>
        <p:txBody>
          <a:bodyPr/>
          <a:lstStyle>
            <a:lvl1pPr>
              <a:defRPr/>
            </a:lvl1pPr>
          </a:lstStyle>
          <a:p>
            <a:fld id="{5D0B2ECC-6D7B-4390-884B-F8CFF6C48B76}" type="slidenum">
              <a:rPr lang="en-US" altLang="fr-FR">
                <a:solidFill>
                  <a:prstClr val="black">
                    <a:tint val="75000"/>
                  </a:prstClr>
                </a:solidFill>
              </a:rPr>
              <a:pPr/>
              <a:t>‹N°›</a:t>
            </a:fld>
            <a:endParaRPr lang="en-US" altLang="fr-FR">
              <a:solidFill>
                <a:prstClr val="black">
                  <a:tint val="75000"/>
                </a:prstClr>
              </a:solidFill>
            </a:endParaRPr>
          </a:p>
        </p:txBody>
      </p:sp>
    </p:spTree>
    <p:extLst>
      <p:ext uri="{BB962C8B-B14F-4D97-AF65-F5344CB8AC3E}">
        <p14:creationId xmlns:p14="http://schemas.microsoft.com/office/powerpoint/2010/main" val="19086344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AAD347D-5ACD-4C99-B74B-A9C85AD731AF}" type="datetimeFigureOut">
              <a:rPr lang="en-US" smtClean="0">
                <a:solidFill>
                  <a:prstClr val="black">
                    <a:tint val="75000"/>
                  </a:prstClr>
                </a:solidFill>
              </a:rPr>
              <a:pPr/>
              <a:t>5/19/2020</a:t>
            </a:fld>
            <a:endParaRPr lang="en-US"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57F1E4F-1CFF-5643-939E-02111984F565}"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40490804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509A250-FF31-4206-8172-F9D3106AACB1}" type="datetimeFigureOut">
              <a:rPr lang="en-US" smtClean="0">
                <a:solidFill>
                  <a:prstClr val="black">
                    <a:tint val="75000"/>
                  </a:prstClr>
                </a:solidFill>
              </a:rPr>
              <a:pPr/>
              <a:t>5/19/2020</a:t>
            </a:fld>
            <a:endParaRPr lang="en-US"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57F1E4F-1CFF-5643-939E-02111984F565}"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1916380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796027F-7875-4030-9381-8BD8C4F21935}" type="datetimeFigureOut">
              <a:rPr lang="en-US" smtClean="0">
                <a:solidFill>
                  <a:prstClr val="black">
                    <a:tint val="75000"/>
                  </a:prstClr>
                </a:solidFill>
              </a:rPr>
              <a:pPr/>
              <a:t>5/19/2020</a:t>
            </a:fld>
            <a:endParaRPr lang="en-US"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57F1E4F-1CFF-5643-939E-02111984F565}"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7706560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796027F-7875-4030-9381-8BD8C4F21935}" type="datetimeFigureOut">
              <a:rPr lang="en-US" smtClean="0">
                <a:solidFill>
                  <a:prstClr val="black">
                    <a:tint val="75000"/>
                  </a:prstClr>
                </a:solidFill>
              </a:rPr>
              <a:pPr/>
              <a:t>5/19/2020</a:t>
            </a:fld>
            <a:endParaRPr lang="en-US"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57F1E4F-1CFF-5643-939E-02111984F565}"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056977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1A0A611-8DBE-4D30-846D-C59553454DD4}" type="datetimeFigureOut">
              <a:rPr lang="fr-FR" smtClean="0"/>
              <a:t>19/05/2020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9759C0-F6E8-4359-8CE8-D848CCCA878B}" type="slidenum">
              <a:rPr lang="fr-FR" smtClean="0"/>
              <a:t>‹N°›</a:t>
            </a:fld>
            <a:endParaRPr lang="fr-FR"/>
          </a:p>
        </p:txBody>
      </p:sp>
    </p:spTree>
    <p:extLst>
      <p:ext uri="{BB962C8B-B14F-4D97-AF65-F5344CB8AC3E}">
        <p14:creationId xmlns:p14="http://schemas.microsoft.com/office/powerpoint/2010/main" val="38052151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796027F-7875-4030-9381-8BD8C4F21935}" type="datetimeFigureOut">
              <a:rPr lang="en-US" smtClean="0">
                <a:solidFill>
                  <a:prstClr val="black">
                    <a:tint val="75000"/>
                  </a:prstClr>
                </a:solidFill>
              </a:rPr>
              <a:pPr/>
              <a:t>5/19/2020</a:t>
            </a:fld>
            <a:endParaRPr lang="en-US" dirty="0">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en-US"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D57F1E4F-1CFF-5643-939E-02111984F565}"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4861539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509A250-FF31-4206-8172-F9D3106AACB1}" type="datetimeFigureOut">
              <a:rPr lang="en-US" smtClean="0">
                <a:solidFill>
                  <a:prstClr val="black">
                    <a:tint val="75000"/>
                  </a:prstClr>
                </a:solidFill>
              </a:rPr>
              <a:pPr/>
              <a:t>5/19/2020</a:t>
            </a:fld>
            <a:endParaRPr lang="en-US" dirty="0">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en-US"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D57F1E4F-1CFF-5643-939E-02111984F565}"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4957676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509A250-FF31-4206-8172-F9D3106AACB1}" type="datetimeFigureOut">
              <a:rPr lang="en-US" smtClean="0">
                <a:solidFill>
                  <a:prstClr val="black">
                    <a:tint val="75000"/>
                  </a:prstClr>
                </a:solidFill>
              </a:rPr>
              <a:pPr/>
              <a:t>5/19/2020</a:t>
            </a:fld>
            <a:endParaRPr lang="en-US"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US"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57F1E4F-1CFF-5643-939E-02111984F565}"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10560699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509A250-FF31-4206-8172-F9D3106AACB1}" type="datetimeFigureOut">
              <a:rPr lang="en-US" smtClean="0">
                <a:solidFill>
                  <a:prstClr val="black">
                    <a:tint val="75000"/>
                  </a:prstClr>
                </a:solidFill>
              </a:rPr>
              <a:pPr/>
              <a:t>5/19/2020</a:t>
            </a:fld>
            <a:endParaRPr lang="en-US"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57F1E4F-1CFF-5643-939E-02111984F565}"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8006028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509A250-FF31-4206-8172-F9D3106AACB1}" type="datetimeFigureOut">
              <a:rPr lang="en-US" smtClean="0">
                <a:solidFill>
                  <a:prstClr val="black">
                    <a:tint val="75000"/>
                  </a:prstClr>
                </a:solidFill>
              </a:rPr>
              <a:pPr/>
              <a:t>5/19/2020</a:t>
            </a:fld>
            <a:endParaRPr lang="en-US"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57F1E4F-1CFF-5643-939E-02111984F565}"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578191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509A250-FF31-4206-8172-F9D3106AACB1}" type="datetimeFigureOut">
              <a:rPr lang="en-US" smtClean="0">
                <a:solidFill>
                  <a:prstClr val="black">
                    <a:tint val="75000"/>
                  </a:prstClr>
                </a:solidFill>
              </a:rPr>
              <a:pPr/>
              <a:t>5/19/2020</a:t>
            </a:fld>
            <a:endParaRPr lang="en-US"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57F1E4F-1CFF-5643-939E-02111984F565}"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5891131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509A250-FF31-4206-8172-F9D3106AACB1}" type="datetimeFigureOut">
              <a:rPr lang="en-US" smtClean="0">
                <a:solidFill>
                  <a:prstClr val="black">
                    <a:tint val="75000"/>
                  </a:prstClr>
                </a:solidFill>
              </a:rPr>
              <a:pPr/>
              <a:t>5/19/2020</a:t>
            </a:fld>
            <a:endParaRPr lang="en-US"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57F1E4F-1CFF-5643-939E-02111984F565}"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1706498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1A0A611-8DBE-4D30-846D-C59553454DD4}" type="datetimeFigureOut">
              <a:rPr lang="fr-FR" smtClean="0"/>
              <a:t>19/05/2020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9759C0-F6E8-4359-8CE8-D848CCCA878B}" type="slidenum">
              <a:rPr lang="fr-FR" smtClean="0"/>
              <a:t>‹N°›</a:t>
            </a:fld>
            <a:endParaRPr lang="fr-FR"/>
          </a:p>
        </p:txBody>
      </p:sp>
    </p:spTree>
    <p:extLst>
      <p:ext uri="{BB962C8B-B14F-4D97-AF65-F5344CB8AC3E}">
        <p14:creationId xmlns:p14="http://schemas.microsoft.com/office/powerpoint/2010/main" val="2875606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0A611-8DBE-4D30-846D-C59553454DD4}" type="datetimeFigureOut">
              <a:rPr lang="fr-FR" smtClean="0"/>
              <a:t>19/05/2020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759C0-F6E8-4359-8CE8-D848CCCA878B}" type="slidenum">
              <a:rPr lang="fr-FR" smtClean="0"/>
              <a:t>‹N°›</a:t>
            </a:fld>
            <a:endParaRPr lang="fr-FR"/>
          </a:p>
        </p:txBody>
      </p:sp>
    </p:spTree>
    <p:extLst>
      <p:ext uri="{BB962C8B-B14F-4D97-AF65-F5344CB8AC3E}">
        <p14:creationId xmlns:p14="http://schemas.microsoft.com/office/powerpoint/2010/main" val="1571273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64772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8608049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1460899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3064511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BEA59-3AC8-4337-AB5B-7919B3BE4280}" type="datetimeFigureOut">
              <a:rPr lang="fr-FR" smtClean="0">
                <a:solidFill>
                  <a:prstClr val="black">
                    <a:tint val="75000"/>
                  </a:prstClr>
                </a:solidFill>
              </a:rPr>
              <a:pPr/>
              <a:t>19/05/2020</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4F346-6D89-4EC5-90EB-4856E543E0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0178090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AAD347D-5ACD-4C99-B74B-A9C85AD731AF}" type="datetimeFigureOut">
              <a:rPr lang="en-US" smtClean="0">
                <a:solidFill>
                  <a:prstClr val="black">
                    <a:tint val="75000"/>
                  </a:prstClr>
                </a:solidFill>
              </a:rPr>
              <a:pPr defTabSz="457200"/>
              <a:t>5/19/2020</a:t>
            </a:fld>
            <a:endParaRPr lang="en-US" dirty="0">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57F1E4F-1CFF-5643-939E-02111984F565}" type="slidenum">
              <a:rPr lang="en-US" smtClean="0">
                <a:solidFill>
                  <a:prstClr val="black">
                    <a:tint val="75000"/>
                  </a:prstClr>
                </a:solidFill>
              </a:rPr>
              <a:pPr defTabSz="457200"/>
              <a:t>‹N°›</a:t>
            </a:fld>
            <a:endParaRPr lang="en-US" dirty="0">
              <a:solidFill>
                <a:prstClr val="black">
                  <a:tint val="75000"/>
                </a:prstClr>
              </a:solidFill>
            </a:endParaRPr>
          </a:p>
        </p:txBody>
      </p:sp>
    </p:spTree>
    <p:extLst>
      <p:ext uri="{BB962C8B-B14F-4D97-AF65-F5344CB8AC3E}">
        <p14:creationId xmlns:p14="http://schemas.microsoft.com/office/powerpoint/2010/main" val="273071119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9.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images.google.com/imgres?imgurl=www.eryptick.net/oz2001/horse-heads-011026.jpg&amp;imgrefurl=http://www.eryptick.net/oz2001/oz2001.html&amp;h=480&amp;w=640&amp;sz=52&amp;tbnid=8b-jO5u_D3wJ:&amp;tbnh=101&amp;tbnw=134&amp;start=3&amp;prev=/images?q=horse&amp;hl=en&amp;lr=&amp;ie=UTF-8&amp;oe=UTF-8" TargetMode="External"/><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4.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9.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jpg"/><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0.jpg"/><Relationship Id="rId4" Type="http://schemas.openxmlformats.org/officeDocument/2006/relationships/image" Target="../media/image59.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81.xml"/></Relationships>
</file>

<file path=ppt/slides/_rels/slide6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2.xml"/></Relationships>
</file>

<file path=ppt/slides/_rels/slide6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82.xml"/><Relationship Id="rId4" Type="http://schemas.openxmlformats.org/officeDocument/2006/relationships/image" Target="../media/image71.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6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8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xml"/><Relationship Id="rId1" Type="http://schemas.openxmlformats.org/officeDocument/2006/relationships/slideLayout" Target="../slideLayouts/slideLayout82.xml"/><Relationship Id="rId5" Type="http://schemas.openxmlformats.org/officeDocument/2006/relationships/image" Target="../media/image75.png"/><Relationship Id="rId4" Type="http://schemas.openxmlformats.org/officeDocument/2006/relationships/image" Target="../media/image74.png"/></Relationships>
</file>

<file path=ppt/slides/_rels/slide7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8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7.xml"/></Relationships>
</file>

<file path=ppt/slides/_rels/slide74.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78.jpg"/><Relationship Id="rId1" Type="http://schemas.openxmlformats.org/officeDocument/2006/relationships/slideLayout" Target="../slideLayouts/slideLayout81.xml"/></Relationships>
</file>

<file path=ppt/slides/_rels/slide7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g"/><Relationship Id="rId1" Type="http://schemas.openxmlformats.org/officeDocument/2006/relationships/slideLayout" Target="../slideLayouts/slideLayout82.xml"/></Relationships>
</file>

<file path=ppt/slides/_rels/slide7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82.xml"/></Relationships>
</file>

<file path=ppt/slides/_rels/slide7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g"/><Relationship Id="rId1" Type="http://schemas.openxmlformats.org/officeDocument/2006/relationships/slideLayout" Target="../slideLayouts/slideLayout82.xml"/></Relationships>
</file>

<file path=ppt/slides/_rels/slide7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xml"/><Relationship Id="rId1" Type="http://schemas.openxmlformats.org/officeDocument/2006/relationships/slideLayout" Target="../slideLayouts/slideLayout8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jpeg"/></Relationships>
</file>

<file path=ppt/slides/_rels/slide7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xml"/><Relationship Id="rId1" Type="http://schemas.openxmlformats.org/officeDocument/2006/relationships/slideLayout" Target="../slideLayouts/slideLayout82.xml"/><Relationship Id="rId5" Type="http://schemas.openxmlformats.org/officeDocument/2006/relationships/image" Target="../media/image91.png"/><Relationship Id="rId4" Type="http://schemas.openxmlformats.org/officeDocument/2006/relationships/image" Target="../media/image9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8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6.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8600" y="1237129"/>
            <a:ext cx="11739281" cy="2299449"/>
          </a:xfrm>
          <a:solidFill>
            <a:srgbClr val="002060"/>
          </a:solidFill>
        </p:spPr>
        <p:txBody>
          <a:bodyPr>
            <a:normAutofit/>
          </a:bodyPr>
          <a:lstStyle/>
          <a:p>
            <a:pPr>
              <a:lnSpc>
                <a:spcPct val="150000"/>
              </a:lnSpc>
              <a:spcBef>
                <a:spcPts val="600"/>
              </a:spcBef>
              <a:spcAft>
                <a:spcPts val="600"/>
              </a:spcAft>
            </a:pPr>
            <a:r>
              <a:rPr lang="fr-FR" sz="4800" b="1" dirty="0">
                <a:solidFill>
                  <a:srgbClr val="FFC000"/>
                </a:solidFill>
                <a:latin typeface="Arial Black" panose="020B0A04020102020204" pitchFamily="34" charset="0"/>
              </a:rPr>
              <a:t>Arboviroses : </a:t>
            </a:r>
            <a:br>
              <a:rPr lang="fr-FR" sz="4800" b="1" dirty="0">
                <a:solidFill>
                  <a:srgbClr val="FFC000"/>
                </a:solidFill>
                <a:latin typeface="Arial Black" panose="020B0A04020102020204" pitchFamily="34" charset="0"/>
              </a:rPr>
            </a:br>
            <a:r>
              <a:rPr lang="fr-FR" sz="4800" b="1" dirty="0">
                <a:solidFill>
                  <a:srgbClr val="FFC000"/>
                </a:solidFill>
                <a:latin typeface="Arial Black" panose="020B0A04020102020204" pitchFamily="34" charset="0"/>
              </a:rPr>
              <a:t>une menace pour l’Algérie</a:t>
            </a:r>
          </a:p>
        </p:txBody>
      </p:sp>
      <p:sp>
        <p:nvSpPr>
          <p:cNvPr id="3" name="Sous-titre 2"/>
          <p:cNvSpPr>
            <a:spLocks noGrp="1"/>
          </p:cNvSpPr>
          <p:nvPr>
            <p:ph type="subTitle" idx="1"/>
          </p:nvPr>
        </p:nvSpPr>
        <p:spPr>
          <a:xfrm>
            <a:off x="322729" y="4274391"/>
            <a:ext cx="11201400" cy="1655762"/>
          </a:xfrm>
        </p:spPr>
        <p:txBody>
          <a:bodyPr>
            <a:normAutofit lnSpcReduction="10000"/>
          </a:bodyPr>
          <a:lstStyle/>
          <a:p>
            <a:r>
              <a:rPr lang="fr-FR" b="1" dirty="0"/>
              <a:t>R. Ait </a:t>
            </a:r>
            <a:r>
              <a:rPr lang="fr-FR" b="1" dirty="0" err="1"/>
              <a:t>Hamouda</a:t>
            </a:r>
            <a:endParaRPr lang="fr-FR" b="1" dirty="0"/>
          </a:p>
          <a:p>
            <a:r>
              <a:rPr lang="fr-FR" b="1" dirty="0"/>
              <a:t>Infectiologue</a:t>
            </a:r>
          </a:p>
          <a:p>
            <a:r>
              <a:rPr lang="fr-FR" b="1" dirty="0"/>
              <a:t>EPH et Faculté de Médecine, Université Batna 2, Ben </a:t>
            </a:r>
            <a:r>
              <a:rPr lang="fr-FR" b="1" dirty="0" err="1"/>
              <a:t>Boulaid</a:t>
            </a:r>
            <a:r>
              <a:rPr lang="fr-FR" b="1" dirty="0"/>
              <a:t>, </a:t>
            </a:r>
          </a:p>
          <a:p>
            <a:r>
              <a:rPr lang="fr-FR" b="1" dirty="0"/>
              <a:t>Comité National </a:t>
            </a:r>
            <a:r>
              <a:rPr lang="fr-FR" b="1"/>
              <a:t>de Surveillance </a:t>
            </a:r>
            <a:r>
              <a:rPr lang="fr-FR" b="1" dirty="0"/>
              <a:t>et </a:t>
            </a:r>
            <a:r>
              <a:rPr lang="fr-FR" b="1"/>
              <a:t>de Lutte </a:t>
            </a:r>
            <a:r>
              <a:rPr lang="fr-FR" b="1" dirty="0"/>
              <a:t>contre </a:t>
            </a:r>
            <a:r>
              <a:rPr lang="fr-FR" b="1"/>
              <a:t>les Arboviroses</a:t>
            </a:r>
            <a:endParaRPr lang="fr-FR" b="1" dirty="0"/>
          </a:p>
        </p:txBody>
      </p:sp>
    </p:spTree>
    <p:extLst>
      <p:ext uri="{BB962C8B-B14F-4D97-AF65-F5344CB8AC3E}">
        <p14:creationId xmlns:p14="http://schemas.microsoft.com/office/powerpoint/2010/main" val="3915674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3710" y="1952691"/>
            <a:ext cx="11319701" cy="4525963"/>
          </a:xfrm>
        </p:spPr>
        <p:txBody>
          <a:bodyPr>
            <a:noAutofit/>
          </a:bodyPr>
          <a:lstStyle/>
          <a:p>
            <a:pPr marL="514350" indent="-514350">
              <a:spcBef>
                <a:spcPts val="600"/>
              </a:spcBef>
              <a:spcAft>
                <a:spcPts val="600"/>
              </a:spcAft>
              <a:buFont typeface="+mj-lt"/>
              <a:buAutoNum type="arabicPeriod"/>
            </a:pPr>
            <a:r>
              <a:rPr lang="fr-FR" b="1" dirty="0">
                <a:solidFill>
                  <a:schemeClr val="tx2">
                    <a:lumMod val="75000"/>
                  </a:schemeClr>
                </a:solidFill>
                <a:effectLst>
                  <a:outerShdw blurRad="38100" dist="38100" dir="2700000" algn="tl">
                    <a:srgbClr val="000000">
                      <a:alpha val="43137"/>
                    </a:srgbClr>
                  </a:outerShdw>
                </a:effectLst>
              </a:rPr>
              <a:t>Développement agricole +++</a:t>
            </a:r>
          </a:p>
          <a:p>
            <a:pPr lvl="1">
              <a:spcBef>
                <a:spcPts val="600"/>
              </a:spcBef>
              <a:spcAft>
                <a:spcPts val="600"/>
              </a:spcAft>
            </a:pPr>
            <a:r>
              <a:rPr lang="fr-FR" b="1" dirty="0"/>
              <a:t>Mise en valeur des terres avec périmètres agricoles au Sahara et hauts plateaux</a:t>
            </a:r>
          </a:p>
          <a:p>
            <a:pPr lvl="1">
              <a:spcBef>
                <a:spcPts val="600"/>
              </a:spcBef>
              <a:spcAft>
                <a:spcPts val="600"/>
              </a:spcAft>
            </a:pPr>
            <a:r>
              <a:rPr lang="fr-FR" b="1" dirty="0"/>
              <a:t>Introduction des cultures intensives</a:t>
            </a:r>
          </a:p>
          <a:p>
            <a:pPr lvl="1">
              <a:spcBef>
                <a:spcPts val="600"/>
              </a:spcBef>
              <a:spcAft>
                <a:spcPts val="600"/>
              </a:spcAft>
            </a:pPr>
            <a:r>
              <a:rPr lang="fr-FR" b="1" dirty="0"/>
              <a:t>Élevage intensif de volailles</a:t>
            </a:r>
          </a:p>
          <a:p>
            <a:pPr lvl="1">
              <a:spcBef>
                <a:spcPts val="600"/>
              </a:spcBef>
              <a:spcAft>
                <a:spcPts val="600"/>
              </a:spcAft>
            </a:pPr>
            <a:r>
              <a:rPr lang="fr-FR" b="1" dirty="0"/>
              <a:t>Quinze (15) fermes d’aquaculture</a:t>
            </a:r>
          </a:p>
          <a:p>
            <a:pPr lvl="1">
              <a:spcBef>
                <a:spcPts val="600"/>
              </a:spcBef>
              <a:spcAft>
                <a:spcPts val="600"/>
              </a:spcAft>
            </a:pPr>
            <a:r>
              <a:rPr lang="fr-FR" b="1" dirty="0"/>
              <a:t>Projet USA-DZ de fermes d'élevage vaches laitières (20.000 têtes) à Adrar</a:t>
            </a:r>
          </a:p>
          <a:p>
            <a:pPr>
              <a:spcBef>
                <a:spcPts val="600"/>
              </a:spcBef>
              <a:spcAft>
                <a:spcPts val="600"/>
              </a:spcAft>
            </a:pPr>
            <a:endParaRPr lang="fr-FR" b="1" dirty="0"/>
          </a:p>
          <a:p>
            <a:pPr marL="0" indent="0">
              <a:spcBef>
                <a:spcPts val="600"/>
              </a:spcBef>
              <a:spcAft>
                <a:spcPts val="600"/>
              </a:spcAft>
              <a:buNone/>
            </a:pPr>
            <a:endParaRPr lang="fr-FR" sz="2400" b="1" dirty="0"/>
          </a:p>
          <a:p>
            <a:pPr>
              <a:spcBef>
                <a:spcPts val="600"/>
              </a:spcBef>
              <a:spcAft>
                <a:spcPts val="600"/>
              </a:spcAft>
            </a:pPr>
            <a:endParaRPr lang="fr-FR" dirty="0"/>
          </a:p>
        </p:txBody>
      </p:sp>
      <p:sp>
        <p:nvSpPr>
          <p:cNvPr id="4" name="Espace réservé du numéro de diapositive 3"/>
          <p:cNvSpPr>
            <a:spLocks noGrp="1"/>
          </p:cNvSpPr>
          <p:nvPr>
            <p:ph type="sldNum" sz="quarter" idx="12"/>
          </p:nvPr>
        </p:nvSpPr>
        <p:spPr/>
        <p:txBody>
          <a:bodyPr/>
          <a:lstStyle/>
          <a:p>
            <a:fld id="{D9935B37-4B69-472F-A57F-3BCD71D82011}" type="slidenum">
              <a:rPr lang="fr-FR" smtClean="0"/>
              <a:pPr/>
              <a:t>10</a:t>
            </a:fld>
            <a:endParaRPr lang="fr-FR" dirty="0"/>
          </a:p>
        </p:txBody>
      </p:sp>
      <p:sp>
        <p:nvSpPr>
          <p:cNvPr id="5" name="Titre 4"/>
          <p:cNvSpPr>
            <a:spLocks noGrp="1"/>
          </p:cNvSpPr>
          <p:nvPr>
            <p:ph type="title"/>
          </p:nvPr>
        </p:nvSpPr>
        <p:spPr>
          <a:xfrm>
            <a:off x="1134035" y="180085"/>
            <a:ext cx="10515600" cy="1325563"/>
          </a:xfrm>
        </p:spPr>
        <p:txBody>
          <a:bodyPr>
            <a:normAutofit/>
          </a:bodyPr>
          <a:lstStyle/>
          <a:p>
            <a:r>
              <a:rPr lang="fr-FR" sz="4000" b="1" dirty="0">
                <a:latin typeface="+mn-lt"/>
              </a:rPr>
              <a:t>Déterminants Economiques</a:t>
            </a:r>
          </a:p>
        </p:txBody>
      </p:sp>
    </p:spTree>
    <p:extLst>
      <p:ext uri="{BB962C8B-B14F-4D97-AF65-F5344CB8AC3E}">
        <p14:creationId xmlns:p14="http://schemas.microsoft.com/office/powerpoint/2010/main" val="1529040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fr.actualitix.com/graphique/dza/algerie-importations-de-marchandis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00" y="553384"/>
            <a:ext cx="12032395" cy="64928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96736" y="0"/>
            <a:ext cx="10214078" cy="584775"/>
          </a:xfrm>
          <a:prstGeom prst="rect">
            <a:avLst/>
          </a:prstGeom>
        </p:spPr>
        <p:txBody>
          <a:bodyPr wrap="none">
            <a:spAutoFit/>
          </a:bodyPr>
          <a:lstStyle/>
          <a:p>
            <a:r>
              <a:rPr lang="fr-FR" sz="3200" b="1" dirty="0">
                <a:solidFill>
                  <a:schemeClr val="tx2">
                    <a:lumMod val="75000"/>
                  </a:schemeClr>
                </a:solidFill>
                <a:effectLst>
                  <a:outerShdw blurRad="38100" dist="38100" dir="2700000" algn="tl">
                    <a:srgbClr val="000000">
                      <a:alpha val="43137"/>
                    </a:srgbClr>
                  </a:outerShdw>
                </a:effectLst>
              </a:rPr>
              <a:t>2. Volume d’importation en augmentation (containers) +++</a:t>
            </a:r>
            <a:endParaRPr lang="fr-FR" sz="3200" dirty="0">
              <a:solidFill>
                <a:schemeClr val="tx2">
                  <a:lumMod val="75000"/>
                </a:schemeClr>
              </a:solidFill>
              <a:effectLst>
                <a:outerShdw blurRad="38100" dist="38100" dir="2700000" algn="tl">
                  <a:srgbClr val="000000">
                    <a:alpha val="43137"/>
                  </a:srgbClr>
                </a:outerShdw>
              </a:effectLst>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464" y="1138159"/>
            <a:ext cx="3020786" cy="7404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1600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9935B37-4B69-472F-A57F-3BCD71D82011}" type="slidenum">
              <a:rPr lang="fr-FR" smtClean="0"/>
              <a:pPr/>
              <a:t>12</a:t>
            </a:fld>
            <a:endParaRPr lang="fr-FR"/>
          </a:p>
        </p:txBody>
      </p:sp>
      <p:pic>
        <p:nvPicPr>
          <p:cNvPr id="3" name="Picture 4"/>
          <p:cNvPicPr>
            <a:picLocks noChangeAspect="1" noChangeArrowheads="1"/>
          </p:cNvPicPr>
          <p:nvPr/>
        </p:nvPicPr>
        <p:blipFill>
          <a:blip r:embed="rId2" cstate="print"/>
          <a:srcRect/>
          <a:stretch>
            <a:fillRect/>
          </a:stretch>
        </p:blipFill>
        <p:spPr>
          <a:xfrm>
            <a:off x="1679912" y="3570242"/>
            <a:ext cx="4056047" cy="3243135"/>
          </a:xfrm>
          <a:prstGeom prst="rect">
            <a:avLst/>
          </a:prstGeom>
          <a:noFill/>
        </p:spPr>
      </p:pic>
      <p:sp>
        <p:nvSpPr>
          <p:cNvPr id="4" name="Rectangle 2"/>
          <p:cNvSpPr txBox="1">
            <a:spLocks noChangeArrowheads="1"/>
          </p:cNvSpPr>
          <p:nvPr/>
        </p:nvSpPr>
        <p:spPr>
          <a:xfrm>
            <a:off x="5951985" y="2646686"/>
            <a:ext cx="4025213" cy="4222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b="1" dirty="0"/>
          </a:p>
        </p:txBody>
      </p:sp>
      <p:sp>
        <p:nvSpPr>
          <p:cNvPr id="6" name="ZoneTexte 5"/>
          <p:cNvSpPr txBox="1"/>
          <p:nvPr/>
        </p:nvSpPr>
        <p:spPr>
          <a:xfrm>
            <a:off x="2287864" y="6228020"/>
            <a:ext cx="999825" cy="369332"/>
          </a:xfrm>
          <a:prstGeom prst="rect">
            <a:avLst/>
          </a:prstGeom>
          <a:noFill/>
        </p:spPr>
        <p:txBody>
          <a:bodyPr wrap="none" rtlCol="0">
            <a:spAutoFit/>
          </a:bodyPr>
          <a:lstStyle/>
          <a:p>
            <a:r>
              <a:rPr lang="fr-FR" b="1" dirty="0" err="1"/>
              <a:t>Harrat</a:t>
            </a:r>
            <a:r>
              <a:rPr lang="fr-FR" b="1" dirty="0"/>
              <a:t>. z</a:t>
            </a:r>
          </a:p>
        </p:txBody>
      </p:sp>
      <p:pic>
        <p:nvPicPr>
          <p:cNvPr id="1026" name="Picture 2" descr="http://images0.djazairess.com/fr/latribune/131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5584" y="75963"/>
            <a:ext cx="4060374" cy="3281029"/>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5735961" y="192982"/>
            <a:ext cx="4972265" cy="3785652"/>
          </a:xfrm>
          <a:prstGeom prst="rect">
            <a:avLst/>
          </a:prstGeom>
          <a:noFill/>
        </p:spPr>
        <p:txBody>
          <a:bodyPr wrap="square" rtlCol="0">
            <a:spAutoFit/>
          </a:bodyPr>
          <a:lstStyle/>
          <a:p>
            <a:pPr algn="ctr"/>
            <a:r>
              <a:rPr lang="fr-FR" sz="2400" b="1" dirty="0"/>
              <a:t>2 Grands Projets</a:t>
            </a:r>
          </a:p>
          <a:p>
            <a:pPr algn="ctr"/>
            <a:r>
              <a:rPr lang="fr-FR" sz="2400" b="1" dirty="0"/>
              <a:t>sur la nappe d’eau fossile de l’albien </a:t>
            </a:r>
          </a:p>
          <a:p>
            <a:pPr algn="ctr"/>
            <a:endParaRPr lang="fr-FR" sz="2400" b="1" dirty="0"/>
          </a:p>
          <a:p>
            <a:pPr marL="457200" indent="-457200">
              <a:buFont typeface="Arial" panose="020B0604020202020204" pitchFamily="34" charset="0"/>
              <a:buChar char="•"/>
            </a:pPr>
            <a:r>
              <a:rPr lang="fr-FR" sz="2400" b="1" dirty="0"/>
              <a:t>Adduction en eau Hauts plateaux</a:t>
            </a:r>
          </a:p>
          <a:p>
            <a:pPr defTabSz="446088"/>
            <a:r>
              <a:rPr lang="fr-FR" sz="2400" b="1" dirty="0"/>
              <a:t>	Développement de Périmètres 	agricoles </a:t>
            </a:r>
          </a:p>
          <a:p>
            <a:pPr defTabSz="446088"/>
            <a:endParaRPr lang="fr-FR" sz="2400" b="1" dirty="0"/>
          </a:p>
          <a:p>
            <a:pPr marL="342900" indent="-342900">
              <a:buFont typeface="Arial" panose="020B0604020202020204" pitchFamily="34" charset="0"/>
              <a:buChar char="•"/>
            </a:pPr>
            <a:r>
              <a:rPr lang="fr-FR" sz="2400" b="1" dirty="0"/>
              <a:t>Transfert des eaux </a:t>
            </a:r>
          </a:p>
          <a:p>
            <a:pPr defTabSz="446088"/>
            <a:r>
              <a:rPr lang="fr-FR" sz="2400" b="1" dirty="0"/>
              <a:t>	de Ain Salah vers Tamanrasset</a:t>
            </a:r>
          </a:p>
          <a:p>
            <a:endParaRPr lang="fr-FR" sz="2400" b="1" dirty="0"/>
          </a:p>
        </p:txBody>
      </p:sp>
      <p:sp>
        <p:nvSpPr>
          <p:cNvPr id="8" name="ZoneTexte 7"/>
          <p:cNvSpPr txBox="1"/>
          <p:nvPr/>
        </p:nvSpPr>
        <p:spPr>
          <a:xfrm>
            <a:off x="5951984" y="3789041"/>
            <a:ext cx="4536504" cy="1015663"/>
          </a:xfrm>
          <a:prstGeom prst="rect">
            <a:avLst/>
          </a:prstGeom>
          <a:solidFill>
            <a:schemeClr val="accent1">
              <a:lumMod val="50000"/>
            </a:schemeClr>
          </a:solidFill>
        </p:spPr>
        <p:txBody>
          <a:bodyPr wrap="square" rtlCol="0">
            <a:spAutoFit/>
          </a:bodyPr>
          <a:lstStyle/>
          <a:p>
            <a:pPr algn="ctr"/>
            <a:r>
              <a:rPr lang="fr-FR" sz="2000" b="1" dirty="0">
                <a:solidFill>
                  <a:schemeClr val="bg1"/>
                </a:solidFill>
              </a:rPr>
              <a:t>Création de nouvelles niches écologiques</a:t>
            </a:r>
          </a:p>
          <a:p>
            <a:pPr algn="ctr"/>
            <a:endParaRPr lang="fr-FR" sz="2000" b="1" dirty="0">
              <a:solidFill>
                <a:schemeClr val="bg1"/>
              </a:solidFill>
            </a:endParaRPr>
          </a:p>
          <a:p>
            <a:pPr algn="ctr"/>
            <a:r>
              <a:rPr lang="fr-FR" sz="2000" b="1" dirty="0">
                <a:solidFill>
                  <a:schemeClr val="bg1"/>
                </a:solidFill>
              </a:rPr>
              <a:t>Avec un  risque sanitaire</a:t>
            </a:r>
          </a:p>
        </p:txBody>
      </p:sp>
    </p:spTree>
    <p:extLst>
      <p:ext uri="{BB962C8B-B14F-4D97-AF65-F5344CB8AC3E}">
        <p14:creationId xmlns:p14="http://schemas.microsoft.com/office/powerpoint/2010/main" val="2735128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cairn.info/loadimg.php?FILE=AG/AG_644/AG_644_0437/fullAG_id9782200920760_pu2005-04s_sa07_art07_img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7528" y="764704"/>
            <a:ext cx="6537176" cy="554461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027040" y="211641"/>
            <a:ext cx="86409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2400" b="1" dirty="0"/>
              <a:t>FLUX MIGRATOIRES</a:t>
            </a:r>
          </a:p>
        </p:txBody>
      </p:sp>
      <p:sp>
        <p:nvSpPr>
          <p:cNvPr id="5" name="Espace réservé du numéro de diapositive 4"/>
          <p:cNvSpPr>
            <a:spLocks noGrp="1"/>
          </p:cNvSpPr>
          <p:nvPr>
            <p:ph type="sldNum" sz="quarter" idx="12"/>
          </p:nvPr>
        </p:nvSpPr>
        <p:spPr/>
        <p:txBody>
          <a:bodyPr/>
          <a:lstStyle/>
          <a:p>
            <a:fld id="{D9935B37-4B69-472F-A57F-3BCD71D82011}" type="slidenum">
              <a:rPr lang="fr-FR" smtClean="0"/>
              <a:pPr/>
              <a:t>13</a:t>
            </a:fld>
            <a:endParaRPr lang="fr-FR" dirty="0"/>
          </a:p>
        </p:txBody>
      </p:sp>
      <p:sp>
        <p:nvSpPr>
          <p:cNvPr id="2" name="Rectangle 1"/>
          <p:cNvSpPr/>
          <p:nvPr/>
        </p:nvSpPr>
        <p:spPr>
          <a:xfrm>
            <a:off x="4583832" y="6412687"/>
            <a:ext cx="5382344" cy="307777"/>
          </a:xfrm>
          <a:prstGeom prst="rect">
            <a:avLst/>
          </a:prstGeom>
        </p:spPr>
        <p:txBody>
          <a:bodyPr wrap="square">
            <a:spAutoFit/>
          </a:bodyPr>
          <a:lstStyle/>
          <a:p>
            <a:r>
              <a:rPr lang="fr-FR" sz="1400" i="1" dirty="0"/>
              <a:t>J. Fontaine, annales de géographie, 2005/4 (N°644)</a:t>
            </a:r>
          </a:p>
        </p:txBody>
      </p:sp>
      <p:sp>
        <p:nvSpPr>
          <p:cNvPr id="4" name="ZoneTexte 3"/>
          <p:cNvSpPr txBox="1"/>
          <p:nvPr/>
        </p:nvSpPr>
        <p:spPr>
          <a:xfrm>
            <a:off x="8472264" y="2090662"/>
            <a:ext cx="1872208" cy="954107"/>
          </a:xfrm>
          <a:prstGeom prst="rect">
            <a:avLst/>
          </a:prstGeom>
          <a:noFill/>
        </p:spPr>
        <p:txBody>
          <a:bodyPr wrap="square" rtlCol="0">
            <a:spAutoFit/>
          </a:bodyPr>
          <a:lstStyle/>
          <a:p>
            <a:pPr algn="ctr"/>
            <a:r>
              <a:rPr lang="fr-FR" sz="2800" b="1" dirty="0"/>
              <a:t>50-75.000</a:t>
            </a:r>
          </a:p>
          <a:p>
            <a:pPr algn="ctr"/>
            <a:r>
              <a:rPr lang="fr-FR" sz="2800" b="1" dirty="0"/>
              <a:t>migrants</a:t>
            </a:r>
          </a:p>
        </p:txBody>
      </p:sp>
    </p:spTree>
    <p:extLst>
      <p:ext uri="{BB962C8B-B14F-4D97-AF65-F5344CB8AC3E}">
        <p14:creationId xmlns:p14="http://schemas.microsoft.com/office/powerpoint/2010/main" val="2754207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88055"/>
            <a:ext cx="10515600" cy="1325563"/>
          </a:xfrm>
        </p:spPr>
        <p:txBody>
          <a:bodyPr/>
          <a:lstStyle/>
          <a:p>
            <a:pPr algn="ctr"/>
            <a:r>
              <a:rPr lang="fr-FR" b="1" dirty="0">
                <a:latin typeface="+mn-lt"/>
              </a:rPr>
              <a:t>Fièvre du Nile occidental</a:t>
            </a:r>
            <a:br>
              <a:rPr lang="fr-FR" b="1" dirty="0">
                <a:latin typeface="+mn-lt"/>
              </a:rPr>
            </a:br>
            <a:r>
              <a:rPr lang="fr-FR" b="1" dirty="0">
                <a:latin typeface="+mn-lt"/>
              </a:rPr>
              <a:t>West Nile </a:t>
            </a:r>
            <a:r>
              <a:rPr lang="fr-FR" b="1" dirty="0" err="1">
                <a:latin typeface="+mn-lt"/>
              </a:rPr>
              <a:t>fever</a:t>
            </a:r>
            <a:endParaRPr lang="fr-FR" b="1" dirty="0">
              <a:latin typeface="+mn-lt"/>
            </a:endParaRPr>
          </a:p>
        </p:txBody>
      </p:sp>
      <p:sp>
        <p:nvSpPr>
          <p:cNvPr id="3" name="Espace réservé du contenu 2"/>
          <p:cNvSpPr>
            <a:spLocks noGrp="1"/>
          </p:cNvSpPr>
          <p:nvPr>
            <p:ph idx="1"/>
          </p:nvPr>
        </p:nvSpPr>
        <p:spPr/>
        <p:txBody>
          <a:bodyPr/>
          <a:lstStyle/>
          <a:p>
            <a:endParaRPr lang="fr-FR" dirty="0"/>
          </a:p>
        </p:txBody>
      </p:sp>
    </p:spTree>
    <p:extLst>
      <p:ext uri="{BB962C8B-B14F-4D97-AF65-F5344CB8AC3E}">
        <p14:creationId xmlns:p14="http://schemas.microsoft.com/office/powerpoint/2010/main" val="1421833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6176" y="58614"/>
            <a:ext cx="11174506" cy="1460904"/>
          </a:xfrm>
          <a:solidFill>
            <a:srgbClr val="002060"/>
          </a:solidFill>
        </p:spPr>
        <p:txBody>
          <a:bodyPr>
            <a:normAutofit/>
          </a:bodyPr>
          <a:lstStyle/>
          <a:p>
            <a:pPr algn="ctr"/>
            <a:r>
              <a:rPr lang="fr-FR" sz="3600" b="1" dirty="0">
                <a:solidFill>
                  <a:srgbClr val="FFFF00"/>
                </a:solidFill>
                <a:effectLst>
                  <a:outerShdw blurRad="38100" dist="38100" dir="2700000" algn="tl">
                    <a:srgbClr val="000000">
                      <a:alpha val="43137"/>
                    </a:srgbClr>
                  </a:outerShdw>
                </a:effectLst>
                <a:latin typeface="+mn-lt"/>
              </a:rPr>
              <a:t>Arboviroses attendues et menaçantes </a:t>
            </a:r>
            <a:endParaRPr lang="fr-FR" sz="3600" dirty="0">
              <a:solidFill>
                <a:srgbClr val="FFFF00"/>
              </a:solidFill>
              <a:effectLst>
                <a:outerShdw blurRad="38100" dist="38100" dir="2700000" algn="tl">
                  <a:srgbClr val="000000">
                    <a:alpha val="43137"/>
                  </a:srgbClr>
                </a:outerShdw>
              </a:effectLst>
              <a:latin typeface="+mn-lt"/>
            </a:endParaRPr>
          </a:p>
        </p:txBody>
      </p:sp>
      <p:sp>
        <p:nvSpPr>
          <p:cNvPr id="3" name="Espace réservé du contenu 2"/>
          <p:cNvSpPr>
            <a:spLocks noGrp="1"/>
          </p:cNvSpPr>
          <p:nvPr>
            <p:ph idx="1"/>
          </p:nvPr>
        </p:nvSpPr>
        <p:spPr>
          <a:xfrm>
            <a:off x="470647" y="2339790"/>
            <a:ext cx="11537577" cy="3079375"/>
          </a:xfrm>
          <a:solidFill>
            <a:srgbClr val="002060"/>
          </a:solidFill>
        </p:spPr>
        <p:txBody>
          <a:bodyPr>
            <a:normAutofit/>
          </a:bodyPr>
          <a:lstStyle/>
          <a:p>
            <a:pPr marL="1008063" indent="-457200">
              <a:lnSpc>
                <a:spcPct val="150000"/>
              </a:lnSpc>
              <a:buFont typeface="+mj-lt"/>
              <a:buAutoNum type="arabicPeriod"/>
            </a:pPr>
            <a:r>
              <a:rPr lang="fr-FR" b="1" dirty="0">
                <a:solidFill>
                  <a:srgbClr val="FFFF00"/>
                </a:solidFill>
              </a:rPr>
              <a:t>WNV : connu mais menace d’extension</a:t>
            </a:r>
          </a:p>
          <a:p>
            <a:pPr marL="1008063" indent="-457200">
              <a:lnSpc>
                <a:spcPct val="150000"/>
              </a:lnSpc>
              <a:buFont typeface="+mj-lt"/>
              <a:buAutoNum type="arabicPeriod"/>
            </a:pPr>
            <a:r>
              <a:rPr lang="fr-FR" b="1" dirty="0" err="1">
                <a:solidFill>
                  <a:srgbClr val="FFFF00"/>
                </a:solidFill>
              </a:rPr>
              <a:t>ChikV</a:t>
            </a:r>
            <a:r>
              <a:rPr lang="fr-FR" b="1" dirty="0">
                <a:solidFill>
                  <a:srgbClr val="FFFF00"/>
                </a:solidFill>
              </a:rPr>
              <a:t>, </a:t>
            </a:r>
            <a:r>
              <a:rPr lang="fr-FR" b="1" dirty="0" err="1">
                <a:solidFill>
                  <a:srgbClr val="FFFF00"/>
                </a:solidFill>
              </a:rPr>
              <a:t>DenV</a:t>
            </a:r>
            <a:r>
              <a:rPr lang="fr-FR" b="1" dirty="0">
                <a:solidFill>
                  <a:srgbClr val="FFFF00"/>
                </a:solidFill>
              </a:rPr>
              <a:t>, </a:t>
            </a:r>
            <a:r>
              <a:rPr lang="fr-FR" b="1" dirty="0" err="1">
                <a:solidFill>
                  <a:srgbClr val="FFFF00"/>
                </a:solidFill>
              </a:rPr>
              <a:t>ZikaV</a:t>
            </a:r>
            <a:r>
              <a:rPr lang="fr-FR" b="1" dirty="0">
                <a:solidFill>
                  <a:srgbClr val="FFFF00"/>
                </a:solidFill>
              </a:rPr>
              <a:t> : Introduction possible voire probable</a:t>
            </a:r>
          </a:p>
          <a:p>
            <a:pPr marL="1008063" indent="-457200">
              <a:lnSpc>
                <a:spcPct val="150000"/>
              </a:lnSpc>
              <a:buFont typeface="+mj-lt"/>
              <a:buAutoNum type="arabicPeriod"/>
            </a:pPr>
            <a:r>
              <a:rPr lang="fr-FR" b="1" dirty="0">
                <a:solidFill>
                  <a:srgbClr val="FFFF00"/>
                </a:solidFill>
              </a:rPr>
              <a:t>FVR : Introduction inévitable de Maurétanie ou Sahel,</a:t>
            </a:r>
          </a:p>
          <a:p>
            <a:pPr marL="1008063" indent="-457200">
              <a:lnSpc>
                <a:spcPct val="150000"/>
              </a:lnSpc>
              <a:buFont typeface="+mj-lt"/>
              <a:buAutoNum type="arabicPeriod"/>
            </a:pPr>
            <a:r>
              <a:rPr lang="fr-FR" b="1" dirty="0">
                <a:solidFill>
                  <a:srgbClr val="FFFF00"/>
                </a:solidFill>
              </a:rPr>
              <a:t>FHC-G : Suspicion de circulation</a:t>
            </a:r>
            <a:endParaRPr lang="fr-FR" sz="3200" dirty="0">
              <a:solidFill>
                <a:srgbClr val="FFFF00"/>
              </a:solidFill>
            </a:endParaRPr>
          </a:p>
        </p:txBody>
      </p:sp>
      <p:sp>
        <p:nvSpPr>
          <p:cNvPr id="4" name="Espace réservé du numéro de diapositive 3"/>
          <p:cNvSpPr>
            <a:spLocks noGrp="1"/>
          </p:cNvSpPr>
          <p:nvPr>
            <p:ph type="sldNum" sz="quarter" idx="12"/>
          </p:nvPr>
        </p:nvSpPr>
        <p:spPr/>
        <p:txBody>
          <a:bodyPr/>
          <a:lstStyle/>
          <a:p>
            <a:fld id="{D9935B37-4B69-472F-A57F-3BCD71D82011}" type="slidenum">
              <a:rPr lang="fr-FR" smtClean="0"/>
              <a:pPr/>
              <a:t>15</a:t>
            </a:fld>
            <a:endParaRPr lang="fr-FR"/>
          </a:p>
        </p:txBody>
      </p:sp>
    </p:spTree>
    <p:extLst>
      <p:ext uri="{BB962C8B-B14F-4D97-AF65-F5344CB8AC3E}">
        <p14:creationId xmlns:p14="http://schemas.microsoft.com/office/powerpoint/2010/main" val="1001143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2632" y="2765807"/>
            <a:ext cx="7924800" cy="4048125"/>
          </a:xfrm>
          <a:prstGeom prst="rect">
            <a:avLst/>
          </a:prstGeom>
        </p:spPr>
      </p:pic>
      <p:pic>
        <p:nvPicPr>
          <p:cNvPr id="9" name="Image 8"/>
          <p:cNvPicPr>
            <a:picLocks noChangeAspect="1"/>
          </p:cNvPicPr>
          <p:nvPr/>
        </p:nvPicPr>
        <p:blipFill>
          <a:blip r:embed="rId3"/>
          <a:stretch>
            <a:fillRect/>
          </a:stretch>
        </p:blipFill>
        <p:spPr>
          <a:xfrm>
            <a:off x="77521" y="137432"/>
            <a:ext cx="6267450" cy="857250"/>
          </a:xfrm>
          <a:prstGeom prst="rect">
            <a:avLst/>
          </a:prstGeom>
          <a:ln>
            <a:solidFill>
              <a:schemeClr val="tx1"/>
            </a:solidFill>
          </a:ln>
        </p:spPr>
      </p:pic>
      <p:pic>
        <p:nvPicPr>
          <p:cNvPr id="10" name="Image 9"/>
          <p:cNvPicPr>
            <a:picLocks noChangeAspect="1"/>
          </p:cNvPicPr>
          <p:nvPr/>
        </p:nvPicPr>
        <p:blipFill>
          <a:blip r:embed="rId4"/>
          <a:stretch>
            <a:fillRect/>
          </a:stretch>
        </p:blipFill>
        <p:spPr>
          <a:xfrm>
            <a:off x="77521" y="1136196"/>
            <a:ext cx="6267450" cy="1562100"/>
          </a:xfrm>
          <a:prstGeom prst="rect">
            <a:avLst/>
          </a:prstGeom>
          <a:ln>
            <a:solidFill>
              <a:schemeClr val="tx1"/>
            </a:solidFill>
          </a:ln>
        </p:spPr>
      </p:pic>
      <p:pic>
        <p:nvPicPr>
          <p:cNvPr id="11" name="Image 10"/>
          <p:cNvPicPr>
            <a:picLocks noChangeAspect="1"/>
          </p:cNvPicPr>
          <p:nvPr/>
        </p:nvPicPr>
        <p:blipFill>
          <a:blip r:embed="rId5"/>
          <a:stretch>
            <a:fillRect/>
          </a:stretch>
        </p:blipFill>
        <p:spPr>
          <a:xfrm>
            <a:off x="757196" y="1168853"/>
            <a:ext cx="3971925" cy="323850"/>
          </a:xfrm>
          <a:prstGeom prst="rect">
            <a:avLst/>
          </a:prstGeom>
        </p:spPr>
      </p:pic>
      <p:sp>
        <p:nvSpPr>
          <p:cNvPr id="12" name="ZoneTexte 11"/>
          <p:cNvSpPr txBox="1"/>
          <p:nvPr/>
        </p:nvSpPr>
        <p:spPr>
          <a:xfrm>
            <a:off x="7957432" y="612976"/>
            <a:ext cx="3607078" cy="954107"/>
          </a:xfrm>
          <a:prstGeom prst="rect">
            <a:avLst/>
          </a:prstGeom>
          <a:noFill/>
        </p:spPr>
        <p:txBody>
          <a:bodyPr wrap="none" rtlCol="0">
            <a:spAutoFit/>
          </a:bodyPr>
          <a:lstStyle/>
          <a:p>
            <a:r>
              <a:rPr lang="fr-FR" sz="2800" b="1" dirty="0">
                <a:solidFill>
                  <a:srgbClr val="FFFF00"/>
                </a:solidFill>
              </a:rPr>
              <a:t>Hypothèses de sa mort</a:t>
            </a:r>
          </a:p>
          <a:p>
            <a:pPr algn="ctr"/>
            <a:r>
              <a:rPr lang="fr-FR" sz="2800" b="1" dirty="0">
                <a:solidFill>
                  <a:srgbClr val="FFFF00"/>
                </a:solidFill>
              </a:rPr>
              <a:t>À Babylone</a:t>
            </a:r>
          </a:p>
        </p:txBody>
      </p:sp>
      <p:sp>
        <p:nvSpPr>
          <p:cNvPr id="13" name="ZoneTexte 12"/>
          <p:cNvSpPr txBox="1"/>
          <p:nvPr/>
        </p:nvSpPr>
        <p:spPr>
          <a:xfrm>
            <a:off x="8338457" y="1654629"/>
            <a:ext cx="3048000" cy="1938992"/>
          </a:xfrm>
          <a:prstGeom prst="rect">
            <a:avLst/>
          </a:prstGeom>
          <a:noFill/>
        </p:spPr>
        <p:txBody>
          <a:bodyPr wrap="square" rtlCol="0">
            <a:spAutoFit/>
          </a:bodyPr>
          <a:lstStyle/>
          <a:p>
            <a:r>
              <a:rPr lang="fr-FR" sz="2400" b="1" dirty="0">
                <a:solidFill>
                  <a:prstClr val="white"/>
                </a:solidFill>
              </a:rPr>
              <a:t>Empoisonnement</a:t>
            </a:r>
          </a:p>
          <a:p>
            <a:r>
              <a:rPr lang="fr-FR" sz="2400" b="1" dirty="0">
                <a:solidFill>
                  <a:prstClr val="white"/>
                </a:solidFill>
              </a:rPr>
              <a:t>Typhoïde</a:t>
            </a:r>
          </a:p>
          <a:p>
            <a:r>
              <a:rPr lang="fr-FR" sz="2400" b="1" dirty="0">
                <a:solidFill>
                  <a:prstClr val="white"/>
                </a:solidFill>
              </a:rPr>
              <a:t>Leptospirose</a:t>
            </a:r>
          </a:p>
          <a:p>
            <a:r>
              <a:rPr lang="fr-FR" sz="2400" b="1" dirty="0">
                <a:solidFill>
                  <a:prstClr val="white"/>
                </a:solidFill>
              </a:rPr>
              <a:t>Paludisme</a:t>
            </a:r>
          </a:p>
          <a:p>
            <a:r>
              <a:rPr lang="fr-FR" sz="2400" b="1" dirty="0">
                <a:solidFill>
                  <a:prstClr val="white"/>
                </a:solidFill>
              </a:rPr>
              <a:t>Peste</a:t>
            </a:r>
          </a:p>
        </p:txBody>
      </p:sp>
      <p:sp>
        <p:nvSpPr>
          <p:cNvPr id="14" name="ZoneTexte 13"/>
          <p:cNvSpPr txBox="1"/>
          <p:nvPr/>
        </p:nvSpPr>
        <p:spPr>
          <a:xfrm>
            <a:off x="8381996" y="4027714"/>
            <a:ext cx="3649269" cy="1938992"/>
          </a:xfrm>
          <a:prstGeom prst="rect">
            <a:avLst/>
          </a:prstGeom>
          <a:noFill/>
        </p:spPr>
        <p:txBody>
          <a:bodyPr wrap="none" rtlCol="0">
            <a:spAutoFit/>
          </a:bodyPr>
          <a:lstStyle/>
          <a:p>
            <a:r>
              <a:rPr lang="fr-FR" sz="2000" b="1" dirty="0">
                <a:solidFill>
                  <a:prstClr val="white"/>
                </a:solidFill>
              </a:rPr>
              <a:t>Le mois précédent sa mort</a:t>
            </a:r>
          </a:p>
          <a:p>
            <a:r>
              <a:rPr lang="fr-FR" sz="2000" b="1" dirty="0">
                <a:solidFill>
                  <a:prstClr val="white"/>
                </a:solidFill>
              </a:rPr>
              <a:t>Plusieurs corbeaux morts</a:t>
            </a:r>
          </a:p>
          <a:p>
            <a:endParaRPr lang="fr-FR" sz="2000" b="1" dirty="0">
              <a:solidFill>
                <a:prstClr val="white"/>
              </a:solidFill>
            </a:endParaRPr>
          </a:p>
          <a:p>
            <a:r>
              <a:rPr lang="fr-FR" sz="2000" b="1" dirty="0">
                <a:solidFill>
                  <a:prstClr val="white"/>
                </a:solidFill>
              </a:rPr>
              <a:t>Mauvais présage</a:t>
            </a:r>
          </a:p>
          <a:p>
            <a:r>
              <a:rPr lang="fr-FR" sz="2000" b="1" dirty="0">
                <a:solidFill>
                  <a:prstClr val="white"/>
                </a:solidFill>
              </a:rPr>
              <a:t>Plusieurs personnes </a:t>
            </a:r>
          </a:p>
          <a:p>
            <a:r>
              <a:rPr lang="fr-FR" sz="2000" b="1" dirty="0">
                <a:solidFill>
                  <a:prstClr val="white"/>
                </a:solidFill>
              </a:rPr>
              <a:t>atteintes troubles neurologiques</a:t>
            </a:r>
          </a:p>
        </p:txBody>
      </p:sp>
      <p:sp>
        <p:nvSpPr>
          <p:cNvPr id="16" name="ZoneTexte 15"/>
          <p:cNvSpPr txBox="1"/>
          <p:nvPr/>
        </p:nvSpPr>
        <p:spPr>
          <a:xfrm>
            <a:off x="8588829" y="5966706"/>
            <a:ext cx="3477683" cy="646331"/>
          </a:xfrm>
          <a:prstGeom prst="rect">
            <a:avLst/>
          </a:prstGeom>
          <a:noFill/>
        </p:spPr>
        <p:txBody>
          <a:bodyPr wrap="none" rtlCol="0">
            <a:spAutoFit/>
          </a:bodyPr>
          <a:lstStyle/>
          <a:p>
            <a:r>
              <a:rPr lang="fr-FR" sz="3600" b="1" dirty="0">
                <a:solidFill>
                  <a:srgbClr val="FFFF00"/>
                </a:solidFill>
              </a:rPr>
              <a:t>DG retenu : WNV</a:t>
            </a:r>
          </a:p>
        </p:txBody>
      </p:sp>
    </p:spTree>
    <p:extLst>
      <p:ext uri="{BB962C8B-B14F-4D97-AF65-F5344CB8AC3E}">
        <p14:creationId xmlns:p14="http://schemas.microsoft.com/office/powerpoint/2010/main" val="867423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3071" y="1219661"/>
            <a:ext cx="11430000" cy="1617669"/>
          </a:xfrm>
        </p:spPr>
        <p:txBody>
          <a:bodyPr>
            <a:normAutofit/>
          </a:bodyPr>
          <a:lstStyle/>
          <a:p>
            <a:pPr marL="0" indent="0">
              <a:buNone/>
            </a:pPr>
            <a:r>
              <a:rPr lang="fr-FR" b="1" dirty="0"/>
              <a:t>Connue et endémique depuis 1975</a:t>
            </a:r>
          </a:p>
          <a:p>
            <a:pPr marL="0" indent="0">
              <a:buNone/>
            </a:pPr>
            <a:r>
              <a:rPr lang="fr-FR" b="1" dirty="0"/>
              <a:t>Epidémie à </a:t>
            </a:r>
            <a:r>
              <a:rPr lang="fr-FR" b="1" dirty="0" err="1"/>
              <a:t>Timimoun</a:t>
            </a:r>
            <a:r>
              <a:rPr lang="fr-FR" b="1" dirty="0"/>
              <a:t> (</a:t>
            </a:r>
            <a:r>
              <a:rPr lang="fr-FR" b="1" dirty="0" err="1"/>
              <a:t>Bouguermouh</a:t>
            </a:r>
            <a:r>
              <a:rPr lang="fr-FR" b="1" dirty="0"/>
              <a:t>, 1994)</a:t>
            </a:r>
          </a:p>
          <a:p>
            <a:pPr marL="0" indent="0">
              <a:buNone/>
            </a:pPr>
            <a:r>
              <a:rPr lang="fr-FR" b="1" dirty="0"/>
              <a:t>Épidémie en Tunisie 2012 </a:t>
            </a:r>
          </a:p>
          <a:p>
            <a:pPr marL="0" indent="0">
              <a:buNone/>
            </a:pPr>
            <a:endParaRPr lang="fr-FR" b="1" dirty="0"/>
          </a:p>
        </p:txBody>
      </p:sp>
      <p:sp>
        <p:nvSpPr>
          <p:cNvPr id="4" name="Espace réservé du numéro de diapositive 3"/>
          <p:cNvSpPr>
            <a:spLocks noGrp="1"/>
          </p:cNvSpPr>
          <p:nvPr>
            <p:ph type="sldNum" sz="quarter" idx="12"/>
          </p:nvPr>
        </p:nvSpPr>
        <p:spPr/>
        <p:txBody>
          <a:bodyPr/>
          <a:lstStyle/>
          <a:p>
            <a:fld id="{D9935B37-4B69-472F-A57F-3BCD71D82011}" type="slidenum">
              <a:rPr lang="fr-FR" smtClean="0"/>
              <a:pPr/>
              <a:t>17</a:t>
            </a:fld>
            <a:endParaRPr lang="fr-FR"/>
          </a:p>
        </p:txBody>
      </p:sp>
      <p:sp>
        <p:nvSpPr>
          <p:cNvPr id="5" name="Titre 1"/>
          <p:cNvSpPr>
            <a:spLocks noGrp="1"/>
          </p:cNvSpPr>
          <p:nvPr>
            <p:ph type="title"/>
          </p:nvPr>
        </p:nvSpPr>
        <p:spPr>
          <a:xfrm>
            <a:off x="363071" y="58614"/>
            <a:ext cx="11537576" cy="922114"/>
          </a:xfrm>
          <a:solidFill>
            <a:schemeClr val="tx2">
              <a:lumMod val="75000"/>
            </a:schemeClr>
          </a:solidFill>
        </p:spPr>
        <p:txBody>
          <a:bodyPr>
            <a:normAutofit/>
          </a:bodyPr>
          <a:lstStyle/>
          <a:p>
            <a:pPr algn="ctr"/>
            <a:r>
              <a:rPr lang="fr-FR" sz="3600" b="1" dirty="0">
                <a:solidFill>
                  <a:srgbClr val="FFC000"/>
                </a:solidFill>
                <a:effectLst>
                  <a:outerShdw blurRad="38100" dist="38100" dir="2700000" algn="tl">
                    <a:srgbClr val="000000">
                      <a:alpha val="43137"/>
                    </a:srgbClr>
                  </a:outerShdw>
                </a:effectLst>
                <a:latin typeface="Arial Black" panose="020B0A04020102020204" pitchFamily="34" charset="0"/>
              </a:rPr>
              <a:t>West Nile: Connu mais menace d’extension</a:t>
            </a:r>
            <a:endParaRPr lang="fr-FR" sz="3600" dirty="0">
              <a:solidFill>
                <a:srgbClr val="FFC00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693536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7711"/>
            <a:ext cx="12069287" cy="896066"/>
          </a:xfrm>
          <a:solidFill>
            <a:srgbClr val="002060"/>
          </a:solidFill>
        </p:spPr>
        <p:txBody>
          <a:bodyPr>
            <a:normAutofit/>
          </a:bodyPr>
          <a:lstStyle/>
          <a:p>
            <a:pPr algn="ctr"/>
            <a:r>
              <a:rPr lang="fr-FR" sz="3600" b="1" dirty="0">
                <a:solidFill>
                  <a:srgbClr val="FFFF00"/>
                </a:solidFill>
                <a:latin typeface="+mn-lt"/>
              </a:rPr>
              <a:t>RESERVOIR</a:t>
            </a:r>
          </a:p>
        </p:txBody>
      </p:sp>
      <p:sp>
        <p:nvSpPr>
          <p:cNvPr id="3" name="Espace réservé du contenu 2"/>
          <p:cNvSpPr>
            <a:spLocks noGrp="1"/>
          </p:cNvSpPr>
          <p:nvPr>
            <p:ph idx="1"/>
          </p:nvPr>
        </p:nvSpPr>
        <p:spPr>
          <a:xfrm>
            <a:off x="304799" y="1163782"/>
            <a:ext cx="11703131" cy="5296394"/>
          </a:xfrm>
        </p:spPr>
        <p:txBody>
          <a:bodyPr>
            <a:normAutofit fontScale="92500"/>
          </a:bodyPr>
          <a:lstStyle/>
          <a:p>
            <a:pPr marL="0" indent="0">
              <a:buNone/>
            </a:pPr>
            <a:r>
              <a:rPr lang="fr-FR" b="1" dirty="0">
                <a:solidFill>
                  <a:srgbClr val="C00000"/>
                </a:solidFill>
                <a:effectLst>
                  <a:outerShdw blurRad="38100" dist="38100" dir="2700000" algn="tl">
                    <a:srgbClr val="000000">
                      <a:alpha val="43137"/>
                    </a:srgbClr>
                  </a:outerShdw>
                </a:effectLst>
              </a:rPr>
              <a:t>OISEAUX: </a:t>
            </a:r>
            <a:r>
              <a:rPr lang="fr-FR" b="1" dirty="0"/>
              <a:t>	réservoir habituel du VNO </a:t>
            </a:r>
          </a:p>
          <a:p>
            <a:pPr marL="0" indent="0">
              <a:buNone/>
            </a:pPr>
            <a:r>
              <a:rPr lang="fr-FR" b="1" dirty="0"/>
              <a:t>		Rôle d’hôte amplificateur</a:t>
            </a:r>
          </a:p>
          <a:p>
            <a:pPr marL="0" indent="0">
              <a:buNone/>
            </a:pPr>
            <a:endParaRPr lang="fr-FR" b="1" dirty="0"/>
          </a:p>
          <a:p>
            <a:pPr marL="0" indent="0">
              <a:buNone/>
            </a:pPr>
            <a:r>
              <a:rPr lang="fr-FR" b="1" dirty="0"/>
              <a:t>Tous les oiseaux sauvages et domestiques sont sensibles et +- réservoirs; </a:t>
            </a:r>
          </a:p>
          <a:p>
            <a:pPr marL="0" indent="0">
              <a:buNone/>
            </a:pPr>
            <a:r>
              <a:rPr lang="fr-FR" b="1" dirty="0"/>
              <a:t>Généralement uniquement porteurs du virus et ne développent pas la maladie. </a:t>
            </a:r>
          </a:p>
          <a:p>
            <a:pPr marL="0" indent="0">
              <a:buNone/>
            </a:pPr>
            <a:endParaRPr lang="fr-FR" b="1" dirty="0"/>
          </a:p>
          <a:p>
            <a:pPr marL="0" indent="0">
              <a:buNone/>
            </a:pPr>
            <a:r>
              <a:rPr lang="fr-FR" b="1" dirty="0"/>
              <a:t>Certaines espèces, plus sensibles, (rapaces, corvidés ( corneille, corbeaux): </a:t>
            </a:r>
          </a:p>
          <a:p>
            <a:pPr marL="0" indent="0">
              <a:buNone/>
            </a:pPr>
            <a:r>
              <a:rPr lang="fr-FR" b="1" dirty="0"/>
              <a:t> on peut observer </a:t>
            </a:r>
          </a:p>
          <a:p>
            <a:pPr marL="631825" indent="-273050"/>
            <a:r>
              <a:rPr lang="fr-FR" b="1" dirty="0"/>
              <a:t>des troubles généraux (léthargie, amaigrissement, dépression) </a:t>
            </a:r>
          </a:p>
          <a:p>
            <a:pPr marL="631825" indent="-273050"/>
            <a:r>
              <a:rPr lang="fr-FR" b="1" dirty="0"/>
              <a:t>troubles neurologiques (paralysie, ataxie, torticolis, incoordination) </a:t>
            </a:r>
          </a:p>
          <a:p>
            <a:pPr marL="631825" indent="-273050"/>
            <a:r>
              <a:rPr lang="fr-FR" b="1" dirty="0"/>
              <a:t>Mortalité fortement élevé.(indicateurs d’épizootie précédant une épidémie) </a:t>
            </a:r>
          </a:p>
        </p:txBody>
      </p:sp>
    </p:spTree>
    <p:extLst>
      <p:ext uri="{BB962C8B-B14F-4D97-AF65-F5344CB8AC3E}">
        <p14:creationId xmlns:p14="http://schemas.microsoft.com/office/powerpoint/2010/main" val="1991537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Text Box 2"/>
          <p:cNvSpPr txBox="1">
            <a:spLocks noChangeArrowheads="1"/>
          </p:cNvSpPr>
          <p:nvPr/>
        </p:nvSpPr>
        <p:spPr bwMode="auto">
          <a:xfrm>
            <a:off x="333929" y="126485"/>
            <a:ext cx="1143451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0"/>
              </a:spcBef>
              <a:buFontTx/>
              <a:buNone/>
            </a:pPr>
            <a:r>
              <a:rPr lang="en-US" altLang="fr-FR" sz="4000" b="1" dirty="0">
                <a:solidFill>
                  <a:schemeClr val="tx2"/>
                </a:solidFill>
              </a:rPr>
              <a:t>WNV: Basic Transmission Cycle</a:t>
            </a:r>
          </a:p>
        </p:txBody>
      </p:sp>
      <p:grpSp>
        <p:nvGrpSpPr>
          <p:cNvPr id="625667" name="Group 3"/>
          <p:cNvGrpSpPr>
            <a:grpSpLocks noChangeAspect="1"/>
          </p:cNvGrpSpPr>
          <p:nvPr/>
        </p:nvGrpSpPr>
        <p:grpSpPr bwMode="auto">
          <a:xfrm>
            <a:off x="2717283" y="3690289"/>
            <a:ext cx="1295400" cy="1219200"/>
            <a:chOff x="1056" y="1992"/>
            <a:chExt cx="816" cy="768"/>
          </a:xfrm>
        </p:grpSpPr>
        <p:pic>
          <p:nvPicPr>
            <p:cNvPr id="625668" name="Picture 4" descr="icoa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 y="2056"/>
              <a:ext cx="720" cy="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Lst>
          </p:spPr>
        </p:pic>
        <p:sp>
          <p:nvSpPr>
            <p:cNvPr id="625669" name="Oval 5"/>
            <p:cNvSpPr>
              <a:spLocks noChangeAspect="1" noChangeArrowheads="1"/>
            </p:cNvSpPr>
            <p:nvPr/>
          </p:nvSpPr>
          <p:spPr bwMode="auto">
            <a:xfrm>
              <a:off x="1056" y="1992"/>
              <a:ext cx="816" cy="768"/>
            </a:xfrm>
            <a:prstGeom prst="ellipse">
              <a:avLst/>
            </a:prstGeom>
            <a:noFill/>
            <a:ln w="57150" cmpd="thickThin">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2"/>
                </a:solidFill>
              </a:endParaRPr>
            </a:p>
          </p:txBody>
        </p:sp>
      </p:grpSp>
      <p:sp>
        <p:nvSpPr>
          <p:cNvPr id="625670" name="Text Box 6"/>
          <p:cNvSpPr txBox="1">
            <a:spLocks noChangeArrowheads="1"/>
          </p:cNvSpPr>
          <p:nvPr/>
        </p:nvSpPr>
        <p:spPr bwMode="auto">
          <a:xfrm>
            <a:off x="1080655" y="940873"/>
            <a:ext cx="554874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0"/>
              </a:spcBef>
              <a:buFontTx/>
              <a:buNone/>
            </a:pPr>
            <a:r>
              <a:rPr lang="en-US" altLang="fr-FR" sz="2800" b="1" dirty="0">
                <a:solidFill>
                  <a:schemeClr val="tx2"/>
                </a:solidFill>
              </a:rPr>
              <a:t>Wild cycle : Most important cycle is</a:t>
            </a:r>
          </a:p>
          <a:p>
            <a:pPr algn="ctr">
              <a:spcBef>
                <a:spcPct val="0"/>
              </a:spcBef>
              <a:buFontTx/>
              <a:buNone/>
            </a:pPr>
            <a:r>
              <a:rPr lang="en-US" altLang="fr-FR" sz="2800" b="1" dirty="0">
                <a:solidFill>
                  <a:schemeClr val="tx2"/>
                </a:solidFill>
              </a:rPr>
              <a:t> from mosquito to bird to mosquito</a:t>
            </a:r>
          </a:p>
        </p:txBody>
      </p:sp>
      <p:cxnSp>
        <p:nvCxnSpPr>
          <p:cNvPr id="625672" name="AutoShape 8"/>
          <p:cNvCxnSpPr>
            <a:cxnSpLocks noChangeAspect="1" noChangeShapeType="1"/>
          </p:cNvCxnSpPr>
          <p:nvPr/>
        </p:nvCxnSpPr>
        <p:spPr bwMode="auto">
          <a:xfrm>
            <a:off x="6223000" y="3467100"/>
            <a:ext cx="1981200" cy="8382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5673" name="AutoShape 9"/>
          <p:cNvCxnSpPr>
            <a:cxnSpLocks noChangeAspect="1" noChangeShapeType="1"/>
          </p:cNvCxnSpPr>
          <p:nvPr/>
        </p:nvCxnSpPr>
        <p:spPr bwMode="auto">
          <a:xfrm flipV="1">
            <a:off x="6299200" y="2705100"/>
            <a:ext cx="1981200" cy="4572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5675" name="Text Box 11"/>
          <p:cNvSpPr txBox="1">
            <a:spLocks noChangeArrowheads="1"/>
          </p:cNvSpPr>
          <p:nvPr/>
        </p:nvSpPr>
        <p:spPr bwMode="auto">
          <a:xfrm rot="2019727">
            <a:off x="6573838" y="3721100"/>
            <a:ext cx="1841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endParaRPr lang="fr-FR" altLang="fr-FR" sz="2200">
              <a:solidFill>
                <a:schemeClr val="tx2"/>
              </a:solidFill>
            </a:endParaRPr>
          </a:p>
        </p:txBody>
      </p:sp>
      <p:sp>
        <p:nvSpPr>
          <p:cNvPr id="625676" name="Text Box 12"/>
          <p:cNvSpPr txBox="1">
            <a:spLocks noChangeArrowheads="1"/>
          </p:cNvSpPr>
          <p:nvPr/>
        </p:nvSpPr>
        <p:spPr bwMode="auto">
          <a:xfrm rot="20862713">
            <a:off x="6388100" y="2578100"/>
            <a:ext cx="1841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endParaRPr lang="fr-FR" altLang="fr-FR" sz="2200">
              <a:solidFill>
                <a:schemeClr val="tx2"/>
              </a:solidFill>
            </a:endParaRPr>
          </a:p>
        </p:txBody>
      </p:sp>
      <p:sp>
        <p:nvSpPr>
          <p:cNvPr id="625677" name="AutoShape 13" descr="SPAROHMP"/>
          <p:cNvSpPr>
            <a:spLocks noChangeAspect="1" noChangeArrowheads="1"/>
          </p:cNvSpPr>
          <p:nvPr/>
        </p:nvSpPr>
        <p:spPr bwMode="auto">
          <a:xfrm>
            <a:off x="5948363" y="3281363"/>
            <a:ext cx="296862"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solidFill>
                <a:schemeClr val="tx2"/>
              </a:solidFill>
            </a:endParaRPr>
          </a:p>
        </p:txBody>
      </p:sp>
      <p:pic>
        <p:nvPicPr>
          <p:cNvPr id="625678" name="Picture 14" descr="sparoh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9689" y="5250378"/>
            <a:ext cx="1951038" cy="1463675"/>
          </a:xfrm>
          <a:prstGeom prst="rect">
            <a:avLst/>
          </a:prstGeom>
          <a:noFill/>
          <a:extLst>
            <a:ext uri="{909E8E84-426E-40DD-AFC4-6F175D3DCCD1}">
              <a14:hiddenFill xmlns:a14="http://schemas.microsoft.com/office/drawing/2010/main">
                <a:solidFill>
                  <a:srgbClr val="FFFFFF"/>
                </a:solidFill>
              </a14:hiddenFill>
            </a:ext>
          </a:extLst>
        </p:spPr>
      </p:pic>
      <p:pic>
        <p:nvPicPr>
          <p:cNvPr id="625679" name="Picture 15" descr="mosquito2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8931" y="2036196"/>
            <a:ext cx="2558511" cy="1455705"/>
          </a:xfrm>
          <a:prstGeom prst="rect">
            <a:avLst/>
          </a:prstGeom>
          <a:noFill/>
          <a:extLst>
            <a:ext uri="{909E8E84-426E-40DD-AFC4-6F175D3DCCD1}">
              <a14:hiddenFill xmlns:a14="http://schemas.microsoft.com/office/drawing/2010/main">
                <a:solidFill>
                  <a:srgbClr val="FFFFFF"/>
                </a:solidFill>
              </a14:hiddenFill>
            </a:ext>
          </a:extLst>
        </p:spPr>
      </p:pic>
      <p:sp>
        <p:nvSpPr>
          <p:cNvPr id="625682" name="Text Box 18"/>
          <p:cNvSpPr txBox="1">
            <a:spLocks noChangeArrowheads="1"/>
          </p:cNvSpPr>
          <p:nvPr/>
        </p:nvSpPr>
        <p:spPr bwMode="auto">
          <a:xfrm>
            <a:off x="6665913" y="5877420"/>
            <a:ext cx="23650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FFFF66"/>
              </a:buClr>
              <a:buSzPct val="100000"/>
              <a:buFontTx/>
              <a:buNone/>
            </a:pPr>
            <a:r>
              <a:rPr lang="en-US" altLang="fr-FR" b="1" dirty="0">
                <a:solidFill>
                  <a:schemeClr val="tx2"/>
                </a:solidFill>
              </a:rPr>
              <a:t>Amplifying hosts</a:t>
            </a:r>
          </a:p>
        </p:txBody>
      </p:sp>
      <p:pic>
        <p:nvPicPr>
          <p:cNvPr id="625685" name="Picture 21" descr="WALKING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2951" y="990600"/>
            <a:ext cx="1698625" cy="2171700"/>
          </a:xfrm>
          <a:prstGeom prst="rect">
            <a:avLst/>
          </a:prstGeom>
          <a:noFill/>
          <a:extLst>
            <a:ext uri="{909E8E84-426E-40DD-AFC4-6F175D3DCCD1}">
              <a14:hiddenFill xmlns:a14="http://schemas.microsoft.com/office/drawing/2010/main">
                <a:solidFill>
                  <a:srgbClr val="FFFFFF"/>
                </a:solidFill>
              </a14:hiddenFill>
            </a:ext>
          </a:extLst>
        </p:spPr>
      </p:pic>
      <p:pic>
        <p:nvPicPr>
          <p:cNvPr id="625687" name="Picture 23" descr="deadcr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3488" y="5330558"/>
            <a:ext cx="2286000" cy="1346200"/>
          </a:xfrm>
          <a:prstGeom prst="rect">
            <a:avLst/>
          </a:prstGeom>
          <a:noFill/>
          <a:extLst>
            <a:ext uri="{909E8E84-426E-40DD-AFC4-6F175D3DCCD1}">
              <a14:hiddenFill xmlns:a14="http://schemas.microsoft.com/office/drawing/2010/main">
                <a:solidFill>
                  <a:srgbClr val="FFFFFF"/>
                </a:solidFill>
              </a14:hiddenFill>
            </a:ext>
          </a:extLst>
        </p:spPr>
      </p:pic>
      <p:sp>
        <p:nvSpPr>
          <p:cNvPr id="625688" name="Text Box 24"/>
          <p:cNvSpPr txBox="1">
            <a:spLocks noChangeArrowheads="1"/>
          </p:cNvSpPr>
          <p:nvPr/>
        </p:nvSpPr>
        <p:spPr bwMode="auto">
          <a:xfrm>
            <a:off x="7848600" y="3124201"/>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FFFF66"/>
              </a:buClr>
              <a:buSzPct val="100000"/>
              <a:buFontTx/>
              <a:buNone/>
            </a:pPr>
            <a:endParaRPr lang="fr-FR" altLang="fr-FR" sz="2000">
              <a:solidFill>
                <a:schemeClr val="tx2"/>
              </a:solidFill>
            </a:endParaRPr>
          </a:p>
        </p:txBody>
      </p:sp>
      <p:sp>
        <p:nvSpPr>
          <p:cNvPr id="827394" name="Text Box 2"/>
          <p:cNvSpPr txBox="1">
            <a:spLocks noChangeArrowheads="1"/>
          </p:cNvSpPr>
          <p:nvPr/>
        </p:nvSpPr>
        <p:spPr bwMode="auto">
          <a:xfrm>
            <a:off x="7086600" y="3200400"/>
            <a:ext cx="3721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anose="02020603050405020304" pitchFamily="18" charset="0"/>
              </a:defRPr>
            </a:lvl1pPr>
            <a:lvl2pPr>
              <a:spcBef>
                <a:spcPct val="0"/>
              </a:spcBef>
              <a:defRPr sz="2400">
                <a:solidFill>
                  <a:schemeClr val="tx1"/>
                </a:solidFill>
                <a:latin typeface="Times New Roman" panose="02020603050405020304" pitchFamily="18" charset="0"/>
              </a:defRPr>
            </a:lvl2pPr>
            <a:lvl3pPr>
              <a:spcBef>
                <a:spcPct val="0"/>
              </a:spcBef>
              <a:defRPr sz="2400">
                <a:solidFill>
                  <a:schemeClr val="tx1"/>
                </a:solidFill>
                <a:latin typeface="Times New Roman" panose="02020603050405020304" pitchFamily="18" charset="0"/>
              </a:defRPr>
            </a:lvl3pPr>
            <a:lvl4pPr>
              <a:spcBef>
                <a:spcPct val="0"/>
              </a:spcBef>
              <a:defRPr sz="2400">
                <a:solidFill>
                  <a:schemeClr val="tx1"/>
                </a:solidFill>
                <a:latin typeface="Times New Roman" panose="02020603050405020304" pitchFamily="18" charset="0"/>
              </a:defRPr>
            </a:lvl4pPr>
            <a:lvl5pPr>
              <a:spcBef>
                <a:spcPct val="0"/>
              </a:spcBef>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spcBef>
                <a:spcPct val="20000"/>
              </a:spcBef>
              <a:buFontTx/>
              <a:buNone/>
            </a:pPr>
            <a:r>
              <a:rPr lang="en-US" altLang="fr-FR" dirty="0">
                <a:solidFill>
                  <a:schemeClr val="tx2"/>
                </a:solidFill>
                <a:latin typeface="Arial" panose="020B0604020202020204" pitchFamily="34" charset="0"/>
              </a:rPr>
              <a:t>“Incidental” infections: </a:t>
            </a:r>
            <a:r>
              <a:rPr lang="en-US" altLang="fr-FR" sz="2000" dirty="0">
                <a:solidFill>
                  <a:schemeClr val="tx2"/>
                </a:solidFill>
                <a:latin typeface="Arial" panose="020B0604020202020204" pitchFamily="34" charset="0"/>
              </a:rPr>
              <a:t>unlikely amplifying hosts</a:t>
            </a:r>
          </a:p>
        </p:txBody>
      </p:sp>
      <p:pic>
        <p:nvPicPr>
          <p:cNvPr id="827395" name="Picture 3" descr="horse-heads-011026">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4343400"/>
            <a:ext cx="19050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lèche courbée vers la droite 1"/>
          <p:cNvSpPr/>
          <p:nvPr/>
        </p:nvSpPr>
        <p:spPr>
          <a:xfrm>
            <a:off x="1147632" y="2076450"/>
            <a:ext cx="915601" cy="3385175"/>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2"/>
              </a:solidFill>
            </a:endParaRPr>
          </a:p>
        </p:txBody>
      </p:sp>
      <p:sp>
        <p:nvSpPr>
          <p:cNvPr id="23" name="Flèche courbée vers la droite 22"/>
          <p:cNvSpPr/>
          <p:nvPr/>
        </p:nvSpPr>
        <p:spPr>
          <a:xfrm rot="10345229">
            <a:off x="5110319" y="2053524"/>
            <a:ext cx="915601" cy="3385175"/>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2"/>
              </a:solidFill>
            </a:endParaRPr>
          </a:p>
        </p:txBody>
      </p:sp>
      <p:sp>
        <p:nvSpPr>
          <p:cNvPr id="26" name="ZoneTexte 25"/>
          <p:cNvSpPr txBox="1"/>
          <p:nvPr/>
        </p:nvSpPr>
        <p:spPr>
          <a:xfrm>
            <a:off x="10631597" y="6096856"/>
            <a:ext cx="1136850" cy="769441"/>
          </a:xfrm>
          <a:prstGeom prst="rect">
            <a:avLst/>
          </a:prstGeom>
          <a:solidFill>
            <a:schemeClr val="accent1">
              <a:lumMod val="75000"/>
            </a:schemeClr>
          </a:solidFill>
          <a:ln>
            <a:noFill/>
          </a:ln>
        </p:spPr>
        <p:txBody>
          <a:bodyPr wrap="none" rtlCol="0">
            <a:spAutoFit/>
          </a:bodyPr>
          <a:lstStyle/>
          <a:p>
            <a:r>
              <a:rPr lang="fr-FR" sz="4400" b="1" dirty="0">
                <a:solidFill>
                  <a:schemeClr val="tx2"/>
                </a:solidFill>
              </a:rPr>
              <a:t>CDC</a:t>
            </a:r>
          </a:p>
        </p:txBody>
      </p:sp>
    </p:spTree>
    <p:extLst>
      <p:ext uri="{BB962C8B-B14F-4D97-AF65-F5344CB8AC3E}">
        <p14:creationId xmlns:p14="http://schemas.microsoft.com/office/powerpoint/2010/main" val="222903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25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1704" y="932032"/>
            <a:ext cx="11658599" cy="2652246"/>
          </a:xfrm>
        </p:spPr>
        <p:txBody>
          <a:bodyPr>
            <a:noAutofit/>
          </a:bodyPr>
          <a:lstStyle/>
          <a:p>
            <a:pPr marL="0" indent="0">
              <a:buNone/>
            </a:pPr>
            <a:r>
              <a:rPr lang="fr-CA" sz="2400" b="1" dirty="0"/>
              <a:t>Arthropode borne virus : « Qui naît chez les arthropodes »</a:t>
            </a:r>
          </a:p>
          <a:p>
            <a:pPr marL="0" indent="0">
              <a:buNone/>
            </a:pPr>
            <a:r>
              <a:rPr lang="fr-CA" sz="2400" b="1" dirty="0"/>
              <a:t>Zoonoses virales : plus de 100 virus, </a:t>
            </a:r>
          </a:p>
          <a:p>
            <a:pPr marL="0" indent="0">
              <a:buNone/>
            </a:pPr>
            <a:r>
              <a:rPr lang="fr-CA" sz="2400" b="1" dirty="0"/>
              <a:t>Transmission: </a:t>
            </a:r>
          </a:p>
          <a:p>
            <a:pPr marL="806450" indent="-350838"/>
            <a:r>
              <a:rPr lang="fr-CA" sz="2400" b="1" dirty="0"/>
              <a:t>Vectorielle par un arthropode hématophage +++ (Moustique, Tique)</a:t>
            </a:r>
          </a:p>
          <a:p>
            <a:pPr marL="806450" indent="-350838"/>
            <a:r>
              <a:rPr lang="fr-CA" sz="2400" b="1" dirty="0"/>
              <a:t>Possible : transfusion, greffe d’organe, sexuelle</a:t>
            </a:r>
          </a:p>
          <a:p>
            <a:pPr marL="457200" lvl="1" indent="0">
              <a:buNone/>
            </a:pPr>
            <a:endParaRPr lang="fr-CA" b="1" dirty="0"/>
          </a:p>
          <a:p>
            <a:pPr marL="0" indent="0">
              <a:buNone/>
            </a:pPr>
            <a:endParaRPr lang="fr-CA" b="1" dirty="0"/>
          </a:p>
          <a:p>
            <a:pPr marL="0" indent="0">
              <a:buNone/>
            </a:pPr>
            <a:endParaRPr lang="fr-CA" b="1" dirty="0"/>
          </a:p>
        </p:txBody>
      </p:sp>
      <p:sp>
        <p:nvSpPr>
          <p:cNvPr id="4" name="Rectangle 3"/>
          <p:cNvSpPr/>
          <p:nvPr/>
        </p:nvSpPr>
        <p:spPr>
          <a:xfrm>
            <a:off x="201705" y="192749"/>
            <a:ext cx="11819966" cy="707886"/>
          </a:xfrm>
          <a:prstGeom prst="rect">
            <a:avLst/>
          </a:prstGeom>
          <a:solidFill>
            <a:srgbClr val="002060"/>
          </a:solidFill>
        </p:spPr>
        <p:txBody>
          <a:bodyPr wrap="square">
            <a:spAutoFit/>
          </a:bodyPr>
          <a:lstStyle/>
          <a:p>
            <a:pPr algn="ctr"/>
            <a:r>
              <a:rPr lang="fr-CA" sz="4000" b="1" dirty="0">
                <a:solidFill>
                  <a:srgbClr val="FFC000"/>
                </a:solidFill>
              </a:rPr>
              <a:t>Arboviroses</a:t>
            </a:r>
          </a:p>
        </p:txBody>
      </p:sp>
      <p:sp>
        <p:nvSpPr>
          <p:cNvPr id="5" name="Rectangle 4"/>
          <p:cNvSpPr/>
          <p:nvPr/>
        </p:nvSpPr>
        <p:spPr>
          <a:xfrm>
            <a:off x="201703" y="3380217"/>
            <a:ext cx="11658599" cy="3108543"/>
          </a:xfrm>
          <a:prstGeom prst="rect">
            <a:avLst/>
          </a:prstGeom>
        </p:spPr>
        <p:txBody>
          <a:bodyPr wrap="square">
            <a:spAutoFit/>
          </a:bodyPr>
          <a:lstStyle/>
          <a:p>
            <a:pPr marL="457200" indent="-457200">
              <a:buFont typeface="Arial" panose="020B0604020202020204" pitchFamily="34" charset="0"/>
              <a:buChar char="•"/>
            </a:pPr>
            <a:r>
              <a:rPr lang="fr-CA" sz="2400" b="1" dirty="0"/>
              <a:t>Arthropode: rôle de vecteur actif dans lequel se multipliera le virus</a:t>
            </a:r>
          </a:p>
          <a:p>
            <a:pPr marL="457200" indent="-457200">
              <a:buFont typeface="Arial" panose="020B0604020202020204" pitchFamily="34" charset="0"/>
              <a:buChar char="•"/>
            </a:pPr>
            <a:r>
              <a:rPr lang="fr-CA" sz="2400" b="1" dirty="0"/>
              <a:t>Vertébré (animaux sauvages) : Réservoir</a:t>
            </a:r>
          </a:p>
          <a:p>
            <a:pPr marL="457200" indent="-457200">
              <a:buFont typeface="Arial" panose="020B0604020202020204" pitchFamily="34" charset="0"/>
              <a:buChar char="•"/>
            </a:pPr>
            <a:r>
              <a:rPr lang="fr-CA" sz="2400" b="1" dirty="0"/>
              <a:t>L’infection , chez l’homme ne sera souvent qu’un </a:t>
            </a:r>
            <a:r>
              <a:rPr lang="fr-CA" sz="2800" b="1" dirty="0">
                <a:solidFill>
                  <a:srgbClr val="C00000"/>
                </a:solidFill>
                <a:effectLst>
                  <a:outerShdw blurRad="38100" dist="38100" dir="2700000" algn="tl">
                    <a:srgbClr val="000000">
                      <a:alpha val="43137"/>
                    </a:srgbClr>
                  </a:outerShdw>
                </a:effectLst>
              </a:rPr>
              <a:t>phénomène accidentel.</a:t>
            </a:r>
          </a:p>
          <a:p>
            <a:pPr marL="538163" lvl="2" indent="-457200">
              <a:buFont typeface="Arial" panose="020B0604020202020204" pitchFamily="34" charset="0"/>
              <a:buChar char="•"/>
              <a:tabLst>
                <a:tab pos="268288" algn="l"/>
              </a:tabLst>
            </a:pPr>
            <a:endParaRPr lang="fr-CA" sz="2400" b="1" dirty="0"/>
          </a:p>
          <a:p>
            <a:pPr marL="80963" lvl="2">
              <a:tabLst>
                <a:tab pos="268288" algn="l"/>
              </a:tabLst>
            </a:pPr>
            <a:r>
              <a:rPr lang="fr-CA" sz="2400" b="1" dirty="0"/>
              <a:t>Le vecteur se contamine en aspirant le sang d’un vertébré infecté</a:t>
            </a:r>
          </a:p>
          <a:p>
            <a:pPr marL="538163" lvl="2" indent="-457200">
              <a:buFont typeface="Arial" panose="020B0604020202020204" pitchFamily="34" charset="0"/>
              <a:buChar char="•"/>
              <a:tabLst>
                <a:tab pos="268288" algn="l"/>
              </a:tabLst>
            </a:pPr>
            <a:r>
              <a:rPr lang="fr-CA" sz="2400" b="1" dirty="0"/>
              <a:t>Multiplication intensive dans le tube digestif et les glandes salivaires.</a:t>
            </a:r>
          </a:p>
          <a:p>
            <a:pPr marL="538163" lvl="2" indent="-457200">
              <a:buFont typeface="Arial" panose="020B0604020202020204" pitchFamily="34" charset="0"/>
              <a:buChar char="•"/>
              <a:tabLst>
                <a:tab pos="268288" algn="l"/>
              </a:tabLst>
            </a:pPr>
            <a:r>
              <a:rPr lang="fr-CA" sz="2400" b="1" dirty="0"/>
              <a:t>L’insecte, n’étant pas affecté par le virus, permet une concentration virale très élevée</a:t>
            </a:r>
          </a:p>
          <a:p>
            <a:pPr marL="538163" lvl="2" indent="-457200">
              <a:buFont typeface="Arial" panose="020B0604020202020204" pitchFamily="34" charset="0"/>
              <a:buChar char="•"/>
              <a:tabLst>
                <a:tab pos="268288" algn="l"/>
              </a:tabLst>
            </a:pPr>
            <a:r>
              <a:rPr lang="fr-CA" sz="2400" b="1" dirty="0"/>
              <a:t>Reste infecté toute sa vie</a:t>
            </a:r>
            <a:endParaRPr lang="fr-FR" sz="2400" b="1" dirty="0"/>
          </a:p>
        </p:txBody>
      </p:sp>
    </p:spTree>
    <p:extLst>
      <p:ext uri="{BB962C8B-B14F-4D97-AF65-F5344CB8AC3E}">
        <p14:creationId xmlns:p14="http://schemas.microsoft.com/office/powerpoint/2010/main" val="375444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5951517" cy="6760029"/>
          </a:xfrm>
          <a:prstGeom prst="rect">
            <a:avLst/>
          </a:prstGeom>
          <a:ln>
            <a:solidFill>
              <a:schemeClr val="tx1"/>
            </a:solidFill>
          </a:ln>
        </p:spPr>
      </p:pic>
      <p:sp>
        <p:nvSpPr>
          <p:cNvPr id="3" name="Rectangle 2"/>
          <p:cNvSpPr/>
          <p:nvPr/>
        </p:nvSpPr>
        <p:spPr>
          <a:xfrm>
            <a:off x="6383709" y="1596125"/>
            <a:ext cx="5771408" cy="5016758"/>
          </a:xfrm>
          <a:prstGeom prst="rect">
            <a:avLst/>
          </a:prstGeom>
          <a:solidFill>
            <a:srgbClr val="002060"/>
          </a:solidFill>
        </p:spPr>
        <p:txBody>
          <a:bodyPr wrap="square">
            <a:spAutoFit/>
          </a:bodyPr>
          <a:lstStyle/>
          <a:p>
            <a:pPr algn="ctr"/>
            <a:r>
              <a:rPr lang="fr-FR" sz="2800" b="1" dirty="0">
                <a:solidFill>
                  <a:srgbClr val="FFFF00"/>
                </a:solidFill>
                <a:latin typeface="Bahnschrift" panose="020B0502040204020203" pitchFamily="34" charset="0"/>
              </a:rPr>
              <a:t> </a:t>
            </a:r>
          </a:p>
          <a:p>
            <a:pPr algn="ctr"/>
            <a:endParaRPr lang="fr-FR" sz="2800" b="1" dirty="0">
              <a:solidFill>
                <a:srgbClr val="C00000"/>
              </a:solidFill>
              <a:latin typeface="Bahnschrift" panose="020B0502040204020203" pitchFamily="34" charset="0"/>
            </a:endParaRPr>
          </a:p>
          <a:p>
            <a:r>
              <a:rPr lang="fr-FR" sz="2400" b="1" dirty="0">
                <a:solidFill>
                  <a:srgbClr val="FFFF00"/>
                </a:solidFill>
                <a:latin typeface="Bahnschrift" panose="020B0502040204020203" pitchFamily="34" charset="0"/>
              </a:rPr>
              <a:t>Hôtes accidentels</a:t>
            </a:r>
            <a:r>
              <a:rPr lang="fr-FR" sz="2400" b="1" dirty="0">
                <a:solidFill>
                  <a:schemeClr val="bg1"/>
                </a:solidFill>
                <a:latin typeface="Bahnschrift" panose="020B0502040204020203" pitchFamily="34" charset="0"/>
              </a:rPr>
              <a:t>, développent une </a:t>
            </a:r>
            <a:r>
              <a:rPr lang="fr-FR" sz="2400" b="1" dirty="0">
                <a:solidFill>
                  <a:srgbClr val="FFFF00"/>
                </a:solidFill>
                <a:latin typeface="Bahnschrift" panose="020B0502040204020203" pitchFamily="34" charset="0"/>
              </a:rPr>
              <a:t>virémie faible et de courte durée </a:t>
            </a:r>
            <a:r>
              <a:rPr lang="fr-FR" sz="2400" b="1" dirty="0">
                <a:solidFill>
                  <a:schemeClr val="bg1"/>
                </a:solidFill>
                <a:latin typeface="Bahnschrift" panose="020B0502040204020203" pitchFamily="34" charset="0"/>
              </a:rPr>
              <a:t>qui n'est pas suffisante pour infecter les moustiques après piqûre. </a:t>
            </a:r>
          </a:p>
          <a:p>
            <a:endParaRPr lang="fr-FR" sz="2400" b="1" dirty="0">
              <a:solidFill>
                <a:schemeClr val="bg1"/>
              </a:solidFill>
              <a:latin typeface="Bahnschrift" panose="020B0502040204020203" pitchFamily="34" charset="0"/>
            </a:endParaRPr>
          </a:p>
          <a:p>
            <a:r>
              <a:rPr lang="fr-FR" sz="2400" b="1" dirty="0">
                <a:solidFill>
                  <a:schemeClr val="bg1"/>
                </a:solidFill>
                <a:latin typeface="Bahnschrift" panose="020B0502040204020203" pitchFamily="34" charset="0"/>
              </a:rPr>
              <a:t>Ne sont pas en mesure de transmettre le virus aux moustiques et sont donc considérés comme les derniers hôtes </a:t>
            </a:r>
            <a:r>
              <a:rPr lang="fr-FR" sz="2400" b="1" dirty="0">
                <a:solidFill>
                  <a:srgbClr val="FFFF00"/>
                </a:solidFill>
                <a:latin typeface="Bahnschrift" panose="020B0502040204020203" pitchFamily="34" charset="0"/>
              </a:rPr>
              <a:t>(culs-de-sac épidémiologiques) </a:t>
            </a:r>
            <a:r>
              <a:rPr lang="fr-FR" sz="2400" b="1" dirty="0">
                <a:solidFill>
                  <a:schemeClr val="bg1"/>
                </a:solidFill>
                <a:latin typeface="Bahnschrift" panose="020B0502040204020203" pitchFamily="34" charset="0"/>
              </a:rPr>
              <a:t>ne contribuant pas au cycle de transmission</a:t>
            </a:r>
          </a:p>
        </p:txBody>
      </p:sp>
      <p:sp>
        <p:nvSpPr>
          <p:cNvPr id="4" name="Rectangle 3"/>
          <p:cNvSpPr/>
          <p:nvPr/>
        </p:nvSpPr>
        <p:spPr>
          <a:xfrm>
            <a:off x="6383709" y="637072"/>
            <a:ext cx="5496832" cy="523220"/>
          </a:xfrm>
          <a:prstGeom prst="rect">
            <a:avLst/>
          </a:prstGeom>
          <a:solidFill>
            <a:srgbClr val="C00000"/>
          </a:solidFill>
        </p:spPr>
        <p:txBody>
          <a:bodyPr wrap="square">
            <a:spAutoFit/>
          </a:bodyPr>
          <a:lstStyle/>
          <a:p>
            <a:r>
              <a:rPr lang="fr-FR" sz="2800" b="1" dirty="0">
                <a:solidFill>
                  <a:schemeClr val="bg1"/>
                </a:solidFill>
                <a:latin typeface="Bahnschrift" panose="020B0502040204020203" pitchFamily="34" charset="0"/>
              </a:rPr>
              <a:t>Les humains et les chevaux :</a:t>
            </a:r>
            <a:endParaRPr lang="fr-FR" dirty="0">
              <a:solidFill>
                <a:schemeClr val="bg1"/>
              </a:solidFill>
            </a:endParaRPr>
          </a:p>
        </p:txBody>
      </p:sp>
    </p:spTree>
    <p:extLst>
      <p:ext uri="{BB962C8B-B14F-4D97-AF65-F5344CB8AC3E}">
        <p14:creationId xmlns:p14="http://schemas.microsoft.com/office/powerpoint/2010/main" val="3466103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ChangeArrowheads="1"/>
          </p:cNvSpPr>
          <p:nvPr>
            <p:ph type="title"/>
          </p:nvPr>
        </p:nvSpPr>
        <p:spPr>
          <a:xfrm>
            <a:off x="342406" y="96210"/>
            <a:ext cx="11614066" cy="838200"/>
          </a:xfrm>
        </p:spPr>
        <p:txBody>
          <a:bodyPr/>
          <a:lstStyle/>
          <a:p>
            <a:pPr algn="ctr"/>
            <a:r>
              <a:rPr lang="en-US" altLang="fr-FR" b="1" dirty="0" err="1">
                <a:solidFill>
                  <a:srgbClr val="FFFF00"/>
                </a:solidFill>
                <a:latin typeface="+mn-lt"/>
              </a:rPr>
              <a:t>Autres</a:t>
            </a:r>
            <a:r>
              <a:rPr lang="en-US" altLang="fr-FR" b="1" dirty="0">
                <a:solidFill>
                  <a:srgbClr val="FFFF00"/>
                </a:solidFill>
                <a:latin typeface="+mn-lt"/>
              </a:rPr>
              <a:t> modes de Transmission</a:t>
            </a:r>
          </a:p>
        </p:txBody>
      </p:sp>
      <p:sp>
        <p:nvSpPr>
          <p:cNvPr id="886787" name="Rectangle 3"/>
          <p:cNvSpPr>
            <a:spLocks noGrp="1" noChangeArrowheads="1"/>
          </p:cNvSpPr>
          <p:nvPr>
            <p:ph type="body" idx="1"/>
          </p:nvPr>
        </p:nvSpPr>
        <p:spPr>
          <a:xfrm>
            <a:off x="106878" y="1433775"/>
            <a:ext cx="12085122" cy="775036"/>
          </a:xfrm>
        </p:spPr>
        <p:txBody>
          <a:bodyPr>
            <a:noAutofit/>
          </a:bodyPr>
          <a:lstStyle/>
          <a:p>
            <a:pPr marL="0" indent="0">
              <a:lnSpc>
                <a:spcPct val="90000"/>
              </a:lnSpc>
              <a:buNone/>
            </a:pPr>
            <a:r>
              <a:rPr lang="en-US" altLang="fr-FR" b="1" dirty="0">
                <a:solidFill>
                  <a:schemeClr val="bg1"/>
                </a:solidFill>
                <a:latin typeface="Bahnschrift" panose="020B0502040204020203" pitchFamily="34" charset="0"/>
              </a:rPr>
              <a:t>The</a:t>
            </a:r>
            <a:r>
              <a:rPr lang="en-US" altLang="fr-FR" b="1" dirty="0">
                <a:solidFill>
                  <a:srgbClr val="FFFF00"/>
                </a:solidFill>
                <a:latin typeface="Bahnschrift" panose="020B0502040204020203" pitchFamily="34" charset="0"/>
              </a:rPr>
              <a:t> </a:t>
            </a:r>
            <a:r>
              <a:rPr lang="en-US" altLang="fr-FR" b="1" dirty="0">
                <a:solidFill>
                  <a:srgbClr val="FFFF00"/>
                </a:solidFill>
                <a:effectLst>
                  <a:outerShdw blurRad="38100" dist="38100" dir="2700000" algn="tl">
                    <a:srgbClr val="000000">
                      <a:alpha val="43137"/>
                    </a:srgbClr>
                  </a:outerShdw>
                </a:effectLst>
                <a:latin typeface="Bahnschrift" panose="020B0502040204020203" pitchFamily="34" charset="0"/>
              </a:rPr>
              <a:t>MOST IMPORTANT </a:t>
            </a:r>
            <a:r>
              <a:rPr lang="en-US" altLang="fr-FR" b="1" dirty="0">
                <a:solidFill>
                  <a:schemeClr val="bg1"/>
                </a:solidFill>
                <a:latin typeface="Bahnschrift" panose="020B0502040204020203" pitchFamily="34" charset="0"/>
              </a:rPr>
              <a:t>route of infection is bite of infectious mosquito</a:t>
            </a:r>
          </a:p>
        </p:txBody>
      </p:sp>
      <p:sp>
        <p:nvSpPr>
          <p:cNvPr id="4" name="ZoneTexte 3"/>
          <p:cNvSpPr txBox="1"/>
          <p:nvPr/>
        </p:nvSpPr>
        <p:spPr>
          <a:xfrm>
            <a:off x="10631597" y="6096856"/>
            <a:ext cx="1136850" cy="769441"/>
          </a:xfrm>
          <a:prstGeom prst="rect">
            <a:avLst/>
          </a:prstGeom>
          <a:solidFill>
            <a:schemeClr val="accent1">
              <a:lumMod val="75000"/>
            </a:schemeClr>
          </a:solidFill>
          <a:ln>
            <a:noFill/>
          </a:ln>
        </p:spPr>
        <p:txBody>
          <a:bodyPr wrap="none" rtlCol="0">
            <a:spAutoFit/>
          </a:bodyPr>
          <a:lstStyle/>
          <a:p>
            <a:r>
              <a:rPr lang="fr-FR" sz="4400" b="1" dirty="0">
                <a:solidFill>
                  <a:prstClr val="white"/>
                </a:solidFill>
              </a:rPr>
              <a:t>CDC</a:t>
            </a:r>
          </a:p>
        </p:txBody>
      </p:sp>
      <p:sp>
        <p:nvSpPr>
          <p:cNvPr id="2" name="Rectangle 1"/>
          <p:cNvSpPr/>
          <p:nvPr/>
        </p:nvSpPr>
        <p:spPr>
          <a:xfrm>
            <a:off x="106878" y="2791336"/>
            <a:ext cx="11744695" cy="2917722"/>
          </a:xfrm>
          <a:prstGeom prst="rect">
            <a:avLst/>
          </a:prstGeom>
        </p:spPr>
        <p:txBody>
          <a:bodyPr wrap="square">
            <a:spAutoFit/>
          </a:bodyPr>
          <a:lstStyle/>
          <a:p>
            <a:pPr>
              <a:lnSpc>
                <a:spcPct val="90000"/>
              </a:lnSpc>
            </a:pPr>
            <a:r>
              <a:rPr lang="en-US" altLang="fr-FR" sz="3200" b="1" dirty="0">
                <a:solidFill>
                  <a:srgbClr val="FFFF00"/>
                </a:solidFill>
              </a:rPr>
              <a:t>Outbreak in USA (2002) revealed novel modes of transmission</a:t>
            </a:r>
          </a:p>
          <a:p>
            <a:pPr>
              <a:lnSpc>
                <a:spcPct val="90000"/>
              </a:lnSpc>
            </a:pPr>
            <a:endParaRPr lang="en-US" altLang="fr-FR" sz="3200" b="1" dirty="0">
              <a:solidFill>
                <a:srgbClr val="FFFF00"/>
              </a:solidFill>
            </a:endParaRPr>
          </a:p>
          <a:p>
            <a:pPr marL="914400" lvl="1" indent="-457200">
              <a:lnSpc>
                <a:spcPct val="90000"/>
              </a:lnSpc>
              <a:buFont typeface="Arial" panose="020B0604020202020204" pitchFamily="34" charset="0"/>
              <a:buChar char="•"/>
            </a:pPr>
            <a:r>
              <a:rPr lang="en-US" altLang="fr-FR" sz="2800" b="1" dirty="0">
                <a:solidFill>
                  <a:prstClr val="white"/>
                </a:solidFill>
              </a:rPr>
              <a:t>Blood Transfusion</a:t>
            </a:r>
          </a:p>
          <a:p>
            <a:pPr marL="914400" lvl="1" indent="-457200">
              <a:lnSpc>
                <a:spcPct val="90000"/>
              </a:lnSpc>
              <a:buFont typeface="Arial" panose="020B0604020202020204" pitchFamily="34" charset="0"/>
              <a:buChar char="•"/>
            </a:pPr>
            <a:r>
              <a:rPr lang="en-US" altLang="fr-FR" sz="2800" b="1" dirty="0">
                <a:solidFill>
                  <a:prstClr val="white"/>
                </a:solidFill>
              </a:rPr>
              <a:t>Organ Transplantation</a:t>
            </a:r>
          </a:p>
          <a:p>
            <a:pPr marL="914400" lvl="1" indent="-457200">
              <a:lnSpc>
                <a:spcPct val="90000"/>
              </a:lnSpc>
              <a:buFont typeface="Arial" panose="020B0604020202020204" pitchFamily="34" charset="0"/>
              <a:buChar char="•"/>
            </a:pPr>
            <a:r>
              <a:rPr lang="en-US" altLang="fr-FR" sz="2800" b="1" dirty="0">
                <a:solidFill>
                  <a:prstClr val="white"/>
                </a:solidFill>
              </a:rPr>
              <a:t>Intrauterine</a:t>
            </a:r>
          </a:p>
          <a:p>
            <a:pPr marL="914400" lvl="1" indent="-457200">
              <a:lnSpc>
                <a:spcPct val="90000"/>
              </a:lnSpc>
              <a:buFont typeface="Arial" panose="020B0604020202020204" pitchFamily="34" charset="0"/>
              <a:buChar char="•"/>
            </a:pPr>
            <a:r>
              <a:rPr lang="en-US" altLang="fr-FR" sz="2800" b="1" dirty="0">
                <a:solidFill>
                  <a:prstClr val="white"/>
                </a:solidFill>
              </a:rPr>
              <a:t>Percutaneous exposure (occupational exposure)</a:t>
            </a:r>
          </a:p>
          <a:p>
            <a:pPr marL="914400" lvl="1" indent="-457200">
              <a:lnSpc>
                <a:spcPct val="90000"/>
              </a:lnSpc>
              <a:buFont typeface="Arial" panose="020B0604020202020204" pitchFamily="34" charset="0"/>
              <a:buChar char="•"/>
            </a:pPr>
            <a:r>
              <a:rPr lang="en-US" altLang="fr-FR" sz="2800" b="1" dirty="0">
                <a:solidFill>
                  <a:prstClr val="white"/>
                </a:solidFill>
              </a:rPr>
              <a:t>Breastmilk (probable)</a:t>
            </a:r>
          </a:p>
        </p:txBody>
      </p:sp>
    </p:spTree>
    <p:extLst>
      <p:ext uri="{BB962C8B-B14F-4D97-AF65-F5344CB8AC3E}">
        <p14:creationId xmlns:p14="http://schemas.microsoft.com/office/powerpoint/2010/main" val="356660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005" y="151369"/>
            <a:ext cx="11756572" cy="869909"/>
          </a:xfrm>
        </p:spPr>
        <p:txBody>
          <a:bodyPr>
            <a:normAutofit/>
          </a:bodyPr>
          <a:lstStyle/>
          <a:p>
            <a:pPr algn="ctr"/>
            <a:r>
              <a:rPr lang="fr-FR" sz="3600" b="1" dirty="0">
                <a:solidFill>
                  <a:srgbClr val="FFC000"/>
                </a:solidFill>
                <a:latin typeface="Bahnschrift" panose="020B0502040204020203" pitchFamily="34" charset="0"/>
              </a:rPr>
              <a:t>Populations à risque </a:t>
            </a:r>
          </a:p>
        </p:txBody>
      </p:sp>
      <p:sp>
        <p:nvSpPr>
          <p:cNvPr id="3" name="Espace réservé du contenu 2"/>
          <p:cNvSpPr>
            <a:spLocks noGrp="1"/>
          </p:cNvSpPr>
          <p:nvPr>
            <p:ph idx="1"/>
          </p:nvPr>
        </p:nvSpPr>
        <p:spPr>
          <a:xfrm>
            <a:off x="359229" y="1374362"/>
            <a:ext cx="11440885" cy="4753305"/>
          </a:xfrm>
        </p:spPr>
        <p:txBody>
          <a:bodyPr>
            <a:normAutofit/>
          </a:bodyPr>
          <a:lstStyle/>
          <a:p>
            <a:pPr marL="0" indent="0">
              <a:buNone/>
            </a:pPr>
            <a:r>
              <a:rPr lang="fr-FR" sz="2400" b="1" dirty="0">
                <a:solidFill>
                  <a:srgbClr val="FFFF00"/>
                </a:solidFill>
                <a:effectLst>
                  <a:outerShdw blurRad="38100" dist="38100" dir="2700000" algn="tl">
                    <a:srgbClr val="000000">
                      <a:alpha val="43137"/>
                    </a:srgbClr>
                  </a:outerShdw>
                </a:effectLst>
                <a:latin typeface="Bahnschrift" panose="020B0502040204020203" pitchFamily="34" charset="0"/>
              </a:rPr>
              <a:t>1. Groupes à risque de développer la maladie </a:t>
            </a:r>
            <a:r>
              <a:rPr lang="fr-FR" sz="2400" b="1" dirty="0">
                <a:latin typeface="Bahnschrift" panose="020B0502040204020203" pitchFamily="34" charset="0"/>
              </a:rPr>
              <a:t>: </a:t>
            </a:r>
          </a:p>
          <a:p>
            <a:r>
              <a:rPr lang="fr-FR" sz="2400" dirty="0">
                <a:solidFill>
                  <a:schemeClr val="bg1"/>
                </a:solidFill>
                <a:latin typeface="Bahnschrift" panose="020B0502040204020203" pitchFamily="34" charset="0"/>
              </a:rPr>
              <a:t>Toute personne exposée aux moustiques dans une région où l’on a observé le VNO chez les oiseaux (morts ou vivants), chez des moustiques ou chez des chevaux court un risque potentiel d’infection. </a:t>
            </a:r>
          </a:p>
          <a:p>
            <a:r>
              <a:rPr lang="fr-FR" sz="2400" dirty="0">
                <a:solidFill>
                  <a:schemeClr val="bg1"/>
                </a:solidFill>
                <a:latin typeface="Bahnschrift" panose="020B0502040204020203" pitchFamily="34" charset="0"/>
              </a:rPr>
              <a:t>Les voyageurs séjournant en zone endémique ou épidémique du VNO, en particulier si le voyage a lieu pendant les périodes d’activité des vecteurs (printemps-été) sont à risque de contamination</a:t>
            </a:r>
          </a:p>
          <a:p>
            <a:r>
              <a:rPr lang="fr-FR" sz="2400" b="1" dirty="0">
                <a:latin typeface="Bahnschrift" panose="020B0502040204020203" pitchFamily="34" charset="0"/>
              </a:rPr>
              <a:t>. </a:t>
            </a:r>
          </a:p>
          <a:p>
            <a:pPr marL="0" indent="0">
              <a:buNone/>
            </a:pPr>
            <a:r>
              <a:rPr lang="fr-FR" sz="2400" b="1" dirty="0">
                <a:solidFill>
                  <a:srgbClr val="FFFF00"/>
                </a:solidFill>
                <a:effectLst>
                  <a:outerShdw blurRad="38100" dist="38100" dir="2700000" algn="tl">
                    <a:srgbClr val="000000">
                      <a:alpha val="43137"/>
                    </a:srgbClr>
                  </a:outerShdw>
                </a:effectLst>
                <a:latin typeface="Bahnschrift" panose="020B0502040204020203" pitchFamily="34" charset="0"/>
              </a:rPr>
              <a:t>2. Groupes à risque de développer des formes graves </a:t>
            </a:r>
            <a:r>
              <a:rPr lang="fr-FR" sz="2400" b="1" dirty="0">
                <a:latin typeface="Bahnschrift" panose="020B0502040204020203" pitchFamily="34" charset="0"/>
              </a:rPr>
              <a:t>: </a:t>
            </a:r>
          </a:p>
          <a:p>
            <a:r>
              <a:rPr lang="fr-FR" sz="2400" dirty="0">
                <a:solidFill>
                  <a:schemeClr val="bg1"/>
                </a:solidFill>
                <a:latin typeface="Bahnschrift" panose="020B0502040204020203" pitchFamily="34" charset="0"/>
              </a:rPr>
              <a:t>Les sujets de plus de 50 ans et certaines personnes immunodéprimées (comme des patients ayant eu une transplantation) sont les plus à risque de présenter la forme grave de la maladie lors d’une infection</a:t>
            </a:r>
            <a:r>
              <a:rPr lang="fr-FR" sz="2400" b="1" dirty="0">
                <a:latin typeface="Bahnschrift" panose="020B0502040204020203" pitchFamily="34" charset="0"/>
              </a:rPr>
              <a:t>. </a:t>
            </a:r>
          </a:p>
        </p:txBody>
      </p:sp>
    </p:spTree>
    <p:extLst>
      <p:ext uri="{BB962C8B-B14F-4D97-AF65-F5344CB8AC3E}">
        <p14:creationId xmlns:p14="http://schemas.microsoft.com/office/powerpoint/2010/main" val="802397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949919"/>
            <a:ext cx="5257799" cy="411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1" y="949919"/>
            <a:ext cx="5225143" cy="411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85058" y="163992"/>
            <a:ext cx="8113375" cy="646331"/>
          </a:xfrm>
          <a:prstGeom prst="rect">
            <a:avLst/>
          </a:prstGeom>
          <a:noFill/>
        </p:spPr>
        <p:txBody>
          <a:bodyPr wrap="none" rtlCol="0">
            <a:spAutoFit/>
          </a:bodyPr>
          <a:lstStyle/>
          <a:p>
            <a:r>
              <a:rPr lang="fr-FR" sz="3600" b="1" dirty="0">
                <a:solidFill>
                  <a:srgbClr val="FFC000"/>
                </a:solidFill>
              </a:rPr>
              <a:t>Le risque transfusionnel/Greffe d’organes</a:t>
            </a:r>
          </a:p>
        </p:txBody>
      </p:sp>
      <p:sp>
        <p:nvSpPr>
          <p:cNvPr id="3" name="ZoneTexte 2"/>
          <p:cNvSpPr txBox="1"/>
          <p:nvPr/>
        </p:nvSpPr>
        <p:spPr>
          <a:xfrm>
            <a:off x="185058" y="5214257"/>
            <a:ext cx="3685753" cy="523220"/>
          </a:xfrm>
          <a:prstGeom prst="rect">
            <a:avLst/>
          </a:prstGeom>
          <a:noFill/>
        </p:spPr>
        <p:txBody>
          <a:bodyPr wrap="none" rtlCol="0">
            <a:spAutoFit/>
          </a:bodyPr>
          <a:lstStyle/>
          <a:p>
            <a:r>
              <a:rPr lang="fr-FR" sz="2800" b="1" dirty="0">
                <a:solidFill>
                  <a:srgbClr val="FFFF00"/>
                </a:solidFill>
              </a:rPr>
              <a:t>France : R=1/1500 dons</a:t>
            </a:r>
          </a:p>
        </p:txBody>
      </p:sp>
      <p:sp>
        <p:nvSpPr>
          <p:cNvPr id="4" name="ZoneTexte 3"/>
          <p:cNvSpPr txBox="1"/>
          <p:nvPr/>
        </p:nvSpPr>
        <p:spPr>
          <a:xfrm>
            <a:off x="5410201" y="5366657"/>
            <a:ext cx="6053965" cy="1200329"/>
          </a:xfrm>
          <a:prstGeom prst="rect">
            <a:avLst/>
          </a:prstGeom>
          <a:noFill/>
        </p:spPr>
        <p:txBody>
          <a:bodyPr wrap="none" rtlCol="0">
            <a:spAutoFit/>
          </a:bodyPr>
          <a:lstStyle/>
          <a:p>
            <a:pPr algn="ctr"/>
            <a:r>
              <a:rPr lang="fr-FR" sz="2400" b="1" dirty="0">
                <a:solidFill>
                  <a:srgbClr val="FFFF00"/>
                </a:solidFill>
              </a:rPr>
              <a:t>Recommandations : </a:t>
            </a:r>
          </a:p>
          <a:p>
            <a:pPr algn="ctr"/>
            <a:r>
              <a:rPr lang="fr-FR" sz="2400" b="1" dirty="0">
                <a:solidFill>
                  <a:srgbClr val="FFFF00"/>
                </a:solidFill>
              </a:rPr>
              <a:t>Eliminer du don les personnes ayant séjourné </a:t>
            </a:r>
          </a:p>
          <a:p>
            <a:pPr algn="ctr"/>
            <a:r>
              <a:rPr lang="fr-FR" sz="2400" b="1" dirty="0">
                <a:solidFill>
                  <a:srgbClr val="FFFF00"/>
                </a:solidFill>
              </a:rPr>
              <a:t>Dans Une zone à risque &lt; 28j</a:t>
            </a:r>
          </a:p>
        </p:txBody>
      </p:sp>
    </p:spTree>
    <p:extLst>
      <p:ext uri="{BB962C8B-B14F-4D97-AF65-F5344CB8AC3E}">
        <p14:creationId xmlns:p14="http://schemas.microsoft.com/office/powerpoint/2010/main" val="2324053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1946576" cy="838200"/>
          </a:xfrm>
          <a:solidFill>
            <a:srgbClr val="002060"/>
          </a:solidFill>
        </p:spPr>
        <p:txBody>
          <a:bodyPr>
            <a:normAutofit/>
          </a:bodyPr>
          <a:lstStyle/>
          <a:p>
            <a:pPr algn="ctr"/>
            <a:r>
              <a:rPr lang="fr-FR" sz="4000" b="1" dirty="0">
                <a:solidFill>
                  <a:srgbClr val="FFFF00"/>
                </a:solidFill>
                <a:latin typeface="+mn-lt"/>
              </a:rPr>
              <a:t>VECTEURS</a:t>
            </a:r>
          </a:p>
        </p:txBody>
      </p:sp>
      <p:sp>
        <p:nvSpPr>
          <p:cNvPr id="3" name="Espace réservé du contenu 2"/>
          <p:cNvSpPr>
            <a:spLocks noGrp="1"/>
          </p:cNvSpPr>
          <p:nvPr>
            <p:ph idx="1"/>
          </p:nvPr>
        </p:nvSpPr>
        <p:spPr>
          <a:xfrm>
            <a:off x="148441" y="1002268"/>
            <a:ext cx="11773395" cy="5082845"/>
          </a:xfrm>
        </p:spPr>
        <p:txBody>
          <a:bodyPr>
            <a:noAutofit/>
          </a:bodyPr>
          <a:lstStyle/>
          <a:p>
            <a:pPr marL="0" indent="0">
              <a:lnSpc>
                <a:spcPct val="150000"/>
              </a:lnSpc>
              <a:buNone/>
            </a:pPr>
            <a:r>
              <a:rPr lang="fr-FR" sz="2400" b="1" dirty="0"/>
              <a:t>Moustiques ornithophiles membres de la famille </a:t>
            </a:r>
            <a:r>
              <a:rPr lang="fr-FR" sz="2400" b="1" dirty="0" err="1"/>
              <a:t>Culicidae</a:t>
            </a:r>
            <a:r>
              <a:rPr lang="fr-FR" sz="2400" b="1" dirty="0"/>
              <a:t> et du genre </a:t>
            </a:r>
            <a:r>
              <a:rPr lang="fr-FR" sz="2400" b="1" dirty="0">
                <a:solidFill>
                  <a:srgbClr val="C00000"/>
                </a:solidFill>
                <a:effectLst>
                  <a:outerShdw blurRad="38100" dist="38100" dir="2700000" algn="tl">
                    <a:srgbClr val="000000">
                      <a:alpha val="43137"/>
                    </a:srgbClr>
                  </a:outerShdw>
                </a:effectLst>
              </a:rPr>
              <a:t>Culex.</a:t>
            </a:r>
          </a:p>
          <a:p>
            <a:pPr marL="0" indent="0">
              <a:lnSpc>
                <a:spcPct val="150000"/>
              </a:lnSpc>
              <a:buNone/>
            </a:pPr>
            <a:r>
              <a:rPr lang="fr-FR" sz="2400" b="1" dirty="0"/>
              <a:t>Virus se maintient dans les populations de moustiques par </a:t>
            </a:r>
            <a:r>
              <a:rPr lang="fr-FR" sz="2400" b="1" dirty="0">
                <a:solidFill>
                  <a:srgbClr val="C00000"/>
                </a:solidFill>
                <a:effectLst>
                  <a:outerShdw blurRad="38100" dist="38100" dir="2700000" algn="tl">
                    <a:srgbClr val="000000">
                      <a:alpha val="43137"/>
                    </a:srgbClr>
                  </a:outerShdw>
                </a:effectLst>
              </a:rPr>
              <a:t>transmission verticale</a:t>
            </a:r>
          </a:p>
          <a:p>
            <a:pPr marL="806450" indent="-268288">
              <a:lnSpc>
                <a:spcPct val="150000"/>
              </a:lnSpc>
            </a:pPr>
            <a:r>
              <a:rPr lang="fr-FR" sz="2400" b="1" dirty="0"/>
              <a:t>En Amérique du Nord : C. </a:t>
            </a:r>
            <a:r>
              <a:rPr lang="fr-FR" sz="2400" b="1" dirty="0" err="1"/>
              <a:t>pipiens</a:t>
            </a:r>
            <a:r>
              <a:rPr lang="fr-FR" sz="2400" b="1" dirty="0"/>
              <a:t>, C. </a:t>
            </a:r>
            <a:r>
              <a:rPr lang="fr-FR" sz="2400" b="1" dirty="0" err="1"/>
              <a:t>restuans</a:t>
            </a:r>
            <a:r>
              <a:rPr lang="fr-FR" sz="2400" b="1" dirty="0"/>
              <a:t>, C. </a:t>
            </a:r>
            <a:r>
              <a:rPr lang="fr-FR" sz="2400" b="1" dirty="0" err="1"/>
              <a:t>salinarius</a:t>
            </a:r>
            <a:r>
              <a:rPr lang="fr-FR" sz="2400" b="1" dirty="0"/>
              <a:t>, </a:t>
            </a:r>
            <a:r>
              <a:rPr lang="fr-FR" sz="2400" b="1" dirty="0" err="1"/>
              <a:t>C,fasciatus</a:t>
            </a:r>
            <a:endParaRPr lang="fr-FR" sz="2400" b="1" dirty="0"/>
          </a:p>
          <a:p>
            <a:pPr marL="806450" indent="-268288">
              <a:lnSpc>
                <a:spcPct val="150000"/>
              </a:lnSpc>
            </a:pPr>
            <a:r>
              <a:rPr lang="fr-FR" sz="2400" b="1" dirty="0"/>
              <a:t>En Afrique et au Moyen-Orient : C. </a:t>
            </a:r>
            <a:r>
              <a:rPr lang="fr-FR" sz="2400" b="1" dirty="0" err="1"/>
              <a:t>univittatus</a:t>
            </a:r>
            <a:r>
              <a:rPr lang="fr-FR" sz="2400" b="1" dirty="0"/>
              <a:t> ; </a:t>
            </a:r>
          </a:p>
          <a:p>
            <a:pPr marL="806450" indent="-268288">
              <a:lnSpc>
                <a:spcPct val="150000"/>
              </a:lnSpc>
            </a:pPr>
            <a:r>
              <a:rPr lang="fr-FR" sz="2400" b="1" dirty="0"/>
              <a:t>En Asie : C. </a:t>
            </a:r>
            <a:r>
              <a:rPr lang="fr-FR" sz="2400" b="1" dirty="0" err="1"/>
              <a:t>vishnui</a:t>
            </a:r>
            <a:r>
              <a:rPr lang="fr-FR" sz="2400" b="1" dirty="0"/>
              <a:t> ; </a:t>
            </a:r>
          </a:p>
          <a:p>
            <a:pPr marL="806450" indent="-268288">
              <a:lnSpc>
                <a:spcPct val="150000"/>
              </a:lnSpc>
            </a:pPr>
            <a:r>
              <a:rPr lang="fr-FR" sz="2400" b="1" dirty="0"/>
              <a:t>En Europe, méditerranée : C. </a:t>
            </a:r>
            <a:r>
              <a:rPr lang="fr-FR" sz="2400" b="1" dirty="0" err="1"/>
              <a:t>pipiens</a:t>
            </a:r>
            <a:r>
              <a:rPr lang="fr-FR" sz="2400" b="1" dirty="0"/>
              <a:t> (Moustique commun domestique), </a:t>
            </a:r>
          </a:p>
          <a:p>
            <a:pPr marL="0" indent="0">
              <a:lnSpc>
                <a:spcPct val="150000"/>
              </a:lnSpc>
              <a:buNone/>
            </a:pPr>
            <a:r>
              <a:rPr lang="fr-FR" sz="2400" b="1" dirty="0"/>
              <a:t>Activité plutôt nocturne.</a:t>
            </a:r>
          </a:p>
        </p:txBody>
      </p:sp>
    </p:spTree>
    <p:extLst>
      <p:ext uri="{BB962C8B-B14F-4D97-AF65-F5344CB8AC3E}">
        <p14:creationId xmlns:p14="http://schemas.microsoft.com/office/powerpoint/2010/main" val="42843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6023992" y="2132856"/>
          <a:ext cx="4536504" cy="3524250"/>
        </p:xfrm>
        <a:graphic>
          <a:graphicData uri="http://schemas.openxmlformats.org/drawingml/2006/table">
            <a:tbl>
              <a:tblPr/>
              <a:tblGrid>
                <a:gridCol w="648072">
                  <a:extLst>
                    <a:ext uri="{9D8B030D-6E8A-4147-A177-3AD203B41FA5}">
                      <a16:colId xmlns:a16="http://schemas.microsoft.com/office/drawing/2014/main" val="20000"/>
                    </a:ext>
                  </a:extLst>
                </a:gridCol>
                <a:gridCol w="1253064">
                  <a:extLst>
                    <a:ext uri="{9D8B030D-6E8A-4147-A177-3AD203B41FA5}">
                      <a16:colId xmlns:a16="http://schemas.microsoft.com/office/drawing/2014/main" val="20001"/>
                    </a:ext>
                  </a:extLst>
                </a:gridCol>
                <a:gridCol w="1350462">
                  <a:extLst>
                    <a:ext uri="{9D8B030D-6E8A-4147-A177-3AD203B41FA5}">
                      <a16:colId xmlns:a16="http://schemas.microsoft.com/office/drawing/2014/main" val="20002"/>
                    </a:ext>
                  </a:extLst>
                </a:gridCol>
                <a:gridCol w="1284906">
                  <a:extLst>
                    <a:ext uri="{9D8B030D-6E8A-4147-A177-3AD203B41FA5}">
                      <a16:colId xmlns:a16="http://schemas.microsoft.com/office/drawing/2014/main" val="20003"/>
                    </a:ext>
                  </a:extLst>
                </a:gridCol>
              </a:tblGrid>
              <a:tr h="488315">
                <a:tc>
                  <a:txBody>
                    <a:bodyPr/>
                    <a:lstStyle/>
                    <a:p>
                      <a:pPr>
                        <a:lnSpc>
                          <a:spcPct val="115000"/>
                        </a:lnSpc>
                        <a:spcAft>
                          <a:spcPts val="0"/>
                        </a:spcAft>
                      </a:pPr>
                      <a:r>
                        <a:rPr lang="fr-FR" sz="1200" b="1" dirty="0">
                          <a:solidFill>
                            <a:schemeClr val="tx1"/>
                          </a:solidFill>
                          <a:latin typeface="Calibri"/>
                          <a:ea typeface="Calibri"/>
                          <a:cs typeface="Times New Roman"/>
                        </a:rPr>
                        <a:t>Années </a:t>
                      </a: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fr-FR" sz="1200" b="1">
                          <a:solidFill>
                            <a:schemeClr val="tx1"/>
                          </a:solidFill>
                          <a:latin typeface="Calibri"/>
                          <a:ea typeface="Calibri"/>
                          <a:cs typeface="Times New Roman"/>
                        </a:rPr>
                        <a:t>Régions</a:t>
                      </a: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1200" b="1">
                          <a:solidFill>
                            <a:schemeClr val="tx1"/>
                          </a:solidFill>
                          <a:latin typeface="Calibri"/>
                          <a:ea typeface="Calibri"/>
                          <a:cs typeface="Times New Roman"/>
                        </a:rPr>
                        <a:t>N° de prélèvements </a:t>
                      </a:r>
                      <a:endParaRPr lang="fr-FR" sz="1200">
                        <a:solidFill>
                          <a:schemeClr val="tx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1200" b="1">
                          <a:solidFill>
                            <a:schemeClr val="tx1"/>
                          </a:solidFill>
                          <a:latin typeface="Calibri"/>
                          <a:ea typeface="Calibri"/>
                          <a:cs typeface="Times New Roman"/>
                        </a:rPr>
                        <a:t>Séroprévalence (IgG) </a:t>
                      </a:r>
                      <a:endParaRPr lang="fr-FR" sz="1200">
                        <a:solidFill>
                          <a:schemeClr val="tx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0"/>
                  </a:ext>
                </a:extLst>
              </a:tr>
              <a:tr h="586105">
                <a:tc>
                  <a:txBody>
                    <a:bodyPr/>
                    <a:lstStyle/>
                    <a:p>
                      <a:pPr>
                        <a:lnSpc>
                          <a:spcPct val="115000"/>
                        </a:lnSpc>
                        <a:spcAft>
                          <a:spcPts val="0"/>
                        </a:spcAft>
                      </a:pPr>
                      <a:r>
                        <a:rPr lang="fr-FR" sz="1200" b="1">
                          <a:solidFill>
                            <a:schemeClr val="tx1"/>
                          </a:solidFill>
                          <a:latin typeface="Calibri"/>
                          <a:ea typeface="Calibri"/>
                          <a:cs typeface="Times New Roman"/>
                        </a:rPr>
                        <a:t>2015 </a:t>
                      </a: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fr-FR" sz="1400" b="1" dirty="0" err="1">
                          <a:solidFill>
                            <a:schemeClr val="tx1"/>
                          </a:solidFill>
                          <a:latin typeface="Calibri"/>
                          <a:ea typeface="Calibri"/>
                          <a:cs typeface="Times New Roman"/>
                        </a:rPr>
                        <a:t>Taher</a:t>
                      </a:r>
                      <a:r>
                        <a:rPr lang="fr-FR" sz="1400" b="1" dirty="0">
                          <a:solidFill>
                            <a:schemeClr val="tx1"/>
                          </a:solidFill>
                          <a:latin typeface="Calibri"/>
                          <a:ea typeface="Calibri"/>
                          <a:cs typeface="Times New Roman"/>
                        </a:rPr>
                        <a:t> </a:t>
                      </a:r>
                    </a:p>
                    <a:p>
                      <a:pPr algn="ctr">
                        <a:lnSpc>
                          <a:spcPct val="115000"/>
                        </a:lnSpc>
                        <a:spcAft>
                          <a:spcPts val="0"/>
                        </a:spcAft>
                      </a:pPr>
                      <a:r>
                        <a:rPr lang="fr-FR" sz="1400" b="1" dirty="0">
                          <a:solidFill>
                            <a:schemeClr val="tx1"/>
                          </a:solidFill>
                          <a:latin typeface="Calibri"/>
                          <a:ea typeface="Calibri"/>
                          <a:cs typeface="Times New Roman"/>
                        </a:rPr>
                        <a:t>( Jijel)</a:t>
                      </a: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fr-FR" sz="1200" b="1" dirty="0">
                          <a:solidFill>
                            <a:schemeClr val="tx1"/>
                          </a:solidFill>
                          <a:latin typeface="Calibri"/>
                          <a:ea typeface="Calibri"/>
                          <a:cs typeface="Times New Roman"/>
                        </a:rPr>
                        <a:t> 120 </a:t>
                      </a:r>
                      <a:endParaRPr lang="fr-FR" sz="1200" dirty="0">
                        <a:solidFill>
                          <a:schemeClr val="tx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fr-FR" sz="2000" b="1" dirty="0">
                          <a:solidFill>
                            <a:schemeClr val="bg1"/>
                          </a:solidFill>
                          <a:effectLst>
                            <a:outerShdw blurRad="38100" dist="38100" dir="2700000" algn="tl">
                              <a:srgbClr val="000000">
                                <a:alpha val="43137"/>
                              </a:srgbClr>
                            </a:outerShdw>
                          </a:effectLst>
                          <a:latin typeface="Calibri"/>
                          <a:ea typeface="Calibri"/>
                          <a:cs typeface="Times New Roman"/>
                        </a:rPr>
                        <a:t> 28,3% </a:t>
                      </a:r>
                      <a:endParaRPr lang="fr-FR" sz="2000"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FF0000"/>
                    </a:solidFill>
                  </a:tcPr>
                </a:tc>
                <a:extLst>
                  <a:ext uri="{0D108BD9-81ED-4DB2-BD59-A6C34878D82A}">
                    <a16:rowId xmlns:a16="http://schemas.microsoft.com/office/drawing/2014/main" val="10001"/>
                  </a:ext>
                </a:extLst>
              </a:tr>
              <a:tr h="438150">
                <a:tc>
                  <a:txBody>
                    <a:bodyPr/>
                    <a:lstStyle/>
                    <a:p>
                      <a:endParaRPr lang="fr-FR" sz="1200" b="1">
                        <a:solidFill>
                          <a:schemeClr val="tx1"/>
                        </a:solidFill>
                        <a:latin typeface="Calibri"/>
                      </a:endParaRPr>
                    </a:p>
                  </a:txBody>
                  <a:tcPr marL="68580" marR="68580" marT="0" marB="0">
                    <a:lnL>
                      <a:noFill/>
                    </a:lnL>
                    <a:lnR>
                      <a:noFill/>
                    </a:lnR>
                    <a:lnT>
                      <a:noFill/>
                    </a:lnT>
                    <a:lnB>
                      <a:noFill/>
                    </a:lnB>
                  </a:tcPr>
                </a:tc>
                <a:tc>
                  <a:txBody>
                    <a:bodyPr/>
                    <a:lstStyle/>
                    <a:p>
                      <a:pPr>
                        <a:lnSpc>
                          <a:spcPct val="115000"/>
                        </a:lnSpc>
                        <a:spcAft>
                          <a:spcPts val="0"/>
                        </a:spcAft>
                      </a:pPr>
                      <a:r>
                        <a:rPr lang="fr-FR" sz="1200" b="1" dirty="0">
                          <a:solidFill>
                            <a:schemeClr val="tx1"/>
                          </a:solidFill>
                          <a:latin typeface="Calibri"/>
                          <a:ea typeface="Calibri"/>
                          <a:cs typeface="Times New Roman"/>
                        </a:rPr>
                        <a:t>Jijel  ville</a:t>
                      </a:r>
                    </a:p>
                  </a:txBody>
                  <a:tcPr marL="68580" marR="68580" marT="0" marB="0">
                    <a:lnL>
                      <a:noFill/>
                    </a:lnL>
                    <a:lnR>
                      <a:noFill/>
                    </a:lnR>
                    <a:lnT>
                      <a:noFill/>
                    </a:lnT>
                    <a:lnB>
                      <a:noFill/>
                    </a:lnB>
                  </a:tcPr>
                </a:tc>
                <a:tc>
                  <a:txBody>
                    <a:bodyPr/>
                    <a:lstStyle/>
                    <a:p>
                      <a:pPr algn="ctr">
                        <a:lnSpc>
                          <a:spcPct val="115000"/>
                        </a:lnSpc>
                        <a:spcAft>
                          <a:spcPts val="0"/>
                        </a:spcAft>
                      </a:pPr>
                      <a:r>
                        <a:rPr lang="fr-FR" sz="1200" b="1">
                          <a:solidFill>
                            <a:schemeClr val="tx1"/>
                          </a:solidFill>
                          <a:latin typeface="Calibri"/>
                          <a:ea typeface="Calibri"/>
                          <a:cs typeface="Times New Roman"/>
                        </a:rPr>
                        <a:t>122 </a:t>
                      </a:r>
                      <a:endParaRPr lang="fr-FR" sz="1200">
                        <a:solidFill>
                          <a:schemeClr val="tx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200" b="1">
                          <a:solidFill>
                            <a:schemeClr val="tx1"/>
                          </a:solidFill>
                          <a:latin typeface="Calibri"/>
                          <a:ea typeface="Calibri"/>
                          <a:cs typeface="Times New Roman"/>
                        </a:rPr>
                        <a:t>9.5% </a:t>
                      </a:r>
                      <a:endParaRPr lang="fr-FR" sz="1200">
                        <a:solidFill>
                          <a:schemeClr val="tx1"/>
                        </a:solidFill>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495300">
                <a:tc>
                  <a:txBody>
                    <a:bodyPr/>
                    <a:lstStyle/>
                    <a:p>
                      <a:endParaRPr lang="fr-FR" sz="1200" b="1" dirty="0">
                        <a:solidFill>
                          <a:schemeClr val="tx1"/>
                        </a:solidFill>
                        <a:latin typeface="Calibri"/>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fr-FR" sz="1200" b="1">
                          <a:solidFill>
                            <a:schemeClr val="tx1"/>
                          </a:solidFill>
                          <a:latin typeface="Calibri"/>
                          <a:ea typeface="Calibri"/>
                          <a:cs typeface="Times New Roman"/>
                        </a:rPr>
                        <a:t>Milia (Jijel) </a:t>
                      </a: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fr-FR" sz="1200" b="1" dirty="0">
                          <a:solidFill>
                            <a:schemeClr val="tx1"/>
                          </a:solidFill>
                          <a:latin typeface="Calibri"/>
                          <a:ea typeface="Calibri"/>
                          <a:cs typeface="Times New Roman"/>
                        </a:rPr>
                        <a:t>120 </a:t>
                      </a:r>
                      <a:endParaRPr lang="fr-FR" sz="1200" dirty="0">
                        <a:solidFill>
                          <a:schemeClr val="tx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fr-FR" sz="1200" b="1">
                          <a:solidFill>
                            <a:schemeClr val="tx1"/>
                          </a:solidFill>
                          <a:latin typeface="Calibri"/>
                          <a:ea typeface="Calibri"/>
                          <a:cs typeface="Times New Roman"/>
                        </a:rPr>
                        <a:t>7 % </a:t>
                      </a:r>
                      <a:endParaRPr lang="fr-FR" sz="1200">
                        <a:solidFill>
                          <a:schemeClr val="tx1"/>
                        </a:solidFill>
                        <a:latin typeface="Calibri"/>
                        <a:ea typeface="Calibri"/>
                        <a:cs typeface="Times New Roman"/>
                      </a:endParaRPr>
                    </a:p>
                  </a:txBody>
                  <a:tcPr marL="68580" marR="68580" marT="0" marB="0">
                    <a:lnL>
                      <a:noFill/>
                    </a:lnL>
                    <a:lnR>
                      <a:noFill/>
                    </a:lnR>
                    <a:lnT>
                      <a:noFill/>
                    </a:lnT>
                    <a:lnB>
                      <a:noFill/>
                    </a:lnB>
                    <a:solidFill>
                      <a:srgbClr val="D3DFEE"/>
                    </a:solidFill>
                  </a:tcPr>
                </a:tc>
                <a:extLst>
                  <a:ext uri="{0D108BD9-81ED-4DB2-BD59-A6C34878D82A}">
                    <a16:rowId xmlns:a16="http://schemas.microsoft.com/office/drawing/2014/main" val="10003"/>
                  </a:ext>
                </a:extLst>
              </a:tr>
              <a:tr h="445770">
                <a:tc>
                  <a:txBody>
                    <a:bodyPr/>
                    <a:lstStyle/>
                    <a:p>
                      <a:pPr>
                        <a:lnSpc>
                          <a:spcPct val="115000"/>
                        </a:lnSpc>
                        <a:spcAft>
                          <a:spcPts val="0"/>
                        </a:spcAft>
                      </a:pPr>
                      <a:r>
                        <a:rPr lang="fr-FR" sz="1200" b="1">
                          <a:solidFill>
                            <a:schemeClr val="tx1"/>
                          </a:solidFill>
                          <a:latin typeface="Calibri"/>
                          <a:ea typeface="Calibri"/>
                          <a:cs typeface="Times New Roman"/>
                        </a:rPr>
                        <a:t>2016 </a:t>
                      </a:r>
                    </a:p>
                  </a:txBody>
                  <a:tcPr marL="68580" marR="68580" marT="0" marB="0">
                    <a:lnL>
                      <a:noFill/>
                    </a:lnL>
                    <a:lnR>
                      <a:noFill/>
                    </a:lnR>
                    <a:lnT>
                      <a:noFill/>
                    </a:lnT>
                    <a:lnB>
                      <a:noFill/>
                    </a:lnB>
                  </a:tcPr>
                </a:tc>
                <a:tc>
                  <a:txBody>
                    <a:bodyPr/>
                    <a:lstStyle/>
                    <a:p>
                      <a:pPr>
                        <a:lnSpc>
                          <a:spcPct val="115000"/>
                        </a:lnSpc>
                        <a:spcAft>
                          <a:spcPts val="0"/>
                        </a:spcAft>
                      </a:pPr>
                      <a:r>
                        <a:rPr lang="fr-FR" sz="1200" b="1">
                          <a:solidFill>
                            <a:schemeClr val="tx1"/>
                          </a:solidFill>
                          <a:latin typeface="Calibri"/>
                          <a:ea typeface="Calibri"/>
                          <a:cs typeface="Times New Roman"/>
                        </a:rPr>
                        <a:t>Timimoune/ville </a:t>
                      </a:r>
                    </a:p>
                  </a:txBody>
                  <a:tcPr marL="68580" marR="68580" marT="0" marB="0">
                    <a:lnL>
                      <a:noFill/>
                    </a:lnL>
                    <a:lnR>
                      <a:noFill/>
                    </a:lnR>
                    <a:lnT>
                      <a:noFill/>
                    </a:lnT>
                    <a:lnB>
                      <a:noFill/>
                    </a:lnB>
                  </a:tcPr>
                </a:tc>
                <a:tc>
                  <a:txBody>
                    <a:bodyPr/>
                    <a:lstStyle/>
                    <a:p>
                      <a:pPr algn="ctr">
                        <a:lnSpc>
                          <a:spcPct val="115000"/>
                        </a:lnSpc>
                        <a:spcAft>
                          <a:spcPts val="0"/>
                        </a:spcAft>
                      </a:pPr>
                      <a:r>
                        <a:rPr lang="fr-FR" sz="1200" b="1" dirty="0">
                          <a:solidFill>
                            <a:schemeClr val="tx1"/>
                          </a:solidFill>
                          <a:latin typeface="Calibri"/>
                          <a:ea typeface="Calibri"/>
                          <a:cs typeface="Times New Roman"/>
                        </a:rPr>
                        <a:t>198</a:t>
                      </a:r>
                      <a:endParaRPr lang="fr-FR" sz="1200" dirty="0">
                        <a:solidFill>
                          <a:schemeClr val="tx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2000" b="1" dirty="0">
                          <a:solidFill>
                            <a:schemeClr val="bg1"/>
                          </a:solidFill>
                          <a:effectLst>
                            <a:outerShdw blurRad="38100" dist="38100" dir="2700000" algn="tl">
                              <a:srgbClr val="000000">
                                <a:alpha val="43137"/>
                              </a:srgbClr>
                            </a:outerShdw>
                          </a:effectLst>
                          <a:latin typeface="Calibri"/>
                          <a:ea typeface="Calibri"/>
                          <a:cs typeface="Times New Roman"/>
                        </a:rPr>
                        <a:t>  50.3%</a:t>
                      </a:r>
                      <a:endParaRPr lang="fr-FR" sz="2000"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lnL>
                      <a:noFill/>
                    </a:lnL>
                    <a:lnR>
                      <a:noFill/>
                    </a:lnR>
                    <a:lnT>
                      <a:noFill/>
                    </a:lnT>
                    <a:lnB>
                      <a:noFill/>
                    </a:lnB>
                    <a:solidFill>
                      <a:srgbClr val="FF0000"/>
                    </a:solidFill>
                  </a:tcPr>
                </a:tc>
                <a:extLst>
                  <a:ext uri="{0D108BD9-81ED-4DB2-BD59-A6C34878D82A}">
                    <a16:rowId xmlns:a16="http://schemas.microsoft.com/office/drawing/2014/main" val="10004"/>
                  </a:ext>
                </a:extLst>
              </a:tr>
              <a:tr h="505460">
                <a:tc>
                  <a:txBody>
                    <a:bodyPr/>
                    <a:lstStyle/>
                    <a:p>
                      <a:endParaRPr lang="fr-FR" sz="1200" b="1" dirty="0">
                        <a:solidFill>
                          <a:schemeClr val="tx1"/>
                        </a:solidFill>
                        <a:latin typeface="Calibri"/>
                      </a:endParaRPr>
                    </a:p>
                  </a:txBody>
                  <a:tcPr marL="68580" marR="68580" marT="0" marB="0">
                    <a:lnL>
                      <a:noFill/>
                    </a:lnL>
                    <a:lnR>
                      <a:noFill/>
                    </a:lnR>
                    <a:lnT>
                      <a:noFill/>
                    </a:lnT>
                    <a:lnB>
                      <a:noFill/>
                    </a:lnB>
                    <a:solidFill>
                      <a:srgbClr val="D3DFEE"/>
                    </a:solidFill>
                  </a:tcPr>
                </a:tc>
                <a:tc>
                  <a:txBody>
                    <a:bodyPr/>
                    <a:lstStyle/>
                    <a:p>
                      <a:pPr>
                        <a:lnSpc>
                          <a:spcPct val="115000"/>
                        </a:lnSpc>
                        <a:spcAft>
                          <a:spcPts val="1000"/>
                        </a:spcAft>
                      </a:pPr>
                      <a:r>
                        <a:rPr lang="fr-FR" sz="1200" b="1">
                          <a:solidFill>
                            <a:schemeClr val="tx1"/>
                          </a:solidFill>
                          <a:latin typeface="Calibri"/>
                          <a:ea typeface="Calibri"/>
                          <a:cs typeface="Times New Roman"/>
                        </a:rPr>
                        <a:t>Aougrout/</a:t>
                      </a:r>
                    </a:p>
                    <a:p>
                      <a:pPr>
                        <a:lnSpc>
                          <a:spcPct val="115000"/>
                        </a:lnSpc>
                        <a:spcAft>
                          <a:spcPts val="1000"/>
                        </a:spcAft>
                      </a:pPr>
                      <a:r>
                        <a:rPr lang="fr-FR" sz="1200" b="1">
                          <a:solidFill>
                            <a:schemeClr val="tx1"/>
                          </a:solidFill>
                          <a:latin typeface="Calibri"/>
                          <a:ea typeface="Calibri"/>
                          <a:cs typeface="Times New Roman"/>
                        </a:rPr>
                        <a:t>Timimoun </a:t>
                      </a: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fr-FR" sz="1200" b="1" dirty="0">
                          <a:solidFill>
                            <a:schemeClr val="tx1"/>
                          </a:solidFill>
                          <a:latin typeface="Calibri"/>
                          <a:ea typeface="Calibri"/>
                          <a:cs typeface="Times New Roman"/>
                        </a:rPr>
                        <a:t>101</a:t>
                      </a:r>
                      <a:endParaRPr lang="fr-FR" sz="1200" dirty="0">
                        <a:solidFill>
                          <a:schemeClr val="tx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fr-FR" sz="2000" b="1" dirty="0">
                          <a:solidFill>
                            <a:schemeClr val="bg1"/>
                          </a:solidFill>
                          <a:latin typeface="Calibri"/>
                          <a:ea typeface="Calibri"/>
                          <a:cs typeface="Times New Roman"/>
                        </a:rPr>
                        <a:t> </a:t>
                      </a:r>
                      <a:r>
                        <a:rPr lang="fr-FR" sz="2000" b="1" dirty="0">
                          <a:solidFill>
                            <a:schemeClr val="bg1"/>
                          </a:solidFill>
                          <a:effectLst>
                            <a:outerShdw blurRad="38100" dist="38100" dir="2700000" algn="tl">
                              <a:srgbClr val="000000">
                                <a:alpha val="43137"/>
                              </a:srgbClr>
                            </a:outerShdw>
                          </a:effectLst>
                          <a:latin typeface="Calibri"/>
                          <a:ea typeface="Calibri"/>
                          <a:cs typeface="Times New Roman"/>
                        </a:rPr>
                        <a:t>40,2%</a:t>
                      </a:r>
                      <a:r>
                        <a:rPr lang="fr-FR" sz="2000" b="1" dirty="0">
                          <a:solidFill>
                            <a:schemeClr val="bg1"/>
                          </a:solidFill>
                          <a:latin typeface="Calibri"/>
                          <a:ea typeface="Calibri"/>
                          <a:cs typeface="Times New Roman"/>
                        </a:rPr>
                        <a:t>  </a:t>
                      </a:r>
                      <a:endParaRPr lang="fr-FR" sz="2000" dirty="0">
                        <a:solidFill>
                          <a:schemeClr val="bg1"/>
                        </a:solidFill>
                        <a:latin typeface="Calibri"/>
                        <a:ea typeface="Calibri"/>
                        <a:cs typeface="Times New Roman"/>
                      </a:endParaRPr>
                    </a:p>
                  </a:txBody>
                  <a:tcPr marL="68580" marR="68580" marT="0" marB="0">
                    <a:lnL>
                      <a:noFill/>
                    </a:lnL>
                    <a:lnR>
                      <a:noFill/>
                    </a:lnR>
                    <a:lnT>
                      <a:noFill/>
                    </a:lnT>
                    <a:lnB>
                      <a:noFill/>
                    </a:lnB>
                    <a:solidFill>
                      <a:srgbClr val="FF0000"/>
                    </a:solidFill>
                  </a:tcPr>
                </a:tc>
                <a:extLst>
                  <a:ext uri="{0D108BD9-81ED-4DB2-BD59-A6C34878D82A}">
                    <a16:rowId xmlns:a16="http://schemas.microsoft.com/office/drawing/2014/main" val="10005"/>
                  </a:ext>
                </a:extLst>
              </a:tr>
              <a:tr h="505460">
                <a:tc>
                  <a:txBody>
                    <a:bodyPr/>
                    <a:lstStyle/>
                    <a:p>
                      <a:endParaRPr lang="fr-FR" sz="1200" b="1" dirty="0">
                        <a:solidFill>
                          <a:schemeClr val="tx1"/>
                        </a:solidFill>
                        <a:latin typeface="Calibri"/>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fr-FR" sz="1200" b="1" dirty="0" err="1">
                          <a:solidFill>
                            <a:schemeClr val="tx1"/>
                          </a:solidFill>
                          <a:latin typeface="Calibri"/>
                          <a:ea typeface="Calibri"/>
                          <a:cs typeface="Times New Roman"/>
                        </a:rPr>
                        <a:t>Tinrkouk</a:t>
                      </a:r>
                      <a:r>
                        <a:rPr lang="fr-FR" sz="1200" b="1" dirty="0">
                          <a:solidFill>
                            <a:schemeClr val="tx1"/>
                          </a:solidFill>
                          <a:latin typeface="Calibri"/>
                          <a:ea typeface="Calibri"/>
                          <a:cs typeface="Times New Roman"/>
                        </a:rPr>
                        <a:t>/</a:t>
                      </a:r>
                    </a:p>
                    <a:p>
                      <a:pPr>
                        <a:lnSpc>
                          <a:spcPct val="115000"/>
                        </a:lnSpc>
                        <a:spcAft>
                          <a:spcPts val="1000"/>
                        </a:spcAft>
                      </a:pPr>
                      <a:r>
                        <a:rPr lang="fr-FR" sz="1200" b="1" dirty="0" err="1">
                          <a:solidFill>
                            <a:schemeClr val="tx1"/>
                          </a:solidFill>
                          <a:latin typeface="Calibri"/>
                          <a:ea typeface="Calibri"/>
                          <a:cs typeface="Times New Roman"/>
                        </a:rPr>
                        <a:t>Timimoun</a:t>
                      </a:r>
                      <a:r>
                        <a:rPr lang="fr-FR" sz="1200" b="1" dirty="0">
                          <a:solidFill>
                            <a:schemeClr val="tx1"/>
                          </a:solidFill>
                          <a:latin typeface="Calibri"/>
                          <a:ea typeface="Calibri"/>
                          <a:cs typeface="Times New Roman"/>
                        </a:rPr>
                        <a:t> </a:t>
                      </a: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200" b="1" dirty="0">
                          <a:solidFill>
                            <a:schemeClr val="tx1"/>
                          </a:solidFill>
                          <a:latin typeface="Calibri"/>
                          <a:ea typeface="Calibri"/>
                          <a:cs typeface="Times New Roman"/>
                        </a:rPr>
                        <a:t>68 </a:t>
                      </a:r>
                      <a:endParaRPr lang="fr-FR" sz="1200" dirty="0">
                        <a:solidFill>
                          <a:schemeClr val="tx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2000" b="1" dirty="0">
                          <a:solidFill>
                            <a:schemeClr val="bg1"/>
                          </a:solidFill>
                          <a:effectLst>
                            <a:outerShdw blurRad="38100" dist="38100" dir="2700000" algn="tl">
                              <a:srgbClr val="000000">
                                <a:alpha val="43137"/>
                              </a:srgbClr>
                            </a:outerShdw>
                          </a:effectLst>
                          <a:latin typeface="Calibri"/>
                          <a:ea typeface="Calibri"/>
                          <a:cs typeface="Times New Roman"/>
                        </a:rPr>
                        <a:t>  64% </a:t>
                      </a:r>
                      <a:endParaRPr lang="fr-FR" sz="2000"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FF0000"/>
                    </a:solidFill>
                  </a:tcPr>
                </a:tc>
                <a:extLst>
                  <a:ext uri="{0D108BD9-81ED-4DB2-BD59-A6C34878D82A}">
                    <a16:rowId xmlns:a16="http://schemas.microsoft.com/office/drawing/2014/main" val="10006"/>
                  </a:ext>
                </a:extLst>
              </a:tr>
            </a:tbl>
          </a:graphicData>
        </a:graphic>
      </p:graphicFrame>
      <p:sp>
        <p:nvSpPr>
          <p:cNvPr id="11" name="ZoneTexte 10"/>
          <p:cNvSpPr txBox="1"/>
          <p:nvPr/>
        </p:nvSpPr>
        <p:spPr>
          <a:xfrm>
            <a:off x="1703512" y="620689"/>
            <a:ext cx="8856985" cy="830997"/>
          </a:xfrm>
          <a:prstGeom prst="rect">
            <a:avLst/>
          </a:prstGeom>
          <a:noFill/>
        </p:spPr>
        <p:txBody>
          <a:bodyPr wrap="square" rtlCol="0">
            <a:spAutoFit/>
          </a:bodyPr>
          <a:lstStyle/>
          <a:p>
            <a:pPr algn="ctr"/>
            <a:r>
              <a:rPr lang="fr-FR" sz="2400" b="1" dirty="0">
                <a:solidFill>
                  <a:srgbClr val="C00000"/>
                </a:solidFill>
                <a:effectLst>
                  <a:outerShdw blurRad="38100" dist="38100" dir="2700000" algn="tl">
                    <a:srgbClr val="000000">
                      <a:alpha val="43137"/>
                    </a:srgbClr>
                  </a:outerShdw>
                </a:effectLst>
                <a:latin typeface="Bahnschrift" panose="020B0502040204020203" pitchFamily="34" charset="0"/>
              </a:rPr>
              <a:t>Circulation évidente en Algérie</a:t>
            </a:r>
          </a:p>
          <a:p>
            <a:pPr algn="ctr"/>
            <a:r>
              <a:rPr lang="fr-FR" sz="2400" b="1" dirty="0">
                <a:solidFill>
                  <a:srgbClr val="C00000"/>
                </a:solidFill>
                <a:effectLst>
                  <a:outerShdw blurRad="38100" dist="38100" dir="2700000" algn="tl">
                    <a:srgbClr val="000000">
                      <a:alpha val="43137"/>
                    </a:srgbClr>
                  </a:outerShdw>
                </a:effectLst>
                <a:latin typeface="Bahnschrift" panose="020B0502040204020203" pitchFamily="34" charset="0"/>
              </a:rPr>
              <a:t>séroprévalence élevée (&gt; 20%) </a:t>
            </a:r>
          </a:p>
        </p:txBody>
      </p:sp>
      <p:sp>
        <p:nvSpPr>
          <p:cNvPr id="15" name="ZoneTexte 14"/>
          <p:cNvSpPr txBox="1"/>
          <p:nvPr/>
        </p:nvSpPr>
        <p:spPr>
          <a:xfrm>
            <a:off x="4871864" y="5877272"/>
            <a:ext cx="936104" cy="261610"/>
          </a:xfrm>
          <a:prstGeom prst="rect">
            <a:avLst/>
          </a:prstGeom>
          <a:noFill/>
        </p:spPr>
        <p:txBody>
          <a:bodyPr wrap="square" rtlCol="0">
            <a:spAutoFit/>
          </a:bodyPr>
          <a:lstStyle/>
          <a:p>
            <a:r>
              <a:rPr lang="fr-FR" sz="1100" dirty="0"/>
              <a:t>Cas humain</a:t>
            </a:r>
          </a:p>
        </p:txBody>
      </p:sp>
      <p:sp>
        <p:nvSpPr>
          <p:cNvPr id="16" name="Ellipse 15"/>
          <p:cNvSpPr/>
          <p:nvPr/>
        </p:nvSpPr>
        <p:spPr>
          <a:xfrm>
            <a:off x="4799856" y="5949280"/>
            <a:ext cx="72008" cy="7200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numéro de diapositive 17"/>
          <p:cNvSpPr>
            <a:spLocks noGrp="1"/>
          </p:cNvSpPr>
          <p:nvPr>
            <p:ph type="sldNum" sz="quarter" idx="12"/>
          </p:nvPr>
        </p:nvSpPr>
        <p:spPr/>
        <p:txBody>
          <a:bodyPr/>
          <a:lstStyle/>
          <a:p>
            <a:pPr>
              <a:defRPr/>
            </a:pPr>
            <a:fld id="{F1ECB708-0041-406B-8DE9-5AFFF9696479}" type="slidenum">
              <a:rPr lang="fr-FR" smtClean="0"/>
              <a:pPr>
                <a:defRPr/>
              </a:pPr>
              <a:t>25</a:t>
            </a:fld>
            <a:endParaRPr lang="fr-FR"/>
          </a:p>
        </p:txBody>
      </p:sp>
      <p:graphicFrame>
        <p:nvGraphicFramePr>
          <p:cNvPr id="20" name="Tableau 19"/>
          <p:cNvGraphicFramePr>
            <a:graphicFrameLocks noGrp="1"/>
          </p:cNvGraphicFramePr>
          <p:nvPr/>
        </p:nvGraphicFramePr>
        <p:xfrm>
          <a:off x="1631505" y="1595926"/>
          <a:ext cx="4176463" cy="4823344"/>
        </p:xfrm>
        <a:graphic>
          <a:graphicData uri="http://schemas.openxmlformats.org/drawingml/2006/table">
            <a:tbl>
              <a:tblPr/>
              <a:tblGrid>
                <a:gridCol w="576064">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329576">
                  <a:extLst>
                    <a:ext uri="{9D8B030D-6E8A-4147-A177-3AD203B41FA5}">
                      <a16:colId xmlns:a16="http://schemas.microsoft.com/office/drawing/2014/main" val="20002"/>
                    </a:ext>
                  </a:extLst>
                </a:gridCol>
                <a:gridCol w="1118695">
                  <a:extLst>
                    <a:ext uri="{9D8B030D-6E8A-4147-A177-3AD203B41FA5}">
                      <a16:colId xmlns:a16="http://schemas.microsoft.com/office/drawing/2014/main" val="20003"/>
                    </a:ext>
                  </a:extLst>
                </a:gridCol>
              </a:tblGrid>
              <a:tr h="488310">
                <a:tc>
                  <a:txBody>
                    <a:bodyPr/>
                    <a:lstStyle/>
                    <a:p>
                      <a:pPr>
                        <a:lnSpc>
                          <a:spcPct val="115000"/>
                        </a:lnSpc>
                        <a:spcAft>
                          <a:spcPts val="1000"/>
                        </a:spcAft>
                      </a:pPr>
                      <a:r>
                        <a:rPr lang="fr-FR" sz="1200" b="1" dirty="0">
                          <a:solidFill>
                            <a:srgbClr val="000000"/>
                          </a:solidFill>
                          <a:latin typeface="Calibri"/>
                          <a:ea typeface="Calibri"/>
                          <a:cs typeface="Times New Roman"/>
                        </a:rPr>
                        <a:t>Année</a:t>
                      </a:r>
                      <a:endParaRPr lang="fr-FR" sz="1200" dirty="0">
                        <a:solidFill>
                          <a:srgbClr val="000000"/>
                        </a:solidFill>
                        <a:latin typeface="Calibri"/>
                        <a:ea typeface="Calibri"/>
                        <a:cs typeface="Times New Roman"/>
                      </a:endParaRPr>
                    </a:p>
                  </a:txBody>
                  <a:tcPr marL="56559" marR="5655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200" b="1">
                          <a:solidFill>
                            <a:srgbClr val="000000"/>
                          </a:solidFill>
                          <a:latin typeface="Calibri"/>
                          <a:ea typeface="Calibri"/>
                          <a:cs typeface="Times New Roman"/>
                        </a:rPr>
                        <a:t>Régions</a:t>
                      </a:r>
                    </a:p>
                  </a:txBody>
                  <a:tcPr marL="56559" marR="5655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200" b="1" dirty="0">
                          <a:solidFill>
                            <a:srgbClr val="000000"/>
                          </a:solidFill>
                          <a:latin typeface="Calibri"/>
                          <a:ea typeface="Calibri"/>
                          <a:cs typeface="Times New Roman"/>
                        </a:rPr>
                        <a:t>Détection virus/ Séroprévalence (</a:t>
                      </a:r>
                      <a:r>
                        <a:rPr lang="fr-FR" sz="1200" b="1" dirty="0" err="1">
                          <a:solidFill>
                            <a:srgbClr val="000000"/>
                          </a:solidFill>
                          <a:latin typeface="Calibri"/>
                          <a:ea typeface="Calibri"/>
                          <a:cs typeface="Times New Roman"/>
                        </a:rPr>
                        <a:t>IgG</a:t>
                      </a:r>
                      <a:r>
                        <a:rPr lang="fr-FR" sz="1200" b="1" dirty="0">
                          <a:solidFill>
                            <a:srgbClr val="000000"/>
                          </a:solidFill>
                          <a:latin typeface="Calibri"/>
                          <a:ea typeface="Calibri"/>
                          <a:cs typeface="Times New Roman"/>
                        </a:rPr>
                        <a:t>)</a:t>
                      </a:r>
                    </a:p>
                  </a:txBody>
                  <a:tcPr marL="56559" marR="5655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solidFill>
                            <a:srgbClr val="000000"/>
                          </a:solidFill>
                          <a:latin typeface="Calibri"/>
                          <a:ea typeface="Calibri"/>
                          <a:cs typeface="Times New Roman"/>
                        </a:rPr>
                        <a:t>Cas humains</a:t>
                      </a:r>
                    </a:p>
                    <a:p>
                      <a:pPr>
                        <a:lnSpc>
                          <a:spcPct val="115000"/>
                        </a:lnSpc>
                        <a:spcAft>
                          <a:spcPts val="0"/>
                        </a:spcAft>
                      </a:pPr>
                      <a:r>
                        <a:rPr lang="fr-FR" sz="1200" b="1">
                          <a:solidFill>
                            <a:srgbClr val="000000"/>
                          </a:solidFill>
                          <a:latin typeface="Calibri"/>
                          <a:ea typeface="Calibri"/>
                          <a:cs typeface="Times New Roman"/>
                        </a:rPr>
                        <a:t>     (SNC)</a:t>
                      </a:r>
                    </a:p>
                  </a:txBody>
                  <a:tcPr marL="56559" marR="5655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85881">
                <a:tc>
                  <a:txBody>
                    <a:bodyPr/>
                    <a:lstStyle/>
                    <a:p>
                      <a:pPr>
                        <a:lnSpc>
                          <a:spcPct val="115000"/>
                        </a:lnSpc>
                        <a:spcAft>
                          <a:spcPts val="1000"/>
                        </a:spcAft>
                      </a:pPr>
                      <a:r>
                        <a:rPr lang="fr-FR" sz="1200" dirty="0">
                          <a:solidFill>
                            <a:srgbClr val="000000"/>
                          </a:solidFill>
                          <a:latin typeface="Calibri"/>
                          <a:ea typeface="Calibri"/>
                          <a:cs typeface="Times New Roman"/>
                        </a:rPr>
                        <a:t>1968</a:t>
                      </a:r>
                    </a:p>
                  </a:txBody>
                  <a:tcPr marL="56559" marR="5655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15000"/>
                        </a:lnSpc>
                        <a:spcAft>
                          <a:spcPts val="1000"/>
                        </a:spcAft>
                      </a:pPr>
                      <a:r>
                        <a:rPr lang="fr-FR" sz="1200" b="1" dirty="0">
                          <a:solidFill>
                            <a:srgbClr val="000000"/>
                          </a:solidFill>
                          <a:latin typeface="Calibri"/>
                          <a:ea typeface="Calibri"/>
                          <a:cs typeface="Times New Roman"/>
                        </a:rPr>
                        <a:t>Djanet (</a:t>
                      </a:r>
                      <a:r>
                        <a:rPr lang="fr-FR" sz="1200" b="1" dirty="0" err="1">
                          <a:solidFill>
                            <a:srgbClr val="000000"/>
                          </a:solidFill>
                          <a:latin typeface="Calibri"/>
                          <a:ea typeface="Calibri"/>
                          <a:cs typeface="Times New Roman"/>
                        </a:rPr>
                        <a:t>Ilizi</a:t>
                      </a:r>
                      <a:r>
                        <a:rPr lang="fr-FR" sz="1200" b="1" dirty="0">
                          <a:solidFill>
                            <a:srgbClr val="000000"/>
                          </a:solidFill>
                          <a:latin typeface="Calibri"/>
                          <a:ea typeface="Calibri"/>
                          <a:cs typeface="Times New Roman"/>
                        </a:rPr>
                        <a:t>)</a:t>
                      </a:r>
                    </a:p>
                  </a:txBody>
                  <a:tcPr marL="56559" marR="5655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15000"/>
                        </a:lnSpc>
                        <a:spcAft>
                          <a:spcPts val="1000"/>
                        </a:spcAft>
                      </a:pPr>
                      <a:r>
                        <a:rPr lang="fr-FR" sz="1200" b="1" dirty="0">
                          <a:solidFill>
                            <a:srgbClr val="000000"/>
                          </a:solidFill>
                          <a:latin typeface="Calibri"/>
                          <a:ea typeface="Calibri"/>
                          <a:cs typeface="Times New Roman"/>
                        </a:rPr>
                        <a:t> isolement sur moustique (culex)</a:t>
                      </a:r>
                    </a:p>
                  </a:txBody>
                  <a:tcPr marL="56559" marR="5655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15000"/>
                        </a:lnSpc>
                        <a:spcAft>
                          <a:spcPts val="0"/>
                        </a:spcAft>
                      </a:pPr>
                      <a:r>
                        <a:rPr lang="fr-FR" sz="1200" b="1" dirty="0">
                          <a:solidFill>
                            <a:srgbClr val="000000"/>
                          </a:solidFill>
                          <a:latin typeface="Calibri"/>
                          <a:ea typeface="Calibri"/>
                          <a:cs typeface="Times New Roman"/>
                        </a:rPr>
                        <a:t>       /</a:t>
                      </a:r>
                    </a:p>
                  </a:txBody>
                  <a:tcPr marL="56559" marR="5655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1"/>
                  </a:ext>
                </a:extLst>
              </a:tr>
              <a:tr h="326836">
                <a:tc>
                  <a:txBody>
                    <a:bodyPr/>
                    <a:lstStyle/>
                    <a:p>
                      <a:pPr>
                        <a:lnSpc>
                          <a:spcPct val="115000"/>
                        </a:lnSpc>
                        <a:spcAft>
                          <a:spcPts val="1000"/>
                        </a:spcAft>
                      </a:pPr>
                      <a:r>
                        <a:rPr lang="fr-FR" sz="1200" b="1" dirty="0">
                          <a:solidFill>
                            <a:srgbClr val="000000"/>
                          </a:solidFill>
                          <a:latin typeface="Calibri"/>
                          <a:ea typeface="Calibri"/>
                          <a:cs typeface="Times New Roman"/>
                        </a:rPr>
                        <a:t>1973</a:t>
                      </a:r>
                      <a:endParaRPr lang="fr-FR" sz="1200" dirty="0">
                        <a:solidFill>
                          <a:srgbClr val="000000"/>
                        </a:solidFill>
                        <a:latin typeface="Calibri"/>
                        <a:ea typeface="Calibri"/>
                        <a:cs typeface="Times New Roman"/>
                      </a:endParaRPr>
                    </a:p>
                  </a:txBody>
                  <a:tcPr marL="56559" marR="56559"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nSpc>
                          <a:spcPct val="115000"/>
                        </a:lnSpc>
                        <a:spcAft>
                          <a:spcPts val="1000"/>
                        </a:spcAft>
                      </a:pPr>
                      <a:r>
                        <a:rPr lang="fr-FR" sz="1200" b="1" dirty="0">
                          <a:solidFill>
                            <a:srgbClr val="000000"/>
                          </a:solidFill>
                          <a:latin typeface="Calibri"/>
                          <a:ea typeface="Calibri"/>
                          <a:cs typeface="Times New Roman"/>
                        </a:rPr>
                        <a:t>Djanet( Illizi)</a:t>
                      </a:r>
                    </a:p>
                  </a:txBody>
                  <a:tcPr marL="56559" marR="56559"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nSpc>
                          <a:spcPct val="115000"/>
                        </a:lnSpc>
                        <a:spcAft>
                          <a:spcPts val="1000"/>
                        </a:spcAft>
                      </a:pPr>
                      <a:r>
                        <a:rPr lang="fr-FR" sz="1200" b="1" dirty="0">
                          <a:solidFill>
                            <a:srgbClr val="000000"/>
                          </a:solidFill>
                          <a:latin typeface="Calibri"/>
                          <a:ea typeface="Calibri"/>
                          <a:cs typeface="Times New Roman"/>
                        </a:rPr>
                        <a:t> 14,6 % (N=171)</a:t>
                      </a:r>
                    </a:p>
                  </a:txBody>
                  <a:tcPr marL="56559" marR="56559"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nSpc>
                          <a:spcPct val="115000"/>
                        </a:lnSpc>
                        <a:spcAft>
                          <a:spcPts val="0"/>
                        </a:spcAft>
                      </a:pPr>
                      <a:r>
                        <a:rPr lang="fr-FR" sz="1200" b="1" dirty="0">
                          <a:solidFill>
                            <a:srgbClr val="000000"/>
                          </a:solidFill>
                          <a:latin typeface="Calibri"/>
                          <a:ea typeface="Calibri"/>
                          <a:cs typeface="Times New Roman"/>
                        </a:rPr>
                        <a:t>       /</a:t>
                      </a:r>
                    </a:p>
                  </a:txBody>
                  <a:tcPr marL="56559" marR="56559"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extLst>
                  <a:ext uri="{0D108BD9-81ED-4DB2-BD59-A6C34878D82A}">
                    <a16:rowId xmlns:a16="http://schemas.microsoft.com/office/drawing/2014/main" val="10002"/>
                  </a:ext>
                </a:extLst>
              </a:tr>
              <a:tr h="662523">
                <a:tc>
                  <a:txBody>
                    <a:bodyPr/>
                    <a:lstStyle/>
                    <a:p>
                      <a:pPr>
                        <a:lnSpc>
                          <a:spcPct val="115000"/>
                        </a:lnSpc>
                        <a:spcAft>
                          <a:spcPts val="1000"/>
                        </a:spcAft>
                      </a:pPr>
                      <a:r>
                        <a:rPr lang="fr-FR" sz="1200" b="1" dirty="0">
                          <a:solidFill>
                            <a:srgbClr val="000000"/>
                          </a:solidFill>
                          <a:latin typeface="Calibri"/>
                          <a:ea typeface="Calibri"/>
                          <a:cs typeface="Times New Roman"/>
                        </a:rPr>
                        <a:t>1975</a:t>
                      </a:r>
                      <a:endParaRPr lang="fr-FR" sz="1200" dirty="0">
                        <a:solidFill>
                          <a:srgbClr val="000000"/>
                        </a:solidFill>
                        <a:latin typeface="Calibri"/>
                        <a:ea typeface="Calibri"/>
                        <a:cs typeface="Times New Roman"/>
                      </a:endParaRPr>
                    </a:p>
                  </a:txBody>
                  <a:tcPr marL="56559" marR="56559" marT="0" marB="0">
                    <a:lnL>
                      <a:noFill/>
                    </a:lnL>
                    <a:lnR>
                      <a:noFill/>
                    </a:lnR>
                    <a:lnT>
                      <a:noFill/>
                    </a:lnT>
                    <a:lnB>
                      <a:noFill/>
                    </a:lnB>
                  </a:tcPr>
                </a:tc>
                <a:tc>
                  <a:txBody>
                    <a:bodyPr/>
                    <a:lstStyle/>
                    <a:p>
                      <a:pPr>
                        <a:lnSpc>
                          <a:spcPct val="115000"/>
                        </a:lnSpc>
                        <a:spcAft>
                          <a:spcPts val="1000"/>
                        </a:spcAft>
                      </a:pPr>
                      <a:r>
                        <a:rPr lang="fr-FR" sz="1200" b="1" dirty="0">
                          <a:solidFill>
                            <a:srgbClr val="000000"/>
                          </a:solidFill>
                          <a:latin typeface="Calibri"/>
                          <a:ea typeface="Calibri"/>
                          <a:cs typeface="Times New Roman"/>
                        </a:rPr>
                        <a:t>Djanet</a:t>
                      </a:r>
                    </a:p>
                    <a:p>
                      <a:pPr>
                        <a:lnSpc>
                          <a:spcPct val="115000"/>
                        </a:lnSpc>
                        <a:spcAft>
                          <a:spcPts val="1000"/>
                        </a:spcAft>
                      </a:pPr>
                      <a:r>
                        <a:rPr lang="fr-FR" sz="1200" b="1" dirty="0">
                          <a:solidFill>
                            <a:srgbClr val="000000"/>
                          </a:solidFill>
                          <a:latin typeface="Calibri"/>
                          <a:ea typeface="Calibri"/>
                          <a:cs typeface="Times New Roman"/>
                        </a:rPr>
                        <a:t>Tamanrasset</a:t>
                      </a:r>
                    </a:p>
                  </a:txBody>
                  <a:tcPr marL="56559" marR="56559" marT="0" marB="0">
                    <a:lnL>
                      <a:noFill/>
                    </a:lnL>
                    <a:lnR>
                      <a:noFill/>
                    </a:lnR>
                    <a:lnT>
                      <a:noFill/>
                    </a:lnT>
                    <a:lnB>
                      <a:noFill/>
                    </a:lnB>
                  </a:tcPr>
                </a:tc>
                <a:tc>
                  <a:txBody>
                    <a:bodyPr/>
                    <a:lstStyle/>
                    <a:p>
                      <a:pPr>
                        <a:lnSpc>
                          <a:spcPct val="115000"/>
                        </a:lnSpc>
                        <a:spcAft>
                          <a:spcPts val="1000"/>
                        </a:spcAft>
                      </a:pPr>
                      <a:r>
                        <a:rPr lang="fr-FR" sz="1600" b="1" dirty="0">
                          <a:solidFill>
                            <a:srgbClr val="C00000"/>
                          </a:solidFill>
                          <a:effectLst>
                            <a:outerShdw blurRad="38100" dist="38100" dir="2700000" algn="tl">
                              <a:srgbClr val="000000">
                                <a:alpha val="43137"/>
                              </a:srgbClr>
                            </a:outerShdw>
                          </a:effectLst>
                          <a:latin typeface="Calibri"/>
                          <a:ea typeface="Calibri"/>
                          <a:cs typeface="Times New Roman"/>
                        </a:rPr>
                        <a:t>58,3%  (N=48) </a:t>
                      </a:r>
                    </a:p>
                    <a:p>
                      <a:pPr>
                        <a:lnSpc>
                          <a:spcPct val="115000"/>
                        </a:lnSpc>
                        <a:spcAft>
                          <a:spcPts val="1000"/>
                        </a:spcAft>
                      </a:pPr>
                      <a:r>
                        <a:rPr lang="fr-FR" sz="1200" b="1" dirty="0">
                          <a:solidFill>
                            <a:srgbClr val="000000"/>
                          </a:solidFill>
                          <a:latin typeface="Calibri"/>
                          <a:ea typeface="Calibri"/>
                          <a:cs typeface="Times New Roman"/>
                        </a:rPr>
                        <a:t>3,5% (143) </a:t>
                      </a:r>
                    </a:p>
                  </a:txBody>
                  <a:tcPr marL="56559" marR="56559" marT="0" marB="0">
                    <a:lnL>
                      <a:noFill/>
                    </a:lnL>
                    <a:lnR>
                      <a:noFill/>
                    </a:lnR>
                    <a:lnT>
                      <a:noFill/>
                    </a:lnT>
                    <a:lnB>
                      <a:noFill/>
                    </a:lnB>
                  </a:tcPr>
                </a:tc>
                <a:tc>
                  <a:txBody>
                    <a:bodyPr/>
                    <a:lstStyle/>
                    <a:p>
                      <a:pPr>
                        <a:lnSpc>
                          <a:spcPct val="115000"/>
                        </a:lnSpc>
                        <a:spcAft>
                          <a:spcPts val="0"/>
                        </a:spcAft>
                      </a:pPr>
                      <a:r>
                        <a:rPr lang="fr-FR" sz="1200" b="1" dirty="0">
                          <a:solidFill>
                            <a:srgbClr val="000000"/>
                          </a:solidFill>
                          <a:latin typeface="Calibri"/>
                          <a:ea typeface="Calibri"/>
                          <a:cs typeface="Times New Roman"/>
                        </a:rPr>
                        <a:t>     /</a:t>
                      </a:r>
                    </a:p>
                  </a:txBody>
                  <a:tcPr marL="56559" marR="56559" marT="0" marB="0">
                    <a:lnL>
                      <a:noFill/>
                    </a:lnL>
                    <a:lnR>
                      <a:noFill/>
                    </a:lnR>
                    <a:lnT>
                      <a:noFill/>
                    </a:lnT>
                    <a:lnB>
                      <a:noFill/>
                    </a:lnB>
                  </a:tcPr>
                </a:tc>
                <a:extLst>
                  <a:ext uri="{0D108BD9-81ED-4DB2-BD59-A6C34878D82A}">
                    <a16:rowId xmlns:a16="http://schemas.microsoft.com/office/drawing/2014/main" val="10003"/>
                  </a:ext>
                </a:extLst>
              </a:tr>
              <a:tr h="802406">
                <a:tc>
                  <a:txBody>
                    <a:bodyPr/>
                    <a:lstStyle/>
                    <a:p>
                      <a:pPr>
                        <a:lnSpc>
                          <a:spcPct val="115000"/>
                        </a:lnSpc>
                        <a:spcAft>
                          <a:spcPts val="1000"/>
                        </a:spcAft>
                      </a:pPr>
                      <a:r>
                        <a:rPr lang="fr-FR" sz="1200" b="1" dirty="0">
                          <a:solidFill>
                            <a:srgbClr val="000000"/>
                          </a:solidFill>
                          <a:latin typeface="Calibri"/>
                          <a:ea typeface="Calibri"/>
                          <a:cs typeface="Times New Roman"/>
                        </a:rPr>
                        <a:t>1976</a:t>
                      </a:r>
                      <a:endParaRPr lang="fr-FR" sz="1200" dirty="0">
                        <a:solidFill>
                          <a:srgbClr val="000000"/>
                        </a:solidFill>
                        <a:latin typeface="Calibri"/>
                        <a:ea typeface="Calibri"/>
                        <a:cs typeface="Times New Roman"/>
                      </a:endParaRPr>
                    </a:p>
                  </a:txBody>
                  <a:tcPr marL="56559" marR="56559" marT="0" marB="0">
                    <a:lnL>
                      <a:noFill/>
                    </a:lnL>
                    <a:lnR>
                      <a:noFill/>
                    </a:lnR>
                    <a:lnT>
                      <a:noFill/>
                    </a:lnT>
                    <a:lnB>
                      <a:noFill/>
                    </a:lnB>
                    <a:solidFill>
                      <a:srgbClr val="C0C0C0"/>
                    </a:solidFill>
                  </a:tcPr>
                </a:tc>
                <a:tc>
                  <a:txBody>
                    <a:bodyPr/>
                    <a:lstStyle/>
                    <a:p>
                      <a:pPr>
                        <a:lnSpc>
                          <a:spcPct val="115000"/>
                        </a:lnSpc>
                        <a:spcAft>
                          <a:spcPts val="1000"/>
                        </a:spcAft>
                      </a:pPr>
                      <a:r>
                        <a:rPr lang="fr-FR" sz="1200" b="1" dirty="0">
                          <a:solidFill>
                            <a:srgbClr val="000000"/>
                          </a:solidFill>
                          <a:latin typeface="Calibri"/>
                          <a:ea typeface="Calibri"/>
                          <a:cs typeface="Times New Roman"/>
                        </a:rPr>
                        <a:t>Biskra</a:t>
                      </a:r>
                    </a:p>
                    <a:p>
                      <a:pPr>
                        <a:lnSpc>
                          <a:spcPct val="115000"/>
                        </a:lnSpc>
                        <a:spcAft>
                          <a:spcPts val="1000"/>
                        </a:spcAft>
                      </a:pPr>
                      <a:r>
                        <a:rPr lang="fr-FR" sz="1200" b="1" dirty="0" err="1">
                          <a:solidFill>
                            <a:srgbClr val="000000"/>
                          </a:solidFill>
                          <a:latin typeface="Calibri"/>
                          <a:ea typeface="Calibri"/>
                          <a:cs typeface="Times New Roman"/>
                        </a:rPr>
                        <a:t>Ouled</a:t>
                      </a:r>
                      <a:r>
                        <a:rPr lang="fr-FR" sz="1200" b="1" dirty="0">
                          <a:solidFill>
                            <a:srgbClr val="000000"/>
                          </a:solidFill>
                          <a:latin typeface="Calibri"/>
                          <a:ea typeface="Calibri"/>
                          <a:cs typeface="Times New Roman"/>
                        </a:rPr>
                        <a:t> </a:t>
                      </a:r>
                      <a:r>
                        <a:rPr lang="fr-FR" sz="1200" b="1" dirty="0" err="1">
                          <a:solidFill>
                            <a:srgbClr val="000000"/>
                          </a:solidFill>
                          <a:latin typeface="Calibri"/>
                          <a:ea typeface="Calibri"/>
                          <a:cs typeface="Times New Roman"/>
                        </a:rPr>
                        <a:t>Djellel</a:t>
                      </a:r>
                      <a:endParaRPr lang="fr-FR" sz="1200" b="1" dirty="0">
                        <a:solidFill>
                          <a:srgbClr val="000000"/>
                        </a:solidFill>
                        <a:latin typeface="Calibri"/>
                        <a:ea typeface="Calibri"/>
                        <a:cs typeface="Times New Roman"/>
                      </a:endParaRPr>
                    </a:p>
                  </a:txBody>
                  <a:tcPr marL="56559" marR="56559" marT="0" marB="0">
                    <a:lnL>
                      <a:noFill/>
                    </a:lnL>
                    <a:lnR>
                      <a:noFill/>
                    </a:lnR>
                    <a:lnT>
                      <a:noFill/>
                    </a:lnT>
                    <a:lnB>
                      <a:noFill/>
                    </a:lnB>
                    <a:solidFill>
                      <a:srgbClr val="C0C0C0"/>
                    </a:solidFill>
                  </a:tcPr>
                </a:tc>
                <a:tc>
                  <a:txBody>
                    <a:bodyPr/>
                    <a:lstStyle/>
                    <a:p>
                      <a:pPr>
                        <a:lnSpc>
                          <a:spcPct val="115000"/>
                        </a:lnSpc>
                        <a:spcAft>
                          <a:spcPts val="1000"/>
                        </a:spcAft>
                      </a:pPr>
                      <a:r>
                        <a:rPr lang="fr-FR" sz="1600" b="1" dirty="0">
                          <a:solidFill>
                            <a:srgbClr val="C00000"/>
                          </a:solidFill>
                          <a:effectLst>
                            <a:outerShdw blurRad="38100" dist="38100" dir="2700000" algn="tl">
                              <a:srgbClr val="000000">
                                <a:alpha val="43137"/>
                              </a:srgbClr>
                            </a:outerShdw>
                          </a:effectLst>
                          <a:latin typeface="Calibri"/>
                          <a:ea typeface="Calibri"/>
                          <a:cs typeface="Times New Roman"/>
                        </a:rPr>
                        <a:t>37,5 % (24) </a:t>
                      </a:r>
                    </a:p>
                    <a:p>
                      <a:pPr>
                        <a:lnSpc>
                          <a:spcPct val="115000"/>
                        </a:lnSpc>
                        <a:spcAft>
                          <a:spcPts val="1000"/>
                        </a:spcAft>
                      </a:pPr>
                      <a:r>
                        <a:rPr lang="fr-FR" sz="1200" b="1" dirty="0">
                          <a:solidFill>
                            <a:srgbClr val="000000"/>
                          </a:solidFill>
                          <a:latin typeface="Calibri"/>
                          <a:ea typeface="Calibri"/>
                          <a:cs typeface="Times New Roman"/>
                        </a:rPr>
                        <a:t>19 % (N=21)</a:t>
                      </a:r>
                    </a:p>
                  </a:txBody>
                  <a:tcPr marL="56559" marR="56559" marT="0" marB="0">
                    <a:lnL>
                      <a:noFill/>
                    </a:lnL>
                    <a:lnR>
                      <a:noFill/>
                    </a:lnR>
                    <a:lnT>
                      <a:noFill/>
                    </a:lnT>
                    <a:lnB>
                      <a:noFill/>
                    </a:lnB>
                    <a:solidFill>
                      <a:srgbClr val="C0C0C0"/>
                    </a:solidFill>
                  </a:tcPr>
                </a:tc>
                <a:tc>
                  <a:txBody>
                    <a:bodyPr/>
                    <a:lstStyle/>
                    <a:p>
                      <a:pPr>
                        <a:lnSpc>
                          <a:spcPct val="115000"/>
                        </a:lnSpc>
                        <a:spcAft>
                          <a:spcPts val="0"/>
                        </a:spcAft>
                      </a:pPr>
                      <a:r>
                        <a:rPr lang="fr-FR" sz="1200" b="1" dirty="0">
                          <a:solidFill>
                            <a:srgbClr val="000000"/>
                          </a:solidFill>
                          <a:latin typeface="Calibri"/>
                          <a:ea typeface="Calibri"/>
                          <a:cs typeface="Times New Roman"/>
                        </a:rPr>
                        <a:t>    /</a:t>
                      </a:r>
                    </a:p>
                  </a:txBody>
                  <a:tcPr marL="56559" marR="56559" marT="0" marB="0">
                    <a:lnL>
                      <a:noFill/>
                    </a:lnL>
                    <a:lnR>
                      <a:noFill/>
                    </a:lnR>
                    <a:lnT>
                      <a:noFill/>
                    </a:lnT>
                    <a:lnB>
                      <a:noFill/>
                    </a:lnB>
                    <a:solidFill>
                      <a:srgbClr val="C0C0C0"/>
                    </a:solidFill>
                  </a:tcPr>
                </a:tc>
                <a:extLst>
                  <a:ext uri="{0D108BD9-81ED-4DB2-BD59-A6C34878D82A}">
                    <a16:rowId xmlns:a16="http://schemas.microsoft.com/office/drawing/2014/main" val="10004"/>
                  </a:ext>
                </a:extLst>
              </a:tr>
              <a:tr h="445709">
                <a:tc>
                  <a:txBody>
                    <a:bodyPr/>
                    <a:lstStyle/>
                    <a:p>
                      <a:pPr>
                        <a:lnSpc>
                          <a:spcPct val="115000"/>
                        </a:lnSpc>
                        <a:spcAft>
                          <a:spcPts val="1000"/>
                        </a:spcAft>
                      </a:pPr>
                      <a:r>
                        <a:rPr lang="fr-FR" sz="1200" b="1" dirty="0">
                          <a:solidFill>
                            <a:srgbClr val="000000"/>
                          </a:solidFill>
                          <a:latin typeface="Calibri"/>
                          <a:ea typeface="Calibri"/>
                          <a:cs typeface="Times New Roman"/>
                        </a:rPr>
                        <a:t>1994</a:t>
                      </a:r>
                      <a:endParaRPr lang="fr-FR" sz="1200" dirty="0">
                        <a:solidFill>
                          <a:srgbClr val="000000"/>
                        </a:solidFill>
                        <a:latin typeface="Calibri"/>
                        <a:ea typeface="Calibri"/>
                        <a:cs typeface="Times New Roman"/>
                      </a:endParaRPr>
                    </a:p>
                  </a:txBody>
                  <a:tcPr marL="56559" marR="56559" marT="0" marB="0">
                    <a:lnL>
                      <a:noFill/>
                    </a:lnL>
                    <a:lnR>
                      <a:noFill/>
                    </a:lnR>
                    <a:lnT>
                      <a:noFill/>
                    </a:lnT>
                    <a:lnB>
                      <a:noFill/>
                    </a:lnB>
                  </a:tcPr>
                </a:tc>
                <a:tc>
                  <a:txBody>
                    <a:bodyPr/>
                    <a:lstStyle/>
                    <a:p>
                      <a:pPr>
                        <a:lnSpc>
                          <a:spcPct val="115000"/>
                        </a:lnSpc>
                        <a:spcAft>
                          <a:spcPts val="1000"/>
                        </a:spcAft>
                      </a:pPr>
                      <a:r>
                        <a:rPr lang="fr-FR" sz="1200" b="1">
                          <a:solidFill>
                            <a:srgbClr val="000000"/>
                          </a:solidFill>
                          <a:latin typeface="Calibri"/>
                          <a:ea typeface="Calibri"/>
                          <a:cs typeface="Times New Roman"/>
                        </a:rPr>
                        <a:t>Timimoune (Adrar)</a:t>
                      </a:r>
                    </a:p>
                  </a:txBody>
                  <a:tcPr marL="56559" marR="56559" marT="0" marB="0">
                    <a:lnL>
                      <a:noFill/>
                    </a:lnL>
                    <a:lnR>
                      <a:noFill/>
                    </a:lnR>
                    <a:lnT>
                      <a:noFill/>
                    </a:lnT>
                    <a:lnB>
                      <a:noFill/>
                    </a:lnB>
                  </a:tcPr>
                </a:tc>
                <a:tc>
                  <a:txBody>
                    <a:bodyPr/>
                    <a:lstStyle/>
                    <a:p>
                      <a:pPr>
                        <a:lnSpc>
                          <a:spcPct val="115000"/>
                        </a:lnSpc>
                        <a:spcAft>
                          <a:spcPts val="1000"/>
                        </a:spcAft>
                      </a:pPr>
                      <a:r>
                        <a:rPr lang="fr-FR" sz="1200" b="1">
                          <a:solidFill>
                            <a:srgbClr val="000000"/>
                          </a:solidFill>
                          <a:latin typeface="Calibri"/>
                          <a:ea typeface="Calibri"/>
                          <a:cs typeface="Times New Roman"/>
                        </a:rPr>
                        <a:t>          /</a:t>
                      </a:r>
                    </a:p>
                  </a:txBody>
                  <a:tcPr marL="56559" marR="56559" marT="0" marB="0">
                    <a:lnL>
                      <a:noFill/>
                    </a:lnL>
                    <a:lnR>
                      <a:noFill/>
                    </a:lnR>
                    <a:lnT>
                      <a:noFill/>
                    </a:lnT>
                    <a:lnB>
                      <a:noFill/>
                    </a:lnB>
                  </a:tcPr>
                </a:tc>
                <a:tc>
                  <a:txBody>
                    <a:bodyPr/>
                    <a:lstStyle/>
                    <a:p>
                      <a:pPr>
                        <a:lnSpc>
                          <a:spcPct val="115000"/>
                        </a:lnSpc>
                        <a:spcAft>
                          <a:spcPts val="0"/>
                        </a:spcAft>
                      </a:pPr>
                      <a:r>
                        <a:rPr lang="fr-FR" sz="1200" b="1" dirty="0">
                          <a:solidFill>
                            <a:srgbClr val="000000"/>
                          </a:solidFill>
                          <a:latin typeface="Calibri"/>
                          <a:ea typeface="Calibri"/>
                          <a:cs typeface="Times New Roman"/>
                        </a:rPr>
                        <a:t>   50 (8 décès) </a:t>
                      </a:r>
                    </a:p>
                  </a:txBody>
                  <a:tcPr marL="56559" marR="56559" marT="0" marB="0">
                    <a:lnL>
                      <a:noFill/>
                    </a:lnL>
                    <a:lnR>
                      <a:noFill/>
                    </a:lnR>
                    <a:lnT>
                      <a:noFill/>
                    </a:lnT>
                    <a:lnB>
                      <a:noFill/>
                    </a:lnB>
                  </a:tcPr>
                </a:tc>
                <a:extLst>
                  <a:ext uri="{0D108BD9-81ED-4DB2-BD59-A6C34878D82A}">
                    <a16:rowId xmlns:a16="http://schemas.microsoft.com/office/drawing/2014/main" val="10005"/>
                  </a:ext>
                </a:extLst>
              </a:tr>
              <a:tr h="505478">
                <a:tc>
                  <a:txBody>
                    <a:bodyPr/>
                    <a:lstStyle/>
                    <a:p>
                      <a:pPr>
                        <a:lnSpc>
                          <a:spcPct val="115000"/>
                        </a:lnSpc>
                        <a:spcAft>
                          <a:spcPts val="1000"/>
                        </a:spcAft>
                      </a:pPr>
                      <a:r>
                        <a:rPr lang="fr-FR" sz="1200" b="1">
                          <a:solidFill>
                            <a:srgbClr val="000000"/>
                          </a:solidFill>
                          <a:latin typeface="Calibri"/>
                          <a:ea typeface="Calibri"/>
                          <a:cs typeface="Times New Roman"/>
                        </a:rPr>
                        <a:t>2010</a:t>
                      </a:r>
                      <a:endParaRPr lang="fr-FR" sz="1200">
                        <a:solidFill>
                          <a:srgbClr val="000000"/>
                        </a:solidFill>
                        <a:latin typeface="Calibri"/>
                        <a:ea typeface="Calibri"/>
                        <a:cs typeface="Times New Roman"/>
                      </a:endParaRPr>
                    </a:p>
                  </a:txBody>
                  <a:tcPr marL="56559" marR="56559" marT="0" marB="0">
                    <a:lnL>
                      <a:noFill/>
                    </a:lnL>
                    <a:lnR>
                      <a:noFill/>
                    </a:lnR>
                    <a:lnT>
                      <a:noFill/>
                    </a:lnT>
                    <a:lnB>
                      <a:noFill/>
                    </a:lnB>
                    <a:solidFill>
                      <a:srgbClr val="C0C0C0"/>
                    </a:solidFill>
                  </a:tcPr>
                </a:tc>
                <a:tc>
                  <a:txBody>
                    <a:bodyPr/>
                    <a:lstStyle/>
                    <a:p>
                      <a:pPr>
                        <a:lnSpc>
                          <a:spcPct val="115000"/>
                        </a:lnSpc>
                        <a:spcAft>
                          <a:spcPts val="1000"/>
                        </a:spcAft>
                      </a:pPr>
                      <a:r>
                        <a:rPr lang="fr-FR" sz="1200" b="1" dirty="0">
                          <a:solidFill>
                            <a:srgbClr val="000000"/>
                          </a:solidFill>
                          <a:latin typeface="Calibri"/>
                          <a:ea typeface="Calibri"/>
                          <a:cs typeface="Times New Roman"/>
                        </a:rPr>
                        <a:t>Alger</a:t>
                      </a:r>
                    </a:p>
                  </a:txBody>
                  <a:tcPr marL="56559" marR="56559" marT="0" marB="0">
                    <a:lnL>
                      <a:noFill/>
                    </a:lnL>
                    <a:lnR>
                      <a:noFill/>
                    </a:lnR>
                    <a:lnT>
                      <a:noFill/>
                    </a:lnT>
                    <a:lnB>
                      <a:noFill/>
                    </a:lnB>
                    <a:solidFill>
                      <a:srgbClr val="C0C0C0"/>
                    </a:solidFill>
                  </a:tcPr>
                </a:tc>
                <a:tc>
                  <a:txBody>
                    <a:bodyPr/>
                    <a:lstStyle/>
                    <a:p>
                      <a:pPr>
                        <a:lnSpc>
                          <a:spcPct val="115000"/>
                        </a:lnSpc>
                        <a:spcAft>
                          <a:spcPts val="1000"/>
                        </a:spcAft>
                      </a:pPr>
                      <a:r>
                        <a:rPr lang="fr-FR" sz="1200" b="1" dirty="0">
                          <a:solidFill>
                            <a:srgbClr val="000000"/>
                          </a:solidFill>
                          <a:latin typeface="Calibri"/>
                          <a:ea typeface="Calibri"/>
                          <a:cs typeface="Times New Roman"/>
                        </a:rPr>
                        <a:t>6,7% (N=165) </a:t>
                      </a:r>
                    </a:p>
                  </a:txBody>
                  <a:tcPr marL="56559" marR="56559" marT="0" marB="0">
                    <a:lnL>
                      <a:noFill/>
                    </a:lnL>
                    <a:lnR>
                      <a:noFill/>
                    </a:lnR>
                    <a:lnT>
                      <a:noFill/>
                    </a:lnT>
                    <a:lnB>
                      <a:noFill/>
                    </a:lnB>
                    <a:solidFill>
                      <a:srgbClr val="C0C0C0"/>
                    </a:solidFill>
                  </a:tcPr>
                </a:tc>
                <a:tc>
                  <a:txBody>
                    <a:bodyPr/>
                    <a:lstStyle/>
                    <a:p>
                      <a:pPr>
                        <a:lnSpc>
                          <a:spcPct val="115000"/>
                        </a:lnSpc>
                        <a:spcAft>
                          <a:spcPts val="0"/>
                        </a:spcAft>
                      </a:pPr>
                      <a:r>
                        <a:rPr lang="fr-FR" sz="1200" b="1">
                          <a:solidFill>
                            <a:srgbClr val="000000"/>
                          </a:solidFill>
                          <a:latin typeface="Calibri"/>
                          <a:ea typeface="Calibri"/>
                          <a:cs typeface="Times New Roman"/>
                        </a:rPr>
                        <a:t>         /</a:t>
                      </a:r>
                    </a:p>
                  </a:txBody>
                  <a:tcPr marL="56559" marR="56559" marT="0" marB="0">
                    <a:lnL>
                      <a:noFill/>
                    </a:lnL>
                    <a:lnR>
                      <a:noFill/>
                    </a:lnR>
                    <a:lnT>
                      <a:noFill/>
                    </a:lnT>
                    <a:lnB>
                      <a:noFill/>
                    </a:lnB>
                    <a:solidFill>
                      <a:srgbClr val="C0C0C0"/>
                    </a:solidFill>
                  </a:tcPr>
                </a:tc>
                <a:extLst>
                  <a:ext uri="{0D108BD9-81ED-4DB2-BD59-A6C34878D82A}">
                    <a16:rowId xmlns:a16="http://schemas.microsoft.com/office/drawing/2014/main" val="10006"/>
                  </a:ext>
                </a:extLst>
              </a:tr>
              <a:tr h="370416">
                <a:tc>
                  <a:txBody>
                    <a:bodyPr/>
                    <a:lstStyle/>
                    <a:p>
                      <a:pPr>
                        <a:lnSpc>
                          <a:spcPct val="115000"/>
                        </a:lnSpc>
                        <a:spcAft>
                          <a:spcPts val="0"/>
                        </a:spcAft>
                      </a:pPr>
                      <a:r>
                        <a:rPr lang="fr-FR" sz="1200" b="1" dirty="0">
                          <a:solidFill>
                            <a:srgbClr val="000000"/>
                          </a:solidFill>
                          <a:latin typeface="Calibri"/>
                          <a:ea typeface="Calibri"/>
                          <a:cs typeface="Times New Roman"/>
                        </a:rPr>
                        <a:t>2012</a:t>
                      </a:r>
                      <a:endParaRPr lang="fr-FR" sz="1200" dirty="0">
                        <a:solidFill>
                          <a:srgbClr val="000000"/>
                        </a:solidFill>
                        <a:latin typeface="Calibri"/>
                        <a:ea typeface="Calibri"/>
                        <a:cs typeface="Times New Roman"/>
                      </a:endParaRPr>
                    </a:p>
                  </a:txBody>
                  <a:tcPr marL="56559" marR="56559" marT="0" marB="0">
                    <a:lnL>
                      <a:noFill/>
                    </a:lnL>
                    <a:lnR>
                      <a:noFill/>
                    </a:lnR>
                    <a:lnT>
                      <a:noFill/>
                    </a:lnT>
                    <a:lnB>
                      <a:noFill/>
                    </a:lnB>
                  </a:tcPr>
                </a:tc>
                <a:tc>
                  <a:txBody>
                    <a:bodyPr/>
                    <a:lstStyle/>
                    <a:p>
                      <a:pPr>
                        <a:lnSpc>
                          <a:spcPct val="115000"/>
                        </a:lnSpc>
                        <a:spcAft>
                          <a:spcPts val="0"/>
                        </a:spcAft>
                      </a:pPr>
                      <a:r>
                        <a:rPr lang="fr-FR" sz="1200" b="1" dirty="0">
                          <a:solidFill>
                            <a:srgbClr val="000000"/>
                          </a:solidFill>
                          <a:latin typeface="Calibri"/>
                          <a:ea typeface="Calibri"/>
                          <a:cs typeface="Times New Roman"/>
                        </a:rPr>
                        <a:t>Jijel</a:t>
                      </a:r>
                    </a:p>
                  </a:txBody>
                  <a:tcPr marL="56559" marR="56559" marT="0" marB="0">
                    <a:lnL>
                      <a:noFill/>
                    </a:lnL>
                    <a:lnR>
                      <a:noFill/>
                    </a:lnR>
                    <a:lnT>
                      <a:noFill/>
                    </a:lnT>
                    <a:lnB>
                      <a:noFill/>
                    </a:lnB>
                  </a:tcPr>
                </a:tc>
                <a:tc>
                  <a:txBody>
                    <a:bodyPr/>
                    <a:lstStyle/>
                    <a:p>
                      <a:pPr>
                        <a:lnSpc>
                          <a:spcPct val="115000"/>
                        </a:lnSpc>
                        <a:spcAft>
                          <a:spcPts val="0"/>
                        </a:spcAft>
                      </a:pPr>
                      <a:r>
                        <a:rPr lang="fr-FR" sz="1200" b="1" dirty="0">
                          <a:solidFill>
                            <a:srgbClr val="000000"/>
                          </a:solidFill>
                          <a:latin typeface="Calibri"/>
                          <a:ea typeface="Calibri"/>
                          <a:cs typeface="Times New Roman"/>
                        </a:rPr>
                        <a:t>         / </a:t>
                      </a:r>
                    </a:p>
                  </a:txBody>
                  <a:tcPr marL="56559" marR="56559" marT="0" marB="0">
                    <a:lnL>
                      <a:noFill/>
                    </a:lnL>
                    <a:lnR>
                      <a:noFill/>
                    </a:lnR>
                    <a:lnT>
                      <a:noFill/>
                    </a:lnT>
                    <a:lnB>
                      <a:noFill/>
                    </a:lnB>
                  </a:tcPr>
                </a:tc>
                <a:tc>
                  <a:txBody>
                    <a:bodyPr/>
                    <a:lstStyle/>
                    <a:p>
                      <a:pPr>
                        <a:lnSpc>
                          <a:spcPct val="115000"/>
                        </a:lnSpc>
                        <a:spcAft>
                          <a:spcPts val="0"/>
                        </a:spcAft>
                      </a:pPr>
                      <a:r>
                        <a:rPr lang="fr-FR" sz="1200" b="1" dirty="0">
                          <a:solidFill>
                            <a:srgbClr val="000000"/>
                          </a:solidFill>
                          <a:latin typeface="Calibri"/>
                          <a:ea typeface="Calibri"/>
                          <a:cs typeface="Times New Roman"/>
                        </a:rPr>
                        <a:t> 01 ( Décès)</a:t>
                      </a:r>
                    </a:p>
                  </a:txBody>
                  <a:tcPr marL="56559" marR="56559" marT="0" marB="0">
                    <a:lnL>
                      <a:noFill/>
                    </a:lnL>
                    <a:lnR>
                      <a:noFill/>
                    </a:lnR>
                    <a:lnT>
                      <a:noFill/>
                    </a:lnT>
                    <a:lnB>
                      <a:noFill/>
                    </a:lnB>
                  </a:tcPr>
                </a:tc>
                <a:extLst>
                  <a:ext uri="{0D108BD9-81ED-4DB2-BD59-A6C34878D82A}">
                    <a16:rowId xmlns:a16="http://schemas.microsoft.com/office/drawing/2014/main" val="10007"/>
                  </a:ext>
                </a:extLst>
              </a:tr>
              <a:tr h="505478">
                <a:tc>
                  <a:txBody>
                    <a:bodyPr/>
                    <a:lstStyle/>
                    <a:p>
                      <a:pPr>
                        <a:lnSpc>
                          <a:spcPct val="115000"/>
                        </a:lnSpc>
                        <a:spcAft>
                          <a:spcPts val="0"/>
                        </a:spcAft>
                      </a:pPr>
                      <a:r>
                        <a:rPr lang="fr-FR" sz="1600" b="1" dirty="0">
                          <a:solidFill>
                            <a:schemeClr val="bg1"/>
                          </a:solidFill>
                          <a:latin typeface="Calibri"/>
                          <a:ea typeface="Calibri"/>
                          <a:cs typeface="Times New Roman"/>
                        </a:rPr>
                        <a:t>2014</a:t>
                      </a:r>
                      <a:endParaRPr lang="fr-FR" sz="1600" dirty="0">
                        <a:solidFill>
                          <a:schemeClr val="bg1"/>
                        </a:solidFill>
                        <a:latin typeface="Calibri"/>
                        <a:ea typeface="Calibri"/>
                        <a:cs typeface="Times New Roman"/>
                      </a:endParaRPr>
                    </a:p>
                  </a:txBody>
                  <a:tcPr marL="56559" marR="56559" marT="0" marB="0">
                    <a:lnL>
                      <a:noFill/>
                    </a:lnL>
                    <a:lnR>
                      <a:noFill/>
                    </a:lnR>
                    <a:lnT>
                      <a:noFill/>
                    </a:lnT>
                    <a:lnB>
                      <a:noFill/>
                    </a:lnB>
                    <a:solidFill>
                      <a:srgbClr val="FF00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200" b="1" dirty="0">
                          <a:solidFill>
                            <a:schemeClr val="bg1"/>
                          </a:solidFill>
                          <a:latin typeface="Calibri"/>
                          <a:ea typeface="Calibri"/>
                          <a:cs typeface="Times New Roman"/>
                        </a:rPr>
                        <a:t>El </a:t>
                      </a:r>
                      <a:r>
                        <a:rPr lang="fr-FR" sz="1200" b="1" dirty="0" err="1">
                          <a:solidFill>
                            <a:schemeClr val="bg1"/>
                          </a:solidFill>
                          <a:latin typeface="Calibri"/>
                          <a:ea typeface="Calibri"/>
                          <a:cs typeface="Times New Roman"/>
                        </a:rPr>
                        <a:t>Tarf</a:t>
                      </a:r>
                      <a:endParaRPr lang="fr-FR" sz="1200" b="1" dirty="0">
                        <a:solidFill>
                          <a:schemeClr val="bg1"/>
                        </a:solidFill>
                        <a:latin typeface="Calibri"/>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fr-FR" sz="1200" b="1" dirty="0">
                          <a:solidFill>
                            <a:schemeClr val="bg1"/>
                          </a:solidFill>
                          <a:latin typeface="+mn-lt"/>
                          <a:ea typeface="Calibri"/>
                          <a:cs typeface="Times New Roman"/>
                        </a:rPr>
                        <a:t>(34 chevaux)</a:t>
                      </a:r>
                    </a:p>
                  </a:txBody>
                  <a:tcPr marL="56559" marR="56559" marT="0" marB="0">
                    <a:lnL>
                      <a:noFill/>
                    </a:lnL>
                    <a:lnR>
                      <a:noFill/>
                    </a:lnR>
                    <a:lnT>
                      <a:noFill/>
                    </a:lnT>
                    <a:lnB>
                      <a:noFill/>
                    </a:lnB>
                    <a:solidFill>
                      <a:srgbClr val="FF0000"/>
                    </a:solidFill>
                  </a:tcPr>
                </a:tc>
                <a:tc>
                  <a:txBody>
                    <a:bodyPr/>
                    <a:lstStyle/>
                    <a:p>
                      <a:pPr algn="ctr">
                        <a:lnSpc>
                          <a:spcPct val="115000"/>
                        </a:lnSpc>
                        <a:spcAft>
                          <a:spcPts val="0"/>
                        </a:spcAft>
                      </a:pPr>
                      <a:r>
                        <a:rPr lang="fr-FR" sz="2400" b="1" dirty="0">
                          <a:solidFill>
                            <a:schemeClr val="bg1"/>
                          </a:solidFill>
                          <a:effectLst>
                            <a:outerShdw blurRad="38100" dist="38100" dir="2700000" algn="tl">
                              <a:srgbClr val="000000">
                                <a:alpha val="43137"/>
                              </a:srgbClr>
                            </a:outerShdw>
                          </a:effectLst>
                          <a:latin typeface="Calibri"/>
                          <a:ea typeface="Calibri"/>
                          <a:cs typeface="Times New Roman"/>
                        </a:rPr>
                        <a:t>32%</a:t>
                      </a:r>
                    </a:p>
                  </a:txBody>
                  <a:tcPr marL="56559" marR="56559" marT="0" marB="0">
                    <a:lnL>
                      <a:noFill/>
                    </a:lnL>
                    <a:lnR>
                      <a:noFill/>
                    </a:lnR>
                    <a:lnT>
                      <a:noFill/>
                    </a:lnT>
                    <a:lnB>
                      <a:noFill/>
                    </a:lnB>
                    <a:solidFill>
                      <a:srgbClr val="FF0000"/>
                    </a:solidFill>
                  </a:tcPr>
                </a:tc>
                <a:tc>
                  <a:txBody>
                    <a:bodyPr/>
                    <a:lstStyle/>
                    <a:p>
                      <a:pPr>
                        <a:lnSpc>
                          <a:spcPct val="115000"/>
                        </a:lnSpc>
                        <a:spcAft>
                          <a:spcPts val="0"/>
                        </a:spcAft>
                      </a:pPr>
                      <a:r>
                        <a:rPr lang="fr-FR" sz="1200" b="1" dirty="0">
                          <a:solidFill>
                            <a:schemeClr val="bg1"/>
                          </a:solidFill>
                          <a:latin typeface="Calibri"/>
                          <a:ea typeface="Calibri"/>
                          <a:cs typeface="Times New Roman"/>
                        </a:rPr>
                        <a:t>      /</a:t>
                      </a:r>
                    </a:p>
                  </a:txBody>
                  <a:tcPr marL="56559" marR="56559" marT="0" marB="0">
                    <a:lnL>
                      <a:noFill/>
                    </a:lnL>
                    <a:lnR>
                      <a:noFill/>
                    </a:lnR>
                    <a:lnT>
                      <a:noFill/>
                    </a:lnT>
                    <a:lnB>
                      <a:noFill/>
                    </a:lnB>
                    <a:solidFill>
                      <a:srgbClr val="FF0000"/>
                    </a:solidFill>
                  </a:tcPr>
                </a:tc>
                <a:extLst>
                  <a:ext uri="{0D108BD9-81ED-4DB2-BD59-A6C34878D82A}">
                    <a16:rowId xmlns:a16="http://schemas.microsoft.com/office/drawing/2014/main" val="10008"/>
                  </a:ext>
                </a:extLst>
              </a:tr>
            </a:tbl>
          </a:graphicData>
        </a:graphic>
      </p:graphicFrame>
      <p:sp>
        <p:nvSpPr>
          <p:cNvPr id="21" name="ZoneTexte 20"/>
          <p:cNvSpPr txBox="1"/>
          <p:nvPr/>
        </p:nvSpPr>
        <p:spPr>
          <a:xfrm>
            <a:off x="6561628" y="5877273"/>
            <a:ext cx="3646747" cy="830997"/>
          </a:xfrm>
          <a:prstGeom prst="rect">
            <a:avLst/>
          </a:prstGeom>
          <a:noFill/>
        </p:spPr>
        <p:txBody>
          <a:bodyPr wrap="square" rtlCol="0">
            <a:spAutoFit/>
          </a:bodyPr>
          <a:lstStyle/>
          <a:p>
            <a:pPr algn="ctr">
              <a:defRPr/>
            </a:pPr>
            <a:r>
              <a:rPr lang="fr-FR" sz="1200" b="1" dirty="0" err="1"/>
              <a:t>BenA.KHALDI</a:t>
            </a:r>
            <a:r>
              <a:rPr lang="fr-FR" sz="1200" b="1" dirty="0"/>
              <a:t>, A.HACHID </a:t>
            </a:r>
          </a:p>
          <a:p>
            <a:pPr algn="ctr">
              <a:defRPr/>
            </a:pPr>
            <a:r>
              <a:rPr lang="fr-FR" sz="1200" b="1" i="1" dirty="0"/>
              <a:t>Laboratoire des Arbovirus et Virus Emergents</a:t>
            </a:r>
          </a:p>
          <a:p>
            <a:pPr algn="ctr">
              <a:defRPr/>
            </a:pPr>
            <a:r>
              <a:rPr lang="fr-FR" sz="1200" b="1" i="1" dirty="0"/>
              <a:t>Institut Pasteur d’Algérie</a:t>
            </a:r>
          </a:p>
          <a:p>
            <a:pPr algn="ctr"/>
            <a:r>
              <a:rPr lang="fr-FR" sz="1200" b="1" dirty="0" err="1"/>
              <a:t>allal.K.IPA</a:t>
            </a:r>
            <a:endParaRPr lang="fr-FR" sz="1200" b="1" dirty="0"/>
          </a:p>
        </p:txBody>
      </p:sp>
      <p:sp>
        <p:nvSpPr>
          <p:cNvPr id="2" name="ZoneTexte 1"/>
          <p:cNvSpPr txBox="1"/>
          <p:nvPr/>
        </p:nvSpPr>
        <p:spPr>
          <a:xfrm>
            <a:off x="1703512" y="44819"/>
            <a:ext cx="8856985" cy="584775"/>
          </a:xfrm>
          <a:prstGeom prst="rect">
            <a:avLst/>
          </a:prstGeom>
          <a:solidFill>
            <a:schemeClr val="tx2">
              <a:lumMod val="75000"/>
            </a:schemeClr>
          </a:solidFill>
        </p:spPr>
        <p:txBody>
          <a:bodyPr wrap="square" rtlCol="0">
            <a:spAutoFit/>
          </a:bodyPr>
          <a:lstStyle/>
          <a:p>
            <a:pPr algn="ctr"/>
            <a:r>
              <a:rPr lang="fr-FR" sz="3200" b="1" dirty="0">
                <a:solidFill>
                  <a:srgbClr val="FFC000"/>
                </a:solidFill>
                <a:latin typeface="Bahnschrift" panose="020B0502040204020203" pitchFamily="34" charset="0"/>
              </a:rPr>
              <a:t> West Nile Virus</a:t>
            </a:r>
          </a:p>
        </p:txBody>
      </p:sp>
    </p:spTree>
    <p:extLst>
      <p:ext uri="{BB962C8B-B14F-4D97-AF65-F5344CB8AC3E}">
        <p14:creationId xmlns:p14="http://schemas.microsoft.com/office/powerpoint/2010/main" val="2335789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123" y="1800225"/>
            <a:ext cx="6638925"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979713" y="45775"/>
            <a:ext cx="9416143" cy="1569660"/>
          </a:xfrm>
          <a:prstGeom prst="rect">
            <a:avLst/>
          </a:prstGeom>
          <a:noFill/>
        </p:spPr>
        <p:txBody>
          <a:bodyPr wrap="square" rtlCol="0">
            <a:spAutoFit/>
          </a:bodyPr>
          <a:lstStyle/>
          <a:p>
            <a:pPr algn="ctr"/>
            <a:r>
              <a:rPr lang="fr-FR" sz="2400" b="1" dirty="0" err="1">
                <a:solidFill>
                  <a:srgbClr val="FFFF00"/>
                </a:solidFill>
              </a:rPr>
              <a:t>Chekfa</a:t>
            </a:r>
            <a:r>
              <a:rPr lang="fr-FR" sz="2400" b="1" dirty="0">
                <a:solidFill>
                  <a:srgbClr val="FFFF00"/>
                </a:solidFill>
              </a:rPr>
              <a:t>, Jijel 2012</a:t>
            </a:r>
          </a:p>
          <a:p>
            <a:pPr algn="ctr"/>
            <a:r>
              <a:rPr lang="fr-FR" sz="2400" b="1" dirty="0">
                <a:solidFill>
                  <a:srgbClr val="FFFF00"/>
                </a:solidFill>
              </a:rPr>
              <a:t>Epidémie de méningites lymphocytaires </a:t>
            </a:r>
          </a:p>
          <a:p>
            <a:pPr algn="ctr"/>
            <a:r>
              <a:rPr lang="fr-FR" sz="2400" b="1" dirty="0">
                <a:solidFill>
                  <a:srgbClr val="FFFF00"/>
                </a:solidFill>
              </a:rPr>
              <a:t>considérées comme bénignes</a:t>
            </a:r>
          </a:p>
          <a:p>
            <a:pPr algn="ctr"/>
            <a:r>
              <a:rPr lang="fr-FR" sz="2400" b="1" dirty="0">
                <a:solidFill>
                  <a:srgbClr val="FFFF00"/>
                </a:solidFill>
              </a:rPr>
              <a:t>15 cas confirmés WNV</a:t>
            </a:r>
          </a:p>
        </p:txBody>
      </p:sp>
      <p:cxnSp>
        <p:nvCxnSpPr>
          <p:cNvPr id="4" name="Connecteur droit 3"/>
          <p:cNvCxnSpPr/>
          <p:nvPr/>
        </p:nvCxnSpPr>
        <p:spPr>
          <a:xfrm flipV="1">
            <a:off x="5393123" y="5693230"/>
            <a:ext cx="3652906" cy="2177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457200" y="2242458"/>
            <a:ext cx="3509872" cy="1938992"/>
          </a:xfrm>
          <a:prstGeom prst="rect">
            <a:avLst/>
          </a:prstGeom>
          <a:noFill/>
        </p:spPr>
        <p:txBody>
          <a:bodyPr wrap="none" rtlCol="0">
            <a:spAutoFit/>
          </a:bodyPr>
          <a:lstStyle/>
          <a:p>
            <a:pPr algn="ctr"/>
            <a:r>
              <a:rPr lang="fr-FR" sz="2400" b="1" dirty="0">
                <a:solidFill>
                  <a:srgbClr val="FFFF00"/>
                </a:solidFill>
              </a:rPr>
              <a:t>2012</a:t>
            </a:r>
          </a:p>
          <a:p>
            <a:pPr algn="ctr"/>
            <a:r>
              <a:rPr lang="fr-FR" sz="2400" b="1" dirty="0">
                <a:solidFill>
                  <a:srgbClr val="FFFF00"/>
                </a:solidFill>
              </a:rPr>
              <a:t>DC en France d’un émigré </a:t>
            </a:r>
          </a:p>
          <a:p>
            <a:pPr algn="ctr"/>
            <a:r>
              <a:rPr lang="fr-FR" sz="2400" b="1" dirty="0">
                <a:solidFill>
                  <a:srgbClr val="FFFF00"/>
                </a:solidFill>
              </a:rPr>
              <a:t>après son retour de Jijel</a:t>
            </a:r>
          </a:p>
          <a:p>
            <a:pPr algn="ctr"/>
            <a:r>
              <a:rPr lang="fr-FR" sz="2400" b="1" dirty="0">
                <a:solidFill>
                  <a:srgbClr val="FFFF00"/>
                </a:solidFill>
              </a:rPr>
              <a:t>MGE a WNV</a:t>
            </a:r>
          </a:p>
          <a:p>
            <a:pPr algn="ctr"/>
            <a:endParaRPr lang="fr-FR" sz="2400" b="1" dirty="0">
              <a:solidFill>
                <a:srgbClr val="FFFF00"/>
              </a:solidFill>
            </a:endParaRPr>
          </a:p>
        </p:txBody>
      </p:sp>
    </p:spTree>
    <p:extLst>
      <p:ext uri="{BB962C8B-B14F-4D97-AF65-F5344CB8AC3E}">
        <p14:creationId xmlns:p14="http://schemas.microsoft.com/office/powerpoint/2010/main" val="472577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287299" y="0"/>
            <a:ext cx="5597917" cy="3124200"/>
          </a:xfrm>
          <a:prstGeom prst="rect">
            <a:avLst/>
          </a:prstGeom>
          <a:ln>
            <a:solidFill>
              <a:schemeClr val="tx1"/>
            </a:solidFill>
          </a:ln>
        </p:spPr>
      </p:pic>
      <p:pic>
        <p:nvPicPr>
          <p:cNvPr id="3" name="Image 2"/>
          <p:cNvPicPr>
            <a:picLocks noChangeAspect="1"/>
          </p:cNvPicPr>
          <p:nvPr/>
        </p:nvPicPr>
        <p:blipFill>
          <a:blip r:embed="rId3"/>
          <a:stretch>
            <a:fillRect/>
          </a:stretch>
        </p:blipFill>
        <p:spPr>
          <a:xfrm>
            <a:off x="127967" y="3124200"/>
            <a:ext cx="7757249" cy="3057525"/>
          </a:xfrm>
          <a:prstGeom prst="rect">
            <a:avLst/>
          </a:prstGeom>
          <a:ln>
            <a:solidFill>
              <a:schemeClr val="tx1"/>
            </a:solidFill>
          </a:ln>
        </p:spPr>
      </p:pic>
      <p:pic>
        <p:nvPicPr>
          <p:cNvPr id="4" name="Image 3"/>
          <p:cNvPicPr>
            <a:picLocks noChangeAspect="1"/>
          </p:cNvPicPr>
          <p:nvPr/>
        </p:nvPicPr>
        <p:blipFill>
          <a:blip r:embed="rId4"/>
          <a:stretch>
            <a:fillRect/>
          </a:stretch>
        </p:blipFill>
        <p:spPr>
          <a:xfrm>
            <a:off x="7885216" y="1857376"/>
            <a:ext cx="4410075" cy="4324349"/>
          </a:xfrm>
          <a:prstGeom prst="rect">
            <a:avLst/>
          </a:prstGeom>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87299" cy="312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8458200" y="489857"/>
            <a:ext cx="2521844" cy="646331"/>
          </a:xfrm>
          <a:prstGeom prst="rect">
            <a:avLst/>
          </a:prstGeom>
          <a:noFill/>
        </p:spPr>
        <p:txBody>
          <a:bodyPr wrap="none" rtlCol="0">
            <a:spAutoFit/>
          </a:bodyPr>
          <a:lstStyle/>
          <a:p>
            <a:r>
              <a:rPr lang="fr-FR" b="1" dirty="0">
                <a:solidFill>
                  <a:schemeClr val="bg1"/>
                </a:solidFill>
              </a:rPr>
              <a:t>1997 : épidémie de MGE</a:t>
            </a:r>
          </a:p>
          <a:p>
            <a:r>
              <a:rPr lang="fr-FR" b="1" dirty="0">
                <a:solidFill>
                  <a:schemeClr val="bg1"/>
                </a:solidFill>
              </a:rPr>
              <a:t>173 cas, 8DC</a:t>
            </a:r>
          </a:p>
        </p:txBody>
      </p:sp>
      <p:sp>
        <p:nvSpPr>
          <p:cNvPr id="7" name="ZoneTexte 6"/>
          <p:cNvSpPr txBox="1"/>
          <p:nvPr/>
        </p:nvSpPr>
        <p:spPr>
          <a:xfrm>
            <a:off x="1981200" y="6411685"/>
            <a:ext cx="7170553" cy="369332"/>
          </a:xfrm>
          <a:prstGeom prst="rect">
            <a:avLst/>
          </a:prstGeom>
          <a:noFill/>
        </p:spPr>
        <p:txBody>
          <a:bodyPr wrap="none" rtlCol="0">
            <a:spAutoFit/>
          </a:bodyPr>
          <a:lstStyle/>
          <a:p>
            <a:r>
              <a:rPr lang="fr-FR" b="1" dirty="0">
                <a:solidFill>
                  <a:schemeClr val="bg1"/>
                </a:solidFill>
              </a:rPr>
              <a:t>1854 sérums : 12,5% de positifs (</a:t>
            </a:r>
            <a:r>
              <a:rPr lang="fr-FR" b="1" dirty="0" err="1">
                <a:solidFill>
                  <a:schemeClr val="bg1"/>
                </a:solidFill>
              </a:rPr>
              <a:t>kairouan</a:t>
            </a:r>
            <a:r>
              <a:rPr lang="fr-FR" b="1" dirty="0">
                <a:solidFill>
                  <a:schemeClr val="bg1"/>
                </a:solidFill>
              </a:rPr>
              <a:t>: 27,5%, Sfax : 7%, Bizerte 0,7%)</a:t>
            </a:r>
          </a:p>
        </p:txBody>
      </p:sp>
    </p:spTree>
    <p:extLst>
      <p:ext uri="{BB962C8B-B14F-4D97-AF65-F5344CB8AC3E}">
        <p14:creationId xmlns:p14="http://schemas.microsoft.com/office/powerpoint/2010/main" val="2351807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287299" y="0"/>
            <a:ext cx="5597917" cy="3124200"/>
          </a:xfrm>
          <a:prstGeom prst="rect">
            <a:avLst/>
          </a:prstGeom>
          <a:ln>
            <a:solidFill>
              <a:schemeClr val="tx1"/>
            </a:solidFill>
          </a:ln>
        </p:spPr>
      </p:pic>
      <p:pic>
        <p:nvPicPr>
          <p:cNvPr id="3" name="Image 2"/>
          <p:cNvPicPr>
            <a:picLocks noChangeAspect="1"/>
          </p:cNvPicPr>
          <p:nvPr/>
        </p:nvPicPr>
        <p:blipFill>
          <a:blip r:embed="rId3"/>
          <a:stretch>
            <a:fillRect/>
          </a:stretch>
        </p:blipFill>
        <p:spPr>
          <a:xfrm>
            <a:off x="127967" y="3124200"/>
            <a:ext cx="7757249" cy="3057525"/>
          </a:xfrm>
          <a:prstGeom prst="rect">
            <a:avLst/>
          </a:prstGeom>
          <a:ln>
            <a:solidFill>
              <a:schemeClr val="tx1"/>
            </a:solidFill>
          </a:ln>
        </p:spPr>
      </p:pic>
      <p:pic>
        <p:nvPicPr>
          <p:cNvPr id="4" name="Image 3"/>
          <p:cNvPicPr>
            <a:picLocks noChangeAspect="1"/>
          </p:cNvPicPr>
          <p:nvPr/>
        </p:nvPicPr>
        <p:blipFill>
          <a:blip r:embed="rId4"/>
          <a:stretch>
            <a:fillRect/>
          </a:stretch>
        </p:blipFill>
        <p:spPr>
          <a:xfrm>
            <a:off x="7885216" y="1857376"/>
            <a:ext cx="4410075" cy="4324349"/>
          </a:xfrm>
          <a:prstGeom prst="rect">
            <a:avLst/>
          </a:prstGeom>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87299" cy="312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8458200" y="489857"/>
            <a:ext cx="2521844" cy="646331"/>
          </a:xfrm>
          <a:prstGeom prst="rect">
            <a:avLst/>
          </a:prstGeom>
          <a:noFill/>
        </p:spPr>
        <p:txBody>
          <a:bodyPr wrap="none" rtlCol="0">
            <a:spAutoFit/>
          </a:bodyPr>
          <a:lstStyle/>
          <a:p>
            <a:r>
              <a:rPr lang="fr-FR" b="1" dirty="0">
                <a:solidFill>
                  <a:prstClr val="white"/>
                </a:solidFill>
              </a:rPr>
              <a:t>1997 : épidémie de MGE</a:t>
            </a:r>
          </a:p>
          <a:p>
            <a:r>
              <a:rPr lang="fr-FR" b="1" dirty="0">
                <a:solidFill>
                  <a:prstClr val="white"/>
                </a:solidFill>
              </a:rPr>
              <a:t>173 cas, 8DC</a:t>
            </a:r>
          </a:p>
        </p:txBody>
      </p:sp>
      <p:sp>
        <p:nvSpPr>
          <p:cNvPr id="7" name="ZoneTexte 6"/>
          <p:cNvSpPr txBox="1"/>
          <p:nvPr/>
        </p:nvSpPr>
        <p:spPr>
          <a:xfrm>
            <a:off x="1981200" y="6411685"/>
            <a:ext cx="7170553" cy="369332"/>
          </a:xfrm>
          <a:prstGeom prst="rect">
            <a:avLst/>
          </a:prstGeom>
          <a:noFill/>
        </p:spPr>
        <p:txBody>
          <a:bodyPr wrap="none" rtlCol="0">
            <a:spAutoFit/>
          </a:bodyPr>
          <a:lstStyle/>
          <a:p>
            <a:r>
              <a:rPr lang="fr-FR" b="1" dirty="0">
                <a:solidFill>
                  <a:prstClr val="white"/>
                </a:solidFill>
              </a:rPr>
              <a:t>1854 sérums : 12,5% de positifs (</a:t>
            </a:r>
            <a:r>
              <a:rPr lang="fr-FR" b="1" dirty="0" err="1">
                <a:solidFill>
                  <a:prstClr val="white"/>
                </a:solidFill>
              </a:rPr>
              <a:t>kairouan</a:t>
            </a:r>
            <a:r>
              <a:rPr lang="fr-FR" b="1" dirty="0">
                <a:solidFill>
                  <a:prstClr val="white"/>
                </a:solidFill>
              </a:rPr>
              <a:t>: 27,5%, Sfax : 7%, Bizerte 0,7%)</a:t>
            </a:r>
          </a:p>
        </p:txBody>
      </p:sp>
    </p:spTree>
    <p:extLst>
      <p:ext uri="{BB962C8B-B14F-4D97-AF65-F5344CB8AC3E}">
        <p14:creationId xmlns:p14="http://schemas.microsoft.com/office/powerpoint/2010/main" val="1451208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5854"/>
            <a:ext cx="10515600" cy="1325563"/>
          </a:xfrm>
        </p:spPr>
        <p:txBody>
          <a:bodyPr/>
          <a:lstStyle/>
          <a:p>
            <a:pPr algn="ctr"/>
            <a:r>
              <a:rPr lang="fr-FR" b="1" dirty="0">
                <a:solidFill>
                  <a:srgbClr val="FFC000"/>
                </a:solidFill>
                <a:latin typeface="Bahnschrift" panose="020B0502040204020203" pitchFamily="34" charset="0"/>
              </a:rPr>
              <a:t>Epidémie en Tunisie , 2012</a:t>
            </a:r>
          </a:p>
        </p:txBody>
      </p:sp>
      <p:pic>
        <p:nvPicPr>
          <p:cNvPr id="5" name="Espace réservé du contenu 4"/>
          <p:cNvPicPr>
            <a:picLocks noGrp="1" noChangeAspect="1"/>
          </p:cNvPicPr>
          <p:nvPr>
            <p:ph idx="1"/>
          </p:nvPr>
        </p:nvPicPr>
        <p:blipFill>
          <a:blip r:embed="rId2"/>
          <a:stretch>
            <a:fillRect/>
          </a:stretch>
        </p:blipFill>
        <p:spPr>
          <a:xfrm>
            <a:off x="6328352" y="1690687"/>
            <a:ext cx="5711248" cy="4960483"/>
          </a:xfrm>
          <a:prstGeom prst="rect">
            <a:avLst/>
          </a:prstGeom>
        </p:spPr>
      </p:pic>
      <p:pic>
        <p:nvPicPr>
          <p:cNvPr id="4" name="Image 3"/>
          <p:cNvPicPr>
            <a:picLocks noChangeAspect="1"/>
          </p:cNvPicPr>
          <p:nvPr/>
        </p:nvPicPr>
        <p:blipFill>
          <a:blip r:embed="rId3"/>
          <a:stretch>
            <a:fillRect/>
          </a:stretch>
        </p:blipFill>
        <p:spPr>
          <a:xfrm>
            <a:off x="142876" y="1690688"/>
            <a:ext cx="6072868" cy="4960483"/>
          </a:xfrm>
          <a:prstGeom prst="rect">
            <a:avLst/>
          </a:prstGeom>
        </p:spPr>
      </p:pic>
      <p:pic>
        <p:nvPicPr>
          <p:cNvPr id="6" name="Image 5"/>
          <p:cNvPicPr>
            <a:picLocks noChangeAspect="1"/>
          </p:cNvPicPr>
          <p:nvPr/>
        </p:nvPicPr>
        <p:blipFill>
          <a:blip r:embed="rId4"/>
          <a:stretch>
            <a:fillRect/>
          </a:stretch>
        </p:blipFill>
        <p:spPr>
          <a:xfrm>
            <a:off x="9763125" y="0"/>
            <a:ext cx="1590675" cy="1690687"/>
          </a:xfrm>
          <a:prstGeom prst="rect">
            <a:avLst/>
          </a:prstGeom>
        </p:spPr>
      </p:pic>
      <p:pic>
        <p:nvPicPr>
          <p:cNvPr id="7" name="Image 6"/>
          <p:cNvPicPr>
            <a:picLocks noChangeAspect="1"/>
          </p:cNvPicPr>
          <p:nvPr/>
        </p:nvPicPr>
        <p:blipFill>
          <a:blip r:embed="rId5"/>
          <a:stretch>
            <a:fillRect/>
          </a:stretch>
        </p:blipFill>
        <p:spPr>
          <a:xfrm>
            <a:off x="42862" y="25854"/>
            <a:ext cx="1590675" cy="1664833"/>
          </a:xfrm>
          <a:prstGeom prst="rect">
            <a:avLst/>
          </a:prstGeom>
        </p:spPr>
      </p:pic>
    </p:spTree>
    <p:extLst>
      <p:ext uri="{BB962C8B-B14F-4D97-AF65-F5344CB8AC3E}">
        <p14:creationId xmlns:p14="http://schemas.microsoft.com/office/powerpoint/2010/main" val="513607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1705" y="900635"/>
            <a:ext cx="11586883" cy="5718176"/>
          </a:xfrm>
        </p:spPr>
        <p:txBody>
          <a:bodyPr>
            <a:noAutofit/>
          </a:bodyPr>
          <a:lstStyle/>
          <a:p>
            <a:pPr marL="0" indent="0">
              <a:lnSpc>
                <a:spcPct val="150000"/>
              </a:lnSpc>
              <a:spcBef>
                <a:spcPts val="0"/>
              </a:spcBef>
              <a:buNone/>
            </a:pPr>
            <a:r>
              <a:rPr lang="fr-FR" b="1" dirty="0">
                <a:solidFill>
                  <a:srgbClr val="C00000"/>
                </a:solidFill>
                <a:effectLst>
                  <a:outerShdw blurRad="38100" dist="38100" dir="2700000" algn="tl">
                    <a:srgbClr val="000000">
                      <a:alpha val="43137"/>
                    </a:srgbClr>
                  </a:outerShdw>
                </a:effectLst>
              </a:rPr>
              <a:t>Asymptomatiques ( 80% ) </a:t>
            </a:r>
          </a:p>
          <a:p>
            <a:pPr marL="0" indent="0">
              <a:lnSpc>
                <a:spcPct val="150000"/>
              </a:lnSpc>
              <a:spcBef>
                <a:spcPts val="0"/>
              </a:spcBef>
              <a:buNone/>
            </a:pPr>
            <a:r>
              <a:rPr lang="fr-FR" b="1" dirty="0"/>
              <a:t>Manifestations bénignes </a:t>
            </a:r>
            <a:r>
              <a:rPr lang="fr-FR" b="1" dirty="0">
                <a:solidFill>
                  <a:srgbClr val="C00000"/>
                </a:solidFill>
                <a:effectLst>
                  <a:outerShdw blurRad="38100" dist="38100" dir="2700000" algn="tl">
                    <a:srgbClr val="000000">
                      <a:alpha val="43137"/>
                    </a:srgbClr>
                  </a:outerShdw>
                </a:effectLst>
              </a:rPr>
              <a:t>(SD grippal)</a:t>
            </a:r>
          </a:p>
          <a:p>
            <a:pPr marL="0" indent="0">
              <a:lnSpc>
                <a:spcPct val="150000"/>
              </a:lnSpc>
              <a:spcBef>
                <a:spcPts val="0"/>
              </a:spcBef>
              <a:buNone/>
            </a:pPr>
            <a:r>
              <a:rPr lang="fr-FR" b="1" dirty="0"/>
              <a:t>10 – 20% clinique expressive : 3 formes principales +- intriquées:</a:t>
            </a:r>
          </a:p>
          <a:p>
            <a:pPr marL="1416050" indent="-514350">
              <a:lnSpc>
                <a:spcPct val="150000"/>
              </a:lnSpc>
              <a:spcBef>
                <a:spcPts val="0"/>
              </a:spcBef>
              <a:buFont typeface="+mj-lt"/>
              <a:buAutoNum type="arabicPeriod"/>
            </a:pPr>
            <a:r>
              <a:rPr lang="fr-FR" b="1" dirty="0">
                <a:solidFill>
                  <a:srgbClr val="C00000"/>
                </a:solidFill>
                <a:effectLst>
                  <a:outerShdw blurRad="38100" dist="38100" dir="2700000" algn="tl">
                    <a:srgbClr val="000000">
                      <a:alpha val="43137"/>
                    </a:srgbClr>
                  </a:outerShdw>
                </a:effectLst>
              </a:rPr>
              <a:t>FORMES ALGO-ÉRUPTIVES </a:t>
            </a:r>
            <a:r>
              <a:rPr lang="fr-FR" b="1" dirty="0"/>
              <a:t>: Dengue, Chikungunya</a:t>
            </a:r>
          </a:p>
          <a:p>
            <a:pPr marL="1416050" indent="-514350">
              <a:lnSpc>
                <a:spcPct val="150000"/>
              </a:lnSpc>
              <a:spcBef>
                <a:spcPts val="0"/>
              </a:spcBef>
              <a:buFont typeface="+mj-lt"/>
              <a:buAutoNum type="arabicPeriod"/>
            </a:pPr>
            <a:r>
              <a:rPr lang="fr-FR" b="1" dirty="0">
                <a:solidFill>
                  <a:srgbClr val="C00000"/>
                </a:solidFill>
                <a:effectLst>
                  <a:outerShdw blurRad="38100" dist="38100" dir="2700000" algn="tl">
                    <a:srgbClr val="000000">
                      <a:alpha val="43137"/>
                    </a:srgbClr>
                  </a:outerShdw>
                </a:effectLst>
              </a:rPr>
              <a:t>FORMES HÉMORRAGIQUES : </a:t>
            </a:r>
            <a:r>
              <a:rPr lang="fr-FR" b="1" dirty="0"/>
              <a:t>Fièvre jaune, FH de Crimée-Congo…</a:t>
            </a:r>
          </a:p>
          <a:p>
            <a:pPr marL="1416050" indent="-514350">
              <a:lnSpc>
                <a:spcPct val="150000"/>
              </a:lnSpc>
              <a:spcBef>
                <a:spcPts val="0"/>
              </a:spcBef>
              <a:buFont typeface="+mj-lt"/>
              <a:buAutoNum type="arabicPeriod"/>
            </a:pPr>
            <a:r>
              <a:rPr lang="fr-FR" b="1" dirty="0">
                <a:solidFill>
                  <a:srgbClr val="C00000"/>
                </a:solidFill>
                <a:effectLst>
                  <a:outerShdw blurRad="38100" dist="38100" dir="2700000" algn="tl">
                    <a:srgbClr val="000000">
                      <a:alpha val="43137"/>
                    </a:srgbClr>
                  </a:outerShdw>
                </a:effectLst>
              </a:rPr>
              <a:t>FORMES NEUROLOGIQUES: </a:t>
            </a:r>
          </a:p>
          <a:p>
            <a:pPr marL="3873500" indent="-457200">
              <a:lnSpc>
                <a:spcPct val="150000"/>
              </a:lnSpc>
              <a:spcBef>
                <a:spcPts val="0"/>
              </a:spcBef>
            </a:pPr>
            <a:r>
              <a:rPr lang="fr-FR" b="1" dirty="0"/>
              <a:t>Encéphalite japonaise</a:t>
            </a:r>
            <a:r>
              <a:rPr lang="fr-FR" b="1" i="1" dirty="0"/>
              <a:t>, </a:t>
            </a:r>
          </a:p>
          <a:p>
            <a:pPr marL="3873500" indent="-457200">
              <a:lnSpc>
                <a:spcPct val="150000"/>
              </a:lnSpc>
              <a:spcBef>
                <a:spcPts val="0"/>
              </a:spcBef>
            </a:pPr>
            <a:r>
              <a:rPr lang="fr-FR" b="1" dirty="0"/>
              <a:t>Fièvre de West-Nile,</a:t>
            </a:r>
          </a:p>
          <a:p>
            <a:pPr marL="3873500" indent="-457200">
              <a:lnSpc>
                <a:spcPct val="150000"/>
              </a:lnSpc>
              <a:spcBef>
                <a:spcPts val="0"/>
              </a:spcBef>
            </a:pPr>
            <a:r>
              <a:rPr lang="fr-FR" b="1" dirty="0" err="1"/>
              <a:t>Toscana</a:t>
            </a:r>
            <a:r>
              <a:rPr lang="fr-FR" b="1" dirty="0"/>
              <a:t> </a:t>
            </a:r>
          </a:p>
        </p:txBody>
      </p:sp>
      <p:sp>
        <p:nvSpPr>
          <p:cNvPr id="4" name="Rectangle 3"/>
          <p:cNvSpPr/>
          <p:nvPr/>
        </p:nvSpPr>
        <p:spPr>
          <a:xfrm>
            <a:off x="201705" y="192749"/>
            <a:ext cx="11819966" cy="707886"/>
          </a:xfrm>
          <a:prstGeom prst="rect">
            <a:avLst/>
          </a:prstGeom>
          <a:solidFill>
            <a:srgbClr val="002060"/>
          </a:solidFill>
        </p:spPr>
        <p:txBody>
          <a:bodyPr wrap="square">
            <a:spAutoFit/>
          </a:bodyPr>
          <a:lstStyle/>
          <a:p>
            <a:pPr algn="ctr"/>
            <a:r>
              <a:rPr lang="fr-CA" sz="4000" b="1" dirty="0">
                <a:solidFill>
                  <a:srgbClr val="FFC000"/>
                </a:solidFill>
              </a:rPr>
              <a:t>Arboviroses : Clinique trompeuse</a:t>
            </a:r>
          </a:p>
        </p:txBody>
      </p:sp>
    </p:spTree>
    <p:extLst>
      <p:ext uri="{BB962C8B-B14F-4D97-AF65-F5344CB8AC3E}">
        <p14:creationId xmlns:p14="http://schemas.microsoft.com/office/powerpoint/2010/main" val="39667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5067" y="250372"/>
            <a:ext cx="11298382" cy="6368142"/>
          </a:xfrm>
        </p:spPr>
        <p:txBody>
          <a:bodyPr>
            <a:normAutofit/>
          </a:bodyPr>
          <a:lstStyle/>
          <a:p>
            <a:pPr marL="0" indent="0">
              <a:lnSpc>
                <a:spcPct val="150000"/>
              </a:lnSpc>
              <a:buNone/>
            </a:pPr>
            <a:r>
              <a:rPr lang="fr-FR" b="1" dirty="0">
                <a:solidFill>
                  <a:srgbClr val="FFFF00"/>
                </a:solidFill>
                <a:effectLst>
                  <a:outerShdw blurRad="38100" dist="38100" dir="2700000" algn="tl">
                    <a:srgbClr val="000000">
                      <a:alpha val="43137"/>
                    </a:srgbClr>
                  </a:outerShdw>
                </a:effectLst>
              </a:rPr>
              <a:t>Incubation : </a:t>
            </a:r>
          </a:p>
          <a:p>
            <a:pPr marL="0" indent="0">
              <a:lnSpc>
                <a:spcPct val="150000"/>
              </a:lnSpc>
              <a:buNone/>
            </a:pPr>
            <a:r>
              <a:rPr lang="fr-FR" b="1" dirty="0">
                <a:solidFill>
                  <a:schemeClr val="bg1"/>
                </a:solidFill>
              </a:rPr>
              <a:t>Entre 2 et 6 jours, mais peut durer 14 jours, voire atteindre 21 jours chez les patients ayant subi une greffe d'organe d’un patient infecté. </a:t>
            </a:r>
          </a:p>
          <a:p>
            <a:pPr marL="0" indent="0">
              <a:lnSpc>
                <a:spcPct val="150000"/>
              </a:lnSpc>
              <a:buNone/>
            </a:pPr>
            <a:r>
              <a:rPr lang="fr-FR" b="1" dirty="0">
                <a:solidFill>
                  <a:srgbClr val="FFFF00"/>
                </a:solidFill>
                <a:effectLst>
                  <a:outerShdw blurRad="38100" dist="38100" dir="2700000" algn="tl">
                    <a:srgbClr val="000000">
                      <a:alpha val="43137"/>
                    </a:srgbClr>
                  </a:outerShdw>
                </a:effectLst>
              </a:rPr>
              <a:t>Période de contagiosité : </a:t>
            </a:r>
          </a:p>
          <a:p>
            <a:pPr marL="0" indent="0">
              <a:lnSpc>
                <a:spcPct val="150000"/>
              </a:lnSpc>
              <a:buNone/>
            </a:pPr>
            <a:r>
              <a:rPr lang="fr-FR" b="1" dirty="0">
                <a:solidFill>
                  <a:schemeClr val="bg1"/>
                </a:solidFill>
              </a:rPr>
              <a:t>Transmission interhumaine n’a jamais été décrite, il n’y a donc pas de période de contagiosité. </a:t>
            </a:r>
          </a:p>
          <a:p>
            <a:pPr marL="0" indent="0">
              <a:lnSpc>
                <a:spcPct val="150000"/>
              </a:lnSpc>
              <a:buNone/>
            </a:pPr>
            <a:r>
              <a:rPr lang="fr-FR" b="1" dirty="0">
                <a:solidFill>
                  <a:schemeClr val="bg1"/>
                </a:solidFill>
              </a:rPr>
              <a:t>Cependant, le risque de transmission lors de transfusion sanguine ou de don d’organe existe, bien que celui-ci soit faible et limité à une période de 6 jours post piqûre du moustique</a:t>
            </a:r>
          </a:p>
        </p:txBody>
      </p:sp>
    </p:spTree>
    <p:extLst>
      <p:ext uri="{BB962C8B-B14F-4D97-AF65-F5344CB8AC3E}">
        <p14:creationId xmlns:p14="http://schemas.microsoft.com/office/powerpoint/2010/main" val="3311869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7606" y="564163"/>
            <a:ext cx="11484429" cy="5990318"/>
          </a:xfrm>
        </p:spPr>
        <p:txBody>
          <a:bodyPr>
            <a:noAutofit/>
          </a:bodyPr>
          <a:lstStyle/>
          <a:p>
            <a:pPr marL="0" indent="0">
              <a:lnSpc>
                <a:spcPct val="150000"/>
              </a:lnSpc>
              <a:buNone/>
            </a:pPr>
            <a:r>
              <a:rPr lang="fr-FR" sz="2400" b="1" dirty="0">
                <a:solidFill>
                  <a:schemeClr val="bg1"/>
                </a:solidFill>
              </a:rPr>
              <a:t>Apparition soudaine d'un </a:t>
            </a:r>
            <a:r>
              <a:rPr lang="fr-FR" sz="2400" b="1" dirty="0">
                <a:solidFill>
                  <a:srgbClr val="FFFF00"/>
                </a:solidFill>
              </a:rPr>
              <a:t>syndrome pseudo-grippal</a:t>
            </a:r>
            <a:r>
              <a:rPr lang="fr-FR" sz="2400" b="1" dirty="0">
                <a:solidFill>
                  <a:schemeClr val="bg1"/>
                </a:solidFill>
              </a:rPr>
              <a:t>, caractérisé par </a:t>
            </a:r>
          </a:p>
          <a:p>
            <a:pPr marL="719138" indent="-273050">
              <a:lnSpc>
                <a:spcPct val="150000"/>
              </a:lnSpc>
            </a:pPr>
            <a:r>
              <a:rPr lang="fr-FR" sz="2400" b="1" dirty="0">
                <a:solidFill>
                  <a:schemeClr val="bg1"/>
                </a:solidFill>
              </a:rPr>
              <a:t>une forte fièvre accompagnée de frissons,</a:t>
            </a:r>
          </a:p>
          <a:p>
            <a:pPr marL="719138" indent="-273050">
              <a:lnSpc>
                <a:spcPct val="150000"/>
              </a:lnSpc>
            </a:pPr>
            <a:r>
              <a:rPr lang="fr-FR" sz="2400" b="1" dirty="0">
                <a:solidFill>
                  <a:schemeClr val="bg1"/>
                </a:solidFill>
              </a:rPr>
              <a:t>malaise, céphalées, rachialgies, arthralgie, myalgie et douleur rétro-orbitale. </a:t>
            </a:r>
          </a:p>
          <a:p>
            <a:pPr marL="0" indent="0">
              <a:lnSpc>
                <a:spcPct val="150000"/>
              </a:lnSpc>
              <a:buNone/>
            </a:pPr>
            <a:r>
              <a:rPr lang="fr-FR" sz="2400" b="1" dirty="0">
                <a:solidFill>
                  <a:srgbClr val="FFFF00"/>
                </a:solidFill>
              </a:rPr>
              <a:t>Associées à (+-)</a:t>
            </a:r>
          </a:p>
          <a:p>
            <a:pPr marL="719138">
              <a:lnSpc>
                <a:spcPct val="150000"/>
              </a:lnSpc>
            </a:pPr>
            <a:r>
              <a:rPr lang="fr-FR" sz="2400" b="1" dirty="0">
                <a:solidFill>
                  <a:schemeClr val="bg1"/>
                </a:solidFill>
              </a:rPr>
              <a:t>Tb Digestifs : anorexie, nausée, vomissement, diarrhée, dysphagie</a:t>
            </a:r>
          </a:p>
          <a:p>
            <a:pPr marL="719138">
              <a:lnSpc>
                <a:spcPct val="150000"/>
              </a:lnSpc>
            </a:pPr>
            <a:r>
              <a:rPr lang="fr-FR" sz="2400" b="1" dirty="0">
                <a:solidFill>
                  <a:schemeClr val="bg1"/>
                </a:solidFill>
              </a:rPr>
              <a:t>Erythème facial, conjonctivite</a:t>
            </a:r>
          </a:p>
          <a:p>
            <a:pPr marL="719138">
              <a:lnSpc>
                <a:spcPct val="150000"/>
              </a:lnSpc>
            </a:pPr>
            <a:r>
              <a:rPr lang="fr-FR" sz="2400" b="1" dirty="0">
                <a:solidFill>
                  <a:schemeClr val="bg1"/>
                </a:solidFill>
              </a:rPr>
              <a:t>Exanthème : éruption maculopapuleux rosée pâle (moitié des patients, enfants. </a:t>
            </a:r>
          </a:p>
          <a:p>
            <a:pPr marL="719138">
              <a:lnSpc>
                <a:spcPct val="150000"/>
              </a:lnSpc>
            </a:pPr>
            <a:r>
              <a:rPr lang="fr-FR" sz="2400" b="1" dirty="0">
                <a:solidFill>
                  <a:schemeClr val="bg1"/>
                </a:solidFill>
              </a:rPr>
              <a:t>Dans une épidémie, 1/5 hépatomégalie et 10% avaient une SPMG</a:t>
            </a:r>
          </a:p>
          <a:p>
            <a:pPr marL="0" indent="0">
              <a:lnSpc>
                <a:spcPct val="150000"/>
              </a:lnSpc>
              <a:buNone/>
            </a:pPr>
            <a:r>
              <a:rPr lang="fr-FR" sz="2400" b="1" dirty="0">
                <a:solidFill>
                  <a:srgbClr val="FFFF00"/>
                </a:solidFill>
              </a:rPr>
              <a:t>Autres signes </a:t>
            </a:r>
            <a:r>
              <a:rPr lang="fr-FR" sz="2400" b="1" dirty="0">
                <a:solidFill>
                  <a:schemeClr val="bg1"/>
                </a:solidFill>
              </a:rPr>
              <a:t>:  myocardite, pancréatite et hépatite </a:t>
            </a:r>
          </a:p>
        </p:txBody>
      </p:sp>
    </p:spTree>
    <p:extLst>
      <p:ext uri="{BB962C8B-B14F-4D97-AF65-F5344CB8AC3E}">
        <p14:creationId xmlns:p14="http://schemas.microsoft.com/office/powerpoint/2010/main" val="377925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AutoShape 2"/>
          <p:cNvSpPr>
            <a:spLocks noChangeArrowheads="1"/>
          </p:cNvSpPr>
          <p:nvPr/>
        </p:nvSpPr>
        <p:spPr bwMode="auto">
          <a:xfrm rot="10800000" flipH="1">
            <a:off x="4565651" y="2065338"/>
            <a:ext cx="3051175" cy="145891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855043" name="AutoShape 3"/>
          <p:cNvSpPr>
            <a:spLocks noChangeArrowheads="1"/>
          </p:cNvSpPr>
          <p:nvPr/>
        </p:nvSpPr>
        <p:spPr bwMode="auto">
          <a:xfrm rot="10800000" flipH="1">
            <a:off x="3041650" y="3513138"/>
            <a:ext cx="6096000" cy="30400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855044" name="AutoShape 4"/>
          <p:cNvSpPr>
            <a:spLocks noChangeArrowheads="1"/>
          </p:cNvSpPr>
          <p:nvPr/>
        </p:nvSpPr>
        <p:spPr bwMode="auto">
          <a:xfrm>
            <a:off x="5327650" y="747714"/>
            <a:ext cx="1524000" cy="1317625"/>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855045" name="Text Box 5"/>
          <p:cNvSpPr txBox="1">
            <a:spLocks noChangeArrowheads="1"/>
          </p:cNvSpPr>
          <p:nvPr/>
        </p:nvSpPr>
        <p:spPr bwMode="auto">
          <a:xfrm>
            <a:off x="5043255" y="5033169"/>
            <a:ext cx="21499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US" altLang="fr-FR" sz="2400" b="1" dirty="0">
                <a:solidFill>
                  <a:srgbClr val="000000"/>
                </a:solidFill>
                <a:latin typeface="Bahnschrift" panose="020B0502040204020203" pitchFamily="34" charset="0"/>
                <a:cs typeface="Arial" panose="020B0604020202020204" pitchFamily="34" charset="0"/>
              </a:rPr>
              <a:t>~80</a:t>
            </a:r>
            <a:r>
              <a:rPr lang="en-US" altLang="fr-FR" sz="2400" b="1" dirty="0">
                <a:solidFill>
                  <a:srgbClr val="000000"/>
                </a:solidFill>
                <a:latin typeface="Bahnschrift" panose="020B0502040204020203" pitchFamily="34" charset="0"/>
              </a:rPr>
              <a:t>%</a:t>
            </a:r>
          </a:p>
          <a:p>
            <a:pPr algn="ctr">
              <a:spcBef>
                <a:spcPct val="0"/>
              </a:spcBef>
            </a:pPr>
            <a:r>
              <a:rPr lang="en-US" altLang="fr-FR" sz="2400" b="1" dirty="0">
                <a:solidFill>
                  <a:srgbClr val="000000"/>
                </a:solidFill>
                <a:latin typeface="Bahnschrift" panose="020B0502040204020203" pitchFamily="34" charset="0"/>
              </a:rPr>
              <a:t>Asymptomatic</a:t>
            </a:r>
          </a:p>
        </p:txBody>
      </p:sp>
      <p:sp>
        <p:nvSpPr>
          <p:cNvPr id="855046" name="Text Box 6"/>
          <p:cNvSpPr txBox="1">
            <a:spLocks noChangeArrowheads="1"/>
          </p:cNvSpPr>
          <p:nvPr/>
        </p:nvSpPr>
        <p:spPr bwMode="auto">
          <a:xfrm>
            <a:off x="4883568" y="2522541"/>
            <a:ext cx="25074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US" altLang="fr-FR" sz="2400" b="1" dirty="0">
                <a:solidFill>
                  <a:srgbClr val="000000"/>
                </a:solidFill>
                <a:latin typeface="Bahnschrift" panose="020B0502040204020203" pitchFamily="34" charset="0"/>
                <a:cs typeface="Arial" panose="020B0604020202020204" pitchFamily="34" charset="0"/>
              </a:rPr>
              <a:t>~</a:t>
            </a:r>
            <a:r>
              <a:rPr lang="en-US" altLang="fr-FR" sz="2400" b="1" dirty="0">
                <a:solidFill>
                  <a:srgbClr val="000000"/>
                </a:solidFill>
                <a:latin typeface="Bahnschrift" panose="020B0502040204020203" pitchFamily="34" charset="0"/>
              </a:rPr>
              <a:t>20%</a:t>
            </a:r>
          </a:p>
          <a:p>
            <a:pPr algn="ctr">
              <a:spcBef>
                <a:spcPct val="0"/>
              </a:spcBef>
            </a:pPr>
            <a:r>
              <a:rPr lang="en-US" altLang="fr-FR" sz="2400" b="1" dirty="0">
                <a:solidFill>
                  <a:srgbClr val="000000"/>
                </a:solidFill>
                <a:latin typeface="Bahnschrift" panose="020B0502040204020203" pitchFamily="34" charset="0"/>
              </a:rPr>
              <a:t>“West Nile Fever”</a:t>
            </a:r>
          </a:p>
        </p:txBody>
      </p:sp>
      <p:sp>
        <p:nvSpPr>
          <p:cNvPr id="855047" name="Text Box 7"/>
          <p:cNvSpPr txBox="1">
            <a:spLocks noChangeArrowheads="1"/>
          </p:cNvSpPr>
          <p:nvPr/>
        </p:nvSpPr>
        <p:spPr bwMode="auto">
          <a:xfrm>
            <a:off x="5155466" y="1149350"/>
            <a:ext cx="19255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US" altLang="fr-FR" sz="2400" b="1" dirty="0">
                <a:solidFill>
                  <a:prstClr val="white"/>
                </a:solidFill>
                <a:latin typeface="Bahnschrift" panose="020B0502040204020203" pitchFamily="34" charset="0"/>
              </a:rPr>
              <a:t>&lt;1%</a:t>
            </a:r>
          </a:p>
          <a:p>
            <a:pPr algn="ctr">
              <a:spcBef>
                <a:spcPct val="0"/>
              </a:spcBef>
            </a:pPr>
            <a:r>
              <a:rPr lang="en-US" altLang="fr-FR" sz="2400" b="1" dirty="0">
                <a:solidFill>
                  <a:prstClr val="white"/>
                </a:solidFill>
                <a:latin typeface="Bahnschrift" panose="020B0502040204020203" pitchFamily="34" charset="0"/>
              </a:rPr>
              <a:t>CNS Disease</a:t>
            </a:r>
          </a:p>
        </p:txBody>
      </p:sp>
      <p:sp>
        <p:nvSpPr>
          <p:cNvPr id="855048" name="Line 8"/>
          <p:cNvSpPr>
            <a:spLocks noChangeShapeType="1"/>
          </p:cNvSpPr>
          <p:nvPr/>
        </p:nvSpPr>
        <p:spPr bwMode="auto">
          <a:xfrm rot="1369323" flipV="1">
            <a:off x="6556182" y="1054002"/>
            <a:ext cx="693940" cy="379963"/>
          </a:xfrm>
          <a:prstGeom prst="line">
            <a:avLst/>
          </a:prstGeom>
          <a:noFill/>
          <a:ln w="41275">
            <a:solidFill>
              <a:srgbClr val="FF0000"/>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sp>
        <p:nvSpPr>
          <p:cNvPr id="855049" name="Text Box 9"/>
          <p:cNvSpPr txBox="1">
            <a:spLocks noChangeArrowheads="1"/>
          </p:cNvSpPr>
          <p:nvPr/>
        </p:nvSpPr>
        <p:spPr bwMode="auto">
          <a:xfrm>
            <a:off x="7461251" y="1066801"/>
            <a:ext cx="2646750" cy="646331"/>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US" altLang="fr-FR" b="1">
                <a:solidFill>
                  <a:srgbClr val="000000"/>
                </a:solidFill>
                <a:latin typeface="Bahnschrift" panose="020B0502040204020203" pitchFamily="34" charset="0"/>
                <a:cs typeface="Arial" panose="020B0604020202020204" pitchFamily="34" charset="0"/>
              </a:rPr>
              <a:t>~</a:t>
            </a:r>
            <a:r>
              <a:rPr lang="en-US" altLang="fr-FR" b="1">
                <a:solidFill>
                  <a:srgbClr val="000000"/>
                </a:solidFill>
                <a:latin typeface="Bahnschrift" panose="020B0502040204020203" pitchFamily="34" charset="0"/>
              </a:rPr>
              <a:t>10% fatal</a:t>
            </a:r>
          </a:p>
          <a:p>
            <a:pPr algn="ctr">
              <a:spcBef>
                <a:spcPct val="0"/>
              </a:spcBef>
            </a:pPr>
            <a:r>
              <a:rPr lang="en-US" altLang="fr-FR" b="1">
                <a:solidFill>
                  <a:srgbClr val="000000"/>
                </a:solidFill>
                <a:latin typeface="Bahnschrift" panose="020B0502040204020203" pitchFamily="34" charset="0"/>
              </a:rPr>
              <a:t>(&lt;0.1% of total infections)</a:t>
            </a:r>
          </a:p>
        </p:txBody>
      </p:sp>
      <p:sp>
        <p:nvSpPr>
          <p:cNvPr id="855050" name="Line 10"/>
          <p:cNvSpPr>
            <a:spLocks noChangeShapeType="1"/>
          </p:cNvSpPr>
          <p:nvPr/>
        </p:nvSpPr>
        <p:spPr bwMode="auto">
          <a:xfrm flipH="1">
            <a:off x="2127250" y="3513138"/>
            <a:ext cx="2362200" cy="0"/>
          </a:xfrm>
          <a:prstGeom prst="line">
            <a:avLst/>
          </a:prstGeom>
          <a:noFill/>
          <a:ln w="38100">
            <a:solidFill>
              <a:srgbClr val="00CC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sp>
        <p:nvSpPr>
          <p:cNvPr id="855051" name="Line 11"/>
          <p:cNvSpPr>
            <a:spLocks noChangeShapeType="1"/>
          </p:cNvSpPr>
          <p:nvPr/>
        </p:nvSpPr>
        <p:spPr bwMode="auto">
          <a:xfrm flipH="1">
            <a:off x="7689850" y="3513138"/>
            <a:ext cx="2362200" cy="0"/>
          </a:xfrm>
          <a:prstGeom prst="line">
            <a:avLst/>
          </a:prstGeom>
          <a:noFill/>
          <a:ln w="38100">
            <a:solidFill>
              <a:srgbClr val="00CC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sp>
        <p:nvSpPr>
          <p:cNvPr id="855052" name="Text Box 12"/>
          <p:cNvSpPr txBox="1">
            <a:spLocks noChangeArrowheads="1"/>
          </p:cNvSpPr>
          <p:nvPr/>
        </p:nvSpPr>
        <p:spPr bwMode="auto">
          <a:xfrm>
            <a:off x="3531233" y="152400"/>
            <a:ext cx="51088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US" altLang="fr-FR" sz="2800" b="1">
                <a:solidFill>
                  <a:srgbClr val="FFFF00"/>
                </a:solidFill>
              </a:rPr>
              <a:t>WNV Human Infection “Iceberg” </a:t>
            </a:r>
          </a:p>
        </p:txBody>
      </p:sp>
      <p:sp>
        <p:nvSpPr>
          <p:cNvPr id="855053" name="Text Box 13"/>
          <p:cNvSpPr txBox="1">
            <a:spLocks noChangeArrowheads="1"/>
          </p:cNvSpPr>
          <p:nvPr/>
        </p:nvSpPr>
        <p:spPr bwMode="auto">
          <a:xfrm>
            <a:off x="304800" y="1066801"/>
            <a:ext cx="4976749" cy="101566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0"/>
              </a:spcBef>
            </a:pPr>
            <a:r>
              <a:rPr lang="en-US" altLang="fr-FR" sz="2000" b="1" dirty="0">
                <a:solidFill>
                  <a:srgbClr val="000000"/>
                </a:solidFill>
                <a:latin typeface="Bahnschrift" panose="020B0502040204020203" pitchFamily="34" charset="0"/>
                <a:cs typeface="Arial" panose="020B0604020202020204" pitchFamily="34" charset="0"/>
              </a:rPr>
              <a:t>For every case of illness</a:t>
            </a:r>
          </a:p>
          <a:p>
            <a:pPr algn="ctr">
              <a:spcBef>
                <a:spcPct val="0"/>
              </a:spcBef>
            </a:pPr>
            <a:r>
              <a:rPr lang="en-US" altLang="fr-FR" sz="2000" b="1" dirty="0">
                <a:solidFill>
                  <a:srgbClr val="000000"/>
                </a:solidFill>
                <a:latin typeface="Bahnschrift" panose="020B0502040204020203" pitchFamily="34" charset="0"/>
                <a:cs typeface="Arial" panose="020B0604020202020204" pitchFamily="34" charset="0"/>
              </a:rPr>
              <a:t>involving the brain or spinal cord,</a:t>
            </a:r>
          </a:p>
          <a:p>
            <a:pPr algn="ctr">
              <a:spcBef>
                <a:spcPct val="0"/>
              </a:spcBef>
            </a:pPr>
            <a:r>
              <a:rPr lang="en-US" altLang="fr-FR" sz="2000" b="1" dirty="0">
                <a:solidFill>
                  <a:srgbClr val="000000"/>
                </a:solidFill>
                <a:latin typeface="Bahnschrift" panose="020B0502040204020203" pitchFamily="34" charset="0"/>
                <a:cs typeface="Arial" panose="020B0604020202020204" pitchFamily="34" charset="0"/>
              </a:rPr>
              <a:t>~150 total infections</a:t>
            </a:r>
          </a:p>
        </p:txBody>
      </p:sp>
      <p:sp>
        <p:nvSpPr>
          <p:cNvPr id="855054" name="Line 14"/>
          <p:cNvSpPr>
            <a:spLocks noChangeShapeType="1"/>
          </p:cNvSpPr>
          <p:nvPr/>
        </p:nvSpPr>
        <p:spPr bwMode="auto">
          <a:xfrm>
            <a:off x="5937250" y="1066800"/>
            <a:ext cx="304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sp>
        <p:nvSpPr>
          <p:cNvPr id="855055" name="Text Box 15"/>
          <p:cNvSpPr txBox="1">
            <a:spLocks noChangeArrowheads="1"/>
          </p:cNvSpPr>
          <p:nvPr/>
        </p:nvSpPr>
        <p:spPr bwMode="auto">
          <a:xfrm>
            <a:off x="8528050" y="2133600"/>
            <a:ext cx="1828800" cy="830997"/>
          </a:xfrm>
          <a:prstGeom prst="rect">
            <a:avLst/>
          </a:prstGeom>
          <a:solidFill>
            <a:srgbClr val="FF9900"/>
          </a:solidFill>
          <a:ln>
            <a:noFill/>
          </a:ln>
          <a:effectLst/>
          <a:extLs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fr-FR" sz="2400" b="1" u="sng" dirty="0">
                <a:solidFill>
                  <a:prstClr val="black"/>
                </a:solidFill>
                <a:latin typeface="Bahnschrift" panose="020B0502040204020203" pitchFamily="34" charset="0"/>
              </a:rPr>
              <a:t>Very</a:t>
            </a:r>
            <a:r>
              <a:rPr lang="en-US" altLang="fr-FR" sz="2400" b="1" dirty="0">
                <a:solidFill>
                  <a:prstClr val="black"/>
                </a:solidFill>
                <a:latin typeface="Bahnschrift" panose="020B0502040204020203" pitchFamily="34" charset="0"/>
              </a:rPr>
              <a:t> crude estimates </a:t>
            </a:r>
          </a:p>
        </p:txBody>
      </p:sp>
      <p:sp>
        <p:nvSpPr>
          <p:cNvPr id="855056" name="Line 16"/>
          <p:cNvSpPr>
            <a:spLocks noChangeShapeType="1"/>
          </p:cNvSpPr>
          <p:nvPr/>
        </p:nvSpPr>
        <p:spPr bwMode="auto">
          <a:xfrm rot="1369323" flipV="1">
            <a:off x="7385050" y="2209800"/>
            <a:ext cx="914400" cy="685800"/>
          </a:xfrm>
          <a:prstGeom prst="line">
            <a:avLst/>
          </a:prstGeom>
          <a:noFill/>
          <a:ln w="41275">
            <a:solidFill>
              <a:srgbClr val="FF9900"/>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sp>
        <p:nvSpPr>
          <p:cNvPr id="855057" name="Line 17"/>
          <p:cNvSpPr>
            <a:spLocks noChangeShapeType="1"/>
          </p:cNvSpPr>
          <p:nvPr/>
        </p:nvSpPr>
        <p:spPr bwMode="auto">
          <a:xfrm rot="1369323" flipV="1">
            <a:off x="8371641" y="2816639"/>
            <a:ext cx="316004" cy="1706722"/>
          </a:xfrm>
          <a:prstGeom prst="line">
            <a:avLst/>
          </a:prstGeom>
          <a:noFill/>
          <a:ln w="41275">
            <a:solidFill>
              <a:srgbClr val="00CC99"/>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spTree>
    <p:extLst>
      <p:ext uri="{BB962C8B-B14F-4D97-AF65-F5344CB8AC3E}">
        <p14:creationId xmlns:p14="http://schemas.microsoft.com/office/powerpoint/2010/main" val="2700390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pPr algn="ctr"/>
            <a:r>
              <a:rPr lang="en-US" altLang="fr-FR" b="1" dirty="0">
                <a:solidFill>
                  <a:srgbClr val="FFFF00"/>
                </a:solidFill>
                <a:latin typeface="Bahnschrift" panose="020B0502040204020203" pitchFamily="34" charset="0"/>
              </a:rPr>
              <a:t>Tableau de </a:t>
            </a:r>
            <a:r>
              <a:rPr lang="en-US" altLang="fr-FR" b="1" dirty="0" err="1">
                <a:solidFill>
                  <a:srgbClr val="FFFF00"/>
                </a:solidFill>
                <a:latin typeface="Bahnschrift" panose="020B0502040204020203" pitchFamily="34" charset="0"/>
              </a:rPr>
              <a:t>Méningite</a:t>
            </a:r>
            <a:r>
              <a:rPr lang="en-US" altLang="fr-FR" b="1" dirty="0">
                <a:solidFill>
                  <a:srgbClr val="FFFF00"/>
                </a:solidFill>
                <a:latin typeface="Bahnschrift" panose="020B0502040204020203" pitchFamily="34" charset="0"/>
              </a:rPr>
              <a:t> </a:t>
            </a:r>
            <a:r>
              <a:rPr lang="en-US" altLang="fr-FR" b="1" dirty="0" err="1">
                <a:solidFill>
                  <a:srgbClr val="FFFF00"/>
                </a:solidFill>
                <a:latin typeface="Bahnschrift" panose="020B0502040204020203" pitchFamily="34" charset="0"/>
              </a:rPr>
              <a:t>virale</a:t>
            </a:r>
            <a:endParaRPr lang="en-US" altLang="fr-FR" b="1" dirty="0">
              <a:solidFill>
                <a:srgbClr val="FFFF00"/>
              </a:solidFill>
              <a:latin typeface="Bahnschrift" panose="020B0502040204020203" pitchFamily="34" charset="0"/>
            </a:endParaRPr>
          </a:p>
        </p:txBody>
      </p:sp>
      <p:sp>
        <p:nvSpPr>
          <p:cNvPr id="808963" name="Rectangle 3"/>
          <p:cNvSpPr>
            <a:spLocks noGrp="1" noChangeArrowheads="1"/>
          </p:cNvSpPr>
          <p:nvPr>
            <p:ph type="body" idx="1"/>
          </p:nvPr>
        </p:nvSpPr>
        <p:spPr/>
        <p:txBody>
          <a:bodyPr>
            <a:normAutofit/>
          </a:bodyPr>
          <a:lstStyle/>
          <a:p>
            <a:pPr marL="0" indent="0">
              <a:buNone/>
            </a:pPr>
            <a:r>
              <a:rPr lang="fr-FR" b="1" dirty="0">
                <a:solidFill>
                  <a:schemeClr val="bg1"/>
                </a:solidFill>
              </a:rPr>
              <a:t>Fièvre, </a:t>
            </a:r>
            <a:r>
              <a:rPr lang="fr-FR" b="1" dirty="0" err="1">
                <a:solidFill>
                  <a:schemeClr val="bg1"/>
                </a:solidFill>
              </a:rPr>
              <a:t>Sd</a:t>
            </a:r>
            <a:r>
              <a:rPr lang="fr-FR" b="1" dirty="0">
                <a:solidFill>
                  <a:schemeClr val="bg1"/>
                </a:solidFill>
              </a:rPr>
              <a:t> Méningé </a:t>
            </a:r>
          </a:p>
          <a:p>
            <a:pPr marL="0" indent="0">
              <a:buNone/>
            </a:pPr>
            <a:r>
              <a:rPr lang="fr-FR" b="1" dirty="0">
                <a:solidFill>
                  <a:schemeClr val="bg1"/>
                </a:solidFill>
              </a:rPr>
              <a:t> Céphalées retro-orbitaires +++</a:t>
            </a:r>
          </a:p>
          <a:p>
            <a:pPr marL="0" indent="0">
              <a:buNone/>
            </a:pPr>
            <a:r>
              <a:rPr lang="fr-FR" b="1" dirty="0">
                <a:solidFill>
                  <a:schemeClr val="bg1"/>
                </a:solidFill>
              </a:rPr>
              <a:t>LCR : </a:t>
            </a:r>
            <a:r>
              <a:rPr lang="fr-FR" b="1" dirty="0" err="1">
                <a:solidFill>
                  <a:schemeClr val="bg1"/>
                </a:solidFill>
              </a:rPr>
              <a:t>lympho</a:t>
            </a:r>
            <a:r>
              <a:rPr lang="fr-FR" b="1" dirty="0">
                <a:solidFill>
                  <a:schemeClr val="bg1"/>
                </a:solidFill>
              </a:rPr>
              <a:t> &gt;5elt/mm3, </a:t>
            </a:r>
            <a:r>
              <a:rPr lang="fr-FR" b="1" dirty="0" err="1">
                <a:solidFill>
                  <a:schemeClr val="bg1"/>
                </a:solidFill>
              </a:rPr>
              <a:t>Alb</a:t>
            </a:r>
            <a:r>
              <a:rPr lang="fr-FR" b="1" dirty="0">
                <a:solidFill>
                  <a:schemeClr val="bg1"/>
                </a:solidFill>
              </a:rPr>
              <a:t> +, </a:t>
            </a:r>
            <a:r>
              <a:rPr lang="fr-FR" b="1" dirty="0" err="1">
                <a:solidFill>
                  <a:schemeClr val="bg1"/>
                </a:solidFill>
              </a:rPr>
              <a:t>gluc</a:t>
            </a:r>
            <a:r>
              <a:rPr lang="fr-FR" b="1" dirty="0">
                <a:solidFill>
                  <a:schemeClr val="bg1"/>
                </a:solidFill>
              </a:rPr>
              <a:t> +- bas</a:t>
            </a:r>
          </a:p>
          <a:p>
            <a:pPr marL="0" indent="0">
              <a:buNone/>
            </a:pPr>
            <a:r>
              <a:rPr lang="fr-FR" b="1" dirty="0">
                <a:solidFill>
                  <a:schemeClr val="bg1"/>
                </a:solidFill>
              </a:rPr>
              <a:t> </a:t>
            </a:r>
          </a:p>
          <a:p>
            <a:pPr marL="0" indent="0">
              <a:buNone/>
            </a:pPr>
            <a:r>
              <a:rPr lang="fr-FR" b="1" dirty="0">
                <a:solidFill>
                  <a:schemeClr val="bg1"/>
                </a:solidFill>
              </a:rPr>
              <a:t>Amélioration spontanée</a:t>
            </a:r>
          </a:p>
          <a:p>
            <a:r>
              <a:rPr lang="fr-FR" b="1" dirty="0">
                <a:solidFill>
                  <a:schemeClr val="bg1"/>
                </a:solidFill>
              </a:rPr>
              <a:t>Céphalées résiduelles </a:t>
            </a:r>
          </a:p>
          <a:p>
            <a:r>
              <a:rPr lang="fr-FR" b="1" dirty="0">
                <a:solidFill>
                  <a:schemeClr val="bg1"/>
                </a:solidFill>
              </a:rPr>
              <a:t>Fatigue  prolongée</a:t>
            </a:r>
            <a:endParaRPr lang="en-US" altLang="fr-FR" b="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2403839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ChangeArrowheads="1"/>
          </p:cNvSpPr>
          <p:nvPr>
            <p:ph type="title"/>
          </p:nvPr>
        </p:nvSpPr>
        <p:spPr>
          <a:xfrm>
            <a:off x="486229" y="0"/>
            <a:ext cx="10515600" cy="924630"/>
          </a:xfrm>
        </p:spPr>
        <p:txBody>
          <a:bodyPr>
            <a:normAutofit/>
          </a:bodyPr>
          <a:lstStyle/>
          <a:p>
            <a:pPr algn="ctr"/>
            <a:r>
              <a:rPr lang="en-US" altLang="fr-FR" sz="4000" b="1" dirty="0">
                <a:solidFill>
                  <a:srgbClr val="FFFF00"/>
                </a:solidFill>
                <a:latin typeface="+mn-lt"/>
              </a:rPr>
              <a:t>Tableau </a:t>
            </a:r>
            <a:r>
              <a:rPr lang="en-US" altLang="fr-FR" sz="4000" b="1" dirty="0" err="1">
                <a:solidFill>
                  <a:srgbClr val="FFFF00"/>
                </a:solidFill>
                <a:latin typeface="+mn-lt"/>
              </a:rPr>
              <a:t>d’Encéphalite</a:t>
            </a:r>
            <a:r>
              <a:rPr lang="en-US" altLang="fr-FR" sz="4000" b="1" dirty="0">
                <a:solidFill>
                  <a:srgbClr val="FFFF00"/>
                </a:solidFill>
                <a:latin typeface="+mn-lt"/>
              </a:rPr>
              <a:t> </a:t>
            </a:r>
          </a:p>
        </p:txBody>
      </p:sp>
      <p:sp>
        <p:nvSpPr>
          <p:cNvPr id="843779" name="Rectangle 3"/>
          <p:cNvSpPr>
            <a:spLocks noGrp="1" noChangeArrowheads="1"/>
          </p:cNvSpPr>
          <p:nvPr>
            <p:ph type="body" idx="1"/>
          </p:nvPr>
        </p:nvSpPr>
        <p:spPr>
          <a:xfrm>
            <a:off x="90311" y="950459"/>
            <a:ext cx="11514667" cy="5646284"/>
          </a:xfrm>
        </p:spPr>
        <p:txBody>
          <a:bodyPr>
            <a:noAutofit/>
          </a:bodyPr>
          <a:lstStyle/>
          <a:p>
            <a:pPr marL="0" lvl="0" indent="0" eaLnBrk="0" fontAlgn="base" hangingPunct="0">
              <a:lnSpc>
                <a:spcPct val="100000"/>
              </a:lnSpc>
              <a:spcBef>
                <a:spcPct val="0"/>
              </a:spcBef>
              <a:spcAft>
                <a:spcPct val="0"/>
              </a:spcAft>
              <a:buNone/>
            </a:pPr>
            <a:r>
              <a:rPr lang="fr-FR" altLang="fr-FR" b="1" dirty="0">
                <a:solidFill>
                  <a:schemeClr val="bg1"/>
                </a:solidFill>
              </a:rPr>
              <a:t>Personnes âgées (plus de 50 ans)  +- maladies chroniques</a:t>
            </a:r>
          </a:p>
          <a:p>
            <a:pPr marL="457200" lvl="1" indent="0">
              <a:lnSpc>
                <a:spcPct val="100000"/>
              </a:lnSpc>
              <a:spcBef>
                <a:spcPts val="600"/>
              </a:spcBef>
              <a:spcAft>
                <a:spcPts val="600"/>
              </a:spcAft>
              <a:buNone/>
            </a:pPr>
            <a:r>
              <a:rPr lang="fr-FR" altLang="fr-FR" sz="2800" b="1" dirty="0">
                <a:solidFill>
                  <a:schemeClr val="bg1"/>
                </a:solidFill>
              </a:rPr>
              <a:t>Tableau associant un SD infectieux + SD </a:t>
            </a:r>
            <a:r>
              <a:rPr lang="fr-FR" altLang="fr-FR" sz="2800" b="1" dirty="0" err="1">
                <a:solidFill>
                  <a:schemeClr val="bg1"/>
                </a:solidFill>
              </a:rPr>
              <a:t>encéphalitique</a:t>
            </a:r>
            <a:endParaRPr lang="fr-FR" altLang="fr-FR" sz="2800" b="1" dirty="0">
              <a:solidFill>
                <a:schemeClr val="bg1"/>
              </a:solidFill>
            </a:endParaRPr>
          </a:p>
          <a:p>
            <a:pPr marL="1611313" lvl="1">
              <a:lnSpc>
                <a:spcPct val="100000"/>
              </a:lnSpc>
              <a:spcBef>
                <a:spcPts val="600"/>
              </a:spcBef>
              <a:spcAft>
                <a:spcPts val="600"/>
              </a:spcAft>
            </a:pPr>
            <a:r>
              <a:rPr lang="fr-FR" altLang="fr-FR" sz="2800" b="1" dirty="0">
                <a:solidFill>
                  <a:schemeClr val="bg1"/>
                </a:solidFill>
              </a:rPr>
              <a:t>Troubles de la conscience</a:t>
            </a:r>
          </a:p>
          <a:p>
            <a:pPr marL="1611313" lvl="1">
              <a:lnSpc>
                <a:spcPct val="100000"/>
              </a:lnSpc>
              <a:spcBef>
                <a:spcPts val="600"/>
              </a:spcBef>
              <a:spcAft>
                <a:spcPts val="600"/>
              </a:spcAft>
            </a:pPr>
            <a:r>
              <a:rPr lang="fr-FR" altLang="fr-FR" sz="2800" b="1" dirty="0">
                <a:solidFill>
                  <a:schemeClr val="bg1"/>
                </a:solidFill>
              </a:rPr>
              <a:t>convulsions</a:t>
            </a:r>
          </a:p>
          <a:p>
            <a:pPr marL="1611313" lvl="1">
              <a:lnSpc>
                <a:spcPct val="100000"/>
              </a:lnSpc>
              <a:spcBef>
                <a:spcPts val="600"/>
              </a:spcBef>
              <a:spcAft>
                <a:spcPts val="600"/>
              </a:spcAft>
            </a:pPr>
            <a:r>
              <a:rPr lang="fr-FR" altLang="fr-FR" sz="2800" b="1" dirty="0">
                <a:solidFill>
                  <a:srgbClr val="FFFF00"/>
                </a:solidFill>
              </a:rPr>
              <a:t>Tremblements, </a:t>
            </a:r>
            <a:r>
              <a:rPr lang="fr-FR" altLang="fr-FR" sz="2800" b="1" dirty="0" err="1">
                <a:solidFill>
                  <a:srgbClr val="FFFF00"/>
                </a:solidFill>
              </a:rPr>
              <a:t>Myoclonies</a:t>
            </a:r>
            <a:endParaRPr lang="fr-FR" altLang="fr-FR" sz="2800" b="1" dirty="0">
              <a:solidFill>
                <a:srgbClr val="FFFF00"/>
              </a:solidFill>
            </a:endParaRPr>
          </a:p>
          <a:p>
            <a:pPr marL="1611313" lvl="1">
              <a:lnSpc>
                <a:spcPct val="100000"/>
              </a:lnSpc>
              <a:spcBef>
                <a:spcPts val="600"/>
              </a:spcBef>
              <a:spcAft>
                <a:spcPts val="600"/>
              </a:spcAft>
            </a:pPr>
            <a:r>
              <a:rPr lang="fr-FR" altLang="fr-FR" sz="2800" b="1" dirty="0">
                <a:solidFill>
                  <a:srgbClr val="FFFF00"/>
                </a:solidFill>
              </a:rPr>
              <a:t>Syndrome extrapyramidal de type parkinsonien</a:t>
            </a:r>
          </a:p>
          <a:p>
            <a:pPr marL="1611313" lvl="1">
              <a:lnSpc>
                <a:spcPct val="100000"/>
              </a:lnSpc>
              <a:spcBef>
                <a:spcPts val="600"/>
              </a:spcBef>
              <a:spcAft>
                <a:spcPts val="600"/>
              </a:spcAft>
            </a:pPr>
            <a:r>
              <a:rPr lang="fr-FR" altLang="fr-FR" sz="2800" b="1" dirty="0">
                <a:solidFill>
                  <a:schemeClr val="bg1"/>
                </a:solidFill>
              </a:rPr>
              <a:t>Troubles de l'équilibre</a:t>
            </a:r>
          </a:p>
          <a:p>
            <a:pPr marL="1611313" lvl="1">
              <a:lnSpc>
                <a:spcPct val="100000"/>
              </a:lnSpc>
              <a:spcBef>
                <a:spcPts val="600"/>
              </a:spcBef>
              <a:spcAft>
                <a:spcPts val="600"/>
              </a:spcAft>
            </a:pPr>
            <a:r>
              <a:rPr lang="fr-FR" altLang="fr-FR" sz="2800" b="1" dirty="0">
                <a:solidFill>
                  <a:schemeClr val="bg1"/>
                </a:solidFill>
              </a:rPr>
              <a:t>Vertiges</a:t>
            </a:r>
          </a:p>
          <a:p>
            <a:pPr marL="1611313" lvl="1">
              <a:lnSpc>
                <a:spcPct val="100000"/>
              </a:lnSpc>
              <a:spcBef>
                <a:spcPts val="600"/>
              </a:spcBef>
              <a:spcAft>
                <a:spcPts val="600"/>
              </a:spcAft>
            </a:pPr>
            <a:endParaRPr lang="en-US" altLang="fr-FR" sz="2800" b="1" dirty="0">
              <a:solidFill>
                <a:schemeClr val="bg1"/>
              </a:solidFill>
            </a:endParaRPr>
          </a:p>
        </p:txBody>
      </p:sp>
    </p:spTree>
    <p:extLst>
      <p:ext uri="{BB962C8B-B14F-4D97-AF65-F5344CB8AC3E}">
        <p14:creationId xmlns:p14="http://schemas.microsoft.com/office/powerpoint/2010/main" val="3166094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a:xfrm>
            <a:off x="696686" y="158297"/>
            <a:ext cx="10515600" cy="1325563"/>
          </a:xfrm>
        </p:spPr>
        <p:txBody>
          <a:bodyPr/>
          <a:lstStyle/>
          <a:p>
            <a:pPr algn="ctr"/>
            <a:r>
              <a:rPr lang="en-US" altLang="fr-FR" b="1" dirty="0">
                <a:solidFill>
                  <a:srgbClr val="FFFF00"/>
                </a:solidFill>
                <a:latin typeface="Bahnschrift" panose="020B0502040204020203" pitchFamily="34" charset="0"/>
              </a:rPr>
              <a:t>Tableau de </a:t>
            </a:r>
            <a:r>
              <a:rPr lang="en-US" altLang="fr-FR" b="1" dirty="0" err="1">
                <a:solidFill>
                  <a:srgbClr val="FFFF00"/>
                </a:solidFill>
                <a:latin typeface="Bahnschrift" panose="020B0502040204020203" pitchFamily="34" charset="0"/>
              </a:rPr>
              <a:t>Paralysie</a:t>
            </a:r>
            <a:r>
              <a:rPr lang="en-US" altLang="fr-FR" b="1" dirty="0">
                <a:solidFill>
                  <a:srgbClr val="FFFF00"/>
                </a:solidFill>
                <a:latin typeface="Bahnschrift" panose="020B0502040204020203" pitchFamily="34" charset="0"/>
              </a:rPr>
              <a:t> </a:t>
            </a:r>
            <a:r>
              <a:rPr lang="en-US" altLang="fr-FR" b="1" dirty="0" err="1">
                <a:solidFill>
                  <a:srgbClr val="FFFF00"/>
                </a:solidFill>
                <a:latin typeface="Bahnschrift" panose="020B0502040204020203" pitchFamily="34" charset="0"/>
              </a:rPr>
              <a:t>Flasque</a:t>
            </a:r>
            <a:endParaRPr lang="en-US" altLang="fr-FR" b="1" dirty="0">
              <a:solidFill>
                <a:srgbClr val="FFFF00"/>
              </a:solidFill>
              <a:latin typeface="Bahnschrift" panose="020B0502040204020203" pitchFamily="34" charset="0"/>
            </a:endParaRPr>
          </a:p>
        </p:txBody>
      </p:sp>
      <p:sp>
        <p:nvSpPr>
          <p:cNvPr id="863235" name="Rectangle 3"/>
          <p:cNvSpPr>
            <a:spLocks noGrp="1" noChangeArrowheads="1"/>
          </p:cNvSpPr>
          <p:nvPr>
            <p:ph type="body" idx="1"/>
          </p:nvPr>
        </p:nvSpPr>
        <p:spPr>
          <a:xfrm>
            <a:off x="372532" y="1825625"/>
            <a:ext cx="11622243" cy="4351338"/>
          </a:xfrm>
        </p:spPr>
        <p:txBody>
          <a:bodyPr/>
          <a:lstStyle/>
          <a:p>
            <a:pPr>
              <a:spcBef>
                <a:spcPct val="70000"/>
              </a:spcBef>
            </a:pPr>
            <a:r>
              <a:rPr lang="fr-FR" altLang="fr-FR" b="1" dirty="0">
                <a:solidFill>
                  <a:schemeClr val="bg1"/>
                </a:solidFill>
              </a:rPr>
              <a:t>Près de 15% des personnes atteintes d'une forme grave</a:t>
            </a:r>
          </a:p>
          <a:p>
            <a:pPr>
              <a:spcBef>
                <a:spcPct val="70000"/>
              </a:spcBef>
            </a:pPr>
            <a:r>
              <a:rPr lang="fr-FR" altLang="fr-FR" b="1" dirty="0">
                <a:solidFill>
                  <a:schemeClr val="bg1"/>
                </a:solidFill>
              </a:rPr>
              <a:t>Personnes jeunes qui sont souvent en bonne santé </a:t>
            </a:r>
          </a:p>
          <a:p>
            <a:pPr>
              <a:spcBef>
                <a:spcPct val="70000"/>
              </a:spcBef>
            </a:pPr>
            <a:r>
              <a:rPr lang="fr-FR" altLang="fr-FR" b="1" dirty="0">
                <a:solidFill>
                  <a:schemeClr val="bg1"/>
                </a:solidFill>
              </a:rPr>
              <a:t>Peut ne pas avoir de fièvre ou de céphalées avant la paralysie</a:t>
            </a:r>
            <a:endParaRPr lang="en-US" altLang="fr-FR" b="1" dirty="0">
              <a:solidFill>
                <a:schemeClr val="bg1"/>
              </a:solidFill>
            </a:endParaRPr>
          </a:p>
          <a:p>
            <a:endParaRPr lang="en-US" altLang="fr-FR" sz="2400" b="1" dirty="0">
              <a:solidFill>
                <a:schemeClr val="bg1"/>
              </a:solidFill>
            </a:endParaRPr>
          </a:p>
        </p:txBody>
      </p:sp>
    </p:spTree>
    <p:extLst>
      <p:ext uri="{BB962C8B-B14F-4D97-AF65-F5344CB8AC3E}">
        <p14:creationId xmlns:p14="http://schemas.microsoft.com/office/powerpoint/2010/main" val="417780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0623" y="2583889"/>
            <a:ext cx="10515600" cy="1325563"/>
          </a:xfrm>
        </p:spPr>
        <p:txBody>
          <a:bodyPr/>
          <a:lstStyle/>
          <a:p>
            <a:pPr algn="ctr"/>
            <a:r>
              <a:rPr lang="fr-FR" b="1" dirty="0">
                <a:solidFill>
                  <a:srgbClr val="FFFF00"/>
                </a:solidFill>
                <a:latin typeface="+mn-lt"/>
              </a:rPr>
              <a:t>Et puis, Arrive la menace extérieure</a:t>
            </a:r>
          </a:p>
        </p:txBody>
      </p:sp>
    </p:spTree>
    <p:extLst>
      <p:ext uri="{BB962C8B-B14F-4D97-AF65-F5344CB8AC3E}">
        <p14:creationId xmlns:p14="http://schemas.microsoft.com/office/powerpoint/2010/main" val="2592040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7553" y="96185"/>
            <a:ext cx="10515600" cy="1124322"/>
          </a:xfrm>
          <a:solidFill>
            <a:srgbClr val="FFFF00"/>
          </a:solidFill>
        </p:spPr>
        <p:txBody>
          <a:bodyPr>
            <a:normAutofit fontScale="90000"/>
          </a:bodyPr>
          <a:lstStyle/>
          <a:p>
            <a:pPr algn="ctr"/>
            <a:r>
              <a:rPr lang="fr-FR" b="1" dirty="0">
                <a:latin typeface="+mn-lt"/>
              </a:rPr>
              <a:t>La conquête du moustique tigre</a:t>
            </a:r>
            <a:br>
              <a:rPr lang="fr-FR" b="1" dirty="0">
                <a:latin typeface="+mn-lt"/>
              </a:rPr>
            </a:br>
            <a:r>
              <a:rPr lang="fr-FR" b="1" dirty="0">
                <a:latin typeface="+mn-lt"/>
              </a:rPr>
              <a:t>Aedes albopictus</a:t>
            </a:r>
          </a:p>
        </p:txBody>
      </p:sp>
      <p:sp>
        <p:nvSpPr>
          <p:cNvPr id="3" name="Espace réservé du contenu 2"/>
          <p:cNvSpPr>
            <a:spLocks noGrp="1"/>
          </p:cNvSpPr>
          <p:nvPr>
            <p:ph idx="1"/>
          </p:nvPr>
        </p:nvSpPr>
        <p:spPr>
          <a:xfrm>
            <a:off x="618565" y="1650813"/>
            <a:ext cx="11174505" cy="4351338"/>
          </a:xfrm>
        </p:spPr>
        <p:txBody>
          <a:bodyPr/>
          <a:lstStyle/>
          <a:p>
            <a:r>
              <a:rPr lang="fr-FR" b="1" dirty="0"/>
              <a:t>Moustique envahissant</a:t>
            </a:r>
          </a:p>
          <a:p>
            <a:r>
              <a:rPr lang="fr-FR" b="1" dirty="0"/>
              <a:t>Anthropophile</a:t>
            </a:r>
          </a:p>
          <a:p>
            <a:r>
              <a:rPr lang="fr-FR" b="1" dirty="0"/>
              <a:t>Nuisant</a:t>
            </a:r>
          </a:p>
          <a:p>
            <a:r>
              <a:rPr lang="fr-FR" b="1" dirty="0"/>
              <a:t>Diapause</a:t>
            </a:r>
          </a:p>
          <a:p>
            <a:r>
              <a:rPr lang="fr-FR" b="1" dirty="0"/>
              <a:t>Activité Diurne</a:t>
            </a:r>
          </a:p>
          <a:p>
            <a:r>
              <a:rPr lang="fr-FR" b="1" dirty="0"/>
              <a:t>Compètent : DENV, ZIKAV, CHIKENV</a:t>
            </a:r>
          </a:p>
          <a:p>
            <a:r>
              <a:rPr lang="fr-FR" b="1" dirty="0"/>
              <a:t>Originaire d’Asie du Sud-Est</a:t>
            </a:r>
          </a:p>
          <a:p>
            <a:r>
              <a:rPr lang="fr-FR" b="1" dirty="0"/>
              <a:t>A conquit rive nord de la méditerranée et Algérie</a:t>
            </a:r>
          </a:p>
          <a:p>
            <a:endParaRPr lang="fr-FR" b="1" dirty="0"/>
          </a:p>
          <a:p>
            <a:endParaRPr lang="fr-FR" b="1" dirty="0"/>
          </a:p>
          <a:p>
            <a:endParaRPr lang="fr-FR" b="1" dirty="0"/>
          </a:p>
          <a:p>
            <a:endParaRPr lang="fr-FR" b="1" dirty="0"/>
          </a:p>
          <a:p>
            <a:endParaRPr lang="fr-FR" b="1" dirty="0"/>
          </a:p>
        </p:txBody>
      </p:sp>
    </p:spTree>
    <p:extLst>
      <p:ext uri="{BB962C8B-B14F-4D97-AF65-F5344CB8AC3E}">
        <p14:creationId xmlns:p14="http://schemas.microsoft.com/office/powerpoint/2010/main" val="2335256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chef-1.bbci.co.uk/news/624/cpsprodpb/63C7/production/_87934552_spread_of_aedes_mosquitoes_6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5092" y="0"/>
            <a:ext cx="7496908" cy="6858000"/>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3"/>
          <a:stretch>
            <a:fillRect/>
          </a:stretch>
        </p:blipFill>
        <p:spPr>
          <a:xfrm>
            <a:off x="0" y="1369498"/>
            <a:ext cx="4695092" cy="1390650"/>
          </a:xfrm>
          <a:prstGeom prst="rect">
            <a:avLst/>
          </a:prstGeom>
          <a:ln>
            <a:solidFill>
              <a:schemeClr val="tx1"/>
            </a:solidFill>
          </a:ln>
        </p:spPr>
      </p:pic>
      <p:pic>
        <p:nvPicPr>
          <p:cNvPr id="4" name="Image 3"/>
          <p:cNvPicPr>
            <a:picLocks noChangeAspect="1"/>
          </p:cNvPicPr>
          <p:nvPr/>
        </p:nvPicPr>
        <p:blipFill>
          <a:blip r:embed="rId4"/>
          <a:stretch>
            <a:fillRect/>
          </a:stretch>
        </p:blipFill>
        <p:spPr>
          <a:xfrm>
            <a:off x="1209309" y="119523"/>
            <a:ext cx="2276475" cy="1162050"/>
          </a:xfrm>
          <a:prstGeom prst="rect">
            <a:avLst/>
          </a:prstGeom>
          <a:ln>
            <a:solidFill>
              <a:schemeClr val="tx1"/>
            </a:solidFill>
          </a:ln>
        </p:spPr>
      </p:pic>
    </p:spTree>
    <p:extLst>
      <p:ext uri="{BB962C8B-B14F-4D97-AF65-F5344CB8AC3E}">
        <p14:creationId xmlns:p14="http://schemas.microsoft.com/office/powerpoint/2010/main" val="3609682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519487" y="1616331"/>
            <a:ext cx="7896225" cy="4657725"/>
          </a:xfrm>
          <a:prstGeom prst="rect">
            <a:avLst/>
          </a:prstGeom>
        </p:spPr>
      </p:pic>
      <p:pic>
        <p:nvPicPr>
          <p:cNvPr id="3" name="Image 2"/>
          <p:cNvPicPr>
            <a:picLocks noChangeAspect="1"/>
          </p:cNvPicPr>
          <p:nvPr/>
        </p:nvPicPr>
        <p:blipFill>
          <a:blip r:embed="rId3"/>
          <a:stretch>
            <a:fillRect/>
          </a:stretch>
        </p:blipFill>
        <p:spPr>
          <a:xfrm>
            <a:off x="-128588" y="119523"/>
            <a:ext cx="2276475" cy="1162050"/>
          </a:xfrm>
          <a:prstGeom prst="rect">
            <a:avLst/>
          </a:prstGeom>
          <a:ln>
            <a:solidFill>
              <a:schemeClr val="accent1"/>
            </a:solidFill>
          </a:ln>
        </p:spPr>
      </p:pic>
      <p:pic>
        <p:nvPicPr>
          <p:cNvPr id="4" name="Image 3"/>
          <p:cNvPicPr>
            <a:picLocks noChangeAspect="1"/>
          </p:cNvPicPr>
          <p:nvPr/>
        </p:nvPicPr>
        <p:blipFill>
          <a:blip r:embed="rId4"/>
          <a:stretch>
            <a:fillRect/>
          </a:stretch>
        </p:blipFill>
        <p:spPr>
          <a:xfrm>
            <a:off x="2409092" y="5223"/>
            <a:ext cx="5854577" cy="1390650"/>
          </a:xfrm>
          <a:prstGeom prst="rect">
            <a:avLst/>
          </a:prstGeom>
        </p:spPr>
      </p:pic>
    </p:spTree>
    <p:extLst>
      <p:ext uri="{BB962C8B-B14F-4D97-AF65-F5344CB8AC3E}">
        <p14:creationId xmlns:p14="http://schemas.microsoft.com/office/powerpoint/2010/main" val="3803324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82132" y="2006080"/>
            <a:ext cx="11426091" cy="4851920"/>
          </a:xfrm>
          <a:ln>
            <a:noFill/>
          </a:ln>
        </p:spPr>
        <p:txBody>
          <a:bodyPr>
            <a:noAutofit/>
          </a:bodyPr>
          <a:lstStyle/>
          <a:p>
            <a:pPr>
              <a:spcBef>
                <a:spcPts val="600"/>
              </a:spcBef>
            </a:pPr>
            <a:r>
              <a:rPr lang="fr-FR" b="1" dirty="0"/>
              <a:t>Deux interfaces géographiques</a:t>
            </a:r>
          </a:p>
          <a:p>
            <a:pPr>
              <a:spcBef>
                <a:spcPts val="600"/>
              </a:spcBef>
            </a:pPr>
            <a:r>
              <a:rPr lang="fr-FR" b="1" dirty="0"/>
              <a:t>6 Étages bioclimatiques variés  </a:t>
            </a:r>
          </a:p>
          <a:p>
            <a:pPr>
              <a:spcBef>
                <a:spcPts val="600"/>
              </a:spcBef>
            </a:pPr>
            <a:r>
              <a:rPr lang="fr-FR" b="1" dirty="0"/>
              <a:t>16 Zones humides, naturelles et barrages</a:t>
            </a:r>
          </a:p>
          <a:p>
            <a:pPr>
              <a:spcBef>
                <a:spcPts val="600"/>
              </a:spcBef>
            </a:pPr>
            <a:r>
              <a:rPr lang="fr-FR" b="1" dirty="0"/>
              <a:t>Rupture de la barrière géographie du Sahara par la route transsaharienne</a:t>
            </a:r>
          </a:p>
          <a:p>
            <a:pPr>
              <a:spcBef>
                <a:spcPts val="600"/>
              </a:spcBef>
            </a:pPr>
            <a:r>
              <a:rPr lang="fr-FR" b="1" dirty="0"/>
              <a:t>Changement climatique perceptible:</a:t>
            </a:r>
          </a:p>
          <a:p>
            <a:pPr lvl="1">
              <a:spcBef>
                <a:spcPts val="600"/>
              </a:spcBef>
            </a:pPr>
            <a:r>
              <a:rPr lang="fr-FR" b="1" dirty="0"/>
              <a:t>Avancée du désert vers le nord</a:t>
            </a:r>
          </a:p>
          <a:p>
            <a:pPr lvl="1">
              <a:spcBef>
                <a:spcPts val="600"/>
              </a:spcBef>
            </a:pPr>
            <a:r>
              <a:rPr lang="fr-FR" b="1" dirty="0"/>
              <a:t>Canicule estivale (&gt;48°C en 2018)</a:t>
            </a:r>
          </a:p>
          <a:p>
            <a:pPr lvl="1">
              <a:spcBef>
                <a:spcPts val="600"/>
              </a:spcBef>
            </a:pPr>
            <a:r>
              <a:rPr lang="fr-FR" b="1" dirty="0"/>
              <a:t>inondations</a:t>
            </a:r>
          </a:p>
          <a:p>
            <a:pPr>
              <a:spcBef>
                <a:spcPts val="600"/>
              </a:spcBef>
            </a:pPr>
            <a:r>
              <a:rPr lang="fr-FR" b="1" dirty="0"/>
              <a:t>Couloirs de migration des oiseaux</a:t>
            </a:r>
          </a:p>
        </p:txBody>
      </p:sp>
      <p:sp>
        <p:nvSpPr>
          <p:cNvPr id="4" name="Espace réservé du numéro de diapositive 3"/>
          <p:cNvSpPr>
            <a:spLocks noGrp="1"/>
          </p:cNvSpPr>
          <p:nvPr>
            <p:ph type="sldNum" sz="quarter" idx="12"/>
          </p:nvPr>
        </p:nvSpPr>
        <p:spPr/>
        <p:txBody>
          <a:bodyPr/>
          <a:lstStyle/>
          <a:p>
            <a:fld id="{D9935B37-4B69-472F-A57F-3BCD71D82011}" type="slidenum">
              <a:rPr lang="fr-FR" smtClean="0"/>
              <a:pPr/>
              <a:t>4</a:t>
            </a:fld>
            <a:endParaRPr lang="fr-FR"/>
          </a:p>
        </p:txBody>
      </p:sp>
      <p:sp>
        <p:nvSpPr>
          <p:cNvPr id="5" name="Titre 4"/>
          <p:cNvSpPr>
            <a:spLocks noGrp="1"/>
          </p:cNvSpPr>
          <p:nvPr>
            <p:ph type="title"/>
          </p:nvPr>
        </p:nvSpPr>
        <p:spPr>
          <a:xfrm>
            <a:off x="582133" y="1106155"/>
            <a:ext cx="8229600" cy="648072"/>
          </a:xfrm>
        </p:spPr>
        <p:txBody>
          <a:bodyPr>
            <a:normAutofit/>
          </a:bodyPr>
          <a:lstStyle/>
          <a:p>
            <a:pPr algn="l"/>
            <a:r>
              <a:rPr lang="fr-FR" sz="2800" b="1" dirty="0">
                <a:solidFill>
                  <a:srgbClr val="C00000"/>
                </a:solidFill>
                <a:effectLst>
                  <a:outerShdw blurRad="38100" dist="38100" dir="2700000" algn="tl">
                    <a:srgbClr val="000000">
                      <a:alpha val="43137"/>
                    </a:srgbClr>
                  </a:outerShdw>
                </a:effectLst>
                <a:latin typeface="+mn-lt"/>
              </a:rPr>
              <a:t>Déterminants Géographies</a:t>
            </a:r>
          </a:p>
        </p:txBody>
      </p:sp>
      <p:sp>
        <p:nvSpPr>
          <p:cNvPr id="6" name="Titre 1"/>
          <p:cNvSpPr txBox="1">
            <a:spLocks/>
          </p:cNvSpPr>
          <p:nvPr/>
        </p:nvSpPr>
        <p:spPr>
          <a:xfrm>
            <a:off x="349624" y="202630"/>
            <a:ext cx="11524129" cy="778098"/>
          </a:xfrm>
          <a:prstGeom prst="rect">
            <a:avLst/>
          </a:prstGeom>
          <a:solidFill>
            <a:schemeClr val="accent5">
              <a:lumMod val="50000"/>
            </a:schemeClr>
          </a:solidFill>
          <a:ln>
            <a:solidFill>
              <a:schemeClr val="tx1"/>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spcAft>
                <a:spcPts val="600"/>
              </a:spcAft>
            </a:pPr>
            <a:r>
              <a:rPr lang="fr-FR" sz="3200" b="1" dirty="0">
                <a:solidFill>
                  <a:schemeClr val="bg1"/>
                </a:solidFill>
                <a:latin typeface="+mn-lt"/>
              </a:rPr>
              <a:t>Quelques déterminants d’émergence en Algérie</a:t>
            </a:r>
          </a:p>
        </p:txBody>
      </p:sp>
    </p:spTree>
    <p:extLst>
      <p:ext uri="{BB962C8B-B14F-4D97-AF65-F5344CB8AC3E}">
        <p14:creationId xmlns:p14="http://schemas.microsoft.com/office/powerpoint/2010/main" val="112463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091107" y="176023"/>
            <a:ext cx="6100893" cy="5275208"/>
          </a:xfrm>
          <a:prstGeom prst="rect">
            <a:avLst/>
          </a:prstGeom>
        </p:spPr>
      </p:pic>
      <p:pic>
        <p:nvPicPr>
          <p:cNvPr id="3" name="Image 2"/>
          <p:cNvPicPr>
            <a:picLocks noChangeAspect="1"/>
          </p:cNvPicPr>
          <p:nvPr/>
        </p:nvPicPr>
        <p:blipFill>
          <a:blip r:embed="rId3"/>
          <a:stretch>
            <a:fillRect/>
          </a:stretch>
        </p:blipFill>
        <p:spPr>
          <a:xfrm>
            <a:off x="133349" y="3101863"/>
            <a:ext cx="4702419" cy="3699697"/>
          </a:xfrm>
          <a:prstGeom prst="rect">
            <a:avLst/>
          </a:prstGeom>
        </p:spPr>
      </p:pic>
      <p:pic>
        <p:nvPicPr>
          <p:cNvPr id="4" name="Image 3"/>
          <p:cNvPicPr>
            <a:picLocks noChangeAspect="1"/>
          </p:cNvPicPr>
          <p:nvPr/>
        </p:nvPicPr>
        <p:blipFill>
          <a:blip r:embed="rId4"/>
          <a:stretch>
            <a:fillRect/>
          </a:stretch>
        </p:blipFill>
        <p:spPr>
          <a:xfrm>
            <a:off x="0" y="68517"/>
            <a:ext cx="6024156" cy="2885697"/>
          </a:xfrm>
          <a:prstGeom prst="rect">
            <a:avLst/>
          </a:prstGeom>
        </p:spPr>
      </p:pic>
    </p:spTree>
    <p:extLst>
      <p:ext uri="{BB962C8B-B14F-4D97-AF65-F5344CB8AC3E}">
        <p14:creationId xmlns:p14="http://schemas.microsoft.com/office/powerpoint/2010/main" val="1177076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8" y="2132856"/>
            <a:ext cx="7920880" cy="3662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re 1"/>
          <p:cNvSpPr txBox="1">
            <a:spLocks/>
          </p:cNvSpPr>
          <p:nvPr/>
        </p:nvSpPr>
        <p:spPr>
          <a:xfrm>
            <a:off x="1869571" y="555675"/>
            <a:ext cx="8229600" cy="99412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latin typeface="Arial Black" panose="020B0A04020102020204" pitchFamily="34" charset="0"/>
              </a:rPr>
              <a:t>Aedes Albopictus in DZ</a:t>
            </a:r>
          </a:p>
        </p:txBody>
      </p:sp>
    </p:spTree>
    <p:extLst>
      <p:ext uri="{BB962C8B-B14F-4D97-AF65-F5344CB8AC3E}">
        <p14:creationId xmlns:p14="http://schemas.microsoft.com/office/powerpoint/2010/main" val="37788462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11734800" cy="994122"/>
          </a:xfrm>
          <a:solidFill>
            <a:srgbClr val="002060"/>
          </a:solidFill>
        </p:spPr>
        <p:txBody>
          <a:bodyPr/>
          <a:lstStyle/>
          <a:p>
            <a:pPr algn="ctr"/>
            <a:r>
              <a:rPr lang="fr-FR" b="1" dirty="0">
                <a:solidFill>
                  <a:srgbClr val="FFFF00"/>
                </a:solidFill>
                <a:latin typeface="+mn-lt"/>
              </a:rPr>
              <a:t>Aedes Albopictus in DZ</a:t>
            </a:r>
          </a:p>
        </p:txBody>
      </p:sp>
      <p:sp>
        <p:nvSpPr>
          <p:cNvPr id="3" name="Espace réservé du contenu 2"/>
          <p:cNvSpPr>
            <a:spLocks noGrp="1"/>
          </p:cNvSpPr>
          <p:nvPr>
            <p:ph idx="1"/>
          </p:nvPr>
        </p:nvSpPr>
        <p:spPr>
          <a:xfrm>
            <a:off x="412377" y="1371601"/>
            <a:ext cx="11779623" cy="4525963"/>
          </a:xfrm>
        </p:spPr>
        <p:txBody>
          <a:bodyPr>
            <a:noAutofit/>
          </a:bodyPr>
          <a:lstStyle/>
          <a:p>
            <a:pPr marL="0" indent="0">
              <a:buNone/>
            </a:pPr>
            <a:r>
              <a:rPr lang="fr-FR" b="1" u="sng" dirty="0">
                <a:solidFill>
                  <a:srgbClr val="C00000"/>
                </a:solidFill>
              </a:rPr>
              <a:t>2010: </a:t>
            </a:r>
            <a:r>
              <a:rPr lang="fr-FR" sz="2400" b="1" dirty="0"/>
              <a:t>	</a:t>
            </a:r>
          </a:p>
          <a:p>
            <a:pPr marL="0" indent="0">
              <a:buNone/>
            </a:pPr>
            <a:r>
              <a:rPr lang="fr-FR" sz="2400" b="1" dirty="0"/>
              <a:t>découverte fortuite  d’un spécimen d’Aedes </a:t>
            </a:r>
            <a:r>
              <a:rPr lang="fr-FR" sz="2400" b="1" dirty="0" err="1"/>
              <a:t>albopitus</a:t>
            </a:r>
            <a:r>
              <a:rPr lang="fr-FR" sz="2400" b="1" dirty="0"/>
              <a:t> à </a:t>
            </a:r>
            <a:r>
              <a:rPr lang="fr-FR" sz="2400" b="1" dirty="0" err="1"/>
              <a:t>Larbaa</a:t>
            </a:r>
            <a:r>
              <a:rPr lang="fr-FR" sz="2400" b="1" dirty="0"/>
              <a:t> </a:t>
            </a:r>
            <a:r>
              <a:rPr lang="fr-FR" sz="2400" b="1" dirty="0" err="1"/>
              <a:t>Nath</a:t>
            </a:r>
            <a:r>
              <a:rPr lang="fr-FR" sz="2400" b="1" dirty="0"/>
              <a:t> </a:t>
            </a:r>
            <a:r>
              <a:rPr lang="fr-FR" sz="2400" b="1" dirty="0" err="1"/>
              <a:t>Irathen</a:t>
            </a:r>
            <a:r>
              <a:rPr lang="fr-FR" sz="2400" b="1" dirty="0"/>
              <a:t> (Tizi-Ouzou) </a:t>
            </a:r>
          </a:p>
          <a:p>
            <a:pPr marL="0" indent="0">
              <a:buNone/>
            </a:pPr>
            <a:r>
              <a:rPr lang="fr-FR" b="1" dirty="0">
                <a:solidFill>
                  <a:srgbClr val="C00000"/>
                </a:solidFill>
              </a:rPr>
              <a:t>2015 : Plainte de nuisance par la population</a:t>
            </a:r>
            <a:r>
              <a:rPr lang="fr-FR" sz="2400" b="1" dirty="0"/>
              <a:t>: </a:t>
            </a:r>
          </a:p>
          <a:p>
            <a:pPr marL="0" indent="0">
              <a:buNone/>
            </a:pPr>
            <a:r>
              <a:rPr lang="fr-FR" b="1" dirty="0" err="1">
                <a:solidFill>
                  <a:srgbClr val="C00000"/>
                </a:solidFill>
              </a:rPr>
              <a:t>Dec</a:t>
            </a:r>
            <a:r>
              <a:rPr lang="fr-FR" b="1" dirty="0">
                <a:solidFill>
                  <a:srgbClr val="C00000"/>
                </a:solidFill>
              </a:rPr>
              <a:t>. 2015</a:t>
            </a:r>
            <a:r>
              <a:rPr lang="fr-FR" sz="2400" b="1" dirty="0"/>
              <a:t>: confirmation de l’introduction de cette espèce  à Ain </a:t>
            </a:r>
            <a:r>
              <a:rPr lang="fr-FR" sz="2400" b="1" dirty="0" err="1"/>
              <a:t>Turk</a:t>
            </a:r>
            <a:r>
              <a:rPr lang="fr-FR" sz="2400" b="1" dirty="0"/>
              <a:t> ( d’Oran)</a:t>
            </a:r>
          </a:p>
          <a:p>
            <a:pPr marL="0" indent="0">
              <a:buNone/>
            </a:pPr>
            <a:r>
              <a:rPr lang="fr-FR" b="1" dirty="0">
                <a:solidFill>
                  <a:srgbClr val="C00000"/>
                </a:solidFill>
              </a:rPr>
              <a:t>juillet  2016-17 </a:t>
            </a:r>
            <a:r>
              <a:rPr lang="fr-FR" sz="2400" b="1" dirty="0"/>
              <a:t>: </a:t>
            </a:r>
            <a:r>
              <a:rPr lang="fr-FR" b="1" dirty="0">
                <a:solidFill>
                  <a:srgbClr val="C00000"/>
                </a:solidFill>
              </a:rPr>
              <a:t>Alger</a:t>
            </a:r>
          </a:p>
          <a:p>
            <a:pPr marL="0" indent="0">
              <a:buNone/>
            </a:pPr>
            <a:r>
              <a:rPr lang="fr-FR" sz="2400" b="1" dirty="0"/>
              <a:t>	Confirmation la  présence d’Aedes albopictus à tous les stades de son 	développement (œufs, larves et adultes)</a:t>
            </a:r>
          </a:p>
          <a:p>
            <a:pPr marL="0" indent="0">
              <a:buNone/>
            </a:pPr>
            <a:r>
              <a:rPr lang="fr-FR" sz="2400" b="1" dirty="0"/>
              <a:t>	</a:t>
            </a:r>
            <a:r>
              <a:rPr lang="fr-FR" sz="2400" b="1" dirty="0" err="1"/>
              <a:t>Birkhadem</a:t>
            </a:r>
            <a:r>
              <a:rPr lang="fr-FR" sz="2400" b="1" dirty="0"/>
              <a:t>  et  Ain  </a:t>
            </a:r>
            <a:r>
              <a:rPr lang="fr-FR" sz="2400" b="1" dirty="0" err="1"/>
              <a:t>Naadja</a:t>
            </a:r>
            <a:r>
              <a:rPr lang="fr-FR" sz="2400" b="1" dirty="0"/>
              <a:t>, vieux  Kouba, Dar El Beida, </a:t>
            </a:r>
            <a:r>
              <a:rPr lang="fr-FR" sz="2400" b="1" dirty="0" err="1"/>
              <a:t>Bainem</a:t>
            </a:r>
            <a:r>
              <a:rPr lang="fr-FR" sz="2400" b="1" dirty="0"/>
              <a:t>, Bordj El 	</a:t>
            </a:r>
            <a:r>
              <a:rPr lang="fr-FR" sz="2400" b="1" dirty="0" err="1"/>
              <a:t>Kiffan</a:t>
            </a:r>
            <a:r>
              <a:rPr lang="fr-FR" sz="2400" b="1" dirty="0"/>
              <a:t>, 	</a:t>
            </a:r>
            <a:r>
              <a:rPr lang="fr-FR" sz="2400" b="1" dirty="0" err="1"/>
              <a:t>Staoueli</a:t>
            </a:r>
            <a:r>
              <a:rPr lang="fr-FR" sz="2400" b="1" dirty="0"/>
              <a:t> </a:t>
            </a:r>
            <a:r>
              <a:rPr lang="fr-FR" sz="2400" b="1" dirty="0" err="1"/>
              <a:t>etc</a:t>
            </a:r>
            <a:endParaRPr lang="fr-FR" sz="2400" b="1" dirty="0"/>
          </a:p>
          <a:p>
            <a:pPr marL="0" indent="0">
              <a:buNone/>
            </a:pPr>
            <a:r>
              <a:rPr lang="fr-FR" b="1" dirty="0">
                <a:solidFill>
                  <a:srgbClr val="C00000"/>
                </a:solidFill>
              </a:rPr>
              <a:t>Aout 2017 </a:t>
            </a:r>
            <a:r>
              <a:rPr lang="fr-FR" sz="2400" b="1" dirty="0"/>
              <a:t>: Jijel : confirmation</a:t>
            </a:r>
          </a:p>
          <a:p>
            <a:pPr marL="0" indent="0">
              <a:buNone/>
            </a:pPr>
            <a:r>
              <a:rPr lang="fr-FR" b="1" dirty="0">
                <a:solidFill>
                  <a:srgbClr val="C00000"/>
                </a:solidFill>
              </a:rPr>
              <a:t>2018 : </a:t>
            </a:r>
            <a:r>
              <a:rPr lang="fr-FR" sz="2400" b="1" dirty="0"/>
              <a:t>Guelma, Skikda, </a:t>
            </a:r>
            <a:r>
              <a:rPr lang="fr-FR" sz="2400" b="1" dirty="0" err="1"/>
              <a:t>Etarf</a:t>
            </a:r>
            <a:endParaRPr lang="fr-FR" sz="2400" b="1" dirty="0"/>
          </a:p>
        </p:txBody>
      </p:sp>
    </p:spTree>
    <p:extLst>
      <p:ext uri="{BB962C8B-B14F-4D97-AF65-F5344CB8AC3E}">
        <p14:creationId xmlns:p14="http://schemas.microsoft.com/office/powerpoint/2010/main" val="4105203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564" y="551710"/>
            <a:ext cx="5118048" cy="59163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470" y="551709"/>
            <a:ext cx="5782235" cy="5916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7844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3786436" cy="32004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888" y="228600"/>
            <a:ext cx="3352800" cy="2806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573016"/>
            <a:ext cx="3900736" cy="29912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7888" y="3140969"/>
            <a:ext cx="3352800" cy="3423299"/>
          </a:xfrm>
          <a:prstGeom prst="rect">
            <a:avLst/>
          </a:prstGeom>
          <a:ln>
            <a:solidFill>
              <a:schemeClr val="accent1"/>
            </a:solidFill>
          </a:ln>
        </p:spPr>
      </p:pic>
      <p:sp>
        <p:nvSpPr>
          <p:cNvPr id="2" name="ZoneTexte 1"/>
          <p:cNvSpPr txBox="1"/>
          <p:nvPr/>
        </p:nvSpPr>
        <p:spPr>
          <a:xfrm>
            <a:off x="8713694" y="726141"/>
            <a:ext cx="2750946" cy="1815882"/>
          </a:xfrm>
          <a:prstGeom prst="rect">
            <a:avLst/>
          </a:prstGeom>
          <a:noFill/>
        </p:spPr>
        <p:txBody>
          <a:bodyPr wrap="none" rtlCol="0">
            <a:spAutoFit/>
          </a:bodyPr>
          <a:lstStyle/>
          <a:p>
            <a:r>
              <a:rPr lang="fr-FR" sz="2800" b="1" dirty="0"/>
              <a:t>Signalement FB : </a:t>
            </a:r>
          </a:p>
          <a:p>
            <a:r>
              <a:rPr lang="fr-FR" sz="2800" b="1" dirty="0"/>
              <a:t>IPA</a:t>
            </a:r>
          </a:p>
          <a:p>
            <a:r>
              <a:rPr lang="fr-FR" sz="2800" b="1" dirty="0"/>
              <a:t>CIAL</a:t>
            </a:r>
          </a:p>
          <a:p>
            <a:r>
              <a:rPr lang="fr-FR" sz="2800" b="1" dirty="0"/>
              <a:t>RAE</a:t>
            </a:r>
          </a:p>
        </p:txBody>
      </p:sp>
    </p:spTree>
    <p:extLst>
      <p:ext uri="{BB962C8B-B14F-4D97-AF65-F5344CB8AC3E}">
        <p14:creationId xmlns:p14="http://schemas.microsoft.com/office/powerpoint/2010/main" val="68879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291" y="0"/>
            <a:ext cx="8024886" cy="5934253"/>
          </a:xfrm>
          <a:prstGeom prst="rect">
            <a:avLst/>
          </a:prstGeom>
          <a:ln>
            <a:solidFill>
              <a:schemeClr val="accent1"/>
            </a:solidFill>
          </a:ln>
        </p:spPr>
      </p:pic>
      <p:sp>
        <p:nvSpPr>
          <p:cNvPr id="4" name="ZoneTexte 3"/>
          <p:cNvSpPr txBox="1"/>
          <p:nvPr/>
        </p:nvSpPr>
        <p:spPr>
          <a:xfrm>
            <a:off x="3234157" y="6211669"/>
            <a:ext cx="5319020" cy="646331"/>
          </a:xfrm>
          <a:prstGeom prst="rect">
            <a:avLst/>
          </a:prstGeom>
          <a:noFill/>
        </p:spPr>
        <p:txBody>
          <a:bodyPr wrap="none" rtlCol="0">
            <a:spAutoFit/>
          </a:bodyPr>
          <a:lstStyle/>
          <a:p>
            <a:pPr algn="ctr"/>
            <a:r>
              <a:rPr lang="fr-FR" b="1" dirty="0"/>
              <a:t>Voici comment les infectiologues </a:t>
            </a:r>
          </a:p>
          <a:p>
            <a:pPr algn="ctr"/>
            <a:r>
              <a:rPr lang="fr-FR" b="1" dirty="0"/>
              <a:t>contribuent au signalement du tigre et à sa dispersion</a:t>
            </a:r>
          </a:p>
        </p:txBody>
      </p:sp>
      <p:sp>
        <p:nvSpPr>
          <p:cNvPr id="3" name="ZoneTexte 2"/>
          <p:cNvSpPr txBox="1"/>
          <p:nvPr/>
        </p:nvSpPr>
        <p:spPr>
          <a:xfrm>
            <a:off x="8955742" y="1062318"/>
            <a:ext cx="2230739" cy="461665"/>
          </a:xfrm>
          <a:prstGeom prst="rect">
            <a:avLst/>
          </a:prstGeom>
          <a:solidFill>
            <a:srgbClr val="FFFF00"/>
          </a:solidFill>
        </p:spPr>
        <p:txBody>
          <a:bodyPr wrap="none" rtlCol="0">
            <a:spAutoFit/>
          </a:bodyPr>
          <a:lstStyle/>
          <a:p>
            <a:r>
              <a:rPr lang="fr-FR" sz="2400" b="1" dirty="0"/>
              <a:t>Aedes au volant</a:t>
            </a:r>
          </a:p>
        </p:txBody>
      </p:sp>
      <p:cxnSp>
        <p:nvCxnSpPr>
          <p:cNvPr id="6" name="Connecteur droit avec flèche 5"/>
          <p:cNvCxnSpPr>
            <a:stCxn id="3" idx="1"/>
          </p:cNvCxnSpPr>
          <p:nvPr/>
        </p:nvCxnSpPr>
        <p:spPr>
          <a:xfrm flipH="1">
            <a:off x="5741894" y="1293151"/>
            <a:ext cx="3213848" cy="118110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353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7764" y="1825625"/>
            <a:ext cx="5706035" cy="2423646"/>
          </a:xfrm>
        </p:spPr>
        <p:txBody>
          <a:bodyPr/>
          <a:lstStyle/>
          <a:p>
            <a:pPr marL="0" indent="0">
              <a:buNone/>
            </a:pPr>
            <a:r>
              <a:rPr lang="fr-FR" b="1" dirty="0"/>
              <a:t>Le moustique tigre peut transmettre</a:t>
            </a:r>
          </a:p>
          <a:p>
            <a:r>
              <a:rPr lang="fr-FR" b="1" dirty="0"/>
              <a:t>La dengue</a:t>
            </a:r>
          </a:p>
          <a:p>
            <a:r>
              <a:rPr lang="fr-FR" b="1" dirty="0"/>
              <a:t>Le Zika</a:t>
            </a:r>
          </a:p>
          <a:p>
            <a:r>
              <a:rPr lang="fr-FR" b="1" dirty="0"/>
              <a:t>Le chikungunya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14" y="1478304"/>
            <a:ext cx="5374050" cy="4014125"/>
          </a:xfrm>
          <a:prstGeom prst="rect">
            <a:avLst/>
          </a:prstGeom>
        </p:spPr>
      </p:pic>
    </p:spTree>
    <p:extLst>
      <p:ext uri="{BB962C8B-B14F-4D97-AF65-F5344CB8AC3E}">
        <p14:creationId xmlns:p14="http://schemas.microsoft.com/office/powerpoint/2010/main" val="3584072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5701553" y="2456891"/>
            <a:ext cx="5930153" cy="19537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b="1" dirty="0">
                <a:effectLst>
                  <a:outerShdw blurRad="38100" dist="38100" dir="2700000" algn="tl">
                    <a:srgbClr val="000000">
                      <a:alpha val="43137"/>
                    </a:srgbClr>
                  </a:outerShdw>
                </a:effectLst>
                <a:latin typeface="+mn-lt"/>
              </a:rPr>
              <a:t>LA DENGUE:</a:t>
            </a:r>
            <a:br>
              <a:rPr lang="fr-FR" sz="3600" b="1" dirty="0">
                <a:effectLst>
                  <a:outerShdw blurRad="38100" dist="38100" dir="2700000" algn="tl">
                    <a:srgbClr val="000000">
                      <a:alpha val="43137"/>
                    </a:srgbClr>
                  </a:outerShdw>
                </a:effectLst>
                <a:latin typeface="+mn-lt"/>
              </a:rPr>
            </a:br>
            <a:r>
              <a:rPr lang="fr-FR" sz="3600" b="1" dirty="0">
                <a:effectLst>
                  <a:outerShdw blurRad="38100" dist="38100" dir="2700000" algn="tl">
                    <a:srgbClr val="000000">
                      <a:alpha val="43137"/>
                    </a:srgbClr>
                  </a:outerShdw>
                </a:effectLst>
                <a:latin typeface="+mn-lt"/>
              </a:rPr>
              <a:t>une Emergence Réussie</a:t>
            </a:r>
            <a:br>
              <a:rPr lang="fr-FR" sz="3600" b="1" dirty="0">
                <a:effectLst>
                  <a:outerShdw blurRad="38100" dist="38100" dir="2700000" algn="tl">
                    <a:srgbClr val="000000">
                      <a:alpha val="43137"/>
                    </a:srgbClr>
                  </a:outerShdw>
                </a:effectLst>
                <a:latin typeface="+mn-lt"/>
              </a:rPr>
            </a:br>
            <a:r>
              <a:rPr lang="fr-FR" sz="3600" b="1" dirty="0">
                <a:effectLst>
                  <a:outerShdw blurRad="38100" dist="38100" dir="2700000" algn="tl">
                    <a:srgbClr val="000000">
                      <a:alpha val="43137"/>
                    </a:srgbClr>
                  </a:outerShdw>
                </a:effectLst>
                <a:latin typeface="+mn-lt"/>
              </a:rPr>
              <a:t>une Menace pour le Maghreb</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7" y="99864"/>
            <a:ext cx="5199239" cy="2969096"/>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9" y="3212975"/>
            <a:ext cx="5374050" cy="4014125"/>
          </a:xfrm>
          <a:prstGeom prst="rect">
            <a:avLst/>
          </a:prstGeom>
        </p:spPr>
      </p:pic>
    </p:spTree>
    <p:extLst>
      <p:ext uri="{BB962C8B-B14F-4D97-AF65-F5344CB8AC3E}">
        <p14:creationId xmlns:p14="http://schemas.microsoft.com/office/powerpoint/2010/main" val="29153087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758607" y="169549"/>
            <a:ext cx="10967228" cy="664169"/>
          </a:xfrm>
          <a:prstGeom prst="rect">
            <a:avLst/>
          </a:prstGeom>
          <a:solidFill>
            <a:schemeClr val="tx2">
              <a:lumMod val="75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b="1" dirty="0">
                <a:solidFill>
                  <a:srgbClr val="FFFF00"/>
                </a:solidFill>
                <a:latin typeface="+mn-lt"/>
              </a:rPr>
              <a:t>Charge mondiale de la dengue</a:t>
            </a:r>
            <a:endParaRPr lang="fr-FR" sz="3600" dirty="0">
              <a:solidFill>
                <a:srgbClr val="FFFF00"/>
              </a:solidFill>
              <a:latin typeface="+mn-lt"/>
            </a:endParaRPr>
          </a:p>
        </p:txBody>
      </p:sp>
      <p:sp>
        <p:nvSpPr>
          <p:cNvPr id="3" name="Espace réservé du contenu 2"/>
          <p:cNvSpPr txBox="1">
            <a:spLocks/>
          </p:cNvSpPr>
          <p:nvPr/>
        </p:nvSpPr>
        <p:spPr>
          <a:xfrm>
            <a:off x="542582" y="1249671"/>
            <a:ext cx="11707353" cy="20314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1200"/>
              </a:spcAft>
            </a:pPr>
            <a:r>
              <a:rPr lang="fr-FR" sz="2400" b="1" dirty="0"/>
              <a:t>L’incidence de la dengue a progressé de manière spectaculaire dans le monde entier au cours des dernières décennies. </a:t>
            </a:r>
          </a:p>
          <a:p>
            <a:pPr>
              <a:spcBef>
                <a:spcPts val="1200"/>
              </a:spcBef>
              <a:spcAft>
                <a:spcPts val="1200"/>
              </a:spcAft>
            </a:pPr>
            <a:r>
              <a:rPr lang="fr-FR" sz="2400" b="1" dirty="0"/>
              <a:t>Estimation: </a:t>
            </a:r>
            <a:r>
              <a:rPr lang="fr-FR" sz="2400" b="1" dirty="0">
                <a:solidFill>
                  <a:srgbClr val="C00000"/>
                </a:solidFill>
                <a:effectLst>
                  <a:outerShdw blurRad="38100" dist="38100" dir="2700000" algn="tl">
                    <a:srgbClr val="000000">
                      <a:alpha val="43137"/>
                    </a:srgbClr>
                  </a:outerShdw>
                </a:effectLst>
              </a:rPr>
              <a:t>3,9 milliards </a:t>
            </a:r>
            <a:r>
              <a:rPr lang="fr-FR" sz="2400" b="1" dirty="0"/>
              <a:t>de personnes, dans </a:t>
            </a:r>
            <a:r>
              <a:rPr lang="fr-FR" sz="2400" b="1" dirty="0">
                <a:solidFill>
                  <a:srgbClr val="C00000"/>
                </a:solidFill>
                <a:effectLst>
                  <a:outerShdw blurRad="38100" dist="38100" dir="2700000" algn="tl">
                    <a:srgbClr val="000000">
                      <a:alpha val="43137"/>
                    </a:srgbClr>
                  </a:outerShdw>
                </a:effectLst>
              </a:rPr>
              <a:t>128 pays</a:t>
            </a:r>
            <a:r>
              <a:rPr lang="fr-FR" sz="2400" b="1" dirty="0"/>
              <a:t>, sont exposées à l’infection par les virus de la dengue</a:t>
            </a:r>
          </a:p>
          <a:p>
            <a:pPr>
              <a:spcBef>
                <a:spcPts val="1200"/>
              </a:spcBef>
              <a:spcAft>
                <a:spcPts val="1200"/>
              </a:spcAft>
            </a:pPr>
            <a:r>
              <a:rPr lang="fr-FR" sz="2400" b="1" dirty="0"/>
              <a:t>Le nombre réel de cas est sous-notifié et de nombreux cas ne sont pas correctement classés</a:t>
            </a:r>
          </a:p>
          <a:p>
            <a:pPr>
              <a:spcBef>
                <a:spcPts val="1200"/>
              </a:spcBef>
              <a:spcAft>
                <a:spcPts val="1200"/>
              </a:spcAft>
            </a:pPr>
            <a:endParaRPr lang="fr-FR" sz="2400" b="1" dirty="0"/>
          </a:p>
          <a:p>
            <a:pPr>
              <a:spcBef>
                <a:spcPts val="1200"/>
              </a:spcBef>
              <a:spcAft>
                <a:spcPts val="1200"/>
              </a:spcAft>
            </a:pPr>
            <a:endParaRPr lang="fr-FR" sz="2400" b="1" dirty="0"/>
          </a:p>
        </p:txBody>
      </p:sp>
      <p:sp>
        <p:nvSpPr>
          <p:cNvPr id="4" name="Rectangle 3"/>
          <p:cNvSpPr/>
          <p:nvPr/>
        </p:nvSpPr>
        <p:spPr>
          <a:xfrm>
            <a:off x="614590" y="3985973"/>
            <a:ext cx="11611391" cy="2400657"/>
          </a:xfrm>
          <a:prstGeom prst="rect">
            <a:avLst/>
          </a:prstGeom>
        </p:spPr>
        <p:txBody>
          <a:bodyPr wrap="square">
            <a:spAutoFit/>
          </a:bodyPr>
          <a:lstStyle/>
          <a:p>
            <a:pPr>
              <a:spcBef>
                <a:spcPts val="1200"/>
              </a:spcBef>
              <a:spcAft>
                <a:spcPts val="1200"/>
              </a:spcAft>
            </a:pPr>
            <a:r>
              <a:rPr lang="fr-FR" sz="2000" b="1" dirty="0"/>
              <a:t>Estimation récente, on compterait </a:t>
            </a:r>
            <a:r>
              <a:rPr lang="fr-FR" sz="2000" b="1" dirty="0">
                <a:solidFill>
                  <a:srgbClr val="C00000"/>
                </a:solidFill>
                <a:effectLst>
                  <a:outerShdw blurRad="38100" dist="38100" dir="2700000" algn="tl">
                    <a:srgbClr val="000000">
                      <a:alpha val="43137"/>
                    </a:srgbClr>
                  </a:outerShdw>
                </a:effectLst>
              </a:rPr>
              <a:t>390 millions de cas/an </a:t>
            </a:r>
            <a:r>
              <a:rPr lang="fr-FR" sz="2000" b="1" dirty="0"/>
              <a:t>dont </a:t>
            </a:r>
          </a:p>
          <a:p>
            <a:pPr marL="285750" indent="-285750">
              <a:spcBef>
                <a:spcPts val="1200"/>
              </a:spcBef>
              <a:spcAft>
                <a:spcPts val="1200"/>
              </a:spcAft>
              <a:buFont typeface="Arial" pitchFamily="34" charset="0"/>
              <a:buChar char="•"/>
            </a:pPr>
            <a:r>
              <a:rPr lang="fr-FR" sz="2000" b="1" dirty="0">
                <a:solidFill>
                  <a:srgbClr val="C00000"/>
                </a:solidFill>
                <a:effectLst>
                  <a:outerShdw blurRad="38100" dist="38100" dir="2700000" algn="tl">
                    <a:srgbClr val="000000">
                      <a:alpha val="43137"/>
                    </a:srgbClr>
                  </a:outerShdw>
                </a:effectLst>
              </a:rPr>
              <a:t>96 millions </a:t>
            </a:r>
            <a:r>
              <a:rPr lang="fr-FR" sz="2000" b="1" dirty="0"/>
              <a:t>(67-136 millions) cas cliniques</a:t>
            </a:r>
          </a:p>
          <a:p>
            <a:pPr marL="285750" indent="-285750">
              <a:spcBef>
                <a:spcPts val="1200"/>
              </a:spcBef>
              <a:spcAft>
                <a:spcPts val="1200"/>
              </a:spcAft>
              <a:buFont typeface="Arial" pitchFamily="34" charset="0"/>
              <a:buChar char="•"/>
            </a:pPr>
            <a:r>
              <a:rPr lang="fr-FR" sz="2000" b="1" dirty="0">
                <a:solidFill>
                  <a:srgbClr val="C00000"/>
                </a:solidFill>
                <a:effectLst>
                  <a:outerShdw blurRad="38100" dist="38100" dir="2700000" algn="tl">
                    <a:srgbClr val="000000">
                      <a:alpha val="43137"/>
                    </a:srgbClr>
                  </a:outerShdw>
                </a:effectLst>
              </a:rPr>
              <a:t>20-25 000 décès</a:t>
            </a:r>
            <a:r>
              <a:rPr lang="fr-FR" sz="2000" b="1" dirty="0"/>
              <a:t>, principalement chez les enfants . </a:t>
            </a:r>
          </a:p>
          <a:p>
            <a:r>
              <a:rPr lang="fr-FR" sz="2000" b="1" dirty="0"/>
              <a:t>Les formes graves s’observent avec tous les sérotypes surtout chez l’enfant en Asie et dans le Pacifique. </a:t>
            </a:r>
          </a:p>
          <a:p>
            <a:r>
              <a:rPr lang="fr-FR" sz="2000" b="1" dirty="0"/>
              <a:t>En Amérique, elles touchent aussi l’adulte. Elles sont rares en Afrique</a:t>
            </a:r>
          </a:p>
        </p:txBody>
      </p:sp>
    </p:spTree>
    <p:extLst>
      <p:ext uri="{BB962C8B-B14F-4D97-AF65-F5344CB8AC3E}">
        <p14:creationId xmlns:p14="http://schemas.microsoft.com/office/powerpoint/2010/main" val="27428083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62" y="260649"/>
            <a:ext cx="8477002" cy="3648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518" y="2357554"/>
            <a:ext cx="11349317"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255495" y="4733818"/>
            <a:ext cx="11470340" cy="1754326"/>
          </a:xfrm>
          <a:prstGeom prst="rect">
            <a:avLst/>
          </a:prstGeom>
          <a:noFill/>
        </p:spPr>
        <p:txBody>
          <a:bodyPr wrap="square" rtlCol="0">
            <a:spAutoFit/>
          </a:bodyPr>
          <a:lstStyle/>
          <a:p>
            <a:pPr algn="ctr"/>
            <a:r>
              <a:rPr lang="fr-FR" sz="2800" b="1" dirty="0">
                <a:solidFill>
                  <a:srgbClr val="C00000"/>
                </a:solidFill>
                <a:effectLst>
                  <a:outerShdw blurRad="38100" dist="38100" dir="2700000" algn="tl">
                    <a:srgbClr val="000000">
                      <a:alpha val="43137"/>
                    </a:srgbClr>
                  </a:outerShdw>
                </a:effectLst>
              </a:rPr>
              <a:t>1.049.000 cas signalés au cours des 3 derniers mois 2019</a:t>
            </a:r>
          </a:p>
          <a:p>
            <a:pPr algn="ctr"/>
            <a:endParaRPr lang="fr-FR" sz="2000" b="1" dirty="0"/>
          </a:p>
          <a:p>
            <a:r>
              <a:rPr lang="fr-FR" sz="2000" b="1" dirty="0"/>
              <a:t>Amériques : Brésil,, Mexique, Nicaragua,, Colombie</a:t>
            </a:r>
          </a:p>
          <a:p>
            <a:r>
              <a:rPr lang="fr-FR" sz="2000" b="1" dirty="0"/>
              <a:t>Asie : Thaïlande,, Malaisie</a:t>
            </a:r>
          </a:p>
          <a:p>
            <a:r>
              <a:rPr lang="fr-FR" sz="2000" b="1" dirty="0"/>
              <a:t>Océanie: Philippines</a:t>
            </a:r>
          </a:p>
        </p:txBody>
      </p:sp>
    </p:spTree>
    <p:extLst>
      <p:ext uri="{BB962C8B-B14F-4D97-AF65-F5344CB8AC3E}">
        <p14:creationId xmlns:p14="http://schemas.microsoft.com/office/powerpoint/2010/main" val="6609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365" y="48074"/>
            <a:ext cx="11860306" cy="859138"/>
          </a:xfrm>
          <a:solidFill>
            <a:schemeClr val="tx2">
              <a:lumMod val="50000"/>
            </a:schemeClr>
          </a:solidFill>
        </p:spPr>
        <p:txBody>
          <a:bodyPr>
            <a:noAutofit/>
          </a:bodyPr>
          <a:lstStyle/>
          <a:p>
            <a:pPr algn="ctr"/>
            <a:r>
              <a:rPr lang="fr-FR" sz="2800" b="1" dirty="0">
                <a:solidFill>
                  <a:srgbClr val="FFC000"/>
                </a:solidFill>
                <a:latin typeface="+mn-lt"/>
              </a:rPr>
              <a:t>Algérie : deux interfaces géographiques</a:t>
            </a:r>
            <a:br>
              <a:rPr lang="fr-FR" sz="2800" b="1" dirty="0">
                <a:solidFill>
                  <a:srgbClr val="FFC000"/>
                </a:solidFill>
                <a:latin typeface="+mn-lt"/>
              </a:rPr>
            </a:br>
            <a:r>
              <a:rPr lang="fr-FR" sz="2800" b="1" dirty="0">
                <a:solidFill>
                  <a:srgbClr val="FFC000"/>
                </a:solidFill>
                <a:latin typeface="+mn-lt"/>
              </a:rPr>
              <a:t>Une Prise en tenailles </a:t>
            </a:r>
          </a:p>
        </p:txBody>
      </p:sp>
      <p:sp>
        <p:nvSpPr>
          <p:cNvPr id="3" name="Espace réservé du contenu 2"/>
          <p:cNvSpPr>
            <a:spLocks noGrp="1"/>
          </p:cNvSpPr>
          <p:nvPr>
            <p:ph sz="half" idx="1"/>
          </p:nvPr>
        </p:nvSpPr>
        <p:spPr>
          <a:xfrm>
            <a:off x="161364" y="904548"/>
            <a:ext cx="11725835" cy="2766499"/>
          </a:xfrm>
          <a:solidFill>
            <a:schemeClr val="accent1">
              <a:lumMod val="20000"/>
              <a:lumOff val="80000"/>
            </a:schemeClr>
          </a:solidFill>
          <a:ln>
            <a:solidFill>
              <a:schemeClr val="tx1"/>
            </a:solidFill>
          </a:ln>
        </p:spPr>
        <p:txBody>
          <a:bodyPr>
            <a:noAutofit/>
          </a:bodyPr>
          <a:lstStyle/>
          <a:p>
            <a:pPr marL="0" indent="0" algn="ctr">
              <a:buNone/>
            </a:pPr>
            <a:r>
              <a:rPr lang="fr-FR" b="1" dirty="0">
                <a:solidFill>
                  <a:srgbClr val="C00000"/>
                </a:solidFill>
                <a:effectLst>
                  <a:outerShdw blurRad="38100" dist="38100" dir="2700000" algn="tl">
                    <a:srgbClr val="000000">
                      <a:alpha val="43137"/>
                    </a:srgbClr>
                  </a:outerShdw>
                </a:effectLst>
              </a:rPr>
              <a:t>Interface méditerranéenne</a:t>
            </a:r>
          </a:p>
          <a:p>
            <a:pPr marL="0" indent="0">
              <a:buNone/>
            </a:pPr>
            <a:r>
              <a:rPr lang="fr-FR" sz="2000" b="1" dirty="0"/>
              <a:t>Qui lui fait partager avec ses voisins de la rive sud tous les risques sanitaires observés dans le bassin méditerranéen soit par déplacement de population ou de vecteurs (transport maritime ou oiseaux migrateurs)</a:t>
            </a:r>
          </a:p>
          <a:p>
            <a:pPr marL="0" indent="0">
              <a:buNone/>
            </a:pPr>
            <a:r>
              <a:rPr lang="fr-FR" sz="2000" b="1" dirty="0"/>
              <a:t>Exemple type: </a:t>
            </a:r>
          </a:p>
          <a:p>
            <a:r>
              <a:rPr lang="fr-FR" sz="2000" b="1" dirty="0"/>
              <a:t>d’introduction d’ </a:t>
            </a:r>
            <a:r>
              <a:rPr lang="fr-FR" sz="2000" b="1" i="1" dirty="0" err="1"/>
              <a:t>Aedes</a:t>
            </a:r>
            <a:r>
              <a:rPr lang="fr-FR" sz="2000" b="1" i="1" dirty="0"/>
              <a:t> albopictus  </a:t>
            </a:r>
            <a:r>
              <a:rPr lang="fr-FR" sz="2000" b="1" dirty="0"/>
              <a:t>installé dans la rive nord dans le littoral algérien</a:t>
            </a:r>
          </a:p>
          <a:p>
            <a:r>
              <a:rPr lang="fr-FR" sz="2000" b="1" dirty="0"/>
              <a:t>Découverte de West Nile virus chez des  cigognes en migration</a:t>
            </a:r>
          </a:p>
          <a:p>
            <a:endParaRPr lang="fr-FR" sz="2000" b="1" dirty="0"/>
          </a:p>
        </p:txBody>
      </p:sp>
      <p:sp>
        <p:nvSpPr>
          <p:cNvPr id="4" name="Espace réservé du contenu 3"/>
          <p:cNvSpPr>
            <a:spLocks noGrp="1"/>
          </p:cNvSpPr>
          <p:nvPr>
            <p:ph sz="half" idx="2"/>
          </p:nvPr>
        </p:nvSpPr>
        <p:spPr>
          <a:xfrm>
            <a:off x="161364" y="3877214"/>
            <a:ext cx="11725835" cy="2844261"/>
          </a:xfrm>
          <a:solidFill>
            <a:schemeClr val="accent6">
              <a:lumMod val="20000"/>
              <a:lumOff val="80000"/>
            </a:schemeClr>
          </a:solidFill>
          <a:ln>
            <a:solidFill>
              <a:schemeClr val="tx1"/>
            </a:solidFill>
          </a:ln>
        </p:spPr>
        <p:txBody>
          <a:bodyPr>
            <a:noAutofit/>
          </a:bodyPr>
          <a:lstStyle/>
          <a:p>
            <a:pPr marL="0" indent="0" algn="ctr">
              <a:buNone/>
            </a:pPr>
            <a:r>
              <a:rPr lang="fr-FR" b="1" dirty="0">
                <a:solidFill>
                  <a:srgbClr val="C00000"/>
                </a:solidFill>
                <a:effectLst>
                  <a:outerShdw blurRad="38100" dist="38100" dir="2700000" algn="tl">
                    <a:srgbClr val="000000">
                      <a:alpha val="43137"/>
                    </a:srgbClr>
                  </a:outerShdw>
                </a:effectLst>
              </a:rPr>
              <a:t>Interface subsaharienne</a:t>
            </a:r>
          </a:p>
          <a:p>
            <a:pPr marL="0" indent="0">
              <a:buNone/>
            </a:pPr>
            <a:r>
              <a:rPr lang="fr-FR" sz="2000" b="1" dirty="0"/>
              <a:t>Qui l’expose à l’introduction de pathologies transfrontalières subsahariennes</a:t>
            </a:r>
          </a:p>
          <a:p>
            <a:pPr marL="0" indent="0">
              <a:buNone/>
            </a:pPr>
            <a:r>
              <a:rPr lang="fr-FR" sz="2000" b="1" dirty="0"/>
              <a:t>Route transsaharienne : ouverture sur l’Afrique (1982: séminaire OMS à Tam)</a:t>
            </a:r>
          </a:p>
          <a:p>
            <a:pPr marL="0" indent="0">
              <a:buNone/>
            </a:pPr>
            <a:r>
              <a:rPr lang="fr-FR" sz="2000" b="1" dirty="0"/>
              <a:t>Mouvements transfrontaliers </a:t>
            </a:r>
          </a:p>
          <a:p>
            <a:pPr marL="1165225"/>
            <a:r>
              <a:rPr lang="fr-FR" sz="2000" b="1" dirty="0"/>
              <a:t>de troupeaux , </a:t>
            </a:r>
          </a:p>
          <a:p>
            <a:pPr marL="1165225"/>
            <a:r>
              <a:rPr lang="fr-FR" sz="2000" b="1" dirty="0"/>
              <a:t>de personnes</a:t>
            </a:r>
          </a:p>
          <a:p>
            <a:pPr marL="1165225"/>
            <a:r>
              <a:rPr lang="fr-FR" sz="2000" b="1" dirty="0"/>
              <a:t>Flux migratoires</a:t>
            </a:r>
          </a:p>
        </p:txBody>
      </p:sp>
      <p:sp>
        <p:nvSpPr>
          <p:cNvPr id="5" name="Espace réservé du numéro de diapositive 4"/>
          <p:cNvSpPr>
            <a:spLocks noGrp="1"/>
          </p:cNvSpPr>
          <p:nvPr>
            <p:ph type="sldNum" sz="quarter" idx="12"/>
          </p:nvPr>
        </p:nvSpPr>
        <p:spPr/>
        <p:txBody>
          <a:bodyPr/>
          <a:lstStyle/>
          <a:p>
            <a:fld id="{D9935B37-4B69-472F-A57F-3BCD71D82011}" type="slidenum">
              <a:rPr lang="fr-FR" smtClean="0"/>
              <a:pPr/>
              <a:t>5</a:t>
            </a:fld>
            <a:endParaRPr lang="fr-FR"/>
          </a:p>
        </p:txBody>
      </p:sp>
      <p:sp>
        <p:nvSpPr>
          <p:cNvPr id="6" name="Rectangle 5"/>
          <p:cNvSpPr/>
          <p:nvPr/>
        </p:nvSpPr>
        <p:spPr>
          <a:xfrm>
            <a:off x="1847528" y="692696"/>
            <a:ext cx="8575104" cy="400110"/>
          </a:xfrm>
          <a:prstGeom prst="rect">
            <a:avLst/>
          </a:prstGeom>
        </p:spPr>
        <p:txBody>
          <a:bodyPr wrap="square">
            <a:spAutoFit/>
          </a:bodyPr>
          <a:lstStyle/>
          <a:p>
            <a:endParaRPr lang="fr-FR" sz="2000" dirty="0"/>
          </a:p>
        </p:txBody>
      </p:sp>
    </p:spTree>
    <p:extLst>
      <p:ext uri="{BB962C8B-B14F-4D97-AF65-F5344CB8AC3E}">
        <p14:creationId xmlns:p14="http://schemas.microsoft.com/office/powerpoint/2010/main" val="292153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90539"/>
            <a:ext cx="8382000"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8164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3250704" cy="1143000"/>
          </a:xfrm>
        </p:spPr>
        <p:txBody>
          <a:bodyPr/>
          <a:lstStyle/>
          <a:p>
            <a:r>
              <a:rPr lang="fr-FR" b="1" dirty="0"/>
              <a:t>EUROPE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745" y="32793"/>
            <a:ext cx="4680520" cy="26369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04" y="2324100"/>
            <a:ext cx="8424936" cy="4533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2051402" y="1196752"/>
            <a:ext cx="2390206" cy="923330"/>
          </a:xfrm>
          <a:prstGeom prst="rect">
            <a:avLst/>
          </a:prstGeom>
          <a:noFill/>
        </p:spPr>
        <p:txBody>
          <a:bodyPr wrap="none" rtlCol="0">
            <a:spAutoFit/>
          </a:bodyPr>
          <a:lstStyle/>
          <a:p>
            <a:pPr algn="ctr"/>
            <a:r>
              <a:rPr lang="fr-FR" b="1" dirty="0"/>
              <a:t>Cas importés ++++</a:t>
            </a:r>
          </a:p>
          <a:p>
            <a:pPr algn="ctr"/>
            <a:r>
              <a:rPr lang="fr-FR" b="1" dirty="0"/>
              <a:t>Autochtones +</a:t>
            </a:r>
          </a:p>
          <a:p>
            <a:pPr algn="ctr"/>
            <a:r>
              <a:rPr lang="fr-FR" b="1" dirty="0"/>
              <a:t>Clusters épidémiques +</a:t>
            </a:r>
          </a:p>
        </p:txBody>
      </p:sp>
    </p:spTree>
    <p:extLst>
      <p:ext uri="{BB962C8B-B14F-4D97-AF65-F5344CB8AC3E}">
        <p14:creationId xmlns:p14="http://schemas.microsoft.com/office/powerpoint/2010/main" val="29236434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3753" y="116631"/>
            <a:ext cx="11362765" cy="1868141"/>
          </a:xfrm>
        </p:spPr>
        <p:txBody>
          <a:bodyPr>
            <a:noAutofit/>
          </a:bodyPr>
          <a:lstStyle/>
          <a:p>
            <a:pPr marL="0" indent="0">
              <a:spcBef>
                <a:spcPts val="600"/>
              </a:spcBef>
              <a:buNone/>
            </a:pPr>
            <a:r>
              <a:rPr lang="fr-FR" sz="2000" b="1" dirty="0">
                <a:solidFill>
                  <a:srgbClr val="C00000"/>
                </a:solidFill>
                <a:effectLst>
                  <a:outerShdw blurRad="38100" dist="38100" dir="2700000" algn="tl">
                    <a:srgbClr val="000000">
                      <a:alpha val="43137"/>
                    </a:srgbClr>
                  </a:outerShdw>
                </a:effectLst>
              </a:rPr>
              <a:t>Europe, France : </a:t>
            </a:r>
          </a:p>
          <a:p>
            <a:pPr marL="0" indent="0">
              <a:spcBef>
                <a:spcPts val="600"/>
              </a:spcBef>
              <a:buNone/>
            </a:pPr>
            <a:r>
              <a:rPr lang="fr-FR" sz="2000" b="1" dirty="0"/>
              <a:t>Implantation et  extension du tigre </a:t>
            </a:r>
          </a:p>
          <a:p>
            <a:pPr marL="0" indent="0">
              <a:spcBef>
                <a:spcPts val="600"/>
              </a:spcBef>
              <a:buNone/>
            </a:pPr>
            <a:r>
              <a:rPr lang="fr-FR" sz="2000" b="1" dirty="0"/>
              <a:t>Des centaines de Cas importés </a:t>
            </a:r>
          </a:p>
          <a:p>
            <a:pPr marL="0" indent="0">
              <a:spcBef>
                <a:spcPts val="600"/>
              </a:spcBef>
              <a:buNone/>
            </a:pPr>
            <a:r>
              <a:rPr lang="fr-FR" sz="2000" b="1" dirty="0"/>
              <a:t>Cas autochtones et épidémies</a:t>
            </a:r>
          </a:p>
          <a:p>
            <a:pPr marL="800100" indent="-441325">
              <a:spcBef>
                <a:spcPts val="600"/>
              </a:spcBef>
            </a:pPr>
            <a:r>
              <a:rPr lang="fr-FR" sz="2000" b="1" dirty="0"/>
              <a:t>Plan de lutte «</a:t>
            </a:r>
            <a:r>
              <a:rPr lang="fr-FR" sz="2000" b="1" dirty="0" err="1"/>
              <a:t>antidissémination</a:t>
            </a:r>
            <a:r>
              <a:rPr lang="fr-FR" sz="2000" b="1" dirty="0"/>
              <a:t>» qui a pour objectif: </a:t>
            </a:r>
          </a:p>
          <a:p>
            <a:pPr marL="800100" indent="-441325">
              <a:spcBef>
                <a:spcPts val="600"/>
              </a:spcBef>
            </a:pPr>
            <a:r>
              <a:rPr lang="fr-FR" sz="2000" b="1" dirty="0"/>
              <a:t>Surveillance et lutte entomologique de Aedes albopictus. </a:t>
            </a:r>
          </a:p>
        </p:txBody>
      </p:sp>
      <p:sp>
        <p:nvSpPr>
          <p:cNvPr id="4" name="Rectangle 3"/>
          <p:cNvSpPr/>
          <p:nvPr/>
        </p:nvSpPr>
        <p:spPr>
          <a:xfrm>
            <a:off x="443753" y="2267162"/>
            <a:ext cx="9941625" cy="2308324"/>
          </a:xfrm>
          <a:prstGeom prst="rect">
            <a:avLst/>
          </a:prstGeom>
        </p:spPr>
        <p:txBody>
          <a:bodyPr wrap="square">
            <a:spAutoFit/>
          </a:bodyPr>
          <a:lstStyle/>
          <a:p>
            <a:r>
              <a:rPr lang="fr-FR" sz="2000" b="1" dirty="0">
                <a:solidFill>
                  <a:srgbClr val="C00000"/>
                </a:solidFill>
                <a:effectLst>
                  <a:outerShdw blurRad="38100" dist="38100" dir="2700000" algn="tl">
                    <a:srgbClr val="000000">
                      <a:alpha val="43137"/>
                    </a:srgbClr>
                  </a:outerShdw>
                </a:effectLst>
              </a:rPr>
              <a:t>En Algérie</a:t>
            </a:r>
            <a:r>
              <a:rPr lang="fr-FR" sz="2000" b="1" dirty="0"/>
              <a:t>: </a:t>
            </a:r>
            <a:r>
              <a:rPr lang="fr-FR" sz="2400" b="1" dirty="0">
                <a:solidFill>
                  <a:srgbClr val="C00000"/>
                </a:solidFill>
                <a:effectLst>
                  <a:outerShdw blurRad="38100" dist="38100" dir="2700000" algn="tl">
                    <a:srgbClr val="000000">
                      <a:alpha val="43137"/>
                    </a:srgbClr>
                  </a:outerShdw>
                </a:effectLst>
              </a:rPr>
              <a:t>Alerte</a:t>
            </a:r>
          </a:p>
          <a:p>
            <a:pPr marL="342900" indent="376238">
              <a:buFont typeface="Arial" pitchFamily="34" charset="0"/>
              <a:buChar char="•"/>
            </a:pPr>
            <a:r>
              <a:rPr lang="fr-FR" sz="2000" b="1" dirty="0"/>
              <a:t>1</a:t>
            </a:r>
            <a:r>
              <a:rPr lang="fr-FR" sz="2000" b="1" baseline="30000" dirty="0"/>
              <a:t>er</a:t>
            </a:r>
            <a:r>
              <a:rPr lang="fr-FR" sz="2000" b="1" dirty="0"/>
              <a:t> cas importé : Batna 2015 (Ait </a:t>
            </a:r>
            <a:r>
              <a:rPr lang="fr-FR" sz="2000" b="1" dirty="0" err="1"/>
              <a:t>Hamouda</a:t>
            </a:r>
            <a:r>
              <a:rPr lang="fr-FR" sz="2000" b="1" dirty="0"/>
              <a:t>)</a:t>
            </a:r>
          </a:p>
          <a:p>
            <a:pPr marL="342900" indent="376238">
              <a:buFont typeface="Arial" pitchFamily="34" charset="0"/>
              <a:buChar char="•"/>
            </a:pPr>
            <a:r>
              <a:rPr lang="fr-FR" sz="2000" b="1" dirty="0"/>
              <a:t>Inscription MDO</a:t>
            </a:r>
          </a:p>
          <a:p>
            <a:pPr marL="342900" indent="376238">
              <a:buFont typeface="Arial" pitchFamily="34" charset="0"/>
              <a:buChar char="•"/>
            </a:pPr>
            <a:r>
              <a:rPr lang="fr-FR" sz="2000" b="1" dirty="0"/>
              <a:t>2015 : Comité National de Lutte contre les Arboviroses (CNLA)</a:t>
            </a:r>
          </a:p>
          <a:p>
            <a:pPr marL="342900" indent="376238">
              <a:buFont typeface="Arial" pitchFamily="34" charset="0"/>
              <a:buChar char="•"/>
            </a:pPr>
            <a:r>
              <a:rPr lang="fr-FR" sz="2000" b="1" dirty="0"/>
              <a:t>Cartographie entomologique : Surveillance entomologique de 	l’implantation et de la 	dispersion de Aedes albopictus</a:t>
            </a:r>
          </a:p>
          <a:p>
            <a:pPr marL="342900" indent="376238">
              <a:buFont typeface="Arial" pitchFamily="34" charset="0"/>
              <a:buChar char="•"/>
            </a:pPr>
            <a:r>
              <a:rPr lang="fr-FR" sz="2000" b="1" dirty="0"/>
              <a:t>LAV: formation, Action, Sensibilisation </a:t>
            </a:r>
          </a:p>
        </p:txBody>
      </p:sp>
      <p:sp>
        <p:nvSpPr>
          <p:cNvPr id="5" name="Rectangle 4"/>
          <p:cNvSpPr/>
          <p:nvPr/>
        </p:nvSpPr>
        <p:spPr>
          <a:xfrm>
            <a:off x="632012" y="4575486"/>
            <a:ext cx="9952511" cy="1938992"/>
          </a:xfrm>
          <a:prstGeom prst="rect">
            <a:avLst/>
          </a:prstGeom>
        </p:spPr>
        <p:txBody>
          <a:bodyPr wrap="square">
            <a:spAutoFit/>
          </a:bodyPr>
          <a:lstStyle/>
          <a:p>
            <a:r>
              <a:rPr lang="fr-FR" sz="2000" b="1" dirty="0">
                <a:solidFill>
                  <a:srgbClr val="C00000"/>
                </a:solidFill>
                <a:effectLst>
                  <a:outerShdw blurRad="38100" dist="38100" dir="2700000" algn="tl">
                    <a:srgbClr val="000000">
                      <a:alpha val="43137"/>
                    </a:srgbClr>
                  </a:outerShdw>
                </a:effectLst>
              </a:rPr>
              <a:t>Impératifs nationaux </a:t>
            </a:r>
            <a:r>
              <a:rPr lang="fr-FR" sz="2000" b="1" dirty="0"/>
              <a:t>: </a:t>
            </a:r>
          </a:p>
          <a:p>
            <a:pPr marL="342900"/>
            <a:r>
              <a:rPr lang="fr-FR" sz="2000" b="1" dirty="0"/>
              <a:t>Infectiologues et </a:t>
            </a:r>
            <a:r>
              <a:rPr lang="fr-FR" sz="2000" b="1" dirty="0" err="1"/>
              <a:t>epidémiologiste</a:t>
            </a:r>
            <a:r>
              <a:rPr lang="fr-FR" sz="2000" b="1" dirty="0"/>
              <a:t> : implication impérative </a:t>
            </a:r>
          </a:p>
          <a:p>
            <a:pPr marL="342900"/>
            <a:r>
              <a:rPr lang="fr-FR" sz="2000" b="1" dirty="0"/>
              <a:t>Ils doivent : </a:t>
            </a:r>
          </a:p>
          <a:p>
            <a:pPr marL="685800" indent="-342900">
              <a:buFont typeface="Arial" pitchFamily="34" charset="0"/>
              <a:buChar char="•"/>
            </a:pPr>
            <a:r>
              <a:rPr lang="fr-FR" sz="2000" b="1" dirty="0"/>
              <a:t>Connaître la stratégie diagnostique et les principes de la prise en charge de la dengue</a:t>
            </a:r>
          </a:p>
          <a:p>
            <a:pPr marL="685800" indent="-342900">
              <a:buFont typeface="Arial" pitchFamily="34" charset="0"/>
              <a:buChar char="•"/>
            </a:pPr>
            <a:r>
              <a:rPr lang="fr-FR" sz="2000" b="1" dirty="0"/>
              <a:t>Savoir identifier tout cas importé en période virémique ou tout cas autochtone sur le territoire</a:t>
            </a:r>
          </a:p>
        </p:txBody>
      </p:sp>
    </p:spTree>
    <p:extLst>
      <p:ext uri="{BB962C8B-B14F-4D97-AF65-F5344CB8AC3E}">
        <p14:creationId xmlns:p14="http://schemas.microsoft.com/office/powerpoint/2010/main" val="58794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23528" y="17782"/>
            <a:ext cx="11563672" cy="692696"/>
          </a:xfrm>
          <a:prstGeom prst="rect">
            <a:avLst/>
          </a:prstGeom>
          <a:solidFill>
            <a:schemeClr val="accent1">
              <a:lumMod val="5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solidFill>
                  <a:srgbClr val="FFFF00"/>
                </a:solidFill>
                <a:effectLst>
                  <a:outerShdw blurRad="38100" dist="38100" dir="2700000" algn="tl">
                    <a:srgbClr val="000000">
                      <a:alpha val="43137"/>
                    </a:srgbClr>
                  </a:outerShdw>
                </a:effectLst>
                <a:latin typeface="+mn-lt"/>
              </a:rPr>
              <a:t>Réservoir et Transmission</a:t>
            </a:r>
          </a:p>
        </p:txBody>
      </p:sp>
      <p:sp>
        <p:nvSpPr>
          <p:cNvPr id="3" name="Espace réservé du contenu 2"/>
          <p:cNvSpPr txBox="1">
            <a:spLocks/>
          </p:cNvSpPr>
          <p:nvPr/>
        </p:nvSpPr>
        <p:spPr>
          <a:xfrm>
            <a:off x="323528" y="1190588"/>
            <a:ext cx="11671248" cy="45259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solidFill>
                  <a:schemeClr val="accent1">
                    <a:lumMod val="75000"/>
                  </a:schemeClr>
                </a:solidFill>
              </a:rPr>
              <a:t>Cycle </a:t>
            </a:r>
            <a:r>
              <a:rPr lang="fr-FR" sz="2000" b="1" dirty="0" err="1">
                <a:solidFill>
                  <a:schemeClr val="accent1">
                    <a:lumMod val="75000"/>
                  </a:schemeClr>
                </a:solidFill>
              </a:rPr>
              <a:t>sylvatique</a:t>
            </a:r>
            <a:r>
              <a:rPr lang="fr-FR" sz="2000" b="1" dirty="0">
                <a:solidFill>
                  <a:schemeClr val="accent1">
                    <a:lumMod val="75000"/>
                  </a:schemeClr>
                </a:solidFill>
              </a:rPr>
              <a:t> : PNH – Moustiques - PNH</a:t>
            </a:r>
          </a:p>
          <a:p>
            <a:r>
              <a:rPr lang="fr-FR" sz="2000" b="1" dirty="0">
                <a:solidFill>
                  <a:schemeClr val="accent1">
                    <a:lumMod val="75000"/>
                  </a:schemeClr>
                </a:solidFill>
              </a:rPr>
              <a:t>Cycle urbain : Homme – Moustiques – Homme. </a:t>
            </a:r>
          </a:p>
          <a:p>
            <a:r>
              <a:rPr lang="fr-FR" sz="2000" b="1" dirty="0"/>
              <a:t>Homme : Rôle : Amplificateur et  disséminateur  </a:t>
            </a:r>
          </a:p>
          <a:p>
            <a:r>
              <a:rPr lang="fr-FR" sz="2000" b="1" dirty="0">
                <a:solidFill>
                  <a:schemeClr val="accent1">
                    <a:lumMod val="75000"/>
                  </a:schemeClr>
                </a:solidFill>
              </a:rPr>
              <a:t>Transmission</a:t>
            </a:r>
            <a:r>
              <a:rPr lang="fr-FR" sz="2400" b="1" dirty="0">
                <a:solidFill>
                  <a:schemeClr val="accent1">
                    <a:lumMod val="75000"/>
                  </a:schemeClr>
                </a:solidFill>
              </a:rPr>
              <a:t> </a:t>
            </a:r>
            <a:r>
              <a:rPr lang="fr-FR" sz="2000" b="1" dirty="0">
                <a:solidFill>
                  <a:schemeClr val="accent1">
                    <a:lumMod val="75000"/>
                  </a:schemeClr>
                </a:solidFill>
              </a:rPr>
              <a:t>Vectorielle +++ </a:t>
            </a:r>
            <a:r>
              <a:rPr lang="fr-FR" sz="2000" b="1" dirty="0"/>
              <a:t>: d’homme à homme </a:t>
            </a:r>
          </a:p>
          <a:p>
            <a:pPr marL="0" indent="0">
              <a:buFont typeface="Arial" panose="020B0604020202020204" pitchFamily="34" charset="0"/>
              <a:buNone/>
            </a:pPr>
            <a:r>
              <a:rPr lang="fr-FR" sz="2000" b="1" dirty="0"/>
              <a:t>Vecteurs : </a:t>
            </a:r>
            <a:r>
              <a:rPr lang="fr-FR" sz="2000" b="1" dirty="0" err="1"/>
              <a:t>Culicidae</a:t>
            </a:r>
            <a:r>
              <a:rPr lang="fr-FR" sz="2000" b="1" dirty="0"/>
              <a:t> et au genre Aedes : </a:t>
            </a:r>
            <a:r>
              <a:rPr lang="fr-FR" sz="2000" b="1" dirty="0" err="1"/>
              <a:t>anthropophilie</a:t>
            </a:r>
            <a:r>
              <a:rPr lang="fr-FR" sz="2000" b="1" dirty="0"/>
              <a:t>, urbains, et leur activité diurne :</a:t>
            </a:r>
          </a:p>
          <a:p>
            <a:pPr marL="0" indent="0">
              <a:buFont typeface="Arial" panose="020B0604020202020204" pitchFamily="34" charset="0"/>
              <a:buNone/>
            </a:pPr>
            <a:r>
              <a:rPr lang="fr-FR" sz="2000" b="1" dirty="0">
                <a:solidFill>
                  <a:srgbClr val="C00000"/>
                </a:solidFill>
              </a:rPr>
              <a:t>1) A. aegypti est le principal vecteur dans le monde</a:t>
            </a:r>
            <a:r>
              <a:rPr lang="fr-FR" sz="2000" b="1" dirty="0"/>
              <a:t>. </a:t>
            </a:r>
          </a:p>
          <a:p>
            <a:pPr marL="0" indent="0">
              <a:buFont typeface="Arial" panose="020B0604020202020204" pitchFamily="34" charset="0"/>
              <a:buNone/>
            </a:pPr>
            <a:r>
              <a:rPr lang="fr-FR" sz="2000" b="1" dirty="0"/>
              <a:t>	Originaire d’Afrique est maintenant présent dans les zones intertropicales tous les continents, et il reste capable de recoloniser des zones d’où il a été 	éradiqué, comme l’Europe méditerranéenne ;</a:t>
            </a:r>
          </a:p>
          <a:p>
            <a:pPr marL="0" indent="0">
              <a:buFont typeface="Arial" panose="020B0604020202020204" pitchFamily="34" charset="0"/>
              <a:buNone/>
            </a:pPr>
            <a:r>
              <a:rPr lang="fr-FR" sz="2000" b="1" dirty="0">
                <a:solidFill>
                  <a:srgbClr val="C00000"/>
                </a:solidFill>
              </a:rPr>
              <a:t>2) A. albopictus est surnommé “moustique-tigre”</a:t>
            </a:r>
            <a:r>
              <a:rPr lang="fr-FR" sz="2000" b="1" dirty="0"/>
              <a:t>. </a:t>
            </a:r>
          </a:p>
          <a:p>
            <a:pPr marL="0" indent="0">
              <a:buFont typeface="Arial" panose="020B0604020202020204" pitchFamily="34" charset="0"/>
              <a:buNone/>
            </a:pPr>
            <a:r>
              <a:rPr lang="fr-FR" sz="2000" b="1" dirty="0"/>
              <a:t>Originaire des forêts du Sud-Est asiatique, cette espèce est capable de coloniser des pays tempérés car ses œufs peuvent entrer en diapause si les conditions Climatiques sont défavorables.</a:t>
            </a:r>
          </a:p>
        </p:txBody>
      </p:sp>
      <p:sp>
        <p:nvSpPr>
          <p:cNvPr id="4" name="ZoneTexte 3"/>
          <p:cNvSpPr txBox="1"/>
          <p:nvPr/>
        </p:nvSpPr>
        <p:spPr>
          <a:xfrm>
            <a:off x="683568" y="6196662"/>
            <a:ext cx="10205999" cy="461665"/>
          </a:xfrm>
          <a:prstGeom prst="rect">
            <a:avLst/>
          </a:prstGeom>
          <a:noFill/>
        </p:spPr>
        <p:txBody>
          <a:bodyPr wrap="none" rtlCol="0">
            <a:spAutoFit/>
          </a:bodyPr>
          <a:lstStyle/>
          <a:p>
            <a:pPr algn="ctr"/>
            <a:r>
              <a:rPr lang="fr-FR" sz="2400" b="1" dirty="0">
                <a:solidFill>
                  <a:srgbClr val="C00000"/>
                </a:solidFill>
              </a:rPr>
              <a:t>Autres modes de transmission décrits: sexuelle, transfusion et greffe d’organes</a:t>
            </a:r>
          </a:p>
        </p:txBody>
      </p:sp>
    </p:spTree>
    <p:extLst>
      <p:ext uri="{BB962C8B-B14F-4D97-AF65-F5344CB8AC3E}">
        <p14:creationId xmlns:p14="http://schemas.microsoft.com/office/powerpoint/2010/main" val="40282416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2598003"/>
            <a:ext cx="7428957" cy="646331"/>
          </a:xfrm>
          <a:prstGeom prst="rect">
            <a:avLst/>
          </a:prstGeom>
        </p:spPr>
        <p:txBody>
          <a:bodyPr wrap="none">
            <a:spAutoFit/>
          </a:bodyPr>
          <a:lstStyle/>
          <a:p>
            <a:r>
              <a:rPr lang="fr-FR" sz="3600" b="1" dirty="0"/>
              <a:t>Manifestations cliniques de la dengue</a:t>
            </a:r>
          </a:p>
        </p:txBody>
      </p:sp>
    </p:spTree>
    <p:extLst>
      <p:ext uri="{BB962C8B-B14F-4D97-AF65-F5344CB8AC3E}">
        <p14:creationId xmlns:p14="http://schemas.microsoft.com/office/powerpoint/2010/main" val="21678222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75520" y="404665"/>
            <a:ext cx="8507288" cy="3528391"/>
          </a:xfrm>
        </p:spPr>
        <p:txBody>
          <a:bodyPr>
            <a:normAutofit/>
          </a:bodyPr>
          <a:lstStyle/>
          <a:p>
            <a:pPr marL="0" indent="0">
              <a:buNone/>
            </a:pPr>
            <a:r>
              <a:rPr lang="fr-FR" sz="2000" b="1" dirty="0"/>
              <a:t>À l’issue de la période d’incubation (4-7j), la maladie débute de façon brutale et, chez  les  malades  atteints  d’une  forme  modérée  à  sévère,  évolue  ensuite  en  trois  phases : </a:t>
            </a:r>
          </a:p>
          <a:p>
            <a:pPr marL="0" indent="0">
              <a:buNone/>
            </a:pPr>
            <a:r>
              <a:rPr lang="fr-FR" sz="2000" b="1" dirty="0">
                <a:solidFill>
                  <a:schemeClr val="accent1">
                    <a:lumMod val="75000"/>
                  </a:schemeClr>
                </a:solidFill>
              </a:rPr>
              <a:t>phase fébrile,  phase  critique  et  phase  de  convalescence</a:t>
            </a:r>
            <a:r>
              <a:rPr lang="fr-FR" sz="2000" b="1" dirty="0"/>
              <a:t>.  </a:t>
            </a:r>
          </a:p>
          <a:p>
            <a:pPr marL="0" indent="0">
              <a:buNone/>
            </a:pPr>
            <a:endParaRPr lang="fr-FR" sz="2000" b="1" dirty="0"/>
          </a:p>
          <a:p>
            <a:pPr marL="0" indent="0">
              <a:buNone/>
            </a:pPr>
            <a:r>
              <a:rPr lang="fr-FR" sz="2000" b="1" dirty="0"/>
              <a:t>Du  fait  de la  nature  dynamique  de  la maladie, sa gravité n’apparaît habituellement </a:t>
            </a:r>
            <a:r>
              <a:rPr lang="fr-FR" sz="2000" b="1" dirty="0">
                <a:solidFill>
                  <a:srgbClr val="C00000"/>
                </a:solidFill>
                <a:effectLst>
                  <a:outerShdw blurRad="38100" dist="38100" dir="2700000" algn="tl">
                    <a:srgbClr val="000000">
                      <a:alpha val="43137"/>
                    </a:srgbClr>
                  </a:outerShdw>
                </a:effectLst>
              </a:rPr>
              <a:t>qu’autour de la défervescence</a:t>
            </a:r>
            <a:r>
              <a:rPr lang="fr-FR" sz="2000" b="1" dirty="0"/>
              <a:t>, c’est-à-dire pendant la transition  entre  phase  fébrile  et  phase  de défervescence ,  qui  coïncide  souvent  avec  l’entrée  dans  la  phase critique.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3717032"/>
            <a:ext cx="820891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0120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3" y="980729"/>
            <a:ext cx="8568951"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9211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599" y="116632"/>
            <a:ext cx="11295529" cy="648072"/>
          </a:xfrm>
          <a:solidFill>
            <a:schemeClr val="accent1">
              <a:lumMod val="50000"/>
            </a:schemeClr>
          </a:solidFill>
        </p:spPr>
        <p:txBody>
          <a:bodyPr>
            <a:normAutofit/>
          </a:bodyPr>
          <a:lstStyle/>
          <a:p>
            <a:pPr algn="ctr"/>
            <a:r>
              <a:rPr lang="fr-FR" sz="3200" b="1" dirty="0">
                <a:solidFill>
                  <a:srgbClr val="FFFF00"/>
                </a:solidFill>
                <a:latin typeface="+mn-lt"/>
              </a:rPr>
              <a:t> Phase fébrile </a:t>
            </a:r>
          </a:p>
        </p:txBody>
      </p:sp>
      <p:sp>
        <p:nvSpPr>
          <p:cNvPr id="3" name="Espace réservé du contenu 2"/>
          <p:cNvSpPr>
            <a:spLocks noGrp="1"/>
          </p:cNvSpPr>
          <p:nvPr>
            <p:ph idx="1"/>
          </p:nvPr>
        </p:nvSpPr>
        <p:spPr>
          <a:xfrm>
            <a:off x="228599" y="940529"/>
            <a:ext cx="11685495" cy="2475023"/>
          </a:xfrm>
        </p:spPr>
        <p:txBody>
          <a:bodyPr>
            <a:noAutofit/>
          </a:bodyPr>
          <a:lstStyle/>
          <a:p>
            <a:pPr marL="0" indent="0">
              <a:buNone/>
            </a:pPr>
            <a:r>
              <a:rPr lang="fr-FR" sz="2000" b="1" dirty="0"/>
              <a:t>Période d’incubation de 4  à  7 jours (extrêmes : 2-14 jours) </a:t>
            </a:r>
          </a:p>
          <a:p>
            <a:pPr marL="0" indent="0">
              <a:buNone/>
            </a:pPr>
            <a:r>
              <a:rPr lang="fr-FR" sz="2000" b="1" dirty="0"/>
              <a:t>Tableau brutal :  forte  fièvre.  dure habituellement 2 à 7 jours et s’accompagne souvent : </a:t>
            </a:r>
          </a:p>
          <a:p>
            <a:pPr marL="0" indent="0">
              <a:buNone/>
            </a:pPr>
            <a:r>
              <a:rPr lang="fr-FR" sz="2000" b="1" dirty="0">
                <a:solidFill>
                  <a:srgbClr val="C00000"/>
                </a:solidFill>
              </a:rPr>
              <a:t>SD Algique : </a:t>
            </a:r>
          </a:p>
          <a:p>
            <a:pPr marL="887413"/>
            <a:r>
              <a:rPr lang="fr-FR" sz="2000" b="1" dirty="0"/>
              <a:t>de douleurs corporelles généralisées, de myalgie, d’arthralgie, de douleurs oculaires rétro-orbitaires, </a:t>
            </a:r>
          </a:p>
          <a:p>
            <a:pPr marL="887413"/>
            <a:r>
              <a:rPr lang="fr-FR" sz="2000" b="1" dirty="0"/>
              <a:t>de céphalées, de photophobie, </a:t>
            </a:r>
          </a:p>
          <a:p>
            <a:pPr marL="887413"/>
            <a:r>
              <a:rPr lang="fr-FR" sz="2000" b="1" dirty="0"/>
              <a:t>de rougeurs du visage</a:t>
            </a:r>
          </a:p>
        </p:txBody>
      </p:sp>
      <p:sp>
        <p:nvSpPr>
          <p:cNvPr id="5" name="Rectangle 4"/>
          <p:cNvSpPr/>
          <p:nvPr/>
        </p:nvSpPr>
        <p:spPr>
          <a:xfrm>
            <a:off x="349624" y="5877273"/>
            <a:ext cx="11295529" cy="707886"/>
          </a:xfrm>
          <a:prstGeom prst="rect">
            <a:avLst/>
          </a:prstGeom>
        </p:spPr>
        <p:txBody>
          <a:bodyPr wrap="square">
            <a:spAutoFit/>
          </a:bodyPr>
          <a:lstStyle/>
          <a:p>
            <a:pPr algn="ctr"/>
            <a:r>
              <a:rPr lang="fr-FR" sz="2000" b="1" dirty="0"/>
              <a:t>A ce stade,  </a:t>
            </a:r>
          </a:p>
          <a:p>
            <a:pPr algn="ctr"/>
            <a:r>
              <a:rPr lang="fr-FR" sz="2000" b="1" dirty="0"/>
              <a:t>il  peut  être  difficile  de  distinguer  cliniquement  la  dengue  d’autres maladies fébriles</a:t>
            </a:r>
          </a:p>
        </p:txBody>
      </p:sp>
      <p:sp>
        <p:nvSpPr>
          <p:cNvPr id="4" name="Rectangle 3"/>
          <p:cNvSpPr/>
          <p:nvPr/>
        </p:nvSpPr>
        <p:spPr>
          <a:xfrm>
            <a:off x="228599" y="3698954"/>
            <a:ext cx="11833413" cy="1631216"/>
          </a:xfrm>
          <a:prstGeom prst="rect">
            <a:avLst/>
          </a:prstGeom>
        </p:spPr>
        <p:txBody>
          <a:bodyPr wrap="square">
            <a:spAutoFit/>
          </a:bodyPr>
          <a:lstStyle/>
          <a:p>
            <a:r>
              <a:rPr lang="fr-FR" sz="2000" b="1" dirty="0">
                <a:solidFill>
                  <a:srgbClr val="C00000"/>
                </a:solidFill>
              </a:rPr>
              <a:t>SD Eruptif : </a:t>
            </a:r>
          </a:p>
          <a:p>
            <a:r>
              <a:rPr lang="fr-FR" sz="2000" b="1" dirty="0"/>
              <a:t>d’un exanthème maculeux ou maculopapuleux  , </a:t>
            </a:r>
            <a:r>
              <a:rPr lang="fr-FR" sz="2000" b="1" dirty="0" err="1"/>
              <a:t>facio</a:t>
            </a:r>
            <a:r>
              <a:rPr lang="fr-FR" sz="2000" b="1" dirty="0"/>
              <a:t>-tronculaire, (50%) </a:t>
            </a:r>
          </a:p>
          <a:p>
            <a:r>
              <a:rPr lang="fr-FR" sz="2000" b="1" dirty="0"/>
              <a:t>Volontiers purpurique aux membres inférieurs, il peut être de localisation palmaire ou palmoplantaire et prurigineux </a:t>
            </a:r>
          </a:p>
          <a:p>
            <a:pPr algn="ctr"/>
            <a:r>
              <a:rPr lang="fr-FR" sz="2000" b="1" dirty="0">
                <a:solidFill>
                  <a:srgbClr val="C00000"/>
                </a:solidFill>
                <a:effectLst>
                  <a:outerShdw blurRad="38100" dist="38100" dir="2700000" algn="tl">
                    <a:srgbClr val="000000">
                      <a:alpha val="43137"/>
                    </a:srgbClr>
                  </a:outerShdw>
                </a:effectLst>
              </a:rPr>
              <a:t>RÉALISANT :    SYNDROME ALGO-ÉRUPTIF FÉBRILE</a:t>
            </a:r>
          </a:p>
        </p:txBody>
      </p:sp>
    </p:spTree>
    <p:extLst>
      <p:ext uri="{BB962C8B-B14F-4D97-AF65-F5344CB8AC3E}">
        <p14:creationId xmlns:p14="http://schemas.microsoft.com/office/powerpoint/2010/main" val="139884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88641"/>
            <a:ext cx="10380476" cy="4525963"/>
          </a:xfrm>
        </p:spPr>
        <p:txBody>
          <a:bodyPr>
            <a:noAutofit/>
          </a:bodyPr>
          <a:lstStyle/>
          <a:p>
            <a:pPr marL="0" indent="0">
              <a:buNone/>
            </a:pPr>
            <a:r>
              <a:rPr lang="fr-FR" sz="2000" b="1" dirty="0">
                <a:solidFill>
                  <a:srgbClr val="C00000"/>
                </a:solidFill>
              </a:rPr>
              <a:t>Des signes hémorragiques mineurs </a:t>
            </a:r>
          </a:p>
          <a:p>
            <a:r>
              <a:rPr lang="fr-FR" sz="2000" b="1" dirty="0"/>
              <a:t>Pétéchies (signe du tourniquet), purpura, épistaxis, gingivorragies.</a:t>
            </a:r>
          </a:p>
          <a:p>
            <a:r>
              <a:rPr lang="fr-FR" sz="2000" b="1" dirty="0">
                <a:solidFill>
                  <a:srgbClr val="C00000"/>
                </a:solidFill>
                <a:effectLst>
                  <a:outerShdw blurRad="38100" dist="38100" dir="2700000" algn="tl">
                    <a:srgbClr val="000000">
                      <a:alpha val="43137"/>
                    </a:srgbClr>
                  </a:outerShdw>
                </a:effectLst>
              </a:rPr>
              <a:t>Le signe du tourniquet </a:t>
            </a:r>
            <a:r>
              <a:rPr lang="fr-FR" sz="2000" b="1" dirty="0"/>
              <a:t>(apparition de pétéchies à la suite de l’application d’un brassard à tension gonflé autour du bras), pris en compte dans la classification de l’Organisation mondiale de la santé (OMS), témoigne d’une augmentation de la fragilité capillaire. </a:t>
            </a:r>
            <a:r>
              <a:rPr lang="fr-FR" sz="2000" b="1" dirty="0">
                <a:solidFill>
                  <a:srgbClr val="C00000"/>
                </a:solidFill>
              </a:rPr>
              <a:t>Il n’est ni sensible ni spécifique</a:t>
            </a:r>
          </a:p>
          <a:p>
            <a:pPr marL="0" indent="0">
              <a:buNone/>
            </a:pPr>
            <a:endParaRPr lang="fr-FR" sz="2000" b="1" dirty="0">
              <a:solidFill>
                <a:srgbClr val="C00000"/>
              </a:solidFill>
            </a:endParaRPr>
          </a:p>
          <a:p>
            <a:pPr marL="0" indent="0">
              <a:buNone/>
            </a:pPr>
            <a:r>
              <a:rPr lang="fr-FR" sz="2000" b="1" dirty="0">
                <a:solidFill>
                  <a:srgbClr val="C00000"/>
                </a:solidFill>
              </a:rPr>
              <a:t>Autres signes: </a:t>
            </a:r>
          </a:p>
          <a:p>
            <a:r>
              <a:rPr lang="fr-FR" sz="2000" b="1" dirty="0"/>
              <a:t>dysphagie, pharyngite,</a:t>
            </a:r>
          </a:p>
          <a:p>
            <a:r>
              <a:rPr lang="fr-FR" sz="2000" b="1" dirty="0"/>
              <a:t>injection  conjonctivale</a:t>
            </a:r>
          </a:p>
          <a:p>
            <a:r>
              <a:rPr lang="fr-FR" sz="2000" b="1" dirty="0"/>
              <a:t>Anorexie,  </a:t>
            </a:r>
          </a:p>
          <a:p>
            <a:r>
              <a:rPr lang="fr-FR" sz="2000" b="1" dirty="0" err="1"/>
              <a:t>Diarhéee</a:t>
            </a:r>
            <a:r>
              <a:rPr lang="fr-FR" sz="2000" b="1" dirty="0"/>
              <a:t>, nausées et les vomissements sont courants.</a:t>
            </a:r>
          </a:p>
          <a:p>
            <a:endParaRPr lang="fr-FR" sz="2000" b="1" dirty="0"/>
          </a:p>
        </p:txBody>
      </p:sp>
      <p:sp>
        <p:nvSpPr>
          <p:cNvPr id="4" name="Rectangle 3"/>
          <p:cNvSpPr/>
          <p:nvPr/>
        </p:nvSpPr>
        <p:spPr>
          <a:xfrm>
            <a:off x="271545" y="4888811"/>
            <a:ext cx="9837385" cy="1508105"/>
          </a:xfrm>
          <a:prstGeom prst="rect">
            <a:avLst/>
          </a:prstGeom>
        </p:spPr>
        <p:txBody>
          <a:bodyPr wrap="square">
            <a:spAutoFit/>
          </a:bodyPr>
          <a:lstStyle/>
          <a:p>
            <a:pPr>
              <a:spcBef>
                <a:spcPts val="600"/>
              </a:spcBef>
              <a:spcAft>
                <a:spcPts val="600"/>
              </a:spcAft>
            </a:pPr>
            <a:r>
              <a:rPr lang="fr-FR" b="1" dirty="0"/>
              <a:t>Ailleurs: </a:t>
            </a:r>
          </a:p>
          <a:p>
            <a:pPr marL="285750" indent="-285750">
              <a:spcBef>
                <a:spcPts val="600"/>
              </a:spcBef>
              <a:spcAft>
                <a:spcPts val="600"/>
              </a:spcAft>
              <a:buFont typeface="Arial" pitchFamily="34" charset="0"/>
              <a:buChar char="•"/>
            </a:pPr>
            <a:r>
              <a:rPr lang="fr-FR" b="1" dirty="0"/>
              <a:t>HPMG : sensible à la  palpation  après  quelques  jours  de  fièvre.  </a:t>
            </a:r>
          </a:p>
          <a:p>
            <a:pPr marL="285750" indent="-285750">
              <a:spcBef>
                <a:spcPts val="600"/>
              </a:spcBef>
              <a:spcAft>
                <a:spcPts val="600"/>
              </a:spcAft>
              <a:buFont typeface="Arial" pitchFamily="34" charset="0"/>
              <a:buChar char="•"/>
            </a:pPr>
            <a:r>
              <a:rPr lang="fr-FR" b="1" dirty="0"/>
              <a:t>NFS : La  première  anomalie  à  apparaître est la </a:t>
            </a:r>
            <a:r>
              <a:rPr lang="fr-FR" b="1" dirty="0">
                <a:solidFill>
                  <a:srgbClr val="C00000"/>
                </a:solidFill>
                <a:effectLst>
                  <a:outerShdw blurRad="38100" dist="38100" dir="2700000" algn="tl">
                    <a:srgbClr val="000000">
                      <a:alpha val="43137"/>
                    </a:srgbClr>
                  </a:outerShdw>
                </a:effectLst>
              </a:rPr>
              <a:t>diminution progressive de la numération leucocytaire totale</a:t>
            </a:r>
            <a:r>
              <a:rPr lang="fr-FR" b="1" dirty="0"/>
              <a:t>, qui doit  alerter  le  médecin  sur  la  forte  probabilité  de dengue</a:t>
            </a:r>
          </a:p>
        </p:txBody>
      </p:sp>
    </p:spTree>
    <p:extLst>
      <p:ext uri="{BB962C8B-B14F-4D97-AF65-F5344CB8AC3E}">
        <p14:creationId xmlns:p14="http://schemas.microsoft.com/office/powerpoint/2010/main" val="29895107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838" y="3284985"/>
            <a:ext cx="3629067" cy="35144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384032" y="-171400"/>
            <a:ext cx="3456386" cy="4032450"/>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5520" y="44624"/>
            <a:ext cx="3456384" cy="3031860"/>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2736" y="3689682"/>
            <a:ext cx="4837721" cy="2705100"/>
          </a:xfrm>
          <a:prstGeom prst="rect">
            <a:avLst/>
          </a:prstGeom>
        </p:spPr>
      </p:pic>
    </p:spTree>
    <p:extLst>
      <p:ext uri="{BB962C8B-B14F-4D97-AF65-F5344CB8AC3E}">
        <p14:creationId xmlns:p14="http://schemas.microsoft.com/office/powerpoint/2010/main" val="3653532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9935B37-4B69-472F-A57F-3BCD71D82011}" type="slidenum">
              <a:rPr lang="fr-FR" smtClean="0"/>
              <a:pPr/>
              <a:t>6</a:t>
            </a:fld>
            <a:endParaRPr lang="fr-FR"/>
          </a:p>
        </p:txBody>
      </p:sp>
      <p:pic>
        <p:nvPicPr>
          <p:cNvPr id="1026" name="Picture 2" descr="http://www.terredisrael.com/UNIFAN%20sections/Eilat/Photos/bird_map.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486" y="260648"/>
            <a:ext cx="3704840" cy="43924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http://epireg-maghreb.cirad.fr/var/epireg_maghreb/storage/images/media/images/zones_humides_maghreb2/7281-1-fre-FR/zones_humides_maghr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2326" y="260648"/>
            <a:ext cx="5308170" cy="453650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4007768" y="5229201"/>
            <a:ext cx="4660098" cy="830997"/>
          </a:xfrm>
          <a:prstGeom prst="rect">
            <a:avLst/>
          </a:prstGeom>
          <a:noFill/>
        </p:spPr>
        <p:txBody>
          <a:bodyPr wrap="square" rtlCol="0">
            <a:spAutoFit/>
          </a:bodyPr>
          <a:lstStyle/>
          <a:p>
            <a:pPr algn="ctr"/>
            <a:r>
              <a:rPr lang="fr-FR" sz="2400" b="1" dirty="0"/>
              <a:t>Couloirs de migration des oiseaux</a:t>
            </a:r>
          </a:p>
          <a:p>
            <a:pPr algn="ctr"/>
            <a:r>
              <a:rPr lang="fr-FR" sz="2400" b="1" dirty="0" err="1"/>
              <a:t>EpiReg</a:t>
            </a:r>
            <a:r>
              <a:rPr lang="fr-FR" sz="2400" b="1" dirty="0"/>
              <a:t>-Maghreb</a:t>
            </a:r>
          </a:p>
        </p:txBody>
      </p:sp>
      <p:sp>
        <p:nvSpPr>
          <p:cNvPr id="4" name="AutoShape 2" descr="data:image/jpeg;base64,/9j/4AAQSkZJRgABAQAAAQABAAD/2wCEAAkGBhQSEBUTExQWFBUWGBgWGBgYFxgcGBYYFxcVFRcaFxgXHCYeGBokGRQUHy8gIycpLCwsFR4xNTAqNSYrLCkBCQoKDgwOFw8PGiwkHBwsLCwsLCwsLCwsLCwpLCwsLCwsLCwsLCwsLCwsLCwsLCwsLCwsLCwsLCwsLCwsLCwsLP/AABEIAMIBBAMBIgACEQEDEQH/xAAbAAACAwEBAQAAAAAAAAAAAAABAgADBQQGB//EAD4QAAIBAwIDBQYEBQIFBQAAAAECEQADIRIxBEFRBSJhcYEGEzJSkaFCscHRIzNi4fAHchRTgpKiFRZDY/H/xAAZAQEBAQEBAQAAAAAAAAAAAAAAAQIDBAX/xAAhEQEAAwACAgEFAAAAAAAAAAAAAQIRITEDQRITIlFhof/aAAwDAQACEQMRAD8A3Vt0wSnVatC1twV+7phbq2KYCoqn3dEJXQFqaKKoCVNFdGioFqChV9KYLV2iiLdFU6KbR0qw26Omiqzbp1s06pRiopHs0pSugKammgoCVAlXaKhoKCKYLTlQKIXGaAafWjoxmiD0piKCr3ecUxtU4T0qeVDFYSp7urCOtVcdxi2rTXG2UbDJY7AAcyTAA8aBglH3dUdjWWWwnvPjiWzMFiWifCY9K7mFDHObdT3VXrbo6KJihbdA2avYURQcwt1K6dNSgxQKsFACmFbcz6aK0VpqioophRUUYoqRUCU4WmAopPd1NFWxRC1BWFo+7q3SKgFFVBaOmrilBVopQKgFPoogUCaKU2quNTTUHPoqRXQUoaaCop6UUHKrNE1GWikZedAIas0xUC8jQVe79azNHv8AiM/y7B9GukfcIp+reFdva3HG1alRLkhEX5nbA9OZPIA0ezuz/c21QHVzZvmYmWY+JJJ9aI6iKUdKcWutE25opCDFTRTgVCnWiK49aGnrirtNKV50EWKlHSalQYaDlVgqtB9at5VtyMKsUcqRftVwWjQAVZQCzTigGmiBTBKf3dFKKIFFVp6KRlohacCiFqAKKOmjpogUUCtKBVkVNNBAlQJTAUyrQD3NRrFMRUigrCUNNXBaPu4qCopVPE3ltozuwVVBJY7ADczVvF8QlpC7sFUZJPKsaxwD8W63b6lbKnVasndiDK3Lo681Tluc7BV2XbucRe/4m4ui0ARYRgdcHe64/CWGAsSBvBJA3tNWFagWgqioat01ClBTpqaeVWaKyO3e0GXTZtH+NdMLGdCyNdw+Cg8+cDnQaZWiPCiFwKmmgQ4qVYKlQefVvKRvVoP361x2r2eX511J0/Ot7rGYsVYx+VWW25HcUsTjmOlErz2PPnQWauYpwY9ar8RsfSmC8pxyiirJ5Uwz5jpVajERkdaYtz38qB/GmU58DShoziDTKOWTUU4ozVYflsabViQPrRT0RSk/fpTAcvzoDNGKCmvm3bftOV7RuozXfcjSmm2xXQQNVy4SOQ1DfpUmcjViNfTMUVrzdr2evrm1x14g7C4ttx9dIP3roXh+OXa5w7/7kdT9VYj7U5Mb+mhWIOO4xd+HRx/Rdz9GUVS/tS6fzOE4hR1VVcf+LVNMegJqjtHtO3Yt67hxsABLMTsqqMsT0FYNr29ssSipd95HdRl0s55KAx3PjXT2V2W7P/xHFQ178KDKWFPJerRu3PlApExPRNZjtZwPZr3nF7igBBm1Y3Fvoz8mufZdh1O4FpaIaqg1DtFQ1FohAIqTTuQAScAdawr/AG1cvgrwahuRvvPuVP8ATGbp8Fx/VVHT2t2utnSgGu7cxbtj4mPMn5UEiWO30pOyOxjaLXLrB79z43jAA+FEnZFkx5k7mreyOw1skuxNy88a7rfE3gPlQclGK0zUFarQirIqAUFfuxUqyKNDXlFSGjrtj9autrOOY5k1UmREgEchvFXMcBgPMtWmB1TkbjpirQYzgA786pDZkGQem1XLAxgTtRTrvG4P0orOQTHkP1oKkiMmOtENOxyNwKKZciYyOtOGzvIPSkZIMwIO81FH4TkHaKgbTBIwBy61YBIjJIrj4hyjCTCmB4qeR8jt9K7AJAOSR6UUW64B5xTaefI9ax/ajtZrVpVske+vN7q2uD3jux8FUFj/ALa8Ufap+Dt3eG94bryVW60kjGSQdz9qzNsbrX5dPedqdv2rIhmBPICsThvbYOxwFAG5nMeFfJl7ZuliWMknHNjnck7bVvcBwJcTcJAOCsTy3gbLmuNvJMPRXwRMPq3ZPa/v+8CI8DXj+zOFszxfEcQQEutdsoTmdZIgdcAfSsz3qju/Q6Su3mYrLuqLnE21iLdge8IDCDdJhPCQAT6irF9Ynx/F9Q9je2Eu8JbVritcVQjgMJDr3TI3G1b4PLE+FfH7nDWnbXBD8nVocGZJDLnerl7d462P4d9roGweJ8O8B+YrcW4YmnL64Bzjzmgo+h6V8v4f/UK8p/iF7Zif4iLpx/Woj71rcL7dXSBLWiD/AEtH1Umr84I8czw9zc4dSe8oJGxMU/8AhgV4xfbxx8VpD4rc/Qiu+z7eWjl0uIeoAI+2ftUjyVlJpaHpIjljnPKiqQdyZ2is9faPhtHvPfWwvOWgjwg5muYdv3bvd4aw7KT/ADLs2rYzEgEa26iFAPWt9sdNxljeBHWsTifaq3r91w6txNyYItjuIf8A7Lvwp5TPgan/ALfN0zxd03T/AMsdyz/2Ay4/3kjwra4fh0RQEXSoEaQAqjyAoMUdgvehuMcONxZWRZHg3O7/ANWP6RW2loAQMQMADEeFPqA6QfWpHLPrtQJRqavIHwqHrkj6RRBAqRUaOo8Kh9ZH3oJp8KlFT4j61KI8r8MNsDviTTqgB6g5kmB96qt24JEAA7EnM+VWohIKmWI9R5VtlYonuGT5AR9ae3EaZAI6bx61WGkf1LuBIp3mAw7vXYmoqwLPeAyOv9qdG5g+YH96SMhxsfmxinUQ0STPIRA6UU5QDfAPU1FScGTG20UEIB0mF6YM1z3r75/hM0HBlc+kg0HTet61KmAefMxXLwvElSVbdd5MSvJv851LfayyJOhuYIKz5asH0rL9pGF504e3h3BZmk9y3s0lfmMLHmeVRQ7JX33EPxrfy1DWuHEY0/8AyXNsamED+lR1r5HxPa59+7XPgcsRuWGpnOpfAAjHTyr6L7Se2a8Hw4tQEeCq29oCryPy7Qa+QXeGvXLotpbfUgCwqksRAC4GTsc+NZnJ4dKTnLZVdD96GaAQ20qZggbZitXh7bOdUGCB5DoCazOE4FwBZvW2RlGq1rGY/Eh/Mf2rT7Me4ZdmhQYIG0RgEda8d4yX0aW2HdY7KJUkQPPYftXnuzhecXrmnVa1NkbuR3dS+AUCtjtbjXJXhreNY1XTzCch4E9fDxr6r7N9mW14O1b0qO6Ix1zzrp46/wBeby3yXxjjxfFtHtj+HAOFlm8QPHFXWe1b62Ay2wdy2pQIg4ySDmve3uxBZe/wwT41a/wxPhm5anwOQOjeFavC+zPDcTYt3rbMFdQ0AzBI2M9K1NbdM/Uh847K9obt1XIsqxAA0gldQO+4iuDgeLW5cKW0e1czOhlgEciDgmvpdz/TxxhLikHbUNNY49iL6OR7sTyKkZ9ax90bw38qznLyVrj744hLTSQd5EMBO/MH0rq4l7rXjb96UEkLpBLEDPxMIGOgraT2Q4g3M2SDG8iu3hfYXiLlyXwo6GTJ8P1pt5niCYp7l3f6d9joNV0i28GAzd68p8z8Ir3wTlBI5E7Vn9hez68Lb0LENlmMaj9K0NOdJDN48q9Fdznt5bTG8CekgEdKYCcgHxmgs+Cn7xUme8AT54H2rTJg4HMR4VCnIjyJNCQOY0npkzR0ciPEEmgOr6+FAjmB5zRXz7w6DeoBPeC77zREBG048KmnMEeUnelBg74O2kUwHKNtiT+9ApcczB8AalN7wcznwBqUHllErzkbFs/aiCGGrJIxgEZ/ahEMHAwdywjHpVqLDc2DdGgD61tzWe8AhhscELBzRaEMwADvgk/alQENpkwRsACB4zTodPcMCdsNPqRUaOhjB26sefgDThdXdMtHgAPtSgYjY8pYE/QigWkEnOnmwAHng0DGSIJAYfLMwPOnOQGESPmg/YVkcR7U2V+BzdcGClhWcztmBAHnSa+Ku94KvCWzuSBdvx00r3EP/dRXV7QdrWuHsNdud5YMJtqPQKd6x/ZfsDVZW9e/h3L3fIRmUopyiDQRgDkeZNa3Cez1lG1sGvuwzcumWAMbasKPAQKPantDbsH3Kj3l9hNuzaEufEkYRfExUV80/wBXexYvcMQ73WYlYYgwuD5wfL1rb/0s9nuIXVe4pCjRoTV8ZUnUTB5A4E0t32UP/G8PxHEjVxF++IUNKWkto7kZyx7oEnGcb19KUzsSCDsuB96Y1rB9rfZocVw5Kg+9UgoxxDDxHI14HsnsG614oV03CpYjOkkYwRjNfXmMZiOsn9qiqAcZDfKB9ZwaxakW7bp5Jr0+cdh+wt65cuvd/gsSANQyQANpPgK+kWrWlFUEAqAO6OQ+1Myj4SM8tRk/Q0dRIxMjeBE+tWtYjpm1pt2y/aPspr1kPbEXrbC5bLcmXkY5MCVPgaxPZTjhw6KJJsXmbSedq6WOuy4O3ekDyjpPslAGYUdcyftXluP4VLHEFXBbheMw3IW7+AD4agN8d5R1qz+U/T1YSMECDsWNDfEmR0ET61idl9om0/8AwvEMocZtXGP85eXhrGxHrzrYe5sJM8jgSegjnRDNO4ADDeTOKcNmQSQcQtAzGqFB5yZNFPAkr0Aj86CSFwQADzbeaDIGGkksRtj9ahtwYIUDcE/5FENOJYkZwI+4oIpPLSrDxkx1g0xPMS3XkKWT8QAHWSCYpy4ORqecQJA+hoARpMEgA9BJ85FEKD3TLRzO33o6YGk6VHI86rC6sEMxXrEGgsJxBIVh8u5oKZ7wU+Or+1Kb0DdVbmBkx5GmWJ1AEz1xQQnTue6flEx9KKgkxpnoSf3o6o5gKemSD5ilAk6dJPMEnFEE3hzIB8AalWagPiKg9KlB5O0NJxkHmTzPQHlTWlJlW1t0JIKg9MVXZXUpUhjGQWj7RVhGpRPeIx8JAnkcVtzMhkFGkkbALEjpI3qxWkETpYRIUmY5VWW1QVIkHIQkZxuTVxP4wYzkAhiTzGajTn7Qsvct91mtn5lILCOkjnWTZ9lbZGu77ziScH37MU9UnT9q9ClqDqCgBtywM/agEAbbUrbkuQB0gGiqOGAQDQoKfLbgKPPyqy/xYsgs8IgEknlzktNOFElWJIPIAED1Fef7U7CPF3Vt3itvh7Rn3YOb5xGrOEGe7zMTUCJ2le4/Fhms8NJm+3x3Rz9yrfCv9RmeQ51q9kdk2LCFEENOonve8fxe4cs3jNdlu0CunSxCjukwQQPLaK4e1u1VtqIOq8TpS2kgufGfwjcnpRWbxfFm72tYC90WbNxjOe9chQduQU/91eq96MMCSOglR474rE7L4FrK+9uENdczccif+lRyUCAB4ZrtPH2+pYHxgDyBqQsu73gB/CFPgSfPFPbJ+HvMDzxA+uaxjxiLMFV+WAZmgva6sNLSSPp5U0xvK8fKrA4G5+hmjrJzBJHXAPqMVip20pG4Vh0GYHnzp/8A1lD3hLYjoKK1heAyNOnnHePiK5e0+zl4iy9pgxRxvMaT+FhOxBg+lcidrCd1VT4SQfMVcnFj4WJfxJwPTemjI7J41b9tuF4kIb1o+7cad9iHHgwg+FdnA+y1vUGCu7JldbMwEHcamJBrm7V4L+IOKs6VvqoUqD/NQfhMkw3MH9K1uB7XW9bW4ktyg90zsQw3mcGoS0luxnuqR8UGTT65z3mB3zAHoa5Wvx3u7BGRGo+WKtXiJx3mDfQehqouIA7vdWduZ/aosn5yV9JjyqkOR3YRY+Hr+tNOrMFip8vyoLj80KvIg5P7ihPizKR5R9aQXOY0jrJ1R9KZj4synoTA+tATb04OlRuCZmajd6AZJHTH3FRZGDpXoTvmgJIg62K+EA+ooG8RpU8wTP2oluY1MOYGAPQ0F2mFVucmftUV8SNTDaMgT5Ggcrpx3VX1JnrU92WEHUxGZ5eU70SAoiFA3B3IPpSg6jpOpjyI2/egX3i/i0A+LGalMQPxaVPSalE15fRMXAPPUCvngUwcfEp1A8gxCgc96ht6TqgFTGosxG+0CmQ96MsD0YaVHIwc1tg7XIIiSDjSukz4zvTr/DMEBQf6DJPWRt9qUCCV2HIBRj1o2lwVkKRtnvRzwdqipaAVtJAg82YiW3EA8qtHelW1Od9gV8utVqpZQYMjm0Ef7oFHUGE7su4AZc8j5UVAwK6SQGHJQwMcqjudMiEI3mGP5VaWMBhjqFhifDNcPa3HJw6m6VkNyIhnJ2VQNyelBzdr9uW7YFwzcctpVMqWb5QPTyAFUdl8EUY8RccF3wdEMEWZ92s7AddyanZtiXF/iJa447iKQVsoeS/1dWH5CtU3NBghVQ7YzPIzWGgPDAQdIg7lpGPyqu/2db2ZidQwFAIH+etdFkMTohm5yTiekE4oKmCrGCNgBDAeEH9auji/9LUjSFAjIJbP0NI3ZCkTqYld+6RPkRvWmrEjUFMjm4n1waJv7MCxB5IME8wZqbC8s09iEwygKecmY/Wq27Kg6gSwOIE48wRW2yaT8Ig7s+DB5YximCgnQdTA7QAQKoxE7JKkqSqg7Tgk1E7KZgV7xIzPI+HnW0vDCNMKsfDJz44NQWZGCzMvhAPqKYmsYdnPEAqHHKQTHlWZxXBNYY8QoY22MXliNJ/5kdOvhmvWhj8cKp55DR+uaskMJEuDgiSB9Dipi6w/cMkEEaTmR3vWRRFtwdJ1MDt0H1qzgQeEvLw5Cixck2H3923O0SNhuV8JHITue41dwhn8TEeWc0w1j2muDu4U8p3rs4biLhmdRjfEA/Teu9bQGIVWGBzMeRmpctau8AxI690H6cquJq1FjvaVEjvTk/bzoExOWcH6D0NKsDMKAdxOqKJ/6mU+MAfWgdbenBCKNwTNOBqOzMRzGB9qqA0mDpUfhwT+4oohODqY9cAeWKCB8kjSG5iZMeVOW/ENTDpMD9qSDuNKt9T9/wAqcNOQGYbEHuj9qCSF5KFOZ3M+nOmgtg6mnM4AH61U/d+UKdtKyQfSpJnSwZvEnH0PKiLNQ5qJ86lQXfmCA+tSg8xYWcQcbEtM+jb/AHrj7Q49UtkMSzDEFRHhtU7R40IouRJ/rG30rJ4Hg2vv75wSvJZgetbYhucHxRuWw2AeYUwfDPKu19UBxKdZ7x8qQDTBBhSIgAE/WrEtBT8IAMElsZ6gbVBAO8HUBp3LSsD6fnVjHSQdTEH8KQRGwxvjwoW7J+ElmB8tI/WmQGCkhTyAUzHSR+9FUcdxBso0IW6AYdjyjMVk9ldkXXf3t8E3BPuwWlLQPJZ3c82reS2YiIK7EtJjrB/Wi9vWAfiYdRAnkZFRpRaswCrNJGQApGOmKuSz3YAAK7HUCYxyOadycMG0gbhCDJ6VGtQwcKsHcuIME7YoAU94vzMDGRpE8jjlRfVAYaV66SGztAxRDQwgsytsEI0x1z0xVqppJkKinad52nf86DnuWASHA1TvMrjnNXqsEqxGk7ACd9tqltCSVOpuYP4Z6bzFS3sVJVTyAkNHoamKlrhwO6FiNiW/Q0Y1LEkkbwIn1Apo1LIViRsWIM9DvTrcMYbI3CdfI1QugxIAUjeTq28DQJkhgSSMEAFc/tTPbghlUCdy35YNMX0kHUSCNlOI8qCu5ZI70AKdwRqP2pWtjVjUwboYA9DVrIEOVUK3NpBH70+kSVJLA7AAEDy50Rn9ocKrI1q4AFbYidQMghgRsQYIPUVV2F2g10tYv6nvWtyRC3VzpdYzBjPQgitUcPiIVSNjOfoaxe3uw3vBblhmXibZlWgaTMSrAGCrRkevKit0P0KqR0yY9RU0n4grE7Ge6K5+HZ9Cu2m20DUqkP3uYq/nrAJ1de6P886gZl0wZULzAAY+GaPKO8wPMmAPQ7UPeaTMgKY2Go+hGadEkZBYdScCfA1RUsqYJRflhTj1EinFvXIIZo2JiD4UT0JCnlpBn67UQur8JYjmx3+kUQAx3lVbmBk/emjGrSxnGTAj0pTc5hlBHxBRn/yptMd7STO+rEUADAfiGk7aRJ+ozQ0/hYEjkWf9Dypi4H4u6flAMH0zQZCe6QSORY/aDUAVowdAjlpJx5ipQLxhik/7CYHTAo0HzbgOz2vXJuHSpyFLZJ8jXpODWAUhyPGNM9BRRAVB06SObQSI8KMq6hskrygqJrbCWsHQdI5qApB8RIq+0srpAKxsSwP50rNgMDHXQQTPTNO/JwCAcy/LwxUAYhlzL6cfDAJ5HFWhyV+LSRuEMn71XcMQy6mB5BsAHzq1e4ckKMbiSfGRRobnJxA5kuJgdMUxvZBBLqdguBH6/Skt2gCVgkHM6v0plO6Oc7wF+0gUBY6G5Kp6ifvTIgDRBIO51Y8MGlQSpAULGxmcetLAdckuV6rE9Dj9Kir2+ViBOwC7eoFC0kjSBpI2JM/YilaSoIIQ89Jk42qFg0OFLN/UCIjfYSKBrihhklmXoCB5jFWKzFQRCEb7H9JpOIuEQ86V6Jn0jnTM4EFVGdy0jHToPWgDQe+o1Hb5R+VWO2iDOlTyA1H670HaGAJMHkuR4bbUtsEEpCqORmDPrQNatAEjSWB5zA8KadJKs0TsAu3qKRDPcYsxGQIwfCasRWYfhUjmDmPXNFNaszK6Tg4YtvyODvQGQVLZG2lSDHmKW4Q+cuVxkEeu1MUedQIQcwIP1xmgeDpBUZHN8yOsUjX572qeRVZGemaIAB1Aa9WDuI+1OxKmCQqnbH6gUAdtENAVDvqGfqOlRImJZw3Q4jyNGzahioUmec4nyNKCYKO4BOw058sYNQOg0nSSig7SMzRtjUSrBn/KenWq7QLCACCuxMER/nWi51DLjUu4WQfPG1A1ot/ShG3WPIzULau8JZh1wD9KDSQGRSDz15/I/ei12IbVI2IT9poGYkAEFV6gQf71Na/EAzzjcj9KrKaDsmg7l8H+9MTBKu2DsFyPA+FEW5U5YKp2xP3AoMATphnHIk4+m8VXat5KBcDZvHyiKn9DtLcsfaQKofX82gHoZ/vQqI4IzbY+NCoPLhFVpgQ25OMGrfhaCWIOIXIHQ1zp31glmKnII3+1XsmpJPdI+Vs1tzXWhplTpUHYnBnrRsJukMwGZ1SJ6RVM6lBEkjHe2xzq642A07bhTz+tRRV9QKMwneNOY6Yp0XuYUiMAzOOuRSXGghl7oOTqH98UwA1ahL6ttPTn50aO7h0GdZXEER+lWXp0hh3OZgyZHpmlEqYMKp686r4eyAxTRIPOcT5UFr6dQcd6c5BAHXl+dXHukGYQ8hnfypbQ3R2Gdlj9YpLSd0qEiNjNRRtoFeAqwdyTHljY0UYglXZu9yGQPXlU0q40udRGYI/WKsNossge7PMjJj1FBLC7rpUDcdZ9aCuplO+0ZEjB8KV9LQ2XIxtGfpVjocMDo6xnNBFYlYwhG0GDHlUuOGGoAswx3x98UHgsLijWT1xHWrSdJmdKHkM/lQK9zAYECN9GSTRNwYcKST82I842oWF0tAUQef8AmKXIYq7t3thuB9qKvV47waFONKwfOpbRVJgAhuZxVdi3kqEUDl50QgMozFiMxH2mKCw4OlmMHYATHrT21gaQsRsT+xFIqsVkKFIxPh6igLit3idbLjaP0qASHGlmllztFPDEalXSRiTB9al8sIYdwc5ANJK6tYJcnAAx/wDtA1xQe+W1EclxmmYkQyLpB31D++KOVaMKp6/vS4BKks2rocCiBcAVtcswPJTI+k1ZbBBiAFPM4P570bbR3IVek4NKyiNDMXYbYx9aKCqplH1MeU5B8JqLbZlgKEjYzBj1qwMxXA0RzG8etUuyt3xLkYyIzREIDCGZmK7yN/tVhkrKgIeZwcdciiSwhgAg57H60hVQ2pRrnpigPdfPvM7Hu86NR7Tg90QPT9alB5yyY26UvCoJbAqVK2we057wnFdPBoNO1SpUVSrkqZJPerpv4tYxjlihUoKeDaRbnPnT9vsQFgxkbVKlFhbwvx+gpuL/AJq0alQdPCjJ8zVS/GalSkNSvsfi8qp4FR3sc6lSiLz8DCk4VR7vbaaNSopOLMoJrpsr3Z54qVKCjtLceldPCjvf50qVKDnu/wA/612cOvd+tSpQZ9o4fzruAi2Y6VKlWe2fTM4dybeST3q0OKxbEYo1Ke1UNkrOcc67HEMIxttUqVlXPd/miu0LCnyqVKrPpjpvc8q0AP4B8qFSiuHsxz7vc7mpUqUZf//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7521197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696" y="1772816"/>
            <a:ext cx="6840760" cy="3600400"/>
          </a:xfrm>
          <a:prstGeom prst="rect">
            <a:avLst/>
          </a:prstGeom>
        </p:spPr>
      </p:pic>
      <p:sp>
        <p:nvSpPr>
          <p:cNvPr id="4" name="ZoneTexte 3"/>
          <p:cNvSpPr txBox="1"/>
          <p:nvPr/>
        </p:nvSpPr>
        <p:spPr>
          <a:xfrm>
            <a:off x="4685258" y="663261"/>
            <a:ext cx="3025187" cy="584775"/>
          </a:xfrm>
          <a:prstGeom prst="rect">
            <a:avLst/>
          </a:prstGeom>
          <a:noFill/>
        </p:spPr>
        <p:txBody>
          <a:bodyPr wrap="none" rtlCol="0">
            <a:spAutoFit/>
          </a:bodyPr>
          <a:lstStyle/>
          <a:p>
            <a:r>
              <a:rPr lang="fr-FR" sz="3200" b="1" dirty="0"/>
              <a:t>Signe du pochoir</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1772816"/>
            <a:ext cx="468052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6500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4337" y="2013318"/>
            <a:ext cx="4603440" cy="3201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471" y="2013317"/>
            <a:ext cx="4283968"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4295800" y="620688"/>
            <a:ext cx="2928046" cy="523220"/>
          </a:xfrm>
          <a:prstGeom prst="rect">
            <a:avLst/>
          </a:prstGeom>
          <a:noFill/>
        </p:spPr>
        <p:txBody>
          <a:bodyPr wrap="none" rtlCol="0">
            <a:spAutoFit/>
          </a:bodyPr>
          <a:lstStyle/>
          <a:p>
            <a:r>
              <a:rPr lang="fr-FR" sz="2800" b="1" dirty="0"/>
              <a:t>Test du tourniquet</a:t>
            </a:r>
          </a:p>
        </p:txBody>
      </p:sp>
    </p:spTree>
    <p:extLst>
      <p:ext uri="{BB962C8B-B14F-4D97-AF65-F5344CB8AC3E}">
        <p14:creationId xmlns:p14="http://schemas.microsoft.com/office/powerpoint/2010/main" val="3491918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700"/>
            <a:ext cx="10515600" cy="1325563"/>
          </a:xfrm>
        </p:spPr>
        <p:txBody>
          <a:bodyPr>
            <a:normAutofit/>
          </a:bodyPr>
          <a:lstStyle/>
          <a:p>
            <a:pPr algn="ctr"/>
            <a:r>
              <a:rPr lang="fr-FR" sz="4000" b="1" dirty="0">
                <a:latin typeface="+mn-lt"/>
              </a:rPr>
              <a:t>Evolution possible </a:t>
            </a:r>
            <a:br>
              <a:rPr lang="fr-FR" sz="4000" b="1" dirty="0">
                <a:latin typeface="+mn-lt"/>
              </a:rPr>
            </a:br>
            <a:r>
              <a:rPr lang="fr-FR" sz="4000" b="1" dirty="0">
                <a:latin typeface="+mn-lt"/>
              </a:rPr>
              <a:t>vers un état de choc = dengue sévère</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10892118" cy="475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3808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69593"/>
            <a:ext cx="11093823" cy="3903504"/>
          </a:xfrm>
          <a:prstGeom prst="rect">
            <a:avLst/>
          </a:prstGeom>
        </p:spPr>
        <p:txBody>
          <a:bodyPr wrap="square">
            <a:spAutoFit/>
          </a:bodyPr>
          <a:lstStyle/>
          <a:p>
            <a:pPr algn="ctr">
              <a:lnSpc>
                <a:spcPct val="150000"/>
              </a:lnSpc>
            </a:pPr>
            <a:r>
              <a:rPr lang="fr-FR" sz="2800" b="1" dirty="0"/>
              <a:t>Devant une fièvre du retour d’un voyage , la présence </a:t>
            </a:r>
          </a:p>
          <a:p>
            <a:pPr algn="ctr">
              <a:lnSpc>
                <a:spcPct val="150000"/>
              </a:lnSpc>
            </a:pPr>
            <a:r>
              <a:rPr lang="fr-FR" sz="2800" b="1" dirty="0"/>
              <a:t>d’un exanthème, </a:t>
            </a:r>
          </a:p>
          <a:p>
            <a:pPr algn="ctr">
              <a:lnSpc>
                <a:spcPct val="150000"/>
              </a:lnSpc>
            </a:pPr>
            <a:r>
              <a:rPr lang="fr-FR" sz="2800" b="1" dirty="0"/>
              <a:t>d’une leucopénie, </a:t>
            </a:r>
          </a:p>
          <a:p>
            <a:pPr algn="ctr">
              <a:lnSpc>
                <a:spcPct val="150000"/>
              </a:lnSpc>
            </a:pPr>
            <a:r>
              <a:rPr lang="fr-FR" sz="2800" b="1" dirty="0"/>
              <a:t>d’une thrombopénie </a:t>
            </a:r>
          </a:p>
          <a:p>
            <a:pPr algn="ctr">
              <a:lnSpc>
                <a:spcPct val="150000"/>
              </a:lnSpc>
            </a:pPr>
            <a:r>
              <a:rPr lang="fr-FR" sz="2800" b="1" dirty="0"/>
              <a:t>et d’une cytolyse </a:t>
            </a:r>
          </a:p>
          <a:p>
            <a:pPr algn="ctr">
              <a:lnSpc>
                <a:spcPct val="150000"/>
              </a:lnSpc>
            </a:pPr>
            <a:r>
              <a:rPr lang="fr-FR" sz="2800" b="1" dirty="0"/>
              <a:t>font suspecter une dengue, </a:t>
            </a:r>
          </a:p>
        </p:txBody>
      </p:sp>
    </p:spTree>
    <p:extLst>
      <p:ext uri="{BB962C8B-B14F-4D97-AF65-F5344CB8AC3E}">
        <p14:creationId xmlns:p14="http://schemas.microsoft.com/office/powerpoint/2010/main" val="2260549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0570" y="4513943"/>
            <a:ext cx="7098843" cy="1389933"/>
          </a:xfrm>
          <a:noFill/>
        </p:spPr>
        <p:txBody>
          <a:bodyPr/>
          <a:lstStyle/>
          <a:p>
            <a:pPr algn="ctr"/>
            <a:r>
              <a:rPr lang="fr-FR" b="1" dirty="0">
                <a:latin typeface="Arial Black" panose="020B0A04020102020204" pitchFamily="34" charset="0"/>
                <a:cs typeface="Aharoni" panose="02010803020104030203" pitchFamily="2" charset="-79"/>
              </a:rPr>
              <a:t>Infection à Virus Zika</a:t>
            </a:r>
            <a:endParaRPr lang="fr-FR" b="1" dirty="0">
              <a:latin typeface="+mn-lt"/>
              <a:cs typeface="Aharoni" panose="02010803020104030203" pitchFamily="2" charset="-79"/>
            </a:endParaRPr>
          </a:p>
        </p:txBody>
      </p:sp>
      <p:pic>
        <p:nvPicPr>
          <p:cNvPr id="7176" name="Picture 8" descr="Résultat de recherche d'images pour &quot;zika&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0338"/>
            <a:ext cx="6303163" cy="450600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Résultat de recherche d'images pour &quot;transport mondial&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fr-FR">
              <a:solidFill>
                <a:prstClr val="black"/>
              </a:solidFill>
            </a:endParaRPr>
          </a:p>
        </p:txBody>
      </p:sp>
      <p:sp>
        <p:nvSpPr>
          <p:cNvPr id="5" name="AutoShape 4" descr="Résultat de recherche d'images pour &quot;transport mondial&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fr-FR">
              <a:solidFill>
                <a:prstClr val="black"/>
              </a:solidFill>
            </a:endParaRPr>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179" y="160337"/>
            <a:ext cx="5671606" cy="4506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88784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74300" y="156880"/>
            <a:ext cx="6719673" cy="4518358"/>
          </a:xfrm>
          <a:prstGeom prst="rect">
            <a:avLst/>
          </a:prstGeom>
          <a:ln>
            <a:solidFill>
              <a:schemeClr val="accent1">
                <a:lumMod val="50000"/>
              </a:schemeClr>
            </a:solidFill>
          </a:ln>
        </p:spPr>
      </p:pic>
      <p:sp>
        <p:nvSpPr>
          <p:cNvPr id="4" name="Rectangle 3"/>
          <p:cNvSpPr/>
          <p:nvPr/>
        </p:nvSpPr>
        <p:spPr>
          <a:xfrm>
            <a:off x="7093973" y="333142"/>
            <a:ext cx="5265178" cy="2246769"/>
          </a:xfrm>
          <a:prstGeom prst="rect">
            <a:avLst/>
          </a:prstGeom>
          <a:ln>
            <a:solidFill>
              <a:schemeClr val="accent1">
                <a:lumMod val="50000"/>
              </a:schemeClr>
            </a:solidFill>
          </a:ln>
        </p:spPr>
        <p:txBody>
          <a:bodyPr wrap="square">
            <a:spAutoFit/>
          </a:bodyPr>
          <a:lstStyle/>
          <a:p>
            <a:pPr algn="ctr"/>
            <a:r>
              <a:rPr lang="fr-FR" sz="2800" b="1" dirty="0">
                <a:solidFill>
                  <a:srgbClr val="666666"/>
                </a:solidFill>
                <a:latin typeface="Helvetica" panose="020B0604020202020204" pitchFamily="34" charset="0"/>
              </a:rPr>
              <a:t>Déclaration de l’OMS </a:t>
            </a:r>
            <a:br>
              <a:rPr lang="fr-FR" sz="2800" b="1" dirty="0"/>
            </a:br>
            <a:r>
              <a:rPr lang="fr-FR" sz="2800" b="1" dirty="0">
                <a:solidFill>
                  <a:srgbClr val="666666"/>
                </a:solidFill>
                <a:latin typeface="Helvetica" panose="020B0604020202020204" pitchFamily="34" charset="0"/>
              </a:rPr>
              <a:t>1 février 2016</a:t>
            </a:r>
          </a:p>
          <a:p>
            <a:pPr algn="ctr"/>
            <a:r>
              <a:rPr lang="fr-FR" sz="2800" b="1" dirty="0">
                <a:solidFill>
                  <a:srgbClr val="C00000"/>
                </a:solidFill>
                <a:latin typeface="Helvetica" panose="020B0604020202020204" pitchFamily="34" charset="0"/>
              </a:rPr>
              <a:t>Urgence de Santé Publique de Portée Internationale</a:t>
            </a:r>
          </a:p>
          <a:p>
            <a:pPr algn="ctr"/>
            <a:r>
              <a:rPr lang="fr-FR" sz="2800" b="1" dirty="0">
                <a:solidFill>
                  <a:srgbClr val="C00000"/>
                </a:solidFill>
                <a:latin typeface="Helvetica" panose="020B0604020202020204" pitchFamily="34" charset="0"/>
              </a:rPr>
              <a:t>(USPPI</a:t>
            </a:r>
            <a:r>
              <a:rPr lang="fr-FR" sz="2800" b="1" dirty="0">
                <a:solidFill>
                  <a:srgbClr val="666666"/>
                </a:solidFill>
                <a:latin typeface="Helvetica" panose="020B0604020202020204" pitchFamily="34" charset="0"/>
              </a:rPr>
              <a:t>)</a:t>
            </a:r>
            <a:endParaRPr lang="fr-FR" sz="2800" b="1" dirty="0"/>
          </a:p>
        </p:txBody>
      </p:sp>
      <p:sp>
        <p:nvSpPr>
          <p:cNvPr id="5" name="Rectangle 4"/>
          <p:cNvSpPr/>
          <p:nvPr/>
        </p:nvSpPr>
        <p:spPr>
          <a:xfrm>
            <a:off x="221226" y="4984954"/>
            <a:ext cx="11970774" cy="1569660"/>
          </a:xfrm>
          <a:prstGeom prst="rect">
            <a:avLst/>
          </a:prstGeom>
        </p:spPr>
        <p:txBody>
          <a:bodyPr wrap="square">
            <a:spAutoFit/>
          </a:bodyPr>
          <a:lstStyle/>
          <a:p>
            <a:r>
              <a:rPr lang="fr-FR" sz="2400" b="1" dirty="0">
                <a:solidFill>
                  <a:srgbClr val="333333"/>
                </a:solidFill>
                <a:latin typeface="Helvetica" panose="020B0604020202020204" pitchFamily="34" charset="0"/>
              </a:rPr>
              <a:t>Le Secrétariat de l’OMS a informé le Comité des groupes </a:t>
            </a:r>
          </a:p>
          <a:p>
            <a:pPr marL="1257300" lvl="2" indent="-342900">
              <a:buFont typeface="Arial" panose="020B0604020202020204" pitchFamily="34" charset="0"/>
              <a:buChar char="•"/>
            </a:pPr>
            <a:r>
              <a:rPr lang="fr-FR" sz="2400" b="1" dirty="0">
                <a:solidFill>
                  <a:srgbClr val="333333"/>
                </a:solidFill>
                <a:latin typeface="Helvetica" panose="020B0604020202020204" pitchFamily="34" charset="0"/>
              </a:rPr>
              <a:t>de cas de microcéphalie </a:t>
            </a:r>
          </a:p>
          <a:p>
            <a:pPr marL="1257300" lvl="2" indent="-342900">
              <a:buFont typeface="Arial" panose="020B0604020202020204" pitchFamily="34" charset="0"/>
              <a:buChar char="•"/>
            </a:pPr>
            <a:r>
              <a:rPr lang="fr-FR" sz="2400" b="1" dirty="0">
                <a:solidFill>
                  <a:srgbClr val="333333"/>
                </a:solidFill>
                <a:latin typeface="Helvetica" panose="020B0604020202020204" pitchFamily="34" charset="0"/>
              </a:rPr>
              <a:t>et de syndrome de Guillain-Barré (SGB) </a:t>
            </a:r>
          </a:p>
          <a:p>
            <a:r>
              <a:rPr lang="fr-FR" sz="2400" b="1" dirty="0">
                <a:solidFill>
                  <a:srgbClr val="333333"/>
                </a:solidFill>
                <a:latin typeface="Helvetica" panose="020B0604020202020204" pitchFamily="34" charset="0"/>
              </a:rPr>
              <a:t>ayant un lien temporel avec la transmission du virus Zika dans certains lieux</a:t>
            </a:r>
            <a:endParaRPr lang="fr-FR" sz="2400" b="1" dirty="0"/>
          </a:p>
        </p:txBody>
      </p:sp>
    </p:spTree>
    <p:extLst>
      <p:ext uri="{BB962C8B-B14F-4D97-AF65-F5344CB8AC3E}">
        <p14:creationId xmlns:p14="http://schemas.microsoft.com/office/powerpoint/2010/main" val="15206981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786575" y="2235001"/>
            <a:ext cx="5189622" cy="2219789"/>
          </a:xfrm>
          <a:prstGeom prst="rect">
            <a:avLst/>
          </a:prstGeom>
          <a:ln>
            <a:solidFill>
              <a:schemeClr val="tx2">
                <a:lumMod val="50000"/>
              </a:schemeClr>
            </a:solidFill>
          </a:ln>
        </p:spPr>
      </p:pic>
      <p:pic>
        <p:nvPicPr>
          <p:cNvPr id="5" name="Image 4"/>
          <p:cNvPicPr>
            <a:picLocks noChangeAspect="1"/>
          </p:cNvPicPr>
          <p:nvPr/>
        </p:nvPicPr>
        <p:blipFill>
          <a:blip r:embed="rId3"/>
          <a:stretch>
            <a:fillRect/>
          </a:stretch>
        </p:blipFill>
        <p:spPr>
          <a:xfrm>
            <a:off x="7659474" y="3905580"/>
            <a:ext cx="3789686" cy="549210"/>
          </a:xfrm>
          <a:prstGeom prst="rect">
            <a:avLst/>
          </a:prstGeom>
          <a:ln>
            <a:noFill/>
          </a:ln>
        </p:spPr>
      </p:pic>
      <p:sp>
        <p:nvSpPr>
          <p:cNvPr id="4" name="ZoneTexte 3"/>
          <p:cNvSpPr txBox="1"/>
          <p:nvPr/>
        </p:nvSpPr>
        <p:spPr>
          <a:xfrm>
            <a:off x="8708573" y="1277265"/>
            <a:ext cx="1691489" cy="769441"/>
          </a:xfrm>
          <a:prstGeom prst="rect">
            <a:avLst/>
          </a:prstGeom>
          <a:noFill/>
        </p:spPr>
        <p:txBody>
          <a:bodyPr wrap="none" rtlCol="0">
            <a:spAutoFit/>
          </a:bodyPr>
          <a:lstStyle/>
          <a:p>
            <a:r>
              <a:rPr lang="fr-FR" sz="4400" b="1" dirty="0">
                <a:latin typeface="Arial Black" pitchFamily="34" charset="0"/>
                <a:cs typeface="Aharoni" pitchFamily="2" charset="-79"/>
              </a:rPr>
              <a:t>2007</a:t>
            </a:r>
          </a:p>
        </p:txBody>
      </p:sp>
      <p:pic>
        <p:nvPicPr>
          <p:cNvPr id="1028" name="Picture 4" descr="https://upload.wikimedia.org/wikipedia/en/3/3c/Out_of_africa_pos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16" y="0"/>
            <a:ext cx="6981371"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8909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8451" y="1439863"/>
            <a:ext cx="11860211" cy="5289550"/>
          </a:xfrm>
        </p:spPr>
        <p:txBody>
          <a:bodyPr>
            <a:noAutofit/>
          </a:bodyPr>
          <a:lstStyle/>
          <a:p>
            <a:pPr marL="0" indent="0">
              <a:buNone/>
            </a:pPr>
            <a:r>
              <a:rPr lang="fr-FR" sz="3200" b="1" dirty="0"/>
              <a:t>Circulant en Asie et en Afrique </a:t>
            </a:r>
          </a:p>
          <a:p>
            <a:pPr marL="0" indent="0">
              <a:buNone/>
            </a:pPr>
            <a:r>
              <a:rPr lang="fr-FR" sz="3200" b="1" dirty="0"/>
              <a:t>Emergence récente :  provoquant quatre grandes épidémies :</a:t>
            </a:r>
          </a:p>
          <a:p>
            <a:pPr lvl="1"/>
            <a:r>
              <a:rPr lang="fr-FR" sz="3200" b="1" dirty="0"/>
              <a:t>Micronésie sur l’ile de Yap en 2007, </a:t>
            </a:r>
          </a:p>
          <a:p>
            <a:pPr lvl="1"/>
            <a:r>
              <a:rPr lang="fr-FR" sz="3200" b="1" dirty="0"/>
              <a:t>Polynésie française en octobre 2013, </a:t>
            </a:r>
          </a:p>
          <a:p>
            <a:pPr lvl="1"/>
            <a:r>
              <a:rPr lang="fr-FR" sz="3200" b="1" dirty="0"/>
              <a:t>Nouvelle Calédonie en janvier 2014 </a:t>
            </a:r>
          </a:p>
          <a:p>
            <a:pPr lvl="1"/>
            <a:r>
              <a:rPr lang="fr-FR" sz="3200" b="1" dirty="0"/>
              <a:t>Brésil en mai 2015.</a:t>
            </a:r>
          </a:p>
          <a:p>
            <a:pPr marL="0" indent="0">
              <a:buNone/>
            </a:pPr>
            <a:br>
              <a:rPr lang="fr-FR" sz="3200" b="1" dirty="0"/>
            </a:br>
            <a:r>
              <a:rPr lang="fr-FR" sz="3200" b="1" dirty="0"/>
              <a:t>Lignage Asie </a:t>
            </a:r>
          </a:p>
          <a:p>
            <a:pPr marL="0" indent="0">
              <a:buNone/>
            </a:pPr>
            <a:r>
              <a:rPr lang="fr-FR" sz="3200" b="1" dirty="0"/>
              <a:t>Régions  géographiques où le virus n’avait jamais circulé, </a:t>
            </a:r>
          </a:p>
          <a:p>
            <a:pPr marL="0" indent="0">
              <a:buNone/>
            </a:pPr>
            <a:r>
              <a:rPr lang="fr-FR" sz="3200" b="1" dirty="0"/>
              <a:t>donc au sein de populations immunologiquement naïves.</a:t>
            </a:r>
          </a:p>
          <a:p>
            <a:pPr marL="0" indent="0">
              <a:buNone/>
            </a:pPr>
            <a:br>
              <a:rPr lang="fr-FR" sz="3200" b="1" dirty="0"/>
            </a:br>
            <a:endParaRPr lang="fr-FR" sz="3200" dirty="0"/>
          </a:p>
        </p:txBody>
      </p:sp>
      <p:sp>
        <p:nvSpPr>
          <p:cNvPr id="4" name="Titre 1"/>
          <p:cNvSpPr>
            <a:spLocks noGrp="1"/>
          </p:cNvSpPr>
          <p:nvPr>
            <p:ph type="title"/>
          </p:nvPr>
        </p:nvSpPr>
        <p:spPr>
          <a:xfrm>
            <a:off x="169864" y="199671"/>
            <a:ext cx="11737386" cy="1086204"/>
          </a:xfrm>
          <a:solidFill>
            <a:srgbClr val="FFC000"/>
          </a:solidFill>
        </p:spPr>
        <p:txBody>
          <a:bodyPr>
            <a:noAutofit/>
          </a:bodyPr>
          <a:lstStyle/>
          <a:p>
            <a:pPr algn="ctr"/>
            <a:r>
              <a:rPr lang="fr-FR" sz="3200" b="1" dirty="0">
                <a:latin typeface="Arial Black" panose="020B0A04020102020204" pitchFamily="34" charset="0"/>
              </a:rPr>
              <a:t>Le virus </a:t>
            </a:r>
            <a:r>
              <a:rPr lang="fr-FR" sz="3200" b="1" dirty="0" err="1">
                <a:latin typeface="Arial Black" panose="020B0A04020102020204" pitchFamily="34" charset="0"/>
              </a:rPr>
              <a:t>Zika</a:t>
            </a:r>
            <a:r>
              <a:rPr lang="fr-FR" sz="3200" b="1" dirty="0">
                <a:latin typeface="Arial Black" panose="020B0A04020102020204" pitchFamily="34" charset="0"/>
              </a:rPr>
              <a:t> (ZKV)</a:t>
            </a:r>
            <a:endParaRPr lang="fr-FR" sz="3200" dirty="0">
              <a:latin typeface="Arial Black" panose="020B0A04020102020204" pitchFamily="34" charset="0"/>
            </a:endParaRPr>
          </a:p>
        </p:txBody>
      </p:sp>
    </p:spTree>
    <p:extLst>
      <p:ext uri="{BB962C8B-B14F-4D97-AF65-F5344CB8AC3E}">
        <p14:creationId xmlns:p14="http://schemas.microsoft.com/office/powerpoint/2010/main" val="5344111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d.france24.com/fr/files_fr/imagecache/aef_ct_wire_image_620/images/afp/16236ecae9ed4c384849907c4e30eaae7ffd39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17" y="131990"/>
            <a:ext cx="11818711" cy="629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3671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208" y="117152"/>
            <a:ext cx="12039600" cy="997273"/>
          </a:xfrm>
          <a:solidFill>
            <a:srgbClr val="FFC000"/>
          </a:solidFill>
        </p:spPr>
        <p:txBody>
          <a:bodyPr/>
          <a:lstStyle/>
          <a:p>
            <a:pPr algn="ctr"/>
            <a:r>
              <a:rPr lang="fr-FR" b="1" dirty="0">
                <a:latin typeface="Arial Narrow" panose="020B0606020202030204" pitchFamily="34" charset="0"/>
              </a:rPr>
              <a:t>Epidémie au Brésil, 2015</a:t>
            </a:r>
            <a:endParaRPr lang="fr-FR" dirty="0">
              <a:latin typeface="Arial Narrow" panose="020B0606020202030204" pitchFamily="34" charset="0"/>
            </a:endParaRPr>
          </a:p>
        </p:txBody>
      </p:sp>
      <p:sp>
        <p:nvSpPr>
          <p:cNvPr id="3" name="Espace réservé du contenu 2"/>
          <p:cNvSpPr>
            <a:spLocks noGrp="1"/>
          </p:cNvSpPr>
          <p:nvPr>
            <p:ph idx="1"/>
          </p:nvPr>
        </p:nvSpPr>
        <p:spPr>
          <a:xfrm>
            <a:off x="80208" y="1149809"/>
            <a:ext cx="12039600" cy="5713683"/>
          </a:xfrm>
          <a:ln>
            <a:solidFill>
              <a:srgbClr val="C00000"/>
            </a:solidFill>
          </a:ln>
        </p:spPr>
        <p:txBody>
          <a:bodyPr>
            <a:noAutofit/>
          </a:bodyPr>
          <a:lstStyle/>
          <a:p>
            <a:r>
              <a:rPr lang="fr-FR" b="1" dirty="0">
                <a:latin typeface="Arial Narrow" panose="020B0606020202030204" pitchFamily="34" charset="0"/>
              </a:rPr>
              <a:t>En mai 2015, le ministère de la santé brésilien a informé la communauté internationale de la circulation autochtone du ZKV dans les Etats au nord-est </a:t>
            </a:r>
          </a:p>
          <a:p>
            <a:r>
              <a:rPr lang="fr-FR" sz="3200" b="1" dirty="0">
                <a:solidFill>
                  <a:srgbClr val="C00000"/>
                </a:solidFill>
                <a:latin typeface="Arial Narrow" panose="020B0606020202030204" pitchFamily="34" charset="0"/>
              </a:rPr>
              <a:t>16 cas</a:t>
            </a:r>
            <a:r>
              <a:rPr lang="fr-FR" b="1" dirty="0">
                <a:latin typeface="Arial Narrow" panose="020B0606020202030204" pitchFamily="34" charset="0"/>
              </a:rPr>
              <a:t> avaient été confirmés par le laboratoire de référence , suite à de nombreux </a:t>
            </a:r>
            <a:r>
              <a:rPr lang="fr-FR" b="1" dirty="0">
                <a:solidFill>
                  <a:srgbClr val="C00000"/>
                </a:solidFill>
                <a:latin typeface="Arial Narrow" panose="020B0606020202030204" pitchFamily="34" charset="0"/>
              </a:rPr>
              <a:t>signalements de fièvre éruptive </a:t>
            </a:r>
            <a:r>
              <a:rPr lang="fr-FR" b="1" dirty="0">
                <a:latin typeface="Arial Narrow" panose="020B0606020202030204" pitchFamily="34" charset="0"/>
              </a:rPr>
              <a:t>émanant de 07 Etats du nord-est du Brésil</a:t>
            </a:r>
          </a:p>
          <a:p>
            <a:endParaRPr lang="fr-FR" sz="1800" b="1" dirty="0">
              <a:latin typeface="Arial Narrow" panose="020B0606020202030204" pitchFamily="34" charset="0"/>
            </a:endParaRPr>
          </a:p>
          <a:p>
            <a:r>
              <a:rPr lang="fr-FR" b="1" dirty="0">
                <a:latin typeface="Arial Narrow" panose="020B0606020202030204" pitchFamily="34" charset="0"/>
              </a:rPr>
              <a:t>Au 29 avril 2015, un total de </a:t>
            </a:r>
            <a:r>
              <a:rPr lang="fr-FR" b="1" dirty="0">
                <a:solidFill>
                  <a:srgbClr val="C00000"/>
                </a:solidFill>
                <a:latin typeface="Arial Narrow" panose="020B0606020202030204" pitchFamily="34" charset="0"/>
              </a:rPr>
              <a:t>6.807 cas </a:t>
            </a:r>
            <a:r>
              <a:rPr lang="fr-FR" b="1" dirty="0">
                <a:latin typeface="Arial Narrow" panose="020B0606020202030204" pitchFamily="34" charset="0"/>
              </a:rPr>
              <a:t>suspects avait été rapportés. </a:t>
            </a:r>
          </a:p>
          <a:p>
            <a:r>
              <a:rPr lang="fr-FR" b="1" dirty="0">
                <a:latin typeface="Arial Narrow" panose="020B0606020202030204" pitchFamily="34" charset="0"/>
              </a:rPr>
              <a:t>Le 15 </a:t>
            </a:r>
            <a:r>
              <a:rPr lang="fr-FR" b="1" dirty="0" err="1">
                <a:latin typeface="Arial Narrow" panose="020B0606020202030204" pitchFamily="34" charset="0"/>
              </a:rPr>
              <a:t>juil</a:t>
            </a:r>
            <a:r>
              <a:rPr lang="fr-FR" b="1" dirty="0">
                <a:latin typeface="Arial Narrow" panose="020B0606020202030204" pitchFamily="34" charset="0"/>
              </a:rPr>
              <a:t> 2015, l'extension </a:t>
            </a:r>
            <a:r>
              <a:rPr lang="fr-FR" b="1" dirty="0" err="1">
                <a:latin typeface="Arial Narrow" panose="020B0606020202030204" pitchFamily="34" charset="0"/>
              </a:rPr>
              <a:t>géog</a:t>
            </a:r>
            <a:r>
              <a:rPr lang="fr-FR" b="1" dirty="0">
                <a:latin typeface="Arial Narrow" panose="020B0606020202030204" pitchFamily="34" charset="0"/>
              </a:rPr>
              <a:t> de l'épidémie était confirmée dans douze Etats </a:t>
            </a:r>
          </a:p>
          <a:p>
            <a:r>
              <a:rPr lang="fr-FR" b="1" dirty="0">
                <a:latin typeface="Arial Narrow" panose="020B0606020202030204" pitchFamily="34" charset="0"/>
              </a:rPr>
              <a:t>Au moins </a:t>
            </a:r>
            <a:r>
              <a:rPr lang="fr-FR" b="1" dirty="0">
                <a:solidFill>
                  <a:srgbClr val="C00000"/>
                </a:solidFill>
                <a:latin typeface="Arial Narrow" panose="020B0606020202030204" pitchFamily="34" charset="0"/>
              </a:rPr>
              <a:t>34 cas </a:t>
            </a:r>
            <a:r>
              <a:rPr lang="fr-FR" b="1" dirty="0">
                <a:latin typeface="Arial Narrow" panose="020B0606020202030204" pitchFamily="34" charset="0"/>
              </a:rPr>
              <a:t>ont été confirmés par le laboratoire de référence </a:t>
            </a:r>
          </a:p>
          <a:p>
            <a:endParaRPr lang="fr-FR" sz="1600" b="1" dirty="0">
              <a:latin typeface="Arial Narrow" panose="020B0606020202030204" pitchFamily="34" charset="0"/>
            </a:endParaRPr>
          </a:p>
          <a:p>
            <a:r>
              <a:rPr lang="fr-FR" b="1" dirty="0">
                <a:latin typeface="Arial Narrow" panose="020B0606020202030204" pitchFamily="34" charset="0"/>
              </a:rPr>
              <a:t>La souche isolée appartient au lignage Asie</a:t>
            </a:r>
            <a:br>
              <a:rPr lang="fr-FR" b="1" dirty="0">
                <a:latin typeface="Arial Narrow" panose="020B0606020202030204" pitchFamily="34" charset="0"/>
              </a:rPr>
            </a:br>
            <a:r>
              <a:rPr lang="fr-FR" sz="2000" b="1" dirty="0">
                <a:latin typeface="Arial Narrow" panose="020B0606020202030204" pitchFamily="34" charset="0"/>
              </a:rPr>
              <a:t>La circulation concomitante des virus de la dengue et du chikungunya dans ces Etats du Brésil complique le diagnostic clinique et biologique. La dengue étant de la même famille que le virus </a:t>
            </a:r>
            <a:r>
              <a:rPr lang="fr-FR" sz="2000" b="1" dirty="0" err="1">
                <a:latin typeface="Arial Narrow" panose="020B0606020202030204" pitchFamily="34" charset="0"/>
              </a:rPr>
              <a:t>Zika</a:t>
            </a:r>
            <a:r>
              <a:rPr lang="fr-FR" sz="2000" b="1" dirty="0">
                <a:latin typeface="Arial Narrow" panose="020B0606020202030204" pitchFamily="34" charset="0"/>
              </a:rPr>
              <a:t> – </a:t>
            </a:r>
            <a:r>
              <a:rPr lang="fr-FR" sz="2000" b="1" i="1" dirty="0" err="1">
                <a:latin typeface="Arial Narrow" panose="020B0606020202030204" pitchFamily="34" charset="0"/>
              </a:rPr>
              <a:t>Flaviviridae</a:t>
            </a:r>
            <a:r>
              <a:rPr lang="fr-FR" sz="2000" b="1" dirty="0">
                <a:latin typeface="Arial Narrow" panose="020B0606020202030204" pitchFamily="34" charset="0"/>
              </a:rPr>
              <a:t>, genre </a:t>
            </a:r>
            <a:r>
              <a:rPr lang="fr-FR" sz="2000" b="1" i="1" dirty="0" err="1">
                <a:latin typeface="Arial Narrow" panose="020B0606020202030204" pitchFamily="34" charset="0"/>
              </a:rPr>
              <a:t>Flavivirus</a:t>
            </a:r>
            <a:r>
              <a:rPr lang="fr-FR" sz="2000" b="1" i="1" dirty="0">
                <a:latin typeface="Arial Narrow" panose="020B0606020202030204" pitchFamily="34" charset="0"/>
              </a:rPr>
              <a:t> </a:t>
            </a:r>
            <a:r>
              <a:rPr lang="fr-FR" sz="2400" b="1" dirty="0">
                <a:latin typeface="Arial Narrow" panose="020B0606020202030204" pitchFamily="34" charset="0"/>
              </a:rPr>
              <a:t>- </a:t>
            </a:r>
            <a:r>
              <a:rPr lang="fr-FR" sz="2400" b="1" dirty="0">
                <a:solidFill>
                  <a:srgbClr val="C00000"/>
                </a:solidFill>
                <a:latin typeface="Arial Narrow" panose="020B0606020202030204" pitchFamily="34" charset="0"/>
              </a:rPr>
              <a:t>les tests sérologiques sont sujets à des réactions croisées importantes.</a:t>
            </a:r>
            <a:br>
              <a:rPr lang="fr-FR" sz="2400" b="1" dirty="0">
                <a:latin typeface="Arial Narrow" panose="020B0606020202030204" pitchFamily="34" charset="0"/>
              </a:rPr>
            </a:br>
            <a:br>
              <a:rPr lang="fr-FR" b="1" dirty="0">
                <a:latin typeface="Arial Narrow" panose="020B0606020202030204" pitchFamily="34" charset="0"/>
              </a:rPr>
            </a:br>
            <a:endParaRPr lang="fr-FR" b="1" dirty="0">
              <a:latin typeface="Arial Narrow" panose="020B0606020202030204" pitchFamily="34" charset="0"/>
            </a:endParaRPr>
          </a:p>
        </p:txBody>
      </p:sp>
    </p:spTree>
    <p:extLst>
      <p:ext uri="{BB962C8B-B14F-4D97-AF65-F5344CB8AC3E}">
        <p14:creationId xmlns:p14="http://schemas.microsoft.com/office/powerpoint/2010/main" val="2239783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9935B37-4B69-472F-A57F-3BCD71D82011}" type="slidenum">
              <a:rPr lang="fr-FR" smtClean="0"/>
              <a:pPr/>
              <a:t>7</a:t>
            </a:fld>
            <a:endParaRPr lang="fr-FR"/>
          </a:p>
        </p:txBody>
      </p:sp>
      <p:pic>
        <p:nvPicPr>
          <p:cNvPr id="6" name="Image 5"/>
          <p:cNvPicPr>
            <a:picLocks noChangeAspect="1"/>
          </p:cNvPicPr>
          <p:nvPr/>
        </p:nvPicPr>
        <p:blipFill>
          <a:blip r:embed="rId2"/>
          <a:stretch>
            <a:fillRect/>
          </a:stretch>
        </p:blipFill>
        <p:spPr>
          <a:xfrm>
            <a:off x="293225" y="661111"/>
            <a:ext cx="4331638" cy="2775768"/>
          </a:xfrm>
          <a:prstGeom prst="rect">
            <a:avLst/>
          </a:prstGeom>
          <a:ln>
            <a:solidFill>
              <a:schemeClr val="tx1"/>
            </a:solidFill>
          </a:ln>
        </p:spPr>
      </p:pic>
      <p:pic>
        <p:nvPicPr>
          <p:cNvPr id="8" name="Image 7"/>
          <p:cNvPicPr>
            <a:picLocks noChangeAspect="1"/>
          </p:cNvPicPr>
          <p:nvPr/>
        </p:nvPicPr>
        <p:blipFill>
          <a:blip r:embed="rId3"/>
          <a:stretch>
            <a:fillRect/>
          </a:stretch>
        </p:blipFill>
        <p:spPr>
          <a:xfrm>
            <a:off x="293225" y="3566332"/>
            <a:ext cx="4331638" cy="2790018"/>
          </a:xfrm>
          <a:prstGeom prst="rect">
            <a:avLst/>
          </a:prstGeom>
          <a:ln>
            <a:solidFill>
              <a:schemeClr val="tx1"/>
            </a:solidFill>
          </a:ln>
        </p:spPr>
      </p:pic>
      <p:pic>
        <p:nvPicPr>
          <p:cNvPr id="10" name="Image 9"/>
          <p:cNvPicPr>
            <a:picLocks noChangeAspect="1"/>
          </p:cNvPicPr>
          <p:nvPr/>
        </p:nvPicPr>
        <p:blipFill>
          <a:blip r:embed="rId4"/>
          <a:stretch>
            <a:fillRect/>
          </a:stretch>
        </p:blipFill>
        <p:spPr>
          <a:xfrm>
            <a:off x="5675994" y="850280"/>
            <a:ext cx="4550906" cy="5688632"/>
          </a:xfrm>
          <a:prstGeom prst="rect">
            <a:avLst/>
          </a:prstGeom>
          <a:ln>
            <a:solidFill>
              <a:schemeClr val="tx1"/>
            </a:solidFill>
          </a:ln>
        </p:spPr>
      </p:pic>
      <p:sp>
        <p:nvSpPr>
          <p:cNvPr id="3" name="ZoneTexte 2"/>
          <p:cNvSpPr txBox="1"/>
          <p:nvPr/>
        </p:nvSpPr>
        <p:spPr>
          <a:xfrm>
            <a:off x="1290918" y="21394"/>
            <a:ext cx="9386047" cy="523220"/>
          </a:xfrm>
          <a:prstGeom prst="rect">
            <a:avLst/>
          </a:prstGeom>
          <a:solidFill>
            <a:srgbClr val="002060"/>
          </a:solidFill>
        </p:spPr>
        <p:txBody>
          <a:bodyPr wrap="square" rtlCol="0">
            <a:spAutoFit/>
          </a:bodyPr>
          <a:lstStyle/>
          <a:p>
            <a:pPr algn="ctr"/>
            <a:r>
              <a:rPr lang="fr-FR" sz="2800" b="1" dirty="0">
                <a:solidFill>
                  <a:srgbClr val="FFC000"/>
                </a:solidFill>
                <a:effectLst>
                  <a:outerShdw blurRad="38100" dist="38100" dir="2700000" algn="tl">
                    <a:srgbClr val="000000">
                      <a:alpha val="43137"/>
                    </a:srgbClr>
                  </a:outerShdw>
                </a:effectLst>
              </a:rPr>
              <a:t>Oiseaux migrateurs: </a:t>
            </a:r>
            <a:r>
              <a:rPr lang="fr-FR" sz="2800" b="1" dirty="0" err="1">
                <a:solidFill>
                  <a:srgbClr val="FFC000"/>
                </a:solidFill>
                <a:effectLst>
                  <a:outerShdw blurRad="38100" dist="38100" dir="2700000" algn="tl">
                    <a:srgbClr val="000000">
                      <a:alpha val="43137"/>
                    </a:srgbClr>
                  </a:outerShdw>
                </a:effectLst>
              </a:rPr>
              <a:t>disperseurs</a:t>
            </a:r>
            <a:endParaRPr lang="fr-FR" sz="28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3331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1318921"/>
            <a:ext cx="12496800" cy="4934915"/>
          </a:xfrm>
          <a:prstGeom prst="rect">
            <a:avLst/>
          </a:prstGeom>
        </p:spPr>
      </p:pic>
      <p:pic>
        <p:nvPicPr>
          <p:cNvPr id="3" name="Image 2"/>
          <p:cNvPicPr>
            <a:picLocks noChangeAspect="1"/>
          </p:cNvPicPr>
          <p:nvPr/>
        </p:nvPicPr>
        <p:blipFill>
          <a:blip r:embed="rId4"/>
          <a:stretch>
            <a:fillRect/>
          </a:stretch>
        </p:blipFill>
        <p:spPr>
          <a:xfrm>
            <a:off x="4664559" y="6406236"/>
            <a:ext cx="3200400" cy="209550"/>
          </a:xfrm>
          <a:prstGeom prst="rect">
            <a:avLst/>
          </a:prstGeom>
        </p:spPr>
      </p:pic>
      <p:pic>
        <p:nvPicPr>
          <p:cNvPr id="4" name="Image 3"/>
          <p:cNvPicPr>
            <a:picLocks noChangeAspect="1"/>
          </p:cNvPicPr>
          <p:nvPr/>
        </p:nvPicPr>
        <p:blipFill>
          <a:blip r:embed="rId5"/>
          <a:stretch>
            <a:fillRect/>
          </a:stretch>
        </p:blipFill>
        <p:spPr>
          <a:xfrm>
            <a:off x="8416186" y="6131838"/>
            <a:ext cx="3904766" cy="725171"/>
          </a:xfrm>
          <a:prstGeom prst="rect">
            <a:avLst/>
          </a:prstGeom>
        </p:spPr>
      </p:pic>
      <p:sp>
        <p:nvSpPr>
          <p:cNvPr id="5" name="ZoneTexte 4"/>
          <p:cNvSpPr txBox="1"/>
          <p:nvPr/>
        </p:nvSpPr>
        <p:spPr>
          <a:xfrm>
            <a:off x="0" y="44626"/>
            <a:ext cx="12192000" cy="707886"/>
          </a:xfrm>
          <a:prstGeom prst="rect">
            <a:avLst/>
          </a:prstGeom>
          <a:solidFill>
            <a:srgbClr val="FFC000"/>
          </a:solidFill>
        </p:spPr>
        <p:txBody>
          <a:bodyPr wrap="square" rtlCol="0">
            <a:spAutoFit/>
          </a:bodyPr>
          <a:lstStyle/>
          <a:p>
            <a:pPr algn="ctr"/>
            <a:r>
              <a:rPr lang="fr-FR" sz="4000" b="1" dirty="0">
                <a:latin typeface="Arial" panose="020B0604020202020204" pitchFamily="34" charset="0"/>
                <a:cs typeface="Arial" panose="020B0604020202020204" pitchFamily="34" charset="0"/>
              </a:rPr>
              <a:t>Le virus ZIKA part à la conquête du Monde</a:t>
            </a:r>
          </a:p>
        </p:txBody>
      </p:sp>
    </p:spTree>
    <p:extLst>
      <p:ext uri="{BB962C8B-B14F-4D97-AF65-F5344CB8AC3E}">
        <p14:creationId xmlns:p14="http://schemas.microsoft.com/office/powerpoint/2010/main" val="8859555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07369" y="2440110"/>
            <a:ext cx="5058508" cy="1325563"/>
          </a:xfrm>
        </p:spPr>
        <p:txBody>
          <a:bodyPr/>
          <a:lstStyle/>
          <a:p>
            <a:pPr algn="ctr"/>
            <a:r>
              <a:rPr lang="fr-FR" b="1" dirty="0">
                <a:latin typeface="Arial Black" panose="020B0A04020102020204" pitchFamily="34" charset="0"/>
              </a:rPr>
              <a:t>TRANSMISION</a:t>
            </a:r>
          </a:p>
        </p:txBody>
      </p:sp>
      <p:pic>
        <p:nvPicPr>
          <p:cNvPr id="3" name="Picture 2" descr="Résultat de recherche d'images pour &quot;zika&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33" y="3765673"/>
            <a:ext cx="5791701" cy="32433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Résultat de recherche d'images pour &quot;zika&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91" y="0"/>
            <a:ext cx="5940986" cy="360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6063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900" y="43942"/>
            <a:ext cx="11696700" cy="829494"/>
          </a:xfrm>
          <a:solidFill>
            <a:srgbClr val="FFC000"/>
          </a:solidFill>
        </p:spPr>
        <p:txBody>
          <a:bodyPr>
            <a:normAutofit/>
          </a:bodyPr>
          <a:lstStyle/>
          <a:p>
            <a:pPr algn="ctr"/>
            <a:r>
              <a:rPr lang="fr-FR" sz="3600" b="1" dirty="0">
                <a:latin typeface="+mn-lt"/>
              </a:rPr>
              <a:t>Transmission vectorielle</a:t>
            </a:r>
            <a:endParaRPr lang="fr-FR" sz="3600" dirty="0">
              <a:latin typeface="+mn-lt"/>
            </a:endParaRPr>
          </a:p>
        </p:txBody>
      </p:sp>
      <p:sp>
        <p:nvSpPr>
          <p:cNvPr id="3" name="Espace réservé du contenu 2"/>
          <p:cNvSpPr>
            <a:spLocks noGrp="1"/>
          </p:cNvSpPr>
          <p:nvPr>
            <p:ph idx="1"/>
          </p:nvPr>
        </p:nvSpPr>
        <p:spPr>
          <a:xfrm>
            <a:off x="254412" y="993169"/>
            <a:ext cx="11849100" cy="5437136"/>
          </a:xfrm>
        </p:spPr>
        <p:txBody>
          <a:bodyPr>
            <a:noAutofit/>
          </a:bodyPr>
          <a:lstStyle/>
          <a:p>
            <a:pPr marL="0" indent="0">
              <a:lnSpc>
                <a:spcPct val="160000"/>
              </a:lnSpc>
              <a:spcBef>
                <a:spcPts val="600"/>
              </a:spcBef>
              <a:buNone/>
            </a:pPr>
            <a:r>
              <a:rPr lang="fr-FR" b="1" i="1" dirty="0">
                <a:latin typeface="Arial Narrow" panose="020B0606020202030204" pitchFamily="34" charset="0"/>
              </a:rPr>
              <a:t>T</a:t>
            </a:r>
            <a:r>
              <a:rPr lang="fr-FR" b="1" dirty="0">
                <a:latin typeface="Arial Narrow" panose="020B0606020202030204" pitchFamily="34" charset="0"/>
              </a:rPr>
              <a:t>ransmission </a:t>
            </a:r>
            <a:r>
              <a:rPr lang="fr-FR" b="1" dirty="0" err="1">
                <a:latin typeface="Arial Narrow" panose="020B0606020202030204" pitchFamily="34" charset="0"/>
              </a:rPr>
              <a:t>sylvatique</a:t>
            </a:r>
            <a:r>
              <a:rPr lang="fr-FR" b="1" dirty="0">
                <a:latin typeface="Arial Narrow" panose="020B0606020202030204" pitchFamily="34" charset="0"/>
              </a:rPr>
              <a:t> et urbaine :  </a:t>
            </a:r>
            <a:r>
              <a:rPr lang="fr-FR" b="1" i="1" dirty="0" err="1">
                <a:latin typeface="Arial Narrow" panose="020B0606020202030204" pitchFamily="34" charset="0"/>
              </a:rPr>
              <a:t>Aedes</a:t>
            </a:r>
            <a:r>
              <a:rPr lang="fr-FR" b="1" i="1" dirty="0">
                <a:latin typeface="Arial Narrow" panose="020B0606020202030204" pitchFamily="34" charset="0"/>
              </a:rPr>
              <a:t>. </a:t>
            </a:r>
            <a:r>
              <a:rPr lang="fr-FR" b="1" i="1" dirty="0" err="1">
                <a:latin typeface="Arial Narrow" panose="020B0606020202030204" pitchFamily="34" charset="0"/>
              </a:rPr>
              <a:t>aegypti</a:t>
            </a:r>
            <a:r>
              <a:rPr lang="fr-FR" b="1" i="1" dirty="0">
                <a:latin typeface="Arial Narrow" panose="020B0606020202030204" pitchFamily="34" charset="0"/>
              </a:rPr>
              <a:t> </a:t>
            </a:r>
            <a:r>
              <a:rPr lang="fr-FR" b="1" dirty="0">
                <a:latin typeface="Arial Narrow" panose="020B0606020202030204" pitchFamily="34" charset="0"/>
              </a:rPr>
              <a:t>et </a:t>
            </a:r>
            <a:r>
              <a:rPr lang="fr-FR" b="1" i="1" dirty="0" err="1">
                <a:latin typeface="Arial Narrow" panose="020B0606020202030204" pitchFamily="34" charset="0"/>
              </a:rPr>
              <a:t>Aedes.albopictus</a:t>
            </a:r>
            <a:r>
              <a:rPr lang="fr-FR" b="1" i="1" dirty="0">
                <a:latin typeface="Arial Narrow" panose="020B0606020202030204" pitchFamily="34" charset="0"/>
              </a:rPr>
              <a:t> </a:t>
            </a:r>
          </a:p>
          <a:p>
            <a:pPr marL="0" indent="0">
              <a:lnSpc>
                <a:spcPct val="160000"/>
              </a:lnSpc>
              <a:spcBef>
                <a:spcPts val="600"/>
              </a:spcBef>
              <a:buNone/>
            </a:pPr>
            <a:r>
              <a:rPr lang="fr-FR" b="1" dirty="0">
                <a:latin typeface="Arial Narrow" panose="020B0606020202030204" pitchFamily="34" charset="0"/>
              </a:rPr>
              <a:t>D’autres espèces ont été décrites comme vecteurs secondaires et/ou </a:t>
            </a:r>
            <a:r>
              <a:rPr lang="fr-FR" b="1" dirty="0" err="1">
                <a:latin typeface="Arial Narrow" panose="020B0606020202030204" pitchFamily="34" charset="0"/>
              </a:rPr>
              <a:t>sylvatiques</a:t>
            </a:r>
            <a:r>
              <a:rPr lang="fr-FR" b="1" dirty="0">
                <a:latin typeface="Arial Narrow" panose="020B0606020202030204" pitchFamily="34" charset="0"/>
              </a:rPr>
              <a:t>:</a:t>
            </a:r>
          </a:p>
          <a:p>
            <a:pPr marL="0" indent="0">
              <a:lnSpc>
                <a:spcPct val="160000"/>
              </a:lnSpc>
              <a:spcBef>
                <a:spcPts val="600"/>
              </a:spcBef>
              <a:buNone/>
            </a:pPr>
            <a:r>
              <a:rPr lang="fr-FR" b="1" dirty="0">
                <a:latin typeface="Arial Narrow" panose="020B0606020202030204" pitchFamily="34" charset="0"/>
              </a:rPr>
              <a:t> telles que </a:t>
            </a:r>
            <a:r>
              <a:rPr lang="fr-FR" b="1" i="1" dirty="0" err="1">
                <a:latin typeface="Arial Narrow" panose="020B0606020202030204" pitchFamily="34" charset="0"/>
              </a:rPr>
              <a:t>Ae</a:t>
            </a:r>
            <a:r>
              <a:rPr lang="fr-FR" b="1" i="1" dirty="0">
                <a:latin typeface="Arial Narrow" panose="020B0606020202030204" pitchFamily="34" charset="0"/>
              </a:rPr>
              <a:t>. </a:t>
            </a:r>
            <a:r>
              <a:rPr lang="fr-FR" b="1" i="1" dirty="0" err="1">
                <a:latin typeface="Arial Narrow" panose="020B0606020202030204" pitchFamily="34" charset="0"/>
              </a:rPr>
              <a:t>polynesiensis</a:t>
            </a:r>
            <a:r>
              <a:rPr lang="fr-FR" b="1" i="1" dirty="0">
                <a:latin typeface="Arial Narrow" panose="020B0606020202030204" pitchFamily="34" charset="0"/>
              </a:rPr>
              <a:t>, </a:t>
            </a:r>
            <a:r>
              <a:rPr lang="fr-FR" b="1" i="1" dirty="0" err="1">
                <a:latin typeface="Arial Narrow" panose="020B0606020202030204" pitchFamily="34" charset="0"/>
              </a:rPr>
              <a:t>Ae</a:t>
            </a:r>
            <a:r>
              <a:rPr lang="fr-FR" b="1" i="1" dirty="0">
                <a:latin typeface="Arial Narrow" panose="020B0606020202030204" pitchFamily="34" charset="0"/>
              </a:rPr>
              <a:t>. africanus, </a:t>
            </a:r>
            <a:r>
              <a:rPr lang="fr-FR" b="1" i="1" dirty="0" err="1">
                <a:latin typeface="Arial Narrow" panose="020B0606020202030204" pitchFamily="34" charset="0"/>
              </a:rPr>
              <a:t>Ae</a:t>
            </a:r>
            <a:r>
              <a:rPr lang="fr-FR" b="1" i="1" dirty="0">
                <a:latin typeface="Arial Narrow" panose="020B0606020202030204" pitchFamily="34" charset="0"/>
              </a:rPr>
              <a:t>. </a:t>
            </a:r>
            <a:r>
              <a:rPr lang="fr-FR" b="1" i="1" dirty="0" err="1">
                <a:latin typeface="Arial Narrow" panose="020B0606020202030204" pitchFamily="34" charset="0"/>
              </a:rPr>
              <a:t>luteocephalus</a:t>
            </a:r>
            <a:r>
              <a:rPr lang="fr-FR" b="1" i="1" dirty="0">
                <a:latin typeface="Arial Narrow" panose="020B0606020202030204" pitchFamily="34" charset="0"/>
              </a:rPr>
              <a:t>. </a:t>
            </a:r>
            <a:endParaRPr lang="fr-FR" b="1" dirty="0">
              <a:latin typeface="Arial Narrow" panose="020B0606020202030204" pitchFamily="34" charset="0"/>
            </a:endParaRPr>
          </a:p>
          <a:p>
            <a:pPr marL="0" indent="0">
              <a:lnSpc>
                <a:spcPct val="160000"/>
              </a:lnSpc>
              <a:spcBef>
                <a:spcPts val="600"/>
              </a:spcBef>
              <a:buNone/>
            </a:pPr>
            <a:r>
              <a:rPr lang="fr-FR" b="1" dirty="0">
                <a:latin typeface="Arial Narrow" panose="020B0606020202030204" pitchFamily="34" charset="0"/>
              </a:rPr>
              <a:t>Le virus est transmis aux arthropodes hématophages lors de leur repas sanguin. </a:t>
            </a:r>
          </a:p>
          <a:p>
            <a:pPr>
              <a:lnSpc>
                <a:spcPct val="160000"/>
              </a:lnSpc>
              <a:spcBef>
                <a:spcPts val="600"/>
              </a:spcBef>
            </a:pPr>
            <a:r>
              <a:rPr lang="fr-FR" b="1" dirty="0">
                <a:latin typeface="Arial Narrow" panose="020B0606020202030204" pitchFamily="34" charset="0"/>
              </a:rPr>
              <a:t>Le virus se multiplie chez l'hôte vecteur sans l'affecter </a:t>
            </a:r>
          </a:p>
          <a:p>
            <a:pPr>
              <a:lnSpc>
                <a:spcPct val="160000"/>
              </a:lnSpc>
              <a:spcBef>
                <a:spcPts val="600"/>
              </a:spcBef>
            </a:pPr>
            <a:r>
              <a:rPr lang="fr-FR" b="1" dirty="0">
                <a:latin typeface="Arial Narrow" panose="020B0606020202030204" pitchFamily="34" charset="0"/>
              </a:rPr>
              <a:t>et reste présent chez l'insecte </a:t>
            </a:r>
            <a:r>
              <a:rPr lang="fr-FR" sz="3600" b="1" dirty="0">
                <a:solidFill>
                  <a:srgbClr val="FF0000"/>
                </a:solidFill>
                <a:latin typeface="Arial Narrow" panose="020B0606020202030204" pitchFamily="34" charset="0"/>
              </a:rPr>
              <a:t>durant toute sa vie</a:t>
            </a:r>
            <a:endParaRPr lang="fr-FR" dirty="0">
              <a:latin typeface="Arial Narrow" panose="020B0606020202030204" pitchFamily="34" charset="0"/>
            </a:endParaRPr>
          </a:p>
        </p:txBody>
      </p:sp>
    </p:spTree>
    <p:extLst>
      <p:ext uri="{BB962C8B-B14F-4D97-AF65-F5344CB8AC3E}">
        <p14:creationId xmlns:p14="http://schemas.microsoft.com/office/powerpoint/2010/main" val="18279183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185739" y="1185852"/>
          <a:ext cx="11787187" cy="5414953"/>
        </p:xfrm>
        <a:graphic>
          <a:graphicData uri="http://schemas.openxmlformats.org/drawingml/2006/table">
            <a:tbl>
              <a:tblPr firstRow="1" bandRow="1">
                <a:tableStyleId>{5C22544A-7EE6-4342-B048-85BDC9FD1C3A}</a:tableStyleId>
              </a:tblPr>
              <a:tblGrid>
                <a:gridCol w="6586536">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3371851">
                  <a:extLst>
                    <a:ext uri="{9D8B030D-6E8A-4147-A177-3AD203B41FA5}">
                      <a16:colId xmlns:a16="http://schemas.microsoft.com/office/drawing/2014/main" val="20002"/>
                    </a:ext>
                  </a:extLst>
                </a:gridCol>
              </a:tblGrid>
              <a:tr h="557838">
                <a:tc>
                  <a:txBody>
                    <a:bodyPr/>
                    <a:lstStyle/>
                    <a:p>
                      <a:pPr algn="ctr"/>
                      <a:r>
                        <a:rPr lang="fr-FR" sz="2800" dirty="0">
                          <a:latin typeface="Arial Narrow" panose="020B0606020202030204" pitchFamily="34" charset="0"/>
                        </a:rPr>
                        <a:t>SYMPTÔME</a:t>
                      </a:r>
                    </a:p>
                  </a:txBody>
                  <a:tcPr>
                    <a:solidFill>
                      <a:schemeClr val="accent1">
                        <a:lumMod val="50000"/>
                      </a:schemeClr>
                    </a:solidFill>
                  </a:tcPr>
                </a:tc>
                <a:tc>
                  <a:txBody>
                    <a:bodyPr/>
                    <a:lstStyle/>
                    <a:p>
                      <a:pPr algn="ctr"/>
                      <a:r>
                        <a:rPr lang="fr-FR" sz="2800" b="1" dirty="0">
                          <a:latin typeface="Arial Narrow" panose="020B0606020202030204" pitchFamily="34" charset="0"/>
                        </a:rPr>
                        <a:t>%</a:t>
                      </a:r>
                    </a:p>
                  </a:txBody>
                  <a:tcPr>
                    <a:solidFill>
                      <a:schemeClr val="accent1">
                        <a:lumMod val="50000"/>
                      </a:schemeClr>
                    </a:solidFill>
                  </a:tcPr>
                </a:tc>
                <a:tc>
                  <a:txBody>
                    <a:bodyPr/>
                    <a:lstStyle/>
                    <a:p>
                      <a:pPr algn="ctr"/>
                      <a:r>
                        <a:rPr lang="fr-FR" sz="2800" b="1" dirty="0">
                          <a:latin typeface="Arial Narrow" panose="020B0606020202030204" pitchFamily="34" charset="0"/>
                        </a:rPr>
                        <a:t>DUREE</a:t>
                      </a:r>
                    </a:p>
                  </a:txBody>
                  <a:tcPr>
                    <a:solidFill>
                      <a:schemeClr val="accent1">
                        <a:lumMod val="50000"/>
                      </a:schemeClr>
                    </a:solidFill>
                  </a:tcPr>
                </a:tc>
                <a:extLst>
                  <a:ext uri="{0D108BD9-81ED-4DB2-BD59-A6C34878D82A}">
                    <a16:rowId xmlns:a16="http://schemas.microsoft.com/office/drawing/2014/main" val="10000"/>
                  </a:ext>
                </a:extLst>
              </a:tr>
              <a:tr h="370840">
                <a:tc>
                  <a:txBody>
                    <a:bodyPr/>
                    <a:lstStyle/>
                    <a:p>
                      <a:r>
                        <a:rPr lang="fr-FR" sz="2800" b="1" dirty="0">
                          <a:latin typeface="Arial Narrow" panose="020B0606020202030204" pitchFamily="34" charset="0"/>
                        </a:rPr>
                        <a:t>exanthème maculo-papuleux descendant</a:t>
                      </a:r>
                      <a:endParaRPr lang="fr-FR" sz="2800" dirty="0">
                        <a:latin typeface="Arial Narrow" panose="020B0606020202030204" pitchFamily="34" charset="0"/>
                      </a:endParaRPr>
                    </a:p>
                  </a:txBody>
                  <a:tcPr/>
                </a:tc>
                <a:tc>
                  <a:txBody>
                    <a:bodyPr/>
                    <a:lstStyle/>
                    <a:p>
                      <a:pPr algn="ctr"/>
                      <a:r>
                        <a:rPr lang="fr-FR" sz="2800" b="1" dirty="0">
                          <a:latin typeface="Arial Narrow" panose="020B0606020202030204" pitchFamily="34" charset="0"/>
                        </a:rPr>
                        <a:t>92 %</a:t>
                      </a:r>
                    </a:p>
                  </a:txBody>
                  <a:tcPr/>
                </a:tc>
                <a:tc>
                  <a:txBody>
                    <a:bodyPr/>
                    <a:lstStyle/>
                    <a:p>
                      <a:pPr algn="ctr"/>
                      <a:r>
                        <a:rPr lang="fr-FR" sz="2800" b="1" dirty="0">
                          <a:latin typeface="Arial Narrow" panose="020B0606020202030204" pitchFamily="34" charset="0"/>
                        </a:rPr>
                        <a:t>Médiane 6j (2 à 14j)</a:t>
                      </a:r>
                    </a:p>
                  </a:txBody>
                  <a:tcPr/>
                </a:tc>
                <a:extLst>
                  <a:ext uri="{0D108BD9-81ED-4DB2-BD59-A6C34878D82A}">
                    <a16:rowId xmlns:a16="http://schemas.microsoft.com/office/drawing/2014/main" val="10001"/>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2800" b="1" dirty="0">
                          <a:latin typeface="Arial Narrow" panose="020B0606020202030204" pitchFamily="34" charset="0"/>
                        </a:rPr>
                        <a:t>asthénie</a:t>
                      </a:r>
                    </a:p>
                  </a:txBody>
                  <a:tcPr/>
                </a:tc>
                <a:tc>
                  <a:txBody>
                    <a:bodyPr/>
                    <a:lstStyle/>
                    <a:p>
                      <a:pPr algn="ctr"/>
                      <a:r>
                        <a:rPr lang="fr-FR" sz="2800" b="1" dirty="0">
                          <a:latin typeface="Arial Narrow" panose="020B0606020202030204" pitchFamily="34" charset="0"/>
                        </a:rPr>
                        <a:t>78 %</a:t>
                      </a:r>
                    </a:p>
                  </a:txBody>
                  <a:tcPr/>
                </a:tc>
                <a:tc>
                  <a:txBody>
                    <a:bodyPr/>
                    <a:lstStyle/>
                    <a:p>
                      <a:pPr algn="ctr"/>
                      <a:endParaRPr lang="fr-FR" sz="2800" b="1">
                        <a:latin typeface="Arial Narrow" panose="020B0606020202030204" pitchFamily="34" charset="0"/>
                      </a:endParaRPr>
                    </a:p>
                  </a:txBody>
                  <a:tcPr/>
                </a:tc>
                <a:extLst>
                  <a:ext uri="{0D108BD9-81ED-4DB2-BD59-A6C34878D82A}">
                    <a16:rowId xmlns:a16="http://schemas.microsoft.com/office/drawing/2014/main" val="10002"/>
                  </a:ext>
                </a:extLst>
              </a:tr>
              <a:tr h="370840">
                <a:tc>
                  <a:txBody>
                    <a:bodyPr/>
                    <a:lstStyle/>
                    <a:p>
                      <a:r>
                        <a:rPr lang="fr-FR" sz="2800" b="1" dirty="0">
                          <a:latin typeface="Arial Narrow" panose="020B0606020202030204" pitchFamily="34" charset="0"/>
                        </a:rPr>
                        <a:t>fièvre ou plutôt fébricule </a:t>
                      </a:r>
                      <a:endParaRPr lang="fr-FR" sz="2800" dirty="0">
                        <a:latin typeface="Arial Narrow" panose="020B0606020202030204" pitchFamily="34" charset="0"/>
                      </a:endParaRPr>
                    </a:p>
                  </a:txBody>
                  <a:tcPr/>
                </a:tc>
                <a:tc>
                  <a:txBody>
                    <a:bodyPr/>
                    <a:lstStyle/>
                    <a:p>
                      <a:pPr algn="ctr"/>
                      <a:r>
                        <a:rPr lang="fr-FR" sz="2800" b="1" dirty="0">
                          <a:latin typeface="Arial Narrow" panose="020B0606020202030204" pitchFamily="34" charset="0"/>
                        </a:rPr>
                        <a:t>72 %</a:t>
                      </a:r>
                    </a:p>
                  </a:txBody>
                  <a:tcPr/>
                </a:tc>
                <a:tc>
                  <a:txBody>
                    <a:bodyPr/>
                    <a:lstStyle/>
                    <a:p>
                      <a:pPr algn="ctr"/>
                      <a:endParaRPr lang="fr-FR" sz="2800" b="1">
                        <a:latin typeface="Arial Narrow" panose="020B0606020202030204" pitchFamily="34" charset="0"/>
                      </a:endParaRPr>
                    </a:p>
                  </a:txBody>
                  <a:tcPr/>
                </a:tc>
                <a:extLst>
                  <a:ext uri="{0D108BD9-81ED-4DB2-BD59-A6C34878D82A}">
                    <a16:rowId xmlns:a16="http://schemas.microsoft.com/office/drawing/2014/main" val="10003"/>
                  </a:ext>
                </a:extLst>
              </a:tr>
              <a:tr h="65087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2800" b="1" dirty="0">
                          <a:latin typeface="Arial Narrow" panose="020B0606020202030204" pitchFamily="34" charset="0"/>
                        </a:rPr>
                        <a:t>arthralgies</a:t>
                      </a:r>
                    </a:p>
                  </a:txBody>
                  <a:tcPr/>
                </a:tc>
                <a:tc>
                  <a:txBody>
                    <a:bodyPr/>
                    <a:lstStyle/>
                    <a:p>
                      <a:pPr algn="ctr"/>
                      <a:r>
                        <a:rPr lang="fr-FR" sz="2800" b="1" dirty="0">
                          <a:latin typeface="Arial Narrow" panose="020B0606020202030204" pitchFamily="34" charset="0"/>
                        </a:rPr>
                        <a:t>65 %</a:t>
                      </a:r>
                    </a:p>
                  </a:txBody>
                  <a:tcPr/>
                </a:tc>
                <a:tc>
                  <a:txBody>
                    <a:bodyPr/>
                    <a:lstStyle/>
                    <a:p>
                      <a:pPr algn="ctr"/>
                      <a:r>
                        <a:rPr lang="fr-FR" sz="2800" b="1" dirty="0">
                          <a:latin typeface="Arial Narrow" panose="020B0606020202030204" pitchFamily="34" charset="0"/>
                        </a:rPr>
                        <a:t>Médiane 3,5 j (1-14 j) </a:t>
                      </a:r>
                    </a:p>
                  </a:txBody>
                  <a:tcPr/>
                </a:tc>
                <a:extLst>
                  <a:ext uri="{0D108BD9-81ED-4DB2-BD59-A6C34878D82A}">
                    <a16:rowId xmlns:a16="http://schemas.microsoft.com/office/drawing/2014/main" val="10004"/>
                  </a:ext>
                </a:extLst>
              </a:tr>
              <a:tr h="370840">
                <a:tc>
                  <a:txBody>
                    <a:bodyPr/>
                    <a:lstStyle/>
                    <a:p>
                      <a:pPr marL="457200" lvl="1" indent="-457200"/>
                      <a:r>
                        <a:rPr lang="fr-FR" sz="2800" b="1" dirty="0">
                          <a:latin typeface="Arial Narrow" panose="020B0606020202030204" pitchFamily="34" charset="0"/>
                        </a:rPr>
                        <a:t>conjonctivite ou hyperhémie conjonctivale </a:t>
                      </a:r>
                    </a:p>
                  </a:txBody>
                  <a:tcPr/>
                </a:tc>
                <a:tc>
                  <a:txBody>
                    <a:bodyPr/>
                    <a:lstStyle/>
                    <a:p>
                      <a:pPr algn="ctr"/>
                      <a:r>
                        <a:rPr lang="fr-FR" sz="2800" b="1" dirty="0">
                          <a:latin typeface="Arial Narrow" panose="020B0606020202030204" pitchFamily="34" charset="0"/>
                        </a:rPr>
                        <a:t>63 %</a:t>
                      </a:r>
                    </a:p>
                  </a:txBody>
                  <a:tcPr/>
                </a:tc>
                <a:tc>
                  <a:txBody>
                    <a:bodyPr/>
                    <a:lstStyle/>
                    <a:p>
                      <a:pPr algn="ctr"/>
                      <a:endParaRPr lang="fr-FR" sz="2800" b="1" dirty="0">
                        <a:latin typeface="Arial Narrow" panose="020B0606020202030204" pitchFamily="34" charset="0"/>
                      </a:endParaRPr>
                    </a:p>
                  </a:txBody>
                  <a:tcPr/>
                </a:tc>
                <a:extLst>
                  <a:ext uri="{0D108BD9-81ED-4DB2-BD59-A6C34878D82A}">
                    <a16:rowId xmlns:a16="http://schemas.microsoft.com/office/drawing/2014/main" val="10005"/>
                  </a:ext>
                </a:extLst>
              </a:tr>
              <a:tr h="370840">
                <a:tc>
                  <a:txBody>
                    <a:bodyPr/>
                    <a:lstStyle/>
                    <a:p>
                      <a:pPr marL="457200" lvl="1" indent="-457200"/>
                      <a:r>
                        <a:rPr lang="fr-FR" sz="2800" b="1" dirty="0">
                          <a:latin typeface="Arial Narrow" panose="020B0606020202030204" pitchFamily="34" charset="0"/>
                        </a:rPr>
                        <a:t>œdème des extrémités</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2800" b="1" dirty="0">
                          <a:latin typeface="Arial Narrow" panose="020B0606020202030204" pitchFamily="34" charset="0"/>
                        </a:rPr>
                        <a:t>47 %</a:t>
                      </a:r>
                    </a:p>
                  </a:txBody>
                  <a:tcPr/>
                </a:tc>
                <a:tc>
                  <a:txBody>
                    <a:bodyPr/>
                    <a:lstStyle/>
                    <a:p>
                      <a:pPr algn="ctr"/>
                      <a:endParaRPr lang="fr-FR" sz="2800" b="1" dirty="0">
                        <a:latin typeface="Arial Narrow" panose="020B0606020202030204" pitchFamily="34" charset="0"/>
                      </a:endParaRPr>
                    </a:p>
                  </a:txBody>
                  <a:tcPr/>
                </a:tc>
                <a:extLst>
                  <a:ext uri="{0D108BD9-81ED-4DB2-BD59-A6C34878D82A}">
                    <a16:rowId xmlns:a16="http://schemas.microsoft.com/office/drawing/2014/main" val="10006"/>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2800" b="1" dirty="0">
                          <a:latin typeface="Arial Narrow" panose="020B0606020202030204" pitchFamily="34" charset="0"/>
                        </a:rPr>
                        <a:t>céphalées, rétro-orbitaires </a:t>
                      </a:r>
                    </a:p>
                  </a:txBody>
                  <a:tcPr/>
                </a:tc>
                <a:tc>
                  <a:txBody>
                    <a:bodyPr/>
                    <a:lstStyle/>
                    <a:p>
                      <a:pPr algn="ctr"/>
                      <a:r>
                        <a:rPr lang="fr-FR" sz="2800" b="1" dirty="0">
                          <a:latin typeface="Arial Narrow" panose="020B0606020202030204" pitchFamily="34" charset="0"/>
                        </a:rPr>
                        <a:t>46 %), </a:t>
                      </a:r>
                    </a:p>
                  </a:txBody>
                  <a:tcPr/>
                </a:tc>
                <a:tc>
                  <a:txBody>
                    <a:bodyPr/>
                    <a:lstStyle/>
                    <a:p>
                      <a:pPr algn="ctr"/>
                      <a:endParaRPr lang="fr-FR" sz="2800" b="1" dirty="0">
                        <a:latin typeface="Arial Narrow" panose="020B0606020202030204" pitchFamily="34" charset="0"/>
                      </a:endParaRPr>
                    </a:p>
                  </a:txBody>
                  <a:tcPr/>
                </a:tc>
                <a:extLst>
                  <a:ext uri="{0D108BD9-81ED-4DB2-BD59-A6C34878D82A}">
                    <a16:rowId xmlns:a16="http://schemas.microsoft.com/office/drawing/2014/main" val="10007"/>
                  </a:ext>
                </a:extLst>
              </a:tr>
              <a:tr h="370840">
                <a:tc>
                  <a:txBody>
                    <a:bodyPr/>
                    <a:lstStyle/>
                    <a:p>
                      <a:pPr marL="457200" marR="0" lvl="1" indent="-457200" algn="l" defTabSz="914400" rtl="0" eaLnBrk="1" fontAlgn="auto" latinLnBrk="0" hangingPunct="1">
                        <a:lnSpc>
                          <a:spcPct val="100000"/>
                        </a:lnSpc>
                        <a:spcBef>
                          <a:spcPts val="0"/>
                        </a:spcBef>
                        <a:spcAft>
                          <a:spcPts val="0"/>
                        </a:spcAft>
                        <a:buClrTx/>
                        <a:buSzTx/>
                        <a:buFontTx/>
                        <a:buNone/>
                        <a:tabLst/>
                        <a:defRPr/>
                      </a:pPr>
                      <a:r>
                        <a:rPr lang="fr-FR" sz="2800" b="1" dirty="0">
                          <a:latin typeface="Arial Narrow" panose="020B0606020202030204" pitchFamily="34" charset="0"/>
                        </a:rPr>
                        <a:t>myalgies</a:t>
                      </a:r>
                      <a:endParaRPr lang="fr-FR" sz="2800" dirty="0">
                        <a:latin typeface="Arial Narrow" panose="020B0606020202030204" pitchFamily="34" charset="0"/>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2800" b="1" dirty="0">
                          <a:latin typeface="Arial Narrow" panose="020B0606020202030204" pitchFamily="34" charset="0"/>
                        </a:rPr>
                        <a:t>44 %</a:t>
                      </a:r>
                      <a:endParaRPr lang="fr-FR" sz="2800" dirty="0">
                        <a:latin typeface="Arial Narrow" panose="020B0606020202030204" pitchFamily="34" charset="0"/>
                      </a:endParaRPr>
                    </a:p>
                  </a:txBody>
                  <a:tcPr/>
                </a:tc>
                <a:tc>
                  <a:txBody>
                    <a:bodyPr/>
                    <a:lstStyle/>
                    <a:p>
                      <a:pPr algn="ctr"/>
                      <a:endParaRPr lang="fr-FR" sz="2800" b="1" dirty="0">
                        <a:latin typeface="Arial Narrow" panose="020B0606020202030204" pitchFamily="34" charset="0"/>
                      </a:endParaRPr>
                    </a:p>
                  </a:txBody>
                  <a:tcPr/>
                </a:tc>
                <a:extLst>
                  <a:ext uri="{0D108BD9-81ED-4DB2-BD59-A6C34878D82A}">
                    <a16:rowId xmlns:a16="http://schemas.microsoft.com/office/drawing/2014/main" val="10008"/>
                  </a:ext>
                </a:extLst>
              </a:tr>
              <a:tr h="370840">
                <a:tc gridSpan="3">
                  <a:txBody>
                    <a:bodyPr/>
                    <a:lstStyle/>
                    <a:p>
                      <a:pPr algn="ctr"/>
                      <a:r>
                        <a:rPr lang="fr-FR" sz="3200" b="1" dirty="0">
                          <a:solidFill>
                            <a:srgbClr val="C00000"/>
                          </a:solidFill>
                        </a:rPr>
                        <a:t>Ca ressemble à une rougeole sans </a:t>
                      </a:r>
                      <a:r>
                        <a:rPr lang="fr-FR" sz="3200" b="1" dirty="0" err="1">
                          <a:solidFill>
                            <a:srgbClr val="C00000"/>
                          </a:solidFill>
                        </a:rPr>
                        <a:t>Koplïck</a:t>
                      </a:r>
                      <a:endParaRPr lang="fr-FR" sz="3200" b="1" dirty="0">
                        <a:solidFill>
                          <a:srgbClr val="C00000"/>
                        </a:solidFill>
                      </a:endParaRPr>
                    </a:p>
                  </a:txBody>
                  <a:tcPr/>
                </a:tc>
                <a:tc hMerge="1">
                  <a:txBody>
                    <a:bodyPr/>
                    <a:lstStyle/>
                    <a:p>
                      <a:endParaRPr lang="fr-FR" dirty="0"/>
                    </a:p>
                  </a:txBody>
                  <a:tcPr/>
                </a:tc>
                <a:tc hMerge="1">
                  <a:txBody>
                    <a:bodyPr/>
                    <a:lstStyle/>
                    <a:p>
                      <a:endParaRPr lang="fr-FR" sz="2400" dirty="0">
                        <a:latin typeface="Arial Narrow" panose="020B0606020202030204" pitchFamily="34" charset="0"/>
                      </a:endParaRPr>
                    </a:p>
                  </a:txBody>
                  <a:tcPr/>
                </a:tc>
                <a:extLst>
                  <a:ext uri="{0D108BD9-81ED-4DB2-BD59-A6C34878D82A}">
                    <a16:rowId xmlns:a16="http://schemas.microsoft.com/office/drawing/2014/main" val="10009"/>
                  </a:ext>
                </a:extLst>
              </a:tr>
            </a:tbl>
          </a:graphicData>
        </a:graphic>
      </p:graphicFrame>
      <p:sp>
        <p:nvSpPr>
          <p:cNvPr id="5" name="Titre 1"/>
          <p:cNvSpPr>
            <a:spLocks noGrp="1"/>
          </p:cNvSpPr>
          <p:nvPr>
            <p:ph type="title"/>
          </p:nvPr>
        </p:nvSpPr>
        <p:spPr>
          <a:xfrm>
            <a:off x="0" y="1"/>
            <a:ext cx="12192000" cy="1028700"/>
          </a:xfrm>
          <a:solidFill>
            <a:srgbClr val="FFC000"/>
          </a:solidFill>
        </p:spPr>
        <p:txBody>
          <a:bodyPr/>
          <a:lstStyle/>
          <a:p>
            <a:pPr algn="ctr"/>
            <a:r>
              <a:rPr lang="fr-FR" b="1" dirty="0">
                <a:latin typeface="Arial Narrow" panose="020B0606020202030204" pitchFamily="34" charset="0"/>
              </a:rPr>
              <a:t>Expression clinique</a:t>
            </a:r>
          </a:p>
        </p:txBody>
      </p:sp>
    </p:spTree>
    <p:extLst>
      <p:ext uri="{BB962C8B-B14F-4D97-AF65-F5344CB8AC3E}">
        <p14:creationId xmlns:p14="http://schemas.microsoft.com/office/powerpoint/2010/main" val="37953144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7238" y="0"/>
            <a:ext cx="10515600" cy="982765"/>
          </a:xfrm>
        </p:spPr>
        <p:txBody>
          <a:bodyPr/>
          <a:lstStyle/>
          <a:p>
            <a:pPr algn="ctr"/>
            <a:r>
              <a:rPr lang="fr-FR" b="1" dirty="0">
                <a:latin typeface="Arial Black" panose="020B0A04020102020204" pitchFamily="34" charset="0"/>
                <a:cs typeface="Aharoni" panose="02010803020104030203" pitchFamily="2" charset="-79"/>
              </a:rPr>
              <a:t>Exanthème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380" y="982765"/>
            <a:ext cx="5163458" cy="5488373"/>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59" y="982765"/>
            <a:ext cx="5163458" cy="5488373"/>
          </a:xfrm>
          <a:prstGeom prst="rect">
            <a:avLst/>
          </a:prstGeom>
        </p:spPr>
      </p:pic>
    </p:spTree>
    <p:extLst>
      <p:ext uri="{BB962C8B-B14F-4D97-AF65-F5344CB8AC3E}">
        <p14:creationId xmlns:p14="http://schemas.microsoft.com/office/powerpoint/2010/main" val="3247308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387" y="0"/>
            <a:ext cx="6858613" cy="6858000"/>
          </a:xfrm>
          <a:prstGeom prst="rect">
            <a:avLst/>
          </a:prstGeom>
        </p:spPr>
      </p:pic>
      <p:pic>
        <p:nvPicPr>
          <p:cNvPr id="3" name="Picture 2" descr="Résultat de recherche d'images pour &quot;zika&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3" y="1"/>
            <a:ext cx="5177613" cy="6912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6421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
            <a:ext cx="5011615" cy="6858000"/>
          </a:xfrm>
          <a:prstGeom prst="rect">
            <a:avLst/>
          </a:prstGeom>
        </p:spPr>
      </p:pic>
    </p:spTree>
    <p:extLst>
      <p:ext uri="{BB962C8B-B14F-4D97-AF65-F5344CB8AC3E}">
        <p14:creationId xmlns:p14="http://schemas.microsoft.com/office/powerpoint/2010/main" val="31622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154615" cy="4931646"/>
          </a:xfrm>
          <a:prstGeom prst="rect">
            <a:avLst/>
          </a:prstGeom>
        </p:spPr>
      </p:pic>
      <p:pic>
        <p:nvPicPr>
          <p:cNvPr id="3" name="Image 2"/>
          <p:cNvPicPr>
            <a:picLocks noChangeAspect="1"/>
          </p:cNvPicPr>
          <p:nvPr/>
        </p:nvPicPr>
        <p:blipFill>
          <a:blip r:embed="rId3"/>
          <a:stretch>
            <a:fillRect/>
          </a:stretch>
        </p:blipFill>
        <p:spPr>
          <a:xfrm>
            <a:off x="6506308" y="0"/>
            <a:ext cx="5820579" cy="4847171"/>
          </a:xfrm>
          <a:prstGeom prst="rect">
            <a:avLst/>
          </a:prstGeom>
        </p:spPr>
      </p:pic>
    </p:spTree>
    <p:extLst>
      <p:ext uri="{BB962C8B-B14F-4D97-AF65-F5344CB8AC3E}">
        <p14:creationId xmlns:p14="http://schemas.microsoft.com/office/powerpoint/2010/main" val="26885963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5662" y="2748300"/>
            <a:ext cx="5566556" cy="4060315"/>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48301"/>
            <a:ext cx="5831765" cy="4060314"/>
          </a:xfrm>
          <a:prstGeom prst="rect">
            <a:avLst/>
          </a:prstGeom>
        </p:spPr>
      </p:pic>
      <p:pic>
        <p:nvPicPr>
          <p:cNvPr id="4" name="Image 3"/>
          <p:cNvPicPr>
            <a:picLocks noChangeAspect="1"/>
          </p:cNvPicPr>
          <p:nvPr/>
        </p:nvPicPr>
        <p:blipFill>
          <a:blip r:embed="rId5"/>
          <a:stretch>
            <a:fillRect/>
          </a:stretch>
        </p:blipFill>
        <p:spPr>
          <a:xfrm>
            <a:off x="84203" y="906306"/>
            <a:ext cx="7432475" cy="1828801"/>
          </a:xfrm>
          <a:prstGeom prst="rect">
            <a:avLst/>
          </a:prstGeom>
          <a:ln>
            <a:solidFill>
              <a:schemeClr val="accent1"/>
            </a:solidFill>
          </a:ln>
        </p:spPr>
      </p:pic>
      <p:pic>
        <p:nvPicPr>
          <p:cNvPr id="5" name="Image 4"/>
          <p:cNvPicPr>
            <a:picLocks noChangeAspect="1"/>
          </p:cNvPicPr>
          <p:nvPr/>
        </p:nvPicPr>
        <p:blipFill>
          <a:blip r:embed="rId6"/>
          <a:stretch>
            <a:fillRect/>
          </a:stretch>
        </p:blipFill>
        <p:spPr>
          <a:xfrm>
            <a:off x="7607490" y="958614"/>
            <a:ext cx="4553514" cy="1729247"/>
          </a:xfrm>
          <a:prstGeom prst="rect">
            <a:avLst/>
          </a:prstGeom>
          <a:ln>
            <a:solidFill>
              <a:schemeClr val="accent1"/>
            </a:solidFill>
          </a:ln>
        </p:spPr>
      </p:pic>
    </p:spTree>
    <p:extLst>
      <p:ext uri="{BB962C8B-B14F-4D97-AF65-F5344CB8AC3E}">
        <p14:creationId xmlns:p14="http://schemas.microsoft.com/office/powerpoint/2010/main" val="42074740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2333464"/>
            <a:ext cx="10151390" cy="4727467"/>
          </a:xfrm>
          <a:prstGeom prst="rect">
            <a:avLst/>
          </a:prstGeom>
          <a:ln>
            <a:solidFill>
              <a:schemeClr val="accent1"/>
            </a:solidFill>
          </a:ln>
        </p:spPr>
      </p:pic>
      <p:pic>
        <p:nvPicPr>
          <p:cNvPr id="3" name="Image 2"/>
          <p:cNvPicPr>
            <a:picLocks noChangeAspect="1"/>
          </p:cNvPicPr>
          <p:nvPr/>
        </p:nvPicPr>
        <p:blipFill>
          <a:blip r:embed="rId4"/>
          <a:stretch>
            <a:fillRect/>
          </a:stretch>
        </p:blipFill>
        <p:spPr>
          <a:xfrm>
            <a:off x="0" y="0"/>
            <a:ext cx="4495800" cy="2216258"/>
          </a:xfrm>
          <a:prstGeom prst="rect">
            <a:avLst/>
          </a:prstGeom>
          <a:ln>
            <a:solidFill>
              <a:schemeClr val="accent1"/>
            </a:solidFill>
          </a:ln>
        </p:spPr>
      </p:pic>
      <p:pic>
        <p:nvPicPr>
          <p:cNvPr id="5" name="Image 4"/>
          <p:cNvPicPr>
            <a:picLocks noChangeAspect="1"/>
          </p:cNvPicPr>
          <p:nvPr/>
        </p:nvPicPr>
        <p:blipFill>
          <a:blip r:embed="rId5"/>
          <a:stretch>
            <a:fillRect/>
          </a:stretch>
        </p:blipFill>
        <p:spPr>
          <a:xfrm>
            <a:off x="4495800" y="117206"/>
            <a:ext cx="7705725" cy="1943100"/>
          </a:xfrm>
          <a:prstGeom prst="rect">
            <a:avLst/>
          </a:prstGeom>
        </p:spPr>
      </p:pic>
    </p:spTree>
    <p:extLst>
      <p:ext uri="{BB962C8B-B14F-4D97-AF65-F5344CB8AC3E}">
        <p14:creationId xmlns:p14="http://schemas.microsoft.com/office/powerpoint/2010/main" val="271010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76" y="31642"/>
            <a:ext cx="11698942" cy="634082"/>
          </a:xfrm>
        </p:spPr>
        <p:txBody>
          <a:bodyPr>
            <a:normAutofit/>
          </a:bodyPr>
          <a:lstStyle/>
          <a:p>
            <a:pPr algn="ctr"/>
            <a:r>
              <a:rPr lang="fr-FR" sz="3200" b="1" dirty="0">
                <a:latin typeface="+mn-lt"/>
              </a:rPr>
              <a:t>Déterminants Démographiques 1</a:t>
            </a:r>
            <a:endParaRPr lang="fr-FR" sz="3200" dirty="0">
              <a:latin typeface="+mn-lt"/>
            </a:endParaRPr>
          </a:p>
        </p:txBody>
      </p:sp>
      <p:sp>
        <p:nvSpPr>
          <p:cNvPr id="3" name="Espace réservé du contenu 2"/>
          <p:cNvSpPr>
            <a:spLocks noGrp="1"/>
          </p:cNvSpPr>
          <p:nvPr>
            <p:ph idx="1"/>
          </p:nvPr>
        </p:nvSpPr>
        <p:spPr>
          <a:xfrm>
            <a:off x="242047" y="980728"/>
            <a:ext cx="11949953" cy="5256584"/>
          </a:xfrm>
        </p:spPr>
        <p:txBody>
          <a:bodyPr>
            <a:noAutofit/>
          </a:bodyPr>
          <a:lstStyle/>
          <a:p>
            <a:pPr marL="0" indent="0">
              <a:spcBef>
                <a:spcPts val="600"/>
              </a:spcBef>
              <a:buNone/>
            </a:pPr>
            <a:r>
              <a:rPr lang="fr-FR" sz="2400" b="1" cap="all" dirty="0">
                <a:solidFill>
                  <a:srgbClr val="C00000"/>
                </a:solidFill>
                <a:effectLst>
                  <a:outerShdw blurRad="38100" dist="38100" dir="2700000" algn="tl">
                    <a:srgbClr val="000000">
                      <a:alpha val="43137"/>
                    </a:srgbClr>
                  </a:outerShdw>
                </a:effectLst>
              </a:rPr>
              <a:t>Population</a:t>
            </a:r>
            <a:r>
              <a:rPr lang="fr-FR" sz="2400" b="1" cap="all" dirty="0"/>
              <a:t> (</a:t>
            </a:r>
            <a:r>
              <a:rPr lang="fr-FR" sz="2400" b="1" dirty="0"/>
              <a:t> jan. 2018) : 42,2 M hab., Taux de croissance : (1,9%)</a:t>
            </a:r>
          </a:p>
          <a:p>
            <a:pPr marL="0" indent="0">
              <a:spcBef>
                <a:spcPts val="600"/>
              </a:spcBef>
              <a:buNone/>
            </a:pPr>
            <a:endParaRPr lang="fr-FR" sz="2400" b="1" dirty="0"/>
          </a:p>
          <a:p>
            <a:pPr marL="0" indent="0">
              <a:spcBef>
                <a:spcPts val="600"/>
              </a:spcBef>
              <a:buNone/>
            </a:pPr>
            <a:r>
              <a:rPr lang="fr-FR" sz="2400" b="1" dirty="0">
                <a:solidFill>
                  <a:srgbClr val="C00000"/>
                </a:solidFill>
                <a:effectLst>
                  <a:outerShdw blurRad="38100" dist="38100" dir="2700000" algn="tl">
                    <a:srgbClr val="000000">
                      <a:alpha val="43137"/>
                    </a:srgbClr>
                  </a:outerShdw>
                </a:effectLst>
              </a:rPr>
              <a:t>EXODE RURAL </a:t>
            </a:r>
            <a:r>
              <a:rPr lang="fr-FR" sz="2400" b="1" dirty="0"/>
              <a:t>:  instabilité politique (décennie noire) , attrait des villes</a:t>
            </a:r>
          </a:p>
          <a:p>
            <a:pPr lvl="1">
              <a:spcBef>
                <a:spcPts val="600"/>
              </a:spcBef>
            </a:pPr>
            <a:r>
              <a:rPr lang="fr-FR" b="1" dirty="0"/>
              <a:t>70%  des algériens vivent en zone urbaine, au nord du pays, 82% en 2050</a:t>
            </a:r>
          </a:p>
          <a:p>
            <a:pPr lvl="1">
              <a:spcBef>
                <a:spcPts val="600"/>
              </a:spcBef>
            </a:pPr>
            <a:r>
              <a:rPr lang="fr-FR" b="1" dirty="0"/>
              <a:t>Surpopulation urbaine à l’origine de ceintures périurbaines de bidonvilles avec des poches de précarité (</a:t>
            </a:r>
            <a:r>
              <a:rPr lang="fr-FR" b="1" dirty="0" err="1"/>
              <a:t>rurbanité</a:t>
            </a:r>
            <a:r>
              <a:rPr lang="fr-FR" b="1" dirty="0"/>
              <a:t>)</a:t>
            </a:r>
          </a:p>
          <a:p>
            <a:pPr marL="914400" lvl="2" indent="0">
              <a:spcBef>
                <a:spcPts val="600"/>
              </a:spcBef>
              <a:buNone/>
            </a:pPr>
            <a:endParaRPr lang="fr-FR" sz="2400" b="1" dirty="0"/>
          </a:p>
          <a:p>
            <a:pPr marL="0" indent="0">
              <a:spcBef>
                <a:spcPts val="600"/>
              </a:spcBef>
              <a:buNone/>
            </a:pPr>
            <a:r>
              <a:rPr lang="fr-FR" sz="2400" b="1" dirty="0">
                <a:solidFill>
                  <a:srgbClr val="C00000"/>
                </a:solidFill>
                <a:effectLst>
                  <a:outerShdw blurRad="38100" dist="38100" dir="2700000" algn="tl">
                    <a:srgbClr val="000000">
                      <a:alpha val="43137"/>
                    </a:srgbClr>
                  </a:outerShdw>
                </a:effectLst>
              </a:rPr>
              <a:t>VULNÉRABILITÉ</a:t>
            </a:r>
            <a:r>
              <a:rPr lang="fr-FR" sz="2400" b="1" dirty="0"/>
              <a:t> : </a:t>
            </a:r>
          </a:p>
          <a:p>
            <a:pPr lvl="1">
              <a:spcBef>
                <a:spcPts val="600"/>
              </a:spcBef>
            </a:pPr>
            <a:r>
              <a:rPr lang="fr-FR" b="1" dirty="0"/>
              <a:t>Vieillissement (gain en espérance de vie : 77,6 ans)</a:t>
            </a:r>
          </a:p>
          <a:p>
            <a:pPr lvl="1">
              <a:spcBef>
                <a:spcPts val="600"/>
              </a:spcBef>
            </a:pPr>
            <a:r>
              <a:rPr lang="fr-FR" b="1" dirty="0"/>
              <a:t>Epidémie de maladies chroniques (épidémie de diabète)</a:t>
            </a:r>
          </a:p>
          <a:p>
            <a:pPr lvl="1">
              <a:spcBef>
                <a:spcPts val="600"/>
              </a:spcBef>
            </a:pPr>
            <a:r>
              <a:rPr lang="fr-FR" b="1" dirty="0"/>
              <a:t>Immunodépression : VIH, chimiothérapie anti-KC, IRC, greffés</a:t>
            </a:r>
          </a:p>
          <a:p>
            <a:pPr lvl="1">
              <a:spcBef>
                <a:spcPts val="600"/>
              </a:spcBef>
            </a:pPr>
            <a:r>
              <a:rPr lang="fr-FR" b="1" dirty="0"/>
              <a:t>Hospitalisme : IAS, </a:t>
            </a:r>
            <a:r>
              <a:rPr lang="fr-FR" b="1" dirty="0" err="1"/>
              <a:t>antibiorésistance</a:t>
            </a:r>
            <a:endParaRPr lang="fr-FR" b="1" dirty="0"/>
          </a:p>
          <a:p>
            <a:pPr marL="457200" lvl="1" indent="0">
              <a:spcBef>
                <a:spcPts val="600"/>
              </a:spcBef>
              <a:buNone/>
            </a:pPr>
            <a:endParaRPr lang="fr-FR" b="1" dirty="0"/>
          </a:p>
          <a:p>
            <a:pPr>
              <a:spcBef>
                <a:spcPts val="600"/>
              </a:spcBef>
            </a:pPr>
            <a:endParaRPr lang="fr-FR" sz="2400" b="1" dirty="0"/>
          </a:p>
          <a:p>
            <a:pPr>
              <a:spcBef>
                <a:spcPts val="600"/>
              </a:spcBef>
            </a:pPr>
            <a:endParaRPr lang="fr-FR" sz="2400" dirty="0"/>
          </a:p>
        </p:txBody>
      </p:sp>
    </p:spTree>
    <p:extLst>
      <p:ext uri="{BB962C8B-B14F-4D97-AF65-F5344CB8AC3E}">
        <p14:creationId xmlns:p14="http://schemas.microsoft.com/office/powerpoint/2010/main" val="188419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73620"/>
            <a:ext cx="10515600" cy="960700"/>
          </a:xfrm>
          <a:solidFill>
            <a:srgbClr val="FFC000"/>
          </a:solidFill>
        </p:spPr>
        <p:txBody>
          <a:bodyPr/>
          <a:lstStyle/>
          <a:p>
            <a:pPr algn="ctr"/>
            <a:r>
              <a:rPr lang="fr-FR" b="1" dirty="0">
                <a:latin typeface="Arial" panose="020B0604020202020204" pitchFamily="34" charset="0"/>
                <a:cs typeface="Arial" panose="020B0604020202020204" pitchFamily="34" charset="0"/>
              </a:rPr>
              <a:t>SGB</a:t>
            </a:r>
          </a:p>
        </p:txBody>
      </p:sp>
      <p:sp>
        <p:nvSpPr>
          <p:cNvPr id="5" name="Espace réservé du contenu 4"/>
          <p:cNvSpPr>
            <a:spLocks noGrp="1"/>
          </p:cNvSpPr>
          <p:nvPr>
            <p:ph idx="1"/>
          </p:nvPr>
        </p:nvSpPr>
        <p:spPr/>
        <p:txBody>
          <a:bodyPr/>
          <a:lstStyle/>
          <a:p>
            <a:pPr fontAlgn="t"/>
            <a:r>
              <a:rPr lang="fr-FR" b="1" dirty="0"/>
              <a:t>Brésil 		42</a:t>
            </a:r>
            <a:endParaRPr lang="fr-FR" dirty="0"/>
          </a:p>
          <a:p>
            <a:pPr fontAlgn="t"/>
            <a:r>
              <a:rPr lang="fr-FR" b="1" dirty="0"/>
              <a:t>Colombie 		42</a:t>
            </a:r>
            <a:endParaRPr lang="fr-FR" dirty="0"/>
          </a:p>
          <a:p>
            <a:pPr fontAlgn="t"/>
            <a:r>
              <a:rPr lang="fr-FR" b="1" dirty="0"/>
              <a:t>Salvador 		118</a:t>
            </a:r>
            <a:endParaRPr lang="fr-FR" dirty="0"/>
          </a:p>
          <a:p>
            <a:pPr fontAlgn="t"/>
            <a:r>
              <a:rPr lang="fr-FR" b="1" dirty="0"/>
              <a:t>Venezuela 		252</a:t>
            </a:r>
            <a:endParaRPr lang="fr-FR" dirty="0"/>
          </a:p>
          <a:p>
            <a:endParaRPr lang="fr-FR" dirty="0"/>
          </a:p>
        </p:txBody>
      </p:sp>
    </p:spTree>
    <p:extLst>
      <p:ext uri="{BB962C8B-B14F-4D97-AF65-F5344CB8AC3E}">
        <p14:creationId xmlns:p14="http://schemas.microsoft.com/office/powerpoint/2010/main" val="4217654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ctrTitle"/>
          </p:nvPr>
        </p:nvSpPr>
        <p:spPr>
          <a:xfrm>
            <a:off x="2187286" y="215017"/>
            <a:ext cx="7772400" cy="537489"/>
          </a:xfrm>
          <a:solidFill>
            <a:schemeClr val="tx2">
              <a:lumMod val="75000"/>
            </a:schemeClr>
          </a:solidFill>
        </p:spPr>
        <p:txBody>
          <a:bodyPr>
            <a:normAutofit fontScale="90000"/>
          </a:bodyPr>
          <a:lstStyle/>
          <a:p>
            <a:r>
              <a:rPr lang="fr-FR" sz="3600" b="1" dirty="0">
                <a:solidFill>
                  <a:srgbClr val="FFC000"/>
                </a:solidFill>
              </a:rPr>
              <a:t>Fièvre de la Vallée du Rift (FVR)</a:t>
            </a:r>
            <a:endParaRPr lang="fr-FR" sz="3600" dirty="0">
              <a:solidFill>
                <a:srgbClr val="FFC000"/>
              </a:solidFill>
            </a:endParaRPr>
          </a:p>
        </p:txBody>
      </p:sp>
      <p:sp>
        <p:nvSpPr>
          <p:cNvPr id="5" name="ZoneTexte 4"/>
          <p:cNvSpPr txBox="1"/>
          <p:nvPr/>
        </p:nvSpPr>
        <p:spPr>
          <a:xfrm>
            <a:off x="1847528" y="1268761"/>
            <a:ext cx="8568952" cy="3477875"/>
          </a:xfrm>
          <a:prstGeom prst="rect">
            <a:avLst/>
          </a:prstGeom>
          <a:noFill/>
        </p:spPr>
        <p:txBody>
          <a:bodyPr wrap="square">
            <a:spAutoFit/>
          </a:bodyPr>
          <a:lstStyle/>
          <a:p>
            <a:pPr algn="ctr">
              <a:defRPr/>
            </a:pPr>
            <a:r>
              <a:rPr lang="fr-FR" sz="2800" b="1" dirty="0">
                <a:latin typeface="Bahnschrift" panose="020B0502040204020203" pitchFamily="34" charset="0"/>
              </a:rPr>
              <a:t> Menace inévitable d’émergence en Algérie</a:t>
            </a:r>
          </a:p>
          <a:p>
            <a:pPr>
              <a:defRPr/>
            </a:pPr>
            <a:endParaRPr lang="fr-FR" sz="2400" dirty="0">
              <a:solidFill>
                <a:srgbClr val="002060"/>
              </a:solidFill>
              <a:latin typeface="Bahnschrift" panose="020B0502040204020203" pitchFamily="34" charset="0"/>
            </a:endParaRPr>
          </a:p>
          <a:p>
            <a:pPr>
              <a:defRPr/>
            </a:pPr>
            <a:r>
              <a:rPr lang="fr-FR" sz="2400" b="1" dirty="0">
                <a:solidFill>
                  <a:schemeClr val="accent1">
                    <a:lumMod val="50000"/>
                  </a:schemeClr>
                </a:solidFill>
                <a:latin typeface="Bahnschrift" panose="020B0502040204020203" pitchFamily="34" charset="0"/>
              </a:rPr>
              <a:t>Epidémies et épizooties  dans les pays voisins </a:t>
            </a:r>
          </a:p>
          <a:p>
            <a:pPr marL="1254125" indent="-268288">
              <a:buFont typeface="Arial" panose="020B0604020202020204" pitchFamily="34" charset="0"/>
              <a:buChar char="•"/>
              <a:defRPr/>
            </a:pPr>
            <a:r>
              <a:rPr lang="fr-FR" sz="2400" b="1" dirty="0">
                <a:solidFill>
                  <a:schemeClr val="accent1">
                    <a:lumMod val="50000"/>
                  </a:schemeClr>
                </a:solidFill>
                <a:latin typeface="Bahnschrift" panose="020B0502040204020203" pitchFamily="34" charset="0"/>
              </a:rPr>
              <a:t>Mauritanie (2010, 2012 et 2015) </a:t>
            </a:r>
          </a:p>
          <a:p>
            <a:pPr marL="1254125" indent="-268288">
              <a:buFont typeface="Arial" panose="020B0604020202020204" pitchFamily="34" charset="0"/>
              <a:buChar char="•"/>
              <a:defRPr/>
            </a:pPr>
            <a:r>
              <a:rPr lang="fr-FR" sz="2400" b="1" dirty="0">
                <a:solidFill>
                  <a:schemeClr val="accent1">
                    <a:lumMod val="50000"/>
                  </a:schemeClr>
                </a:solidFill>
                <a:latin typeface="Bahnschrift" panose="020B0502040204020203" pitchFamily="34" charset="0"/>
              </a:rPr>
              <a:t>Niger, (2016). </a:t>
            </a:r>
          </a:p>
          <a:p>
            <a:pPr>
              <a:defRPr/>
            </a:pPr>
            <a:endParaRPr lang="fr-FR" sz="2400" b="1" dirty="0">
              <a:solidFill>
                <a:schemeClr val="accent1">
                  <a:lumMod val="50000"/>
                </a:schemeClr>
              </a:solidFill>
              <a:latin typeface="Bahnschrift" panose="020B0502040204020203" pitchFamily="34" charset="0"/>
            </a:endParaRPr>
          </a:p>
          <a:p>
            <a:pPr>
              <a:defRPr/>
            </a:pPr>
            <a:r>
              <a:rPr lang="fr-FR" sz="2400" b="1" dirty="0">
                <a:solidFill>
                  <a:schemeClr val="accent1">
                    <a:lumMod val="50000"/>
                  </a:schemeClr>
                </a:solidFill>
                <a:latin typeface="Bahnschrift" panose="020B0502040204020203" pitchFamily="34" charset="0"/>
              </a:rPr>
              <a:t>Forte circulation transfrontalière de cheptel</a:t>
            </a:r>
          </a:p>
          <a:p>
            <a:pPr>
              <a:defRPr/>
            </a:pPr>
            <a:r>
              <a:rPr lang="fr-FR" sz="2400" b="1" dirty="0">
                <a:solidFill>
                  <a:schemeClr val="accent1">
                    <a:lumMod val="50000"/>
                  </a:schemeClr>
                </a:solidFill>
                <a:latin typeface="Bahnschrift" panose="020B0502040204020203" pitchFamily="34" charset="0"/>
              </a:rPr>
              <a:t>Ouverture d’un point de passage frontalier Algérie-Mauritanie</a:t>
            </a:r>
          </a:p>
          <a:p>
            <a:pPr>
              <a:defRPr/>
            </a:pPr>
            <a:endParaRPr lang="fr-FR" sz="2400" b="1" dirty="0">
              <a:solidFill>
                <a:schemeClr val="accent1">
                  <a:lumMod val="50000"/>
                </a:schemeClr>
              </a:solidFill>
              <a:latin typeface="Bahnschrift" panose="020B0502040204020203" pitchFamily="34" charset="0"/>
            </a:endParaRPr>
          </a:p>
        </p:txBody>
      </p:sp>
      <p:sp>
        <p:nvSpPr>
          <p:cNvPr id="6" name="Espace réservé de la date 5"/>
          <p:cNvSpPr>
            <a:spLocks noGrp="1"/>
          </p:cNvSpPr>
          <p:nvPr>
            <p:ph type="dt" sz="half" idx="10"/>
          </p:nvPr>
        </p:nvSpPr>
        <p:spPr/>
        <p:txBody>
          <a:bodyPr/>
          <a:lstStyle/>
          <a:p>
            <a:pPr>
              <a:defRPr/>
            </a:pPr>
            <a:fld id="{ED296991-FC10-4791-A9B3-BED7B09143D7}" type="datetime1">
              <a:rPr lang="fr-FR" smtClean="0"/>
              <a:pPr>
                <a:defRPr/>
              </a:pPr>
              <a:t>19/05/2020</a:t>
            </a:fld>
            <a:endParaRPr lang="fr-FR" dirty="0"/>
          </a:p>
        </p:txBody>
      </p:sp>
      <p:sp>
        <p:nvSpPr>
          <p:cNvPr id="7" name="Espace réservé du numéro de diapositive 6"/>
          <p:cNvSpPr>
            <a:spLocks noGrp="1"/>
          </p:cNvSpPr>
          <p:nvPr>
            <p:ph type="sldNum" sz="quarter" idx="12"/>
          </p:nvPr>
        </p:nvSpPr>
        <p:spPr/>
        <p:txBody>
          <a:bodyPr/>
          <a:lstStyle/>
          <a:p>
            <a:pPr>
              <a:defRPr/>
            </a:pPr>
            <a:fld id="{05812434-1EA9-41D4-8880-13C634A0C90A}" type="slidenum">
              <a:rPr lang="fr-FR" smtClean="0"/>
              <a:pPr>
                <a:defRPr/>
              </a:pPr>
              <a:t>81</a:t>
            </a:fld>
            <a:endParaRPr lang="fr-FR"/>
          </a:p>
        </p:txBody>
      </p:sp>
      <p:sp>
        <p:nvSpPr>
          <p:cNvPr id="8" name="Espace réservé du pied de page 7"/>
          <p:cNvSpPr>
            <a:spLocks noGrp="1"/>
          </p:cNvSpPr>
          <p:nvPr>
            <p:ph type="ftr" sz="quarter" idx="11"/>
          </p:nvPr>
        </p:nvSpPr>
        <p:spPr/>
        <p:txBody>
          <a:bodyPr/>
          <a:lstStyle/>
          <a:p>
            <a:pPr>
              <a:defRPr/>
            </a:pPr>
            <a:endParaRPr lang="fr-FR"/>
          </a:p>
        </p:txBody>
      </p:sp>
      <p:pic>
        <p:nvPicPr>
          <p:cNvPr id="9" name="Image 8"/>
          <p:cNvPicPr>
            <a:picLocks noChangeAspect="1"/>
          </p:cNvPicPr>
          <p:nvPr/>
        </p:nvPicPr>
        <p:blipFill>
          <a:blip r:embed="rId2"/>
          <a:stretch>
            <a:fillRect/>
          </a:stretch>
        </p:blipFill>
        <p:spPr>
          <a:xfrm>
            <a:off x="1847529" y="1136580"/>
            <a:ext cx="8517703" cy="4262874"/>
          </a:xfrm>
          <a:prstGeom prst="rect">
            <a:avLst/>
          </a:prstGeom>
        </p:spPr>
      </p:pic>
      <p:sp>
        <p:nvSpPr>
          <p:cNvPr id="2" name="Rectangle 1"/>
          <p:cNvSpPr/>
          <p:nvPr/>
        </p:nvSpPr>
        <p:spPr>
          <a:xfrm>
            <a:off x="2187286" y="5530006"/>
            <a:ext cx="8208912" cy="923330"/>
          </a:xfrm>
          <a:prstGeom prst="rect">
            <a:avLst/>
          </a:prstGeom>
        </p:spPr>
        <p:txBody>
          <a:bodyPr wrap="square">
            <a:spAutoFit/>
          </a:bodyPr>
          <a:lstStyle/>
          <a:p>
            <a:pPr>
              <a:defRPr/>
            </a:pPr>
            <a:r>
              <a:rPr lang="fr-FR" b="1" dirty="0">
                <a:solidFill>
                  <a:schemeClr val="accent1">
                    <a:lumMod val="50000"/>
                  </a:schemeClr>
                </a:solidFill>
                <a:latin typeface="Bahnschrift" panose="020B0502040204020203" pitchFamily="34" charset="0"/>
              </a:rPr>
              <a:t>Mise en évidence de la circulation du virus en Tunisie en 2014</a:t>
            </a:r>
          </a:p>
          <a:p>
            <a:pPr marL="342900" indent="-342900">
              <a:buFont typeface="Arial" panose="020B0604020202020204" pitchFamily="34" charset="0"/>
              <a:buChar char="•"/>
              <a:defRPr/>
            </a:pPr>
            <a:r>
              <a:rPr lang="fr-FR" b="1" dirty="0">
                <a:solidFill>
                  <a:schemeClr val="accent1">
                    <a:lumMod val="50000"/>
                  </a:schemeClr>
                </a:solidFill>
                <a:latin typeface="Bahnschrift" panose="020B0502040204020203" pitchFamily="34" charset="0"/>
              </a:rPr>
              <a:t>181 sérums de patients fébriles: (8,3% </a:t>
            </a:r>
            <a:r>
              <a:rPr lang="fr-FR" b="1" dirty="0" err="1">
                <a:solidFill>
                  <a:schemeClr val="accent1">
                    <a:lumMod val="50000"/>
                  </a:schemeClr>
                </a:solidFill>
                <a:latin typeface="Bahnschrift" panose="020B0502040204020203" pitchFamily="34" charset="0"/>
              </a:rPr>
              <a:t>IgM</a:t>
            </a:r>
            <a:r>
              <a:rPr lang="fr-FR" b="1" dirty="0">
                <a:solidFill>
                  <a:schemeClr val="accent1">
                    <a:lumMod val="50000"/>
                  </a:schemeClr>
                </a:solidFill>
                <a:latin typeface="Bahnschrift" panose="020B0502040204020203" pitchFamily="34" charset="0"/>
              </a:rPr>
              <a:t>+)</a:t>
            </a:r>
          </a:p>
          <a:p>
            <a:pPr marL="342900" indent="-342900">
              <a:buFont typeface="Arial" panose="020B0604020202020204" pitchFamily="34" charset="0"/>
              <a:buChar char="•"/>
              <a:defRPr/>
            </a:pPr>
            <a:r>
              <a:rPr lang="fr-FR" b="1" dirty="0">
                <a:solidFill>
                  <a:schemeClr val="accent1">
                    <a:lumMod val="50000"/>
                  </a:schemeClr>
                </a:solidFill>
                <a:latin typeface="Bahnschrift" panose="020B0502040204020203" pitchFamily="34" charset="0"/>
              </a:rPr>
              <a:t>38 sérums d’agriculteurs (7,8% </a:t>
            </a:r>
            <a:r>
              <a:rPr lang="fr-FR" b="1" dirty="0" err="1">
                <a:solidFill>
                  <a:schemeClr val="accent1">
                    <a:lumMod val="50000"/>
                  </a:schemeClr>
                </a:solidFill>
                <a:latin typeface="Bahnschrift" panose="020B0502040204020203" pitchFamily="34" charset="0"/>
              </a:rPr>
              <a:t>IgG</a:t>
            </a:r>
            <a:r>
              <a:rPr lang="fr-FR" b="1" dirty="0">
                <a:solidFill>
                  <a:schemeClr val="accent1">
                    <a:lumMod val="50000"/>
                  </a:schemeClr>
                </a:solidFill>
                <a:latin typeface="Bahnschrift" panose="020B0502040204020203" pitchFamily="34" charset="0"/>
              </a:rPr>
              <a:t>)</a:t>
            </a:r>
          </a:p>
        </p:txBody>
      </p:sp>
    </p:spTree>
    <p:extLst>
      <p:ext uri="{BB962C8B-B14F-4D97-AF65-F5344CB8AC3E}">
        <p14:creationId xmlns:p14="http://schemas.microsoft.com/office/powerpoint/2010/main" val="150451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9935B37-4B69-472F-A57F-3BCD71D82011}" type="slidenum">
              <a:rPr lang="fr-FR" smtClean="0"/>
              <a:pPr/>
              <a:t>82</a:t>
            </a:fld>
            <a:endParaRPr lang="fr-FR"/>
          </a:p>
        </p:txBody>
      </p:sp>
      <p:pic>
        <p:nvPicPr>
          <p:cNvPr id="4" name="Image 3"/>
          <p:cNvPicPr>
            <a:picLocks noChangeAspect="1"/>
          </p:cNvPicPr>
          <p:nvPr/>
        </p:nvPicPr>
        <p:blipFill>
          <a:blip r:embed="rId2"/>
          <a:stretch>
            <a:fillRect/>
          </a:stretch>
        </p:blipFill>
        <p:spPr>
          <a:xfrm>
            <a:off x="1703512" y="1725786"/>
            <a:ext cx="4608512" cy="5015582"/>
          </a:xfrm>
          <a:prstGeom prst="rect">
            <a:avLst/>
          </a:prstGeom>
          <a:ln>
            <a:solidFill>
              <a:schemeClr val="tx1"/>
            </a:solidFill>
          </a:ln>
        </p:spPr>
      </p:pic>
      <p:pic>
        <p:nvPicPr>
          <p:cNvPr id="5" name="Image 4"/>
          <p:cNvPicPr>
            <a:picLocks noChangeAspect="1"/>
          </p:cNvPicPr>
          <p:nvPr/>
        </p:nvPicPr>
        <p:blipFill>
          <a:blip r:embed="rId3"/>
          <a:stretch>
            <a:fillRect/>
          </a:stretch>
        </p:blipFill>
        <p:spPr>
          <a:xfrm>
            <a:off x="6312024" y="1700808"/>
            <a:ext cx="4190866" cy="4752528"/>
          </a:xfrm>
          <a:prstGeom prst="rect">
            <a:avLst/>
          </a:prstGeom>
          <a:ln>
            <a:solidFill>
              <a:schemeClr val="tx1"/>
            </a:solidFill>
          </a:ln>
        </p:spPr>
      </p:pic>
      <p:sp>
        <p:nvSpPr>
          <p:cNvPr id="6" name="ZoneTexte 5"/>
          <p:cNvSpPr txBox="1"/>
          <p:nvPr/>
        </p:nvSpPr>
        <p:spPr>
          <a:xfrm>
            <a:off x="1847528" y="0"/>
            <a:ext cx="8563958" cy="1077218"/>
          </a:xfrm>
          <a:prstGeom prst="rect">
            <a:avLst/>
          </a:prstGeom>
          <a:solidFill>
            <a:schemeClr val="tx2">
              <a:lumMod val="50000"/>
            </a:schemeClr>
          </a:solidFill>
        </p:spPr>
        <p:txBody>
          <a:bodyPr wrap="square" rtlCol="0">
            <a:spAutoFit/>
          </a:bodyPr>
          <a:lstStyle/>
          <a:p>
            <a:pPr algn="ctr"/>
            <a:r>
              <a:rPr lang="fr-FR" sz="3200" b="1" dirty="0">
                <a:solidFill>
                  <a:srgbClr val="FFC000"/>
                </a:solidFill>
                <a:latin typeface="Bahnschrift" panose="020B0502040204020203" pitchFamily="34" charset="0"/>
              </a:rPr>
              <a:t>Suspicion de circulation</a:t>
            </a:r>
          </a:p>
          <a:p>
            <a:pPr algn="ctr"/>
            <a:r>
              <a:rPr lang="fr-FR" sz="3200" b="1" dirty="0">
                <a:solidFill>
                  <a:srgbClr val="FFC000"/>
                </a:solidFill>
                <a:latin typeface="Bahnschrift" panose="020B0502040204020203" pitchFamily="34" charset="0"/>
              </a:rPr>
              <a:t>Fièvre Hémorragique  à virus Crimée-Congo</a:t>
            </a:r>
          </a:p>
        </p:txBody>
      </p:sp>
      <p:sp>
        <p:nvSpPr>
          <p:cNvPr id="3" name="ZoneTexte 2"/>
          <p:cNvSpPr txBox="1"/>
          <p:nvPr/>
        </p:nvSpPr>
        <p:spPr>
          <a:xfrm>
            <a:off x="2567609" y="1167136"/>
            <a:ext cx="7435049" cy="461665"/>
          </a:xfrm>
          <a:prstGeom prst="rect">
            <a:avLst/>
          </a:prstGeom>
          <a:noFill/>
        </p:spPr>
        <p:txBody>
          <a:bodyPr wrap="none" rtlCol="0">
            <a:spAutoFit/>
          </a:bodyPr>
          <a:lstStyle/>
          <a:p>
            <a:r>
              <a:rPr lang="fr-FR" sz="2400" b="1" dirty="0">
                <a:latin typeface="Bahnschrift" panose="020B0502040204020203" pitchFamily="34" charset="0"/>
              </a:rPr>
              <a:t>Description anecdotique de tiques porteuses de virus</a:t>
            </a:r>
          </a:p>
        </p:txBody>
      </p:sp>
    </p:spTree>
    <p:extLst>
      <p:ext uri="{BB962C8B-B14F-4D97-AF65-F5344CB8AC3E}">
        <p14:creationId xmlns:p14="http://schemas.microsoft.com/office/powerpoint/2010/main" val="3342202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0648" y="674476"/>
            <a:ext cx="11497234" cy="5430488"/>
          </a:xfrm>
        </p:spPr>
        <p:txBody>
          <a:bodyPr>
            <a:noAutofit/>
          </a:bodyPr>
          <a:lstStyle/>
          <a:p>
            <a:pPr marL="0" indent="0">
              <a:spcBef>
                <a:spcPts val="600"/>
              </a:spcBef>
              <a:buNone/>
            </a:pPr>
            <a:r>
              <a:rPr lang="fr-FR" sz="2400" b="1" cap="all" dirty="0">
                <a:solidFill>
                  <a:srgbClr val="C00000"/>
                </a:solidFill>
                <a:effectLst>
                  <a:outerShdw blurRad="38100" dist="38100" dir="2700000" algn="tl">
                    <a:srgbClr val="000000">
                      <a:alpha val="43137"/>
                    </a:srgbClr>
                  </a:outerShdw>
                </a:effectLst>
              </a:rPr>
              <a:t>Créations de </a:t>
            </a:r>
            <a:r>
              <a:rPr lang="fr-FR" sz="2400" b="1" dirty="0">
                <a:solidFill>
                  <a:srgbClr val="C00000"/>
                </a:solidFill>
                <a:effectLst>
                  <a:outerShdw blurRad="38100" dist="38100" dir="2700000" algn="tl">
                    <a:srgbClr val="000000">
                      <a:alpha val="43137"/>
                    </a:srgbClr>
                  </a:outerShdw>
                </a:effectLst>
              </a:rPr>
              <a:t>POPULATIONS MOBILES </a:t>
            </a:r>
            <a:r>
              <a:rPr lang="fr-FR" sz="2000" b="1" dirty="0"/>
              <a:t>: </a:t>
            </a:r>
            <a:r>
              <a:rPr lang="fr-FR" b="1" dirty="0"/>
              <a:t>en grappes </a:t>
            </a:r>
            <a:r>
              <a:rPr lang="fr-FR" sz="1800" b="1" dirty="0"/>
              <a:t>: </a:t>
            </a:r>
          </a:p>
          <a:p>
            <a:pPr marL="1077913" indent="-185738">
              <a:spcBef>
                <a:spcPts val="600"/>
              </a:spcBef>
            </a:pPr>
            <a:r>
              <a:rPr lang="fr-FR" sz="2400" b="1" dirty="0"/>
              <a:t>chantiers pétroliers et gaziers au Sud</a:t>
            </a:r>
          </a:p>
          <a:p>
            <a:pPr marL="1077913" indent="-185738">
              <a:spcBef>
                <a:spcPts val="600"/>
              </a:spcBef>
            </a:pPr>
            <a:r>
              <a:rPr lang="fr-FR" sz="2400" b="1" dirty="0"/>
              <a:t>Périmètres agricoles Hauts plateaux, Sud</a:t>
            </a:r>
          </a:p>
          <a:p>
            <a:pPr lvl="1">
              <a:spcBef>
                <a:spcPts val="600"/>
              </a:spcBef>
            </a:pPr>
            <a:endParaRPr lang="fr-FR" sz="800" b="1" dirty="0"/>
          </a:p>
          <a:p>
            <a:pPr marL="0" indent="0">
              <a:spcBef>
                <a:spcPts val="600"/>
              </a:spcBef>
              <a:buNone/>
            </a:pPr>
            <a:r>
              <a:rPr lang="fr-FR" sz="2400" b="1" dirty="0">
                <a:solidFill>
                  <a:srgbClr val="C00000"/>
                </a:solidFill>
                <a:effectLst>
                  <a:outerShdw blurRad="38100" dist="38100" dir="2700000" algn="tl">
                    <a:srgbClr val="000000">
                      <a:alpha val="43137"/>
                    </a:srgbClr>
                  </a:outerShdw>
                </a:effectLst>
              </a:rPr>
              <a:t> VOYAGES </a:t>
            </a:r>
            <a:r>
              <a:rPr lang="fr-FR" sz="2000" b="1" dirty="0"/>
              <a:t>: </a:t>
            </a:r>
            <a:r>
              <a:rPr lang="fr-FR" sz="2400" b="1" dirty="0"/>
              <a:t>Liberté et facilité +++  </a:t>
            </a:r>
          </a:p>
          <a:p>
            <a:pPr lvl="1">
              <a:spcBef>
                <a:spcPts val="600"/>
              </a:spcBef>
            </a:pPr>
            <a:r>
              <a:rPr lang="fr-FR" b="1" dirty="0"/>
              <a:t>Commerce, pèlerinage, tourisme (Asie , Moyen Orient, Mecque, Afrique)</a:t>
            </a:r>
            <a:endParaRPr lang="fr-FR" sz="1100" b="1" dirty="0"/>
          </a:p>
          <a:p>
            <a:pPr marL="57150" indent="0">
              <a:spcBef>
                <a:spcPts val="600"/>
              </a:spcBef>
              <a:buNone/>
            </a:pPr>
            <a:r>
              <a:rPr lang="fr-FR" sz="2400" b="1" cap="all" dirty="0">
                <a:solidFill>
                  <a:srgbClr val="C00000"/>
                </a:solidFill>
                <a:effectLst>
                  <a:outerShdw blurRad="38100" dist="38100" dir="2700000" algn="tl">
                    <a:srgbClr val="000000">
                      <a:alpha val="43137"/>
                    </a:srgbClr>
                  </a:outerShdw>
                </a:effectLst>
              </a:rPr>
              <a:t>Changement des comportements </a:t>
            </a:r>
          </a:p>
          <a:p>
            <a:pPr marL="400050">
              <a:spcBef>
                <a:spcPts val="600"/>
              </a:spcBef>
            </a:pPr>
            <a:r>
              <a:rPr lang="fr-FR" sz="2400" b="1" cap="all" dirty="0">
                <a:solidFill>
                  <a:srgbClr val="C00000"/>
                </a:solidFill>
                <a:effectLst>
                  <a:outerShdw blurRad="38100" dist="38100" dir="2700000" algn="tl">
                    <a:srgbClr val="000000">
                      <a:alpha val="43137"/>
                    </a:srgbClr>
                  </a:outerShdw>
                </a:effectLst>
              </a:rPr>
              <a:t>alimentaires</a:t>
            </a:r>
          </a:p>
          <a:p>
            <a:pPr marL="800100" lvl="1">
              <a:spcBef>
                <a:spcPts val="600"/>
              </a:spcBef>
            </a:pPr>
            <a:r>
              <a:rPr lang="fr-FR" b="1" dirty="0"/>
              <a:t>Tendance à Restauration de rue Fast-food (peu cuit), avec peu de contrôle,  </a:t>
            </a:r>
          </a:p>
          <a:p>
            <a:pPr marL="800100" lvl="1">
              <a:spcBef>
                <a:spcPts val="600"/>
              </a:spcBef>
            </a:pPr>
            <a:r>
              <a:rPr lang="fr-FR" b="1" dirty="0"/>
              <a:t>Aliments importés (viandes, poissons, fruits, dérivés du lait, sauces,) douteux</a:t>
            </a:r>
          </a:p>
          <a:p>
            <a:pPr marL="400050">
              <a:spcBef>
                <a:spcPts val="600"/>
              </a:spcBef>
            </a:pPr>
            <a:r>
              <a:rPr lang="fr-FR" sz="2400" b="1" dirty="0">
                <a:solidFill>
                  <a:srgbClr val="C00000"/>
                </a:solidFill>
                <a:effectLst>
                  <a:outerShdw blurRad="38100" dist="38100" dir="2700000" algn="tl">
                    <a:srgbClr val="000000">
                      <a:alpha val="43137"/>
                    </a:srgbClr>
                  </a:outerShdw>
                </a:effectLst>
              </a:rPr>
              <a:t>SOCIAUX</a:t>
            </a:r>
            <a:r>
              <a:rPr lang="fr-FR" sz="2400" b="1" dirty="0"/>
              <a:t>: </a:t>
            </a:r>
          </a:p>
          <a:p>
            <a:pPr marL="800100" lvl="1">
              <a:spcBef>
                <a:spcPts val="600"/>
              </a:spcBef>
            </a:pPr>
            <a:r>
              <a:rPr lang="fr-FR" b="1" dirty="0"/>
              <a:t>Tendance à la famille nucléaire ( les couples vivent seuls)</a:t>
            </a:r>
          </a:p>
          <a:p>
            <a:pPr marL="800100" lvl="1">
              <a:spcBef>
                <a:spcPts val="600"/>
              </a:spcBef>
            </a:pPr>
            <a:r>
              <a:rPr lang="fr-FR" b="1" dirty="0"/>
              <a:t>Nouvelles collectivités fermées: aux 2 âges extrêmes : crèches, centre pour personnes âgées (poches a risque épidémique)</a:t>
            </a:r>
          </a:p>
          <a:p>
            <a:pPr marL="400050">
              <a:spcBef>
                <a:spcPts val="600"/>
              </a:spcBef>
            </a:pPr>
            <a:endParaRPr lang="fr-FR" sz="1200" b="1" dirty="0">
              <a:effectLst>
                <a:outerShdw blurRad="38100" dist="38100" dir="2700000" algn="tl">
                  <a:srgbClr val="000000">
                    <a:alpha val="43137"/>
                  </a:srgbClr>
                </a:outerShdw>
              </a:effectLst>
            </a:endParaRPr>
          </a:p>
          <a:p>
            <a:pPr marL="400050">
              <a:spcBef>
                <a:spcPts val="600"/>
              </a:spcBef>
            </a:pPr>
            <a:r>
              <a:rPr lang="fr-FR" sz="2400" b="1" dirty="0">
                <a:solidFill>
                  <a:srgbClr val="C00000"/>
                </a:solidFill>
                <a:effectLst>
                  <a:outerShdw blurRad="38100" dist="38100" dir="2700000" algn="tl">
                    <a:srgbClr val="000000">
                      <a:alpha val="43137"/>
                    </a:srgbClr>
                  </a:outerShdw>
                </a:effectLst>
              </a:rPr>
              <a:t>ADDICTIONS</a:t>
            </a:r>
            <a:r>
              <a:rPr lang="fr-FR" sz="2000" b="1" dirty="0">
                <a:solidFill>
                  <a:srgbClr val="C00000"/>
                </a:solidFill>
              </a:rPr>
              <a:t> </a:t>
            </a:r>
            <a:r>
              <a:rPr lang="fr-FR" sz="2400" b="1" dirty="0"/>
              <a:t>:  </a:t>
            </a:r>
            <a:r>
              <a:rPr lang="fr-FR" sz="2000" b="1" dirty="0"/>
              <a:t>Émergence de toxicomanie:  snif, psychotropes, cannabis, drogues dures</a:t>
            </a:r>
            <a:endParaRPr lang="fr-FR" sz="1800" b="1" dirty="0"/>
          </a:p>
          <a:p>
            <a:endParaRPr lang="fr-FR" sz="3600" dirty="0"/>
          </a:p>
        </p:txBody>
      </p:sp>
      <p:sp>
        <p:nvSpPr>
          <p:cNvPr id="4" name="Espace réservé du numéro de diapositive 3"/>
          <p:cNvSpPr>
            <a:spLocks noGrp="1"/>
          </p:cNvSpPr>
          <p:nvPr>
            <p:ph type="sldNum" sz="quarter" idx="12"/>
          </p:nvPr>
        </p:nvSpPr>
        <p:spPr/>
        <p:txBody>
          <a:bodyPr/>
          <a:lstStyle/>
          <a:p>
            <a:fld id="{D9935B37-4B69-472F-A57F-3BCD71D82011}" type="slidenum">
              <a:rPr lang="fr-FR" smtClean="0"/>
              <a:pPr/>
              <a:t>9</a:t>
            </a:fld>
            <a:endParaRPr lang="fr-FR"/>
          </a:p>
        </p:txBody>
      </p:sp>
      <p:sp>
        <p:nvSpPr>
          <p:cNvPr id="5" name="Titre 1"/>
          <p:cNvSpPr>
            <a:spLocks noGrp="1"/>
          </p:cNvSpPr>
          <p:nvPr>
            <p:ph type="title"/>
          </p:nvPr>
        </p:nvSpPr>
        <p:spPr>
          <a:xfrm>
            <a:off x="121024" y="31642"/>
            <a:ext cx="11712388" cy="589046"/>
          </a:xfrm>
          <a:solidFill>
            <a:srgbClr val="002060"/>
          </a:solidFill>
        </p:spPr>
        <p:txBody>
          <a:bodyPr>
            <a:normAutofit/>
          </a:bodyPr>
          <a:lstStyle/>
          <a:p>
            <a:pPr algn="ctr"/>
            <a:r>
              <a:rPr lang="fr-FR" sz="3200" b="1" dirty="0">
                <a:solidFill>
                  <a:srgbClr val="FFC000"/>
                </a:solidFill>
                <a:latin typeface="+mn-lt"/>
              </a:rPr>
              <a:t>Déterminants Démographiques 1</a:t>
            </a:r>
            <a:endParaRPr lang="fr-FR" sz="3200" dirty="0">
              <a:solidFill>
                <a:srgbClr val="FFC000"/>
              </a:solidFill>
              <a:latin typeface="+mn-lt"/>
            </a:endParaRPr>
          </a:p>
        </p:txBody>
      </p:sp>
    </p:spTree>
    <p:extLst>
      <p:ext uri="{BB962C8B-B14F-4D97-AF65-F5344CB8AC3E}">
        <p14:creationId xmlns:p14="http://schemas.microsoft.com/office/powerpoint/2010/main" val="420614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3652</Words>
  <Application>Microsoft Office PowerPoint</Application>
  <PresentationFormat>Grand écran</PresentationFormat>
  <Paragraphs>563</Paragraphs>
  <Slides>82</Slides>
  <Notes>7</Notes>
  <HiddenSlides>0</HiddenSlides>
  <MMClips>0</MMClips>
  <ScaleCrop>false</ScaleCrop>
  <HeadingPairs>
    <vt:vector size="6" baseType="variant">
      <vt:variant>
        <vt:lpstr>Polices utilisées</vt:lpstr>
      </vt:variant>
      <vt:variant>
        <vt:i4>7</vt:i4>
      </vt:variant>
      <vt:variant>
        <vt:lpstr>Thème</vt:lpstr>
      </vt:variant>
      <vt:variant>
        <vt:i4>7</vt:i4>
      </vt:variant>
      <vt:variant>
        <vt:lpstr>Titres des diapositives</vt:lpstr>
      </vt:variant>
      <vt:variant>
        <vt:i4>82</vt:i4>
      </vt:variant>
    </vt:vector>
  </HeadingPairs>
  <TitlesOfParts>
    <vt:vector size="96" baseType="lpstr">
      <vt:lpstr>Arial</vt:lpstr>
      <vt:lpstr>Arial Black</vt:lpstr>
      <vt:lpstr>Arial Narrow</vt:lpstr>
      <vt:lpstr>Bahnschrift</vt:lpstr>
      <vt:lpstr>Calibri</vt:lpstr>
      <vt:lpstr>Calibri Light</vt:lpstr>
      <vt:lpstr>Helvetica</vt:lpstr>
      <vt:lpstr>Thème Office</vt:lpstr>
      <vt:lpstr>1_Thème Office</vt:lpstr>
      <vt:lpstr>2_Thème Office</vt:lpstr>
      <vt:lpstr>3_Thème Office</vt:lpstr>
      <vt:lpstr>4_Thème Office</vt:lpstr>
      <vt:lpstr>5_Thème Office</vt:lpstr>
      <vt:lpstr>6_Thème Office</vt:lpstr>
      <vt:lpstr>Arboviroses :  une menace pour l’Algérie</vt:lpstr>
      <vt:lpstr>Présentation PowerPoint</vt:lpstr>
      <vt:lpstr>Présentation PowerPoint</vt:lpstr>
      <vt:lpstr>Déterminants Géographies</vt:lpstr>
      <vt:lpstr>Algérie : deux interfaces géographiques Une Prise en tenailles </vt:lpstr>
      <vt:lpstr>Présentation PowerPoint</vt:lpstr>
      <vt:lpstr>Présentation PowerPoint</vt:lpstr>
      <vt:lpstr>Déterminants Démographiques 1</vt:lpstr>
      <vt:lpstr>Déterminants Démographiques 1</vt:lpstr>
      <vt:lpstr>Déterminants Economiques</vt:lpstr>
      <vt:lpstr>Présentation PowerPoint</vt:lpstr>
      <vt:lpstr>Présentation PowerPoint</vt:lpstr>
      <vt:lpstr>Présentation PowerPoint</vt:lpstr>
      <vt:lpstr>Fièvre du Nile occidental West Nile fever</vt:lpstr>
      <vt:lpstr>Arboviroses attendues et menaçantes </vt:lpstr>
      <vt:lpstr>Présentation PowerPoint</vt:lpstr>
      <vt:lpstr>West Nile: Connu mais menace d’extension</vt:lpstr>
      <vt:lpstr>RESERVOIR</vt:lpstr>
      <vt:lpstr>Présentation PowerPoint</vt:lpstr>
      <vt:lpstr>Présentation PowerPoint</vt:lpstr>
      <vt:lpstr>Autres modes de Transmission</vt:lpstr>
      <vt:lpstr>Populations à risque </vt:lpstr>
      <vt:lpstr>Présentation PowerPoint</vt:lpstr>
      <vt:lpstr>VECTEURS</vt:lpstr>
      <vt:lpstr>Présentation PowerPoint</vt:lpstr>
      <vt:lpstr>Présentation PowerPoint</vt:lpstr>
      <vt:lpstr>Présentation PowerPoint</vt:lpstr>
      <vt:lpstr>Présentation PowerPoint</vt:lpstr>
      <vt:lpstr>Epidémie en Tunisie , 2012</vt:lpstr>
      <vt:lpstr>Présentation PowerPoint</vt:lpstr>
      <vt:lpstr>Présentation PowerPoint</vt:lpstr>
      <vt:lpstr>Présentation PowerPoint</vt:lpstr>
      <vt:lpstr>Tableau de Méningite virale</vt:lpstr>
      <vt:lpstr>Tableau d’Encéphalite </vt:lpstr>
      <vt:lpstr>Tableau de Paralysie Flasque</vt:lpstr>
      <vt:lpstr>Et puis, Arrive la menace extérieure</vt:lpstr>
      <vt:lpstr>La conquête du moustique tigre Aedes albopictus</vt:lpstr>
      <vt:lpstr>Présentation PowerPoint</vt:lpstr>
      <vt:lpstr>Présentation PowerPoint</vt:lpstr>
      <vt:lpstr>Présentation PowerPoint</vt:lpstr>
      <vt:lpstr>Présentation PowerPoint</vt:lpstr>
      <vt:lpstr>Aedes Albopictus in DZ</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EUROPE</vt:lpstr>
      <vt:lpstr>Présentation PowerPoint</vt:lpstr>
      <vt:lpstr>Présentation PowerPoint</vt:lpstr>
      <vt:lpstr>Présentation PowerPoint</vt:lpstr>
      <vt:lpstr>Présentation PowerPoint</vt:lpstr>
      <vt:lpstr>Présentation PowerPoint</vt:lpstr>
      <vt:lpstr> Phase fébrile </vt:lpstr>
      <vt:lpstr>Présentation PowerPoint</vt:lpstr>
      <vt:lpstr>Présentation PowerPoint</vt:lpstr>
      <vt:lpstr>Présentation PowerPoint</vt:lpstr>
      <vt:lpstr>Présentation PowerPoint</vt:lpstr>
      <vt:lpstr>Evolution possible  vers un état de choc = dengue sévère</vt:lpstr>
      <vt:lpstr>Présentation PowerPoint</vt:lpstr>
      <vt:lpstr>Infection à Virus Zika</vt:lpstr>
      <vt:lpstr>Présentation PowerPoint</vt:lpstr>
      <vt:lpstr>Présentation PowerPoint</vt:lpstr>
      <vt:lpstr>Le virus Zika (ZKV)</vt:lpstr>
      <vt:lpstr>Présentation PowerPoint</vt:lpstr>
      <vt:lpstr>Epidémie au Brésil, 2015</vt:lpstr>
      <vt:lpstr>Présentation PowerPoint</vt:lpstr>
      <vt:lpstr>TRANSMISION</vt:lpstr>
      <vt:lpstr>Transmission vectorielle</vt:lpstr>
      <vt:lpstr>Expression clinique</vt:lpstr>
      <vt:lpstr>Exanthème</vt:lpstr>
      <vt:lpstr>Présentation PowerPoint</vt:lpstr>
      <vt:lpstr>Présentation PowerPoint</vt:lpstr>
      <vt:lpstr>Présentation PowerPoint</vt:lpstr>
      <vt:lpstr>Présentation PowerPoint</vt:lpstr>
      <vt:lpstr>Présentation PowerPoint</vt:lpstr>
      <vt:lpstr>SGB</vt:lpstr>
      <vt:lpstr>Fièvre de la Vallée du Rift (FVR)</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Arboviroses :  une menace pour le Maghreb</dc:title>
  <dc:creator>RABAH</dc:creator>
  <cp:lastModifiedBy>Amine Abdelkader AIT HAMOUDA</cp:lastModifiedBy>
  <cp:revision>26</cp:revision>
  <dcterms:created xsi:type="dcterms:W3CDTF">2019-11-27T12:21:07Z</dcterms:created>
  <dcterms:modified xsi:type="dcterms:W3CDTF">2020-05-18T23:40:55Z</dcterms:modified>
</cp:coreProperties>
</file>