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26" r:id="rId2"/>
    <p:sldId id="328" r:id="rId3"/>
    <p:sldId id="256" r:id="rId4"/>
    <p:sldId id="259" r:id="rId5"/>
    <p:sldId id="268" r:id="rId6"/>
    <p:sldId id="271" r:id="rId7"/>
    <p:sldId id="269" r:id="rId8"/>
    <p:sldId id="317" r:id="rId9"/>
    <p:sldId id="272" r:id="rId10"/>
    <p:sldId id="270" r:id="rId11"/>
    <p:sldId id="262" r:id="rId12"/>
    <p:sldId id="263" r:id="rId13"/>
    <p:sldId id="265" r:id="rId14"/>
    <p:sldId id="321" r:id="rId15"/>
    <p:sldId id="301" r:id="rId16"/>
    <p:sldId id="302" r:id="rId17"/>
    <p:sldId id="306" r:id="rId18"/>
    <p:sldId id="264" r:id="rId19"/>
    <p:sldId id="275" r:id="rId20"/>
    <p:sldId id="274" r:id="rId21"/>
    <p:sldId id="277" r:id="rId22"/>
    <p:sldId id="320" r:id="rId23"/>
    <p:sldId id="315" r:id="rId24"/>
    <p:sldId id="322" r:id="rId25"/>
    <p:sldId id="312" r:id="rId26"/>
    <p:sldId id="297" r:id="rId27"/>
    <p:sldId id="279" r:id="rId28"/>
    <p:sldId id="280" r:id="rId29"/>
    <p:sldId id="283" r:id="rId30"/>
    <p:sldId id="284" r:id="rId31"/>
    <p:sldId id="307" r:id="rId32"/>
    <p:sldId id="332" r:id="rId33"/>
    <p:sldId id="285" r:id="rId34"/>
    <p:sldId id="299" r:id="rId35"/>
    <p:sldId id="300" r:id="rId36"/>
    <p:sldId id="318" r:id="rId37"/>
    <p:sldId id="290" r:id="rId38"/>
    <p:sldId id="281" r:id="rId39"/>
    <p:sldId id="329" r:id="rId40"/>
    <p:sldId id="331" r:id="rId41"/>
    <p:sldId id="273" r:id="rId42"/>
    <p:sldId id="304" r:id="rId43"/>
    <p:sldId id="305" r:id="rId44"/>
    <p:sldId id="313" r:id="rId45"/>
    <p:sldId id="286" r:id="rId46"/>
    <p:sldId id="287" r:id="rId47"/>
    <p:sldId id="292" r:id="rId48"/>
    <p:sldId id="294" r:id="rId49"/>
    <p:sldId id="295" r:id="rId50"/>
    <p:sldId id="296" r:id="rId51"/>
    <p:sldId id="309" r:id="rId52"/>
    <p:sldId id="311" r:id="rId53"/>
    <p:sldId id="310" r:id="rId54"/>
    <p:sldId id="324" r:id="rId55"/>
    <p:sldId id="323" r:id="rId56"/>
    <p:sldId id="314" r:id="rId57"/>
    <p:sldId id="319" r:id="rId5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55" d="100"/>
          <a:sy n="55" d="100"/>
        </p:scale>
        <p:origin x="828"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D26154-F58A-4673-ABD4-251DE341BF5B}" type="datetimeFigureOut">
              <a:rPr lang="fr-FR" smtClean="0"/>
              <a:t>18/05/2020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3FAF79-BD8C-43F5-A064-B3B875D23CB9}" type="slidenum">
              <a:rPr lang="fr-FR" smtClean="0"/>
              <a:t>‹N°›</a:t>
            </a:fld>
            <a:endParaRPr lang="fr-FR"/>
          </a:p>
        </p:txBody>
      </p:sp>
    </p:spTree>
    <p:extLst>
      <p:ext uri="{BB962C8B-B14F-4D97-AF65-F5344CB8AC3E}">
        <p14:creationId xmlns:p14="http://schemas.microsoft.com/office/powerpoint/2010/main" val="2773003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616DEA-062A-43FC-BDB0-97D5F2E8D684}" type="slidenum">
              <a:rPr lang="en-US" altLang="fr-FR"/>
              <a:pPr/>
              <a:t>11</a:t>
            </a:fld>
            <a:endParaRPr lang="en-US" altLang="fr-FR"/>
          </a:p>
        </p:txBody>
      </p:sp>
      <p:sp>
        <p:nvSpPr>
          <p:cNvPr id="626690" name="Rectangle 2"/>
          <p:cNvSpPr>
            <a:spLocks noGrp="1" noRot="1" noChangeAspect="1" noChangeArrowheads="1" noTextEdit="1"/>
          </p:cNvSpPr>
          <p:nvPr>
            <p:ph type="sldImg"/>
          </p:nvPr>
        </p:nvSpPr>
        <p:spPr>
          <a:ln/>
        </p:spPr>
      </p:sp>
      <p:sp>
        <p:nvSpPr>
          <p:cNvPr id="626691" name="Rectangle 3"/>
          <p:cNvSpPr>
            <a:spLocks noGrp="1" noChangeArrowheads="1"/>
          </p:cNvSpPr>
          <p:nvPr>
            <p:ph type="body" idx="1"/>
          </p:nvPr>
        </p:nvSpPr>
        <p:spPr/>
        <p:txBody>
          <a:bodyPr lIns="89730" tIns="44865" rIns="89730" bIns="44865"/>
          <a:lstStyle/>
          <a:p>
            <a:r>
              <a:rPr lang="en-US" altLang="fr-FR"/>
              <a:t>Starting with some of the background:  </a:t>
            </a:r>
          </a:p>
          <a:p>
            <a:r>
              <a:rPr lang="en-US" altLang="fr-FR"/>
              <a:t>WN virus is a zoonotic flavivirus transmitted by mosquitoes, and uses birds as amplifier hosts.  </a:t>
            </a:r>
          </a:p>
          <a:p>
            <a:r>
              <a:rPr lang="en-US" altLang="fr-FR"/>
              <a:t>Because of this, we can expect many similarities between West Nile virus and St. Louis encephalitis virus, our domestic zoonotic flavivirus. </a:t>
            </a:r>
          </a:p>
          <a:p>
            <a:endParaRPr lang="en-US" altLang="fr-FR"/>
          </a:p>
          <a:p>
            <a:r>
              <a:rPr lang="en-US" altLang="fr-FR">
                <a:sym typeface="Wingdings 2" panose="05020102010507070707" pitchFamily="18" charset="2"/>
              </a:rPr>
              <a:t></a:t>
            </a:r>
            <a:r>
              <a:rPr lang="en-US" altLang="fr-FR"/>
              <a:t>The core of the cycle is enzootic transmission – or  maintenance and amplification – in which mosquitoes and birds cycle the virus.   Under permissive conditions, this amplification cycle can dramatically increase the number of infected birds and mosquitoes in an area through the course of the summer.</a:t>
            </a:r>
          </a:p>
          <a:p>
            <a:endParaRPr lang="en-US" altLang="fr-FR"/>
          </a:p>
          <a:p>
            <a:r>
              <a:rPr lang="en-US" altLang="fr-FR">
                <a:sym typeface="Wingdings 2" panose="05020102010507070707" pitchFamily="18" charset="2"/>
              </a:rPr>
              <a:t></a:t>
            </a:r>
            <a:r>
              <a:rPr lang="en-US" altLang="fr-FR"/>
              <a:t> Very intense transmission may produce avian epizootics, mammalian epizootics, or epidemics.   </a:t>
            </a:r>
          </a:p>
          <a:p>
            <a:r>
              <a:rPr lang="en-US" altLang="fr-FR"/>
              <a:t>Epizootic and epidemic transmission may involve the same vector species as enzootic transmission, or may involve other species that are susceptible to the virus and feed on a wider variety of hosts.  </a:t>
            </a:r>
          </a:p>
          <a:p>
            <a:r>
              <a:rPr lang="en-US" altLang="fr-FR"/>
              <a:t>These species are usually referred to as Accessory vectors or Bridge vectors because they bridge transmission from the maintenance cycles to incidental hosts like horses or humans.</a:t>
            </a:r>
          </a:p>
        </p:txBody>
      </p:sp>
    </p:spTree>
    <p:extLst>
      <p:ext uri="{BB962C8B-B14F-4D97-AF65-F5344CB8AC3E}">
        <p14:creationId xmlns:p14="http://schemas.microsoft.com/office/powerpoint/2010/main" val="2674306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875B37-F376-42B9-944E-D7932884DA0C}" type="slidenum">
              <a:rPr lang="en-US" altLang="fr-FR"/>
              <a:pPr/>
              <a:t>46</a:t>
            </a:fld>
            <a:endParaRPr lang="en-US" altLang="fr-FR"/>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p:txBody>
          <a:bodyPr/>
          <a:lstStyle/>
          <a:p>
            <a:r>
              <a:rPr lang="en-US" altLang="fr-FR"/>
              <a:t>The crows remain an important part of the avian mortality surveillance</a:t>
            </a:r>
          </a:p>
        </p:txBody>
      </p:sp>
    </p:spTree>
    <p:extLst>
      <p:ext uri="{BB962C8B-B14F-4D97-AF65-F5344CB8AC3E}">
        <p14:creationId xmlns:p14="http://schemas.microsoft.com/office/powerpoint/2010/main" val="1214344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1F5BEA59-3AC8-4337-AB5B-7919B3BE4280}" type="datetimeFigureOut">
              <a:rPr lang="fr-FR" smtClean="0"/>
              <a:t>18/05/2020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24F346-6D89-4EC5-90EB-4856E543E099}" type="slidenum">
              <a:rPr lang="fr-FR" smtClean="0"/>
              <a:t>‹N°›</a:t>
            </a:fld>
            <a:endParaRPr lang="fr-FR"/>
          </a:p>
        </p:txBody>
      </p:sp>
    </p:spTree>
    <p:extLst>
      <p:ext uri="{BB962C8B-B14F-4D97-AF65-F5344CB8AC3E}">
        <p14:creationId xmlns:p14="http://schemas.microsoft.com/office/powerpoint/2010/main" val="3171707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5BEA59-3AC8-4337-AB5B-7919B3BE4280}" type="datetimeFigureOut">
              <a:rPr lang="fr-FR" smtClean="0"/>
              <a:t>18/05/2020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24F346-6D89-4EC5-90EB-4856E543E099}" type="slidenum">
              <a:rPr lang="fr-FR" smtClean="0"/>
              <a:t>‹N°›</a:t>
            </a:fld>
            <a:endParaRPr lang="fr-FR"/>
          </a:p>
        </p:txBody>
      </p:sp>
    </p:spTree>
    <p:extLst>
      <p:ext uri="{BB962C8B-B14F-4D97-AF65-F5344CB8AC3E}">
        <p14:creationId xmlns:p14="http://schemas.microsoft.com/office/powerpoint/2010/main" val="647027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5BEA59-3AC8-4337-AB5B-7919B3BE4280}" type="datetimeFigureOut">
              <a:rPr lang="fr-FR" smtClean="0"/>
              <a:t>18/05/2020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24F346-6D89-4EC5-90EB-4856E543E099}" type="slidenum">
              <a:rPr lang="fr-FR" smtClean="0"/>
              <a:t>‹N°›</a:t>
            </a:fld>
            <a:endParaRPr lang="fr-FR"/>
          </a:p>
        </p:txBody>
      </p:sp>
    </p:spTree>
    <p:extLst>
      <p:ext uri="{BB962C8B-B14F-4D97-AF65-F5344CB8AC3E}">
        <p14:creationId xmlns:p14="http://schemas.microsoft.com/office/powerpoint/2010/main" val="3319580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914400" y="609600"/>
            <a:ext cx="10363200" cy="1143000"/>
          </a:xfrm>
        </p:spPr>
        <p:txBody>
          <a:bodyPr/>
          <a:lstStyle/>
          <a:p>
            <a:r>
              <a:rPr lang="fr-FR"/>
              <a:t>Modifiez le style du titre</a:t>
            </a:r>
          </a:p>
        </p:txBody>
      </p:sp>
      <p:sp>
        <p:nvSpPr>
          <p:cNvPr id="3" name="Espace réservé du contenu 2"/>
          <p:cNvSpPr>
            <a:spLocks noGrp="1"/>
          </p:cNvSpPr>
          <p:nvPr>
            <p:ph sz="quarter" idx="1"/>
          </p:nvPr>
        </p:nvSpPr>
        <p:spPr>
          <a:xfrm>
            <a:off x="914400" y="1981200"/>
            <a:ext cx="5080000" cy="1981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6197600" y="1981200"/>
            <a:ext cx="5080000" cy="1981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914400" y="4114800"/>
            <a:ext cx="5080000" cy="1981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p:cNvSpPr>
            <a:spLocks noGrp="1"/>
          </p:cNvSpPr>
          <p:nvPr>
            <p:ph sz="quarter" idx="4"/>
          </p:nvPr>
        </p:nvSpPr>
        <p:spPr>
          <a:xfrm>
            <a:off x="6197600" y="4114800"/>
            <a:ext cx="5080000" cy="1981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914400" y="6248400"/>
            <a:ext cx="2540000" cy="457200"/>
          </a:xfrm>
        </p:spPr>
        <p:txBody>
          <a:bodyPr/>
          <a:lstStyle>
            <a:lvl1pPr>
              <a:defRPr/>
            </a:lvl1pPr>
          </a:lstStyle>
          <a:p>
            <a:endParaRPr lang="en-US" altLang="fr-FR"/>
          </a:p>
        </p:txBody>
      </p:sp>
      <p:sp>
        <p:nvSpPr>
          <p:cNvPr id="8" name="Espace réservé du pied de page 7"/>
          <p:cNvSpPr>
            <a:spLocks noGrp="1"/>
          </p:cNvSpPr>
          <p:nvPr>
            <p:ph type="ftr" sz="quarter" idx="11"/>
          </p:nvPr>
        </p:nvSpPr>
        <p:spPr>
          <a:xfrm>
            <a:off x="4165600" y="6248400"/>
            <a:ext cx="3860800" cy="457200"/>
          </a:xfrm>
        </p:spPr>
        <p:txBody>
          <a:bodyPr/>
          <a:lstStyle>
            <a:lvl1pPr>
              <a:defRPr/>
            </a:lvl1pPr>
          </a:lstStyle>
          <a:p>
            <a:endParaRPr lang="en-US" altLang="fr-FR"/>
          </a:p>
        </p:txBody>
      </p:sp>
      <p:sp>
        <p:nvSpPr>
          <p:cNvPr id="9" name="Espace réservé du numéro de diapositive 8"/>
          <p:cNvSpPr>
            <a:spLocks noGrp="1"/>
          </p:cNvSpPr>
          <p:nvPr>
            <p:ph type="sldNum" sz="quarter" idx="12"/>
          </p:nvPr>
        </p:nvSpPr>
        <p:spPr>
          <a:xfrm>
            <a:off x="8737600" y="6248400"/>
            <a:ext cx="2540000" cy="457200"/>
          </a:xfrm>
        </p:spPr>
        <p:txBody>
          <a:bodyPr/>
          <a:lstStyle>
            <a:lvl1pPr>
              <a:defRPr/>
            </a:lvl1pPr>
          </a:lstStyle>
          <a:p>
            <a:fld id="{31D35E8E-8DAF-4CC6-9837-802AE0C5DCF3}" type="slidenum">
              <a:rPr lang="en-US" altLang="fr-FR"/>
              <a:pPr/>
              <a:t>‹N°›</a:t>
            </a:fld>
            <a:endParaRPr lang="en-US" altLang="fr-FR"/>
          </a:p>
        </p:txBody>
      </p:sp>
    </p:spTree>
    <p:extLst>
      <p:ext uri="{BB962C8B-B14F-4D97-AF65-F5344CB8AC3E}">
        <p14:creationId xmlns:p14="http://schemas.microsoft.com/office/powerpoint/2010/main" val="412837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p:spPr>
        <p:txBody>
          <a:bodyPr/>
          <a:lstStyle/>
          <a:p>
            <a:r>
              <a:rPr lang="fr-FR"/>
              <a:t>Modifiez le style du titre</a:t>
            </a:r>
          </a:p>
        </p:txBody>
      </p:sp>
      <p:sp>
        <p:nvSpPr>
          <p:cNvPr id="3" name="Espace réservé du tableau 2"/>
          <p:cNvSpPr>
            <a:spLocks noGrp="1"/>
          </p:cNvSpPr>
          <p:nvPr>
            <p:ph type="tbl" idx="1"/>
          </p:nvPr>
        </p:nvSpPr>
        <p:spPr>
          <a:xfrm>
            <a:off x="914400" y="1981200"/>
            <a:ext cx="10363200" cy="4114800"/>
          </a:xfrm>
        </p:spPr>
        <p:txBody>
          <a:bodyPr/>
          <a:lstStyle/>
          <a:p>
            <a:endParaRPr lang="fr-FR"/>
          </a:p>
        </p:txBody>
      </p:sp>
      <p:sp>
        <p:nvSpPr>
          <p:cNvPr id="4" name="Espace réservé de la date 3"/>
          <p:cNvSpPr>
            <a:spLocks noGrp="1"/>
          </p:cNvSpPr>
          <p:nvPr>
            <p:ph type="dt" sz="half" idx="10"/>
          </p:nvPr>
        </p:nvSpPr>
        <p:spPr>
          <a:xfrm>
            <a:off x="914400" y="6248400"/>
            <a:ext cx="2540000" cy="457200"/>
          </a:xfrm>
        </p:spPr>
        <p:txBody>
          <a:bodyPr/>
          <a:lstStyle>
            <a:lvl1pPr>
              <a:defRPr/>
            </a:lvl1pPr>
          </a:lstStyle>
          <a:p>
            <a:endParaRPr lang="en-US" altLang="fr-FR"/>
          </a:p>
        </p:txBody>
      </p:sp>
      <p:sp>
        <p:nvSpPr>
          <p:cNvPr id="5" name="Espace réservé du pied de page 4"/>
          <p:cNvSpPr>
            <a:spLocks noGrp="1"/>
          </p:cNvSpPr>
          <p:nvPr>
            <p:ph type="ftr" sz="quarter" idx="11"/>
          </p:nvPr>
        </p:nvSpPr>
        <p:spPr>
          <a:xfrm>
            <a:off x="4165600" y="6248400"/>
            <a:ext cx="3860800" cy="457200"/>
          </a:xfrm>
        </p:spPr>
        <p:txBody>
          <a:bodyPr/>
          <a:lstStyle>
            <a:lvl1pPr>
              <a:defRPr/>
            </a:lvl1pPr>
          </a:lstStyle>
          <a:p>
            <a:endParaRPr lang="en-US" altLang="fr-FR"/>
          </a:p>
        </p:txBody>
      </p:sp>
      <p:sp>
        <p:nvSpPr>
          <p:cNvPr id="6" name="Espace réservé du numéro de diapositive 5"/>
          <p:cNvSpPr>
            <a:spLocks noGrp="1"/>
          </p:cNvSpPr>
          <p:nvPr>
            <p:ph type="sldNum" sz="quarter" idx="12"/>
          </p:nvPr>
        </p:nvSpPr>
        <p:spPr>
          <a:xfrm>
            <a:off x="8737600" y="6248400"/>
            <a:ext cx="2540000" cy="457200"/>
          </a:xfrm>
        </p:spPr>
        <p:txBody>
          <a:bodyPr/>
          <a:lstStyle>
            <a:lvl1pPr>
              <a:defRPr/>
            </a:lvl1pPr>
          </a:lstStyle>
          <a:p>
            <a:fld id="{5D0B2ECC-6D7B-4390-884B-F8CFF6C48B76}" type="slidenum">
              <a:rPr lang="en-US" altLang="fr-FR"/>
              <a:pPr/>
              <a:t>‹N°›</a:t>
            </a:fld>
            <a:endParaRPr lang="en-US" altLang="fr-FR"/>
          </a:p>
        </p:txBody>
      </p:sp>
    </p:spTree>
    <p:extLst>
      <p:ext uri="{BB962C8B-B14F-4D97-AF65-F5344CB8AC3E}">
        <p14:creationId xmlns:p14="http://schemas.microsoft.com/office/powerpoint/2010/main" val="1399514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5BEA59-3AC8-4337-AB5B-7919B3BE4280}" type="datetimeFigureOut">
              <a:rPr lang="fr-FR" smtClean="0"/>
              <a:t>18/05/2020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24F346-6D89-4EC5-90EB-4856E543E099}" type="slidenum">
              <a:rPr lang="fr-FR" smtClean="0"/>
              <a:t>‹N°›</a:t>
            </a:fld>
            <a:endParaRPr lang="fr-FR"/>
          </a:p>
        </p:txBody>
      </p:sp>
    </p:spTree>
    <p:extLst>
      <p:ext uri="{BB962C8B-B14F-4D97-AF65-F5344CB8AC3E}">
        <p14:creationId xmlns:p14="http://schemas.microsoft.com/office/powerpoint/2010/main" val="2432744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F5BEA59-3AC8-4337-AB5B-7919B3BE4280}" type="datetimeFigureOut">
              <a:rPr lang="fr-FR" smtClean="0"/>
              <a:t>18/05/2020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24F346-6D89-4EC5-90EB-4856E543E099}" type="slidenum">
              <a:rPr lang="fr-FR" smtClean="0"/>
              <a:t>‹N°›</a:t>
            </a:fld>
            <a:endParaRPr lang="fr-FR"/>
          </a:p>
        </p:txBody>
      </p:sp>
    </p:spTree>
    <p:extLst>
      <p:ext uri="{BB962C8B-B14F-4D97-AF65-F5344CB8AC3E}">
        <p14:creationId xmlns:p14="http://schemas.microsoft.com/office/powerpoint/2010/main" val="2998054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F5BEA59-3AC8-4337-AB5B-7919B3BE4280}" type="datetimeFigureOut">
              <a:rPr lang="fr-FR" smtClean="0"/>
              <a:t>18/05/2020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24F346-6D89-4EC5-90EB-4856E543E099}" type="slidenum">
              <a:rPr lang="fr-FR" smtClean="0"/>
              <a:t>‹N°›</a:t>
            </a:fld>
            <a:endParaRPr lang="fr-FR"/>
          </a:p>
        </p:txBody>
      </p:sp>
    </p:spTree>
    <p:extLst>
      <p:ext uri="{BB962C8B-B14F-4D97-AF65-F5344CB8AC3E}">
        <p14:creationId xmlns:p14="http://schemas.microsoft.com/office/powerpoint/2010/main" val="104495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F5BEA59-3AC8-4337-AB5B-7919B3BE4280}" type="datetimeFigureOut">
              <a:rPr lang="fr-FR" smtClean="0"/>
              <a:t>18/05/2020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F24F346-6D89-4EC5-90EB-4856E543E099}" type="slidenum">
              <a:rPr lang="fr-FR" smtClean="0"/>
              <a:t>‹N°›</a:t>
            </a:fld>
            <a:endParaRPr lang="fr-FR"/>
          </a:p>
        </p:txBody>
      </p:sp>
    </p:spTree>
    <p:extLst>
      <p:ext uri="{BB962C8B-B14F-4D97-AF65-F5344CB8AC3E}">
        <p14:creationId xmlns:p14="http://schemas.microsoft.com/office/powerpoint/2010/main" val="444637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F5BEA59-3AC8-4337-AB5B-7919B3BE4280}" type="datetimeFigureOut">
              <a:rPr lang="fr-FR" smtClean="0"/>
              <a:t>18/05/2020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F24F346-6D89-4EC5-90EB-4856E543E099}" type="slidenum">
              <a:rPr lang="fr-FR" smtClean="0"/>
              <a:t>‹N°›</a:t>
            </a:fld>
            <a:endParaRPr lang="fr-FR"/>
          </a:p>
        </p:txBody>
      </p:sp>
    </p:spTree>
    <p:extLst>
      <p:ext uri="{BB962C8B-B14F-4D97-AF65-F5344CB8AC3E}">
        <p14:creationId xmlns:p14="http://schemas.microsoft.com/office/powerpoint/2010/main" val="255390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F5BEA59-3AC8-4337-AB5B-7919B3BE4280}" type="datetimeFigureOut">
              <a:rPr lang="fr-FR" smtClean="0"/>
              <a:t>18/05/2020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F24F346-6D89-4EC5-90EB-4856E543E099}" type="slidenum">
              <a:rPr lang="fr-FR" smtClean="0"/>
              <a:t>‹N°›</a:t>
            </a:fld>
            <a:endParaRPr lang="fr-FR"/>
          </a:p>
        </p:txBody>
      </p:sp>
    </p:spTree>
    <p:extLst>
      <p:ext uri="{BB962C8B-B14F-4D97-AF65-F5344CB8AC3E}">
        <p14:creationId xmlns:p14="http://schemas.microsoft.com/office/powerpoint/2010/main" val="1746045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F5BEA59-3AC8-4337-AB5B-7919B3BE4280}" type="datetimeFigureOut">
              <a:rPr lang="fr-FR" smtClean="0"/>
              <a:t>18/05/2020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24F346-6D89-4EC5-90EB-4856E543E099}" type="slidenum">
              <a:rPr lang="fr-FR" smtClean="0"/>
              <a:t>‹N°›</a:t>
            </a:fld>
            <a:endParaRPr lang="fr-FR"/>
          </a:p>
        </p:txBody>
      </p:sp>
    </p:spTree>
    <p:extLst>
      <p:ext uri="{BB962C8B-B14F-4D97-AF65-F5344CB8AC3E}">
        <p14:creationId xmlns:p14="http://schemas.microsoft.com/office/powerpoint/2010/main" val="588868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F5BEA59-3AC8-4337-AB5B-7919B3BE4280}" type="datetimeFigureOut">
              <a:rPr lang="fr-FR" smtClean="0"/>
              <a:t>18/05/2020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24F346-6D89-4EC5-90EB-4856E543E099}" type="slidenum">
              <a:rPr lang="fr-FR" smtClean="0"/>
              <a:t>‹N°›</a:t>
            </a:fld>
            <a:endParaRPr lang="fr-FR"/>
          </a:p>
        </p:txBody>
      </p:sp>
    </p:spTree>
    <p:extLst>
      <p:ext uri="{BB962C8B-B14F-4D97-AF65-F5344CB8AC3E}">
        <p14:creationId xmlns:p14="http://schemas.microsoft.com/office/powerpoint/2010/main" val="1740020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BEA59-3AC8-4337-AB5B-7919B3BE4280}" type="datetimeFigureOut">
              <a:rPr lang="fr-FR" smtClean="0"/>
              <a:t>18/05/2020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4F346-6D89-4EC5-90EB-4856E543E099}" type="slidenum">
              <a:rPr lang="fr-FR" smtClean="0"/>
              <a:t>‹N°›</a:t>
            </a:fld>
            <a:endParaRPr lang="fr-FR"/>
          </a:p>
        </p:txBody>
      </p:sp>
    </p:spTree>
    <p:extLst>
      <p:ext uri="{BB962C8B-B14F-4D97-AF65-F5344CB8AC3E}">
        <p14:creationId xmlns:p14="http://schemas.microsoft.com/office/powerpoint/2010/main" val="1233659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images.google.com/imgres?imgurl=www.eryptick.net/oz2001/horse-heads-011026.jpg&amp;imgrefurl=http://www.eryptick.net/oz2001/oz2001.html&amp;h=480&amp;w=640&amp;sz=52&amp;tbnid=8b-jO5u_D3wJ:&amp;tbnh=101&amp;tbnw=134&amp;start=3&amp;prev=/images?q=horse&amp;hl=en&amp;lr=&amp;ie=UTF-8&amp;oe=UTF-8" TargetMode="External"/><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researchgate.net/profile/Hicham_El_Rhaffouli" TargetMode="External"/><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5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Ã©sultat de recherche d'images pour &quot;alexandre le grand&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9857" y="0"/>
            <a:ext cx="7892143" cy="6139542"/>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RÃ©sultat de recherche d'images pour &quot;alexandre le grand&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99857" cy="6139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915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5631" y="151370"/>
            <a:ext cx="11756572" cy="1059913"/>
          </a:xfrm>
        </p:spPr>
        <p:txBody>
          <a:bodyPr>
            <a:normAutofit/>
          </a:bodyPr>
          <a:lstStyle/>
          <a:p>
            <a:pPr algn="ctr"/>
            <a:r>
              <a:rPr lang="fr-FR" sz="3600" b="1" dirty="0">
                <a:solidFill>
                  <a:srgbClr val="FFC000"/>
                </a:solidFill>
                <a:latin typeface="Bahnschrift" panose="020B0502040204020203" pitchFamily="34" charset="0"/>
              </a:rPr>
              <a:t>Cycle aviaire</a:t>
            </a:r>
          </a:p>
        </p:txBody>
      </p:sp>
      <p:sp>
        <p:nvSpPr>
          <p:cNvPr id="3" name="Espace réservé du contenu 2"/>
          <p:cNvSpPr>
            <a:spLocks noGrp="1"/>
          </p:cNvSpPr>
          <p:nvPr>
            <p:ph idx="1"/>
          </p:nvPr>
        </p:nvSpPr>
        <p:spPr>
          <a:xfrm>
            <a:off x="381000" y="1825625"/>
            <a:ext cx="11601203" cy="4351338"/>
          </a:xfrm>
        </p:spPr>
        <p:txBody>
          <a:bodyPr/>
          <a:lstStyle/>
          <a:p>
            <a:pPr>
              <a:lnSpc>
                <a:spcPct val="150000"/>
              </a:lnSpc>
            </a:pPr>
            <a:r>
              <a:rPr lang="fr-FR" dirty="0">
                <a:solidFill>
                  <a:schemeClr val="bg1"/>
                </a:solidFill>
                <a:latin typeface="Bahnschrift" panose="020B0502040204020203" pitchFamily="34" charset="0"/>
              </a:rPr>
              <a:t>La transmission chez l’oiseau se fait par cycle de circulation virale d’oiseau à oiseau par l’effet des piqûres de moustiques ornithophiles, </a:t>
            </a:r>
          </a:p>
          <a:p>
            <a:pPr>
              <a:lnSpc>
                <a:spcPct val="150000"/>
              </a:lnSpc>
            </a:pPr>
            <a:r>
              <a:rPr lang="fr-FR" dirty="0">
                <a:solidFill>
                  <a:schemeClr val="bg1"/>
                </a:solidFill>
                <a:latin typeface="Bahnschrift" panose="020B0502040204020203" pitchFamily="34" charset="0"/>
              </a:rPr>
              <a:t>Amplification à chaque cycle : c’est-à-dire que la quantité d’oiseaux infectés augmente à chaque cycle. </a:t>
            </a:r>
          </a:p>
          <a:p>
            <a:pPr>
              <a:lnSpc>
                <a:spcPct val="150000"/>
              </a:lnSpc>
            </a:pPr>
            <a:r>
              <a:rPr lang="fr-FR" dirty="0">
                <a:solidFill>
                  <a:schemeClr val="bg1"/>
                </a:solidFill>
                <a:latin typeface="Bahnschrift" panose="020B0502040204020203" pitchFamily="34" charset="0"/>
              </a:rPr>
              <a:t>Le potentiel de maintien de la transmission est variable selon les espèces</a:t>
            </a:r>
          </a:p>
          <a:p>
            <a:pPr>
              <a:lnSpc>
                <a:spcPct val="150000"/>
              </a:lnSpc>
            </a:pPr>
            <a:endParaRPr lang="fr-FR" dirty="0">
              <a:solidFill>
                <a:schemeClr val="bg1"/>
              </a:solidFill>
            </a:endParaRPr>
          </a:p>
        </p:txBody>
      </p:sp>
    </p:spTree>
    <p:extLst>
      <p:ext uri="{BB962C8B-B14F-4D97-AF65-F5344CB8AC3E}">
        <p14:creationId xmlns:p14="http://schemas.microsoft.com/office/powerpoint/2010/main" val="1956540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Text Box 2"/>
          <p:cNvSpPr txBox="1">
            <a:spLocks noChangeArrowheads="1"/>
          </p:cNvSpPr>
          <p:nvPr/>
        </p:nvSpPr>
        <p:spPr bwMode="auto">
          <a:xfrm>
            <a:off x="333929" y="126485"/>
            <a:ext cx="1143451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0"/>
              </a:spcBef>
              <a:buFontTx/>
              <a:buNone/>
            </a:pPr>
            <a:r>
              <a:rPr lang="en-US" altLang="fr-FR" sz="4000" b="1" dirty="0">
                <a:solidFill>
                  <a:srgbClr val="FFC000"/>
                </a:solidFill>
              </a:rPr>
              <a:t>WNV: Basic Transmission Cycle</a:t>
            </a:r>
          </a:p>
        </p:txBody>
      </p:sp>
      <p:grpSp>
        <p:nvGrpSpPr>
          <p:cNvPr id="625667" name="Group 3"/>
          <p:cNvGrpSpPr>
            <a:grpSpLocks noChangeAspect="1"/>
          </p:cNvGrpSpPr>
          <p:nvPr/>
        </p:nvGrpSpPr>
        <p:grpSpPr bwMode="auto">
          <a:xfrm>
            <a:off x="2691883" y="3690289"/>
            <a:ext cx="1295400" cy="1219200"/>
            <a:chOff x="1056" y="1992"/>
            <a:chExt cx="816" cy="768"/>
          </a:xfrm>
        </p:grpSpPr>
        <p:pic>
          <p:nvPicPr>
            <p:cNvPr id="625668" name="Picture 4" descr="icoa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 y="2056"/>
              <a:ext cx="720" cy="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FF"/>
                  </a:solidFill>
                  <a:miter lim="800000"/>
                  <a:headEnd/>
                  <a:tailEnd/>
                </a14:hiddenLine>
              </a:ext>
            </a:extLst>
          </p:spPr>
        </p:pic>
        <p:sp>
          <p:nvSpPr>
            <p:cNvPr id="625669" name="Oval 5"/>
            <p:cNvSpPr>
              <a:spLocks noChangeAspect="1" noChangeArrowheads="1"/>
            </p:cNvSpPr>
            <p:nvPr/>
          </p:nvSpPr>
          <p:spPr bwMode="auto">
            <a:xfrm>
              <a:off x="1056" y="1992"/>
              <a:ext cx="816" cy="768"/>
            </a:xfrm>
            <a:prstGeom prst="ellipse">
              <a:avLst/>
            </a:prstGeom>
            <a:noFill/>
            <a:ln w="57150" cmpd="thickThin">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625670" name="Text Box 6"/>
          <p:cNvSpPr txBox="1">
            <a:spLocks noChangeArrowheads="1"/>
          </p:cNvSpPr>
          <p:nvPr/>
        </p:nvSpPr>
        <p:spPr bwMode="auto">
          <a:xfrm>
            <a:off x="1080655" y="940873"/>
            <a:ext cx="554874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0"/>
              </a:spcBef>
              <a:buFontTx/>
              <a:buNone/>
            </a:pPr>
            <a:r>
              <a:rPr lang="en-US" altLang="fr-FR" sz="2800" b="1" dirty="0">
                <a:solidFill>
                  <a:srgbClr val="FFC000"/>
                </a:solidFill>
              </a:rPr>
              <a:t>Wild cycle : Most important cycle is</a:t>
            </a:r>
          </a:p>
          <a:p>
            <a:pPr algn="ctr">
              <a:spcBef>
                <a:spcPct val="0"/>
              </a:spcBef>
              <a:buFontTx/>
              <a:buNone/>
            </a:pPr>
            <a:r>
              <a:rPr lang="en-US" altLang="fr-FR" sz="2800" b="1" dirty="0">
                <a:solidFill>
                  <a:srgbClr val="FFC000"/>
                </a:solidFill>
              </a:rPr>
              <a:t> from mosquito to bird to mosquito</a:t>
            </a:r>
          </a:p>
        </p:txBody>
      </p:sp>
      <p:cxnSp>
        <p:nvCxnSpPr>
          <p:cNvPr id="625672" name="AutoShape 8"/>
          <p:cNvCxnSpPr>
            <a:cxnSpLocks noChangeAspect="1" noChangeShapeType="1"/>
          </p:cNvCxnSpPr>
          <p:nvPr/>
        </p:nvCxnSpPr>
        <p:spPr bwMode="auto">
          <a:xfrm>
            <a:off x="6223000" y="3467100"/>
            <a:ext cx="1981200" cy="8382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5673" name="AutoShape 9"/>
          <p:cNvCxnSpPr>
            <a:cxnSpLocks noChangeAspect="1" noChangeShapeType="1"/>
          </p:cNvCxnSpPr>
          <p:nvPr/>
        </p:nvCxnSpPr>
        <p:spPr bwMode="auto">
          <a:xfrm flipV="1">
            <a:off x="6299200" y="2705100"/>
            <a:ext cx="1981200" cy="4572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5675" name="Text Box 11"/>
          <p:cNvSpPr txBox="1">
            <a:spLocks noChangeArrowheads="1"/>
          </p:cNvSpPr>
          <p:nvPr/>
        </p:nvSpPr>
        <p:spPr bwMode="auto">
          <a:xfrm rot="2019727">
            <a:off x="6573838" y="3721100"/>
            <a:ext cx="1841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endParaRPr lang="fr-FR" altLang="fr-FR" sz="2200">
              <a:solidFill>
                <a:schemeClr val="bg1"/>
              </a:solidFill>
            </a:endParaRPr>
          </a:p>
        </p:txBody>
      </p:sp>
      <p:sp>
        <p:nvSpPr>
          <p:cNvPr id="625676" name="Text Box 12"/>
          <p:cNvSpPr txBox="1">
            <a:spLocks noChangeArrowheads="1"/>
          </p:cNvSpPr>
          <p:nvPr/>
        </p:nvSpPr>
        <p:spPr bwMode="auto">
          <a:xfrm rot="20862713">
            <a:off x="6388100" y="2578100"/>
            <a:ext cx="1841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endParaRPr lang="fr-FR" altLang="fr-FR" sz="2200">
              <a:solidFill>
                <a:schemeClr val="bg1"/>
              </a:solidFill>
            </a:endParaRPr>
          </a:p>
        </p:txBody>
      </p:sp>
      <p:sp>
        <p:nvSpPr>
          <p:cNvPr id="625677" name="AutoShape 13" descr="SPAROHMP"/>
          <p:cNvSpPr>
            <a:spLocks noChangeAspect="1" noChangeArrowheads="1"/>
          </p:cNvSpPr>
          <p:nvPr/>
        </p:nvSpPr>
        <p:spPr bwMode="auto">
          <a:xfrm>
            <a:off x="5948363" y="3281363"/>
            <a:ext cx="296862" cy="296862"/>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p>
        </p:txBody>
      </p:sp>
      <p:pic>
        <p:nvPicPr>
          <p:cNvPr id="625678" name="Picture 14" descr="sparoh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4289" y="5250378"/>
            <a:ext cx="1951038" cy="1463675"/>
          </a:xfrm>
          <a:prstGeom prst="rect">
            <a:avLst/>
          </a:prstGeom>
          <a:noFill/>
          <a:extLst>
            <a:ext uri="{909E8E84-426E-40DD-AFC4-6F175D3DCCD1}">
              <a14:hiddenFill xmlns:a14="http://schemas.microsoft.com/office/drawing/2010/main">
                <a:solidFill>
                  <a:srgbClr val="FFFFFF"/>
                </a:solidFill>
              </a14:hiddenFill>
            </a:ext>
          </a:extLst>
        </p:spPr>
      </p:pic>
      <p:pic>
        <p:nvPicPr>
          <p:cNvPr id="625679" name="Picture 15" descr="mosquito2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3531" y="2036196"/>
            <a:ext cx="2558511" cy="1455705"/>
          </a:xfrm>
          <a:prstGeom prst="rect">
            <a:avLst/>
          </a:prstGeom>
          <a:noFill/>
          <a:extLst>
            <a:ext uri="{909E8E84-426E-40DD-AFC4-6F175D3DCCD1}">
              <a14:hiddenFill xmlns:a14="http://schemas.microsoft.com/office/drawing/2010/main">
                <a:solidFill>
                  <a:srgbClr val="FFFFFF"/>
                </a:solidFill>
              </a14:hiddenFill>
            </a:ext>
          </a:extLst>
        </p:spPr>
      </p:pic>
      <p:sp>
        <p:nvSpPr>
          <p:cNvPr id="625682" name="Text Box 18"/>
          <p:cNvSpPr txBox="1">
            <a:spLocks noChangeArrowheads="1"/>
          </p:cNvSpPr>
          <p:nvPr/>
        </p:nvSpPr>
        <p:spPr bwMode="auto">
          <a:xfrm>
            <a:off x="6665913" y="5877420"/>
            <a:ext cx="23650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FFFF66"/>
              </a:buClr>
              <a:buSzPct val="100000"/>
              <a:buFontTx/>
              <a:buNone/>
            </a:pPr>
            <a:r>
              <a:rPr lang="en-US" altLang="fr-FR" b="1" dirty="0">
                <a:solidFill>
                  <a:srgbClr val="FFC000"/>
                </a:solidFill>
              </a:rPr>
              <a:t>Amplifying hosts</a:t>
            </a:r>
          </a:p>
        </p:txBody>
      </p:sp>
      <p:pic>
        <p:nvPicPr>
          <p:cNvPr id="625685" name="Picture 21" descr="WALKING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7551" y="990600"/>
            <a:ext cx="1698625" cy="2171700"/>
          </a:xfrm>
          <a:prstGeom prst="rect">
            <a:avLst/>
          </a:prstGeom>
          <a:noFill/>
          <a:extLst>
            <a:ext uri="{909E8E84-426E-40DD-AFC4-6F175D3DCCD1}">
              <a14:hiddenFill xmlns:a14="http://schemas.microsoft.com/office/drawing/2010/main">
                <a:solidFill>
                  <a:srgbClr val="FFFFFF"/>
                </a:solidFill>
              </a14:hiddenFill>
            </a:ext>
          </a:extLst>
        </p:spPr>
      </p:pic>
      <p:pic>
        <p:nvPicPr>
          <p:cNvPr id="625687" name="Picture 23" descr="deadcro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8088" y="5330558"/>
            <a:ext cx="2286000" cy="1346200"/>
          </a:xfrm>
          <a:prstGeom prst="rect">
            <a:avLst/>
          </a:prstGeom>
          <a:noFill/>
          <a:extLst>
            <a:ext uri="{909E8E84-426E-40DD-AFC4-6F175D3DCCD1}">
              <a14:hiddenFill xmlns:a14="http://schemas.microsoft.com/office/drawing/2010/main">
                <a:solidFill>
                  <a:srgbClr val="FFFFFF"/>
                </a:solidFill>
              </a14:hiddenFill>
            </a:ext>
          </a:extLst>
        </p:spPr>
      </p:pic>
      <p:sp>
        <p:nvSpPr>
          <p:cNvPr id="625688" name="Text Box 24"/>
          <p:cNvSpPr txBox="1">
            <a:spLocks noChangeArrowheads="1"/>
          </p:cNvSpPr>
          <p:nvPr/>
        </p:nvSpPr>
        <p:spPr bwMode="auto">
          <a:xfrm>
            <a:off x="7848600" y="3124201"/>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FFFF66"/>
              </a:buClr>
              <a:buSzPct val="100000"/>
              <a:buFontTx/>
              <a:buNone/>
            </a:pPr>
            <a:endParaRPr lang="fr-FR" altLang="fr-FR" sz="2000">
              <a:solidFill>
                <a:schemeClr val="bg1"/>
              </a:solidFill>
            </a:endParaRPr>
          </a:p>
        </p:txBody>
      </p:sp>
      <p:sp>
        <p:nvSpPr>
          <p:cNvPr id="827394" name="Text Box 2"/>
          <p:cNvSpPr txBox="1">
            <a:spLocks noChangeArrowheads="1"/>
          </p:cNvSpPr>
          <p:nvPr/>
        </p:nvSpPr>
        <p:spPr bwMode="auto">
          <a:xfrm>
            <a:off x="7086600" y="3200400"/>
            <a:ext cx="37211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sz="2400">
                <a:solidFill>
                  <a:schemeClr val="tx1"/>
                </a:solidFill>
                <a:latin typeface="Times New Roman" panose="02020603050405020304" pitchFamily="18" charset="0"/>
              </a:defRPr>
            </a:lvl1pPr>
            <a:lvl2pPr>
              <a:spcBef>
                <a:spcPct val="0"/>
              </a:spcBef>
              <a:defRPr sz="2400">
                <a:solidFill>
                  <a:schemeClr val="tx1"/>
                </a:solidFill>
                <a:latin typeface="Times New Roman" panose="02020603050405020304" pitchFamily="18" charset="0"/>
              </a:defRPr>
            </a:lvl2pPr>
            <a:lvl3pPr>
              <a:spcBef>
                <a:spcPct val="0"/>
              </a:spcBef>
              <a:defRPr sz="2400">
                <a:solidFill>
                  <a:schemeClr val="tx1"/>
                </a:solidFill>
                <a:latin typeface="Times New Roman" panose="02020603050405020304" pitchFamily="18" charset="0"/>
              </a:defRPr>
            </a:lvl3pPr>
            <a:lvl4pPr>
              <a:spcBef>
                <a:spcPct val="0"/>
              </a:spcBef>
              <a:defRPr sz="2400">
                <a:solidFill>
                  <a:schemeClr val="tx1"/>
                </a:solidFill>
                <a:latin typeface="Times New Roman" panose="02020603050405020304" pitchFamily="18" charset="0"/>
              </a:defRPr>
            </a:lvl4pPr>
            <a:lvl5pPr>
              <a:spcBef>
                <a:spcPct val="0"/>
              </a:spcBef>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spcBef>
                <a:spcPct val="20000"/>
              </a:spcBef>
              <a:buFontTx/>
              <a:buNone/>
            </a:pPr>
            <a:r>
              <a:rPr lang="en-US" altLang="fr-FR" dirty="0">
                <a:solidFill>
                  <a:srgbClr val="FFFF00"/>
                </a:solidFill>
                <a:latin typeface="Arial" panose="020B0604020202020204" pitchFamily="34" charset="0"/>
              </a:rPr>
              <a:t>“Incidental” infections: </a:t>
            </a:r>
            <a:r>
              <a:rPr lang="en-US" altLang="fr-FR" sz="2000" dirty="0">
                <a:solidFill>
                  <a:srgbClr val="FFFF00"/>
                </a:solidFill>
                <a:latin typeface="Arial" panose="020B0604020202020204" pitchFamily="34" charset="0"/>
              </a:rPr>
              <a:t>unlikely amplifying hosts</a:t>
            </a:r>
          </a:p>
        </p:txBody>
      </p:sp>
      <p:pic>
        <p:nvPicPr>
          <p:cNvPr id="827395" name="Picture 3" descr="horse-heads-011026">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04200" y="4343400"/>
            <a:ext cx="19050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lèche courbée vers la droite 1"/>
          <p:cNvSpPr/>
          <p:nvPr/>
        </p:nvSpPr>
        <p:spPr>
          <a:xfrm>
            <a:off x="1122232" y="2076450"/>
            <a:ext cx="915601" cy="3385175"/>
          </a:xfrm>
          <a:prstGeom prst="curv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solidFill>
                <a:schemeClr val="tx1"/>
              </a:solidFill>
            </a:endParaRPr>
          </a:p>
        </p:txBody>
      </p:sp>
      <p:sp>
        <p:nvSpPr>
          <p:cNvPr id="23" name="Flèche courbée vers la droite 22"/>
          <p:cNvSpPr/>
          <p:nvPr/>
        </p:nvSpPr>
        <p:spPr>
          <a:xfrm rot="10345229">
            <a:off x="5084919" y="2053524"/>
            <a:ext cx="915601" cy="3385175"/>
          </a:xfrm>
          <a:prstGeom prst="curv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solidFill>
                <a:schemeClr val="tx1"/>
              </a:solidFill>
            </a:endParaRPr>
          </a:p>
        </p:txBody>
      </p:sp>
      <p:sp>
        <p:nvSpPr>
          <p:cNvPr id="26" name="ZoneTexte 25"/>
          <p:cNvSpPr txBox="1"/>
          <p:nvPr/>
        </p:nvSpPr>
        <p:spPr>
          <a:xfrm>
            <a:off x="10631597" y="6096856"/>
            <a:ext cx="1136850" cy="769441"/>
          </a:xfrm>
          <a:prstGeom prst="rect">
            <a:avLst/>
          </a:prstGeom>
          <a:solidFill>
            <a:schemeClr val="accent1">
              <a:lumMod val="75000"/>
            </a:schemeClr>
          </a:solidFill>
          <a:ln>
            <a:noFill/>
          </a:ln>
        </p:spPr>
        <p:txBody>
          <a:bodyPr wrap="none" rtlCol="0">
            <a:spAutoFit/>
          </a:bodyPr>
          <a:lstStyle/>
          <a:p>
            <a:r>
              <a:rPr lang="fr-FR" sz="4400" b="1" dirty="0">
                <a:solidFill>
                  <a:schemeClr val="bg1"/>
                </a:solidFill>
              </a:rPr>
              <a:t>CDC</a:t>
            </a:r>
          </a:p>
        </p:txBody>
      </p:sp>
    </p:spTree>
    <p:extLst>
      <p:ext uri="{BB962C8B-B14F-4D97-AF65-F5344CB8AC3E}">
        <p14:creationId xmlns:p14="http://schemas.microsoft.com/office/powerpoint/2010/main" val="101495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25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5951517" cy="6760029"/>
          </a:xfrm>
          <a:prstGeom prst="rect">
            <a:avLst/>
          </a:prstGeom>
          <a:ln>
            <a:solidFill>
              <a:schemeClr val="tx1"/>
            </a:solidFill>
          </a:ln>
        </p:spPr>
      </p:pic>
      <p:sp>
        <p:nvSpPr>
          <p:cNvPr id="3" name="Rectangle 2"/>
          <p:cNvSpPr/>
          <p:nvPr/>
        </p:nvSpPr>
        <p:spPr>
          <a:xfrm>
            <a:off x="6246421" y="1071690"/>
            <a:ext cx="5771408" cy="5016758"/>
          </a:xfrm>
          <a:prstGeom prst="rect">
            <a:avLst/>
          </a:prstGeom>
        </p:spPr>
        <p:txBody>
          <a:bodyPr wrap="square">
            <a:spAutoFit/>
          </a:bodyPr>
          <a:lstStyle/>
          <a:p>
            <a:pPr algn="ctr"/>
            <a:r>
              <a:rPr lang="fr-FR" sz="2800" b="1" dirty="0">
                <a:solidFill>
                  <a:srgbClr val="FFFF00"/>
                </a:solidFill>
                <a:latin typeface="Bahnschrift" panose="020B0502040204020203" pitchFamily="34" charset="0"/>
              </a:rPr>
              <a:t> </a:t>
            </a:r>
          </a:p>
          <a:p>
            <a:pPr algn="ctr"/>
            <a:endParaRPr lang="fr-FR" sz="2800" b="1" dirty="0">
              <a:solidFill>
                <a:srgbClr val="C00000"/>
              </a:solidFill>
              <a:latin typeface="Bahnschrift" panose="020B0502040204020203" pitchFamily="34" charset="0"/>
            </a:endParaRPr>
          </a:p>
          <a:p>
            <a:r>
              <a:rPr lang="fr-FR" sz="2400" b="1" dirty="0">
                <a:solidFill>
                  <a:srgbClr val="FFFF00"/>
                </a:solidFill>
                <a:latin typeface="Bahnschrift" panose="020B0502040204020203" pitchFamily="34" charset="0"/>
              </a:rPr>
              <a:t>Hôtes accidentels</a:t>
            </a:r>
            <a:r>
              <a:rPr lang="fr-FR" sz="2400" b="1" dirty="0">
                <a:solidFill>
                  <a:schemeClr val="bg1"/>
                </a:solidFill>
                <a:latin typeface="Bahnschrift" panose="020B0502040204020203" pitchFamily="34" charset="0"/>
              </a:rPr>
              <a:t>, développent une </a:t>
            </a:r>
            <a:r>
              <a:rPr lang="fr-FR" sz="2400" b="1" dirty="0">
                <a:solidFill>
                  <a:srgbClr val="FFFF00"/>
                </a:solidFill>
                <a:latin typeface="Bahnschrift" panose="020B0502040204020203" pitchFamily="34" charset="0"/>
              </a:rPr>
              <a:t>virémie faible et de courte durée </a:t>
            </a:r>
            <a:r>
              <a:rPr lang="fr-FR" sz="2400" b="1" dirty="0">
                <a:solidFill>
                  <a:schemeClr val="bg1"/>
                </a:solidFill>
                <a:latin typeface="Bahnschrift" panose="020B0502040204020203" pitchFamily="34" charset="0"/>
              </a:rPr>
              <a:t>qui n'est pas suffisante pour infecter les moustiques après piqûre. </a:t>
            </a:r>
          </a:p>
          <a:p>
            <a:endParaRPr lang="fr-FR" sz="2400" b="1" dirty="0">
              <a:solidFill>
                <a:schemeClr val="bg1"/>
              </a:solidFill>
              <a:latin typeface="Bahnschrift" panose="020B0502040204020203" pitchFamily="34" charset="0"/>
            </a:endParaRPr>
          </a:p>
          <a:p>
            <a:r>
              <a:rPr lang="fr-FR" sz="2400" b="1" dirty="0">
                <a:solidFill>
                  <a:schemeClr val="bg1"/>
                </a:solidFill>
                <a:latin typeface="Bahnschrift" panose="020B0502040204020203" pitchFamily="34" charset="0"/>
              </a:rPr>
              <a:t>Ne sont pas en mesure de transmettre le virus aux moustiques et sont donc considérés comme les derniers hôtes </a:t>
            </a:r>
            <a:r>
              <a:rPr lang="fr-FR" sz="2400" b="1" dirty="0">
                <a:solidFill>
                  <a:srgbClr val="FFFF00"/>
                </a:solidFill>
                <a:latin typeface="Bahnschrift" panose="020B0502040204020203" pitchFamily="34" charset="0"/>
              </a:rPr>
              <a:t>(culs-de-sac épidémiologiques) </a:t>
            </a:r>
            <a:r>
              <a:rPr lang="fr-FR" sz="2400" b="1" dirty="0">
                <a:solidFill>
                  <a:schemeClr val="bg1"/>
                </a:solidFill>
                <a:latin typeface="Bahnschrift" panose="020B0502040204020203" pitchFamily="34" charset="0"/>
              </a:rPr>
              <a:t>ne contribuant pas au cycle de transmission</a:t>
            </a:r>
          </a:p>
        </p:txBody>
      </p:sp>
      <p:sp>
        <p:nvSpPr>
          <p:cNvPr id="4" name="Rectangle 3"/>
          <p:cNvSpPr/>
          <p:nvPr/>
        </p:nvSpPr>
        <p:spPr>
          <a:xfrm>
            <a:off x="6383709" y="637072"/>
            <a:ext cx="5496832" cy="523220"/>
          </a:xfrm>
          <a:prstGeom prst="rect">
            <a:avLst/>
          </a:prstGeom>
          <a:solidFill>
            <a:srgbClr val="C00000"/>
          </a:solidFill>
        </p:spPr>
        <p:txBody>
          <a:bodyPr wrap="square">
            <a:spAutoFit/>
          </a:bodyPr>
          <a:lstStyle/>
          <a:p>
            <a:r>
              <a:rPr lang="fr-FR" sz="2800" b="1" dirty="0">
                <a:solidFill>
                  <a:schemeClr val="bg1"/>
                </a:solidFill>
                <a:latin typeface="Bahnschrift" panose="020B0502040204020203" pitchFamily="34" charset="0"/>
              </a:rPr>
              <a:t>Les humains et les chevaux :</a:t>
            </a:r>
            <a:endParaRPr lang="fr-FR" dirty="0">
              <a:solidFill>
                <a:schemeClr val="bg1"/>
              </a:solidFill>
            </a:endParaRPr>
          </a:p>
        </p:txBody>
      </p:sp>
    </p:spTree>
    <p:extLst>
      <p:ext uri="{BB962C8B-B14F-4D97-AF65-F5344CB8AC3E}">
        <p14:creationId xmlns:p14="http://schemas.microsoft.com/office/powerpoint/2010/main" val="127928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Grp="1" noChangeArrowheads="1"/>
          </p:cNvSpPr>
          <p:nvPr>
            <p:ph type="title"/>
          </p:nvPr>
        </p:nvSpPr>
        <p:spPr>
          <a:xfrm>
            <a:off x="342406" y="96210"/>
            <a:ext cx="11614066" cy="838200"/>
          </a:xfrm>
        </p:spPr>
        <p:txBody>
          <a:bodyPr/>
          <a:lstStyle/>
          <a:p>
            <a:pPr algn="ctr"/>
            <a:r>
              <a:rPr lang="en-US" altLang="fr-FR" b="1" dirty="0">
                <a:solidFill>
                  <a:srgbClr val="FFFF00"/>
                </a:solidFill>
                <a:latin typeface="Bahnschrift" panose="020B0502040204020203" pitchFamily="34" charset="0"/>
              </a:rPr>
              <a:t>Transmission</a:t>
            </a:r>
          </a:p>
        </p:txBody>
      </p:sp>
      <p:sp>
        <p:nvSpPr>
          <p:cNvPr id="886787" name="Rectangle 3"/>
          <p:cNvSpPr>
            <a:spLocks noGrp="1" noChangeArrowheads="1"/>
          </p:cNvSpPr>
          <p:nvPr>
            <p:ph type="body" idx="1"/>
          </p:nvPr>
        </p:nvSpPr>
        <p:spPr>
          <a:xfrm>
            <a:off x="106878" y="1433775"/>
            <a:ext cx="12085122" cy="775036"/>
          </a:xfrm>
        </p:spPr>
        <p:txBody>
          <a:bodyPr>
            <a:noAutofit/>
          </a:bodyPr>
          <a:lstStyle/>
          <a:p>
            <a:pPr marL="0" indent="0">
              <a:lnSpc>
                <a:spcPct val="90000"/>
              </a:lnSpc>
              <a:buNone/>
            </a:pPr>
            <a:r>
              <a:rPr lang="en-US" altLang="fr-FR" b="1" dirty="0">
                <a:solidFill>
                  <a:schemeClr val="bg1"/>
                </a:solidFill>
                <a:latin typeface="Bahnschrift" panose="020B0502040204020203" pitchFamily="34" charset="0"/>
              </a:rPr>
              <a:t>The</a:t>
            </a:r>
            <a:r>
              <a:rPr lang="en-US" altLang="fr-FR" b="1" dirty="0">
                <a:solidFill>
                  <a:srgbClr val="FFFF00"/>
                </a:solidFill>
                <a:latin typeface="Bahnschrift" panose="020B0502040204020203" pitchFamily="34" charset="0"/>
              </a:rPr>
              <a:t> </a:t>
            </a:r>
            <a:r>
              <a:rPr lang="en-US" altLang="fr-FR" b="1" dirty="0">
                <a:solidFill>
                  <a:srgbClr val="FFFF00"/>
                </a:solidFill>
                <a:effectLst>
                  <a:outerShdw blurRad="38100" dist="38100" dir="2700000" algn="tl">
                    <a:srgbClr val="000000">
                      <a:alpha val="43137"/>
                    </a:srgbClr>
                  </a:outerShdw>
                </a:effectLst>
                <a:latin typeface="Bahnschrift" panose="020B0502040204020203" pitchFamily="34" charset="0"/>
              </a:rPr>
              <a:t>MOST IMPORTANT </a:t>
            </a:r>
            <a:r>
              <a:rPr lang="en-US" altLang="fr-FR" b="1" dirty="0">
                <a:solidFill>
                  <a:schemeClr val="bg1"/>
                </a:solidFill>
                <a:latin typeface="Bahnschrift" panose="020B0502040204020203" pitchFamily="34" charset="0"/>
              </a:rPr>
              <a:t>route of infection is bite of infectious mosquito</a:t>
            </a:r>
          </a:p>
        </p:txBody>
      </p:sp>
      <p:sp>
        <p:nvSpPr>
          <p:cNvPr id="4" name="ZoneTexte 3"/>
          <p:cNvSpPr txBox="1"/>
          <p:nvPr/>
        </p:nvSpPr>
        <p:spPr>
          <a:xfrm>
            <a:off x="10631597" y="6096856"/>
            <a:ext cx="1136850" cy="769441"/>
          </a:xfrm>
          <a:prstGeom prst="rect">
            <a:avLst/>
          </a:prstGeom>
          <a:solidFill>
            <a:schemeClr val="accent1">
              <a:lumMod val="75000"/>
            </a:schemeClr>
          </a:solidFill>
          <a:ln>
            <a:noFill/>
          </a:ln>
        </p:spPr>
        <p:txBody>
          <a:bodyPr wrap="none" rtlCol="0">
            <a:spAutoFit/>
          </a:bodyPr>
          <a:lstStyle/>
          <a:p>
            <a:r>
              <a:rPr lang="fr-FR" sz="4400" b="1" dirty="0">
                <a:solidFill>
                  <a:schemeClr val="bg1"/>
                </a:solidFill>
              </a:rPr>
              <a:t>CDC</a:t>
            </a:r>
          </a:p>
        </p:txBody>
      </p:sp>
      <p:sp>
        <p:nvSpPr>
          <p:cNvPr id="2" name="Rectangle 1"/>
          <p:cNvSpPr/>
          <p:nvPr/>
        </p:nvSpPr>
        <p:spPr>
          <a:xfrm>
            <a:off x="106878" y="2791336"/>
            <a:ext cx="11744695" cy="2917722"/>
          </a:xfrm>
          <a:prstGeom prst="rect">
            <a:avLst/>
          </a:prstGeom>
        </p:spPr>
        <p:txBody>
          <a:bodyPr wrap="square">
            <a:spAutoFit/>
          </a:bodyPr>
          <a:lstStyle/>
          <a:p>
            <a:pPr>
              <a:lnSpc>
                <a:spcPct val="90000"/>
              </a:lnSpc>
            </a:pPr>
            <a:r>
              <a:rPr lang="en-US" altLang="fr-FR" sz="3200" b="1" dirty="0">
                <a:solidFill>
                  <a:srgbClr val="FFFF00"/>
                </a:solidFill>
              </a:rPr>
              <a:t>Outbreak in USA (2002) revealed novel modes of transmission</a:t>
            </a:r>
          </a:p>
          <a:p>
            <a:pPr>
              <a:lnSpc>
                <a:spcPct val="90000"/>
              </a:lnSpc>
            </a:pPr>
            <a:endParaRPr lang="en-US" altLang="fr-FR" sz="3200" b="1" dirty="0">
              <a:solidFill>
                <a:srgbClr val="FFFF00"/>
              </a:solidFill>
            </a:endParaRPr>
          </a:p>
          <a:p>
            <a:pPr marL="914400" lvl="1" indent="-457200">
              <a:lnSpc>
                <a:spcPct val="90000"/>
              </a:lnSpc>
              <a:buFont typeface="Arial" panose="020B0604020202020204" pitchFamily="34" charset="0"/>
              <a:buChar char="•"/>
            </a:pPr>
            <a:r>
              <a:rPr lang="en-US" altLang="fr-FR" sz="2800" b="1" dirty="0">
                <a:solidFill>
                  <a:schemeClr val="bg1"/>
                </a:solidFill>
              </a:rPr>
              <a:t>Blood Transfusion</a:t>
            </a:r>
          </a:p>
          <a:p>
            <a:pPr marL="914400" lvl="1" indent="-457200">
              <a:lnSpc>
                <a:spcPct val="90000"/>
              </a:lnSpc>
              <a:buFont typeface="Arial" panose="020B0604020202020204" pitchFamily="34" charset="0"/>
              <a:buChar char="•"/>
            </a:pPr>
            <a:r>
              <a:rPr lang="en-US" altLang="fr-FR" sz="2800" b="1" dirty="0">
                <a:solidFill>
                  <a:schemeClr val="bg1"/>
                </a:solidFill>
              </a:rPr>
              <a:t>Organ Transplantation</a:t>
            </a:r>
          </a:p>
          <a:p>
            <a:pPr marL="914400" lvl="1" indent="-457200">
              <a:lnSpc>
                <a:spcPct val="90000"/>
              </a:lnSpc>
              <a:buFont typeface="Arial" panose="020B0604020202020204" pitchFamily="34" charset="0"/>
              <a:buChar char="•"/>
            </a:pPr>
            <a:r>
              <a:rPr lang="en-US" altLang="fr-FR" sz="2800" b="1" dirty="0">
                <a:solidFill>
                  <a:schemeClr val="bg1"/>
                </a:solidFill>
              </a:rPr>
              <a:t>Intrauterine</a:t>
            </a:r>
          </a:p>
          <a:p>
            <a:pPr marL="914400" lvl="1" indent="-457200">
              <a:lnSpc>
                <a:spcPct val="90000"/>
              </a:lnSpc>
              <a:buFont typeface="Arial" panose="020B0604020202020204" pitchFamily="34" charset="0"/>
              <a:buChar char="•"/>
            </a:pPr>
            <a:r>
              <a:rPr lang="en-US" altLang="fr-FR" sz="2800" b="1" dirty="0">
                <a:solidFill>
                  <a:schemeClr val="bg1"/>
                </a:solidFill>
              </a:rPr>
              <a:t>Percutaneous exposure (occupational exposure)</a:t>
            </a:r>
          </a:p>
          <a:p>
            <a:pPr marL="914400" lvl="1" indent="-457200">
              <a:lnSpc>
                <a:spcPct val="90000"/>
              </a:lnSpc>
              <a:buFont typeface="Arial" panose="020B0604020202020204" pitchFamily="34" charset="0"/>
              <a:buChar char="•"/>
            </a:pPr>
            <a:r>
              <a:rPr lang="en-US" altLang="fr-FR" sz="2800" b="1" dirty="0">
                <a:solidFill>
                  <a:schemeClr val="bg1"/>
                </a:solidFill>
              </a:rPr>
              <a:t>Breastmilk (probable)</a:t>
            </a:r>
          </a:p>
        </p:txBody>
      </p:sp>
    </p:spTree>
    <p:extLst>
      <p:ext uri="{BB962C8B-B14F-4D97-AF65-F5344CB8AC3E}">
        <p14:creationId xmlns:p14="http://schemas.microsoft.com/office/powerpoint/2010/main" val="25319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58" y="525355"/>
            <a:ext cx="6161313" cy="4841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343" y="525356"/>
            <a:ext cx="5765822" cy="4841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41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5420"/>
            <a:ext cx="12191999" cy="893659"/>
          </a:xfrm>
        </p:spPr>
        <p:txBody>
          <a:bodyPr/>
          <a:lstStyle/>
          <a:p>
            <a:pPr algn="ctr"/>
            <a:r>
              <a:rPr lang="fr-FR" b="1" dirty="0">
                <a:solidFill>
                  <a:srgbClr val="FFC000"/>
                </a:solidFill>
                <a:latin typeface="Bahnschrift" panose="020B0502040204020203" pitchFamily="34" charset="0"/>
              </a:rPr>
              <a:t>Saisonnalité</a:t>
            </a:r>
          </a:p>
        </p:txBody>
      </p:sp>
      <p:sp>
        <p:nvSpPr>
          <p:cNvPr id="3" name="Espace réservé du contenu 2"/>
          <p:cNvSpPr>
            <a:spLocks noGrp="1"/>
          </p:cNvSpPr>
          <p:nvPr>
            <p:ph idx="1"/>
          </p:nvPr>
        </p:nvSpPr>
        <p:spPr>
          <a:xfrm>
            <a:off x="205838" y="1515880"/>
            <a:ext cx="11780322" cy="3937863"/>
          </a:xfrm>
        </p:spPr>
        <p:txBody>
          <a:bodyPr>
            <a:noAutofit/>
          </a:bodyPr>
          <a:lstStyle/>
          <a:p>
            <a:r>
              <a:rPr lang="fr-FR" dirty="0">
                <a:solidFill>
                  <a:schemeClr val="bg1"/>
                </a:solidFill>
                <a:latin typeface="Bahnschrift" panose="020B0502040204020203" pitchFamily="34" charset="0"/>
              </a:rPr>
              <a:t>Le cycle </a:t>
            </a:r>
            <a:r>
              <a:rPr lang="fr-FR" dirty="0" err="1">
                <a:solidFill>
                  <a:schemeClr val="bg1"/>
                </a:solidFill>
                <a:latin typeface="Bahnschrift" panose="020B0502040204020203" pitchFamily="34" charset="0"/>
              </a:rPr>
              <a:t>enzoo</a:t>
            </a:r>
            <a:r>
              <a:rPr lang="fr-FR" dirty="0">
                <a:solidFill>
                  <a:schemeClr val="bg1"/>
                </a:solidFill>
                <a:latin typeface="Bahnschrift" panose="020B0502040204020203" pitchFamily="34" charset="0"/>
              </a:rPr>
              <a:t>-épizootique : lié à la période d’activité des vecteurs </a:t>
            </a:r>
          </a:p>
          <a:p>
            <a:pPr marL="0" indent="0">
              <a:lnSpc>
                <a:spcPct val="120000"/>
              </a:lnSpc>
              <a:spcBef>
                <a:spcPts val="600"/>
              </a:spcBef>
              <a:spcAft>
                <a:spcPts val="600"/>
              </a:spcAft>
              <a:buNone/>
            </a:pPr>
            <a:r>
              <a:rPr lang="fr-FR" dirty="0">
                <a:solidFill>
                  <a:schemeClr val="bg1"/>
                </a:solidFill>
                <a:latin typeface="Bahnschrift" panose="020B0502040204020203" pitchFamily="34" charset="0"/>
              </a:rPr>
              <a:t>la maladie se propage durant toute la saison d’activités du vecteur. </a:t>
            </a:r>
          </a:p>
          <a:p>
            <a:pPr>
              <a:lnSpc>
                <a:spcPct val="120000"/>
              </a:lnSpc>
              <a:spcBef>
                <a:spcPts val="600"/>
              </a:spcBef>
              <a:spcAft>
                <a:spcPts val="600"/>
              </a:spcAft>
            </a:pPr>
            <a:r>
              <a:rPr lang="fr-FR" dirty="0">
                <a:solidFill>
                  <a:schemeClr val="bg1"/>
                </a:solidFill>
                <a:latin typeface="Bahnschrift" panose="020B0502040204020203" pitchFamily="34" charset="0"/>
              </a:rPr>
              <a:t>Les différentes espèces de moustiques ont une période de reproduction et d’activité plutôt printanière alors que d’autres en ont une plutôt estivale, il faut tenir compte d’une activité vectorielle de longue durée pouvant aller </a:t>
            </a:r>
            <a:r>
              <a:rPr lang="fr-FR" dirty="0">
                <a:solidFill>
                  <a:srgbClr val="FFFF00"/>
                </a:solidFill>
                <a:latin typeface="Bahnschrift" panose="020B0502040204020203" pitchFamily="34" charset="0"/>
              </a:rPr>
              <a:t>en Méditerranée de mars/avril à novembre</a:t>
            </a:r>
            <a:r>
              <a:rPr lang="fr-FR" dirty="0">
                <a:solidFill>
                  <a:schemeClr val="bg1"/>
                </a:solidFill>
                <a:latin typeface="Bahnschrift" panose="020B0502040204020203" pitchFamily="34" charset="0"/>
              </a:rPr>
              <a:t>. </a:t>
            </a:r>
          </a:p>
          <a:p>
            <a:pPr>
              <a:lnSpc>
                <a:spcPct val="120000"/>
              </a:lnSpc>
              <a:spcBef>
                <a:spcPts val="600"/>
              </a:spcBef>
              <a:spcAft>
                <a:spcPts val="600"/>
              </a:spcAft>
            </a:pPr>
            <a:r>
              <a:rPr lang="fr-FR" dirty="0">
                <a:solidFill>
                  <a:srgbClr val="FFFF00"/>
                </a:solidFill>
                <a:latin typeface="Bahnschrift" panose="020B0502040204020203" pitchFamily="34" charset="0"/>
              </a:rPr>
              <a:t>En Algérie alerte de Mai à Novembre (instruction)</a:t>
            </a:r>
          </a:p>
        </p:txBody>
      </p:sp>
    </p:spTree>
    <p:extLst>
      <p:ext uri="{BB962C8B-B14F-4D97-AF65-F5344CB8AC3E}">
        <p14:creationId xmlns:p14="http://schemas.microsoft.com/office/powerpoint/2010/main" val="598660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005" y="151369"/>
            <a:ext cx="11756572" cy="869909"/>
          </a:xfrm>
        </p:spPr>
        <p:txBody>
          <a:bodyPr>
            <a:normAutofit/>
          </a:bodyPr>
          <a:lstStyle/>
          <a:p>
            <a:pPr algn="ctr"/>
            <a:r>
              <a:rPr lang="fr-FR" sz="3600" b="1" dirty="0">
                <a:solidFill>
                  <a:srgbClr val="FFC000"/>
                </a:solidFill>
                <a:latin typeface="Bahnschrift" panose="020B0502040204020203" pitchFamily="34" charset="0"/>
              </a:rPr>
              <a:t>Populations à risque </a:t>
            </a:r>
          </a:p>
        </p:txBody>
      </p:sp>
      <p:sp>
        <p:nvSpPr>
          <p:cNvPr id="3" name="Espace réservé du contenu 2"/>
          <p:cNvSpPr>
            <a:spLocks noGrp="1"/>
          </p:cNvSpPr>
          <p:nvPr>
            <p:ph idx="1"/>
          </p:nvPr>
        </p:nvSpPr>
        <p:spPr>
          <a:xfrm>
            <a:off x="359229" y="1374362"/>
            <a:ext cx="11440885" cy="4753305"/>
          </a:xfrm>
        </p:spPr>
        <p:txBody>
          <a:bodyPr>
            <a:normAutofit/>
          </a:bodyPr>
          <a:lstStyle/>
          <a:p>
            <a:pPr marL="0" indent="0">
              <a:buNone/>
            </a:pPr>
            <a:r>
              <a:rPr lang="fr-FR" sz="2400" b="1" dirty="0">
                <a:solidFill>
                  <a:srgbClr val="FFFF00"/>
                </a:solidFill>
                <a:effectLst>
                  <a:outerShdw blurRad="38100" dist="38100" dir="2700000" algn="tl">
                    <a:srgbClr val="000000">
                      <a:alpha val="43137"/>
                    </a:srgbClr>
                  </a:outerShdw>
                </a:effectLst>
                <a:latin typeface="Bahnschrift" panose="020B0502040204020203" pitchFamily="34" charset="0"/>
              </a:rPr>
              <a:t>1. Groupes à risque de développer la maladie </a:t>
            </a:r>
            <a:r>
              <a:rPr lang="fr-FR" sz="2400" b="1" dirty="0">
                <a:latin typeface="Bahnschrift" panose="020B0502040204020203" pitchFamily="34" charset="0"/>
              </a:rPr>
              <a:t>: </a:t>
            </a:r>
          </a:p>
          <a:p>
            <a:r>
              <a:rPr lang="fr-FR" sz="2400" dirty="0">
                <a:solidFill>
                  <a:schemeClr val="bg1"/>
                </a:solidFill>
                <a:latin typeface="Bahnschrift" panose="020B0502040204020203" pitchFamily="34" charset="0"/>
              </a:rPr>
              <a:t>Toute personne exposée aux moustiques dans une région où l’on a observé le VNO chez les oiseaux (morts ou vivants), chez des moustiques ou chez des chevaux court un risque potentiel d’infection. </a:t>
            </a:r>
          </a:p>
          <a:p>
            <a:r>
              <a:rPr lang="fr-FR" sz="2400" dirty="0">
                <a:solidFill>
                  <a:schemeClr val="bg1"/>
                </a:solidFill>
                <a:latin typeface="Bahnschrift" panose="020B0502040204020203" pitchFamily="34" charset="0"/>
              </a:rPr>
              <a:t>Les voyageurs séjournant en zone endémique ou épidémique du VNO, en particulier si le voyage a lieu pendant les périodes d’activité des vecteurs (printemps-été) sont à risque de contamination</a:t>
            </a:r>
          </a:p>
          <a:p>
            <a:r>
              <a:rPr lang="fr-FR" sz="2400" b="1" dirty="0">
                <a:latin typeface="Bahnschrift" panose="020B0502040204020203" pitchFamily="34" charset="0"/>
              </a:rPr>
              <a:t>. </a:t>
            </a:r>
          </a:p>
          <a:p>
            <a:pPr marL="0" indent="0">
              <a:buNone/>
            </a:pPr>
            <a:r>
              <a:rPr lang="fr-FR" sz="2400" b="1" dirty="0">
                <a:solidFill>
                  <a:srgbClr val="FFFF00"/>
                </a:solidFill>
                <a:effectLst>
                  <a:outerShdw blurRad="38100" dist="38100" dir="2700000" algn="tl">
                    <a:srgbClr val="000000">
                      <a:alpha val="43137"/>
                    </a:srgbClr>
                  </a:outerShdw>
                </a:effectLst>
                <a:latin typeface="Bahnschrift" panose="020B0502040204020203" pitchFamily="34" charset="0"/>
              </a:rPr>
              <a:t>2. Groupes à risque de développer des formes graves </a:t>
            </a:r>
            <a:r>
              <a:rPr lang="fr-FR" sz="2400" b="1" dirty="0">
                <a:latin typeface="Bahnschrift" panose="020B0502040204020203" pitchFamily="34" charset="0"/>
              </a:rPr>
              <a:t>: </a:t>
            </a:r>
          </a:p>
          <a:p>
            <a:r>
              <a:rPr lang="fr-FR" sz="2400" dirty="0">
                <a:solidFill>
                  <a:schemeClr val="bg1"/>
                </a:solidFill>
                <a:latin typeface="Bahnschrift" panose="020B0502040204020203" pitchFamily="34" charset="0"/>
              </a:rPr>
              <a:t>Les sujets de plus de 50 ans et certaines personnes immunodéprimées (comme des patients ayant eu une transplantation) sont les plus à risque de présenter la forme grave de la maladie lors d’une infection</a:t>
            </a:r>
            <a:r>
              <a:rPr lang="fr-FR" sz="2400" b="1" dirty="0">
                <a:latin typeface="Bahnschrift" panose="020B0502040204020203" pitchFamily="34" charset="0"/>
              </a:rPr>
              <a:t>. </a:t>
            </a:r>
          </a:p>
        </p:txBody>
      </p:sp>
    </p:spTree>
    <p:extLst>
      <p:ext uri="{BB962C8B-B14F-4D97-AF65-F5344CB8AC3E}">
        <p14:creationId xmlns:p14="http://schemas.microsoft.com/office/powerpoint/2010/main" val="119772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22712" y="1677999"/>
            <a:ext cx="6494813" cy="4236770"/>
          </a:xfrm>
          <a:prstGeom prst="rect">
            <a:avLst/>
          </a:prstGeom>
          <a:ln>
            <a:solidFill>
              <a:schemeClr val="tx1"/>
            </a:solidFill>
          </a:ln>
        </p:spPr>
      </p:pic>
      <p:pic>
        <p:nvPicPr>
          <p:cNvPr id="3" name="Image 2"/>
          <p:cNvPicPr>
            <a:picLocks noChangeAspect="1"/>
          </p:cNvPicPr>
          <p:nvPr/>
        </p:nvPicPr>
        <p:blipFill>
          <a:blip r:embed="rId3"/>
          <a:stretch>
            <a:fillRect/>
          </a:stretch>
        </p:blipFill>
        <p:spPr>
          <a:xfrm>
            <a:off x="6719515" y="1677999"/>
            <a:ext cx="5407169" cy="4236770"/>
          </a:xfrm>
          <a:prstGeom prst="rect">
            <a:avLst/>
          </a:prstGeom>
          <a:ln>
            <a:solidFill>
              <a:schemeClr val="tx1"/>
            </a:solidFill>
          </a:ln>
        </p:spPr>
      </p:pic>
      <p:sp>
        <p:nvSpPr>
          <p:cNvPr id="4" name="Rectangle 3"/>
          <p:cNvSpPr/>
          <p:nvPr/>
        </p:nvSpPr>
        <p:spPr>
          <a:xfrm>
            <a:off x="275112" y="289450"/>
            <a:ext cx="11481459" cy="1200329"/>
          </a:xfrm>
          <a:prstGeom prst="rect">
            <a:avLst/>
          </a:prstGeom>
        </p:spPr>
        <p:txBody>
          <a:bodyPr wrap="square">
            <a:spAutoFit/>
          </a:bodyPr>
          <a:lstStyle/>
          <a:p>
            <a:r>
              <a:rPr lang="fr-FR" sz="2400" b="1" dirty="0">
                <a:solidFill>
                  <a:srgbClr val="FFFF00"/>
                </a:solidFill>
                <a:effectLst>
                  <a:outerShdw blurRad="38100" dist="38100" dir="2700000" algn="tl">
                    <a:srgbClr val="000000">
                      <a:alpha val="43137"/>
                    </a:srgbClr>
                  </a:outerShdw>
                </a:effectLst>
                <a:latin typeface="Bahnschrift" panose="020B0502040204020203" pitchFamily="34" charset="0"/>
              </a:rPr>
              <a:t>3.Grossesse et allaitement </a:t>
            </a:r>
            <a:r>
              <a:rPr lang="fr-FR" sz="2400" dirty="0">
                <a:latin typeface="Bahnschrift" panose="020B0502040204020203" pitchFamily="34" charset="0"/>
              </a:rPr>
              <a:t>: </a:t>
            </a:r>
          </a:p>
          <a:p>
            <a:r>
              <a:rPr lang="fr-FR" sz="2400" b="1" dirty="0">
                <a:solidFill>
                  <a:schemeClr val="bg1"/>
                </a:solidFill>
                <a:latin typeface="Bahnschrift" panose="020B0502040204020203" pitchFamily="34" charset="0"/>
              </a:rPr>
              <a:t>La transmission du VNO par le lait maternel infecté et de la mère à l'enfant durant la grossesse a été décrite. </a:t>
            </a:r>
          </a:p>
        </p:txBody>
      </p:sp>
      <p:sp>
        <p:nvSpPr>
          <p:cNvPr id="5" name="ZoneTexte 4"/>
          <p:cNvSpPr txBox="1"/>
          <p:nvPr/>
        </p:nvSpPr>
        <p:spPr>
          <a:xfrm>
            <a:off x="10686027" y="6042426"/>
            <a:ext cx="1136850" cy="769441"/>
          </a:xfrm>
          <a:prstGeom prst="rect">
            <a:avLst/>
          </a:prstGeom>
          <a:solidFill>
            <a:schemeClr val="accent1">
              <a:lumMod val="75000"/>
            </a:schemeClr>
          </a:solidFill>
          <a:ln>
            <a:noFill/>
          </a:ln>
        </p:spPr>
        <p:txBody>
          <a:bodyPr wrap="none" rtlCol="0">
            <a:spAutoFit/>
          </a:bodyPr>
          <a:lstStyle/>
          <a:p>
            <a:r>
              <a:rPr lang="fr-FR" sz="4400" b="1" dirty="0">
                <a:solidFill>
                  <a:schemeClr val="bg1"/>
                </a:solidFill>
              </a:rPr>
              <a:t>CDC</a:t>
            </a:r>
          </a:p>
        </p:txBody>
      </p:sp>
    </p:spTree>
    <p:extLst>
      <p:ext uri="{BB962C8B-B14F-4D97-AF65-F5344CB8AC3E}">
        <p14:creationId xmlns:p14="http://schemas.microsoft.com/office/powerpoint/2010/main" val="1704289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1104405"/>
          </a:xfrm>
        </p:spPr>
        <p:txBody>
          <a:bodyPr/>
          <a:lstStyle/>
          <a:p>
            <a:pPr algn="ctr"/>
            <a:r>
              <a:rPr lang="fr-FR" b="1" dirty="0">
                <a:solidFill>
                  <a:srgbClr val="FFC000"/>
                </a:solidFill>
                <a:latin typeface="Bahnschrift" panose="020B0502040204020203" pitchFamily="34" charset="0"/>
              </a:rPr>
              <a:t>Historique d’une émergence réussie</a:t>
            </a:r>
          </a:p>
        </p:txBody>
      </p:sp>
      <p:sp>
        <p:nvSpPr>
          <p:cNvPr id="3" name="Espace réservé du contenu 2"/>
          <p:cNvSpPr>
            <a:spLocks noGrp="1"/>
          </p:cNvSpPr>
          <p:nvPr>
            <p:ph idx="1"/>
          </p:nvPr>
        </p:nvSpPr>
        <p:spPr>
          <a:xfrm>
            <a:off x="185057" y="1825625"/>
            <a:ext cx="11723914" cy="4351338"/>
          </a:xfrm>
        </p:spPr>
        <p:txBody>
          <a:bodyPr>
            <a:normAutofit/>
          </a:bodyPr>
          <a:lstStyle/>
          <a:p>
            <a:r>
              <a:rPr lang="fr-FR" dirty="0">
                <a:solidFill>
                  <a:schemeClr val="bg1"/>
                </a:solidFill>
              </a:rPr>
              <a:t>Au début du 20</a:t>
            </a:r>
            <a:r>
              <a:rPr lang="fr-FR" baseline="30000" dirty="0">
                <a:solidFill>
                  <a:schemeClr val="bg1"/>
                </a:solidFill>
              </a:rPr>
              <a:t>e</a:t>
            </a:r>
            <a:r>
              <a:rPr lang="fr-FR" dirty="0">
                <a:solidFill>
                  <a:schemeClr val="bg1"/>
                </a:solidFill>
              </a:rPr>
              <a:t> Siècle : Afrique</a:t>
            </a:r>
          </a:p>
          <a:p>
            <a:r>
              <a:rPr lang="fr-FR" dirty="0">
                <a:solidFill>
                  <a:schemeClr val="bg1"/>
                </a:solidFill>
              </a:rPr>
              <a:t>En 1941, une épidémie à Tel Aviv, aucun décès n’a été signalé. </a:t>
            </a:r>
          </a:p>
          <a:p>
            <a:r>
              <a:rPr lang="fr-FR" dirty="0">
                <a:solidFill>
                  <a:schemeClr val="bg1"/>
                </a:solidFill>
              </a:rPr>
              <a:t>Au cours des 60 années suivantes, 7 épidémies Moyen Orient  </a:t>
            </a:r>
          </a:p>
          <a:p>
            <a:endParaRPr lang="fr-FR" dirty="0">
              <a:solidFill>
                <a:schemeClr val="bg1"/>
              </a:solidFill>
            </a:endParaRPr>
          </a:p>
          <a:p>
            <a:r>
              <a:rPr lang="fr-FR" dirty="0">
                <a:solidFill>
                  <a:schemeClr val="bg1"/>
                </a:solidFill>
              </a:rPr>
              <a:t>En 1957, Israël : </a:t>
            </a:r>
          </a:p>
          <a:p>
            <a:pPr lvl="1"/>
            <a:r>
              <a:rPr lang="fr-FR" dirty="0">
                <a:solidFill>
                  <a:schemeClr val="bg1"/>
                </a:solidFill>
              </a:rPr>
              <a:t>Epidémie dans un camp militaire (300 cas) , un cas d’encéphalite</a:t>
            </a:r>
          </a:p>
          <a:p>
            <a:pPr marL="457200" lvl="1" indent="0">
              <a:buNone/>
            </a:pPr>
            <a:r>
              <a:rPr lang="fr-FR" dirty="0">
                <a:solidFill>
                  <a:schemeClr val="bg1"/>
                </a:solidFill>
              </a:rPr>
              <a:t> </a:t>
            </a:r>
          </a:p>
        </p:txBody>
      </p:sp>
      <p:sp>
        <p:nvSpPr>
          <p:cNvPr id="5" name="Rectangle 4"/>
          <p:cNvSpPr/>
          <p:nvPr/>
        </p:nvSpPr>
        <p:spPr>
          <a:xfrm>
            <a:off x="8059345" y="1464004"/>
            <a:ext cx="4005520" cy="369332"/>
          </a:xfrm>
          <a:prstGeom prst="rect">
            <a:avLst/>
          </a:prstGeom>
        </p:spPr>
        <p:txBody>
          <a:bodyPr wrap="none">
            <a:spAutoFit/>
          </a:bodyPr>
          <a:lstStyle/>
          <a:p>
            <a:r>
              <a:rPr lang="fr-FR" dirty="0">
                <a:solidFill>
                  <a:schemeClr val="bg1"/>
                </a:solidFill>
              </a:rPr>
              <a:t>N, Stella </a:t>
            </a:r>
            <a:r>
              <a:rPr lang="fr-FR" dirty="0" err="1">
                <a:solidFill>
                  <a:schemeClr val="bg1"/>
                </a:solidFill>
              </a:rPr>
              <a:t>Cuervo</a:t>
            </a:r>
            <a:r>
              <a:rPr lang="fr-FR" dirty="0">
                <a:solidFill>
                  <a:schemeClr val="bg1"/>
                </a:solidFill>
              </a:rPr>
              <a:t>, www.jle.com, 234-2004</a:t>
            </a:r>
          </a:p>
        </p:txBody>
      </p:sp>
    </p:spTree>
    <p:extLst>
      <p:ext uri="{BB962C8B-B14F-4D97-AF65-F5344CB8AC3E}">
        <p14:creationId xmlns:p14="http://schemas.microsoft.com/office/powerpoint/2010/main" val="240980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7571" y="0"/>
            <a:ext cx="10515600" cy="1687285"/>
          </a:xfrm>
        </p:spPr>
        <p:txBody>
          <a:bodyPr>
            <a:normAutofit/>
          </a:bodyPr>
          <a:lstStyle/>
          <a:p>
            <a:pPr algn="ctr"/>
            <a:r>
              <a:rPr lang="fr-FR" b="1" dirty="0">
                <a:solidFill>
                  <a:srgbClr val="FFC000"/>
                </a:solidFill>
                <a:latin typeface="Bahnschrift" panose="020B0502040204020203" pitchFamily="34" charset="0"/>
              </a:rPr>
              <a:t>Israël : Epidémie en 2000 </a:t>
            </a:r>
            <a:br>
              <a:rPr lang="fr-FR" b="1" dirty="0">
                <a:solidFill>
                  <a:srgbClr val="FFC000"/>
                </a:solidFill>
                <a:latin typeface="Bahnschrift" panose="020B0502040204020203" pitchFamily="34" charset="0"/>
              </a:rPr>
            </a:br>
            <a:r>
              <a:rPr lang="fr-FR" dirty="0">
                <a:solidFill>
                  <a:srgbClr val="FFC000"/>
                </a:solidFill>
                <a:latin typeface="Bahnschrift" panose="020B0502040204020203" pitchFamily="34" charset="0"/>
              </a:rPr>
              <a:t>417 cas humains</a:t>
            </a:r>
            <a:endParaRPr lang="fr-FR" b="1" dirty="0">
              <a:solidFill>
                <a:srgbClr val="FFC000"/>
              </a:solidFill>
              <a:latin typeface="Bahnschrift" panose="020B0502040204020203" pitchFamily="34" charset="0"/>
            </a:endParaRPr>
          </a:p>
        </p:txBody>
      </p:sp>
      <p:sp>
        <p:nvSpPr>
          <p:cNvPr id="3" name="Espace réservé du contenu 2"/>
          <p:cNvSpPr>
            <a:spLocks noGrp="1"/>
          </p:cNvSpPr>
          <p:nvPr>
            <p:ph idx="1"/>
          </p:nvPr>
        </p:nvSpPr>
        <p:spPr>
          <a:xfrm>
            <a:off x="402771" y="1825625"/>
            <a:ext cx="11462658" cy="4351338"/>
          </a:xfrm>
        </p:spPr>
        <p:txBody>
          <a:bodyPr>
            <a:normAutofit/>
          </a:bodyPr>
          <a:lstStyle/>
          <a:p>
            <a:pPr marL="631825"/>
            <a:r>
              <a:rPr lang="fr-FR" dirty="0">
                <a:solidFill>
                  <a:schemeClr val="bg1"/>
                </a:solidFill>
                <a:latin typeface="Bahnschrift" panose="020B0502040204020203" pitchFamily="34" charset="0"/>
              </a:rPr>
              <a:t>Encéphalite :  près de 59% </a:t>
            </a:r>
          </a:p>
          <a:p>
            <a:pPr marL="631825"/>
            <a:r>
              <a:rPr lang="fr-FR" dirty="0">
                <a:solidFill>
                  <a:schemeClr val="bg1"/>
                </a:solidFill>
                <a:latin typeface="Bahnschrift" panose="020B0502040204020203" pitchFamily="34" charset="0"/>
              </a:rPr>
              <a:t>Sur 233 patients hospitalisés (taux de mortalité de 14%)</a:t>
            </a:r>
          </a:p>
          <a:p>
            <a:pPr marL="403225" indent="0">
              <a:buNone/>
            </a:pPr>
            <a:r>
              <a:rPr lang="fr-FR" dirty="0">
                <a:solidFill>
                  <a:schemeClr val="bg1"/>
                </a:solidFill>
                <a:latin typeface="Bahnschrift" panose="020B0502040204020203" pitchFamily="34" charset="0"/>
              </a:rPr>
              <a:t> </a:t>
            </a:r>
          </a:p>
          <a:p>
            <a:pPr marL="631825"/>
            <a:r>
              <a:rPr lang="fr-FR" dirty="0">
                <a:solidFill>
                  <a:schemeClr val="bg1"/>
                </a:solidFill>
                <a:latin typeface="Bahnschrift" panose="020B0502040204020203" pitchFamily="34" charset="0"/>
              </a:rPr>
              <a:t>Fièvre : 98% </a:t>
            </a:r>
          </a:p>
          <a:p>
            <a:pPr marL="631825"/>
            <a:r>
              <a:rPr lang="fr-FR" dirty="0">
                <a:solidFill>
                  <a:schemeClr val="bg1"/>
                </a:solidFill>
                <a:latin typeface="Bahnschrift" panose="020B0502040204020203" pitchFamily="34" charset="0"/>
              </a:rPr>
              <a:t>Troubles cognitifs : 46% </a:t>
            </a:r>
          </a:p>
          <a:p>
            <a:pPr marL="631825"/>
            <a:r>
              <a:rPr lang="fr-FR" dirty="0">
                <a:solidFill>
                  <a:schemeClr val="bg1"/>
                </a:solidFill>
                <a:latin typeface="Bahnschrift" panose="020B0502040204020203" pitchFamily="34" charset="0"/>
              </a:rPr>
              <a:t>Douleurs abdominales ou myalgies : 17%</a:t>
            </a:r>
          </a:p>
          <a:p>
            <a:pPr marL="631825"/>
            <a:r>
              <a:rPr lang="fr-FR" dirty="0">
                <a:solidFill>
                  <a:schemeClr val="bg1"/>
                </a:solidFill>
                <a:latin typeface="Bahnschrift" panose="020B0502040204020203" pitchFamily="34" charset="0"/>
              </a:rPr>
              <a:t>Coma:  18%</a:t>
            </a:r>
          </a:p>
          <a:p>
            <a:pPr marL="631825"/>
            <a:r>
              <a:rPr lang="fr-FR" dirty="0">
                <a:solidFill>
                  <a:schemeClr val="bg1"/>
                </a:solidFill>
                <a:latin typeface="Bahnschrift" panose="020B0502040204020203" pitchFamily="34" charset="0"/>
              </a:rPr>
              <a:t>Une paralysie flasque aiguë a été constatée, </a:t>
            </a:r>
          </a:p>
        </p:txBody>
      </p:sp>
    </p:spTree>
    <p:extLst>
      <p:ext uri="{BB962C8B-B14F-4D97-AF65-F5344CB8AC3E}">
        <p14:creationId xmlns:p14="http://schemas.microsoft.com/office/powerpoint/2010/main" val="377607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2632" y="2765807"/>
            <a:ext cx="7924800" cy="4048125"/>
          </a:xfrm>
          <a:prstGeom prst="rect">
            <a:avLst/>
          </a:prstGeom>
        </p:spPr>
      </p:pic>
      <p:pic>
        <p:nvPicPr>
          <p:cNvPr id="9" name="Image 8"/>
          <p:cNvPicPr>
            <a:picLocks noChangeAspect="1"/>
          </p:cNvPicPr>
          <p:nvPr/>
        </p:nvPicPr>
        <p:blipFill>
          <a:blip r:embed="rId3"/>
          <a:stretch>
            <a:fillRect/>
          </a:stretch>
        </p:blipFill>
        <p:spPr>
          <a:xfrm>
            <a:off x="77521" y="137432"/>
            <a:ext cx="6267450" cy="857250"/>
          </a:xfrm>
          <a:prstGeom prst="rect">
            <a:avLst/>
          </a:prstGeom>
          <a:ln>
            <a:solidFill>
              <a:schemeClr val="tx1"/>
            </a:solidFill>
          </a:ln>
        </p:spPr>
      </p:pic>
      <p:pic>
        <p:nvPicPr>
          <p:cNvPr id="10" name="Image 9"/>
          <p:cNvPicPr>
            <a:picLocks noChangeAspect="1"/>
          </p:cNvPicPr>
          <p:nvPr/>
        </p:nvPicPr>
        <p:blipFill>
          <a:blip r:embed="rId4"/>
          <a:stretch>
            <a:fillRect/>
          </a:stretch>
        </p:blipFill>
        <p:spPr>
          <a:xfrm>
            <a:off x="77521" y="1136196"/>
            <a:ext cx="6267450" cy="1562100"/>
          </a:xfrm>
          <a:prstGeom prst="rect">
            <a:avLst/>
          </a:prstGeom>
          <a:ln>
            <a:solidFill>
              <a:schemeClr val="tx1"/>
            </a:solidFill>
          </a:ln>
        </p:spPr>
      </p:pic>
      <p:pic>
        <p:nvPicPr>
          <p:cNvPr id="11" name="Image 10"/>
          <p:cNvPicPr>
            <a:picLocks noChangeAspect="1"/>
          </p:cNvPicPr>
          <p:nvPr/>
        </p:nvPicPr>
        <p:blipFill>
          <a:blip r:embed="rId5"/>
          <a:stretch>
            <a:fillRect/>
          </a:stretch>
        </p:blipFill>
        <p:spPr>
          <a:xfrm>
            <a:off x="757196" y="1168853"/>
            <a:ext cx="3971925" cy="323850"/>
          </a:xfrm>
          <a:prstGeom prst="rect">
            <a:avLst/>
          </a:prstGeom>
        </p:spPr>
      </p:pic>
      <p:sp>
        <p:nvSpPr>
          <p:cNvPr id="12" name="ZoneTexte 11"/>
          <p:cNvSpPr txBox="1"/>
          <p:nvPr/>
        </p:nvSpPr>
        <p:spPr>
          <a:xfrm>
            <a:off x="7957432" y="612976"/>
            <a:ext cx="3607078" cy="954107"/>
          </a:xfrm>
          <a:prstGeom prst="rect">
            <a:avLst/>
          </a:prstGeom>
          <a:noFill/>
        </p:spPr>
        <p:txBody>
          <a:bodyPr wrap="none" rtlCol="0">
            <a:spAutoFit/>
          </a:bodyPr>
          <a:lstStyle/>
          <a:p>
            <a:r>
              <a:rPr lang="fr-FR" sz="2800" b="1" dirty="0">
                <a:solidFill>
                  <a:srgbClr val="FFFF00"/>
                </a:solidFill>
              </a:rPr>
              <a:t>Hypothèses de sa mort</a:t>
            </a:r>
          </a:p>
          <a:p>
            <a:pPr algn="ctr"/>
            <a:r>
              <a:rPr lang="fr-FR" sz="2800" b="1" dirty="0">
                <a:solidFill>
                  <a:srgbClr val="FFFF00"/>
                </a:solidFill>
              </a:rPr>
              <a:t>À Babylone</a:t>
            </a:r>
          </a:p>
        </p:txBody>
      </p:sp>
      <p:sp>
        <p:nvSpPr>
          <p:cNvPr id="13" name="ZoneTexte 12"/>
          <p:cNvSpPr txBox="1"/>
          <p:nvPr/>
        </p:nvSpPr>
        <p:spPr>
          <a:xfrm>
            <a:off x="8338457" y="1654629"/>
            <a:ext cx="3048000" cy="1938992"/>
          </a:xfrm>
          <a:prstGeom prst="rect">
            <a:avLst/>
          </a:prstGeom>
          <a:noFill/>
        </p:spPr>
        <p:txBody>
          <a:bodyPr wrap="square" rtlCol="0">
            <a:spAutoFit/>
          </a:bodyPr>
          <a:lstStyle/>
          <a:p>
            <a:r>
              <a:rPr lang="fr-FR" sz="2400" b="1" dirty="0">
                <a:solidFill>
                  <a:schemeClr val="bg1"/>
                </a:solidFill>
              </a:rPr>
              <a:t>Empoisonnement</a:t>
            </a:r>
          </a:p>
          <a:p>
            <a:r>
              <a:rPr lang="fr-FR" sz="2400" b="1" dirty="0">
                <a:solidFill>
                  <a:schemeClr val="bg1"/>
                </a:solidFill>
              </a:rPr>
              <a:t>Typhoïde</a:t>
            </a:r>
          </a:p>
          <a:p>
            <a:r>
              <a:rPr lang="fr-FR" sz="2400" b="1" dirty="0">
                <a:solidFill>
                  <a:schemeClr val="bg1"/>
                </a:solidFill>
              </a:rPr>
              <a:t>Leptospirose</a:t>
            </a:r>
          </a:p>
          <a:p>
            <a:r>
              <a:rPr lang="fr-FR" sz="2400" b="1" dirty="0">
                <a:solidFill>
                  <a:schemeClr val="bg1"/>
                </a:solidFill>
              </a:rPr>
              <a:t>Paludisme</a:t>
            </a:r>
          </a:p>
          <a:p>
            <a:r>
              <a:rPr lang="fr-FR" sz="2400" b="1" dirty="0">
                <a:solidFill>
                  <a:schemeClr val="bg1"/>
                </a:solidFill>
              </a:rPr>
              <a:t>Peste</a:t>
            </a:r>
          </a:p>
        </p:txBody>
      </p:sp>
      <p:sp>
        <p:nvSpPr>
          <p:cNvPr id="14" name="ZoneTexte 13"/>
          <p:cNvSpPr txBox="1"/>
          <p:nvPr/>
        </p:nvSpPr>
        <p:spPr>
          <a:xfrm>
            <a:off x="8381996" y="4027714"/>
            <a:ext cx="3649269" cy="1938992"/>
          </a:xfrm>
          <a:prstGeom prst="rect">
            <a:avLst/>
          </a:prstGeom>
          <a:noFill/>
        </p:spPr>
        <p:txBody>
          <a:bodyPr wrap="none" rtlCol="0">
            <a:spAutoFit/>
          </a:bodyPr>
          <a:lstStyle/>
          <a:p>
            <a:r>
              <a:rPr lang="fr-FR" sz="2000" b="1" dirty="0">
                <a:solidFill>
                  <a:schemeClr val="bg1"/>
                </a:solidFill>
              </a:rPr>
              <a:t>Le mois précédent sa mort</a:t>
            </a:r>
          </a:p>
          <a:p>
            <a:r>
              <a:rPr lang="fr-FR" sz="2000" b="1" dirty="0">
                <a:solidFill>
                  <a:schemeClr val="bg1"/>
                </a:solidFill>
              </a:rPr>
              <a:t>Plusieurs corbeaux morts</a:t>
            </a:r>
          </a:p>
          <a:p>
            <a:endParaRPr lang="fr-FR" sz="2000" b="1" dirty="0">
              <a:solidFill>
                <a:schemeClr val="bg1"/>
              </a:solidFill>
            </a:endParaRPr>
          </a:p>
          <a:p>
            <a:r>
              <a:rPr lang="fr-FR" sz="2000" b="1" dirty="0">
                <a:solidFill>
                  <a:schemeClr val="bg1"/>
                </a:solidFill>
              </a:rPr>
              <a:t>Mauvais présage</a:t>
            </a:r>
          </a:p>
          <a:p>
            <a:r>
              <a:rPr lang="fr-FR" sz="2000" b="1" dirty="0">
                <a:solidFill>
                  <a:schemeClr val="bg1"/>
                </a:solidFill>
              </a:rPr>
              <a:t>Plusieurs personnes </a:t>
            </a:r>
          </a:p>
          <a:p>
            <a:r>
              <a:rPr lang="fr-FR" sz="2000" b="1" dirty="0">
                <a:solidFill>
                  <a:schemeClr val="bg1"/>
                </a:solidFill>
              </a:rPr>
              <a:t>atteintes troubles neurologiques</a:t>
            </a:r>
          </a:p>
        </p:txBody>
      </p:sp>
      <p:sp>
        <p:nvSpPr>
          <p:cNvPr id="16" name="ZoneTexte 15"/>
          <p:cNvSpPr txBox="1"/>
          <p:nvPr/>
        </p:nvSpPr>
        <p:spPr>
          <a:xfrm>
            <a:off x="8588829" y="5966706"/>
            <a:ext cx="3477683" cy="646331"/>
          </a:xfrm>
          <a:prstGeom prst="rect">
            <a:avLst/>
          </a:prstGeom>
          <a:noFill/>
        </p:spPr>
        <p:txBody>
          <a:bodyPr wrap="none" rtlCol="0">
            <a:spAutoFit/>
          </a:bodyPr>
          <a:lstStyle/>
          <a:p>
            <a:r>
              <a:rPr lang="fr-FR" sz="3600" b="1" dirty="0">
                <a:solidFill>
                  <a:srgbClr val="FFFF00"/>
                </a:solidFill>
              </a:rPr>
              <a:t>DG retenu : WNV</a:t>
            </a:r>
          </a:p>
        </p:txBody>
      </p:sp>
    </p:spTree>
    <p:extLst>
      <p:ext uri="{BB962C8B-B14F-4D97-AF65-F5344CB8AC3E}">
        <p14:creationId xmlns:p14="http://schemas.microsoft.com/office/powerpoint/2010/main" val="173917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1946" y="186996"/>
            <a:ext cx="10515600" cy="1024288"/>
          </a:xfrm>
        </p:spPr>
        <p:txBody>
          <a:bodyPr/>
          <a:lstStyle/>
          <a:p>
            <a:pPr algn="ctr"/>
            <a:r>
              <a:rPr lang="fr-FR" b="1" dirty="0">
                <a:solidFill>
                  <a:srgbClr val="FFC000"/>
                </a:solidFill>
                <a:latin typeface="Bahnschrift" panose="020B0502040204020203" pitchFamily="34" charset="0"/>
              </a:rPr>
              <a:t>Arrive au USA, 1999</a:t>
            </a:r>
          </a:p>
        </p:txBody>
      </p:sp>
      <p:sp>
        <p:nvSpPr>
          <p:cNvPr id="3" name="Espace réservé du contenu 2"/>
          <p:cNvSpPr>
            <a:spLocks noGrp="1"/>
          </p:cNvSpPr>
          <p:nvPr>
            <p:ph idx="1"/>
          </p:nvPr>
        </p:nvSpPr>
        <p:spPr>
          <a:xfrm>
            <a:off x="359230" y="1542597"/>
            <a:ext cx="11615056" cy="1940832"/>
          </a:xfrm>
        </p:spPr>
        <p:txBody>
          <a:bodyPr/>
          <a:lstStyle/>
          <a:p>
            <a:r>
              <a:rPr lang="fr-FR" b="1" dirty="0">
                <a:solidFill>
                  <a:schemeClr val="bg1"/>
                </a:solidFill>
              </a:rPr>
              <a:t>L'âge médian dans les cas mortels était de 72 ans, </a:t>
            </a:r>
          </a:p>
          <a:p>
            <a:r>
              <a:rPr lang="fr-FR" b="1" dirty="0">
                <a:solidFill>
                  <a:schemeClr val="bg1"/>
                </a:solidFill>
              </a:rPr>
              <a:t>Une atteinte neurologique dans tous les cas. </a:t>
            </a:r>
          </a:p>
          <a:p>
            <a:r>
              <a:rPr lang="fr-FR" b="1" dirty="0">
                <a:solidFill>
                  <a:schemeClr val="bg1"/>
                </a:solidFill>
              </a:rPr>
              <a:t>La paralysie flasque chez les patients atteints d'encéphalite a également été retrouvée dans les cas mortels et non mortels.</a:t>
            </a:r>
          </a:p>
        </p:txBody>
      </p:sp>
      <p:sp>
        <p:nvSpPr>
          <p:cNvPr id="4" name="Rectangle 3"/>
          <p:cNvSpPr/>
          <p:nvPr/>
        </p:nvSpPr>
        <p:spPr>
          <a:xfrm>
            <a:off x="671946" y="3681082"/>
            <a:ext cx="10711542" cy="1384995"/>
          </a:xfrm>
          <a:prstGeom prst="rect">
            <a:avLst/>
          </a:prstGeom>
        </p:spPr>
        <p:txBody>
          <a:bodyPr wrap="square">
            <a:spAutoFit/>
          </a:bodyPr>
          <a:lstStyle/>
          <a:p>
            <a:pPr algn="ctr"/>
            <a:r>
              <a:rPr lang="fr-FR" sz="2800" b="1" dirty="0">
                <a:solidFill>
                  <a:schemeClr val="bg1"/>
                </a:solidFill>
                <a:latin typeface="Bahnschrift" panose="020B0502040204020203" pitchFamily="34" charset="0"/>
              </a:rPr>
              <a:t>Par ailleurs</a:t>
            </a:r>
          </a:p>
          <a:p>
            <a:pPr algn="ctr"/>
            <a:r>
              <a:rPr lang="fr-FR" sz="2800" b="1" dirty="0">
                <a:solidFill>
                  <a:schemeClr val="bg1"/>
                </a:solidFill>
                <a:latin typeface="Bahnschrift" panose="020B0502040204020203" pitchFamily="34" charset="0"/>
              </a:rPr>
              <a:t>Mortalité aviaire ont été observées des semaines </a:t>
            </a:r>
          </a:p>
          <a:p>
            <a:pPr algn="ctr"/>
            <a:r>
              <a:rPr lang="fr-FR" sz="2800" b="1" dirty="0">
                <a:solidFill>
                  <a:schemeClr val="bg1"/>
                </a:solidFill>
                <a:latin typeface="Bahnschrift" panose="020B0502040204020203" pitchFamily="34" charset="0"/>
              </a:rPr>
              <a:t>avant les premiers cas d’encéphalite humaine</a:t>
            </a:r>
          </a:p>
        </p:txBody>
      </p:sp>
      <p:sp>
        <p:nvSpPr>
          <p:cNvPr id="5" name="Rectangle 4"/>
          <p:cNvSpPr/>
          <p:nvPr/>
        </p:nvSpPr>
        <p:spPr>
          <a:xfrm>
            <a:off x="3563392" y="5443248"/>
            <a:ext cx="6113340" cy="1077218"/>
          </a:xfrm>
          <a:prstGeom prst="rect">
            <a:avLst/>
          </a:prstGeom>
        </p:spPr>
        <p:txBody>
          <a:bodyPr wrap="none">
            <a:spAutoFit/>
          </a:bodyPr>
          <a:lstStyle/>
          <a:p>
            <a:pPr algn="ctr"/>
            <a:r>
              <a:rPr lang="fr-FR" sz="3200" b="1" dirty="0">
                <a:solidFill>
                  <a:schemeClr val="bg1"/>
                </a:solidFill>
              </a:rPr>
              <a:t>2002 : </a:t>
            </a:r>
          </a:p>
          <a:p>
            <a:pPr algn="ctr"/>
            <a:r>
              <a:rPr lang="fr-FR" sz="3200" b="1" dirty="0">
                <a:solidFill>
                  <a:schemeClr val="bg1"/>
                </a:solidFill>
              </a:rPr>
              <a:t>4 156 cas confirmés en laboratoire </a:t>
            </a:r>
          </a:p>
        </p:txBody>
      </p:sp>
    </p:spTree>
    <p:extLst>
      <p:ext uri="{BB962C8B-B14F-4D97-AF65-F5344CB8AC3E}">
        <p14:creationId xmlns:p14="http://schemas.microsoft.com/office/powerpoint/2010/main" val="418880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8595" name="Picture 3" descr="All_Activity_vs_Human_Activity-1999"/>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495301" y="73303"/>
            <a:ext cx="4114800" cy="3179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78596" name="Picture 4" descr="All_Activity_vs_Human_Activity-2000"/>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4876801" y="111402"/>
            <a:ext cx="4011613" cy="3100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78597" name="Picture 5" descr="All_Activity_vs_Human_Activity-2001"/>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495301" y="3429278"/>
            <a:ext cx="4038600" cy="3121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78598" name="Picture 6" descr="All_Activity_vs_Human_Activity-2002"/>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a:xfrm>
            <a:off x="4876801" y="3429278"/>
            <a:ext cx="4087813" cy="3159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78599" name="Text Box 7"/>
          <p:cNvSpPr txBox="1">
            <a:spLocks noChangeArrowheads="1"/>
          </p:cNvSpPr>
          <p:nvPr/>
        </p:nvSpPr>
        <p:spPr bwMode="auto">
          <a:xfrm>
            <a:off x="1905000" y="457200"/>
            <a:ext cx="914400" cy="457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sz="2400">
                <a:solidFill>
                  <a:schemeClr val="tx1"/>
                </a:solidFill>
                <a:latin typeface="Times New Roman" panose="02020603050405020304" pitchFamily="18" charset="0"/>
              </a:defRPr>
            </a:lvl1pPr>
            <a:lvl2pPr>
              <a:spcBef>
                <a:spcPct val="0"/>
              </a:spcBef>
              <a:defRPr sz="2400">
                <a:solidFill>
                  <a:schemeClr val="tx1"/>
                </a:solidFill>
                <a:latin typeface="Times New Roman" panose="02020603050405020304" pitchFamily="18" charset="0"/>
              </a:defRPr>
            </a:lvl2pPr>
            <a:lvl3pPr>
              <a:spcBef>
                <a:spcPct val="0"/>
              </a:spcBef>
              <a:defRPr sz="2400">
                <a:solidFill>
                  <a:schemeClr val="tx1"/>
                </a:solidFill>
                <a:latin typeface="Times New Roman" panose="02020603050405020304" pitchFamily="18" charset="0"/>
              </a:defRPr>
            </a:lvl3pPr>
            <a:lvl4pPr>
              <a:spcBef>
                <a:spcPct val="0"/>
              </a:spcBef>
              <a:defRPr sz="2400">
                <a:solidFill>
                  <a:schemeClr val="tx1"/>
                </a:solidFill>
                <a:latin typeface="Times New Roman" panose="02020603050405020304" pitchFamily="18" charset="0"/>
              </a:defRPr>
            </a:lvl4pPr>
            <a:lvl5pPr>
              <a:spcBef>
                <a:spcPct val="0"/>
              </a:spcBef>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spcBef>
                <a:spcPct val="50000"/>
              </a:spcBef>
              <a:buFontTx/>
              <a:buNone/>
            </a:pPr>
            <a:r>
              <a:rPr lang="en-US" altLang="fr-FR">
                <a:solidFill>
                  <a:schemeClr val="accent2"/>
                </a:solidFill>
                <a:latin typeface="Arial" panose="020B0604020202020204" pitchFamily="34" charset="0"/>
              </a:rPr>
              <a:t>1999</a:t>
            </a:r>
          </a:p>
        </p:txBody>
      </p:sp>
      <p:sp>
        <p:nvSpPr>
          <p:cNvPr id="878600" name="Text Box 8"/>
          <p:cNvSpPr txBox="1">
            <a:spLocks noChangeArrowheads="1"/>
          </p:cNvSpPr>
          <p:nvPr/>
        </p:nvSpPr>
        <p:spPr bwMode="auto">
          <a:xfrm>
            <a:off x="6629400" y="381000"/>
            <a:ext cx="914400" cy="457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sz="2400">
                <a:solidFill>
                  <a:schemeClr val="tx1"/>
                </a:solidFill>
                <a:latin typeface="Times New Roman" panose="02020603050405020304" pitchFamily="18" charset="0"/>
              </a:defRPr>
            </a:lvl1pPr>
            <a:lvl2pPr>
              <a:spcBef>
                <a:spcPct val="0"/>
              </a:spcBef>
              <a:defRPr sz="2400">
                <a:solidFill>
                  <a:schemeClr val="tx1"/>
                </a:solidFill>
                <a:latin typeface="Times New Roman" panose="02020603050405020304" pitchFamily="18" charset="0"/>
              </a:defRPr>
            </a:lvl2pPr>
            <a:lvl3pPr>
              <a:spcBef>
                <a:spcPct val="0"/>
              </a:spcBef>
              <a:defRPr sz="2400">
                <a:solidFill>
                  <a:schemeClr val="tx1"/>
                </a:solidFill>
                <a:latin typeface="Times New Roman" panose="02020603050405020304" pitchFamily="18" charset="0"/>
              </a:defRPr>
            </a:lvl3pPr>
            <a:lvl4pPr>
              <a:spcBef>
                <a:spcPct val="0"/>
              </a:spcBef>
              <a:defRPr sz="2400">
                <a:solidFill>
                  <a:schemeClr val="tx1"/>
                </a:solidFill>
                <a:latin typeface="Times New Roman" panose="02020603050405020304" pitchFamily="18" charset="0"/>
              </a:defRPr>
            </a:lvl4pPr>
            <a:lvl5pPr>
              <a:spcBef>
                <a:spcPct val="0"/>
              </a:spcBef>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spcBef>
                <a:spcPct val="50000"/>
              </a:spcBef>
              <a:buFontTx/>
              <a:buNone/>
            </a:pPr>
            <a:r>
              <a:rPr lang="en-US" altLang="fr-FR">
                <a:solidFill>
                  <a:schemeClr val="accent2"/>
                </a:solidFill>
                <a:latin typeface="Arial" panose="020B0604020202020204" pitchFamily="34" charset="0"/>
              </a:rPr>
              <a:t>2000</a:t>
            </a:r>
          </a:p>
        </p:txBody>
      </p:sp>
      <p:sp>
        <p:nvSpPr>
          <p:cNvPr id="878601" name="Text Box 9"/>
          <p:cNvSpPr txBox="1">
            <a:spLocks noChangeArrowheads="1"/>
          </p:cNvSpPr>
          <p:nvPr/>
        </p:nvSpPr>
        <p:spPr bwMode="auto">
          <a:xfrm>
            <a:off x="1905000" y="3733800"/>
            <a:ext cx="914400" cy="457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sz="2400">
                <a:solidFill>
                  <a:schemeClr val="tx1"/>
                </a:solidFill>
                <a:latin typeface="Times New Roman" panose="02020603050405020304" pitchFamily="18" charset="0"/>
              </a:defRPr>
            </a:lvl1pPr>
            <a:lvl2pPr>
              <a:spcBef>
                <a:spcPct val="0"/>
              </a:spcBef>
              <a:defRPr sz="2400">
                <a:solidFill>
                  <a:schemeClr val="tx1"/>
                </a:solidFill>
                <a:latin typeface="Times New Roman" panose="02020603050405020304" pitchFamily="18" charset="0"/>
              </a:defRPr>
            </a:lvl2pPr>
            <a:lvl3pPr>
              <a:spcBef>
                <a:spcPct val="0"/>
              </a:spcBef>
              <a:defRPr sz="2400">
                <a:solidFill>
                  <a:schemeClr val="tx1"/>
                </a:solidFill>
                <a:latin typeface="Times New Roman" panose="02020603050405020304" pitchFamily="18" charset="0"/>
              </a:defRPr>
            </a:lvl3pPr>
            <a:lvl4pPr>
              <a:spcBef>
                <a:spcPct val="0"/>
              </a:spcBef>
              <a:defRPr sz="2400">
                <a:solidFill>
                  <a:schemeClr val="tx1"/>
                </a:solidFill>
                <a:latin typeface="Times New Roman" panose="02020603050405020304" pitchFamily="18" charset="0"/>
              </a:defRPr>
            </a:lvl4pPr>
            <a:lvl5pPr>
              <a:spcBef>
                <a:spcPct val="0"/>
              </a:spcBef>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spcBef>
                <a:spcPct val="50000"/>
              </a:spcBef>
              <a:buFontTx/>
              <a:buNone/>
            </a:pPr>
            <a:r>
              <a:rPr lang="en-US" altLang="fr-FR">
                <a:solidFill>
                  <a:schemeClr val="accent2"/>
                </a:solidFill>
                <a:latin typeface="Arial" panose="020B0604020202020204" pitchFamily="34" charset="0"/>
              </a:rPr>
              <a:t>2001</a:t>
            </a:r>
          </a:p>
        </p:txBody>
      </p:sp>
      <p:sp>
        <p:nvSpPr>
          <p:cNvPr id="878602" name="Text Box 10"/>
          <p:cNvSpPr txBox="1">
            <a:spLocks noChangeArrowheads="1"/>
          </p:cNvSpPr>
          <p:nvPr/>
        </p:nvSpPr>
        <p:spPr bwMode="auto">
          <a:xfrm>
            <a:off x="6553200" y="3733800"/>
            <a:ext cx="914400" cy="457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sz="2400">
                <a:solidFill>
                  <a:schemeClr val="tx1"/>
                </a:solidFill>
                <a:latin typeface="Times New Roman" panose="02020603050405020304" pitchFamily="18" charset="0"/>
              </a:defRPr>
            </a:lvl1pPr>
            <a:lvl2pPr>
              <a:spcBef>
                <a:spcPct val="0"/>
              </a:spcBef>
              <a:defRPr sz="2400">
                <a:solidFill>
                  <a:schemeClr val="tx1"/>
                </a:solidFill>
                <a:latin typeface="Times New Roman" panose="02020603050405020304" pitchFamily="18" charset="0"/>
              </a:defRPr>
            </a:lvl2pPr>
            <a:lvl3pPr>
              <a:spcBef>
                <a:spcPct val="0"/>
              </a:spcBef>
              <a:defRPr sz="2400">
                <a:solidFill>
                  <a:schemeClr val="tx1"/>
                </a:solidFill>
                <a:latin typeface="Times New Roman" panose="02020603050405020304" pitchFamily="18" charset="0"/>
              </a:defRPr>
            </a:lvl3pPr>
            <a:lvl4pPr>
              <a:spcBef>
                <a:spcPct val="0"/>
              </a:spcBef>
              <a:defRPr sz="2400">
                <a:solidFill>
                  <a:schemeClr val="tx1"/>
                </a:solidFill>
                <a:latin typeface="Times New Roman" panose="02020603050405020304" pitchFamily="18" charset="0"/>
              </a:defRPr>
            </a:lvl4pPr>
            <a:lvl5pPr>
              <a:spcBef>
                <a:spcPct val="0"/>
              </a:spcBef>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spcBef>
                <a:spcPct val="50000"/>
              </a:spcBef>
              <a:buFontTx/>
              <a:buNone/>
            </a:pPr>
            <a:r>
              <a:rPr lang="en-US" altLang="fr-FR">
                <a:solidFill>
                  <a:schemeClr val="accent2"/>
                </a:solidFill>
                <a:latin typeface="Arial" panose="020B0604020202020204" pitchFamily="34" charset="0"/>
              </a:rPr>
              <a:t>2002</a:t>
            </a:r>
          </a:p>
        </p:txBody>
      </p:sp>
      <p:sp>
        <p:nvSpPr>
          <p:cNvPr id="2" name="Rectangle 1"/>
          <p:cNvSpPr/>
          <p:nvPr/>
        </p:nvSpPr>
        <p:spPr>
          <a:xfrm>
            <a:off x="8951275" y="4191000"/>
            <a:ext cx="3189336" cy="954107"/>
          </a:xfrm>
          <a:prstGeom prst="rect">
            <a:avLst/>
          </a:prstGeom>
        </p:spPr>
        <p:txBody>
          <a:bodyPr wrap="none">
            <a:spAutoFit/>
          </a:bodyPr>
          <a:lstStyle/>
          <a:p>
            <a:pPr algn="ctr"/>
            <a:r>
              <a:rPr lang="fr-FR" sz="2800" b="1" dirty="0">
                <a:solidFill>
                  <a:schemeClr val="bg1"/>
                </a:solidFill>
              </a:rPr>
              <a:t>2002 : </a:t>
            </a:r>
          </a:p>
          <a:p>
            <a:pPr algn="ctr"/>
            <a:r>
              <a:rPr lang="fr-FR" sz="2800" b="1" dirty="0">
                <a:solidFill>
                  <a:schemeClr val="bg1"/>
                </a:solidFill>
              </a:rPr>
              <a:t>4 156 cas confirmés </a:t>
            </a:r>
          </a:p>
        </p:txBody>
      </p:sp>
      <p:sp>
        <p:nvSpPr>
          <p:cNvPr id="3" name="ZoneTexte 2"/>
          <p:cNvSpPr txBox="1"/>
          <p:nvPr/>
        </p:nvSpPr>
        <p:spPr>
          <a:xfrm>
            <a:off x="9252857" y="914400"/>
            <a:ext cx="2268570" cy="1077218"/>
          </a:xfrm>
          <a:prstGeom prst="rect">
            <a:avLst/>
          </a:prstGeom>
          <a:noFill/>
        </p:spPr>
        <p:txBody>
          <a:bodyPr wrap="none" rtlCol="0">
            <a:spAutoFit/>
          </a:bodyPr>
          <a:lstStyle/>
          <a:p>
            <a:pPr algn="ctr"/>
            <a:r>
              <a:rPr lang="fr-FR" sz="3200" b="1" dirty="0">
                <a:solidFill>
                  <a:srgbClr val="FFC000"/>
                </a:solidFill>
              </a:rPr>
              <a:t>Progression </a:t>
            </a:r>
          </a:p>
          <a:p>
            <a:pPr algn="ctr"/>
            <a:r>
              <a:rPr lang="fr-FR" sz="3200" b="1" dirty="0">
                <a:solidFill>
                  <a:srgbClr val="FFC000"/>
                </a:solidFill>
              </a:rPr>
              <a:t>Est-Ouest</a:t>
            </a:r>
          </a:p>
        </p:txBody>
      </p:sp>
    </p:spTree>
    <p:extLst>
      <p:ext uri="{BB962C8B-B14F-4D97-AF65-F5344CB8AC3E}">
        <p14:creationId xmlns:p14="http://schemas.microsoft.com/office/powerpoint/2010/main" val="315264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71" y="454594"/>
            <a:ext cx="9677400" cy="5808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452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113" y="617534"/>
            <a:ext cx="10254343" cy="5772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615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885" y="957943"/>
            <a:ext cx="9002486" cy="5900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4615543" y="130314"/>
            <a:ext cx="1580882" cy="707886"/>
          </a:xfrm>
          <a:prstGeom prst="rect">
            <a:avLst/>
          </a:prstGeom>
          <a:noFill/>
        </p:spPr>
        <p:txBody>
          <a:bodyPr wrap="none" rtlCol="0">
            <a:spAutoFit/>
          </a:bodyPr>
          <a:lstStyle/>
          <a:p>
            <a:r>
              <a:rPr lang="fr-FR" sz="4000" b="1" dirty="0">
                <a:solidFill>
                  <a:srgbClr val="FFC000"/>
                </a:solidFill>
                <a:latin typeface="Bahnschrift" panose="020B0502040204020203" pitchFamily="34" charset="0"/>
              </a:rPr>
              <a:t>MENA</a:t>
            </a:r>
          </a:p>
        </p:txBody>
      </p:sp>
    </p:spTree>
    <p:extLst>
      <p:ext uri="{BB962C8B-B14F-4D97-AF65-F5344CB8AC3E}">
        <p14:creationId xmlns:p14="http://schemas.microsoft.com/office/powerpoint/2010/main" val="2813413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343" y="1543049"/>
            <a:ext cx="10972800" cy="5053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7053" y="159203"/>
            <a:ext cx="587692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2727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5702" y="2134548"/>
            <a:ext cx="10515600" cy="1325563"/>
          </a:xfrm>
        </p:spPr>
        <p:txBody>
          <a:bodyPr/>
          <a:lstStyle/>
          <a:p>
            <a:pPr algn="ctr"/>
            <a:r>
              <a:rPr lang="fr-FR" b="1" dirty="0">
                <a:solidFill>
                  <a:srgbClr val="FFC000"/>
                </a:solidFill>
                <a:latin typeface="Bahnschrift" panose="020B0502040204020203" pitchFamily="34" charset="0"/>
              </a:rPr>
              <a:t>WNV en </a:t>
            </a:r>
            <a:r>
              <a:rPr lang="fr-FR" b="1" dirty="0" err="1">
                <a:solidFill>
                  <a:srgbClr val="FFC000"/>
                </a:solidFill>
                <a:latin typeface="Bahnschrift" panose="020B0502040204020203" pitchFamily="34" charset="0"/>
              </a:rPr>
              <a:t>Algerie</a:t>
            </a:r>
            <a:endParaRPr lang="fr-FR" b="1" dirty="0">
              <a:solidFill>
                <a:srgbClr val="FFC000"/>
              </a:solidFill>
              <a:latin typeface="Bahnschrift" panose="020B0502040204020203" pitchFamily="34" charset="0"/>
            </a:endParaRPr>
          </a:p>
        </p:txBody>
      </p:sp>
    </p:spTree>
    <p:extLst>
      <p:ext uri="{BB962C8B-B14F-4D97-AF65-F5344CB8AC3E}">
        <p14:creationId xmlns:p14="http://schemas.microsoft.com/office/powerpoint/2010/main" val="1574016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96881" y="595374"/>
            <a:ext cx="9892147" cy="4762006"/>
          </a:xfrm>
          <a:prstGeom prst="rect">
            <a:avLst/>
          </a:prstGeom>
        </p:spPr>
      </p:pic>
      <p:pic>
        <p:nvPicPr>
          <p:cNvPr id="3" name="Image 2"/>
          <p:cNvPicPr>
            <a:picLocks noChangeAspect="1"/>
          </p:cNvPicPr>
          <p:nvPr/>
        </p:nvPicPr>
        <p:blipFill>
          <a:blip r:embed="rId3"/>
          <a:stretch>
            <a:fillRect/>
          </a:stretch>
        </p:blipFill>
        <p:spPr>
          <a:xfrm>
            <a:off x="296879" y="18307"/>
            <a:ext cx="9809021" cy="577067"/>
          </a:xfrm>
          <a:prstGeom prst="rect">
            <a:avLst/>
          </a:prstGeom>
        </p:spPr>
      </p:pic>
      <p:pic>
        <p:nvPicPr>
          <p:cNvPr id="4" name="Image 3"/>
          <p:cNvPicPr>
            <a:picLocks noChangeAspect="1"/>
          </p:cNvPicPr>
          <p:nvPr/>
        </p:nvPicPr>
        <p:blipFill>
          <a:blip r:embed="rId4"/>
          <a:stretch>
            <a:fillRect/>
          </a:stretch>
        </p:blipFill>
        <p:spPr>
          <a:xfrm>
            <a:off x="296882" y="4895850"/>
            <a:ext cx="9809019" cy="1962150"/>
          </a:xfrm>
          <a:prstGeom prst="rect">
            <a:avLst/>
          </a:prstGeom>
        </p:spPr>
      </p:pic>
    </p:spTree>
    <p:extLst>
      <p:ext uri="{BB962C8B-B14F-4D97-AF65-F5344CB8AC3E}">
        <p14:creationId xmlns:p14="http://schemas.microsoft.com/office/powerpoint/2010/main" val="264933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 y="0"/>
            <a:ext cx="9379825" cy="6721434"/>
          </a:xfrm>
          <a:prstGeom prst="rect">
            <a:avLst/>
          </a:prstGeom>
        </p:spPr>
      </p:pic>
    </p:spTree>
    <p:extLst>
      <p:ext uri="{BB962C8B-B14F-4D97-AF65-F5344CB8AC3E}">
        <p14:creationId xmlns:p14="http://schemas.microsoft.com/office/powerpoint/2010/main" val="1724065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846983" y="308758"/>
            <a:ext cx="9152040" cy="6234546"/>
          </a:xfrm>
          <a:prstGeom prst="rect">
            <a:avLst/>
          </a:prstGeom>
        </p:spPr>
      </p:pic>
      <p:sp>
        <p:nvSpPr>
          <p:cNvPr id="3" name="ZoneTexte 2"/>
          <p:cNvSpPr txBox="1"/>
          <p:nvPr/>
        </p:nvSpPr>
        <p:spPr>
          <a:xfrm>
            <a:off x="9999023" y="6173972"/>
            <a:ext cx="1975605" cy="369332"/>
          </a:xfrm>
          <a:prstGeom prst="rect">
            <a:avLst/>
          </a:prstGeom>
          <a:noFill/>
        </p:spPr>
        <p:txBody>
          <a:bodyPr wrap="none" rtlCol="0">
            <a:spAutoFit/>
          </a:bodyPr>
          <a:lstStyle/>
          <a:p>
            <a:r>
              <a:rPr lang="fr-FR" dirty="0" err="1">
                <a:solidFill>
                  <a:schemeClr val="bg1"/>
                </a:solidFill>
              </a:rPr>
              <a:t>Hanoun</a:t>
            </a:r>
            <a:r>
              <a:rPr lang="fr-FR" dirty="0">
                <a:solidFill>
                  <a:schemeClr val="bg1"/>
                </a:solidFill>
              </a:rPr>
              <a:t>, JIS 8, </a:t>
            </a:r>
            <a:r>
              <a:rPr lang="fr-FR" dirty="0" err="1">
                <a:solidFill>
                  <a:schemeClr val="bg1"/>
                </a:solidFill>
              </a:rPr>
              <a:t>Setif</a:t>
            </a:r>
            <a:endParaRPr lang="fr-FR" dirty="0">
              <a:solidFill>
                <a:schemeClr val="bg1"/>
              </a:solidFill>
            </a:endParaRPr>
          </a:p>
        </p:txBody>
      </p:sp>
    </p:spTree>
    <p:extLst>
      <p:ext uri="{BB962C8B-B14F-4D97-AF65-F5344CB8AC3E}">
        <p14:creationId xmlns:p14="http://schemas.microsoft.com/office/powerpoint/2010/main" val="4217353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48343" y="3803916"/>
            <a:ext cx="11241973" cy="2311876"/>
          </a:xfrm>
        </p:spPr>
        <p:txBody>
          <a:bodyPr>
            <a:noAutofit/>
          </a:bodyPr>
          <a:lstStyle/>
          <a:p>
            <a:r>
              <a:rPr lang="fr-FR" sz="2000" b="1" dirty="0">
                <a:solidFill>
                  <a:srgbClr val="FFFF00"/>
                </a:solidFill>
              </a:rPr>
              <a:t>R. Ait Hamouda</a:t>
            </a:r>
          </a:p>
          <a:p>
            <a:r>
              <a:rPr lang="fr-FR" sz="2000" b="1" dirty="0">
                <a:solidFill>
                  <a:srgbClr val="FFFF00"/>
                </a:solidFill>
              </a:rPr>
              <a:t>Infectiologue</a:t>
            </a:r>
          </a:p>
          <a:p>
            <a:endParaRPr lang="fr-FR" sz="2000" b="1" dirty="0">
              <a:solidFill>
                <a:srgbClr val="FFFF00"/>
              </a:solidFill>
            </a:endParaRPr>
          </a:p>
          <a:p>
            <a:r>
              <a:rPr lang="fr-FR" sz="2000" b="1" dirty="0">
                <a:solidFill>
                  <a:srgbClr val="FFFF00"/>
                </a:solidFill>
              </a:rPr>
              <a:t>Service des Maladies Infectieuses, EPH et Faculté de Médecine, Université Ben Boulaid Batna2</a:t>
            </a:r>
          </a:p>
          <a:p>
            <a:r>
              <a:rPr lang="fr-FR" sz="2000" b="1" dirty="0">
                <a:solidFill>
                  <a:srgbClr val="FFFF00"/>
                </a:solidFill>
              </a:rPr>
              <a:t>Comité Nationale de Surveillance et de Lutte contre les Arboviroses (CNSLA, MSRH)</a:t>
            </a:r>
          </a:p>
          <a:p>
            <a:endParaRPr lang="fr-FR" sz="2000" b="1" dirty="0">
              <a:solidFill>
                <a:srgbClr val="FFFF00"/>
              </a:solidFill>
            </a:endParaRPr>
          </a:p>
        </p:txBody>
      </p:sp>
      <p:sp>
        <p:nvSpPr>
          <p:cNvPr id="4" name="Titre 1"/>
          <p:cNvSpPr txBox="1">
            <a:spLocks/>
          </p:cNvSpPr>
          <p:nvPr/>
        </p:nvSpPr>
        <p:spPr>
          <a:xfrm>
            <a:off x="348343" y="1056904"/>
            <a:ext cx="11495314" cy="2398815"/>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70000"/>
              </a:lnSpc>
            </a:pPr>
            <a:r>
              <a:rPr lang="fr-FR" b="1" dirty="0">
                <a:solidFill>
                  <a:srgbClr val="FFC000"/>
                </a:solidFill>
                <a:latin typeface="Bahnschrift" panose="020B0502040204020203" pitchFamily="34" charset="0"/>
              </a:rPr>
              <a:t>West Nile Fever, </a:t>
            </a:r>
            <a:br>
              <a:rPr lang="fr-FR" b="1" dirty="0">
                <a:solidFill>
                  <a:srgbClr val="FFC000"/>
                </a:solidFill>
                <a:latin typeface="Bahnschrift" panose="020B0502040204020203" pitchFamily="34" charset="0"/>
              </a:rPr>
            </a:br>
            <a:r>
              <a:rPr lang="fr-FR" b="1" dirty="0">
                <a:solidFill>
                  <a:srgbClr val="FFC000"/>
                </a:solidFill>
                <a:latin typeface="Bahnschrift" panose="020B0502040204020203" pitchFamily="34" charset="0"/>
              </a:rPr>
              <a:t>Fièvre du Nile Occidental</a:t>
            </a:r>
          </a:p>
        </p:txBody>
      </p:sp>
    </p:spTree>
    <p:extLst>
      <p:ext uri="{BB962C8B-B14F-4D97-AF65-F5344CB8AC3E}">
        <p14:creationId xmlns:p14="http://schemas.microsoft.com/office/powerpoint/2010/main" val="3669171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74667" y="329231"/>
            <a:ext cx="5496791" cy="5472855"/>
          </a:xfrm>
          <a:prstGeom prst="rect">
            <a:avLst/>
          </a:prstGeom>
          <a:ln>
            <a:solidFill>
              <a:schemeClr val="tx1"/>
            </a:solidFill>
          </a:ln>
        </p:spPr>
      </p:pic>
      <p:pic>
        <p:nvPicPr>
          <p:cNvPr id="3" name="Image 2"/>
          <p:cNvPicPr>
            <a:picLocks noChangeAspect="1"/>
          </p:cNvPicPr>
          <p:nvPr/>
        </p:nvPicPr>
        <p:blipFill>
          <a:blip r:embed="rId3"/>
          <a:stretch>
            <a:fillRect/>
          </a:stretch>
        </p:blipFill>
        <p:spPr>
          <a:xfrm>
            <a:off x="6258297" y="329231"/>
            <a:ext cx="5784581" cy="5472854"/>
          </a:xfrm>
          <a:prstGeom prst="rect">
            <a:avLst/>
          </a:prstGeom>
        </p:spPr>
      </p:pic>
      <p:sp>
        <p:nvSpPr>
          <p:cNvPr id="4" name="ZoneTexte 3"/>
          <p:cNvSpPr txBox="1"/>
          <p:nvPr/>
        </p:nvSpPr>
        <p:spPr>
          <a:xfrm>
            <a:off x="9999023" y="6173972"/>
            <a:ext cx="1975605" cy="369332"/>
          </a:xfrm>
          <a:prstGeom prst="rect">
            <a:avLst/>
          </a:prstGeom>
          <a:noFill/>
        </p:spPr>
        <p:txBody>
          <a:bodyPr wrap="none" rtlCol="0">
            <a:spAutoFit/>
          </a:bodyPr>
          <a:lstStyle/>
          <a:p>
            <a:r>
              <a:rPr lang="fr-FR" dirty="0" err="1">
                <a:solidFill>
                  <a:schemeClr val="bg1"/>
                </a:solidFill>
              </a:rPr>
              <a:t>Hanoun</a:t>
            </a:r>
            <a:r>
              <a:rPr lang="fr-FR" dirty="0">
                <a:solidFill>
                  <a:schemeClr val="bg1"/>
                </a:solidFill>
              </a:rPr>
              <a:t>, JIS 8, </a:t>
            </a:r>
            <a:r>
              <a:rPr lang="fr-FR" dirty="0" err="1">
                <a:solidFill>
                  <a:schemeClr val="bg1"/>
                </a:solidFill>
              </a:rPr>
              <a:t>Setif</a:t>
            </a:r>
            <a:endParaRPr lang="fr-FR" dirty="0">
              <a:solidFill>
                <a:schemeClr val="bg1"/>
              </a:solidFill>
            </a:endParaRPr>
          </a:p>
        </p:txBody>
      </p:sp>
    </p:spTree>
    <p:extLst>
      <p:ext uri="{BB962C8B-B14F-4D97-AF65-F5344CB8AC3E}">
        <p14:creationId xmlns:p14="http://schemas.microsoft.com/office/powerpoint/2010/main" val="767214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1541625152"/>
              </p:ext>
            </p:extLst>
          </p:nvPr>
        </p:nvGraphicFramePr>
        <p:xfrm>
          <a:off x="6023992" y="2132856"/>
          <a:ext cx="4536504" cy="3524250"/>
        </p:xfrm>
        <a:graphic>
          <a:graphicData uri="http://schemas.openxmlformats.org/drawingml/2006/table">
            <a:tbl>
              <a:tblPr/>
              <a:tblGrid>
                <a:gridCol w="648072">
                  <a:extLst>
                    <a:ext uri="{9D8B030D-6E8A-4147-A177-3AD203B41FA5}">
                      <a16:colId xmlns:a16="http://schemas.microsoft.com/office/drawing/2014/main" val="20000"/>
                    </a:ext>
                  </a:extLst>
                </a:gridCol>
                <a:gridCol w="1253064">
                  <a:extLst>
                    <a:ext uri="{9D8B030D-6E8A-4147-A177-3AD203B41FA5}">
                      <a16:colId xmlns:a16="http://schemas.microsoft.com/office/drawing/2014/main" val="20001"/>
                    </a:ext>
                  </a:extLst>
                </a:gridCol>
                <a:gridCol w="1350462">
                  <a:extLst>
                    <a:ext uri="{9D8B030D-6E8A-4147-A177-3AD203B41FA5}">
                      <a16:colId xmlns:a16="http://schemas.microsoft.com/office/drawing/2014/main" val="20002"/>
                    </a:ext>
                  </a:extLst>
                </a:gridCol>
                <a:gridCol w="1284906">
                  <a:extLst>
                    <a:ext uri="{9D8B030D-6E8A-4147-A177-3AD203B41FA5}">
                      <a16:colId xmlns:a16="http://schemas.microsoft.com/office/drawing/2014/main" val="20003"/>
                    </a:ext>
                  </a:extLst>
                </a:gridCol>
              </a:tblGrid>
              <a:tr h="488315">
                <a:tc>
                  <a:txBody>
                    <a:bodyPr/>
                    <a:lstStyle/>
                    <a:p>
                      <a:pPr>
                        <a:lnSpc>
                          <a:spcPct val="115000"/>
                        </a:lnSpc>
                        <a:spcAft>
                          <a:spcPts val="0"/>
                        </a:spcAft>
                      </a:pPr>
                      <a:r>
                        <a:rPr lang="fr-FR" sz="1200" b="1" dirty="0">
                          <a:solidFill>
                            <a:srgbClr val="FFFF00"/>
                          </a:solidFill>
                          <a:latin typeface="Calibri"/>
                          <a:ea typeface="Calibri"/>
                          <a:cs typeface="Times New Roman"/>
                        </a:rPr>
                        <a:t>Années </a:t>
                      </a: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fr-FR" sz="1200" b="1" dirty="0">
                          <a:solidFill>
                            <a:srgbClr val="FFFF00"/>
                          </a:solidFill>
                          <a:latin typeface="Calibri"/>
                          <a:ea typeface="Calibri"/>
                          <a:cs typeface="Times New Roman"/>
                        </a:rPr>
                        <a:t>Régions</a:t>
                      </a: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FFFF00"/>
                          </a:solidFill>
                          <a:latin typeface="Calibri"/>
                          <a:ea typeface="Calibri"/>
                          <a:cs typeface="Times New Roman"/>
                        </a:rPr>
                        <a:t>N° de prélèvements </a:t>
                      </a:r>
                      <a:endParaRPr lang="fr-FR" sz="1200" dirty="0">
                        <a:solidFill>
                          <a:srgbClr val="FFFF00"/>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FFFF00"/>
                          </a:solidFill>
                          <a:latin typeface="Calibri"/>
                          <a:ea typeface="Calibri"/>
                          <a:cs typeface="Times New Roman"/>
                        </a:rPr>
                        <a:t>Séroprévalence (IgG) </a:t>
                      </a:r>
                      <a:endParaRPr lang="fr-FR" sz="1200" dirty="0">
                        <a:solidFill>
                          <a:srgbClr val="FFFF00"/>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0"/>
                  </a:ext>
                </a:extLst>
              </a:tr>
              <a:tr h="586105">
                <a:tc>
                  <a:txBody>
                    <a:bodyPr/>
                    <a:lstStyle/>
                    <a:p>
                      <a:pPr>
                        <a:lnSpc>
                          <a:spcPct val="115000"/>
                        </a:lnSpc>
                        <a:spcAft>
                          <a:spcPts val="0"/>
                        </a:spcAft>
                      </a:pPr>
                      <a:r>
                        <a:rPr lang="fr-FR" sz="1200" b="1">
                          <a:solidFill>
                            <a:schemeClr val="tx1"/>
                          </a:solidFill>
                          <a:latin typeface="Calibri"/>
                          <a:ea typeface="Calibri"/>
                          <a:cs typeface="Times New Roman"/>
                        </a:rPr>
                        <a:t>2015 </a:t>
                      </a: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nSpc>
                          <a:spcPct val="115000"/>
                        </a:lnSpc>
                        <a:spcAft>
                          <a:spcPts val="0"/>
                        </a:spcAft>
                      </a:pPr>
                      <a:r>
                        <a:rPr lang="fr-FR" sz="1200" b="1" dirty="0" err="1">
                          <a:solidFill>
                            <a:schemeClr val="tx1"/>
                          </a:solidFill>
                          <a:latin typeface="Calibri"/>
                          <a:ea typeface="Calibri"/>
                          <a:cs typeface="Times New Roman"/>
                        </a:rPr>
                        <a:t>Taher</a:t>
                      </a:r>
                      <a:r>
                        <a:rPr lang="fr-FR" sz="1200" b="1" dirty="0">
                          <a:solidFill>
                            <a:schemeClr val="tx1"/>
                          </a:solidFill>
                          <a:latin typeface="Calibri"/>
                          <a:ea typeface="Calibri"/>
                          <a:cs typeface="Times New Roman"/>
                        </a:rPr>
                        <a:t> ( Jijel) </a:t>
                      </a:r>
                    </a:p>
                    <a:p>
                      <a:pPr>
                        <a:lnSpc>
                          <a:spcPct val="115000"/>
                        </a:lnSpc>
                        <a:spcAft>
                          <a:spcPts val="0"/>
                        </a:spcAft>
                      </a:pPr>
                      <a:r>
                        <a:rPr lang="fr-FR" sz="1200" b="1" dirty="0">
                          <a:solidFill>
                            <a:schemeClr val="tx1"/>
                          </a:solidFill>
                          <a:latin typeface="Calibri"/>
                          <a:ea typeface="Calibri"/>
                          <a:cs typeface="Times New Roman"/>
                        </a:rPr>
                        <a:t> </a:t>
                      </a: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fr-FR" sz="1200" b="1" dirty="0">
                          <a:solidFill>
                            <a:schemeClr val="tx1"/>
                          </a:solidFill>
                          <a:latin typeface="Calibri"/>
                          <a:ea typeface="Calibri"/>
                          <a:cs typeface="Times New Roman"/>
                        </a:rPr>
                        <a:t> 120 </a:t>
                      </a:r>
                      <a:endParaRPr lang="fr-FR" sz="1200" dirty="0">
                        <a:solidFill>
                          <a:schemeClr val="tx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fr-FR" sz="1200" b="1" dirty="0">
                          <a:solidFill>
                            <a:schemeClr val="tx1"/>
                          </a:solidFill>
                          <a:latin typeface="Calibri"/>
                          <a:ea typeface="Calibri"/>
                          <a:cs typeface="Times New Roman"/>
                        </a:rPr>
                        <a:t> 28,3% </a:t>
                      </a:r>
                      <a:endParaRPr lang="fr-FR" sz="1200" dirty="0">
                        <a:solidFill>
                          <a:schemeClr val="tx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extLst>
                  <a:ext uri="{0D108BD9-81ED-4DB2-BD59-A6C34878D82A}">
                    <a16:rowId xmlns:a16="http://schemas.microsoft.com/office/drawing/2014/main" val="10001"/>
                  </a:ext>
                </a:extLst>
              </a:tr>
              <a:tr h="438150">
                <a:tc>
                  <a:txBody>
                    <a:bodyPr/>
                    <a:lstStyle/>
                    <a:p>
                      <a:endParaRPr lang="fr-FR" sz="1200" b="1" dirty="0">
                        <a:solidFill>
                          <a:srgbClr val="FFFF00"/>
                        </a:solidFill>
                        <a:latin typeface="Calibri"/>
                      </a:endParaRPr>
                    </a:p>
                  </a:txBody>
                  <a:tcPr marL="68580" marR="68580" marT="0" marB="0">
                    <a:lnL>
                      <a:noFill/>
                    </a:lnL>
                    <a:lnR>
                      <a:noFill/>
                    </a:lnR>
                    <a:lnT>
                      <a:noFill/>
                    </a:lnT>
                    <a:lnB>
                      <a:noFill/>
                    </a:lnB>
                  </a:tcPr>
                </a:tc>
                <a:tc>
                  <a:txBody>
                    <a:bodyPr/>
                    <a:lstStyle/>
                    <a:p>
                      <a:pPr>
                        <a:lnSpc>
                          <a:spcPct val="115000"/>
                        </a:lnSpc>
                        <a:spcAft>
                          <a:spcPts val="0"/>
                        </a:spcAft>
                      </a:pPr>
                      <a:r>
                        <a:rPr lang="fr-FR" sz="1200" b="1" dirty="0">
                          <a:solidFill>
                            <a:srgbClr val="FFFF00"/>
                          </a:solidFill>
                          <a:latin typeface="Calibri"/>
                          <a:ea typeface="Calibri"/>
                          <a:cs typeface="Times New Roman"/>
                        </a:rPr>
                        <a:t>Jijel  ville</a:t>
                      </a:r>
                    </a:p>
                  </a:txBody>
                  <a:tcPr marL="68580" marR="68580" marT="0" marB="0">
                    <a:lnL>
                      <a:noFill/>
                    </a:lnL>
                    <a:lnR>
                      <a:noFill/>
                    </a:lnR>
                    <a:lnT>
                      <a:noFill/>
                    </a:lnT>
                    <a:lnB>
                      <a:noFill/>
                    </a:lnB>
                  </a:tcPr>
                </a:tc>
                <a:tc>
                  <a:txBody>
                    <a:bodyPr/>
                    <a:lstStyle/>
                    <a:p>
                      <a:pPr algn="ctr">
                        <a:lnSpc>
                          <a:spcPct val="115000"/>
                        </a:lnSpc>
                        <a:spcAft>
                          <a:spcPts val="0"/>
                        </a:spcAft>
                      </a:pPr>
                      <a:r>
                        <a:rPr lang="fr-FR" sz="1200" b="1" dirty="0">
                          <a:solidFill>
                            <a:srgbClr val="FFFF00"/>
                          </a:solidFill>
                          <a:latin typeface="Calibri"/>
                          <a:ea typeface="Calibri"/>
                          <a:cs typeface="Times New Roman"/>
                        </a:rPr>
                        <a:t>122 </a:t>
                      </a:r>
                      <a:endParaRPr lang="fr-FR" sz="1200" dirty="0">
                        <a:solidFill>
                          <a:srgbClr val="FFFF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fr-FR" sz="1200" b="1" dirty="0">
                          <a:solidFill>
                            <a:srgbClr val="FFFF00"/>
                          </a:solidFill>
                          <a:latin typeface="Calibri"/>
                          <a:ea typeface="Calibri"/>
                          <a:cs typeface="Times New Roman"/>
                        </a:rPr>
                        <a:t>9.5% </a:t>
                      </a:r>
                      <a:endParaRPr lang="fr-FR" sz="1200" dirty="0">
                        <a:solidFill>
                          <a:srgbClr val="FFFF00"/>
                        </a:solidFill>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495300">
                <a:tc>
                  <a:txBody>
                    <a:bodyPr/>
                    <a:lstStyle/>
                    <a:p>
                      <a:endParaRPr lang="fr-FR" sz="1200" b="1" dirty="0">
                        <a:solidFill>
                          <a:schemeClr val="tx1"/>
                        </a:solidFill>
                        <a:latin typeface="Calibri"/>
                      </a:endParaRPr>
                    </a:p>
                  </a:txBody>
                  <a:tcPr marL="68580" marR="68580" marT="0" marB="0">
                    <a:lnL>
                      <a:noFill/>
                    </a:lnL>
                    <a:lnR>
                      <a:noFill/>
                    </a:lnR>
                    <a:lnT>
                      <a:noFill/>
                    </a:lnT>
                    <a:lnB>
                      <a:noFill/>
                    </a:lnB>
                    <a:solidFill>
                      <a:srgbClr val="D3DFEE"/>
                    </a:solidFill>
                  </a:tcPr>
                </a:tc>
                <a:tc>
                  <a:txBody>
                    <a:bodyPr/>
                    <a:lstStyle/>
                    <a:p>
                      <a:pPr>
                        <a:lnSpc>
                          <a:spcPct val="115000"/>
                        </a:lnSpc>
                        <a:spcAft>
                          <a:spcPts val="0"/>
                        </a:spcAft>
                      </a:pPr>
                      <a:r>
                        <a:rPr lang="fr-FR" sz="1200" b="1">
                          <a:solidFill>
                            <a:schemeClr val="tx1"/>
                          </a:solidFill>
                          <a:latin typeface="Calibri"/>
                          <a:ea typeface="Calibri"/>
                          <a:cs typeface="Times New Roman"/>
                        </a:rPr>
                        <a:t>Milia (Jijel) </a:t>
                      </a: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fr-FR" sz="1200" b="1" dirty="0">
                          <a:solidFill>
                            <a:schemeClr val="tx1"/>
                          </a:solidFill>
                          <a:latin typeface="Calibri"/>
                          <a:ea typeface="Calibri"/>
                          <a:cs typeface="Times New Roman"/>
                        </a:rPr>
                        <a:t>120 </a:t>
                      </a:r>
                      <a:endParaRPr lang="fr-FR" sz="1200" dirty="0">
                        <a:solidFill>
                          <a:schemeClr val="tx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fr-FR" sz="1200" b="1">
                          <a:solidFill>
                            <a:schemeClr val="tx1"/>
                          </a:solidFill>
                          <a:latin typeface="Calibri"/>
                          <a:ea typeface="Calibri"/>
                          <a:cs typeface="Times New Roman"/>
                        </a:rPr>
                        <a:t>7 % </a:t>
                      </a:r>
                      <a:endParaRPr lang="fr-FR" sz="1200">
                        <a:solidFill>
                          <a:schemeClr val="tx1"/>
                        </a:solidFill>
                        <a:latin typeface="Calibri"/>
                        <a:ea typeface="Calibri"/>
                        <a:cs typeface="Times New Roman"/>
                      </a:endParaRPr>
                    </a:p>
                  </a:txBody>
                  <a:tcPr marL="68580" marR="68580" marT="0" marB="0">
                    <a:lnL>
                      <a:noFill/>
                    </a:lnL>
                    <a:lnR>
                      <a:noFill/>
                    </a:lnR>
                    <a:lnT>
                      <a:noFill/>
                    </a:lnT>
                    <a:lnB>
                      <a:noFill/>
                    </a:lnB>
                    <a:solidFill>
                      <a:srgbClr val="D3DFEE"/>
                    </a:solidFill>
                  </a:tcPr>
                </a:tc>
                <a:extLst>
                  <a:ext uri="{0D108BD9-81ED-4DB2-BD59-A6C34878D82A}">
                    <a16:rowId xmlns:a16="http://schemas.microsoft.com/office/drawing/2014/main" val="10003"/>
                  </a:ext>
                </a:extLst>
              </a:tr>
              <a:tr h="445770">
                <a:tc>
                  <a:txBody>
                    <a:bodyPr/>
                    <a:lstStyle/>
                    <a:p>
                      <a:pPr>
                        <a:lnSpc>
                          <a:spcPct val="115000"/>
                        </a:lnSpc>
                        <a:spcAft>
                          <a:spcPts val="0"/>
                        </a:spcAft>
                      </a:pPr>
                      <a:r>
                        <a:rPr lang="fr-FR" sz="1200" b="1" dirty="0">
                          <a:solidFill>
                            <a:srgbClr val="FFFF00"/>
                          </a:solidFill>
                          <a:latin typeface="Calibri"/>
                          <a:ea typeface="Calibri"/>
                          <a:cs typeface="Times New Roman"/>
                        </a:rPr>
                        <a:t>2016 </a:t>
                      </a:r>
                    </a:p>
                  </a:txBody>
                  <a:tcPr marL="68580" marR="68580" marT="0" marB="0">
                    <a:lnL>
                      <a:noFill/>
                    </a:lnL>
                    <a:lnR>
                      <a:noFill/>
                    </a:lnR>
                    <a:lnT>
                      <a:noFill/>
                    </a:lnT>
                    <a:lnB>
                      <a:noFill/>
                    </a:lnB>
                  </a:tcPr>
                </a:tc>
                <a:tc>
                  <a:txBody>
                    <a:bodyPr/>
                    <a:lstStyle/>
                    <a:p>
                      <a:pPr>
                        <a:lnSpc>
                          <a:spcPct val="115000"/>
                        </a:lnSpc>
                        <a:spcAft>
                          <a:spcPts val="0"/>
                        </a:spcAft>
                      </a:pPr>
                      <a:r>
                        <a:rPr lang="fr-FR" sz="1200" b="1" dirty="0">
                          <a:solidFill>
                            <a:srgbClr val="FFFF00"/>
                          </a:solidFill>
                          <a:latin typeface="Calibri"/>
                          <a:ea typeface="Calibri"/>
                          <a:cs typeface="Times New Roman"/>
                        </a:rPr>
                        <a:t>Timimoune/ville </a:t>
                      </a:r>
                    </a:p>
                  </a:txBody>
                  <a:tcPr marL="68580" marR="68580" marT="0" marB="0">
                    <a:lnL>
                      <a:noFill/>
                    </a:lnL>
                    <a:lnR>
                      <a:noFill/>
                    </a:lnR>
                    <a:lnT>
                      <a:noFill/>
                    </a:lnT>
                    <a:lnB>
                      <a:noFill/>
                    </a:lnB>
                  </a:tcPr>
                </a:tc>
                <a:tc>
                  <a:txBody>
                    <a:bodyPr/>
                    <a:lstStyle/>
                    <a:p>
                      <a:pPr algn="ctr">
                        <a:lnSpc>
                          <a:spcPct val="115000"/>
                        </a:lnSpc>
                        <a:spcAft>
                          <a:spcPts val="0"/>
                        </a:spcAft>
                      </a:pPr>
                      <a:r>
                        <a:rPr lang="fr-FR" sz="1200" b="1" dirty="0">
                          <a:solidFill>
                            <a:srgbClr val="FFFF00"/>
                          </a:solidFill>
                          <a:latin typeface="Calibri"/>
                          <a:ea typeface="Calibri"/>
                          <a:cs typeface="Times New Roman"/>
                        </a:rPr>
                        <a:t>198</a:t>
                      </a:r>
                      <a:endParaRPr lang="fr-FR" sz="1200" dirty="0">
                        <a:solidFill>
                          <a:srgbClr val="FFFF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fr-FR" sz="1200" b="1" dirty="0">
                          <a:solidFill>
                            <a:srgbClr val="FFFF00"/>
                          </a:solidFill>
                          <a:latin typeface="Calibri"/>
                          <a:ea typeface="Calibri"/>
                          <a:cs typeface="Times New Roman"/>
                        </a:rPr>
                        <a:t>  50.3%</a:t>
                      </a:r>
                      <a:endParaRPr lang="fr-FR" sz="1200" dirty="0">
                        <a:solidFill>
                          <a:srgbClr val="FFFF00"/>
                        </a:solidFill>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505460">
                <a:tc>
                  <a:txBody>
                    <a:bodyPr/>
                    <a:lstStyle/>
                    <a:p>
                      <a:endParaRPr lang="fr-FR" sz="1200" b="1" dirty="0">
                        <a:solidFill>
                          <a:schemeClr val="tx1"/>
                        </a:solidFill>
                        <a:latin typeface="Calibri"/>
                      </a:endParaRPr>
                    </a:p>
                  </a:txBody>
                  <a:tcPr marL="68580" marR="68580" marT="0" marB="0">
                    <a:lnL>
                      <a:noFill/>
                    </a:lnL>
                    <a:lnR>
                      <a:noFill/>
                    </a:lnR>
                    <a:lnT>
                      <a:noFill/>
                    </a:lnT>
                    <a:lnB>
                      <a:noFill/>
                    </a:lnB>
                    <a:solidFill>
                      <a:srgbClr val="D3DFEE"/>
                    </a:solidFill>
                  </a:tcPr>
                </a:tc>
                <a:tc>
                  <a:txBody>
                    <a:bodyPr/>
                    <a:lstStyle/>
                    <a:p>
                      <a:pPr>
                        <a:lnSpc>
                          <a:spcPct val="115000"/>
                        </a:lnSpc>
                        <a:spcAft>
                          <a:spcPts val="1000"/>
                        </a:spcAft>
                      </a:pPr>
                      <a:r>
                        <a:rPr lang="fr-FR" sz="1200" b="1">
                          <a:solidFill>
                            <a:schemeClr val="tx1"/>
                          </a:solidFill>
                          <a:latin typeface="Calibri"/>
                          <a:ea typeface="Calibri"/>
                          <a:cs typeface="Times New Roman"/>
                        </a:rPr>
                        <a:t>Aougrout/</a:t>
                      </a:r>
                    </a:p>
                    <a:p>
                      <a:pPr>
                        <a:lnSpc>
                          <a:spcPct val="115000"/>
                        </a:lnSpc>
                        <a:spcAft>
                          <a:spcPts val="1000"/>
                        </a:spcAft>
                      </a:pPr>
                      <a:r>
                        <a:rPr lang="fr-FR" sz="1200" b="1">
                          <a:solidFill>
                            <a:schemeClr val="tx1"/>
                          </a:solidFill>
                          <a:latin typeface="Calibri"/>
                          <a:ea typeface="Calibri"/>
                          <a:cs typeface="Times New Roman"/>
                        </a:rPr>
                        <a:t>Timimoun </a:t>
                      </a: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fr-FR" sz="1200" b="1" dirty="0">
                          <a:solidFill>
                            <a:schemeClr val="tx1"/>
                          </a:solidFill>
                          <a:latin typeface="Calibri"/>
                          <a:ea typeface="Calibri"/>
                          <a:cs typeface="Times New Roman"/>
                        </a:rPr>
                        <a:t>101</a:t>
                      </a:r>
                      <a:endParaRPr lang="fr-FR" sz="1200" dirty="0">
                        <a:solidFill>
                          <a:schemeClr val="tx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fr-FR" sz="1200" b="1" dirty="0">
                          <a:solidFill>
                            <a:schemeClr val="tx1"/>
                          </a:solidFill>
                          <a:latin typeface="Calibri"/>
                          <a:ea typeface="Calibri"/>
                          <a:cs typeface="Times New Roman"/>
                        </a:rPr>
                        <a:t> 40,2%  </a:t>
                      </a:r>
                      <a:endParaRPr lang="fr-FR" sz="1200" dirty="0">
                        <a:solidFill>
                          <a:schemeClr val="tx1"/>
                        </a:solidFill>
                        <a:latin typeface="Calibri"/>
                        <a:ea typeface="Calibri"/>
                        <a:cs typeface="Times New Roman"/>
                      </a:endParaRPr>
                    </a:p>
                  </a:txBody>
                  <a:tcPr marL="68580" marR="68580" marT="0" marB="0">
                    <a:lnL>
                      <a:noFill/>
                    </a:lnL>
                    <a:lnR>
                      <a:noFill/>
                    </a:lnR>
                    <a:lnT>
                      <a:noFill/>
                    </a:lnT>
                    <a:lnB>
                      <a:noFill/>
                    </a:lnB>
                    <a:solidFill>
                      <a:srgbClr val="D3DFEE"/>
                    </a:solidFill>
                  </a:tcPr>
                </a:tc>
                <a:extLst>
                  <a:ext uri="{0D108BD9-81ED-4DB2-BD59-A6C34878D82A}">
                    <a16:rowId xmlns:a16="http://schemas.microsoft.com/office/drawing/2014/main" val="10005"/>
                  </a:ext>
                </a:extLst>
              </a:tr>
              <a:tr h="505460">
                <a:tc>
                  <a:txBody>
                    <a:bodyPr/>
                    <a:lstStyle/>
                    <a:p>
                      <a:endParaRPr lang="fr-FR" sz="1200" b="1" dirty="0">
                        <a:solidFill>
                          <a:srgbClr val="FFFF00"/>
                        </a:solidFill>
                        <a:latin typeface="Calibri"/>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nSpc>
                          <a:spcPct val="115000"/>
                        </a:lnSpc>
                        <a:spcAft>
                          <a:spcPts val="1000"/>
                        </a:spcAft>
                      </a:pPr>
                      <a:r>
                        <a:rPr lang="fr-FR" sz="1200" b="1" dirty="0" err="1">
                          <a:solidFill>
                            <a:srgbClr val="FFFF00"/>
                          </a:solidFill>
                          <a:latin typeface="Calibri"/>
                          <a:ea typeface="Calibri"/>
                          <a:cs typeface="Times New Roman"/>
                        </a:rPr>
                        <a:t>Tinrkouk</a:t>
                      </a:r>
                      <a:r>
                        <a:rPr lang="fr-FR" sz="1200" b="1" dirty="0">
                          <a:solidFill>
                            <a:srgbClr val="FFFF00"/>
                          </a:solidFill>
                          <a:latin typeface="Calibri"/>
                          <a:ea typeface="Calibri"/>
                          <a:cs typeface="Times New Roman"/>
                        </a:rPr>
                        <a:t>/</a:t>
                      </a:r>
                    </a:p>
                    <a:p>
                      <a:pPr>
                        <a:lnSpc>
                          <a:spcPct val="115000"/>
                        </a:lnSpc>
                        <a:spcAft>
                          <a:spcPts val="1000"/>
                        </a:spcAft>
                      </a:pPr>
                      <a:r>
                        <a:rPr lang="fr-FR" sz="1200" b="1" dirty="0" err="1">
                          <a:solidFill>
                            <a:srgbClr val="FFFF00"/>
                          </a:solidFill>
                          <a:latin typeface="Calibri"/>
                          <a:ea typeface="Calibri"/>
                          <a:cs typeface="Times New Roman"/>
                        </a:rPr>
                        <a:t>Timimoun</a:t>
                      </a:r>
                      <a:r>
                        <a:rPr lang="fr-FR" sz="1200" b="1" dirty="0">
                          <a:solidFill>
                            <a:srgbClr val="FFFF00"/>
                          </a:solidFill>
                          <a:latin typeface="Calibri"/>
                          <a:ea typeface="Calibri"/>
                          <a:cs typeface="Times New Roman"/>
                        </a:rPr>
                        <a:t> </a:t>
                      </a: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200" b="1" dirty="0">
                          <a:solidFill>
                            <a:srgbClr val="FFFF00"/>
                          </a:solidFill>
                          <a:latin typeface="Calibri"/>
                          <a:ea typeface="Calibri"/>
                          <a:cs typeface="Times New Roman"/>
                        </a:rPr>
                        <a:t>68 </a:t>
                      </a:r>
                      <a:endParaRPr lang="fr-FR" sz="1200" dirty="0">
                        <a:solidFill>
                          <a:srgbClr val="FFFF00"/>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200" b="1" dirty="0">
                          <a:solidFill>
                            <a:srgbClr val="FFFF00"/>
                          </a:solidFill>
                          <a:latin typeface="Calibri"/>
                          <a:ea typeface="Calibri"/>
                          <a:cs typeface="Times New Roman"/>
                        </a:rPr>
                        <a:t>  64% </a:t>
                      </a:r>
                      <a:endParaRPr lang="fr-FR" sz="1200" dirty="0">
                        <a:solidFill>
                          <a:srgbClr val="FFFF00"/>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1" name="ZoneTexte 10"/>
          <p:cNvSpPr txBox="1"/>
          <p:nvPr/>
        </p:nvSpPr>
        <p:spPr>
          <a:xfrm>
            <a:off x="370114" y="734611"/>
            <a:ext cx="11669486" cy="400110"/>
          </a:xfrm>
          <a:prstGeom prst="rect">
            <a:avLst/>
          </a:prstGeom>
          <a:noFill/>
        </p:spPr>
        <p:txBody>
          <a:bodyPr wrap="square" rtlCol="0">
            <a:spAutoFit/>
          </a:bodyPr>
          <a:lstStyle/>
          <a:p>
            <a:pPr algn="ctr"/>
            <a:r>
              <a:rPr lang="fr-FR" sz="1600" b="1" dirty="0">
                <a:solidFill>
                  <a:srgbClr val="FFFF00"/>
                </a:solidFill>
                <a:effectLst>
                  <a:outerShdw blurRad="38100" dist="38100" dir="2700000" algn="tl">
                    <a:srgbClr val="000000">
                      <a:alpha val="43137"/>
                    </a:srgbClr>
                  </a:outerShdw>
                </a:effectLst>
                <a:latin typeface="Bahnschrift" panose="020B0502040204020203" pitchFamily="34" charset="0"/>
              </a:rPr>
              <a:t> </a:t>
            </a:r>
            <a:r>
              <a:rPr lang="fr-FR" sz="2000" b="1" dirty="0">
                <a:solidFill>
                  <a:srgbClr val="FFFF00"/>
                </a:solidFill>
                <a:effectLst>
                  <a:outerShdw blurRad="38100" dist="38100" dir="2700000" algn="tl">
                    <a:srgbClr val="000000">
                      <a:alpha val="43137"/>
                    </a:srgbClr>
                  </a:outerShdw>
                </a:effectLst>
                <a:latin typeface="Bahnschrift" panose="020B0502040204020203" pitchFamily="34" charset="0"/>
              </a:rPr>
              <a:t>séroprévalence élevée (&gt; 20%) témoin d’une forte endémicité  </a:t>
            </a:r>
          </a:p>
        </p:txBody>
      </p:sp>
      <p:sp>
        <p:nvSpPr>
          <p:cNvPr id="15" name="ZoneTexte 14"/>
          <p:cNvSpPr txBox="1"/>
          <p:nvPr/>
        </p:nvSpPr>
        <p:spPr>
          <a:xfrm>
            <a:off x="4871864" y="5877272"/>
            <a:ext cx="936104" cy="261610"/>
          </a:xfrm>
          <a:prstGeom prst="rect">
            <a:avLst/>
          </a:prstGeom>
          <a:noFill/>
        </p:spPr>
        <p:txBody>
          <a:bodyPr wrap="square" rtlCol="0">
            <a:spAutoFit/>
          </a:bodyPr>
          <a:lstStyle/>
          <a:p>
            <a:r>
              <a:rPr lang="fr-FR" sz="1100" dirty="0"/>
              <a:t>Cas humain</a:t>
            </a:r>
          </a:p>
        </p:txBody>
      </p:sp>
      <p:sp>
        <p:nvSpPr>
          <p:cNvPr id="16" name="Ellipse 15"/>
          <p:cNvSpPr/>
          <p:nvPr/>
        </p:nvSpPr>
        <p:spPr>
          <a:xfrm>
            <a:off x="4799856" y="5949280"/>
            <a:ext cx="72008" cy="7200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numéro de diapositive 17"/>
          <p:cNvSpPr>
            <a:spLocks noGrp="1"/>
          </p:cNvSpPr>
          <p:nvPr>
            <p:ph type="sldNum" sz="quarter" idx="12"/>
          </p:nvPr>
        </p:nvSpPr>
        <p:spPr/>
        <p:txBody>
          <a:bodyPr/>
          <a:lstStyle/>
          <a:p>
            <a:pPr>
              <a:defRPr/>
            </a:pPr>
            <a:fld id="{F1ECB708-0041-406B-8DE9-5AFFF9696479}" type="slidenum">
              <a:rPr lang="fr-FR" smtClean="0"/>
              <a:pPr>
                <a:defRPr/>
              </a:pPr>
              <a:t>31</a:t>
            </a:fld>
            <a:endParaRPr lang="fr-FR"/>
          </a:p>
        </p:txBody>
      </p:sp>
      <p:graphicFrame>
        <p:nvGraphicFramePr>
          <p:cNvPr id="20" name="Tableau 19"/>
          <p:cNvGraphicFramePr>
            <a:graphicFrameLocks noGrp="1"/>
          </p:cNvGraphicFramePr>
          <p:nvPr>
            <p:extLst>
              <p:ext uri="{D42A27DB-BD31-4B8C-83A1-F6EECF244321}">
                <p14:modId xmlns:p14="http://schemas.microsoft.com/office/powerpoint/2010/main" val="2232991909"/>
              </p:ext>
            </p:extLst>
          </p:nvPr>
        </p:nvGraphicFramePr>
        <p:xfrm>
          <a:off x="695399" y="1334669"/>
          <a:ext cx="4104457" cy="5217451"/>
        </p:xfrm>
        <a:graphic>
          <a:graphicData uri="http://schemas.openxmlformats.org/drawingml/2006/table">
            <a:tbl>
              <a:tblPr/>
              <a:tblGrid>
                <a:gridCol w="724975">
                  <a:extLst>
                    <a:ext uri="{9D8B030D-6E8A-4147-A177-3AD203B41FA5}">
                      <a16:colId xmlns:a16="http://schemas.microsoft.com/office/drawing/2014/main" val="20000"/>
                    </a:ext>
                  </a:extLst>
                </a:gridCol>
                <a:gridCol w="994213">
                  <a:extLst>
                    <a:ext uri="{9D8B030D-6E8A-4147-A177-3AD203B41FA5}">
                      <a16:colId xmlns:a16="http://schemas.microsoft.com/office/drawing/2014/main" val="20001"/>
                    </a:ext>
                  </a:extLst>
                </a:gridCol>
                <a:gridCol w="1305149">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tblGrid>
              <a:tr h="488310">
                <a:tc>
                  <a:txBody>
                    <a:bodyPr/>
                    <a:lstStyle/>
                    <a:p>
                      <a:pPr>
                        <a:lnSpc>
                          <a:spcPct val="115000"/>
                        </a:lnSpc>
                        <a:spcAft>
                          <a:spcPts val="1000"/>
                        </a:spcAft>
                      </a:pPr>
                      <a:r>
                        <a:rPr lang="fr-FR" sz="1200" b="1" dirty="0">
                          <a:solidFill>
                            <a:srgbClr val="FFFF00"/>
                          </a:solidFill>
                          <a:latin typeface="Calibri"/>
                          <a:ea typeface="Calibri"/>
                          <a:cs typeface="Times New Roman"/>
                        </a:rPr>
                        <a:t>Années</a:t>
                      </a:r>
                      <a:endParaRPr lang="fr-FR" sz="1200" dirty="0">
                        <a:solidFill>
                          <a:srgbClr val="FFFF00"/>
                        </a:solidFill>
                        <a:latin typeface="Calibri"/>
                        <a:ea typeface="Calibri"/>
                        <a:cs typeface="Times New Roman"/>
                      </a:endParaRPr>
                    </a:p>
                  </a:txBody>
                  <a:tcPr marL="56559" marR="5655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200" b="1">
                          <a:solidFill>
                            <a:srgbClr val="FFFF00"/>
                          </a:solidFill>
                          <a:latin typeface="Calibri"/>
                          <a:ea typeface="Calibri"/>
                          <a:cs typeface="Times New Roman"/>
                        </a:rPr>
                        <a:t>Régions</a:t>
                      </a:r>
                    </a:p>
                  </a:txBody>
                  <a:tcPr marL="56559" marR="5655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200" b="1" dirty="0">
                          <a:solidFill>
                            <a:srgbClr val="FFFF00"/>
                          </a:solidFill>
                          <a:latin typeface="Calibri"/>
                          <a:ea typeface="Calibri"/>
                          <a:cs typeface="Times New Roman"/>
                        </a:rPr>
                        <a:t>Détection virus/ Séroprévalence (</a:t>
                      </a:r>
                      <a:r>
                        <a:rPr lang="fr-FR" sz="1200" b="1" dirty="0" err="1">
                          <a:solidFill>
                            <a:srgbClr val="FFFF00"/>
                          </a:solidFill>
                          <a:latin typeface="Calibri"/>
                          <a:ea typeface="Calibri"/>
                          <a:cs typeface="Times New Roman"/>
                        </a:rPr>
                        <a:t>IgG</a:t>
                      </a:r>
                      <a:r>
                        <a:rPr lang="fr-FR" sz="1200" b="1" dirty="0">
                          <a:solidFill>
                            <a:srgbClr val="FFFF00"/>
                          </a:solidFill>
                          <a:latin typeface="Calibri"/>
                          <a:ea typeface="Calibri"/>
                          <a:cs typeface="Times New Roman"/>
                        </a:rPr>
                        <a:t>)</a:t>
                      </a:r>
                    </a:p>
                  </a:txBody>
                  <a:tcPr marL="56559" marR="5655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a:solidFill>
                            <a:srgbClr val="FFFF00"/>
                          </a:solidFill>
                          <a:latin typeface="Calibri"/>
                          <a:ea typeface="Calibri"/>
                          <a:cs typeface="Times New Roman"/>
                        </a:rPr>
                        <a:t>Cas humains</a:t>
                      </a:r>
                    </a:p>
                    <a:p>
                      <a:pPr>
                        <a:lnSpc>
                          <a:spcPct val="115000"/>
                        </a:lnSpc>
                        <a:spcAft>
                          <a:spcPts val="0"/>
                        </a:spcAft>
                      </a:pPr>
                      <a:r>
                        <a:rPr lang="fr-FR" sz="1200" b="1">
                          <a:solidFill>
                            <a:srgbClr val="FFFF00"/>
                          </a:solidFill>
                          <a:latin typeface="Calibri"/>
                          <a:ea typeface="Calibri"/>
                          <a:cs typeface="Times New Roman"/>
                        </a:rPr>
                        <a:t>     (SNC)</a:t>
                      </a:r>
                    </a:p>
                  </a:txBody>
                  <a:tcPr marL="56559" marR="5655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85881">
                <a:tc>
                  <a:txBody>
                    <a:bodyPr/>
                    <a:lstStyle/>
                    <a:p>
                      <a:pPr>
                        <a:lnSpc>
                          <a:spcPct val="115000"/>
                        </a:lnSpc>
                        <a:spcAft>
                          <a:spcPts val="1000"/>
                        </a:spcAft>
                      </a:pPr>
                      <a:r>
                        <a:rPr lang="fr-FR" sz="1200" dirty="0">
                          <a:solidFill>
                            <a:srgbClr val="FFFF00"/>
                          </a:solidFill>
                          <a:latin typeface="Calibri"/>
                          <a:ea typeface="Calibri"/>
                          <a:cs typeface="Times New Roman"/>
                        </a:rPr>
                        <a:t>1968</a:t>
                      </a:r>
                    </a:p>
                  </a:txBody>
                  <a:tcPr marL="56559" marR="5655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nSpc>
                          <a:spcPct val="115000"/>
                        </a:lnSpc>
                        <a:spcAft>
                          <a:spcPts val="1000"/>
                        </a:spcAft>
                      </a:pPr>
                      <a:r>
                        <a:rPr lang="fr-FR" sz="1200" b="1" dirty="0">
                          <a:solidFill>
                            <a:srgbClr val="FFFF00"/>
                          </a:solidFill>
                          <a:latin typeface="Calibri"/>
                          <a:ea typeface="Calibri"/>
                          <a:cs typeface="Times New Roman"/>
                        </a:rPr>
                        <a:t>Djanet (</a:t>
                      </a:r>
                      <a:r>
                        <a:rPr lang="fr-FR" sz="1200" b="1" dirty="0" err="1">
                          <a:solidFill>
                            <a:srgbClr val="FFFF00"/>
                          </a:solidFill>
                          <a:latin typeface="Calibri"/>
                          <a:ea typeface="Calibri"/>
                          <a:cs typeface="Times New Roman"/>
                        </a:rPr>
                        <a:t>Ilizi</a:t>
                      </a:r>
                      <a:r>
                        <a:rPr lang="fr-FR" sz="1200" b="1" dirty="0">
                          <a:solidFill>
                            <a:srgbClr val="FFFF00"/>
                          </a:solidFill>
                          <a:latin typeface="Calibri"/>
                          <a:ea typeface="Calibri"/>
                          <a:cs typeface="Times New Roman"/>
                        </a:rPr>
                        <a:t>)</a:t>
                      </a:r>
                    </a:p>
                  </a:txBody>
                  <a:tcPr marL="56559" marR="5655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nSpc>
                          <a:spcPct val="115000"/>
                        </a:lnSpc>
                        <a:spcAft>
                          <a:spcPts val="1000"/>
                        </a:spcAft>
                      </a:pPr>
                      <a:r>
                        <a:rPr lang="fr-FR" sz="1200" b="1" dirty="0">
                          <a:solidFill>
                            <a:srgbClr val="FFFF00"/>
                          </a:solidFill>
                          <a:latin typeface="Calibri"/>
                          <a:ea typeface="Calibri"/>
                          <a:cs typeface="Times New Roman"/>
                        </a:rPr>
                        <a:t> isolement sur moustique (culex)</a:t>
                      </a:r>
                    </a:p>
                  </a:txBody>
                  <a:tcPr marL="56559" marR="5655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nSpc>
                          <a:spcPct val="115000"/>
                        </a:lnSpc>
                        <a:spcAft>
                          <a:spcPts val="0"/>
                        </a:spcAft>
                      </a:pPr>
                      <a:r>
                        <a:rPr lang="fr-FR" sz="1200" b="1" dirty="0">
                          <a:solidFill>
                            <a:srgbClr val="FFFF00"/>
                          </a:solidFill>
                          <a:latin typeface="Calibri"/>
                          <a:ea typeface="Calibri"/>
                          <a:cs typeface="Times New Roman"/>
                        </a:rPr>
                        <a:t>       /</a:t>
                      </a:r>
                    </a:p>
                  </a:txBody>
                  <a:tcPr marL="56559" marR="5655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585881">
                <a:tc>
                  <a:txBody>
                    <a:bodyPr/>
                    <a:lstStyle/>
                    <a:p>
                      <a:pPr>
                        <a:lnSpc>
                          <a:spcPct val="115000"/>
                        </a:lnSpc>
                        <a:spcAft>
                          <a:spcPts val="1000"/>
                        </a:spcAft>
                      </a:pPr>
                      <a:r>
                        <a:rPr lang="fr-FR" sz="1200" b="1">
                          <a:solidFill>
                            <a:srgbClr val="FFFF00"/>
                          </a:solidFill>
                          <a:latin typeface="Calibri"/>
                          <a:ea typeface="Calibri"/>
                          <a:cs typeface="Times New Roman"/>
                        </a:rPr>
                        <a:t>1973</a:t>
                      </a:r>
                      <a:endParaRPr lang="fr-FR" sz="1200">
                        <a:solidFill>
                          <a:srgbClr val="FFFF00"/>
                        </a:solidFill>
                        <a:latin typeface="Calibri"/>
                        <a:ea typeface="Calibri"/>
                        <a:cs typeface="Times New Roman"/>
                      </a:endParaRPr>
                    </a:p>
                  </a:txBody>
                  <a:tcPr marL="56559" marR="56559" marT="0" marB="0">
                    <a:lnL>
                      <a:noFill/>
                    </a:lnL>
                    <a:lnR>
                      <a:noFill/>
                    </a:lnR>
                    <a:lnT w="12700" cap="flat" cmpd="sng" algn="ctr">
                      <a:solidFill>
                        <a:srgbClr val="000000"/>
                      </a:solidFill>
                      <a:prstDash val="solid"/>
                      <a:round/>
                      <a:headEnd type="none" w="med" len="med"/>
                      <a:tailEnd type="none" w="med" len="med"/>
                    </a:lnT>
                    <a:lnB>
                      <a:noFill/>
                    </a:lnB>
                    <a:solidFill>
                      <a:schemeClr val="accent5">
                        <a:lumMod val="75000"/>
                      </a:schemeClr>
                    </a:solidFill>
                  </a:tcPr>
                </a:tc>
                <a:tc>
                  <a:txBody>
                    <a:bodyPr/>
                    <a:lstStyle/>
                    <a:p>
                      <a:pPr>
                        <a:lnSpc>
                          <a:spcPct val="115000"/>
                        </a:lnSpc>
                        <a:spcAft>
                          <a:spcPts val="1000"/>
                        </a:spcAft>
                      </a:pPr>
                      <a:r>
                        <a:rPr lang="fr-FR" sz="1200" b="1" dirty="0">
                          <a:solidFill>
                            <a:srgbClr val="FFFF00"/>
                          </a:solidFill>
                          <a:latin typeface="Calibri"/>
                          <a:ea typeface="Calibri"/>
                          <a:cs typeface="Times New Roman"/>
                        </a:rPr>
                        <a:t>Djanet( Illizi)</a:t>
                      </a:r>
                    </a:p>
                    <a:p>
                      <a:pPr>
                        <a:lnSpc>
                          <a:spcPct val="115000"/>
                        </a:lnSpc>
                        <a:spcAft>
                          <a:spcPts val="1000"/>
                        </a:spcAft>
                      </a:pPr>
                      <a:r>
                        <a:rPr lang="fr-FR" sz="1200" b="1" dirty="0">
                          <a:solidFill>
                            <a:srgbClr val="FFFF00"/>
                          </a:solidFill>
                          <a:latin typeface="Calibri"/>
                          <a:ea typeface="Calibri"/>
                          <a:cs typeface="Times New Roman"/>
                        </a:rPr>
                        <a:t> </a:t>
                      </a:r>
                    </a:p>
                  </a:txBody>
                  <a:tcPr marL="56559" marR="56559" marT="0" marB="0">
                    <a:lnL>
                      <a:noFill/>
                    </a:lnL>
                    <a:lnR>
                      <a:noFill/>
                    </a:lnR>
                    <a:lnT w="12700" cap="flat" cmpd="sng" algn="ctr">
                      <a:solidFill>
                        <a:srgbClr val="000000"/>
                      </a:solidFill>
                      <a:prstDash val="solid"/>
                      <a:round/>
                      <a:headEnd type="none" w="med" len="med"/>
                      <a:tailEnd type="none" w="med" len="med"/>
                    </a:lnT>
                    <a:lnB>
                      <a:noFill/>
                    </a:lnB>
                    <a:solidFill>
                      <a:schemeClr val="accent5">
                        <a:lumMod val="75000"/>
                      </a:schemeClr>
                    </a:solidFill>
                  </a:tcPr>
                </a:tc>
                <a:tc>
                  <a:txBody>
                    <a:bodyPr/>
                    <a:lstStyle/>
                    <a:p>
                      <a:pPr>
                        <a:lnSpc>
                          <a:spcPct val="115000"/>
                        </a:lnSpc>
                        <a:spcAft>
                          <a:spcPts val="1000"/>
                        </a:spcAft>
                      </a:pPr>
                      <a:r>
                        <a:rPr lang="fr-FR" sz="1200" b="1" dirty="0">
                          <a:solidFill>
                            <a:srgbClr val="FFFF00"/>
                          </a:solidFill>
                          <a:latin typeface="Calibri"/>
                          <a:ea typeface="Calibri"/>
                          <a:cs typeface="Times New Roman"/>
                        </a:rPr>
                        <a:t> 14,6 % (N=171)</a:t>
                      </a:r>
                    </a:p>
                  </a:txBody>
                  <a:tcPr marL="56559" marR="56559" marT="0" marB="0">
                    <a:lnL>
                      <a:noFill/>
                    </a:lnL>
                    <a:lnR>
                      <a:noFill/>
                    </a:lnR>
                    <a:lnT w="12700" cap="flat" cmpd="sng" algn="ctr">
                      <a:solidFill>
                        <a:srgbClr val="000000"/>
                      </a:solidFill>
                      <a:prstDash val="solid"/>
                      <a:round/>
                      <a:headEnd type="none" w="med" len="med"/>
                      <a:tailEnd type="none" w="med" len="med"/>
                    </a:lnT>
                    <a:lnB>
                      <a:noFill/>
                    </a:lnB>
                    <a:solidFill>
                      <a:schemeClr val="accent5">
                        <a:lumMod val="75000"/>
                      </a:schemeClr>
                    </a:solidFill>
                  </a:tcPr>
                </a:tc>
                <a:tc>
                  <a:txBody>
                    <a:bodyPr/>
                    <a:lstStyle/>
                    <a:p>
                      <a:pPr>
                        <a:lnSpc>
                          <a:spcPct val="115000"/>
                        </a:lnSpc>
                        <a:spcAft>
                          <a:spcPts val="0"/>
                        </a:spcAft>
                      </a:pPr>
                      <a:r>
                        <a:rPr lang="fr-FR" sz="1200" b="1" dirty="0">
                          <a:solidFill>
                            <a:srgbClr val="FFFF00"/>
                          </a:solidFill>
                          <a:latin typeface="Calibri"/>
                          <a:ea typeface="Calibri"/>
                          <a:cs typeface="Times New Roman"/>
                        </a:rPr>
                        <a:t>       /</a:t>
                      </a:r>
                    </a:p>
                  </a:txBody>
                  <a:tcPr marL="56559" marR="56559" marT="0" marB="0">
                    <a:lnL>
                      <a:noFill/>
                    </a:lnL>
                    <a:lnR>
                      <a:noFill/>
                    </a:lnR>
                    <a:lnT w="12700" cap="flat" cmpd="sng" algn="ctr">
                      <a:solidFill>
                        <a:srgbClr val="000000"/>
                      </a:solidFill>
                      <a:prstDash val="solid"/>
                      <a:round/>
                      <a:headEnd type="none" w="med" len="med"/>
                      <a:tailEnd type="none" w="med" len="med"/>
                    </a:lnT>
                    <a:lnB>
                      <a:noFill/>
                    </a:lnB>
                    <a:solidFill>
                      <a:schemeClr val="accent5">
                        <a:lumMod val="75000"/>
                      </a:schemeClr>
                    </a:solidFill>
                  </a:tcPr>
                </a:tc>
                <a:extLst>
                  <a:ext uri="{0D108BD9-81ED-4DB2-BD59-A6C34878D82A}">
                    <a16:rowId xmlns:a16="http://schemas.microsoft.com/office/drawing/2014/main" val="10002"/>
                  </a:ext>
                </a:extLst>
              </a:tr>
              <a:tr h="662523">
                <a:tc>
                  <a:txBody>
                    <a:bodyPr/>
                    <a:lstStyle/>
                    <a:p>
                      <a:pPr>
                        <a:lnSpc>
                          <a:spcPct val="115000"/>
                        </a:lnSpc>
                        <a:spcAft>
                          <a:spcPts val="1000"/>
                        </a:spcAft>
                      </a:pPr>
                      <a:r>
                        <a:rPr lang="fr-FR" sz="1200" b="1">
                          <a:solidFill>
                            <a:srgbClr val="FFFF00"/>
                          </a:solidFill>
                          <a:latin typeface="Calibri"/>
                          <a:ea typeface="Calibri"/>
                          <a:cs typeface="Times New Roman"/>
                        </a:rPr>
                        <a:t>1975</a:t>
                      </a:r>
                      <a:endParaRPr lang="fr-FR" sz="1200">
                        <a:solidFill>
                          <a:srgbClr val="FFFF00"/>
                        </a:solidFill>
                        <a:latin typeface="Calibri"/>
                        <a:ea typeface="Calibri"/>
                        <a:cs typeface="Times New Roman"/>
                      </a:endParaRPr>
                    </a:p>
                  </a:txBody>
                  <a:tcPr marL="56559" marR="56559" marT="0" marB="0">
                    <a:lnL>
                      <a:noFill/>
                    </a:lnL>
                    <a:lnR>
                      <a:noFill/>
                    </a:lnR>
                    <a:lnT>
                      <a:noFill/>
                    </a:lnT>
                    <a:lnB>
                      <a:noFill/>
                    </a:lnB>
                  </a:tcPr>
                </a:tc>
                <a:tc>
                  <a:txBody>
                    <a:bodyPr/>
                    <a:lstStyle/>
                    <a:p>
                      <a:pPr>
                        <a:lnSpc>
                          <a:spcPct val="115000"/>
                        </a:lnSpc>
                        <a:spcAft>
                          <a:spcPts val="1000"/>
                        </a:spcAft>
                      </a:pPr>
                      <a:r>
                        <a:rPr lang="fr-FR" sz="1200" b="1" dirty="0">
                          <a:solidFill>
                            <a:srgbClr val="FFFF00"/>
                          </a:solidFill>
                          <a:latin typeface="Calibri"/>
                          <a:ea typeface="Calibri"/>
                          <a:cs typeface="Times New Roman"/>
                        </a:rPr>
                        <a:t>Djanet</a:t>
                      </a:r>
                    </a:p>
                    <a:p>
                      <a:pPr>
                        <a:lnSpc>
                          <a:spcPct val="115000"/>
                        </a:lnSpc>
                        <a:spcAft>
                          <a:spcPts val="1000"/>
                        </a:spcAft>
                      </a:pPr>
                      <a:r>
                        <a:rPr lang="fr-FR" sz="1200" b="1" dirty="0">
                          <a:solidFill>
                            <a:srgbClr val="FFFF00"/>
                          </a:solidFill>
                          <a:latin typeface="Calibri"/>
                          <a:ea typeface="Calibri"/>
                          <a:cs typeface="Times New Roman"/>
                        </a:rPr>
                        <a:t>Tamanrasset</a:t>
                      </a:r>
                    </a:p>
                  </a:txBody>
                  <a:tcPr marL="56559" marR="56559" marT="0" marB="0">
                    <a:lnL>
                      <a:noFill/>
                    </a:lnL>
                    <a:lnR>
                      <a:noFill/>
                    </a:lnR>
                    <a:lnT>
                      <a:noFill/>
                    </a:lnT>
                    <a:lnB>
                      <a:noFill/>
                    </a:lnB>
                  </a:tcPr>
                </a:tc>
                <a:tc>
                  <a:txBody>
                    <a:bodyPr/>
                    <a:lstStyle/>
                    <a:p>
                      <a:pPr>
                        <a:lnSpc>
                          <a:spcPct val="115000"/>
                        </a:lnSpc>
                        <a:spcAft>
                          <a:spcPts val="1000"/>
                        </a:spcAft>
                      </a:pPr>
                      <a:r>
                        <a:rPr lang="fr-FR" sz="1200" b="1">
                          <a:solidFill>
                            <a:srgbClr val="FFFF00"/>
                          </a:solidFill>
                          <a:latin typeface="Calibri"/>
                          <a:ea typeface="Calibri"/>
                          <a:cs typeface="Times New Roman"/>
                        </a:rPr>
                        <a:t>58,3%  (N=48) </a:t>
                      </a:r>
                    </a:p>
                    <a:p>
                      <a:pPr>
                        <a:lnSpc>
                          <a:spcPct val="115000"/>
                        </a:lnSpc>
                        <a:spcAft>
                          <a:spcPts val="1000"/>
                        </a:spcAft>
                      </a:pPr>
                      <a:r>
                        <a:rPr lang="fr-FR" sz="1200" b="1">
                          <a:solidFill>
                            <a:srgbClr val="FFFF00"/>
                          </a:solidFill>
                          <a:latin typeface="Calibri"/>
                          <a:ea typeface="Calibri"/>
                          <a:cs typeface="Times New Roman"/>
                        </a:rPr>
                        <a:t>3,5% (143) </a:t>
                      </a:r>
                    </a:p>
                  </a:txBody>
                  <a:tcPr marL="56559" marR="56559" marT="0" marB="0">
                    <a:lnL>
                      <a:noFill/>
                    </a:lnL>
                    <a:lnR>
                      <a:noFill/>
                    </a:lnR>
                    <a:lnT>
                      <a:noFill/>
                    </a:lnT>
                    <a:lnB>
                      <a:noFill/>
                    </a:lnB>
                  </a:tcPr>
                </a:tc>
                <a:tc>
                  <a:txBody>
                    <a:bodyPr/>
                    <a:lstStyle/>
                    <a:p>
                      <a:pPr>
                        <a:lnSpc>
                          <a:spcPct val="115000"/>
                        </a:lnSpc>
                        <a:spcAft>
                          <a:spcPts val="0"/>
                        </a:spcAft>
                      </a:pPr>
                      <a:r>
                        <a:rPr lang="fr-FR" sz="1200" b="1" dirty="0">
                          <a:solidFill>
                            <a:srgbClr val="FFFF00"/>
                          </a:solidFill>
                          <a:latin typeface="Calibri"/>
                          <a:ea typeface="Calibri"/>
                          <a:cs typeface="Times New Roman"/>
                        </a:rPr>
                        <a:t>     /</a:t>
                      </a:r>
                    </a:p>
                  </a:txBody>
                  <a:tcPr marL="56559" marR="56559" marT="0" marB="0">
                    <a:lnL>
                      <a:noFill/>
                    </a:lnL>
                    <a:lnR>
                      <a:noFill/>
                    </a:lnR>
                    <a:lnT>
                      <a:noFill/>
                    </a:lnT>
                    <a:lnB>
                      <a:noFill/>
                    </a:lnB>
                  </a:tcPr>
                </a:tc>
                <a:extLst>
                  <a:ext uri="{0D108BD9-81ED-4DB2-BD59-A6C34878D82A}">
                    <a16:rowId xmlns:a16="http://schemas.microsoft.com/office/drawing/2014/main" val="10003"/>
                  </a:ext>
                </a:extLst>
              </a:tr>
              <a:tr h="802406">
                <a:tc>
                  <a:txBody>
                    <a:bodyPr/>
                    <a:lstStyle/>
                    <a:p>
                      <a:pPr>
                        <a:lnSpc>
                          <a:spcPct val="115000"/>
                        </a:lnSpc>
                        <a:spcAft>
                          <a:spcPts val="1000"/>
                        </a:spcAft>
                      </a:pPr>
                      <a:r>
                        <a:rPr lang="fr-FR" sz="1200" b="1" dirty="0">
                          <a:solidFill>
                            <a:srgbClr val="FFFF00"/>
                          </a:solidFill>
                          <a:latin typeface="Calibri"/>
                          <a:ea typeface="Calibri"/>
                          <a:cs typeface="Times New Roman"/>
                        </a:rPr>
                        <a:t>1976</a:t>
                      </a:r>
                      <a:endParaRPr lang="fr-FR" sz="1200" dirty="0">
                        <a:solidFill>
                          <a:srgbClr val="FFFF00"/>
                        </a:solidFill>
                        <a:latin typeface="Calibri"/>
                        <a:ea typeface="Calibri"/>
                        <a:cs typeface="Times New Roman"/>
                      </a:endParaRPr>
                    </a:p>
                  </a:txBody>
                  <a:tcPr marL="56559" marR="56559" marT="0" marB="0">
                    <a:lnL>
                      <a:noFill/>
                    </a:lnL>
                    <a:lnR>
                      <a:noFill/>
                    </a:lnR>
                    <a:lnT>
                      <a:noFill/>
                    </a:lnT>
                    <a:lnB>
                      <a:noFill/>
                    </a:lnB>
                    <a:solidFill>
                      <a:schemeClr val="accent1">
                        <a:lumMod val="75000"/>
                      </a:schemeClr>
                    </a:solidFill>
                  </a:tcPr>
                </a:tc>
                <a:tc>
                  <a:txBody>
                    <a:bodyPr/>
                    <a:lstStyle/>
                    <a:p>
                      <a:pPr>
                        <a:lnSpc>
                          <a:spcPct val="115000"/>
                        </a:lnSpc>
                        <a:spcAft>
                          <a:spcPts val="1000"/>
                        </a:spcAft>
                      </a:pPr>
                      <a:r>
                        <a:rPr lang="fr-FR" sz="1200" b="1" dirty="0">
                          <a:solidFill>
                            <a:srgbClr val="FFFF00"/>
                          </a:solidFill>
                          <a:latin typeface="Calibri"/>
                          <a:ea typeface="Calibri"/>
                          <a:cs typeface="Times New Roman"/>
                        </a:rPr>
                        <a:t>Biskra</a:t>
                      </a:r>
                    </a:p>
                    <a:p>
                      <a:pPr>
                        <a:lnSpc>
                          <a:spcPct val="115000"/>
                        </a:lnSpc>
                        <a:spcAft>
                          <a:spcPts val="1000"/>
                        </a:spcAft>
                      </a:pPr>
                      <a:r>
                        <a:rPr lang="fr-FR" sz="1200" b="1" dirty="0" err="1">
                          <a:solidFill>
                            <a:srgbClr val="FFFF00"/>
                          </a:solidFill>
                          <a:latin typeface="Calibri"/>
                          <a:ea typeface="Calibri"/>
                          <a:cs typeface="Times New Roman"/>
                        </a:rPr>
                        <a:t>Ouled</a:t>
                      </a:r>
                      <a:r>
                        <a:rPr lang="fr-FR" sz="1200" b="1" dirty="0">
                          <a:solidFill>
                            <a:srgbClr val="FFFF00"/>
                          </a:solidFill>
                          <a:latin typeface="Calibri"/>
                          <a:ea typeface="Calibri"/>
                          <a:cs typeface="Times New Roman"/>
                        </a:rPr>
                        <a:t> </a:t>
                      </a:r>
                      <a:r>
                        <a:rPr lang="fr-FR" sz="1200" b="1" dirty="0" err="1">
                          <a:solidFill>
                            <a:srgbClr val="FFFF00"/>
                          </a:solidFill>
                          <a:latin typeface="Calibri"/>
                          <a:ea typeface="Calibri"/>
                          <a:cs typeface="Times New Roman"/>
                        </a:rPr>
                        <a:t>Djellel</a:t>
                      </a:r>
                      <a:endParaRPr lang="fr-FR" sz="1200" b="1" dirty="0">
                        <a:solidFill>
                          <a:srgbClr val="FFFF00"/>
                        </a:solidFill>
                        <a:latin typeface="Calibri"/>
                        <a:ea typeface="Calibri"/>
                        <a:cs typeface="Times New Roman"/>
                      </a:endParaRPr>
                    </a:p>
                  </a:txBody>
                  <a:tcPr marL="56559" marR="56559" marT="0" marB="0">
                    <a:lnL>
                      <a:noFill/>
                    </a:lnL>
                    <a:lnR>
                      <a:noFill/>
                    </a:lnR>
                    <a:lnT>
                      <a:noFill/>
                    </a:lnT>
                    <a:lnB>
                      <a:noFill/>
                    </a:lnB>
                    <a:solidFill>
                      <a:schemeClr val="accent1">
                        <a:lumMod val="75000"/>
                      </a:schemeClr>
                    </a:solidFill>
                  </a:tcPr>
                </a:tc>
                <a:tc>
                  <a:txBody>
                    <a:bodyPr/>
                    <a:lstStyle/>
                    <a:p>
                      <a:pPr>
                        <a:lnSpc>
                          <a:spcPct val="115000"/>
                        </a:lnSpc>
                        <a:spcAft>
                          <a:spcPts val="1000"/>
                        </a:spcAft>
                      </a:pPr>
                      <a:r>
                        <a:rPr lang="fr-FR" sz="1200" b="1" dirty="0">
                          <a:solidFill>
                            <a:srgbClr val="FFFF00"/>
                          </a:solidFill>
                          <a:latin typeface="Calibri"/>
                          <a:ea typeface="Calibri"/>
                          <a:cs typeface="Times New Roman"/>
                        </a:rPr>
                        <a:t>37,5 % (24) </a:t>
                      </a:r>
                    </a:p>
                    <a:p>
                      <a:pPr>
                        <a:lnSpc>
                          <a:spcPct val="115000"/>
                        </a:lnSpc>
                        <a:spcAft>
                          <a:spcPts val="1000"/>
                        </a:spcAft>
                      </a:pPr>
                      <a:r>
                        <a:rPr lang="fr-FR" sz="1200" b="1" dirty="0">
                          <a:solidFill>
                            <a:srgbClr val="FFFF00"/>
                          </a:solidFill>
                          <a:latin typeface="Calibri"/>
                          <a:ea typeface="Calibri"/>
                          <a:cs typeface="Times New Roman"/>
                        </a:rPr>
                        <a:t>19 % (N=21)</a:t>
                      </a:r>
                    </a:p>
                  </a:txBody>
                  <a:tcPr marL="56559" marR="56559" marT="0" marB="0">
                    <a:lnL>
                      <a:noFill/>
                    </a:lnL>
                    <a:lnR>
                      <a:noFill/>
                    </a:lnR>
                    <a:lnT>
                      <a:noFill/>
                    </a:lnT>
                    <a:lnB>
                      <a:noFill/>
                    </a:lnB>
                    <a:solidFill>
                      <a:schemeClr val="accent1">
                        <a:lumMod val="75000"/>
                      </a:schemeClr>
                    </a:solidFill>
                  </a:tcPr>
                </a:tc>
                <a:tc>
                  <a:txBody>
                    <a:bodyPr/>
                    <a:lstStyle/>
                    <a:p>
                      <a:pPr>
                        <a:lnSpc>
                          <a:spcPct val="115000"/>
                        </a:lnSpc>
                        <a:spcAft>
                          <a:spcPts val="0"/>
                        </a:spcAft>
                      </a:pPr>
                      <a:r>
                        <a:rPr lang="fr-FR" sz="1200" b="1" dirty="0">
                          <a:solidFill>
                            <a:srgbClr val="FFFF00"/>
                          </a:solidFill>
                          <a:latin typeface="Calibri"/>
                          <a:ea typeface="Calibri"/>
                          <a:cs typeface="Times New Roman"/>
                        </a:rPr>
                        <a:t>    /</a:t>
                      </a:r>
                    </a:p>
                  </a:txBody>
                  <a:tcPr marL="56559" marR="56559" marT="0" marB="0">
                    <a:lnL>
                      <a:noFill/>
                    </a:lnL>
                    <a:lnR>
                      <a:noFill/>
                    </a:lnR>
                    <a:lnT>
                      <a:noFill/>
                    </a:lnT>
                    <a:lnB>
                      <a:noFill/>
                    </a:lnB>
                    <a:solidFill>
                      <a:schemeClr val="accent1">
                        <a:lumMod val="75000"/>
                      </a:schemeClr>
                    </a:solidFill>
                  </a:tcPr>
                </a:tc>
                <a:extLst>
                  <a:ext uri="{0D108BD9-81ED-4DB2-BD59-A6C34878D82A}">
                    <a16:rowId xmlns:a16="http://schemas.microsoft.com/office/drawing/2014/main" val="10004"/>
                  </a:ext>
                </a:extLst>
              </a:tr>
              <a:tr h="445709">
                <a:tc>
                  <a:txBody>
                    <a:bodyPr/>
                    <a:lstStyle/>
                    <a:p>
                      <a:pPr>
                        <a:lnSpc>
                          <a:spcPct val="115000"/>
                        </a:lnSpc>
                        <a:spcAft>
                          <a:spcPts val="1000"/>
                        </a:spcAft>
                      </a:pPr>
                      <a:r>
                        <a:rPr lang="fr-FR" sz="1200" b="1" dirty="0">
                          <a:solidFill>
                            <a:srgbClr val="FFFF00"/>
                          </a:solidFill>
                          <a:latin typeface="Calibri"/>
                          <a:ea typeface="Calibri"/>
                          <a:cs typeface="Times New Roman"/>
                        </a:rPr>
                        <a:t>1994</a:t>
                      </a:r>
                      <a:endParaRPr lang="fr-FR" sz="1200" dirty="0">
                        <a:solidFill>
                          <a:srgbClr val="FFFF00"/>
                        </a:solidFill>
                        <a:latin typeface="Calibri"/>
                        <a:ea typeface="Calibri"/>
                        <a:cs typeface="Times New Roman"/>
                      </a:endParaRPr>
                    </a:p>
                  </a:txBody>
                  <a:tcPr marL="56559" marR="56559" marT="0" marB="0">
                    <a:lnL>
                      <a:noFill/>
                    </a:lnL>
                    <a:lnR>
                      <a:noFill/>
                    </a:lnR>
                    <a:lnT>
                      <a:noFill/>
                    </a:lnT>
                    <a:lnB>
                      <a:noFill/>
                    </a:lnB>
                  </a:tcPr>
                </a:tc>
                <a:tc>
                  <a:txBody>
                    <a:bodyPr/>
                    <a:lstStyle/>
                    <a:p>
                      <a:pPr>
                        <a:lnSpc>
                          <a:spcPct val="115000"/>
                        </a:lnSpc>
                        <a:spcAft>
                          <a:spcPts val="1000"/>
                        </a:spcAft>
                      </a:pPr>
                      <a:r>
                        <a:rPr lang="fr-FR" sz="1200" b="1">
                          <a:solidFill>
                            <a:srgbClr val="FFFF00"/>
                          </a:solidFill>
                          <a:latin typeface="Calibri"/>
                          <a:ea typeface="Calibri"/>
                          <a:cs typeface="Times New Roman"/>
                        </a:rPr>
                        <a:t>Timimoune (Adrar)</a:t>
                      </a:r>
                    </a:p>
                  </a:txBody>
                  <a:tcPr marL="56559" marR="56559" marT="0" marB="0">
                    <a:lnL>
                      <a:noFill/>
                    </a:lnL>
                    <a:lnR>
                      <a:noFill/>
                    </a:lnR>
                    <a:lnT>
                      <a:noFill/>
                    </a:lnT>
                    <a:lnB>
                      <a:noFill/>
                    </a:lnB>
                  </a:tcPr>
                </a:tc>
                <a:tc>
                  <a:txBody>
                    <a:bodyPr/>
                    <a:lstStyle/>
                    <a:p>
                      <a:pPr>
                        <a:lnSpc>
                          <a:spcPct val="115000"/>
                        </a:lnSpc>
                        <a:spcAft>
                          <a:spcPts val="1000"/>
                        </a:spcAft>
                      </a:pPr>
                      <a:r>
                        <a:rPr lang="fr-FR" sz="1200" b="1">
                          <a:solidFill>
                            <a:srgbClr val="FFFF00"/>
                          </a:solidFill>
                          <a:latin typeface="Calibri"/>
                          <a:ea typeface="Calibri"/>
                          <a:cs typeface="Times New Roman"/>
                        </a:rPr>
                        <a:t>          /</a:t>
                      </a:r>
                    </a:p>
                  </a:txBody>
                  <a:tcPr marL="56559" marR="56559" marT="0" marB="0">
                    <a:lnL>
                      <a:noFill/>
                    </a:lnL>
                    <a:lnR>
                      <a:noFill/>
                    </a:lnR>
                    <a:lnT>
                      <a:noFill/>
                    </a:lnT>
                    <a:lnB>
                      <a:noFill/>
                    </a:lnB>
                  </a:tcPr>
                </a:tc>
                <a:tc>
                  <a:txBody>
                    <a:bodyPr/>
                    <a:lstStyle/>
                    <a:p>
                      <a:pPr>
                        <a:lnSpc>
                          <a:spcPct val="115000"/>
                        </a:lnSpc>
                        <a:spcAft>
                          <a:spcPts val="0"/>
                        </a:spcAft>
                      </a:pPr>
                      <a:r>
                        <a:rPr lang="fr-FR" sz="1200" b="1" dirty="0">
                          <a:solidFill>
                            <a:srgbClr val="FFFF00"/>
                          </a:solidFill>
                          <a:latin typeface="Calibri"/>
                          <a:ea typeface="Calibri"/>
                          <a:cs typeface="Times New Roman"/>
                        </a:rPr>
                        <a:t>   50 (8 décès) </a:t>
                      </a:r>
                    </a:p>
                  </a:txBody>
                  <a:tcPr marL="56559" marR="56559" marT="0" marB="0">
                    <a:lnL>
                      <a:noFill/>
                    </a:lnL>
                    <a:lnR>
                      <a:noFill/>
                    </a:lnR>
                    <a:lnT>
                      <a:noFill/>
                    </a:lnT>
                    <a:lnB>
                      <a:noFill/>
                    </a:lnB>
                  </a:tcPr>
                </a:tc>
                <a:extLst>
                  <a:ext uri="{0D108BD9-81ED-4DB2-BD59-A6C34878D82A}">
                    <a16:rowId xmlns:a16="http://schemas.microsoft.com/office/drawing/2014/main" val="10005"/>
                  </a:ext>
                </a:extLst>
              </a:tr>
              <a:tr h="505478">
                <a:tc>
                  <a:txBody>
                    <a:bodyPr/>
                    <a:lstStyle/>
                    <a:p>
                      <a:pPr>
                        <a:lnSpc>
                          <a:spcPct val="115000"/>
                        </a:lnSpc>
                        <a:spcAft>
                          <a:spcPts val="1000"/>
                        </a:spcAft>
                      </a:pPr>
                      <a:r>
                        <a:rPr lang="fr-FR" sz="1200" b="1" dirty="0">
                          <a:solidFill>
                            <a:srgbClr val="FFFF00"/>
                          </a:solidFill>
                          <a:latin typeface="Calibri"/>
                          <a:ea typeface="Calibri"/>
                          <a:cs typeface="Times New Roman"/>
                        </a:rPr>
                        <a:t>2010</a:t>
                      </a:r>
                      <a:endParaRPr lang="fr-FR" sz="1200" dirty="0">
                        <a:solidFill>
                          <a:srgbClr val="FFFF00"/>
                        </a:solidFill>
                        <a:latin typeface="Calibri"/>
                        <a:ea typeface="Calibri"/>
                        <a:cs typeface="Times New Roman"/>
                      </a:endParaRPr>
                    </a:p>
                  </a:txBody>
                  <a:tcPr marL="56559" marR="56559" marT="0" marB="0">
                    <a:lnL>
                      <a:noFill/>
                    </a:lnL>
                    <a:lnR>
                      <a:noFill/>
                    </a:lnR>
                    <a:lnT>
                      <a:noFill/>
                    </a:lnT>
                    <a:lnB>
                      <a:noFill/>
                    </a:lnB>
                    <a:solidFill>
                      <a:srgbClr val="0070C0"/>
                    </a:solidFill>
                  </a:tcPr>
                </a:tc>
                <a:tc>
                  <a:txBody>
                    <a:bodyPr/>
                    <a:lstStyle/>
                    <a:p>
                      <a:pPr>
                        <a:lnSpc>
                          <a:spcPct val="115000"/>
                        </a:lnSpc>
                        <a:spcAft>
                          <a:spcPts val="1000"/>
                        </a:spcAft>
                      </a:pPr>
                      <a:r>
                        <a:rPr lang="fr-FR" sz="1200" b="1" dirty="0">
                          <a:solidFill>
                            <a:srgbClr val="FFFF00"/>
                          </a:solidFill>
                          <a:latin typeface="Calibri"/>
                          <a:ea typeface="Calibri"/>
                          <a:cs typeface="Times New Roman"/>
                        </a:rPr>
                        <a:t>Alger</a:t>
                      </a:r>
                    </a:p>
                  </a:txBody>
                  <a:tcPr marL="56559" marR="56559" marT="0" marB="0">
                    <a:lnL>
                      <a:noFill/>
                    </a:lnL>
                    <a:lnR>
                      <a:noFill/>
                    </a:lnR>
                    <a:lnT>
                      <a:noFill/>
                    </a:lnT>
                    <a:lnB>
                      <a:noFill/>
                    </a:lnB>
                    <a:solidFill>
                      <a:srgbClr val="0070C0"/>
                    </a:solidFill>
                  </a:tcPr>
                </a:tc>
                <a:tc>
                  <a:txBody>
                    <a:bodyPr/>
                    <a:lstStyle/>
                    <a:p>
                      <a:pPr>
                        <a:lnSpc>
                          <a:spcPct val="115000"/>
                        </a:lnSpc>
                        <a:spcAft>
                          <a:spcPts val="1000"/>
                        </a:spcAft>
                      </a:pPr>
                      <a:r>
                        <a:rPr lang="fr-FR" sz="1200" b="1" dirty="0">
                          <a:solidFill>
                            <a:srgbClr val="FFFF00"/>
                          </a:solidFill>
                          <a:latin typeface="Calibri"/>
                          <a:ea typeface="Calibri"/>
                          <a:cs typeface="Times New Roman"/>
                        </a:rPr>
                        <a:t>6,7% (N=165) </a:t>
                      </a:r>
                    </a:p>
                  </a:txBody>
                  <a:tcPr marL="56559" marR="56559" marT="0" marB="0">
                    <a:lnL>
                      <a:noFill/>
                    </a:lnL>
                    <a:lnR>
                      <a:noFill/>
                    </a:lnR>
                    <a:lnT>
                      <a:noFill/>
                    </a:lnT>
                    <a:lnB>
                      <a:noFill/>
                    </a:lnB>
                    <a:solidFill>
                      <a:srgbClr val="0070C0"/>
                    </a:solidFill>
                  </a:tcPr>
                </a:tc>
                <a:tc>
                  <a:txBody>
                    <a:bodyPr/>
                    <a:lstStyle/>
                    <a:p>
                      <a:pPr>
                        <a:lnSpc>
                          <a:spcPct val="115000"/>
                        </a:lnSpc>
                        <a:spcAft>
                          <a:spcPts val="0"/>
                        </a:spcAft>
                      </a:pPr>
                      <a:r>
                        <a:rPr lang="fr-FR" sz="1200" b="1" dirty="0">
                          <a:solidFill>
                            <a:srgbClr val="FFFF00"/>
                          </a:solidFill>
                          <a:latin typeface="Calibri"/>
                          <a:ea typeface="Calibri"/>
                          <a:cs typeface="Times New Roman"/>
                        </a:rPr>
                        <a:t>         /</a:t>
                      </a:r>
                    </a:p>
                  </a:txBody>
                  <a:tcPr marL="56559" marR="56559" marT="0" marB="0">
                    <a:lnL>
                      <a:noFill/>
                    </a:lnL>
                    <a:lnR>
                      <a:noFill/>
                    </a:lnR>
                    <a:lnT>
                      <a:noFill/>
                    </a:lnT>
                    <a:lnB>
                      <a:noFill/>
                    </a:lnB>
                    <a:solidFill>
                      <a:srgbClr val="0070C0"/>
                    </a:solidFill>
                  </a:tcPr>
                </a:tc>
                <a:extLst>
                  <a:ext uri="{0D108BD9-81ED-4DB2-BD59-A6C34878D82A}">
                    <a16:rowId xmlns:a16="http://schemas.microsoft.com/office/drawing/2014/main" val="10006"/>
                  </a:ext>
                </a:extLst>
              </a:tr>
              <a:tr h="505478">
                <a:tc>
                  <a:txBody>
                    <a:bodyPr/>
                    <a:lstStyle/>
                    <a:p>
                      <a:pPr>
                        <a:lnSpc>
                          <a:spcPct val="115000"/>
                        </a:lnSpc>
                        <a:spcAft>
                          <a:spcPts val="0"/>
                        </a:spcAft>
                      </a:pPr>
                      <a:r>
                        <a:rPr lang="fr-FR" sz="1200" b="1" dirty="0">
                          <a:solidFill>
                            <a:srgbClr val="FFFF00"/>
                          </a:solidFill>
                          <a:latin typeface="Calibri"/>
                          <a:ea typeface="Calibri"/>
                          <a:cs typeface="Times New Roman"/>
                        </a:rPr>
                        <a:t>2012</a:t>
                      </a:r>
                      <a:endParaRPr lang="fr-FR" sz="1200" dirty="0">
                        <a:solidFill>
                          <a:srgbClr val="FFFF00"/>
                        </a:solidFill>
                        <a:latin typeface="Calibri"/>
                        <a:ea typeface="Calibri"/>
                        <a:cs typeface="Times New Roman"/>
                      </a:endParaRPr>
                    </a:p>
                  </a:txBody>
                  <a:tcPr marL="56559" marR="56559" marT="0" marB="0">
                    <a:lnL>
                      <a:noFill/>
                    </a:lnL>
                    <a:lnR>
                      <a:noFill/>
                    </a:lnR>
                    <a:lnT>
                      <a:noFill/>
                    </a:lnT>
                    <a:lnB>
                      <a:noFill/>
                    </a:lnB>
                  </a:tcPr>
                </a:tc>
                <a:tc>
                  <a:txBody>
                    <a:bodyPr/>
                    <a:lstStyle/>
                    <a:p>
                      <a:pPr>
                        <a:lnSpc>
                          <a:spcPct val="115000"/>
                        </a:lnSpc>
                        <a:spcAft>
                          <a:spcPts val="0"/>
                        </a:spcAft>
                      </a:pPr>
                      <a:r>
                        <a:rPr lang="fr-FR" sz="1200" b="1" dirty="0">
                          <a:solidFill>
                            <a:srgbClr val="FFFF00"/>
                          </a:solidFill>
                          <a:latin typeface="Calibri"/>
                          <a:ea typeface="Calibri"/>
                          <a:cs typeface="Times New Roman"/>
                        </a:rPr>
                        <a:t>Jijel</a:t>
                      </a:r>
                    </a:p>
                  </a:txBody>
                  <a:tcPr marL="56559" marR="56559" marT="0" marB="0">
                    <a:lnL>
                      <a:noFill/>
                    </a:lnL>
                    <a:lnR>
                      <a:noFill/>
                    </a:lnR>
                    <a:lnT>
                      <a:noFill/>
                    </a:lnT>
                    <a:lnB>
                      <a:noFill/>
                    </a:lnB>
                  </a:tcPr>
                </a:tc>
                <a:tc>
                  <a:txBody>
                    <a:bodyPr/>
                    <a:lstStyle/>
                    <a:p>
                      <a:pPr>
                        <a:lnSpc>
                          <a:spcPct val="115000"/>
                        </a:lnSpc>
                        <a:spcAft>
                          <a:spcPts val="0"/>
                        </a:spcAft>
                      </a:pPr>
                      <a:r>
                        <a:rPr lang="fr-FR" sz="1200" b="1" dirty="0">
                          <a:solidFill>
                            <a:srgbClr val="FFFF00"/>
                          </a:solidFill>
                          <a:latin typeface="Calibri"/>
                          <a:ea typeface="Calibri"/>
                          <a:cs typeface="Times New Roman"/>
                        </a:rPr>
                        <a:t>         / </a:t>
                      </a:r>
                    </a:p>
                  </a:txBody>
                  <a:tcPr marL="56559" marR="56559" marT="0" marB="0">
                    <a:lnL>
                      <a:noFill/>
                    </a:lnL>
                    <a:lnR>
                      <a:noFill/>
                    </a:lnR>
                    <a:lnT>
                      <a:noFill/>
                    </a:lnT>
                    <a:lnB>
                      <a:noFill/>
                    </a:lnB>
                  </a:tcPr>
                </a:tc>
                <a:tc>
                  <a:txBody>
                    <a:bodyPr/>
                    <a:lstStyle/>
                    <a:p>
                      <a:pPr>
                        <a:lnSpc>
                          <a:spcPct val="115000"/>
                        </a:lnSpc>
                        <a:spcAft>
                          <a:spcPts val="0"/>
                        </a:spcAft>
                      </a:pPr>
                      <a:r>
                        <a:rPr lang="fr-FR" sz="1200" b="1" dirty="0">
                          <a:solidFill>
                            <a:srgbClr val="FFFF00"/>
                          </a:solidFill>
                          <a:latin typeface="Calibri"/>
                          <a:ea typeface="Calibri"/>
                          <a:cs typeface="Times New Roman"/>
                        </a:rPr>
                        <a:t> 01 ( Décès)</a:t>
                      </a:r>
                    </a:p>
                  </a:txBody>
                  <a:tcPr marL="56559" marR="56559" marT="0" marB="0">
                    <a:lnL>
                      <a:noFill/>
                    </a:lnL>
                    <a:lnR>
                      <a:noFill/>
                    </a:lnR>
                    <a:lnT>
                      <a:noFill/>
                    </a:lnT>
                    <a:lnB>
                      <a:noFill/>
                    </a:lnB>
                  </a:tcPr>
                </a:tc>
                <a:extLst>
                  <a:ext uri="{0D108BD9-81ED-4DB2-BD59-A6C34878D82A}">
                    <a16:rowId xmlns:a16="http://schemas.microsoft.com/office/drawing/2014/main" val="10007"/>
                  </a:ext>
                </a:extLst>
              </a:tr>
              <a:tr h="505478">
                <a:tc>
                  <a:txBody>
                    <a:bodyPr/>
                    <a:lstStyle/>
                    <a:p>
                      <a:pPr>
                        <a:lnSpc>
                          <a:spcPct val="115000"/>
                        </a:lnSpc>
                        <a:spcAft>
                          <a:spcPts val="0"/>
                        </a:spcAft>
                      </a:pPr>
                      <a:r>
                        <a:rPr lang="fr-FR" sz="1200" b="1" dirty="0">
                          <a:solidFill>
                            <a:srgbClr val="FFFF00"/>
                          </a:solidFill>
                          <a:latin typeface="Calibri"/>
                          <a:ea typeface="Calibri"/>
                          <a:cs typeface="Times New Roman"/>
                        </a:rPr>
                        <a:t>2014</a:t>
                      </a:r>
                      <a:endParaRPr lang="fr-FR" sz="1200" dirty="0">
                        <a:solidFill>
                          <a:srgbClr val="FFFF00"/>
                        </a:solidFill>
                        <a:latin typeface="Calibri"/>
                        <a:ea typeface="Calibri"/>
                        <a:cs typeface="Times New Roman"/>
                      </a:endParaRPr>
                    </a:p>
                  </a:txBody>
                  <a:tcPr marL="56559" marR="56559" marT="0" marB="0">
                    <a:lnL>
                      <a:noFill/>
                    </a:lnL>
                    <a:lnR>
                      <a:noFill/>
                    </a:lnR>
                    <a:lnT>
                      <a:noFill/>
                    </a:lnT>
                    <a:lnB>
                      <a:noFill/>
                    </a:lnB>
                    <a:solidFill>
                      <a:schemeClr val="accent1">
                        <a:lumMod val="75000"/>
                      </a:schemeClr>
                    </a:solidFill>
                  </a:tcPr>
                </a:tc>
                <a:tc>
                  <a:txBody>
                    <a:bodyPr/>
                    <a:lstStyle/>
                    <a:p>
                      <a:pPr>
                        <a:lnSpc>
                          <a:spcPct val="115000"/>
                        </a:lnSpc>
                        <a:spcAft>
                          <a:spcPts val="0"/>
                        </a:spcAft>
                      </a:pPr>
                      <a:r>
                        <a:rPr lang="fr-FR" sz="1200" b="1" dirty="0">
                          <a:solidFill>
                            <a:srgbClr val="FFFF00"/>
                          </a:solidFill>
                          <a:latin typeface="Calibri"/>
                          <a:ea typeface="Calibri"/>
                          <a:cs typeface="Times New Roman"/>
                        </a:rPr>
                        <a:t>El taraf</a:t>
                      </a:r>
                    </a:p>
                  </a:txBody>
                  <a:tcPr marL="56559" marR="56559" marT="0" marB="0">
                    <a:lnL>
                      <a:noFill/>
                    </a:lnL>
                    <a:lnR>
                      <a:noFill/>
                    </a:lnR>
                    <a:lnT>
                      <a:noFill/>
                    </a:lnT>
                    <a:lnB>
                      <a:noFill/>
                    </a:lnB>
                    <a:solidFill>
                      <a:schemeClr val="accent1">
                        <a:lumMod val="75000"/>
                      </a:schemeClr>
                    </a:solidFill>
                  </a:tcPr>
                </a:tc>
                <a:tc>
                  <a:txBody>
                    <a:bodyPr/>
                    <a:lstStyle/>
                    <a:p>
                      <a:pPr>
                        <a:lnSpc>
                          <a:spcPct val="115000"/>
                        </a:lnSpc>
                        <a:spcAft>
                          <a:spcPts val="0"/>
                        </a:spcAft>
                      </a:pPr>
                      <a:r>
                        <a:rPr lang="fr-FR" sz="1200" b="1" dirty="0">
                          <a:solidFill>
                            <a:srgbClr val="FFFF00"/>
                          </a:solidFill>
                          <a:latin typeface="Calibri"/>
                          <a:ea typeface="Calibri"/>
                          <a:cs typeface="Times New Roman"/>
                        </a:rPr>
                        <a:t>32% (N=34 chevaux)</a:t>
                      </a:r>
                    </a:p>
                  </a:txBody>
                  <a:tcPr marL="56559" marR="56559" marT="0" marB="0">
                    <a:lnL>
                      <a:noFill/>
                    </a:lnL>
                    <a:lnR>
                      <a:noFill/>
                    </a:lnR>
                    <a:lnT>
                      <a:noFill/>
                    </a:lnT>
                    <a:lnB>
                      <a:noFill/>
                    </a:lnB>
                    <a:solidFill>
                      <a:schemeClr val="accent1">
                        <a:lumMod val="75000"/>
                      </a:schemeClr>
                    </a:solidFill>
                  </a:tcPr>
                </a:tc>
                <a:tc>
                  <a:txBody>
                    <a:bodyPr/>
                    <a:lstStyle/>
                    <a:p>
                      <a:pPr>
                        <a:lnSpc>
                          <a:spcPct val="115000"/>
                        </a:lnSpc>
                        <a:spcAft>
                          <a:spcPts val="0"/>
                        </a:spcAft>
                      </a:pPr>
                      <a:r>
                        <a:rPr lang="fr-FR" sz="1200" b="1" dirty="0">
                          <a:solidFill>
                            <a:srgbClr val="FFFF00"/>
                          </a:solidFill>
                          <a:latin typeface="Calibri"/>
                          <a:ea typeface="Calibri"/>
                          <a:cs typeface="Times New Roman"/>
                        </a:rPr>
                        <a:t>      /</a:t>
                      </a:r>
                    </a:p>
                  </a:txBody>
                  <a:tcPr marL="56559" marR="56559" marT="0" marB="0">
                    <a:lnL>
                      <a:noFill/>
                    </a:lnL>
                    <a:lnR>
                      <a:noFill/>
                    </a:lnR>
                    <a:lnT>
                      <a:noFill/>
                    </a:lnT>
                    <a:lnB>
                      <a:noFill/>
                    </a:lnB>
                    <a:solidFill>
                      <a:schemeClr val="accent1">
                        <a:lumMod val="75000"/>
                      </a:schemeClr>
                    </a:solidFill>
                  </a:tcPr>
                </a:tc>
                <a:extLst>
                  <a:ext uri="{0D108BD9-81ED-4DB2-BD59-A6C34878D82A}">
                    <a16:rowId xmlns:a16="http://schemas.microsoft.com/office/drawing/2014/main" val="10008"/>
                  </a:ext>
                </a:extLst>
              </a:tr>
            </a:tbl>
          </a:graphicData>
        </a:graphic>
      </p:graphicFrame>
      <p:sp>
        <p:nvSpPr>
          <p:cNvPr id="21" name="ZoneTexte 20"/>
          <p:cNvSpPr txBox="1"/>
          <p:nvPr/>
        </p:nvSpPr>
        <p:spPr>
          <a:xfrm>
            <a:off x="6561628" y="5877273"/>
            <a:ext cx="3646747" cy="830997"/>
          </a:xfrm>
          <a:prstGeom prst="rect">
            <a:avLst/>
          </a:prstGeom>
          <a:noFill/>
        </p:spPr>
        <p:txBody>
          <a:bodyPr wrap="square" rtlCol="0">
            <a:spAutoFit/>
          </a:bodyPr>
          <a:lstStyle/>
          <a:p>
            <a:pPr algn="ctr">
              <a:defRPr/>
            </a:pPr>
            <a:r>
              <a:rPr lang="fr-FR" sz="1200" b="1" dirty="0" err="1">
                <a:solidFill>
                  <a:srgbClr val="FFFF00"/>
                </a:solidFill>
              </a:rPr>
              <a:t>BenA.KHALDI</a:t>
            </a:r>
            <a:r>
              <a:rPr lang="fr-FR" sz="1200" b="1" dirty="0">
                <a:solidFill>
                  <a:srgbClr val="FFFF00"/>
                </a:solidFill>
              </a:rPr>
              <a:t>, A.HACHID </a:t>
            </a:r>
          </a:p>
          <a:p>
            <a:pPr algn="ctr">
              <a:defRPr/>
            </a:pPr>
            <a:r>
              <a:rPr lang="fr-FR" sz="1200" b="1" i="1" dirty="0">
                <a:solidFill>
                  <a:srgbClr val="FFFF00"/>
                </a:solidFill>
              </a:rPr>
              <a:t>Laboratoire des Arbovirus et Virus Emergents</a:t>
            </a:r>
          </a:p>
          <a:p>
            <a:pPr algn="ctr">
              <a:defRPr/>
            </a:pPr>
            <a:r>
              <a:rPr lang="fr-FR" sz="1200" b="1" i="1" dirty="0">
                <a:solidFill>
                  <a:srgbClr val="FFFF00"/>
                </a:solidFill>
              </a:rPr>
              <a:t>Institut Pasteur d’Algérie</a:t>
            </a:r>
          </a:p>
          <a:p>
            <a:pPr algn="ctr"/>
            <a:r>
              <a:rPr lang="fr-FR" sz="1200" b="1" dirty="0" err="1">
                <a:solidFill>
                  <a:srgbClr val="FFFF00"/>
                </a:solidFill>
              </a:rPr>
              <a:t>allal.K.IPA</a:t>
            </a:r>
            <a:endParaRPr lang="fr-FR" sz="1200" b="1" dirty="0">
              <a:solidFill>
                <a:srgbClr val="FFFF00"/>
              </a:solidFill>
            </a:endParaRPr>
          </a:p>
        </p:txBody>
      </p:sp>
      <p:sp>
        <p:nvSpPr>
          <p:cNvPr id="2" name="ZoneTexte 1"/>
          <p:cNvSpPr txBox="1"/>
          <p:nvPr/>
        </p:nvSpPr>
        <p:spPr>
          <a:xfrm>
            <a:off x="261257" y="44819"/>
            <a:ext cx="11778343" cy="584775"/>
          </a:xfrm>
          <a:prstGeom prst="rect">
            <a:avLst/>
          </a:prstGeom>
          <a:solidFill>
            <a:srgbClr val="002060"/>
          </a:solidFill>
        </p:spPr>
        <p:txBody>
          <a:bodyPr wrap="square" rtlCol="0">
            <a:spAutoFit/>
          </a:bodyPr>
          <a:lstStyle/>
          <a:p>
            <a:pPr algn="ctr"/>
            <a:r>
              <a:rPr lang="fr-FR" sz="3200" b="1" dirty="0">
                <a:solidFill>
                  <a:srgbClr val="FFC000"/>
                </a:solidFill>
                <a:latin typeface="Bahnschrift" panose="020B0502040204020203" pitchFamily="34" charset="0"/>
              </a:rPr>
              <a:t> West Nile Virus</a:t>
            </a:r>
          </a:p>
        </p:txBody>
      </p:sp>
    </p:spTree>
    <p:extLst>
      <p:ext uri="{BB962C8B-B14F-4D97-AF65-F5344CB8AC3E}">
        <p14:creationId xmlns:p14="http://schemas.microsoft.com/office/powerpoint/2010/main" val="2114219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314575" y="557212"/>
            <a:ext cx="7562850" cy="5743575"/>
          </a:xfrm>
          <a:prstGeom prst="rect">
            <a:avLst/>
          </a:prstGeom>
        </p:spPr>
      </p:pic>
      <p:sp>
        <p:nvSpPr>
          <p:cNvPr id="3" name="ZoneTexte 2"/>
          <p:cNvSpPr txBox="1"/>
          <p:nvPr/>
        </p:nvSpPr>
        <p:spPr>
          <a:xfrm>
            <a:off x="8681852" y="6391686"/>
            <a:ext cx="2015936" cy="369332"/>
          </a:xfrm>
          <a:prstGeom prst="rect">
            <a:avLst/>
          </a:prstGeom>
          <a:noFill/>
        </p:spPr>
        <p:txBody>
          <a:bodyPr wrap="none" rtlCol="0">
            <a:spAutoFit/>
          </a:bodyPr>
          <a:lstStyle/>
          <a:p>
            <a:r>
              <a:rPr lang="fr-FR" dirty="0" err="1">
                <a:solidFill>
                  <a:schemeClr val="bg1"/>
                </a:solidFill>
              </a:rPr>
              <a:t>Hachid</a:t>
            </a:r>
            <a:r>
              <a:rPr lang="fr-FR" dirty="0">
                <a:solidFill>
                  <a:schemeClr val="bg1"/>
                </a:solidFill>
              </a:rPr>
              <a:t> </a:t>
            </a:r>
            <a:r>
              <a:rPr lang="fr-FR" dirty="0" err="1">
                <a:solidFill>
                  <a:schemeClr val="bg1"/>
                </a:solidFill>
              </a:rPr>
              <a:t>Aissam</a:t>
            </a:r>
            <a:r>
              <a:rPr lang="fr-FR" dirty="0">
                <a:solidFill>
                  <a:schemeClr val="bg1"/>
                </a:solidFill>
              </a:rPr>
              <a:t> IPA f</a:t>
            </a:r>
          </a:p>
        </p:txBody>
      </p:sp>
    </p:spTree>
    <p:extLst>
      <p:ext uri="{BB962C8B-B14F-4D97-AF65-F5344CB8AC3E}">
        <p14:creationId xmlns:p14="http://schemas.microsoft.com/office/powerpoint/2010/main" val="10973700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30628" y="61842"/>
            <a:ext cx="10689772" cy="6796158"/>
          </a:xfrm>
          <a:prstGeom prst="rect">
            <a:avLst/>
          </a:prstGeom>
        </p:spPr>
      </p:pic>
      <p:sp>
        <p:nvSpPr>
          <p:cNvPr id="3" name="ZoneTexte 2"/>
          <p:cNvSpPr txBox="1"/>
          <p:nvPr/>
        </p:nvSpPr>
        <p:spPr>
          <a:xfrm>
            <a:off x="9999023" y="6173972"/>
            <a:ext cx="1975605" cy="369332"/>
          </a:xfrm>
          <a:prstGeom prst="rect">
            <a:avLst/>
          </a:prstGeom>
          <a:solidFill>
            <a:schemeClr val="accent1">
              <a:lumMod val="50000"/>
            </a:schemeClr>
          </a:solidFill>
        </p:spPr>
        <p:txBody>
          <a:bodyPr wrap="none" rtlCol="0">
            <a:spAutoFit/>
          </a:bodyPr>
          <a:lstStyle/>
          <a:p>
            <a:r>
              <a:rPr lang="fr-FR" dirty="0" err="1">
                <a:solidFill>
                  <a:schemeClr val="bg1"/>
                </a:solidFill>
              </a:rPr>
              <a:t>Hanoun</a:t>
            </a:r>
            <a:r>
              <a:rPr lang="fr-FR" dirty="0">
                <a:solidFill>
                  <a:schemeClr val="bg1"/>
                </a:solidFill>
              </a:rPr>
              <a:t>, JIS 8, </a:t>
            </a:r>
            <a:r>
              <a:rPr lang="fr-FR" dirty="0" err="1">
                <a:solidFill>
                  <a:schemeClr val="bg1"/>
                </a:solidFill>
              </a:rPr>
              <a:t>Setif</a:t>
            </a:r>
            <a:endParaRPr lang="fr-FR" dirty="0">
              <a:solidFill>
                <a:schemeClr val="bg1"/>
              </a:solidFill>
            </a:endParaRPr>
          </a:p>
        </p:txBody>
      </p:sp>
    </p:spTree>
    <p:extLst>
      <p:ext uri="{BB962C8B-B14F-4D97-AF65-F5344CB8AC3E}">
        <p14:creationId xmlns:p14="http://schemas.microsoft.com/office/powerpoint/2010/main" val="2453562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79615" y="447366"/>
            <a:ext cx="10542814" cy="6200775"/>
          </a:xfrm>
          <a:prstGeom prst="rect">
            <a:avLst/>
          </a:prstGeom>
        </p:spPr>
      </p:pic>
    </p:spTree>
    <p:extLst>
      <p:ext uri="{BB962C8B-B14F-4D97-AF65-F5344CB8AC3E}">
        <p14:creationId xmlns:p14="http://schemas.microsoft.com/office/powerpoint/2010/main" val="3284570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88125" y="775186"/>
            <a:ext cx="10125446" cy="3514725"/>
          </a:xfrm>
          <a:prstGeom prst="rect">
            <a:avLst/>
          </a:prstGeom>
        </p:spPr>
      </p:pic>
      <p:sp>
        <p:nvSpPr>
          <p:cNvPr id="3" name="Rectangle 2"/>
          <p:cNvSpPr/>
          <p:nvPr/>
        </p:nvSpPr>
        <p:spPr>
          <a:xfrm>
            <a:off x="249383" y="4491521"/>
            <a:ext cx="11554690" cy="2308324"/>
          </a:xfrm>
          <a:prstGeom prst="rect">
            <a:avLst/>
          </a:prstGeom>
        </p:spPr>
        <p:txBody>
          <a:bodyPr wrap="square">
            <a:spAutoFit/>
          </a:bodyPr>
          <a:lstStyle/>
          <a:p>
            <a:pPr marL="342900" indent="-342900">
              <a:buFont typeface="Arial" panose="020B0604020202020204" pitchFamily="34" charset="0"/>
              <a:buChar char="•"/>
            </a:pPr>
            <a:r>
              <a:rPr lang="fr-FR" sz="2400" dirty="0">
                <a:solidFill>
                  <a:schemeClr val="bg1"/>
                </a:solidFill>
                <a:latin typeface="Bahnschrift" panose="020B0502040204020203" pitchFamily="34" charset="0"/>
              </a:rPr>
              <a:t>1996 : Première épidémie : plus de 500 cas humains à Bucarest (Roumanie) </a:t>
            </a:r>
          </a:p>
          <a:p>
            <a:pPr marL="342900" indent="-342900">
              <a:buFont typeface="Arial" panose="020B0604020202020204" pitchFamily="34" charset="0"/>
              <a:buChar char="•"/>
            </a:pPr>
            <a:endParaRPr lang="fr-FR" sz="2400" dirty="0">
              <a:solidFill>
                <a:schemeClr val="bg1"/>
              </a:solidFill>
              <a:latin typeface="Bahnschrift" panose="020B0502040204020203" pitchFamily="34" charset="0"/>
            </a:endParaRPr>
          </a:p>
          <a:p>
            <a:pPr marL="342900" indent="-342900">
              <a:buFont typeface="Arial" panose="020B0604020202020204" pitchFamily="34" charset="0"/>
              <a:buChar char="•"/>
            </a:pPr>
            <a:r>
              <a:rPr lang="fr-FR" sz="2400" dirty="0">
                <a:solidFill>
                  <a:schemeClr val="bg1"/>
                </a:solidFill>
                <a:latin typeface="Bahnschrift" panose="020B0502040204020203" pitchFamily="34" charset="0"/>
              </a:rPr>
              <a:t>Europe et dans le bassin méditerranéen, des épidémies de méningo-encéphalites, parfois mortelles chez l'homme, ainsi que des épizooties chez les chevaux sont régulièrement déclarées lorsque les conditions climatologiques favorisent une prolifération des moustiques</a:t>
            </a:r>
          </a:p>
        </p:txBody>
      </p:sp>
      <p:sp>
        <p:nvSpPr>
          <p:cNvPr id="4" name="Rectangle 3"/>
          <p:cNvSpPr/>
          <p:nvPr/>
        </p:nvSpPr>
        <p:spPr>
          <a:xfrm>
            <a:off x="249383" y="74425"/>
            <a:ext cx="11554690" cy="646331"/>
          </a:xfrm>
          <a:prstGeom prst="rect">
            <a:avLst/>
          </a:prstGeom>
        </p:spPr>
        <p:txBody>
          <a:bodyPr wrap="square">
            <a:spAutoFit/>
          </a:bodyPr>
          <a:lstStyle/>
          <a:p>
            <a:pPr algn="ctr"/>
            <a:r>
              <a:rPr lang="fr-FR" sz="3600" b="1" dirty="0">
                <a:solidFill>
                  <a:srgbClr val="FFC000"/>
                </a:solidFill>
                <a:latin typeface="Bahnschrift" panose="020B0502040204020203" pitchFamily="34" charset="0"/>
              </a:rPr>
              <a:t>En Europe</a:t>
            </a:r>
          </a:p>
        </p:txBody>
      </p:sp>
    </p:spTree>
    <p:extLst>
      <p:ext uri="{BB962C8B-B14F-4D97-AF65-F5344CB8AC3E}">
        <p14:creationId xmlns:p14="http://schemas.microsoft.com/office/powerpoint/2010/main" val="4049710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979" y="159204"/>
            <a:ext cx="7962900" cy="573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0703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9935B37-4B69-472F-A57F-3BCD71D82011}" type="slidenum">
              <a:rPr lang="fr-FR" smtClean="0"/>
              <a:pPr/>
              <a:t>37</a:t>
            </a:fld>
            <a:endParaRPr lang="fr-FR"/>
          </a:p>
        </p:txBody>
      </p:sp>
      <p:pic>
        <p:nvPicPr>
          <p:cNvPr id="5" name="Image 4"/>
          <p:cNvPicPr>
            <a:picLocks noChangeAspect="1"/>
          </p:cNvPicPr>
          <p:nvPr/>
        </p:nvPicPr>
        <p:blipFill>
          <a:blip r:embed="rId2"/>
          <a:stretch>
            <a:fillRect/>
          </a:stretch>
        </p:blipFill>
        <p:spPr>
          <a:xfrm>
            <a:off x="5831210" y="222411"/>
            <a:ext cx="4836790" cy="3390899"/>
          </a:xfrm>
          <a:prstGeom prst="rect">
            <a:avLst/>
          </a:prstGeom>
          <a:ln>
            <a:solidFill>
              <a:schemeClr val="tx1"/>
            </a:solidFill>
          </a:ln>
        </p:spPr>
      </p:pic>
      <p:sp>
        <p:nvSpPr>
          <p:cNvPr id="3" name="Rectangle 2"/>
          <p:cNvSpPr/>
          <p:nvPr/>
        </p:nvSpPr>
        <p:spPr>
          <a:xfrm>
            <a:off x="4267200" y="3717033"/>
            <a:ext cx="7304314" cy="2862322"/>
          </a:xfrm>
          <a:prstGeom prst="rect">
            <a:avLst/>
          </a:prstGeom>
        </p:spPr>
        <p:txBody>
          <a:bodyPr wrap="square">
            <a:spAutoFit/>
          </a:bodyPr>
          <a:lstStyle/>
          <a:p>
            <a:r>
              <a:rPr lang="fr-FR" b="1" dirty="0">
                <a:solidFill>
                  <a:schemeClr val="bg1"/>
                </a:solidFill>
                <a:latin typeface="Bahnschrift" panose="020B0502040204020203" pitchFamily="34" charset="0"/>
              </a:rPr>
              <a:t>Entre le 5 et le 11 octobre 2018, les États membres de l'UE  ont signalé 85 infections humaines: </a:t>
            </a:r>
          </a:p>
          <a:p>
            <a:endParaRPr lang="fr-FR" b="1" dirty="0">
              <a:solidFill>
                <a:schemeClr val="bg1"/>
              </a:solidFill>
              <a:latin typeface="Bahnschrift" panose="020B0502040204020203" pitchFamily="34" charset="0"/>
            </a:endParaRPr>
          </a:p>
          <a:p>
            <a:r>
              <a:rPr lang="fr-FR" b="1" dirty="0">
                <a:solidFill>
                  <a:schemeClr val="bg1"/>
                </a:solidFill>
                <a:latin typeface="Bahnschrift" panose="020B0502040204020203" pitchFamily="34" charset="0"/>
              </a:rPr>
              <a:t>Italie (41), en Roumanie (12), en Grèce (11), en France (6), en Hongrie (6), en Bulgarie (5) et en Autriche ( 3) et la République tchèque (1). </a:t>
            </a:r>
          </a:p>
          <a:p>
            <a:r>
              <a:rPr lang="fr-FR" b="1" dirty="0">
                <a:solidFill>
                  <a:schemeClr val="bg1"/>
                </a:solidFill>
                <a:latin typeface="Bahnschrift" panose="020B0502040204020203" pitchFamily="34" charset="0"/>
              </a:rPr>
              <a:t>Les pays voisins de l'UE ont signalé 48 cas en Israël (29) et en Serbie (19).</a:t>
            </a:r>
          </a:p>
          <a:p>
            <a:r>
              <a:rPr lang="fr-FR" b="1" dirty="0" err="1">
                <a:solidFill>
                  <a:schemeClr val="bg1"/>
                </a:solidFill>
                <a:latin typeface="Bahnschrift" panose="020B0502040204020203" pitchFamily="34" charset="0"/>
              </a:rPr>
              <a:t>Dec</a:t>
            </a:r>
            <a:r>
              <a:rPr lang="fr-FR" b="1" dirty="0">
                <a:solidFill>
                  <a:schemeClr val="bg1"/>
                </a:solidFill>
                <a:latin typeface="Bahnschrift" panose="020B0502040204020203" pitchFamily="34" charset="0"/>
              </a:rPr>
              <a:t> 2018, 12 décès ont été signalés par l'Italie (7), la Roumanie (2), la Serbie (2) et la Grèce (1).</a:t>
            </a:r>
          </a:p>
        </p:txBody>
      </p:sp>
      <p:sp>
        <p:nvSpPr>
          <p:cNvPr id="4" name="ZoneTexte 3"/>
          <p:cNvSpPr txBox="1"/>
          <p:nvPr/>
        </p:nvSpPr>
        <p:spPr>
          <a:xfrm>
            <a:off x="357876" y="4014259"/>
            <a:ext cx="3600400" cy="1077218"/>
          </a:xfrm>
          <a:prstGeom prst="rect">
            <a:avLst/>
          </a:prstGeom>
          <a:noFill/>
        </p:spPr>
        <p:txBody>
          <a:bodyPr wrap="square" rtlCol="0">
            <a:spAutoFit/>
          </a:bodyPr>
          <a:lstStyle/>
          <a:p>
            <a:pPr algn="ctr"/>
            <a:r>
              <a:rPr lang="fr-FR" sz="3200" b="1" dirty="0">
                <a:solidFill>
                  <a:srgbClr val="FFC000"/>
                </a:solidFill>
                <a:latin typeface="Bahnschrift" panose="020B0502040204020203" pitchFamily="34" charset="0"/>
              </a:rPr>
              <a:t>Epidémie </a:t>
            </a:r>
          </a:p>
          <a:p>
            <a:pPr algn="ctr"/>
            <a:r>
              <a:rPr lang="fr-FR" sz="3200" b="1" dirty="0">
                <a:solidFill>
                  <a:srgbClr val="FFC000"/>
                </a:solidFill>
                <a:latin typeface="Bahnschrift" panose="020B0502040204020203" pitchFamily="34" charset="0"/>
              </a:rPr>
              <a:t>méditerranéenne</a:t>
            </a:r>
          </a:p>
        </p:txBody>
      </p:sp>
    </p:spTree>
    <p:extLst>
      <p:ext uri="{BB962C8B-B14F-4D97-AF65-F5344CB8AC3E}">
        <p14:creationId xmlns:p14="http://schemas.microsoft.com/office/powerpoint/2010/main" val="2070836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287299" y="0"/>
            <a:ext cx="5597917" cy="3124200"/>
          </a:xfrm>
          <a:prstGeom prst="rect">
            <a:avLst/>
          </a:prstGeom>
          <a:ln>
            <a:solidFill>
              <a:schemeClr val="tx1"/>
            </a:solidFill>
          </a:ln>
        </p:spPr>
      </p:pic>
      <p:pic>
        <p:nvPicPr>
          <p:cNvPr id="3" name="Image 2"/>
          <p:cNvPicPr>
            <a:picLocks noChangeAspect="1"/>
          </p:cNvPicPr>
          <p:nvPr/>
        </p:nvPicPr>
        <p:blipFill>
          <a:blip r:embed="rId3"/>
          <a:stretch>
            <a:fillRect/>
          </a:stretch>
        </p:blipFill>
        <p:spPr>
          <a:xfrm>
            <a:off x="127967" y="3124200"/>
            <a:ext cx="7757249" cy="3057525"/>
          </a:xfrm>
          <a:prstGeom prst="rect">
            <a:avLst/>
          </a:prstGeom>
          <a:ln>
            <a:solidFill>
              <a:schemeClr val="tx1"/>
            </a:solidFill>
          </a:ln>
        </p:spPr>
      </p:pic>
      <p:pic>
        <p:nvPicPr>
          <p:cNvPr id="4" name="Image 3"/>
          <p:cNvPicPr>
            <a:picLocks noChangeAspect="1"/>
          </p:cNvPicPr>
          <p:nvPr/>
        </p:nvPicPr>
        <p:blipFill>
          <a:blip r:embed="rId4"/>
          <a:stretch>
            <a:fillRect/>
          </a:stretch>
        </p:blipFill>
        <p:spPr>
          <a:xfrm>
            <a:off x="7885216" y="1857376"/>
            <a:ext cx="4410075" cy="4324349"/>
          </a:xfrm>
          <a:prstGeom prst="rect">
            <a:avLst/>
          </a:prstGeom>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287299" cy="3124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8458200" y="489857"/>
            <a:ext cx="2521844" cy="646331"/>
          </a:xfrm>
          <a:prstGeom prst="rect">
            <a:avLst/>
          </a:prstGeom>
          <a:noFill/>
        </p:spPr>
        <p:txBody>
          <a:bodyPr wrap="none" rtlCol="0">
            <a:spAutoFit/>
          </a:bodyPr>
          <a:lstStyle/>
          <a:p>
            <a:r>
              <a:rPr lang="fr-FR" b="1" dirty="0">
                <a:solidFill>
                  <a:schemeClr val="bg1"/>
                </a:solidFill>
              </a:rPr>
              <a:t>1997 : épidémie de MGE</a:t>
            </a:r>
          </a:p>
          <a:p>
            <a:r>
              <a:rPr lang="fr-FR" b="1" dirty="0">
                <a:solidFill>
                  <a:schemeClr val="bg1"/>
                </a:solidFill>
              </a:rPr>
              <a:t>173 cas, 8DC</a:t>
            </a:r>
          </a:p>
        </p:txBody>
      </p:sp>
      <p:sp>
        <p:nvSpPr>
          <p:cNvPr id="7" name="ZoneTexte 6"/>
          <p:cNvSpPr txBox="1"/>
          <p:nvPr/>
        </p:nvSpPr>
        <p:spPr>
          <a:xfrm>
            <a:off x="1981200" y="6411685"/>
            <a:ext cx="7170553" cy="369332"/>
          </a:xfrm>
          <a:prstGeom prst="rect">
            <a:avLst/>
          </a:prstGeom>
          <a:noFill/>
        </p:spPr>
        <p:txBody>
          <a:bodyPr wrap="none" rtlCol="0">
            <a:spAutoFit/>
          </a:bodyPr>
          <a:lstStyle/>
          <a:p>
            <a:r>
              <a:rPr lang="fr-FR" b="1" dirty="0">
                <a:solidFill>
                  <a:schemeClr val="bg1"/>
                </a:solidFill>
              </a:rPr>
              <a:t>1854 sérums : 12,5% de positifs (</a:t>
            </a:r>
            <a:r>
              <a:rPr lang="fr-FR" b="1" dirty="0" err="1">
                <a:solidFill>
                  <a:schemeClr val="bg1"/>
                </a:solidFill>
              </a:rPr>
              <a:t>kairouan</a:t>
            </a:r>
            <a:r>
              <a:rPr lang="fr-FR" b="1" dirty="0">
                <a:solidFill>
                  <a:schemeClr val="bg1"/>
                </a:solidFill>
              </a:rPr>
              <a:t>: 27,5%, Sfax : 7%, Bizerte 0,7%)</a:t>
            </a:r>
          </a:p>
        </p:txBody>
      </p:sp>
    </p:spTree>
    <p:extLst>
      <p:ext uri="{BB962C8B-B14F-4D97-AF65-F5344CB8AC3E}">
        <p14:creationId xmlns:p14="http://schemas.microsoft.com/office/powerpoint/2010/main" val="2166881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5854"/>
            <a:ext cx="10515600" cy="1325563"/>
          </a:xfrm>
        </p:spPr>
        <p:txBody>
          <a:bodyPr/>
          <a:lstStyle/>
          <a:p>
            <a:pPr algn="ctr"/>
            <a:r>
              <a:rPr lang="fr-FR" b="1" dirty="0">
                <a:solidFill>
                  <a:srgbClr val="FFC000"/>
                </a:solidFill>
                <a:latin typeface="Bahnschrift" panose="020B0502040204020203" pitchFamily="34" charset="0"/>
              </a:rPr>
              <a:t>Epidémie en Tunisie , 2012</a:t>
            </a:r>
          </a:p>
        </p:txBody>
      </p:sp>
      <p:pic>
        <p:nvPicPr>
          <p:cNvPr id="5" name="Espace réservé du contenu 4"/>
          <p:cNvPicPr>
            <a:picLocks noGrp="1" noChangeAspect="1"/>
          </p:cNvPicPr>
          <p:nvPr>
            <p:ph idx="1"/>
          </p:nvPr>
        </p:nvPicPr>
        <p:blipFill>
          <a:blip r:embed="rId2"/>
          <a:stretch>
            <a:fillRect/>
          </a:stretch>
        </p:blipFill>
        <p:spPr>
          <a:xfrm>
            <a:off x="6328352" y="1690687"/>
            <a:ext cx="5711248" cy="4960483"/>
          </a:xfrm>
          <a:prstGeom prst="rect">
            <a:avLst/>
          </a:prstGeom>
        </p:spPr>
      </p:pic>
      <p:pic>
        <p:nvPicPr>
          <p:cNvPr id="4" name="Image 3"/>
          <p:cNvPicPr>
            <a:picLocks noChangeAspect="1"/>
          </p:cNvPicPr>
          <p:nvPr/>
        </p:nvPicPr>
        <p:blipFill>
          <a:blip r:embed="rId3"/>
          <a:stretch>
            <a:fillRect/>
          </a:stretch>
        </p:blipFill>
        <p:spPr>
          <a:xfrm>
            <a:off x="142876" y="1690688"/>
            <a:ext cx="6072868" cy="4960483"/>
          </a:xfrm>
          <a:prstGeom prst="rect">
            <a:avLst/>
          </a:prstGeom>
        </p:spPr>
      </p:pic>
      <p:pic>
        <p:nvPicPr>
          <p:cNvPr id="6" name="Image 5"/>
          <p:cNvPicPr>
            <a:picLocks noChangeAspect="1"/>
          </p:cNvPicPr>
          <p:nvPr/>
        </p:nvPicPr>
        <p:blipFill>
          <a:blip r:embed="rId4"/>
          <a:stretch>
            <a:fillRect/>
          </a:stretch>
        </p:blipFill>
        <p:spPr>
          <a:xfrm>
            <a:off x="9763125" y="0"/>
            <a:ext cx="1590675" cy="1690687"/>
          </a:xfrm>
          <a:prstGeom prst="rect">
            <a:avLst/>
          </a:prstGeom>
        </p:spPr>
      </p:pic>
      <p:pic>
        <p:nvPicPr>
          <p:cNvPr id="7" name="Image 6"/>
          <p:cNvPicPr>
            <a:picLocks noChangeAspect="1"/>
          </p:cNvPicPr>
          <p:nvPr/>
        </p:nvPicPr>
        <p:blipFill>
          <a:blip r:embed="rId5"/>
          <a:stretch>
            <a:fillRect/>
          </a:stretch>
        </p:blipFill>
        <p:spPr>
          <a:xfrm>
            <a:off x="42862" y="25854"/>
            <a:ext cx="1590675" cy="1664833"/>
          </a:xfrm>
          <a:prstGeom prst="rect">
            <a:avLst/>
          </a:prstGeom>
        </p:spPr>
      </p:pic>
    </p:spTree>
    <p:extLst>
      <p:ext uri="{BB962C8B-B14F-4D97-AF65-F5344CB8AC3E}">
        <p14:creationId xmlns:p14="http://schemas.microsoft.com/office/powerpoint/2010/main" val="1987613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8343" y="190954"/>
            <a:ext cx="11495314" cy="1325563"/>
          </a:xfrm>
        </p:spPr>
        <p:txBody>
          <a:bodyPr/>
          <a:lstStyle/>
          <a:p>
            <a:pPr algn="ctr"/>
            <a:r>
              <a:rPr lang="fr-FR" b="1" dirty="0">
                <a:solidFill>
                  <a:srgbClr val="FFC000"/>
                </a:solidFill>
                <a:latin typeface="Bahnschrift" panose="020B0502040204020203" pitchFamily="34" charset="0"/>
              </a:rPr>
              <a:t>West Nile Fever, </a:t>
            </a:r>
            <a:br>
              <a:rPr lang="fr-FR" b="1" dirty="0">
                <a:solidFill>
                  <a:srgbClr val="FFC000"/>
                </a:solidFill>
                <a:latin typeface="Bahnschrift" panose="020B0502040204020203" pitchFamily="34" charset="0"/>
              </a:rPr>
            </a:br>
            <a:r>
              <a:rPr lang="fr-FR" b="1" dirty="0">
                <a:solidFill>
                  <a:srgbClr val="FFC000"/>
                </a:solidFill>
                <a:latin typeface="Bahnschrift" panose="020B0502040204020203" pitchFamily="34" charset="0"/>
              </a:rPr>
              <a:t>fièvre du Nile Occidental</a:t>
            </a:r>
          </a:p>
        </p:txBody>
      </p:sp>
      <p:sp>
        <p:nvSpPr>
          <p:cNvPr id="3" name="Espace réservé du contenu 2"/>
          <p:cNvSpPr>
            <a:spLocks noGrp="1"/>
          </p:cNvSpPr>
          <p:nvPr>
            <p:ph idx="1"/>
          </p:nvPr>
        </p:nvSpPr>
        <p:spPr>
          <a:xfrm>
            <a:off x="348343" y="2443142"/>
            <a:ext cx="11005457" cy="4005159"/>
          </a:xfrm>
        </p:spPr>
        <p:txBody>
          <a:bodyPr>
            <a:normAutofit fontScale="92500" lnSpcReduction="10000"/>
          </a:bodyPr>
          <a:lstStyle/>
          <a:p>
            <a:pPr>
              <a:lnSpc>
                <a:spcPct val="150000"/>
              </a:lnSpc>
            </a:pPr>
            <a:r>
              <a:rPr lang="fr-FR" b="1" dirty="0">
                <a:solidFill>
                  <a:schemeClr val="bg1"/>
                </a:solidFill>
                <a:latin typeface="Bahnschrift" panose="020B0502040204020203" pitchFamily="34" charset="0"/>
              </a:rPr>
              <a:t>Arbovirose Emergente: infection due à un virus transmis par des arthropodes (</a:t>
            </a:r>
            <a:r>
              <a:rPr lang="fr-FR" b="1" dirty="0" err="1">
                <a:solidFill>
                  <a:srgbClr val="FFFF00"/>
                </a:solidFill>
                <a:latin typeface="Bahnschrift" panose="020B0502040204020203" pitchFamily="34" charset="0"/>
              </a:rPr>
              <a:t>Ar</a:t>
            </a:r>
            <a:r>
              <a:rPr lang="fr-FR" b="1" dirty="0" err="1">
                <a:solidFill>
                  <a:schemeClr val="bg1"/>
                </a:solidFill>
                <a:latin typeface="Bahnschrift" panose="020B0502040204020203" pitchFamily="34" charset="0"/>
              </a:rPr>
              <a:t>thropod</a:t>
            </a:r>
            <a:r>
              <a:rPr lang="fr-FR" b="1" dirty="0">
                <a:solidFill>
                  <a:schemeClr val="bg1"/>
                </a:solidFill>
                <a:latin typeface="Bahnschrift" panose="020B0502040204020203" pitchFamily="34" charset="0"/>
              </a:rPr>
              <a:t>-</a:t>
            </a:r>
            <a:r>
              <a:rPr lang="fr-FR" b="1" dirty="0">
                <a:solidFill>
                  <a:srgbClr val="FFFF00"/>
                </a:solidFill>
                <a:latin typeface="Bahnschrift" panose="020B0502040204020203" pitchFamily="34" charset="0"/>
              </a:rPr>
              <a:t>Bo</a:t>
            </a:r>
            <a:r>
              <a:rPr lang="fr-FR" b="1" dirty="0">
                <a:solidFill>
                  <a:schemeClr val="bg1"/>
                </a:solidFill>
                <a:latin typeface="Bahnschrift" panose="020B0502040204020203" pitchFamily="34" charset="0"/>
              </a:rPr>
              <a:t>rne-</a:t>
            </a:r>
            <a:r>
              <a:rPr lang="fr-FR" b="1" dirty="0">
                <a:solidFill>
                  <a:srgbClr val="FFFF00"/>
                </a:solidFill>
                <a:latin typeface="Bahnschrift" panose="020B0502040204020203" pitchFamily="34" charset="0"/>
              </a:rPr>
              <a:t>Virus</a:t>
            </a:r>
            <a:r>
              <a:rPr lang="fr-FR" b="1" dirty="0">
                <a:solidFill>
                  <a:schemeClr val="bg1"/>
                </a:solidFill>
                <a:latin typeface="Bahnschrift" panose="020B0502040204020203" pitchFamily="34" charset="0"/>
              </a:rPr>
              <a:t>)</a:t>
            </a:r>
          </a:p>
          <a:p>
            <a:pPr>
              <a:lnSpc>
                <a:spcPct val="150000"/>
              </a:lnSpc>
            </a:pPr>
            <a:r>
              <a:rPr lang="fr-FR" b="1" dirty="0">
                <a:solidFill>
                  <a:schemeClr val="bg1"/>
                </a:solidFill>
                <a:latin typeface="Bahnschrift" panose="020B0502040204020203" pitchFamily="34" charset="0"/>
              </a:rPr>
              <a:t>Décrite en 1937 chez un patient fébrile en Ouganda </a:t>
            </a:r>
          </a:p>
          <a:p>
            <a:pPr>
              <a:lnSpc>
                <a:spcPct val="150000"/>
              </a:lnSpc>
            </a:pPr>
            <a:r>
              <a:rPr lang="fr-FR" b="1" dirty="0">
                <a:solidFill>
                  <a:schemeClr val="bg1"/>
                </a:solidFill>
                <a:latin typeface="Bahnschrift" panose="020B0502040204020203" pitchFamily="34" charset="0"/>
              </a:rPr>
              <a:t>Un des nombreux virus causant une encéphalite</a:t>
            </a:r>
          </a:p>
          <a:p>
            <a:pPr>
              <a:lnSpc>
                <a:spcPct val="150000"/>
              </a:lnSpc>
            </a:pPr>
            <a:r>
              <a:rPr lang="fr-FR" b="1" dirty="0">
                <a:solidFill>
                  <a:schemeClr val="bg1"/>
                </a:solidFill>
                <a:latin typeface="Bahnschrift" panose="020B0502040204020203" pitchFamily="34" charset="0"/>
              </a:rPr>
              <a:t>Transmis par un moustique du genre Culex</a:t>
            </a:r>
          </a:p>
          <a:p>
            <a:pPr>
              <a:lnSpc>
                <a:spcPct val="150000"/>
              </a:lnSpc>
            </a:pPr>
            <a:r>
              <a:rPr lang="fr-FR" b="1" dirty="0">
                <a:solidFill>
                  <a:schemeClr val="bg1"/>
                </a:solidFill>
                <a:latin typeface="Bahnschrift" panose="020B0502040204020203" pitchFamily="34" charset="0"/>
              </a:rPr>
              <a:t>Virus Zoonotique émergent: Humains - Animaux</a:t>
            </a:r>
          </a:p>
        </p:txBody>
      </p:sp>
    </p:spTree>
    <p:extLst>
      <p:ext uri="{BB962C8B-B14F-4D97-AF65-F5344CB8AC3E}">
        <p14:creationId xmlns:p14="http://schemas.microsoft.com/office/powerpoint/2010/main" val="1791322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762000" y="2305277"/>
            <a:ext cx="10515600" cy="3072947"/>
          </a:xfrm>
        </p:spPr>
        <p:txBody>
          <a:bodyPr>
            <a:noAutofit/>
          </a:bodyPr>
          <a:lstStyle/>
          <a:p>
            <a:r>
              <a:rPr lang="fr-FR" sz="2400" dirty="0">
                <a:solidFill>
                  <a:schemeClr val="bg1"/>
                </a:solidFill>
              </a:rPr>
              <a:t>Prévalence de l'infection à virus West Nile chez la population humaine dans 4 régions du Maroc.  (Mars 2011- Juin 2012), </a:t>
            </a:r>
          </a:p>
          <a:p>
            <a:r>
              <a:rPr lang="fr-FR" sz="2400" dirty="0">
                <a:solidFill>
                  <a:schemeClr val="bg1"/>
                </a:solidFill>
              </a:rPr>
              <a:t>269 prélèvements des régions de Kenitra, Meknès, Rabat et Dakhla. </a:t>
            </a:r>
          </a:p>
          <a:p>
            <a:r>
              <a:rPr lang="fr-FR" sz="2400" dirty="0">
                <a:solidFill>
                  <a:schemeClr val="bg1"/>
                </a:solidFill>
              </a:rPr>
              <a:t>Résultats L'âge </a:t>
            </a:r>
            <a:r>
              <a:rPr lang="fr-FR" sz="2400" dirty="0">
                <a:solidFill>
                  <a:schemeClr val="bg1"/>
                </a:solidFill>
                <a:latin typeface="Bahnschrift" panose="020B0502040204020203" pitchFamily="34" charset="0"/>
              </a:rPr>
              <a:t>moyen</a:t>
            </a:r>
            <a:r>
              <a:rPr lang="fr-FR" sz="2400" dirty="0">
                <a:solidFill>
                  <a:schemeClr val="bg1"/>
                </a:solidFill>
              </a:rPr>
              <a:t> des participants était de 48 ± 17 ans à Kenitra, 52 ± 15 à Meknès, 49 ± 12 à Rabat et 38 ans ± 13 ans à Dakhla. </a:t>
            </a:r>
          </a:p>
          <a:p>
            <a:r>
              <a:rPr lang="fr-FR" sz="2400" dirty="0">
                <a:solidFill>
                  <a:schemeClr val="bg1"/>
                </a:solidFill>
              </a:rPr>
              <a:t>La prévalence des anticorps anti-WNV était respectivement de 4,7% ; 5,2% ; 12% et 18,8% à Meknès, Dakhla, Rabat et Kenitra. </a:t>
            </a:r>
          </a:p>
          <a:p>
            <a:r>
              <a:rPr lang="fr-FR" sz="2400" dirty="0">
                <a:solidFill>
                  <a:schemeClr val="bg1"/>
                </a:solidFill>
              </a:rPr>
              <a:t>L'absence de cas cliniques pourrait être expliqué par la faible pathogénicité des souches marocaines (appartenant au </a:t>
            </a:r>
            <a:r>
              <a:rPr lang="fr-FR" sz="2400" dirty="0" err="1">
                <a:solidFill>
                  <a:schemeClr val="bg1"/>
                </a:solidFill>
              </a:rPr>
              <a:t>lineage</a:t>
            </a:r>
            <a:r>
              <a:rPr lang="fr-FR" sz="2400" dirty="0">
                <a:solidFill>
                  <a:schemeClr val="bg1"/>
                </a:solidFill>
              </a:rPr>
              <a:t> 1,clade 1a) qui serait plutôt responsable d'infection banale rendant difficile la détection de la maladie</a:t>
            </a:r>
          </a:p>
        </p:txBody>
      </p:sp>
      <p:pic>
        <p:nvPicPr>
          <p:cNvPr id="4" name="Image 3"/>
          <p:cNvPicPr>
            <a:picLocks noChangeAspect="1"/>
          </p:cNvPicPr>
          <p:nvPr/>
        </p:nvPicPr>
        <p:blipFill>
          <a:blip r:embed="rId2"/>
          <a:stretch>
            <a:fillRect/>
          </a:stretch>
        </p:blipFill>
        <p:spPr>
          <a:xfrm>
            <a:off x="1802945" y="469055"/>
            <a:ext cx="8172450" cy="1390650"/>
          </a:xfrm>
          <a:prstGeom prst="rect">
            <a:avLst/>
          </a:prstGeom>
        </p:spPr>
      </p:pic>
      <p:sp>
        <p:nvSpPr>
          <p:cNvPr id="5" name="Rectangle 4"/>
          <p:cNvSpPr/>
          <p:nvPr/>
        </p:nvSpPr>
        <p:spPr>
          <a:xfrm>
            <a:off x="6263454" y="1164380"/>
            <a:ext cx="2364750" cy="369332"/>
          </a:xfrm>
          <a:prstGeom prst="rect">
            <a:avLst/>
          </a:prstGeom>
        </p:spPr>
        <p:txBody>
          <a:bodyPr wrap="none">
            <a:spAutoFit/>
          </a:bodyPr>
          <a:lstStyle/>
          <a:p>
            <a:r>
              <a:rPr lang="fr-FR" b="1" u="sng" dirty="0">
                <a:latin typeface="Roboto"/>
                <a:hlinkClick r:id="rId3"/>
              </a:rPr>
              <a:t>Hicham El </a:t>
            </a:r>
            <a:r>
              <a:rPr lang="fr-FR" b="1" u="sng" dirty="0" err="1">
                <a:latin typeface="Roboto"/>
                <a:hlinkClick r:id="rId3"/>
              </a:rPr>
              <a:t>Rhaffouli</a:t>
            </a:r>
            <a:endParaRPr lang="fr-FR" dirty="0"/>
          </a:p>
        </p:txBody>
      </p:sp>
    </p:spTree>
    <p:extLst>
      <p:ext uri="{BB962C8B-B14F-4D97-AF65-F5344CB8AC3E}">
        <p14:creationId xmlns:p14="http://schemas.microsoft.com/office/powerpoint/2010/main" val="20192545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6313" y="175120"/>
            <a:ext cx="11345883" cy="941161"/>
          </a:xfrm>
        </p:spPr>
        <p:txBody>
          <a:bodyPr/>
          <a:lstStyle/>
          <a:p>
            <a:pPr algn="ctr"/>
            <a:r>
              <a:rPr lang="fr-FR" dirty="0">
                <a:solidFill>
                  <a:srgbClr val="FFC000"/>
                </a:solidFill>
                <a:latin typeface="Franklin Gothic Demi Cond" pitchFamily="34" charset="0"/>
              </a:rPr>
              <a:t>PATHOGÉNIE</a:t>
            </a:r>
          </a:p>
        </p:txBody>
      </p:sp>
      <p:sp>
        <p:nvSpPr>
          <p:cNvPr id="3" name="Espace réservé du contenu 2"/>
          <p:cNvSpPr>
            <a:spLocks noGrp="1"/>
          </p:cNvSpPr>
          <p:nvPr>
            <p:ph idx="1"/>
          </p:nvPr>
        </p:nvSpPr>
        <p:spPr>
          <a:xfrm>
            <a:off x="86589" y="1680152"/>
            <a:ext cx="12065330" cy="4812682"/>
          </a:xfrm>
        </p:spPr>
        <p:txBody>
          <a:bodyPr>
            <a:normAutofit fontScale="92500"/>
          </a:bodyPr>
          <a:lstStyle/>
          <a:p>
            <a:r>
              <a:rPr lang="fr-FR" b="1" dirty="0">
                <a:solidFill>
                  <a:srgbClr val="FFFF00"/>
                </a:solidFill>
              </a:rPr>
              <a:t>Pas bien comprise</a:t>
            </a:r>
            <a:r>
              <a:rPr lang="fr-FR" dirty="0">
                <a:solidFill>
                  <a:schemeClr val="bg1"/>
                </a:solidFill>
              </a:rPr>
              <a:t>. </a:t>
            </a:r>
          </a:p>
          <a:p>
            <a:r>
              <a:rPr lang="fr-FR" dirty="0">
                <a:solidFill>
                  <a:schemeClr val="bg1"/>
                </a:solidFill>
              </a:rPr>
              <a:t>Au cours de la piqûre, le moustique injecte de la salive chargée de virus dans l'hôte. </a:t>
            </a:r>
          </a:p>
          <a:p>
            <a:r>
              <a:rPr lang="fr-FR" dirty="0">
                <a:solidFill>
                  <a:schemeClr val="bg1"/>
                </a:solidFill>
              </a:rPr>
              <a:t>Le virus peut infecter les fibroblastes, les cellules endothéliales vasculaires, ou des cellules du système réticuloendothélial. </a:t>
            </a:r>
          </a:p>
          <a:p>
            <a:r>
              <a:rPr lang="fr-FR" b="1" dirty="0">
                <a:solidFill>
                  <a:srgbClr val="FFFF00"/>
                </a:solidFill>
              </a:rPr>
              <a:t>Une virémie courte </a:t>
            </a:r>
            <a:r>
              <a:rPr lang="fr-FR" dirty="0">
                <a:solidFill>
                  <a:schemeClr val="bg1"/>
                </a:solidFill>
              </a:rPr>
              <a:t>: conduisant éventuellement à l'infection du système nerveux central. </a:t>
            </a:r>
          </a:p>
          <a:p>
            <a:r>
              <a:rPr lang="fr-FR" dirty="0">
                <a:solidFill>
                  <a:schemeClr val="bg1"/>
                </a:solidFill>
              </a:rPr>
              <a:t>Le </a:t>
            </a:r>
            <a:r>
              <a:rPr lang="fr-FR" b="1" dirty="0">
                <a:solidFill>
                  <a:srgbClr val="FFFF00"/>
                </a:solidFill>
              </a:rPr>
              <a:t>risque plus élevé </a:t>
            </a:r>
            <a:r>
              <a:rPr lang="fr-FR" dirty="0">
                <a:solidFill>
                  <a:schemeClr val="bg1"/>
                </a:solidFill>
              </a:rPr>
              <a:t>d'infections SNC chez les </a:t>
            </a:r>
            <a:r>
              <a:rPr lang="fr-FR" b="1" dirty="0">
                <a:solidFill>
                  <a:srgbClr val="FFFF00"/>
                </a:solidFill>
              </a:rPr>
              <a:t>personnes âgées </a:t>
            </a:r>
            <a:r>
              <a:rPr lang="fr-FR" dirty="0">
                <a:solidFill>
                  <a:schemeClr val="bg1"/>
                </a:solidFill>
              </a:rPr>
              <a:t>suggère que le déclin immunitaire joue un rôle dans les facteurs de risque de cette maladie</a:t>
            </a:r>
          </a:p>
          <a:p>
            <a:r>
              <a:rPr lang="fr-FR" dirty="0">
                <a:solidFill>
                  <a:schemeClr val="bg1"/>
                </a:solidFill>
              </a:rPr>
              <a:t>Immunité : acquisition d’une immunité qui devrait les protéger le reste de leur vie. Une réinfection n’est toutefois pas exclue car l’immunité contre le VNO peut diminuer au fil du temps ou des problèmes de santé peuvent compromettre le système immunitaire</a:t>
            </a:r>
          </a:p>
        </p:txBody>
      </p:sp>
    </p:spTree>
    <p:extLst>
      <p:ext uri="{BB962C8B-B14F-4D97-AF65-F5344CB8AC3E}">
        <p14:creationId xmlns:p14="http://schemas.microsoft.com/office/powerpoint/2010/main" val="605986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1327" y="2182050"/>
            <a:ext cx="10515600" cy="1325563"/>
          </a:xfrm>
        </p:spPr>
        <p:txBody>
          <a:bodyPr/>
          <a:lstStyle/>
          <a:p>
            <a:pPr algn="ctr"/>
            <a:r>
              <a:rPr lang="fr-FR" b="1" dirty="0">
                <a:solidFill>
                  <a:srgbClr val="FFFF00"/>
                </a:solidFill>
                <a:latin typeface="Bahnschrift" panose="020B0502040204020203" pitchFamily="34" charset="0"/>
              </a:rPr>
              <a:t>Manifestations cliniques</a:t>
            </a:r>
          </a:p>
        </p:txBody>
      </p:sp>
    </p:spTree>
    <p:extLst>
      <p:ext uri="{BB962C8B-B14F-4D97-AF65-F5344CB8AC3E}">
        <p14:creationId xmlns:p14="http://schemas.microsoft.com/office/powerpoint/2010/main" val="2883557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5067" y="250372"/>
            <a:ext cx="11298382" cy="6368142"/>
          </a:xfrm>
        </p:spPr>
        <p:txBody>
          <a:bodyPr>
            <a:normAutofit fontScale="92500" lnSpcReduction="10000"/>
          </a:bodyPr>
          <a:lstStyle/>
          <a:p>
            <a:pPr marL="0" indent="0">
              <a:lnSpc>
                <a:spcPct val="150000"/>
              </a:lnSpc>
              <a:buNone/>
            </a:pPr>
            <a:r>
              <a:rPr lang="fr-FR" b="1" dirty="0">
                <a:solidFill>
                  <a:srgbClr val="FFFF00"/>
                </a:solidFill>
                <a:effectLst>
                  <a:outerShdw blurRad="38100" dist="38100" dir="2700000" algn="tl">
                    <a:srgbClr val="000000">
                      <a:alpha val="43137"/>
                    </a:srgbClr>
                  </a:outerShdw>
                </a:effectLst>
                <a:latin typeface="Bahnschrift" panose="020B0502040204020203" pitchFamily="34" charset="0"/>
              </a:rPr>
              <a:t>Incubation : </a:t>
            </a:r>
          </a:p>
          <a:p>
            <a:pPr marL="0" indent="0">
              <a:lnSpc>
                <a:spcPct val="150000"/>
              </a:lnSpc>
              <a:buNone/>
            </a:pPr>
            <a:r>
              <a:rPr lang="fr-FR" b="1" dirty="0">
                <a:solidFill>
                  <a:schemeClr val="bg1"/>
                </a:solidFill>
                <a:latin typeface="Bahnschrift" panose="020B0502040204020203" pitchFamily="34" charset="0"/>
              </a:rPr>
              <a:t>Entre 2 et 6 jours, mais peut durer 14 jours, voire atteindre 21 jours chez les patients ayant subi une greffe d'organe d’un patient infecté. </a:t>
            </a:r>
          </a:p>
          <a:p>
            <a:pPr marL="0" indent="0">
              <a:lnSpc>
                <a:spcPct val="150000"/>
              </a:lnSpc>
              <a:buNone/>
            </a:pPr>
            <a:endParaRPr lang="fr-FR" b="1" dirty="0">
              <a:solidFill>
                <a:schemeClr val="bg1"/>
              </a:solidFill>
              <a:latin typeface="Bahnschrift" panose="020B0502040204020203" pitchFamily="34" charset="0"/>
            </a:endParaRPr>
          </a:p>
          <a:p>
            <a:pPr marL="0" indent="0">
              <a:lnSpc>
                <a:spcPct val="150000"/>
              </a:lnSpc>
              <a:buNone/>
            </a:pPr>
            <a:r>
              <a:rPr lang="fr-FR" b="1" dirty="0">
                <a:solidFill>
                  <a:srgbClr val="FFFF00"/>
                </a:solidFill>
                <a:effectLst>
                  <a:outerShdw blurRad="38100" dist="38100" dir="2700000" algn="tl">
                    <a:srgbClr val="000000">
                      <a:alpha val="43137"/>
                    </a:srgbClr>
                  </a:outerShdw>
                </a:effectLst>
                <a:latin typeface="Bahnschrift" panose="020B0502040204020203" pitchFamily="34" charset="0"/>
              </a:rPr>
              <a:t>Période de contagiosité : </a:t>
            </a:r>
          </a:p>
          <a:p>
            <a:pPr marL="0" indent="0">
              <a:lnSpc>
                <a:spcPct val="150000"/>
              </a:lnSpc>
              <a:buNone/>
            </a:pPr>
            <a:r>
              <a:rPr lang="fr-FR" b="1" dirty="0">
                <a:solidFill>
                  <a:schemeClr val="bg1"/>
                </a:solidFill>
                <a:latin typeface="Bahnschrift" panose="020B0502040204020203" pitchFamily="34" charset="0"/>
              </a:rPr>
              <a:t>Etant donné que la transmission interhumaine n’a jamais été décrite, il n’y a donc pas de période de contagiosité. </a:t>
            </a:r>
          </a:p>
          <a:p>
            <a:pPr marL="0" indent="0">
              <a:lnSpc>
                <a:spcPct val="150000"/>
              </a:lnSpc>
              <a:buNone/>
            </a:pPr>
            <a:r>
              <a:rPr lang="fr-FR" b="1" dirty="0">
                <a:solidFill>
                  <a:schemeClr val="bg1"/>
                </a:solidFill>
                <a:latin typeface="Bahnschrift" panose="020B0502040204020203" pitchFamily="34" charset="0"/>
              </a:rPr>
              <a:t>Cependant, le risque de transmission lors de transfusion sanguine ou de don d’organe existe, bien que celui-ci soit faible et limité à une période de 6 jours post piqûre du moustique</a:t>
            </a:r>
          </a:p>
        </p:txBody>
      </p:sp>
    </p:spTree>
    <p:extLst>
      <p:ext uri="{BB962C8B-B14F-4D97-AF65-F5344CB8AC3E}">
        <p14:creationId xmlns:p14="http://schemas.microsoft.com/office/powerpoint/2010/main" val="18365790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3913" y="443139"/>
            <a:ext cx="11484429" cy="5990318"/>
          </a:xfrm>
        </p:spPr>
        <p:txBody>
          <a:bodyPr>
            <a:noAutofit/>
          </a:bodyPr>
          <a:lstStyle/>
          <a:p>
            <a:pPr marL="0" indent="0">
              <a:lnSpc>
                <a:spcPct val="150000"/>
              </a:lnSpc>
              <a:buNone/>
            </a:pPr>
            <a:r>
              <a:rPr lang="fr-FR" sz="2400" b="1" dirty="0">
                <a:solidFill>
                  <a:schemeClr val="bg1"/>
                </a:solidFill>
              </a:rPr>
              <a:t>Apparition soudaine d'un </a:t>
            </a:r>
            <a:r>
              <a:rPr lang="fr-FR" sz="2400" b="1" dirty="0">
                <a:solidFill>
                  <a:srgbClr val="FFFF00"/>
                </a:solidFill>
              </a:rPr>
              <a:t>syndrome pseudo-grippal</a:t>
            </a:r>
            <a:r>
              <a:rPr lang="fr-FR" sz="2400" b="1" dirty="0">
                <a:solidFill>
                  <a:schemeClr val="bg1"/>
                </a:solidFill>
              </a:rPr>
              <a:t>, caractérisé par </a:t>
            </a:r>
          </a:p>
          <a:p>
            <a:pPr marL="719138" indent="-273050">
              <a:lnSpc>
                <a:spcPct val="150000"/>
              </a:lnSpc>
            </a:pPr>
            <a:r>
              <a:rPr lang="fr-FR" sz="2400" b="1" dirty="0">
                <a:solidFill>
                  <a:schemeClr val="bg1"/>
                </a:solidFill>
              </a:rPr>
              <a:t>une forte fièvre accompagnée de frissons,</a:t>
            </a:r>
          </a:p>
          <a:p>
            <a:pPr marL="719138" indent="-273050">
              <a:lnSpc>
                <a:spcPct val="150000"/>
              </a:lnSpc>
            </a:pPr>
            <a:r>
              <a:rPr lang="fr-FR" sz="2400" b="1" dirty="0">
                <a:solidFill>
                  <a:schemeClr val="bg1"/>
                </a:solidFill>
              </a:rPr>
              <a:t>malaise, céphalées, rachialgies, arthralgie, myalgie et douleur rétro-orbitale. </a:t>
            </a:r>
          </a:p>
          <a:p>
            <a:pPr marL="0" indent="0">
              <a:lnSpc>
                <a:spcPct val="150000"/>
              </a:lnSpc>
              <a:buNone/>
            </a:pPr>
            <a:r>
              <a:rPr lang="fr-FR" sz="2400" b="1" dirty="0">
                <a:solidFill>
                  <a:srgbClr val="FFFF00"/>
                </a:solidFill>
              </a:rPr>
              <a:t>Associées à (+-)</a:t>
            </a:r>
          </a:p>
          <a:p>
            <a:pPr marL="719138">
              <a:lnSpc>
                <a:spcPct val="150000"/>
              </a:lnSpc>
            </a:pPr>
            <a:r>
              <a:rPr lang="fr-FR" sz="2400" b="1" dirty="0">
                <a:solidFill>
                  <a:schemeClr val="bg1"/>
                </a:solidFill>
              </a:rPr>
              <a:t>Tb Digestifs : anorexie, nausée, vomissement, diarrhée, dysphagie</a:t>
            </a:r>
          </a:p>
          <a:p>
            <a:pPr marL="719138">
              <a:lnSpc>
                <a:spcPct val="150000"/>
              </a:lnSpc>
            </a:pPr>
            <a:r>
              <a:rPr lang="fr-FR" sz="2400" b="1" dirty="0">
                <a:solidFill>
                  <a:schemeClr val="bg1"/>
                </a:solidFill>
              </a:rPr>
              <a:t>Erythème facial, conjonctivite</a:t>
            </a:r>
          </a:p>
          <a:p>
            <a:pPr marL="719138">
              <a:lnSpc>
                <a:spcPct val="150000"/>
              </a:lnSpc>
            </a:pPr>
            <a:r>
              <a:rPr lang="fr-FR" sz="2400" b="1" dirty="0">
                <a:solidFill>
                  <a:schemeClr val="bg1"/>
                </a:solidFill>
              </a:rPr>
              <a:t>Exanthème : éruption maculopapuleux rosée pâle (moitié des patients, enfants. </a:t>
            </a:r>
          </a:p>
          <a:p>
            <a:pPr marL="719138">
              <a:lnSpc>
                <a:spcPct val="150000"/>
              </a:lnSpc>
            </a:pPr>
            <a:r>
              <a:rPr lang="fr-FR" sz="2400" b="1" dirty="0">
                <a:solidFill>
                  <a:schemeClr val="bg1"/>
                </a:solidFill>
              </a:rPr>
              <a:t>Dans une épidémie, 1/5 hépatomégalie et 10% avaient une SPMG</a:t>
            </a:r>
          </a:p>
          <a:p>
            <a:pPr marL="0" indent="0">
              <a:lnSpc>
                <a:spcPct val="150000"/>
              </a:lnSpc>
              <a:buNone/>
            </a:pPr>
            <a:r>
              <a:rPr lang="fr-FR" sz="2400" b="1" dirty="0">
                <a:solidFill>
                  <a:srgbClr val="FFFF00"/>
                </a:solidFill>
              </a:rPr>
              <a:t>Autres signes </a:t>
            </a:r>
            <a:r>
              <a:rPr lang="fr-FR" sz="2400" b="1" dirty="0">
                <a:solidFill>
                  <a:schemeClr val="bg1"/>
                </a:solidFill>
              </a:rPr>
              <a:t>:  myocardite, pancréatite et hépatite </a:t>
            </a:r>
          </a:p>
        </p:txBody>
      </p:sp>
    </p:spTree>
    <p:extLst>
      <p:ext uri="{BB962C8B-B14F-4D97-AF65-F5344CB8AC3E}">
        <p14:creationId xmlns:p14="http://schemas.microsoft.com/office/powerpoint/2010/main" val="32395774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ChangeArrowheads="1"/>
          </p:cNvSpPr>
          <p:nvPr>
            <p:ph type="title"/>
          </p:nvPr>
        </p:nvSpPr>
        <p:spPr>
          <a:xfrm>
            <a:off x="2133600" y="228600"/>
            <a:ext cx="7924800" cy="762000"/>
          </a:xfrm>
        </p:spPr>
        <p:txBody>
          <a:bodyPr>
            <a:normAutofit fontScale="90000"/>
          </a:bodyPr>
          <a:lstStyle/>
          <a:p>
            <a:r>
              <a:rPr lang="en-US" altLang="fr-FR" b="1" dirty="0">
                <a:solidFill>
                  <a:srgbClr val="FFFF00"/>
                </a:solidFill>
                <a:effectLst>
                  <a:outerShdw blurRad="38100" dist="38100" dir="2700000" algn="tl">
                    <a:srgbClr val="000000">
                      <a:alpha val="43137"/>
                    </a:srgbClr>
                  </a:outerShdw>
                </a:effectLst>
                <a:latin typeface="Bahnschrift" panose="020B0502040204020203" pitchFamily="34" charset="0"/>
              </a:rPr>
              <a:t>West Nile Virus—Clinical Disease</a:t>
            </a:r>
          </a:p>
        </p:txBody>
      </p:sp>
      <p:graphicFrame>
        <p:nvGraphicFramePr>
          <p:cNvPr id="796703" name="Group 31"/>
          <p:cNvGraphicFramePr>
            <a:graphicFrameLocks noGrp="1"/>
          </p:cNvGraphicFramePr>
          <p:nvPr>
            <p:ph type="tbl" idx="1"/>
          </p:nvPr>
        </p:nvGraphicFramePr>
        <p:xfrm>
          <a:off x="2209800" y="1066801"/>
          <a:ext cx="8001000" cy="5710239"/>
        </p:xfrm>
        <a:graphic>
          <a:graphicData uri="http://schemas.openxmlformats.org/drawingml/2006/table">
            <a:tbl>
              <a:tblPr/>
              <a:tblGrid>
                <a:gridCol w="4000500">
                  <a:extLst>
                    <a:ext uri="{9D8B030D-6E8A-4147-A177-3AD203B41FA5}">
                      <a16:colId xmlns:a16="http://schemas.microsoft.com/office/drawing/2014/main" val="3319297999"/>
                    </a:ext>
                  </a:extLst>
                </a:gridCol>
                <a:gridCol w="4000500">
                  <a:extLst>
                    <a:ext uri="{9D8B030D-6E8A-4147-A177-3AD203B41FA5}">
                      <a16:colId xmlns:a16="http://schemas.microsoft.com/office/drawing/2014/main" val="2534408250"/>
                    </a:ext>
                  </a:extLst>
                </a:gridCol>
              </a:tblGrid>
              <a:tr h="1143000">
                <a:tc>
                  <a:txBody>
                    <a:bodyPr/>
                    <a:lstStyle>
                      <a:lvl1pPr>
                        <a:defRPr sz="2400" b="1">
                          <a:solidFill>
                            <a:srgbClr val="FFFF00"/>
                          </a:solidFill>
                          <a:effectLst>
                            <a:outerShdw blurRad="38100" dist="38100" dir="2700000" algn="tl">
                              <a:srgbClr val="000000"/>
                            </a:outerShdw>
                          </a:effectLst>
                          <a:latin typeface="Arial" panose="020B0604020202020204" pitchFamily="34" charset="0"/>
                        </a:defRPr>
                      </a:lvl1pPr>
                      <a:lvl2pPr>
                        <a:defRPr sz="2400" b="1">
                          <a:solidFill>
                            <a:srgbClr val="FFFF00"/>
                          </a:solidFill>
                          <a:effectLst>
                            <a:outerShdw blurRad="38100" dist="38100" dir="2700000" algn="tl">
                              <a:srgbClr val="000000"/>
                            </a:outerShdw>
                          </a:effectLst>
                          <a:latin typeface="Arial" panose="020B0604020202020204" pitchFamily="34" charset="0"/>
                        </a:defRPr>
                      </a:lvl2pPr>
                      <a:lvl3pPr>
                        <a:defRPr sz="2400" b="1">
                          <a:solidFill>
                            <a:srgbClr val="FFFF00"/>
                          </a:solidFill>
                          <a:effectLst>
                            <a:outerShdw blurRad="38100" dist="38100" dir="2700000" algn="tl">
                              <a:srgbClr val="000000"/>
                            </a:outerShdw>
                          </a:effectLst>
                          <a:latin typeface="Arial" panose="020B0604020202020204" pitchFamily="34" charset="0"/>
                        </a:defRPr>
                      </a:lvl3pPr>
                      <a:lvl4pPr>
                        <a:defRPr sz="2400" b="1">
                          <a:solidFill>
                            <a:srgbClr val="FFFF00"/>
                          </a:solidFill>
                          <a:effectLst>
                            <a:outerShdw blurRad="38100" dist="38100" dir="2700000" algn="tl">
                              <a:srgbClr val="000000"/>
                            </a:outerShdw>
                          </a:effectLst>
                          <a:latin typeface="Arial" panose="020B0604020202020204" pitchFamily="34" charset="0"/>
                        </a:defRPr>
                      </a:lvl4pPr>
                      <a:lvl5pPr>
                        <a:defRPr sz="2400" b="1">
                          <a:solidFill>
                            <a:srgbClr val="FFFF00"/>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sng" strike="noStrike" cap="none" normalizeH="0" baseline="0">
                          <a:ln>
                            <a:noFill/>
                          </a:ln>
                          <a:solidFill>
                            <a:srgbClr val="FFFF00"/>
                          </a:solidFill>
                          <a:effectLst>
                            <a:outerShdw blurRad="38100" dist="38100" dir="2700000" algn="tl">
                              <a:srgbClr val="000000"/>
                            </a:outerShdw>
                          </a:effectLst>
                          <a:latin typeface="Arial" panose="020B0604020202020204" pitchFamily="34" charset="0"/>
                        </a:rPr>
                        <a:t>Prior to 1996:</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fr-FR" sz="2800" b="1" i="0" u="sng" strike="noStrike" cap="none" normalizeH="0" baseline="0">
                        <a:ln>
                          <a:noFill/>
                        </a:ln>
                        <a:solidFill>
                          <a:srgbClr val="FFFF00"/>
                        </a:solidFill>
                        <a:effectLst>
                          <a:outerShdw blurRad="38100" dist="38100" dir="2700000" algn="tl">
                            <a:srgbClr val="000000"/>
                          </a:outerShdw>
                        </a:effectLst>
                        <a:latin typeface="Arial" panose="020B0604020202020204" pitchFamily="34" charset="0"/>
                      </a:endParaRPr>
                    </a:p>
                  </a:txBody>
                  <a:tcPr horzOverflow="overflow">
                    <a:lnL cap="flat">
                      <a:noFill/>
                    </a:lnL>
                    <a:lnR>
                      <a:noFill/>
                    </a:lnR>
                    <a:lnT cap="flat">
                      <a:noFill/>
                    </a:lnT>
                    <a:lnB>
                      <a:noFill/>
                    </a:lnB>
                    <a:lnTlToBr>
                      <a:noFill/>
                    </a:lnTlToBr>
                    <a:lnBlToTr>
                      <a:noFill/>
                    </a:lnBlToTr>
                    <a:noFill/>
                  </a:tcPr>
                </a:tc>
                <a:tc>
                  <a:txBody>
                    <a:bodyPr/>
                    <a:lstStyle>
                      <a:lvl1pPr>
                        <a:defRPr sz="2400" b="1">
                          <a:solidFill>
                            <a:srgbClr val="FFFF00"/>
                          </a:solidFill>
                          <a:effectLst>
                            <a:outerShdw blurRad="38100" dist="38100" dir="2700000" algn="tl">
                              <a:srgbClr val="000000"/>
                            </a:outerShdw>
                          </a:effectLst>
                          <a:latin typeface="Arial" panose="020B0604020202020204" pitchFamily="34" charset="0"/>
                        </a:defRPr>
                      </a:lvl1pPr>
                      <a:lvl2pPr>
                        <a:defRPr sz="2400" b="1">
                          <a:solidFill>
                            <a:srgbClr val="FFFF00"/>
                          </a:solidFill>
                          <a:effectLst>
                            <a:outerShdw blurRad="38100" dist="38100" dir="2700000" algn="tl">
                              <a:srgbClr val="000000"/>
                            </a:outerShdw>
                          </a:effectLst>
                          <a:latin typeface="Arial" panose="020B0604020202020204" pitchFamily="34" charset="0"/>
                        </a:defRPr>
                      </a:lvl2pPr>
                      <a:lvl3pPr>
                        <a:defRPr sz="2400" b="1">
                          <a:solidFill>
                            <a:srgbClr val="FFFF00"/>
                          </a:solidFill>
                          <a:effectLst>
                            <a:outerShdw blurRad="38100" dist="38100" dir="2700000" algn="tl">
                              <a:srgbClr val="000000"/>
                            </a:outerShdw>
                          </a:effectLst>
                          <a:latin typeface="Arial" panose="020B0604020202020204" pitchFamily="34" charset="0"/>
                        </a:defRPr>
                      </a:lvl3pPr>
                      <a:lvl4pPr>
                        <a:defRPr sz="2400" b="1">
                          <a:solidFill>
                            <a:srgbClr val="FFFF00"/>
                          </a:solidFill>
                          <a:effectLst>
                            <a:outerShdw blurRad="38100" dist="38100" dir="2700000" algn="tl">
                              <a:srgbClr val="000000"/>
                            </a:outerShdw>
                          </a:effectLst>
                          <a:latin typeface="Arial" panose="020B0604020202020204" pitchFamily="34" charset="0"/>
                        </a:defRPr>
                      </a:lvl4pPr>
                      <a:lvl5pPr>
                        <a:defRPr sz="2400" b="1">
                          <a:solidFill>
                            <a:srgbClr val="FFFF00"/>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sng" strike="noStrike" cap="none" normalizeH="0" baseline="0">
                          <a:ln>
                            <a:noFill/>
                          </a:ln>
                          <a:solidFill>
                            <a:srgbClr val="FFFF00"/>
                          </a:solidFill>
                          <a:effectLst>
                            <a:outerShdw blurRad="38100" dist="38100" dir="2700000" algn="tl">
                              <a:srgbClr val="000000"/>
                            </a:outerShdw>
                          </a:effectLst>
                          <a:latin typeface="Arial" panose="020B0604020202020204" pitchFamily="34" charset="0"/>
                        </a:rPr>
                        <a:t>Since 1996:</a:t>
                      </a: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265343177"/>
                  </a:ext>
                </a:extLst>
              </a:tr>
              <a:tr h="935038">
                <a:tc>
                  <a:txBody>
                    <a:bodyPr/>
                    <a:lstStyle>
                      <a:lvl1pPr>
                        <a:defRPr sz="2400" b="1">
                          <a:solidFill>
                            <a:srgbClr val="FFFF00"/>
                          </a:solidFill>
                          <a:effectLst>
                            <a:outerShdw blurRad="38100" dist="38100" dir="2700000" algn="tl">
                              <a:srgbClr val="000000"/>
                            </a:outerShdw>
                          </a:effectLst>
                          <a:latin typeface="Arial" panose="020B0604020202020204" pitchFamily="34" charset="0"/>
                        </a:defRPr>
                      </a:lvl1pPr>
                      <a:lvl2pPr>
                        <a:defRPr sz="2400" b="1">
                          <a:solidFill>
                            <a:srgbClr val="FFFF00"/>
                          </a:solidFill>
                          <a:effectLst>
                            <a:outerShdw blurRad="38100" dist="38100" dir="2700000" algn="tl">
                              <a:srgbClr val="000000"/>
                            </a:outerShdw>
                          </a:effectLst>
                          <a:latin typeface="Arial" panose="020B0604020202020204" pitchFamily="34" charset="0"/>
                        </a:defRPr>
                      </a:lvl2pPr>
                      <a:lvl3pPr>
                        <a:defRPr sz="2400" b="1">
                          <a:solidFill>
                            <a:srgbClr val="FFFF00"/>
                          </a:solidFill>
                          <a:effectLst>
                            <a:outerShdw blurRad="38100" dist="38100" dir="2700000" algn="tl">
                              <a:srgbClr val="000000"/>
                            </a:outerShdw>
                          </a:effectLst>
                          <a:latin typeface="Arial" panose="020B0604020202020204" pitchFamily="34" charset="0"/>
                        </a:defRPr>
                      </a:lvl3pPr>
                      <a:lvl4pPr>
                        <a:defRPr sz="2400" b="1">
                          <a:solidFill>
                            <a:srgbClr val="FFFF00"/>
                          </a:solidFill>
                          <a:effectLst>
                            <a:outerShdw blurRad="38100" dist="38100" dir="2700000" algn="tl">
                              <a:srgbClr val="000000"/>
                            </a:outerShdw>
                          </a:effectLst>
                          <a:latin typeface="Arial" panose="020B0604020202020204" pitchFamily="34" charset="0"/>
                        </a:defRPr>
                      </a:lvl4pPr>
                      <a:lvl5pPr>
                        <a:defRPr sz="2400" b="1">
                          <a:solidFill>
                            <a:srgbClr val="FFFF00"/>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a:ln>
                            <a:noFill/>
                          </a:ln>
                          <a:solidFill>
                            <a:schemeClr val="bg1"/>
                          </a:solidFill>
                          <a:effectLst>
                            <a:outerShdw blurRad="38100" dist="38100" dir="2700000" algn="tl">
                              <a:srgbClr val="000000"/>
                            </a:outerShdw>
                          </a:effectLst>
                          <a:latin typeface="Arial" panose="020B0604020202020204" pitchFamily="34" charset="0"/>
                        </a:rPr>
                        <a:t>* Mild illness with fever</a:t>
                      </a:r>
                    </a:p>
                  </a:txBody>
                  <a:tcPr horzOverflow="overflow">
                    <a:lnL cap="flat">
                      <a:noFill/>
                    </a:lnL>
                    <a:lnR>
                      <a:noFill/>
                    </a:lnR>
                    <a:lnT>
                      <a:noFill/>
                    </a:lnT>
                    <a:lnB>
                      <a:noFill/>
                    </a:lnB>
                    <a:lnTlToBr>
                      <a:noFill/>
                    </a:lnTlToBr>
                    <a:lnBlToTr>
                      <a:noFill/>
                    </a:lnBlToTr>
                    <a:noFill/>
                  </a:tcPr>
                </a:tc>
                <a:tc>
                  <a:txBody>
                    <a:bodyPr/>
                    <a:lstStyle>
                      <a:lvl1pPr>
                        <a:defRPr sz="2400" b="1">
                          <a:solidFill>
                            <a:srgbClr val="FFFF00"/>
                          </a:solidFill>
                          <a:effectLst>
                            <a:outerShdw blurRad="38100" dist="38100" dir="2700000" algn="tl">
                              <a:srgbClr val="000000"/>
                            </a:outerShdw>
                          </a:effectLst>
                          <a:latin typeface="Arial" panose="020B0604020202020204" pitchFamily="34" charset="0"/>
                        </a:defRPr>
                      </a:lvl1pPr>
                      <a:lvl2pPr>
                        <a:defRPr sz="2400" b="1">
                          <a:solidFill>
                            <a:srgbClr val="FFFF00"/>
                          </a:solidFill>
                          <a:effectLst>
                            <a:outerShdw blurRad="38100" dist="38100" dir="2700000" algn="tl">
                              <a:srgbClr val="000000"/>
                            </a:outerShdw>
                          </a:effectLst>
                          <a:latin typeface="Arial" panose="020B0604020202020204" pitchFamily="34" charset="0"/>
                        </a:defRPr>
                      </a:lvl2pPr>
                      <a:lvl3pPr>
                        <a:defRPr sz="2400" b="1">
                          <a:solidFill>
                            <a:srgbClr val="FFFF00"/>
                          </a:solidFill>
                          <a:effectLst>
                            <a:outerShdw blurRad="38100" dist="38100" dir="2700000" algn="tl">
                              <a:srgbClr val="000000"/>
                            </a:outerShdw>
                          </a:effectLst>
                          <a:latin typeface="Arial" panose="020B0604020202020204" pitchFamily="34" charset="0"/>
                        </a:defRPr>
                      </a:lvl3pPr>
                      <a:lvl4pPr>
                        <a:defRPr sz="2400" b="1">
                          <a:solidFill>
                            <a:srgbClr val="FFFF00"/>
                          </a:solidFill>
                          <a:effectLst>
                            <a:outerShdw blurRad="38100" dist="38100" dir="2700000" algn="tl">
                              <a:srgbClr val="000000"/>
                            </a:outerShdw>
                          </a:effectLst>
                          <a:latin typeface="Arial" panose="020B0604020202020204" pitchFamily="34" charset="0"/>
                        </a:defRPr>
                      </a:lvl4pPr>
                      <a:lvl5pPr>
                        <a:defRPr sz="2400" b="1">
                          <a:solidFill>
                            <a:srgbClr val="FFFF00"/>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dirty="0">
                          <a:ln>
                            <a:noFill/>
                          </a:ln>
                          <a:solidFill>
                            <a:schemeClr val="bg1"/>
                          </a:solidFill>
                          <a:effectLst>
                            <a:outerShdw blurRad="38100" dist="38100" dir="2700000" algn="tl">
                              <a:srgbClr val="000000"/>
                            </a:outerShdw>
                          </a:effectLst>
                          <a:latin typeface="Arial" panose="020B0604020202020204" pitchFamily="34" charset="0"/>
                        </a:rPr>
                        <a:t>*  More severe illness, more of the sick dying</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876726104"/>
                  </a:ext>
                </a:extLst>
              </a:tr>
              <a:tr h="1349375">
                <a:tc>
                  <a:txBody>
                    <a:bodyPr/>
                    <a:lstStyle>
                      <a:lvl1pPr>
                        <a:defRPr sz="2400" b="1">
                          <a:solidFill>
                            <a:srgbClr val="FFFF00"/>
                          </a:solidFill>
                          <a:effectLst>
                            <a:outerShdw blurRad="38100" dist="38100" dir="2700000" algn="tl">
                              <a:srgbClr val="000000"/>
                            </a:outerShdw>
                          </a:effectLst>
                          <a:latin typeface="Arial" panose="020B0604020202020204" pitchFamily="34" charset="0"/>
                        </a:defRPr>
                      </a:lvl1pPr>
                      <a:lvl2pPr>
                        <a:defRPr sz="2400" b="1">
                          <a:solidFill>
                            <a:srgbClr val="FFFF00"/>
                          </a:solidFill>
                          <a:effectLst>
                            <a:outerShdw blurRad="38100" dist="38100" dir="2700000" algn="tl">
                              <a:srgbClr val="000000"/>
                            </a:outerShdw>
                          </a:effectLst>
                          <a:latin typeface="Arial" panose="020B0604020202020204" pitchFamily="34" charset="0"/>
                        </a:defRPr>
                      </a:lvl2pPr>
                      <a:lvl3pPr>
                        <a:defRPr sz="2400" b="1">
                          <a:solidFill>
                            <a:srgbClr val="FFFF00"/>
                          </a:solidFill>
                          <a:effectLst>
                            <a:outerShdw blurRad="38100" dist="38100" dir="2700000" algn="tl">
                              <a:srgbClr val="000000"/>
                            </a:outerShdw>
                          </a:effectLst>
                          <a:latin typeface="Arial" panose="020B0604020202020204" pitchFamily="34" charset="0"/>
                        </a:defRPr>
                      </a:lvl3pPr>
                      <a:lvl4pPr>
                        <a:defRPr sz="2400" b="1">
                          <a:solidFill>
                            <a:srgbClr val="FFFF00"/>
                          </a:solidFill>
                          <a:effectLst>
                            <a:outerShdw blurRad="38100" dist="38100" dir="2700000" algn="tl">
                              <a:srgbClr val="000000"/>
                            </a:outerShdw>
                          </a:effectLst>
                          <a:latin typeface="Arial" panose="020B0604020202020204" pitchFamily="34" charset="0"/>
                        </a:defRPr>
                      </a:lvl4pPr>
                      <a:lvl5pPr>
                        <a:defRPr sz="2400" b="1">
                          <a:solidFill>
                            <a:srgbClr val="FFFF00"/>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a:ln>
                            <a:noFill/>
                          </a:ln>
                          <a:solidFill>
                            <a:schemeClr val="bg1"/>
                          </a:solidFill>
                          <a:effectLst>
                            <a:outerShdw blurRad="38100" dist="38100" dir="2700000" algn="tl">
                              <a:srgbClr val="000000"/>
                            </a:outerShdw>
                          </a:effectLst>
                          <a:latin typeface="Arial" panose="020B0604020202020204" pitchFamily="34" charset="0"/>
                        </a:rPr>
                        <a:t>* Young adults in Africa, Middle East</a:t>
                      </a:r>
                    </a:p>
                  </a:txBody>
                  <a:tcPr horzOverflow="overflow">
                    <a:lnL cap="flat">
                      <a:noFill/>
                    </a:lnL>
                    <a:lnR>
                      <a:noFill/>
                    </a:lnR>
                    <a:lnT>
                      <a:noFill/>
                    </a:lnT>
                    <a:lnB>
                      <a:noFill/>
                    </a:lnB>
                    <a:lnTlToBr>
                      <a:noFill/>
                    </a:lnTlToBr>
                    <a:lnBlToTr>
                      <a:noFill/>
                    </a:lnBlToTr>
                    <a:noFill/>
                  </a:tcPr>
                </a:tc>
                <a:tc>
                  <a:txBody>
                    <a:bodyPr/>
                    <a:lstStyle>
                      <a:lvl1pPr>
                        <a:defRPr sz="2400" b="1">
                          <a:solidFill>
                            <a:srgbClr val="FFFF00"/>
                          </a:solidFill>
                          <a:effectLst>
                            <a:outerShdw blurRad="38100" dist="38100" dir="2700000" algn="tl">
                              <a:srgbClr val="000000"/>
                            </a:outerShdw>
                          </a:effectLst>
                          <a:latin typeface="Arial" panose="020B0604020202020204" pitchFamily="34" charset="0"/>
                        </a:defRPr>
                      </a:lvl1pPr>
                      <a:lvl2pPr>
                        <a:defRPr sz="2400" b="1">
                          <a:solidFill>
                            <a:srgbClr val="FFFF00"/>
                          </a:solidFill>
                          <a:effectLst>
                            <a:outerShdw blurRad="38100" dist="38100" dir="2700000" algn="tl">
                              <a:srgbClr val="000000"/>
                            </a:outerShdw>
                          </a:effectLst>
                          <a:latin typeface="Arial" panose="020B0604020202020204" pitchFamily="34" charset="0"/>
                        </a:defRPr>
                      </a:lvl2pPr>
                      <a:lvl3pPr>
                        <a:defRPr sz="2400" b="1">
                          <a:solidFill>
                            <a:srgbClr val="FFFF00"/>
                          </a:solidFill>
                          <a:effectLst>
                            <a:outerShdw blurRad="38100" dist="38100" dir="2700000" algn="tl">
                              <a:srgbClr val="000000"/>
                            </a:outerShdw>
                          </a:effectLst>
                          <a:latin typeface="Arial" panose="020B0604020202020204" pitchFamily="34" charset="0"/>
                        </a:defRPr>
                      </a:lvl3pPr>
                      <a:lvl4pPr>
                        <a:defRPr sz="2400" b="1">
                          <a:solidFill>
                            <a:srgbClr val="FFFF00"/>
                          </a:solidFill>
                          <a:effectLst>
                            <a:outerShdw blurRad="38100" dist="38100" dir="2700000" algn="tl">
                              <a:srgbClr val="000000"/>
                            </a:outerShdw>
                          </a:effectLst>
                          <a:latin typeface="Arial" panose="020B0604020202020204" pitchFamily="34" charset="0"/>
                        </a:defRPr>
                      </a:lvl4pPr>
                      <a:lvl5pPr>
                        <a:defRPr sz="2400" b="1">
                          <a:solidFill>
                            <a:srgbClr val="FFFF00"/>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a:ln>
                            <a:noFill/>
                          </a:ln>
                          <a:solidFill>
                            <a:schemeClr val="bg1"/>
                          </a:solidFill>
                          <a:effectLst>
                            <a:outerShdw blurRad="38100" dist="38100" dir="2700000" algn="tl">
                              <a:srgbClr val="000000"/>
                            </a:outerShdw>
                          </a:effectLst>
                          <a:latin typeface="Arial" panose="020B0604020202020204" pitchFamily="34" charset="0"/>
                        </a:rPr>
                        <a:t>* Older adults, people who have immune system problems</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994243248"/>
                  </a:ext>
                </a:extLst>
              </a:tr>
              <a:tr h="935038">
                <a:tc>
                  <a:txBody>
                    <a:bodyPr/>
                    <a:lstStyle>
                      <a:lvl1pPr>
                        <a:defRPr sz="2400" b="1">
                          <a:solidFill>
                            <a:srgbClr val="FFFF00"/>
                          </a:solidFill>
                          <a:effectLst>
                            <a:outerShdw blurRad="38100" dist="38100" dir="2700000" algn="tl">
                              <a:srgbClr val="000000"/>
                            </a:outerShdw>
                          </a:effectLst>
                          <a:latin typeface="Arial" panose="020B0604020202020204" pitchFamily="34" charset="0"/>
                        </a:defRPr>
                      </a:lvl1pPr>
                      <a:lvl2pPr>
                        <a:defRPr sz="2400" b="1">
                          <a:solidFill>
                            <a:srgbClr val="FFFF00"/>
                          </a:solidFill>
                          <a:effectLst>
                            <a:outerShdw blurRad="38100" dist="38100" dir="2700000" algn="tl">
                              <a:srgbClr val="000000"/>
                            </a:outerShdw>
                          </a:effectLst>
                          <a:latin typeface="Arial" panose="020B0604020202020204" pitchFamily="34" charset="0"/>
                        </a:defRPr>
                      </a:lvl2pPr>
                      <a:lvl3pPr>
                        <a:defRPr sz="2400" b="1">
                          <a:solidFill>
                            <a:srgbClr val="FFFF00"/>
                          </a:solidFill>
                          <a:effectLst>
                            <a:outerShdw blurRad="38100" dist="38100" dir="2700000" algn="tl">
                              <a:srgbClr val="000000"/>
                            </a:outerShdw>
                          </a:effectLst>
                          <a:latin typeface="Arial" panose="020B0604020202020204" pitchFamily="34" charset="0"/>
                        </a:defRPr>
                      </a:lvl3pPr>
                      <a:lvl4pPr>
                        <a:defRPr sz="2400" b="1">
                          <a:solidFill>
                            <a:srgbClr val="FFFF00"/>
                          </a:solidFill>
                          <a:effectLst>
                            <a:outerShdw blurRad="38100" dist="38100" dir="2700000" algn="tl">
                              <a:srgbClr val="000000"/>
                            </a:outerShdw>
                          </a:effectLst>
                          <a:latin typeface="Arial" panose="020B0604020202020204" pitchFamily="34" charset="0"/>
                        </a:defRPr>
                      </a:lvl4pPr>
                      <a:lvl5pPr>
                        <a:defRPr sz="2400" b="1">
                          <a:solidFill>
                            <a:srgbClr val="FFFF00"/>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a:ln>
                            <a:noFill/>
                          </a:ln>
                          <a:solidFill>
                            <a:schemeClr val="bg1"/>
                          </a:solidFill>
                          <a:effectLst>
                            <a:outerShdw blurRad="38100" dist="38100" dir="2700000" algn="tl">
                              <a:srgbClr val="000000"/>
                            </a:outerShdw>
                          </a:effectLst>
                          <a:latin typeface="Arial" panose="020B0604020202020204" pitchFamily="34" charset="0"/>
                        </a:rPr>
                        <a:t>* Outbreaks infrequent</a:t>
                      </a:r>
                    </a:p>
                  </a:txBody>
                  <a:tcPr horzOverflow="overflow">
                    <a:lnL cap="flat">
                      <a:noFill/>
                    </a:lnL>
                    <a:lnR>
                      <a:noFill/>
                    </a:lnR>
                    <a:lnT>
                      <a:noFill/>
                    </a:lnT>
                    <a:lnB>
                      <a:noFill/>
                    </a:lnB>
                    <a:lnTlToBr>
                      <a:noFill/>
                    </a:lnTlToBr>
                    <a:lnBlToTr>
                      <a:noFill/>
                    </a:lnBlToTr>
                    <a:noFill/>
                  </a:tcPr>
                </a:tc>
                <a:tc>
                  <a:txBody>
                    <a:bodyPr/>
                    <a:lstStyle>
                      <a:lvl1pPr>
                        <a:defRPr sz="2400" b="1">
                          <a:solidFill>
                            <a:srgbClr val="FFFF00"/>
                          </a:solidFill>
                          <a:effectLst>
                            <a:outerShdw blurRad="38100" dist="38100" dir="2700000" algn="tl">
                              <a:srgbClr val="000000"/>
                            </a:outerShdw>
                          </a:effectLst>
                          <a:latin typeface="Arial" panose="020B0604020202020204" pitchFamily="34" charset="0"/>
                        </a:defRPr>
                      </a:lvl1pPr>
                      <a:lvl2pPr>
                        <a:defRPr sz="2400" b="1">
                          <a:solidFill>
                            <a:srgbClr val="FFFF00"/>
                          </a:solidFill>
                          <a:effectLst>
                            <a:outerShdw blurRad="38100" dist="38100" dir="2700000" algn="tl">
                              <a:srgbClr val="000000"/>
                            </a:outerShdw>
                          </a:effectLst>
                          <a:latin typeface="Arial" panose="020B0604020202020204" pitchFamily="34" charset="0"/>
                        </a:defRPr>
                      </a:lvl2pPr>
                      <a:lvl3pPr>
                        <a:defRPr sz="2400" b="1">
                          <a:solidFill>
                            <a:srgbClr val="FFFF00"/>
                          </a:solidFill>
                          <a:effectLst>
                            <a:outerShdw blurRad="38100" dist="38100" dir="2700000" algn="tl">
                              <a:srgbClr val="000000"/>
                            </a:outerShdw>
                          </a:effectLst>
                          <a:latin typeface="Arial" panose="020B0604020202020204" pitchFamily="34" charset="0"/>
                        </a:defRPr>
                      </a:lvl3pPr>
                      <a:lvl4pPr>
                        <a:defRPr sz="2400" b="1">
                          <a:solidFill>
                            <a:srgbClr val="FFFF00"/>
                          </a:solidFill>
                          <a:effectLst>
                            <a:outerShdw blurRad="38100" dist="38100" dir="2700000" algn="tl">
                              <a:srgbClr val="000000"/>
                            </a:outerShdw>
                          </a:effectLst>
                          <a:latin typeface="Arial" panose="020B0604020202020204" pitchFamily="34" charset="0"/>
                        </a:defRPr>
                      </a:lvl4pPr>
                      <a:lvl5pPr>
                        <a:defRPr sz="2400" b="1">
                          <a:solidFill>
                            <a:srgbClr val="FFFF00"/>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a:ln>
                            <a:noFill/>
                          </a:ln>
                          <a:solidFill>
                            <a:schemeClr val="bg1"/>
                          </a:solidFill>
                          <a:effectLst>
                            <a:outerShdw blurRad="38100" dist="38100" dir="2700000" algn="tl">
                              <a:srgbClr val="000000"/>
                            </a:outerShdw>
                          </a:effectLst>
                          <a:latin typeface="Arial" panose="020B0604020202020204" pitchFamily="34" charset="0"/>
                        </a:rPr>
                        <a:t>*  More frequent outbreaks</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332098317"/>
                  </a:ext>
                </a:extLst>
              </a:tr>
              <a:tr h="1347788">
                <a:tc>
                  <a:txBody>
                    <a:bodyPr/>
                    <a:lstStyle>
                      <a:lvl1pPr>
                        <a:defRPr sz="2400" b="1">
                          <a:solidFill>
                            <a:srgbClr val="FFFF00"/>
                          </a:solidFill>
                          <a:effectLst>
                            <a:outerShdw blurRad="38100" dist="38100" dir="2700000" algn="tl">
                              <a:srgbClr val="000000"/>
                            </a:outerShdw>
                          </a:effectLst>
                          <a:latin typeface="Arial" panose="020B0604020202020204" pitchFamily="34" charset="0"/>
                        </a:defRPr>
                      </a:lvl1pPr>
                      <a:lvl2pPr>
                        <a:defRPr sz="2400" b="1">
                          <a:solidFill>
                            <a:srgbClr val="FFFF00"/>
                          </a:solidFill>
                          <a:effectLst>
                            <a:outerShdw blurRad="38100" dist="38100" dir="2700000" algn="tl">
                              <a:srgbClr val="000000"/>
                            </a:outerShdw>
                          </a:effectLst>
                          <a:latin typeface="Arial" panose="020B0604020202020204" pitchFamily="34" charset="0"/>
                        </a:defRPr>
                      </a:lvl2pPr>
                      <a:lvl3pPr>
                        <a:defRPr sz="2400" b="1">
                          <a:solidFill>
                            <a:srgbClr val="FFFF00"/>
                          </a:solidFill>
                          <a:effectLst>
                            <a:outerShdw blurRad="38100" dist="38100" dir="2700000" algn="tl">
                              <a:srgbClr val="000000"/>
                            </a:outerShdw>
                          </a:effectLst>
                          <a:latin typeface="Arial" panose="020B0604020202020204" pitchFamily="34" charset="0"/>
                        </a:defRPr>
                      </a:lvl3pPr>
                      <a:lvl4pPr>
                        <a:defRPr sz="2400" b="1">
                          <a:solidFill>
                            <a:srgbClr val="FFFF00"/>
                          </a:solidFill>
                          <a:effectLst>
                            <a:outerShdw blurRad="38100" dist="38100" dir="2700000" algn="tl">
                              <a:srgbClr val="000000"/>
                            </a:outerShdw>
                          </a:effectLst>
                          <a:latin typeface="Arial" panose="020B0604020202020204" pitchFamily="34" charset="0"/>
                        </a:defRPr>
                      </a:lvl4pPr>
                      <a:lvl5pPr>
                        <a:defRPr sz="2400" b="1">
                          <a:solidFill>
                            <a:srgbClr val="FFFF00"/>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a:ln>
                            <a:noFill/>
                          </a:ln>
                          <a:solidFill>
                            <a:schemeClr val="bg1"/>
                          </a:solidFill>
                          <a:effectLst>
                            <a:outerShdw blurRad="38100" dist="38100" dir="2700000" algn="tl">
                              <a:srgbClr val="000000"/>
                            </a:outerShdw>
                          </a:effectLst>
                          <a:latin typeface="Arial" panose="020B0604020202020204" pitchFamily="34" charset="0"/>
                        </a:rPr>
                        <a:t>* Rare involvement of the brain, spinal cord or nerves</a:t>
                      </a:r>
                    </a:p>
                  </a:txBody>
                  <a:tcPr horzOverflow="overflow">
                    <a:lnL cap="flat">
                      <a:noFill/>
                    </a:lnL>
                    <a:lnR>
                      <a:noFill/>
                    </a:lnR>
                    <a:lnT>
                      <a:noFill/>
                    </a:lnT>
                    <a:lnB cap="flat">
                      <a:noFill/>
                    </a:lnB>
                    <a:lnTlToBr>
                      <a:noFill/>
                    </a:lnTlToBr>
                    <a:lnBlToTr>
                      <a:noFill/>
                    </a:lnBlToTr>
                    <a:noFill/>
                  </a:tcPr>
                </a:tc>
                <a:tc>
                  <a:txBody>
                    <a:bodyPr/>
                    <a:lstStyle>
                      <a:lvl1pPr>
                        <a:defRPr sz="2400" b="1">
                          <a:solidFill>
                            <a:srgbClr val="FFFF00"/>
                          </a:solidFill>
                          <a:effectLst>
                            <a:outerShdw blurRad="38100" dist="38100" dir="2700000" algn="tl">
                              <a:srgbClr val="000000"/>
                            </a:outerShdw>
                          </a:effectLst>
                          <a:latin typeface="Arial" panose="020B0604020202020204" pitchFamily="34" charset="0"/>
                        </a:defRPr>
                      </a:lvl1pPr>
                      <a:lvl2pPr>
                        <a:defRPr sz="2400" b="1">
                          <a:solidFill>
                            <a:srgbClr val="FFFF00"/>
                          </a:solidFill>
                          <a:effectLst>
                            <a:outerShdw blurRad="38100" dist="38100" dir="2700000" algn="tl">
                              <a:srgbClr val="000000"/>
                            </a:outerShdw>
                          </a:effectLst>
                          <a:latin typeface="Arial" panose="020B0604020202020204" pitchFamily="34" charset="0"/>
                        </a:defRPr>
                      </a:lvl2pPr>
                      <a:lvl3pPr>
                        <a:defRPr sz="2400" b="1">
                          <a:solidFill>
                            <a:srgbClr val="FFFF00"/>
                          </a:solidFill>
                          <a:effectLst>
                            <a:outerShdw blurRad="38100" dist="38100" dir="2700000" algn="tl">
                              <a:srgbClr val="000000"/>
                            </a:outerShdw>
                          </a:effectLst>
                          <a:latin typeface="Arial" panose="020B0604020202020204" pitchFamily="34" charset="0"/>
                        </a:defRPr>
                      </a:lvl3pPr>
                      <a:lvl4pPr>
                        <a:defRPr sz="2400" b="1">
                          <a:solidFill>
                            <a:srgbClr val="FFFF00"/>
                          </a:solidFill>
                          <a:effectLst>
                            <a:outerShdw blurRad="38100" dist="38100" dir="2700000" algn="tl">
                              <a:srgbClr val="000000"/>
                            </a:outerShdw>
                          </a:effectLst>
                          <a:latin typeface="Arial" panose="020B0604020202020204" pitchFamily="34" charset="0"/>
                        </a:defRPr>
                      </a:lvl4pPr>
                      <a:lvl5pPr>
                        <a:defRPr sz="2400" b="1">
                          <a:solidFill>
                            <a:srgbClr val="FFFF00"/>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defRPr sz="2400" b="1">
                          <a:solidFill>
                            <a:srgbClr val="FFFF00"/>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dirty="0">
                          <a:ln>
                            <a:noFill/>
                          </a:ln>
                          <a:solidFill>
                            <a:schemeClr val="bg1"/>
                          </a:solidFill>
                          <a:effectLst>
                            <a:outerShdw blurRad="38100" dist="38100" dir="2700000" algn="tl">
                              <a:srgbClr val="000000"/>
                            </a:outerShdw>
                          </a:effectLst>
                          <a:latin typeface="Arial" panose="020B0604020202020204" pitchFamily="34" charset="0"/>
                        </a:rPr>
                        <a:t>* Increased reporting of meningitis and encephalitis</a:t>
                      </a: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331175652"/>
                  </a:ext>
                </a:extLst>
              </a:tr>
            </a:tbl>
          </a:graphicData>
        </a:graphic>
      </p:graphicFrame>
      <p:sp>
        <p:nvSpPr>
          <p:cNvPr id="796700" name="Line 28"/>
          <p:cNvSpPr>
            <a:spLocks noChangeShapeType="1"/>
          </p:cNvSpPr>
          <p:nvPr/>
        </p:nvSpPr>
        <p:spPr bwMode="auto">
          <a:xfrm>
            <a:off x="6096000" y="1600200"/>
            <a:ext cx="0" cy="48006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Tree>
    <p:extLst>
      <p:ext uri="{BB962C8B-B14F-4D97-AF65-F5344CB8AC3E}">
        <p14:creationId xmlns:p14="http://schemas.microsoft.com/office/powerpoint/2010/main" val="14449163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AutoShape 2"/>
          <p:cNvSpPr>
            <a:spLocks noChangeArrowheads="1"/>
          </p:cNvSpPr>
          <p:nvPr/>
        </p:nvSpPr>
        <p:spPr bwMode="auto">
          <a:xfrm rot="10800000" flipH="1">
            <a:off x="4565651" y="2065338"/>
            <a:ext cx="3051175" cy="145891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55043" name="AutoShape 3"/>
          <p:cNvSpPr>
            <a:spLocks noChangeArrowheads="1"/>
          </p:cNvSpPr>
          <p:nvPr/>
        </p:nvSpPr>
        <p:spPr bwMode="auto">
          <a:xfrm rot="10800000" flipH="1">
            <a:off x="3041650" y="3513138"/>
            <a:ext cx="6096000" cy="304006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55044" name="AutoShape 4"/>
          <p:cNvSpPr>
            <a:spLocks noChangeArrowheads="1"/>
          </p:cNvSpPr>
          <p:nvPr/>
        </p:nvSpPr>
        <p:spPr bwMode="auto">
          <a:xfrm>
            <a:off x="5327650" y="747714"/>
            <a:ext cx="1524000" cy="1317625"/>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55045" name="Text Box 5"/>
          <p:cNvSpPr txBox="1">
            <a:spLocks noChangeArrowheads="1"/>
          </p:cNvSpPr>
          <p:nvPr/>
        </p:nvSpPr>
        <p:spPr bwMode="auto">
          <a:xfrm>
            <a:off x="5043255" y="5033169"/>
            <a:ext cx="214994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buFontTx/>
              <a:buNone/>
            </a:pPr>
            <a:r>
              <a:rPr lang="en-US" altLang="fr-FR" sz="2400" b="1" dirty="0">
                <a:solidFill>
                  <a:srgbClr val="000000"/>
                </a:solidFill>
                <a:latin typeface="Bahnschrift" panose="020B0502040204020203" pitchFamily="34" charset="0"/>
                <a:cs typeface="Arial" panose="020B0604020202020204" pitchFamily="34" charset="0"/>
              </a:rPr>
              <a:t>~80</a:t>
            </a:r>
            <a:r>
              <a:rPr lang="en-US" altLang="fr-FR" sz="2400" b="1" dirty="0">
                <a:solidFill>
                  <a:srgbClr val="000000"/>
                </a:solidFill>
                <a:latin typeface="Bahnschrift" panose="020B0502040204020203" pitchFamily="34" charset="0"/>
              </a:rPr>
              <a:t>%</a:t>
            </a:r>
          </a:p>
          <a:p>
            <a:pPr algn="ctr">
              <a:spcBef>
                <a:spcPct val="0"/>
              </a:spcBef>
              <a:buFontTx/>
              <a:buNone/>
            </a:pPr>
            <a:r>
              <a:rPr lang="en-US" altLang="fr-FR" sz="2400" b="1" dirty="0">
                <a:solidFill>
                  <a:srgbClr val="000000"/>
                </a:solidFill>
                <a:latin typeface="Bahnschrift" panose="020B0502040204020203" pitchFamily="34" charset="0"/>
              </a:rPr>
              <a:t>Asymptomatic</a:t>
            </a:r>
          </a:p>
        </p:txBody>
      </p:sp>
      <p:sp>
        <p:nvSpPr>
          <p:cNvPr id="855046" name="Text Box 6"/>
          <p:cNvSpPr txBox="1">
            <a:spLocks noChangeArrowheads="1"/>
          </p:cNvSpPr>
          <p:nvPr/>
        </p:nvSpPr>
        <p:spPr bwMode="auto">
          <a:xfrm>
            <a:off x="4883568" y="2522541"/>
            <a:ext cx="250741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buFontTx/>
              <a:buNone/>
            </a:pPr>
            <a:r>
              <a:rPr lang="en-US" altLang="fr-FR" sz="2400" b="1" dirty="0">
                <a:solidFill>
                  <a:srgbClr val="000000"/>
                </a:solidFill>
                <a:latin typeface="Bahnschrift" panose="020B0502040204020203" pitchFamily="34" charset="0"/>
                <a:cs typeface="Arial" panose="020B0604020202020204" pitchFamily="34" charset="0"/>
              </a:rPr>
              <a:t>~</a:t>
            </a:r>
            <a:r>
              <a:rPr lang="en-US" altLang="fr-FR" sz="2400" b="1" dirty="0">
                <a:solidFill>
                  <a:srgbClr val="000000"/>
                </a:solidFill>
                <a:latin typeface="Bahnschrift" panose="020B0502040204020203" pitchFamily="34" charset="0"/>
              </a:rPr>
              <a:t>20%</a:t>
            </a:r>
          </a:p>
          <a:p>
            <a:pPr algn="ctr">
              <a:spcBef>
                <a:spcPct val="0"/>
              </a:spcBef>
              <a:buFontTx/>
              <a:buNone/>
            </a:pPr>
            <a:r>
              <a:rPr lang="en-US" altLang="fr-FR" sz="2400" b="1" dirty="0">
                <a:solidFill>
                  <a:srgbClr val="000000"/>
                </a:solidFill>
                <a:latin typeface="Bahnschrift" panose="020B0502040204020203" pitchFamily="34" charset="0"/>
              </a:rPr>
              <a:t>“West Nile Fever”</a:t>
            </a:r>
          </a:p>
        </p:txBody>
      </p:sp>
      <p:sp>
        <p:nvSpPr>
          <p:cNvPr id="855047" name="Text Box 7"/>
          <p:cNvSpPr txBox="1">
            <a:spLocks noChangeArrowheads="1"/>
          </p:cNvSpPr>
          <p:nvPr/>
        </p:nvSpPr>
        <p:spPr bwMode="auto">
          <a:xfrm>
            <a:off x="5155466" y="1149350"/>
            <a:ext cx="19255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buFontTx/>
              <a:buNone/>
            </a:pPr>
            <a:r>
              <a:rPr lang="en-US" altLang="fr-FR" sz="2400" b="1" dirty="0">
                <a:solidFill>
                  <a:schemeClr val="bg1"/>
                </a:solidFill>
                <a:latin typeface="Bahnschrift" panose="020B0502040204020203" pitchFamily="34" charset="0"/>
              </a:rPr>
              <a:t>&lt;1%</a:t>
            </a:r>
          </a:p>
          <a:p>
            <a:pPr algn="ctr">
              <a:spcBef>
                <a:spcPct val="0"/>
              </a:spcBef>
              <a:buFontTx/>
              <a:buNone/>
            </a:pPr>
            <a:r>
              <a:rPr lang="en-US" altLang="fr-FR" sz="2400" b="1" dirty="0">
                <a:solidFill>
                  <a:schemeClr val="bg1"/>
                </a:solidFill>
                <a:latin typeface="Bahnschrift" panose="020B0502040204020203" pitchFamily="34" charset="0"/>
              </a:rPr>
              <a:t>CNS Disease</a:t>
            </a:r>
          </a:p>
        </p:txBody>
      </p:sp>
      <p:sp>
        <p:nvSpPr>
          <p:cNvPr id="855048" name="Line 8"/>
          <p:cNvSpPr>
            <a:spLocks noChangeShapeType="1"/>
          </p:cNvSpPr>
          <p:nvPr/>
        </p:nvSpPr>
        <p:spPr bwMode="auto">
          <a:xfrm rot="1369323" flipV="1">
            <a:off x="6556182" y="1054002"/>
            <a:ext cx="693940" cy="379963"/>
          </a:xfrm>
          <a:prstGeom prst="line">
            <a:avLst/>
          </a:prstGeom>
          <a:noFill/>
          <a:ln w="41275">
            <a:solidFill>
              <a:srgbClr val="FF0000"/>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55049" name="Text Box 9"/>
          <p:cNvSpPr txBox="1">
            <a:spLocks noChangeArrowheads="1"/>
          </p:cNvSpPr>
          <p:nvPr/>
        </p:nvSpPr>
        <p:spPr bwMode="auto">
          <a:xfrm>
            <a:off x="7461251" y="1066801"/>
            <a:ext cx="2646750" cy="646331"/>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buFontTx/>
              <a:buNone/>
            </a:pPr>
            <a:r>
              <a:rPr lang="en-US" altLang="fr-FR" b="1">
                <a:solidFill>
                  <a:srgbClr val="000000"/>
                </a:solidFill>
                <a:latin typeface="Bahnschrift" panose="020B0502040204020203" pitchFamily="34" charset="0"/>
                <a:cs typeface="Arial" panose="020B0604020202020204" pitchFamily="34" charset="0"/>
              </a:rPr>
              <a:t>~</a:t>
            </a:r>
            <a:r>
              <a:rPr lang="en-US" altLang="fr-FR" b="1">
                <a:solidFill>
                  <a:srgbClr val="000000"/>
                </a:solidFill>
                <a:latin typeface="Bahnschrift" panose="020B0502040204020203" pitchFamily="34" charset="0"/>
              </a:rPr>
              <a:t>10% fatal</a:t>
            </a:r>
          </a:p>
          <a:p>
            <a:pPr algn="ctr">
              <a:spcBef>
                <a:spcPct val="0"/>
              </a:spcBef>
              <a:buFontTx/>
              <a:buNone/>
            </a:pPr>
            <a:r>
              <a:rPr lang="en-US" altLang="fr-FR" b="1">
                <a:solidFill>
                  <a:srgbClr val="000000"/>
                </a:solidFill>
                <a:latin typeface="Bahnschrift" panose="020B0502040204020203" pitchFamily="34" charset="0"/>
              </a:rPr>
              <a:t>(&lt;0.1% of total infections)</a:t>
            </a:r>
          </a:p>
        </p:txBody>
      </p:sp>
      <p:sp>
        <p:nvSpPr>
          <p:cNvPr id="855050" name="Line 10"/>
          <p:cNvSpPr>
            <a:spLocks noChangeShapeType="1"/>
          </p:cNvSpPr>
          <p:nvPr/>
        </p:nvSpPr>
        <p:spPr bwMode="auto">
          <a:xfrm flipH="1">
            <a:off x="2127250" y="3513138"/>
            <a:ext cx="2362200" cy="0"/>
          </a:xfrm>
          <a:prstGeom prst="line">
            <a:avLst/>
          </a:prstGeom>
          <a:noFill/>
          <a:ln w="38100">
            <a:solidFill>
              <a:srgbClr val="00CC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55051" name="Line 11"/>
          <p:cNvSpPr>
            <a:spLocks noChangeShapeType="1"/>
          </p:cNvSpPr>
          <p:nvPr/>
        </p:nvSpPr>
        <p:spPr bwMode="auto">
          <a:xfrm flipH="1">
            <a:off x="7689850" y="3513138"/>
            <a:ext cx="2362200" cy="0"/>
          </a:xfrm>
          <a:prstGeom prst="line">
            <a:avLst/>
          </a:prstGeom>
          <a:noFill/>
          <a:ln w="38100">
            <a:solidFill>
              <a:srgbClr val="00CC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55052" name="Text Box 12"/>
          <p:cNvSpPr txBox="1">
            <a:spLocks noChangeArrowheads="1"/>
          </p:cNvSpPr>
          <p:nvPr/>
        </p:nvSpPr>
        <p:spPr bwMode="auto">
          <a:xfrm>
            <a:off x="3531233" y="152400"/>
            <a:ext cx="51088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buFontTx/>
              <a:buNone/>
            </a:pPr>
            <a:r>
              <a:rPr lang="en-US" altLang="fr-FR" sz="2800" b="1">
                <a:solidFill>
                  <a:srgbClr val="FFFF00"/>
                </a:solidFill>
              </a:rPr>
              <a:t>WNV Human Infection “Iceberg” </a:t>
            </a:r>
          </a:p>
        </p:txBody>
      </p:sp>
      <p:sp>
        <p:nvSpPr>
          <p:cNvPr id="855053" name="Text Box 13"/>
          <p:cNvSpPr txBox="1">
            <a:spLocks noChangeArrowheads="1"/>
          </p:cNvSpPr>
          <p:nvPr/>
        </p:nvSpPr>
        <p:spPr bwMode="auto">
          <a:xfrm>
            <a:off x="304800" y="1066801"/>
            <a:ext cx="4976749" cy="1015663"/>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0"/>
              </a:spcBef>
              <a:buFontTx/>
              <a:buNone/>
            </a:pPr>
            <a:r>
              <a:rPr lang="en-US" altLang="fr-FR" sz="2000" b="1" dirty="0">
                <a:solidFill>
                  <a:srgbClr val="000000"/>
                </a:solidFill>
                <a:latin typeface="Bahnschrift" panose="020B0502040204020203" pitchFamily="34" charset="0"/>
                <a:cs typeface="Arial" panose="020B0604020202020204" pitchFamily="34" charset="0"/>
              </a:rPr>
              <a:t>For every case of illness</a:t>
            </a:r>
          </a:p>
          <a:p>
            <a:pPr algn="ctr">
              <a:spcBef>
                <a:spcPct val="0"/>
              </a:spcBef>
              <a:buFontTx/>
              <a:buNone/>
            </a:pPr>
            <a:r>
              <a:rPr lang="en-US" altLang="fr-FR" sz="2000" b="1" dirty="0">
                <a:solidFill>
                  <a:srgbClr val="000000"/>
                </a:solidFill>
                <a:latin typeface="Bahnschrift" panose="020B0502040204020203" pitchFamily="34" charset="0"/>
                <a:cs typeface="Arial" panose="020B0604020202020204" pitchFamily="34" charset="0"/>
              </a:rPr>
              <a:t>involving the brain or spinal cord,</a:t>
            </a:r>
          </a:p>
          <a:p>
            <a:pPr algn="ctr">
              <a:spcBef>
                <a:spcPct val="0"/>
              </a:spcBef>
              <a:buFontTx/>
              <a:buNone/>
            </a:pPr>
            <a:r>
              <a:rPr lang="en-US" altLang="fr-FR" sz="2000" b="1" dirty="0">
                <a:solidFill>
                  <a:srgbClr val="000000"/>
                </a:solidFill>
                <a:latin typeface="Bahnschrift" panose="020B0502040204020203" pitchFamily="34" charset="0"/>
                <a:cs typeface="Arial" panose="020B0604020202020204" pitchFamily="34" charset="0"/>
              </a:rPr>
              <a:t>~150 total infections</a:t>
            </a:r>
          </a:p>
        </p:txBody>
      </p:sp>
      <p:sp>
        <p:nvSpPr>
          <p:cNvPr id="855054" name="Line 14"/>
          <p:cNvSpPr>
            <a:spLocks noChangeShapeType="1"/>
          </p:cNvSpPr>
          <p:nvPr/>
        </p:nvSpPr>
        <p:spPr bwMode="auto">
          <a:xfrm>
            <a:off x="5937250" y="1066800"/>
            <a:ext cx="304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55055" name="Text Box 15"/>
          <p:cNvSpPr txBox="1">
            <a:spLocks noChangeArrowheads="1"/>
          </p:cNvSpPr>
          <p:nvPr/>
        </p:nvSpPr>
        <p:spPr bwMode="auto">
          <a:xfrm>
            <a:off x="8528050" y="2133600"/>
            <a:ext cx="1828800" cy="830997"/>
          </a:xfrm>
          <a:prstGeom prst="rect">
            <a:avLst/>
          </a:prstGeom>
          <a:solidFill>
            <a:srgbClr val="FF9900"/>
          </a:solidFill>
          <a:ln>
            <a:noFill/>
          </a:ln>
          <a:effectLst/>
          <a:extLs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FontTx/>
              <a:buNone/>
            </a:pPr>
            <a:r>
              <a:rPr lang="en-US" altLang="fr-FR" sz="2400" b="1" u="sng" dirty="0">
                <a:latin typeface="Bahnschrift" panose="020B0502040204020203" pitchFamily="34" charset="0"/>
              </a:rPr>
              <a:t>Very</a:t>
            </a:r>
            <a:r>
              <a:rPr lang="en-US" altLang="fr-FR" sz="2400" b="1" dirty="0">
                <a:latin typeface="Bahnschrift" panose="020B0502040204020203" pitchFamily="34" charset="0"/>
              </a:rPr>
              <a:t> crude estimates </a:t>
            </a:r>
          </a:p>
        </p:txBody>
      </p:sp>
      <p:sp>
        <p:nvSpPr>
          <p:cNvPr id="855056" name="Line 16"/>
          <p:cNvSpPr>
            <a:spLocks noChangeShapeType="1"/>
          </p:cNvSpPr>
          <p:nvPr/>
        </p:nvSpPr>
        <p:spPr bwMode="auto">
          <a:xfrm rot="1369323" flipV="1">
            <a:off x="7385050" y="2209800"/>
            <a:ext cx="914400" cy="685800"/>
          </a:xfrm>
          <a:prstGeom prst="line">
            <a:avLst/>
          </a:prstGeom>
          <a:noFill/>
          <a:ln w="41275">
            <a:solidFill>
              <a:srgbClr val="FF9900"/>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55057" name="Line 17"/>
          <p:cNvSpPr>
            <a:spLocks noChangeShapeType="1"/>
          </p:cNvSpPr>
          <p:nvPr/>
        </p:nvSpPr>
        <p:spPr bwMode="auto">
          <a:xfrm rot="1369323" flipV="1">
            <a:off x="8371641" y="2816639"/>
            <a:ext cx="316004" cy="1706722"/>
          </a:xfrm>
          <a:prstGeom prst="line">
            <a:avLst/>
          </a:prstGeom>
          <a:noFill/>
          <a:ln w="41275">
            <a:solidFill>
              <a:srgbClr val="00CC99"/>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25987950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pPr algn="ctr"/>
            <a:r>
              <a:rPr lang="en-US" altLang="fr-FR" b="1" dirty="0">
                <a:solidFill>
                  <a:srgbClr val="FFFF00"/>
                </a:solidFill>
                <a:latin typeface="Bahnschrift" panose="020B0502040204020203" pitchFamily="34" charset="0"/>
              </a:rPr>
              <a:t>Tableau de </a:t>
            </a:r>
            <a:r>
              <a:rPr lang="en-US" altLang="fr-FR" b="1" dirty="0" err="1">
                <a:solidFill>
                  <a:srgbClr val="FFFF00"/>
                </a:solidFill>
                <a:latin typeface="Bahnschrift" panose="020B0502040204020203" pitchFamily="34" charset="0"/>
              </a:rPr>
              <a:t>Méningite</a:t>
            </a:r>
            <a:r>
              <a:rPr lang="en-US" altLang="fr-FR" b="1" dirty="0">
                <a:solidFill>
                  <a:srgbClr val="FFFF00"/>
                </a:solidFill>
                <a:latin typeface="Bahnschrift" panose="020B0502040204020203" pitchFamily="34" charset="0"/>
              </a:rPr>
              <a:t> </a:t>
            </a:r>
            <a:r>
              <a:rPr lang="en-US" altLang="fr-FR" b="1" dirty="0" err="1">
                <a:solidFill>
                  <a:srgbClr val="FFFF00"/>
                </a:solidFill>
                <a:latin typeface="Bahnschrift" panose="020B0502040204020203" pitchFamily="34" charset="0"/>
              </a:rPr>
              <a:t>virale</a:t>
            </a:r>
            <a:endParaRPr lang="en-US" altLang="fr-FR" b="1" dirty="0">
              <a:solidFill>
                <a:srgbClr val="FFFF00"/>
              </a:solidFill>
              <a:latin typeface="Bahnschrift" panose="020B0502040204020203" pitchFamily="34" charset="0"/>
            </a:endParaRPr>
          </a:p>
        </p:txBody>
      </p:sp>
      <p:sp>
        <p:nvSpPr>
          <p:cNvPr id="808963" name="Rectangle 3"/>
          <p:cNvSpPr>
            <a:spLocks noGrp="1" noChangeArrowheads="1"/>
          </p:cNvSpPr>
          <p:nvPr>
            <p:ph type="body" idx="1"/>
          </p:nvPr>
        </p:nvSpPr>
        <p:spPr/>
        <p:txBody>
          <a:bodyPr>
            <a:normAutofit/>
          </a:bodyPr>
          <a:lstStyle/>
          <a:p>
            <a:pPr marL="0" indent="0">
              <a:buNone/>
            </a:pPr>
            <a:r>
              <a:rPr lang="fr-FR" b="1" dirty="0">
                <a:solidFill>
                  <a:schemeClr val="bg1"/>
                </a:solidFill>
              </a:rPr>
              <a:t>Fièvre, </a:t>
            </a:r>
            <a:r>
              <a:rPr lang="fr-FR" b="1" dirty="0" err="1">
                <a:solidFill>
                  <a:schemeClr val="bg1"/>
                </a:solidFill>
              </a:rPr>
              <a:t>Sd</a:t>
            </a:r>
            <a:r>
              <a:rPr lang="fr-FR" b="1" dirty="0">
                <a:solidFill>
                  <a:schemeClr val="bg1"/>
                </a:solidFill>
              </a:rPr>
              <a:t> Méningé </a:t>
            </a:r>
          </a:p>
          <a:p>
            <a:pPr marL="0" indent="0">
              <a:buNone/>
            </a:pPr>
            <a:r>
              <a:rPr lang="fr-FR" b="1" dirty="0">
                <a:solidFill>
                  <a:schemeClr val="bg1"/>
                </a:solidFill>
              </a:rPr>
              <a:t> Céphalées retro-orbitaires +++</a:t>
            </a:r>
          </a:p>
          <a:p>
            <a:pPr marL="0" indent="0">
              <a:buNone/>
            </a:pPr>
            <a:r>
              <a:rPr lang="fr-FR" b="1" dirty="0">
                <a:solidFill>
                  <a:schemeClr val="bg1"/>
                </a:solidFill>
              </a:rPr>
              <a:t>LCR : </a:t>
            </a:r>
            <a:r>
              <a:rPr lang="fr-FR" b="1" dirty="0" err="1">
                <a:solidFill>
                  <a:schemeClr val="bg1"/>
                </a:solidFill>
              </a:rPr>
              <a:t>lympho</a:t>
            </a:r>
            <a:r>
              <a:rPr lang="fr-FR" b="1" dirty="0">
                <a:solidFill>
                  <a:schemeClr val="bg1"/>
                </a:solidFill>
              </a:rPr>
              <a:t> &gt;5elt/mm3, </a:t>
            </a:r>
            <a:r>
              <a:rPr lang="fr-FR" b="1" dirty="0" err="1">
                <a:solidFill>
                  <a:schemeClr val="bg1"/>
                </a:solidFill>
              </a:rPr>
              <a:t>Alb</a:t>
            </a:r>
            <a:r>
              <a:rPr lang="fr-FR" b="1" dirty="0">
                <a:solidFill>
                  <a:schemeClr val="bg1"/>
                </a:solidFill>
              </a:rPr>
              <a:t> +, </a:t>
            </a:r>
            <a:r>
              <a:rPr lang="fr-FR" b="1" dirty="0" err="1">
                <a:solidFill>
                  <a:schemeClr val="bg1"/>
                </a:solidFill>
              </a:rPr>
              <a:t>gluc</a:t>
            </a:r>
            <a:r>
              <a:rPr lang="fr-FR" b="1" dirty="0">
                <a:solidFill>
                  <a:schemeClr val="bg1"/>
                </a:solidFill>
              </a:rPr>
              <a:t> +- bas</a:t>
            </a:r>
          </a:p>
          <a:p>
            <a:pPr marL="0" indent="0">
              <a:buNone/>
            </a:pPr>
            <a:r>
              <a:rPr lang="fr-FR" b="1" dirty="0">
                <a:solidFill>
                  <a:schemeClr val="bg1"/>
                </a:solidFill>
              </a:rPr>
              <a:t> </a:t>
            </a:r>
          </a:p>
          <a:p>
            <a:pPr marL="0" indent="0">
              <a:buNone/>
            </a:pPr>
            <a:r>
              <a:rPr lang="fr-FR" b="1" dirty="0">
                <a:solidFill>
                  <a:schemeClr val="bg1"/>
                </a:solidFill>
              </a:rPr>
              <a:t>Amélioration spontanée</a:t>
            </a:r>
          </a:p>
          <a:p>
            <a:r>
              <a:rPr lang="fr-FR" b="1" dirty="0">
                <a:solidFill>
                  <a:schemeClr val="bg1"/>
                </a:solidFill>
              </a:rPr>
              <a:t>Céphalées résiduelles </a:t>
            </a:r>
          </a:p>
          <a:p>
            <a:r>
              <a:rPr lang="fr-FR" b="1" dirty="0">
                <a:solidFill>
                  <a:schemeClr val="bg1"/>
                </a:solidFill>
              </a:rPr>
              <a:t>Fatigue  prolongée</a:t>
            </a:r>
            <a:endParaRPr lang="en-US" altLang="fr-FR" b="1"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4459998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Grp="1" noChangeArrowheads="1"/>
          </p:cNvSpPr>
          <p:nvPr>
            <p:ph type="title"/>
          </p:nvPr>
        </p:nvSpPr>
        <p:spPr>
          <a:xfrm>
            <a:off x="486229" y="0"/>
            <a:ext cx="10515600" cy="924630"/>
          </a:xfrm>
        </p:spPr>
        <p:txBody>
          <a:bodyPr>
            <a:normAutofit/>
          </a:bodyPr>
          <a:lstStyle/>
          <a:p>
            <a:pPr algn="ctr"/>
            <a:r>
              <a:rPr lang="en-US" altLang="fr-FR" sz="4000" b="1" dirty="0">
                <a:solidFill>
                  <a:srgbClr val="FFFF00"/>
                </a:solidFill>
                <a:latin typeface="Bahnschrift" panose="020B0502040204020203" pitchFamily="34" charset="0"/>
              </a:rPr>
              <a:t>Tableau </a:t>
            </a:r>
            <a:r>
              <a:rPr lang="en-US" altLang="fr-FR" sz="4000" b="1" dirty="0" err="1">
                <a:solidFill>
                  <a:srgbClr val="FFFF00"/>
                </a:solidFill>
                <a:latin typeface="Bahnschrift" panose="020B0502040204020203" pitchFamily="34" charset="0"/>
              </a:rPr>
              <a:t>d’Encephalite</a:t>
            </a:r>
            <a:r>
              <a:rPr lang="en-US" altLang="fr-FR" sz="4000" b="1" dirty="0">
                <a:solidFill>
                  <a:srgbClr val="FFFF00"/>
                </a:solidFill>
                <a:latin typeface="Bahnschrift" panose="020B0502040204020203" pitchFamily="34" charset="0"/>
              </a:rPr>
              <a:t> </a:t>
            </a:r>
          </a:p>
        </p:txBody>
      </p:sp>
      <p:sp>
        <p:nvSpPr>
          <p:cNvPr id="843779" name="Rectangle 3"/>
          <p:cNvSpPr>
            <a:spLocks noGrp="1" noChangeArrowheads="1"/>
          </p:cNvSpPr>
          <p:nvPr>
            <p:ph type="body" idx="1"/>
          </p:nvPr>
        </p:nvSpPr>
        <p:spPr>
          <a:xfrm>
            <a:off x="90311" y="950459"/>
            <a:ext cx="11514667" cy="5646284"/>
          </a:xfrm>
        </p:spPr>
        <p:txBody>
          <a:bodyPr>
            <a:noAutofit/>
          </a:bodyPr>
          <a:lstStyle/>
          <a:p>
            <a:pPr marL="0" lvl="0" indent="0" eaLnBrk="0" fontAlgn="base" hangingPunct="0">
              <a:lnSpc>
                <a:spcPct val="100000"/>
              </a:lnSpc>
              <a:spcBef>
                <a:spcPct val="0"/>
              </a:spcBef>
              <a:spcAft>
                <a:spcPct val="0"/>
              </a:spcAft>
              <a:buNone/>
            </a:pPr>
            <a:r>
              <a:rPr lang="fr-FR" altLang="fr-FR" sz="2400" b="1" dirty="0">
                <a:solidFill>
                  <a:schemeClr val="bg1"/>
                </a:solidFill>
                <a:latin typeface="inherit"/>
              </a:rPr>
              <a:t>Personnes âgées (plus de 50 ans)  +- maladies chroniques</a:t>
            </a:r>
            <a:endParaRPr lang="fr-FR" altLang="fr-FR" sz="2400" b="1" dirty="0">
              <a:solidFill>
                <a:schemeClr val="bg1"/>
              </a:solidFill>
              <a:latin typeface="Bahnschrift" panose="020B0502040204020203" pitchFamily="34" charset="0"/>
            </a:endParaRPr>
          </a:p>
          <a:p>
            <a:pPr marL="457200" lvl="1" indent="0">
              <a:lnSpc>
                <a:spcPct val="150000"/>
              </a:lnSpc>
              <a:spcBef>
                <a:spcPts val="600"/>
              </a:spcBef>
              <a:spcAft>
                <a:spcPts val="600"/>
              </a:spcAft>
              <a:buNone/>
            </a:pPr>
            <a:r>
              <a:rPr lang="fr-FR" altLang="fr-FR" b="1" dirty="0">
                <a:solidFill>
                  <a:schemeClr val="bg1"/>
                </a:solidFill>
                <a:latin typeface="Bahnschrift" panose="020B0502040204020203" pitchFamily="34" charset="0"/>
              </a:rPr>
              <a:t>Tableau associant un SD infectieux + SD encéphalitiques</a:t>
            </a:r>
          </a:p>
          <a:p>
            <a:pPr marL="1611313" lvl="1">
              <a:lnSpc>
                <a:spcPct val="150000"/>
              </a:lnSpc>
              <a:spcBef>
                <a:spcPts val="600"/>
              </a:spcBef>
              <a:spcAft>
                <a:spcPts val="600"/>
              </a:spcAft>
            </a:pPr>
            <a:r>
              <a:rPr lang="fr-FR" altLang="fr-FR" b="1" dirty="0">
                <a:solidFill>
                  <a:schemeClr val="bg1"/>
                </a:solidFill>
                <a:latin typeface="Bahnschrift" panose="020B0502040204020203" pitchFamily="34" charset="0"/>
              </a:rPr>
              <a:t>Troubles de la conscience</a:t>
            </a:r>
          </a:p>
          <a:p>
            <a:pPr marL="1611313" lvl="1">
              <a:lnSpc>
                <a:spcPct val="150000"/>
              </a:lnSpc>
              <a:spcBef>
                <a:spcPts val="600"/>
              </a:spcBef>
              <a:spcAft>
                <a:spcPts val="600"/>
              </a:spcAft>
            </a:pPr>
            <a:r>
              <a:rPr lang="fr-FR" altLang="fr-FR" b="1" dirty="0">
                <a:solidFill>
                  <a:schemeClr val="bg1"/>
                </a:solidFill>
                <a:latin typeface="Bahnschrift" panose="020B0502040204020203" pitchFamily="34" charset="0"/>
              </a:rPr>
              <a:t>convulsions</a:t>
            </a:r>
          </a:p>
          <a:p>
            <a:pPr marL="1611313" lvl="1">
              <a:lnSpc>
                <a:spcPct val="150000"/>
              </a:lnSpc>
              <a:spcBef>
                <a:spcPts val="600"/>
              </a:spcBef>
              <a:spcAft>
                <a:spcPts val="600"/>
              </a:spcAft>
            </a:pPr>
            <a:r>
              <a:rPr lang="fr-FR" altLang="fr-FR" b="1" dirty="0">
                <a:solidFill>
                  <a:schemeClr val="bg1"/>
                </a:solidFill>
                <a:latin typeface="Bahnschrift" panose="020B0502040204020203" pitchFamily="34" charset="0"/>
              </a:rPr>
              <a:t>Tremblements, </a:t>
            </a:r>
            <a:r>
              <a:rPr lang="fr-FR" altLang="fr-FR" b="1" dirty="0" err="1">
                <a:solidFill>
                  <a:schemeClr val="bg1"/>
                </a:solidFill>
                <a:latin typeface="Bahnschrift" panose="020B0502040204020203" pitchFamily="34" charset="0"/>
              </a:rPr>
              <a:t>Myoclonies</a:t>
            </a:r>
            <a:endParaRPr lang="fr-FR" altLang="fr-FR" b="1" dirty="0">
              <a:solidFill>
                <a:schemeClr val="bg1"/>
              </a:solidFill>
              <a:latin typeface="Bahnschrift" panose="020B0502040204020203" pitchFamily="34" charset="0"/>
            </a:endParaRPr>
          </a:p>
          <a:p>
            <a:pPr marL="1611313" lvl="1">
              <a:lnSpc>
                <a:spcPct val="150000"/>
              </a:lnSpc>
              <a:spcBef>
                <a:spcPts val="600"/>
              </a:spcBef>
              <a:spcAft>
                <a:spcPts val="600"/>
              </a:spcAft>
            </a:pPr>
            <a:r>
              <a:rPr lang="fr-FR" altLang="fr-FR" b="1" dirty="0">
                <a:solidFill>
                  <a:schemeClr val="bg1"/>
                </a:solidFill>
                <a:latin typeface="Bahnschrift" panose="020B0502040204020203" pitchFamily="34" charset="0"/>
              </a:rPr>
              <a:t>Syndrome extrapyramidal de type parkinsonien</a:t>
            </a:r>
          </a:p>
          <a:p>
            <a:pPr marL="1611313" lvl="1">
              <a:lnSpc>
                <a:spcPct val="150000"/>
              </a:lnSpc>
              <a:spcBef>
                <a:spcPts val="600"/>
              </a:spcBef>
              <a:spcAft>
                <a:spcPts val="600"/>
              </a:spcAft>
            </a:pPr>
            <a:r>
              <a:rPr lang="fr-FR" altLang="fr-FR" b="1" dirty="0">
                <a:solidFill>
                  <a:schemeClr val="bg1"/>
                </a:solidFill>
                <a:latin typeface="Bahnschrift" panose="020B0502040204020203" pitchFamily="34" charset="0"/>
              </a:rPr>
              <a:t>Troubles de l'équilibre</a:t>
            </a:r>
          </a:p>
          <a:p>
            <a:pPr marL="1611313" lvl="1">
              <a:lnSpc>
                <a:spcPct val="150000"/>
              </a:lnSpc>
              <a:spcBef>
                <a:spcPts val="600"/>
              </a:spcBef>
              <a:spcAft>
                <a:spcPts val="600"/>
              </a:spcAft>
            </a:pPr>
            <a:r>
              <a:rPr lang="fr-FR" altLang="fr-FR" b="1" dirty="0">
                <a:solidFill>
                  <a:schemeClr val="bg1"/>
                </a:solidFill>
                <a:latin typeface="Bahnschrift" panose="020B0502040204020203" pitchFamily="34" charset="0"/>
              </a:rPr>
              <a:t>Vertiges</a:t>
            </a:r>
          </a:p>
          <a:p>
            <a:pPr marL="1611313" lvl="1">
              <a:lnSpc>
                <a:spcPct val="150000"/>
              </a:lnSpc>
              <a:spcBef>
                <a:spcPts val="600"/>
              </a:spcBef>
              <a:spcAft>
                <a:spcPts val="600"/>
              </a:spcAft>
            </a:pPr>
            <a:endParaRPr lang="en-US" altLang="fr-FR" b="1"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37357006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p:cNvSpPr>
            <a:spLocks noGrp="1" noChangeArrowheads="1"/>
          </p:cNvSpPr>
          <p:nvPr>
            <p:ph type="title"/>
          </p:nvPr>
        </p:nvSpPr>
        <p:spPr>
          <a:xfrm>
            <a:off x="696686" y="158297"/>
            <a:ext cx="10515600" cy="1325563"/>
          </a:xfrm>
        </p:spPr>
        <p:txBody>
          <a:bodyPr/>
          <a:lstStyle/>
          <a:p>
            <a:pPr algn="ctr"/>
            <a:r>
              <a:rPr lang="en-US" altLang="fr-FR" b="1" dirty="0">
                <a:solidFill>
                  <a:srgbClr val="FFFF00"/>
                </a:solidFill>
                <a:latin typeface="Bahnschrift" panose="020B0502040204020203" pitchFamily="34" charset="0"/>
              </a:rPr>
              <a:t>Tableau de </a:t>
            </a:r>
            <a:r>
              <a:rPr lang="en-US" altLang="fr-FR" b="1" dirty="0" err="1">
                <a:solidFill>
                  <a:srgbClr val="FFFF00"/>
                </a:solidFill>
                <a:latin typeface="Bahnschrift" panose="020B0502040204020203" pitchFamily="34" charset="0"/>
              </a:rPr>
              <a:t>Paralysie</a:t>
            </a:r>
            <a:r>
              <a:rPr lang="en-US" altLang="fr-FR" b="1" dirty="0">
                <a:solidFill>
                  <a:srgbClr val="FFFF00"/>
                </a:solidFill>
                <a:latin typeface="Bahnschrift" panose="020B0502040204020203" pitchFamily="34" charset="0"/>
              </a:rPr>
              <a:t> </a:t>
            </a:r>
            <a:r>
              <a:rPr lang="en-US" altLang="fr-FR" b="1" dirty="0" err="1">
                <a:solidFill>
                  <a:srgbClr val="FFFF00"/>
                </a:solidFill>
                <a:latin typeface="Bahnschrift" panose="020B0502040204020203" pitchFamily="34" charset="0"/>
              </a:rPr>
              <a:t>Flasque</a:t>
            </a:r>
            <a:endParaRPr lang="en-US" altLang="fr-FR" b="1" dirty="0">
              <a:solidFill>
                <a:srgbClr val="FFFF00"/>
              </a:solidFill>
              <a:latin typeface="Bahnschrift" panose="020B0502040204020203" pitchFamily="34" charset="0"/>
            </a:endParaRPr>
          </a:p>
        </p:txBody>
      </p:sp>
      <p:sp>
        <p:nvSpPr>
          <p:cNvPr id="863235" name="Rectangle 3"/>
          <p:cNvSpPr>
            <a:spLocks noGrp="1" noChangeArrowheads="1"/>
          </p:cNvSpPr>
          <p:nvPr>
            <p:ph type="body" idx="1"/>
          </p:nvPr>
        </p:nvSpPr>
        <p:spPr>
          <a:xfrm>
            <a:off x="372533" y="1825625"/>
            <a:ext cx="11558210" cy="4351338"/>
          </a:xfrm>
        </p:spPr>
        <p:txBody>
          <a:bodyPr/>
          <a:lstStyle/>
          <a:p>
            <a:pPr>
              <a:spcBef>
                <a:spcPct val="70000"/>
              </a:spcBef>
            </a:pPr>
            <a:r>
              <a:rPr lang="fr-FR" altLang="fr-FR" b="1" dirty="0">
                <a:solidFill>
                  <a:schemeClr val="bg1"/>
                </a:solidFill>
              </a:rPr>
              <a:t>Vu plus fréquemment au cours des 2 dernières années</a:t>
            </a:r>
          </a:p>
          <a:p>
            <a:pPr>
              <a:spcBef>
                <a:spcPct val="70000"/>
              </a:spcBef>
            </a:pPr>
            <a:r>
              <a:rPr lang="fr-FR" altLang="fr-FR" b="1" dirty="0">
                <a:solidFill>
                  <a:schemeClr val="bg1"/>
                </a:solidFill>
              </a:rPr>
              <a:t>Pas clair à quelle fréquence cela se passe:</a:t>
            </a:r>
          </a:p>
          <a:p>
            <a:pPr>
              <a:spcBef>
                <a:spcPct val="70000"/>
              </a:spcBef>
            </a:pPr>
            <a:r>
              <a:rPr lang="fr-FR" altLang="fr-FR" b="1" dirty="0">
                <a:solidFill>
                  <a:schemeClr val="bg1"/>
                </a:solidFill>
              </a:rPr>
              <a:t>Peut être présent chez près de 15% des personnes atteintes d'une maladie grave</a:t>
            </a:r>
          </a:p>
          <a:p>
            <a:pPr>
              <a:spcBef>
                <a:spcPct val="70000"/>
              </a:spcBef>
            </a:pPr>
            <a:r>
              <a:rPr lang="fr-FR" altLang="fr-FR" b="1" dirty="0">
                <a:solidFill>
                  <a:schemeClr val="bg1"/>
                </a:solidFill>
              </a:rPr>
              <a:t>Affecte les personnes relativement jeunes qui sont souvent en bonne santé autrement</a:t>
            </a:r>
          </a:p>
          <a:p>
            <a:pPr>
              <a:spcBef>
                <a:spcPct val="70000"/>
              </a:spcBef>
            </a:pPr>
            <a:r>
              <a:rPr lang="fr-FR" altLang="fr-FR" b="1" dirty="0">
                <a:solidFill>
                  <a:schemeClr val="bg1"/>
                </a:solidFill>
              </a:rPr>
              <a:t>Peut ne pas avoir de fièvre ou de céphalées avant la paralysie</a:t>
            </a:r>
            <a:endParaRPr lang="en-US" altLang="fr-FR" b="1" dirty="0">
              <a:solidFill>
                <a:schemeClr val="bg1"/>
              </a:solidFill>
            </a:endParaRPr>
          </a:p>
          <a:p>
            <a:endParaRPr lang="en-US" altLang="fr-FR" sz="2400" b="1" dirty="0">
              <a:solidFill>
                <a:schemeClr val="bg1"/>
              </a:solidFill>
            </a:endParaRPr>
          </a:p>
        </p:txBody>
      </p:sp>
    </p:spTree>
    <p:extLst>
      <p:ext uri="{BB962C8B-B14F-4D97-AF65-F5344CB8AC3E}">
        <p14:creationId xmlns:p14="http://schemas.microsoft.com/office/powerpoint/2010/main" val="1640551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228" y="3025198"/>
            <a:ext cx="11359737" cy="1325563"/>
          </a:xfrm>
        </p:spPr>
        <p:txBody>
          <a:bodyPr>
            <a:noAutofit/>
          </a:bodyPr>
          <a:lstStyle/>
          <a:p>
            <a:pPr>
              <a:lnSpc>
                <a:spcPct val="150000"/>
              </a:lnSpc>
              <a:spcBef>
                <a:spcPts val="600"/>
              </a:spcBef>
              <a:spcAft>
                <a:spcPts val="600"/>
              </a:spcAft>
            </a:pPr>
            <a:r>
              <a:rPr lang="fr-FR" sz="2400" b="1" dirty="0">
                <a:solidFill>
                  <a:schemeClr val="bg1"/>
                </a:solidFill>
                <a:latin typeface="Bahnschrift" panose="020B0502040204020203" pitchFamily="34" charset="0"/>
              </a:rPr>
              <a:t>Virus appartenant aux arbovirus. « </a:t>
            </a:r>
            <a:r>
              <a:rPr lang="fr-FR" sz="2400" b="1" dirty="0" err="1">
                <a:solidFill>
                  <a:schemeClr val="bg1"/>
                </a:solidFill>
                <a:latin typeface="Bahnschrift" panose="020B0502040204020203" pitchFamily="34" charset="0"/>
              </a:rPr>
              <a:t>arthropod</a:t>
            </a:r>
            <a:r>
              <a:rPr lang="fr-FR" sz="2400" b="1" dirty="0">
                <a:solidFill>
                  <a:schemeClr val="bg1"/>
                </a:solidFill>
                <a:latin typeface="Bahnschrift" panose="020B0502040204020203" pitchFamily="34" charset="0"/>
              </a:rPr>
              <a:t> borne virus » </a:t>
            </a:r>
            <a:br>
              <a:rPr lang="fr-FR" sz="2400" b="1" dirty="0">
                <a:solidFill>
                  <a:schemeClr val="bg1"/>
                </a:solidFill>
                <a:latin typeface="Bahnschrift" panose="020B0502040204020203" pitchFamily="34" charset="0"/>
              </a:rPr>
            </a:br>
            <a:r>
              <a:rPr lang="fr-FR" sz="2400" b="1" dirty="0">
                <a:solidFill>
                  <a:schemeClr val="bg1"/>
                </a:solidFill>
                <a:latin typeface="Bahnschrift" panose="020B0502040204020203" pitchFamily="34" charset="0"/>
              </a:rPr>
              <a:t>Ce sont des virus à ARN transmis par des arthropodes (moustiques, phlébotomes et tiques).</a:t>
            </a:r>
            <a:br>
              <a:rPr lang="fr-FR" sz="2400" b="1" dirty="0">
                <a:solidFill>
                  <a:schemeClr val="bg1"/>
                </a:solidFill>
                <a:latin typeface="Bahnschrift" panose="020B0502040204020203" pitchFamily="34" charset="0"/>
              </a:rPr>
            </a:br>
            <a:r>
              <a:rPr lang="fr-FR" sz="2400" b="1" dirty="0">
                <a:solidFill>
                  <a:schemeClr val="bg1"/>
                </a:solidFill>
                <a:latin typeface="Bahnschrift" panose="020B0502040204020203" pitchFamily="34" charset="0"/>
              </a:rPr>
              <a:t>Ils appartiennent à 3 principales familles, les </a:t>
            </a:r>
            <a:r>
              <a:rPr lang="fr-FR" sz="2400" b="1" dirty="0" err="1">
                <a:solidFill>
                  <a:schemeClr val="bg1"/>
                </a:solidFill>
                <a:latin typeface="Bahnschrift" panose="020B0502040204020203" pitchFamily="34" charset="0"/>
              </a:rPr>
              <a:t>Flaviviridae</a:t>
            </a:r>
            <a:r>
              <a:rPr lang="fr-FR" sz="2400" b="1" dirty="0">
                <a:solidFill>
                  <a:schemeClr val="bg1"/>
                </a:solidFill>
                <a:latin typeface="Bahnschrift" panose="020B0502040204020203" pitchFamily="34" charset="0"/>
              </a:rPr>
              <a:t>, les </a:t>
            </a:r>
            <a:r>
              <a:rPr lang="fr-FR" sz="2400" b="1" dirty="0" err="1">
                <a:solidFill>
                  <a:schemeClr val="bg1"/>
                </a:solidFill>
                <a:latin typeface="Bahnschrift" panose="020B0502040204020203" pitchFamily="34" charset="0"/>
              </a:rPr>
              <a:t>Togaviridae</a:t>
            </a:r>
            <a:r>
              <a:rPr lang="fr-FR" sz="2400" b="1" dirty="0">
                <a:solidFill>
                  <a:schemeClr val="bg1"/>
                </a:solidFill>
                <a:latin typeface="Bahnschrift" panose="020B0502040204020203" pitchFamily="34" charset="0"/>
              </a:rPr>
              <a:t> et les </a:t>
            </a:r>
            <a:r>
              <a:rPr lang="fr-FR" sz="2400" b="1" dirty="0" err="1">
                <a:solidFill>
                  <a:schemeClr val="bg1"/>
                </a:solidFill>
                <a:latin typeface="Bahnschrift" panose="020B0502040204020203" pitchFamily="34" charset="0"/>
              </a:rPr>
              <a:t>Bunyaviridae</a:t>
            </a:r>
            <a:r>
              <a:rPr lang="fr-FR" sz="2400" b="1" dirty="0">
                <a:solidFill>
                  <a:schemeClr val="bg1"/>
                </a:solidFill>
                <a:latin typeface="Bahnschrift" panose="020B0502040204020203" pitchFamily="34" charset="0"/>
              </a:rPr>
              <a:t>. </a:t>
            </a:r>
            <a:br>
              <a:rPr lang="fr-FR" sz="2400" b="1" dirty="0">
                <a:solidFill>
                  <a:schemeClr val="bg1"/>
                </a:solidFill>
                <a:latin typeface="Bahnschrift" panose="020B0502040204020203" pitchFamily="34" charset="0"/>
              </a:rPr>
            </a:br>
            <a:br>
              <a:rPr lang="fr-FR" sz="2400" b="1" dirty="0">
                <a:solidFill>
                  <a:schemeClr val="bg1"/>
                </a:solidFill>
                <a:latin typeface="Bahnschrift" panose="020B0502040204020203" pitchFamily="34" charset="0"/>
              </a:rPr>
            </a:br>
            <a:r>
              <a:rPr lang="fr-FR" sz="2400" b="1" dirty="0">
                <a:solidFill>
                  <a:schemeClr val="bg1"/>
                </a:solidFill>
                <a:latin typeface="Bahnschrift" panose="020B0502040204020203" pitchFamily="34" charset="0"/>
              </a:rPr>
              <a:t>Le VNO est un membre du genre </a:t>
            </a:r>
            <a:r>
              <a:rPr lang="fr-FR" sz="2400" b="1" dirty="0" err="1">
                <a:solidFill>
                  <a:schemeClr val="bg1"/>
                </a:solidFill>
                <a:latin typeface="Bahnschrift" panose="020B0502040204020203" pitchFamily="34" charset="0"/>
              </a:rPr>
              <a:t>Flavivirus</a:t>
            </a:r>
            <a:r>
              <a:rPr lang="fr-FR" sz="2400" b="1" dirty="0">
                <a:solidFill>
                  <a:schemeClr val="bg1"/>
                </a:solidFill>
                <a:latin typeface="Bahnschrift" panose="020B0502040204020203" pitchFamily="34" charset="0"/>
              </a:rPr>
              <a:t> appartenant à la famille des </a:t>
            </a:r>
            <a:r>
              <a:rPr lang="fr-FR" sz="2400" b="1" dirty="0" err="1">
                <a:solidFill>
                  <a:schemeClr val="bg1"/>
                </a:solidFill>
                <a:latin typeface="Bahnschrift" panose="020B0502040204020203" pitchFamily="34" charset="0"/>
              </a:rPr>
              <a:t>Flaviviridae</a:t>
            </a:r>
            <a:r>
              <a:rPr lang="fr-FR" sz="2400" b="1" dirty="0">
                <a:solidFill>
                  <a:schemeClr val="bg1"/>
                </a:solidFill>
                <a:latin typeface="Bahnschrift" panose="020B0502040204020203" pitchFamily="34" charset="0"/>
              </a:rPr>
              <a:t> et au complexe antigénique de l’encéphalite japonaise.</a:t>
            </a:r>
          </a:p>
        </p:txBody>
      </p:sp>
      <p:sp>
        <p:nvSpPr>
          <p:cNvPr id="5" name="Titre 1"/>
          <p:cNvSpPr txBox="1">
            <a:spLocks/>
          </p:cNvSpPr>
          <p:nvPr/>
        </p:nvSpPr>
        <p:spPr>
          <a:xfrm>
            <a:off x="642257"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rgbClr val="FFC000"/>
                </a:solidFill>
                <a:latin typeface="Bahnschrift" panose="020B0502040204020203" pitchFamily="34" charset="0"/>
              </a:rPr>
              <a:t>West Nile Virus (WNO)</a:t>
            </a:r>
            <a:br>
              <a:rPr lang="fr-FR" sz="4000" b="1" dirty="0">
                <a:solidFill>
                  <a:srgbClr val="FFC000"/>
                </a:solidFill>
                <a:latin typeface="Bahnschrift" panose="020B0502040204020203" pitchFamily="34" charset="0"/>
              </a:rPr>
            </a:br>
            <a:r>
              <a:rPr lang="fr-FR" sz="4000" b="1" dirty="0">
                <a:solidFill>
                  <a:srgbClr val="FFC000"/>
                </a:solidFill>
                <a:latin typeface="Bahnschrift" panose="020B0502040204020203" pitchFamily="34" charset="0"/>
              </a:rPr>
              <a:t>Virus du Nile occidental (VNO)</a:t>
            </a:r>
          </a:p>
        </p:txBody>
      </p:sp>
    </p:spTree>
    <p:extLst>
      <p:ext uri="{BB962C8B-B14F-4D97-AF65-F5344CB8AC3E}">
        <p14:creationId xmlns:p14="http://schemas.microsoft.com/office/powerpoint/2010/main" val="37195746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2"/>
          <p:cNvSpPr>
            <a:spLocks noGrp="1" noChangeArrowheads="1"/>
          </p:cNvSpPr>
          <p:nvPr>
            <p:ph type="title"/>
          </p:nvPr>
        </p:nvSpPr>
        <p:spPr>
          <a:xfrm>
            <a:off x="838199" y="365125"/>
            <a:ext cx="11037125" cy="1325563"/>
          </a:xfrm>
        </p:spPr>
        <p:txBody>
          <a:bodyPr/>
          <a:lstStyle/>
          <a:p>
            <a:pPr algn="ctr"/>
            <a:r>
              <a:rPr lang="en-US" altLang="fr-FR" b="1" dirty="0">
                <a:solidFill>
                  <a:srgbClr val="FFFF00"/>
                </a:solidFill>
                <a:latin typeface="Bahnschrift" panose="020B0502040204020203" pitchFamily="34" charset="0"/>
              </a:rPr>
              <a:t>Tableau de “</a:t>
            </a:r>
            <a:r>
              <a:rPr lang="en-US" altLang="fr-FR" dirty="0">
                <a:solidFill>
                  <a:srgbClr val="FFFF00"/>
                </a:solidFill>
                <a:latin typeface="Bahnschrift" panose="020B0502040204020203" pitchFamily="34" charset="0"/>
              </a:rPr>
              <a:t>Poliomyelitis-like ”</a:t>
            </a:r>
          </a:p>
        </p:txBody>
      </p:sp>
      <p:sp>
        <p:nvSpPr>
          <p:cNvPr id="864259" name="Rectangle 3"/>
          <p:cNvSpPr>
            <a:spLocks noGrp="1" noChangeArrowheads="1"/>
          </p:cNvSpPr>
          <p:nvPr>
            <p:ph type="body" idx="1"/>
          </p:nvPr>
        </p:nvSpPr>
        <p:spPr>
          <a:xfrm>
            <a:off x="580975" y="1894115"/>
            <a:ext cx="10871200" cy="4191000"/>
          </a:xfrm>
        </p:spPr>
        <p:txBody>
          <a:bodyPr/>
          <a:lstStyle/>
          <a:p>
            <a:pPr>
              <a:spcBef>
                <a:spcPct val="70000"/>
              </a:spcBef>
            </a:pPr>
            <a:r>
              <a:rPr lang="fr-FR" altLang="fr-FR" b="1" dirty="0">
                <a:solidFill>
                  <a:schemeClr val="bg1"/>
                </a:solidFill>
              </a:rPr>
              <a:t>La plupart des cas de faiblesse persistante des membres</a:t>
            </a:r>
          </a:p>
          <a:p>
            <a:pPr>
              <a:spcBef>
                <a:spcPct val="70000"/>
              </a:spcBef>
            </a:pPr>
            <a:r>
              <a:rPr lang="fr-FR" altLang="fr-FR" b="1" dirty="0">
                <a:solidFill>
                  <a:schemeClr val="bg1"/>
                </a:solidFill>
              </a:rPr>
              <a:t>Caractéristiques cliniques:</a:t>
            </a:r>
          </a:p>
          <a:p>
            <a:pPr>
              <a:spcBef>
                <a:spcPct val="70000"/>
              </a:spcBef>
            </a:pPr>
            <a:r>
              <a:rPr lang="fr-FR" altLang="fr-FR" b="1" dirty="0">
                <a:solidFill>
                  <a:schemeClr val="bg1"/>
                </a:solidFill>
              </a:rPr>
              <a:t>Apparition précoce de l'infection</a:t>
            </a:r>
          </a:p>
          <a:p>
            <a:pPr>
              <a:spcBef>
                <a:spcPct val="70000"/>
              </a:spcBef>
            </a:pPr>
            <a:r>
              <a:rPr lang="fr-FR" altLang="fr-FR" b="1" dirty="0">
                <a:solidFill>
                  <a:schemeClr val="bg1"/>
                </a:solidFill>
              </a:rPr>
              <a:t>La faiblesse peut souvent être dans un seul membre</a:t>
            </a:r>
          </a:p>
          <a:p>
            <a:pPr>
              <a:spcBef>
                <a:spcPct val="70000"/>
              </a:spcBef>
            </a:pPr>
            <a:r>
              <a:rPr lang="fr-FR" altLang="fr-FR" b="1" dirty="0">
                <a:solidFill>
                  <a:schemeClr val="bg1"/>
                </a:solidFill>
              </a:rPr>
              <a:t>Absence d'engourdissement; </a:t>
            </a:r>
          </a:p>
          <a:p>
            <a:pPr>
              <a:spcBef>
                <a:spcPct val="70000"/>
              </a:spcBef>
            </a:pPr>
            <a:r>
              <a:rPr lang="fr-FR" altLang="fr-FR" b="1" dirty="0">
                <a:solidFill>
                  <a:schemeClr val="bg1"/>
                </a:solidFill>
              </a:rPr>
              <a:t>douleur parfois présente</a:t>
            </a:r>
            <a:endParaRPr lang="en-US" altLang="fr-FR" b="1" dirty="0">
              <a:solidFill>
                <a:schemeClr val="bg1"/>
              </a:solidFill>
            </a:endParaRPr>
          </a:p>
        </p:txBody>
      </p:sp>
    </p:spTree>
    <p:extLst>
      <p:ext uri="{BB962C8B-B14F-4D97-AF65-F5344CB8AC3E}">
        <p14:creationId xmlns:p14="http://schemas.microsoft.com/office/powerpoint/2010/main" val="28236034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054" y="102053"/>
            <a:ext cx="539115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217" y="1562100"/>
            <a:ext cx="5229225" cy="5038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2321445" y="870858"/>
            <a:ext cx="4044698" cy="369332"/>
          </a:xfrm>
          <a:prstGeom prst="rect">
            <a:avLst/>
          </a:prstGeom>
          <a:noFill/>
        </p:spPr>
        <p:txBody>
          <a:bodyPr wrap="none" rtlCol="0">
            <a:spAutoFit/>
          </a:bodyPr>
          <a:lstStyle/>
          <a:p>
            <a:pPr algn="ctr"/>
            <a:r>
              <a:rPr lang="fr-FR" dirty="0">
                <a:solidFill>
                  <a:schemeClr val="bg1"/>
                </a:solidFill>
                <a:latin typeface="Agency FB" pitchFamily="34" charset="0"/>
              </a:rPr>
              <a:t>James </a:t>
            </a:r>
            <a:r>
              <a:rPr lang="fr-FR" dirty="0" err="1">
                <a:solidFill>
                  <a:schemeClr val="bg1"/>
                </a:solidFill>
                <a:latin typeface="Agency FB" pitchFamily="34" charset="0"/>
              </a:rPr>
              <a:t>J.Sejvar</a:t>
            </a:r>
            <a:r>
              <a:rPr lang="fr-FR" dirty="0">
                <a:solidFill>
                  <a:schemeClr val="bg1"/>
                </a:solidFill>
                <a:latin typeface="Agency FB" pitchFamily="34" charset="0"/>
              </a:rPr>
              <a:t>, JAMA, July 23/30, 2003-Vol290,N°4</a:t>
            </a:r>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786" y="1562100"/>
            <a:ext cx="5172075" cy="44468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68014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945" y="0"/>
            <a:ext cx="587692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8" y="1607685"/>
            <a:ext cx="5932033" cy="48257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1" y="840239"/>
            <a:ext cx="282892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6466115" y="2231571"/>
            <a:ext cx="5421086" cy="3970318"/>
          </a:xfrm>
          <a:prstGeom prst="rect">
            <a:avLst/>
          </a:prstGeom>
          <a:noFill/>
        </p:spPr>
        <p:txBody>
          <a:bodyPr wrap="square" rtlCol="0">
            <a:spAutoFit/>
          </a:bodyPr>
          <a:lstStyle/>
          <a:p>
            <a:pPr algn="ctr">
              <a:lnSpc>
                <a:spcPct val="150000"/>
              </a:lnSpc>
            </a:pPr>
            <a:r>
              <a:rPr lang="fr-FR" sz="2400" b="1" dirty="0">
                <a:solidFill>
                  <a:schemeClr val="bg1"/>
                </a:solidFill>
              </a:rPr>
              <a:t>Printemps 1999 New York</a:t>
            </a:r>
          </a:p>
          <a:p>
            <a:pPr>
              <a:lnSpc>
                <a:spcPct val="150000"/>
              </a:lnSpc>
            </a:pPr>
            <a:r>
              <a:rPr lang="fr-FR" sz="2400" b="1" dirty="0">
                <a:solidFill>
                  <a:schemeClr val="bg1"/>
                </a:solidFill>
              </a:rPr>
              <a:t>Mortalité aviaire au zoo de Bronx et oiseaux sauvages</a:t>
            </a:r>
          </a:p>
          <a:p>
            <a:pPr>
              <a:lnSpc>
                <a:spcPct val="150000"/>
              </a:lnSpc>
            </a:pPr>
            <a:r>
              <a:rPr lang="fr-FR" sz="2400" b="1" dirty="0">
                <a:solidFill>
                  <a:schemeClr val="bg1"/>
                </a:solidFill>
              </a:rPr>
              <a:t>Cluster de cas humain d’encéphalite</a:t>
            </a:r>
          </a:p>
          <a:p>
            <a:pPr>
              <a:lnSpc>
                <a:spcPct val="150000"/>
              </a:lnSpc>
            </a:pPr>
            <a:r>
              <a:rPr lang="fr-FR" sz="2400" b="1" dirty="0">
                <a:solidFill>
                  <a:schemeClr val="bg1"/>
                </a:solidFill>
              </a:rPr>
              <a:t>62 cas (7 DC)</a:t>
            </a:r>
          </a:p>
          <a:p>
            <a:pPr>
              <a:lnSpc>
                <a:spcPct val="150000"/>
              </a:lnSpc>
            </a:pPr>
            <a:r>
              <a:rPr lang="fr-FR" sz="2400" b="1" dirty="0">
                <a:solidFill>
                  <a:schemeClr val="bg1"/>
                </a:solidFill>
              </a:rPr>
              <a:t>Dispersion Est-Ouest du VWN USA</a:t>
            </a:r>
          </a:p>
          <a:p>
            <a:pPr>
              <a:lnSpc>
                <a:spcPct val="150000"/>
              </a:lnSpc>
            </a:pPr>
            <a:r>
              <a:rPr lang="fr-FR" sz="2400" b="1" dirty="0">
                <a:solidFill>
                  <a:schemeClr val="bg1"/>
                </a:solidFill>
              </a:rPr>
              <a:t>2002 : 3500 cas (200DC)</a:t>
            </a:r>
          </a:p>
        </p:txBody>
      </p:sp>
    </p:spTree>
    <p:extLst>
      <p:ext uri="{BB962C8B-B14F-4D97-AF65-F5344CB8AC3E}">
        <p14:creationId xmlns:p14="http://schemas.microsoft.com/office/powerpoint/2010/main" val="39978131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885" y="97973"/>
            <a:ext cx="11234057" cy="62266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0058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664028"/>
            <a:ext cx="10874828" cy="55408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41416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42504" y="794557"/>
            <a:ext cx="11837436" cy="5238108"/>
          </a:xfrm>
          <a:prstGeom prst="rect">
            <a:avLst/>
          </a:prstGeom>
        </p:spPr>
      </p:pic>
    </p:spTree>
    <p:extLst>
      <p:ext uri="{BB962C8B-B14F-4D97-AF65-F5344CB8AC3E}">
        <p14:creationId xmlns:p14="http://schemas.microsoft.com/office/powerpoint/2010/main" val="26026864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15661" y="442912"/>
            <a:ext cx="7562850" cy="5667375"/>
          </a:xfrm>
          <a:prstGeom prst="rect">
            <a:avLst/>
          </a:prstGeom>
        </p:spPr>
      </p:pic>
    </p:spTree>
    <p:extLst>
      <p:ext uri="{BB962C8B-B14F-4D97-AF65-F5344CB8AC3E}">
        <p14:creationId xmlns:p14="http://schemas.microsoft.com/office/powerpoint/2010/main" val="3396729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86" y="171582"/>
            <a:ext cx="9144000" cy="6294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427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681" y="1126218"/>
            <a:ext cx="11903033" cy="4901746"/>
          </a:xfrm>
        </p:spPr>
        <p:txBody>
          <a:bodyPr>
            <a:noAutofit/>
          </a:bodyPr>
          <a:lstStyle/>
          <a:p>
            <a:pPr marL="0" indent="0">
              <a:lnSpc>
                <a:spcPct val="160000"/>
              </a:lnSpc>
              <a:buNone/>
            </a:pPr>
            <a:r>
              <a:rPr lang="fr-FR" sz="2400" b="1" dirty="0">
                <a:solidFill>
                  <a:schemeClr val="bg1"/>
                </a:solidFill>
                <a:latin typeface="Bahnschrift" panose="020B0502040204020203" pitchFamily="34" charset="0"/>
              </a:rPr>
              <a:t>Cinq lignées génétiques ont été décrites</a:t>
            </a:r>
            <a:r>
              <a:rPr lang="fr-FR" sz="2400" dirty="0">
                <a:solidFill>
                  <a:schemeClr val="bg1"/>
                </a:solidFill>
                <a:latin typeface="Bahnschrift" panose="020B0502040204020203" pitchFamily="34" charset="0"/>
              </a:rPr>
              <a:t>. </a:t>
            </a:r>
          </a:p>
          <a:p>
            <a:pPr marL="0" indent="0">
              <a:lnSpc>
                <a:spcPct val="160000"/>
              </a:lnSpc>
              <a:buNone/>
            </a:pPr>
            <a:r>
              <a:rPr lang="fr-FR" sz="2400" b="1" dirty="0" err="1">
                <a:solidFill>
                  <a:srgbClr val="FFFF00"/>
                </a:solidFill>
                <a:effectLst>
                  <a:outerShdw blurRad="38100" dist="38100" dir="2700000" algn="tl">
                    <a:srgbClr val="000000">
                      <a:alpha val="43137"/>
                    </a:srgbClr>
                  </a:outerShdw>
                </a:effectLst>
                <a:latin typeface="Bahnschrift" panose="020B0502040204020203" pitchFamily="34" charset="0"/>
              </a:rPr>
              <a:t>Ligneage</a:t>
            </a:r>
            <a:r>
              <a:rPr lang="fr-FR" sz="2400" b="1" dirty="0">
                <a:solidFill>
                  <a:srgbClr val="FFFF00"/>
                </a:solidFill>
                <a:effectLst>
                  <a:outerShdw blurRad="38100" dist="38100" dir="2700000" algn="tl">
                    <a:srgbClr val="000000">
                      <a:alpha val="43137"/>
                    </a:srgbClr>
                  </a:outerShdw>
                </a:effectLst>
                <a:latin typeface="Bahnschrift" panose="020B0502040204020203" pitchFamily="34" charset="0"/>
              </a:rPr>
              <a:t> 1 </a:t>
            </a:r>
            <a:r>
              <a:rPr lang="fr-FR" sz="2400" dirty="0">
                <a:solidFill>
                  <a:schemeClr val="bg1"/>
                </a:solidFill>
                <a:latin typeface="Bahnschrift" panose="020B0502040204020203" pitchFamily="34" charset="0"/>
              </a:rPr>
              <a:t>: souches provenant de régions géographiques différentes</a:t>
            </a:r>
          </a:p>
          <a:p>
            <a:pPr marL="990600">
              <a:lnSpc>
                <a:spcPct val="160000"/>
              </a:lnSpc>
            </a:pPr>
            <a:r>
              <a:rPr lang="fr-FR" sz="2400" dirty="0">
                <a:solidFill>
                  <a:schemeClr val="bg1"/>
                </a:solidFill>
                <a:latin typeface="Bahnschrift" panose="020B0502040204020203" pitchFamily="34" charset="0"/>
              </a:rPr>
              <a:t>Responsables de la majorité des épidémies humaines et équines.</a:t>
            </a:r>
          </a:p>
          <a:p>
            <a:pPr marL="990600">
              <a:lnSpc>
                <a:spcPct val="160000"/>
              </a:lnSpc>
            </a:pPr>
            <a:r>
              <a:rPr lang="fr-FR" sz="2400" dirty="0">
                <a:solidFill>
                  <a:schemeClr val="bg1"/>
                </a:solidFill>
                <a:latin typeface="Bahnschrift" panose="020B0502040204020203" pitchFamily="34" charset="0"/>
              </a:rPr>
              <a:t>les virus de la lignée 2 n'avaient été isolés qu'en Afrique sous-saharienne et à Madagascar et n'avaient pas été associés à une maladie neurologique. </a:t>
            </a:r>
          </a:p>
          <a:p>
            <a:pPr marL="0" indent="0">
              <a:lnSpc>
                <a:spcPct val="160000"/>
              </a:lnSpc>
              <a:buNone/>
            </a:pPr>
            <a:r>
              <a:rPr lang="fr-FR" sz="2400" b="1" dirty="0" err="1">
                <a:solidFill>
                  <a:srgbClr val="FFFF00"/>
                </a:solidFill>
                <a:effectLst>
                  <a:outerShdw blurRad="38100" dist="38100" dir="2700000" algn="tl">
                    <a:srgbClr val="000000">
                      <a:alpha val="43137"/>
                    </a:srgbClr>
                  </a:outerShdw>
                </a:effectLst>
                <a:latin typeface="Bahnschrift" panose="020B0502040204020203" pitchFamily="34" charset="0"/>
              </a:rPr>
              <a:t>Ligneage</a:t>
            </a:r>
            <a:r>
              <a:rPr lang="fr-FR" sz="2400" b="1" dirty="0">
                <a:solidFill>
                  <a:srgbClr val="FFFF00"/>
                </a:solidFill>
                <a:effectLst>
                  <a:outerShdw blurRad="38100" dist="38100" dir="2700000" algn="tl">
                    <a:srgbClr val="000000">
                      <a:alpha val="43137"/>
                    </a:srgbClr>
                  </a:outerShdw>
                </a:effectLst>
                <a:latin typeface="Bahnschrift" panose="020B0502040204020203" pitchFamily="34" charset="0"/>
              </a:rPr>
              <a:t> 2</a:t>
            </a:r>
            <a:r>
              <a:rPr lang="fr-FR" sz="2400" dirty="0">
                <a:solidFill>
                  <a:srgbClr val="FFFF00"/>
                </a:solidFill>
                <a:effectLst>
                  <a:outerShdw blurRad="38100" dist="38100" dir="2700000" algn="tl">
                    <a:srgbClr val="000000">
                      <a:alpha val="43137"/>
                    </a:srgbClr>
                  </a:outerShdw>
                </a:effectLst>
                <a:latin typeface="Bahnschrift" panose="020B0502040204020203" pitchFamily="34" charset="0"/>
              </a:rPr>
              <a:t> </a:t>
            </a:r>
            <a:r>
              <a:rPr lang="fr-FR" sz="2400" dirty="0">
                <a:solidFill>
                  <a:schemeClr val="bg1"/>
                </a:solidFill>
                <a:latin typeface="Bahnschrift" panose="020B0502040204020203" pitchFamily="34" charset="0"/>
              </a:rPr>
              <a:t>: isolé récemment en Hongrie (cas mortels chez les rapaces </a:t>
            </a:r>
          </a:p>
          <a:p>
            <a:pPr marL="0" indent="0">
              <a:lnSpc>
                <a:spcPct val="160000"/>
              </a:lnSpc>
              <a:buNone/>
            </a:pPr>
            <a:r>
              <a:rPr lang="fr-FR" sz="2400" dirty="0">
                <a:solidFill>
                  <a:schemeClr val="bg1"/>
                </a:solidFill>
                <a:latin typeface="Bahnschrift" panose="020B0502040204020203" pitchFamily="34" charset="0"/>
              </a:rPr>
              <a:t>	et une encéphalite bénigne chez les humains ainsi que chez les chevaux. </a:t>
            </a:r>
          </a:p>
          <a:p>
            <a:pPr marL="0" indent="0">
              <a:lnSpc>
                <a:spcPct val="160000"/>
              </a:lnSpc>
              <a:buNone/>
            </a:pPr>
            <a:r>
              <a:rPr lang="fr-FR" sz="2400" b="1" dirty="0" err="1">
                <a:solidFill>
                  <a:srgbClr val="FFFF00"/>
                </a:solidFill>
                <a:effectLst>
                  <a:outerShdw blurRad="38100" dist="38100" dir="2700000" algn="tl">
                    <a:srgbClr val="000000">
                      <a:alpha val="43137"/>
                    </a:srgbClr>
                  </a:outerShdw>
                </a:effectLst>
                <a:latin typeface="Bahnschrift" panose="020B0502040204020203" pitchFamily="34" charset="0"/>
              </a:rPr>
              <a:t>Ligneage</a:t>
            </a:r>
            <a:r>
              <a:rPr lang="fr-FR" sz="2400" b="1" dirty="0">
                <a:solidFill>
                  <a:srgbClr val="FFFF00"/>
                </a:solidFill>
                <a:effectLst>
                  <a:outerShdw blurRad="38100" dist="38100" dir="2700000" algn="tl">
                    <a:srgbClr val="000000">
                      <a:alpha val="43137"/>
                    </a:srgbClr>
                  </a:outerShdw>
                </a:effectLst>
                <a:latin typeface="Bahnschrift" panose="020B0502040204020203" pitchFamily="34" charset="0"/>
              </a:rPr>
              <a:t> 3-5 </a:t>
            </a:r>
            <a:r>
              <a:rPr lang="fr-FR" sz="2400" b="1" dirty="0">
                <a:solidFill>
                  <a:schemeClr val="bg1"/>
                </a:solidFill>
                <a:latin typeface="Bahnschrift" panose="020B0502040204020203" pitchFamily="34" charset="0"/>
              </a:rPr>
              <a:t>: </a:t>
            </a:r>
            <a:r>
              <a:rPr lang="fr-FR" sz="2400" dirty="0">
                <a:solidFill>
                  <a:schemeClr val="bg1"/>
                </a:solidFill>
                <a:latin typeface="Bahnschrift" panose="020B0502040204020203" pitchFamily="34" charset="0"/>
              </a:rPr>
              <a:t>signification épidémiologique n'est pas connue actuellement.</a:t>
            </a:r>
          </a:p>
          <a:p>
            <a:pPr>
              <a:lnSpc>
                <a:spcPct val="160000"/>
              </a:lnSpc>
            </a:pPr>
            <a:endParaRPr lang="fr-FR" sz="2400" dirty="0">
              <a:solidFill>
                <a:schemeClr val="bg1"/>
              </a:solidFill>
            </a:endParaRPr>
          </a:p>
        </p:txBody>
      </p:sp>
      <p:sp>
        <p:nvSpPr>
          <p:cNvPr id="4" name="Titre 1"/>
          <p:cNvSpPr txBox="1">
            <a:spLocks/>
          </p:cNvSpPr>
          <p:nvPr/>
        </p:nvSpPr>
        <p:spPr>
          <a:xfrm>
            <a:off x="690747" y="0"/>
            <a:ext cx="10515600" cy="10123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solidFill>
                  <a:srgbClr val="FFC000"/>
                </a:solidFill>
                <a:latin typeface="Bahnschrift" panose="020B0502040204020203" pitchFamily="34" charset="0"/>
              </a:rPr>
              <a:t>Virus du Nile occidental (VNO)</a:t>
            </a:r>
          </a:p>
        </p:txBody>
      </p:sp>
    </p:spTree>
    <p:extLst>
      <p:ext uri="{BB962C8B-B14F-4D97-AF65-F5344CB8AC3E}">
        <p14:creationId xmlns:p14="http://schemas.microsoft.com/office/powerpoint/2010/main" val="4245624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7711"/>
            <a:ext cx="12069287" cy="896066"/>
          </a:xfrm>
        </p:spPr>
        <p:txBody>
          <a:bodyPr>
            <a:normAutofit/>
          </a:bodyPr>
          <a:lstStyle/>
          <a:p>
            <a:pPr algn="ctr"/>
            <a:r>
              <a:rPr lang="fr-FR" sz="3600" b="1" dirty="0">
                <a:solidFill>
                  <a:srgbClr val="FFC000"/>
                </a:solidFill>
                <a:latin typeface="Bahnschrift" panose="020B0502040204020203" pitchFamily="34" charset="0"/>
              </a:rPr>
              <a:t>RESERVOIR</a:t>
            </a:r>
          </a:p>
        </p:txBody>
      </p:sp>
      <p:sp>
        <p:nvSpPr>
          <p:cNvPr id="3" name="Espace réservé du contenu 2"/>
          <p:cNvSpPr>
            <a:spLocks noGrp="1"/>
          </p:cNvSpPr>
          <p:nvPr>
            <p:ph idx="1"/>
          </p:nvPr>
        </p:nvSpPr>
        <p:spPr>
          <a:xfrm>
            <a:off x="304799" y="1163782"/>
            <a:ext cx="11703131" cy="5296394"/>
          </a:xfrm>
        </p:spPr>
        <p:txBody>
          <a:bodyPr>
            <a:normAutofit fontScale="92500" lnSpcReduction="20000"/>
          </a:bodyPr>
          <a:lstStyle/>
          <a:p>
            <a:pPr marL="0" indent="0">
              <a:buNone/>
            </a:pPr>
            <a:r>
              <a:rPr lang="fr-FR" b="1" dirty="0">
                <a:solidFill>
                  <a:srgbClr val="FFFF00"/>
                </a:solidFill>
                <a:latin typeface="Bahnschrift" panose="020B0502040204020203" pitchFamily="34" charset="0"/>
              </a:rPr>
              <a:t>Oiseaux: </a:t>
            </a:r>
            <a:r>
              <a:rPr lang="fr-FR" dirty="0">
                <a:solidFill>
                  <a:schemeClr val="bg1"/>
                </a:solidFill>
                <a:latin typeface="Bahnschrift" panose="020B0502040204020203" pitchFamily="34" charset="0"/>
              </a:rPr>
              <a:t>	réservoir habituel du VNO: </a:t>
            </a:r>
          </a:p>
          <a:p>
            <a:pPr marL="0" indent="0">
              <a:buNone/>
            </a:pPr>
            <a:r>
              <a:rPr lang="fr-FR" dirty="0">
                <a:solidFill>
                  <a:schemeClr val="bg1"/>
                </a:solidFill>
                <a:latin typeface="Bahnschrift" panose="020B0502040204020203" pitchFamily="34" charset="0"/>
              </a:rPr>
              <a:t>		Rôle d’hôte amplificateur ,. </a:t>
            </a:r>
          </a:p>
          <a:p>
            <a:pPr marL="0" indent="0">
              <a:buNone/>
            </a:pPr>
            <a:endParaRPr lang="fr-FR" dirty="0">
              <a:solidFill>
                <a:schemeClr val="bg1"/>
              </a:solidFill>
              <a:latin typeface="Bahnschrift" panose="020B0502040204020203" pitchFamily="34" charset="0"/>
            </a:endParaRPr>
          </a:p>
          <a:p>
            <a:pPr marL="0" indent="0">
              <a:buNone/>
            </a:pPr>
            <a:r>
              <a:rPr lang="fr-FR" dirty="0">
                <a:solidFill>
                  <a:schemeClr val="bg1"/>
                </a:solidFill>
                <a:latin typeface="Bahnschrift" panose="020B0502040204020203" pitchFamily="34" charset="0"/>
              </a:rPr>
              <a:t>Tous les oiseaux sauvages et domestiques sont sensibles et +- réservoirs; </a:t>
            </a:r>
          </a:p>
          <a:p>
            <a:pPr marL="0" indent="0">
              <a:buNone/>
            </a:pPr>
            <a:r>
              <a:rPr lang="fr-FR" dirty="0">
                <a:solidFill>
                  <a:schemeClr val="bg1"/>
                </a:solidFill>
                <a:latin typeface="Bahnschrift" panose="020B0502040204020203" pitchFamily="34" charset="0"/>
              </a:rPr>
              <a:t>Généralement uniquement porteurs du virus et ne développent pas la maladie. </a:t>
            </a:r>
          </a:p>
          <a:p>
            <a:pPr marL="0" indent="0">
              <a:buNone/>
            </a:pPr>
            <a:endParaRPr lang="fr-FR" dirty="0">
              <a:solidFill>
                <a:schemeClr val="bg1"/>
              </a:solidFill>
              <a:latin typeface="Bahnschrift" panose="020B0502040204020203" pitchFamily="34" charset="0"/>
            </a:endParaRPr>
          </a:p>
          <a:p>
            <a:pPr marL="0" indent="0">
              <a:buNone/>
            </a:pPr>
            <a:r>
              <a:rPr lang="fr-FR" dirty="0">
                <a:solidFill>
                  <a:schemeClr val="bg1"/>
                </a:solidFill>
                <a:latin typeface="Bahnschrift" panose="020B0502040204020203" pitchFamily="34" charset="0"/>
              </a:rPr>
              <a:t>Certaines espèces, plus sensibles, (rapaces, corvidés ( corneille, corbeaux): </a:t>
            </a:r>
          </a:p>
          <a:p>
            <a:pPr marL="0" indent="0">
              <a:buNone/>
            </a:pPr>
            <a:r>
              <a:rPr lang="fr-FR" dirty="0">
                <a:solidFill>
                  <a:schemeClr val="bg1"/>
                </a:solidFill>
                <a:latin typeface="Bahnschrift" panose="020B0502040204020203" pitchFamily="34" charset="0"/>
              </a:rPr>
              <a:t> on peut observer </a:t>
            </a:r>
          </a:p>
          <a:p>
            <a:pPr marL="631825" indent="-273050"/>
            <a:r>
              <a:rPr lang="fr-FR" dirty="0">
                <a:solidFill>
                  <a:schemeClr val="bg1"/>
                </a:solidFill>
                <a:latin typeface="Bahnschrift" panose="020B0502040204020203" pitchFamily="34" charset="0"/>
              </a:rPr>
              <a:t>des troubles généraux (léthargie, amaigrissement, dépression) </a:t>
            </a:r>
          </a:p>
          <a:p>
            <a:pPr marL="631825" indent="-273050"/>
            <a:r>
              <a:rPr lang="fr-FR" dirty="0">
                <a:solidFill>
                  <a:schemeClr val="bg1"/>
                </a:solidFill>
                <a:latin typeface="Bahnschrift" panose="020B0502040204020203" pitchFamily="34" charset="0"/>
              </a:rPr>
              <a:t>troubles neurologiques (paralysie, ataxie, torticolis, incoordination) </a:t>
            </a:r>
          </a:p>
          <a:p>
            <a:pPr marL="631825" indent="-273050"/>
            <a:r>
              <a:rPr lang="fr-FR" dirty="0">
                <a:solidFill>
                  <a:srgbClr val="FFFF00"/>
                </a:solidFill>
                <a:latin typeface="Bahnschrift" panose="020B0502040204020203" pitchFamily="34" charset="0"/>
              </a:rPr>
              <a:t>Mortalité fortement élevé</a:t>
            </a:r>
            <a:r>
              <a:rPr lang="fr-FR" dirty="0">
                <a:solidFill>
                  <a:schemeClr val="bg1"/>
                </a:solidFill>
                <a:latin typeface="Bahnschrift" panose="020B0502040204020203" pitchFamily="34" charset="0"/>
              </a:rPr>
              <a:t>.(</a:t>
            </a:r>
            <a:r>
              <a:rPr lang="fr-FR" dirty="0">
                <a:solidFill>
                  <a:srgbClr val="FFFF00"/>
                </a:solidFill>
                <a:latin typeface="Bahnschrift" panose="020B0502040204020203" pitchFamily="34" charset="0"/>
              </a:rPr>
              <a:t>indicateurs d’épizootie précédant une épidémie</a:t>
            </a:r>
            <a:r>
              <a:rPr lang="fr-FR" dirty="0">
                <a:solidFill>
                  <a:schemeClr val="bg1"/>
                </a:solidFill>
                <a:latin typeface="Bahnschrift" panose="020B0502040204020203" pitchFamily="34" charset="0"/>
              </a:rPr>
              <a:t>) </a:t>
            </a:r>
          </a:p>
        </p:txBody>
      </p:sp>
    </p:spTree>
    <p:extLst>
      <p:ext uri="{BB962C8B-B14F-4D97-AF65-F5344CB8AC3E}">
        <p14:creationId xmlns:p14="http://schemas.microsoft.com/office/powerpoint/2010/main" val="106399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9935B37-4B69-472F-A57F-3BCD71D82011}" type="slidenum">
              <a:rPr lang="fr-FR" smtClean="0"/>
              <a:pPr/>
              <a:t>8</a:t>
            </a:fld>
            <a:endParaRPr lang="fr-FR"/>
          </a:p>
        </p:txBody>
      </p:sp>
      <p:pic>
        <p:nvPicPr>
          <p:cNvPr id="1026" name="Picture 2" descr="http://www.terredisrael.com/UNIFAN%20sections/Eilat/Photos/bird_map.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5" y="434824"/>
            <a:ext cx="4939787" cy="45365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http://epireg-maghreb.cirad.fr/var/epireg_maghreb/storage/images/media/images/zones_humides_maghreb2/7281-1-fre-FR/zones_humides_maghr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1101" y="434824"/>
            <a:ext cx="7077560" cy="453650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996318" y="-129880"/>
            <a:ext cx="6213464" cy="461665"/>
          </a:xfrm>
          <a:prstGeom prst="rect">
            <a:avLst/>
          </a:prstGeom>
          <a:noFill/>
        </p:spPr>
        <p:txBody>
          <a:bodyPr wrap="square" rtlCol="0">
            <a:spAutoFit/>
          </a:bodyPr>
          <a:lstStyle/>
          <a:p>
            <a:pPr algn="ctr"/>
            <a:r>
              <a:rPr lang="fr-FR" sz="2400" b="1" dirty="0" err="1">
                <a:solidFill>
                  <a:srgbClr val="FFC000"/>
                </a:solidFill>
              </a:rPr>
              <a:t>EpiReg</a:t>
            </a:r>
            <a:r>
              <a:rPr lang="fr-FR" sz="2400" b="1" dirty="0">
                <a:solidFill>
                  <a:srgbClr val="FFC000"/>
                </a:solidFill>
              </a:rPr>
              <a:t>-Maghreb</a:t>
            </a:r>
          </a:p>
        </p:txBody>
      </p:sp>
      <p:sp>
        <p:nvSpPr>
          <p:cNvPr id="4" name="AutoShape 2" descr="data:image/jpeg;base64,/9j/4AAQSkZJRgABAQAAAQABAAD/2wCEAAkGBhQSEBUTExQWFBUWGBgWGBgYFxgcGBYYFxcVFRcaFxgXHCYeGBokGRQUHy8gIycpLCwsFR4xNTAqNSYrLCkBCQoKDgwOFw8PGiwkHBwsLCwsLCwsLCwsLCwpLCwsLCwsLCwsLCwsLCwsLCwsLCwsLCwsLCwsLCwsLCwsLCwsLP/AABEIAMIBBAMBIgACEQEDEQH/xAAbAAACAwEBAQAAAAAAAAAAAAABAgADBQQGB//EAD4QAAIBAwIDBQYEBQIFBQAAAAECEQADIRIxBEFRBSJhcYEGEzJSkaFCscHRIzNi4fAHchRTgpKiFRZDY/H/xAAZAQEBAQEBAQAAAAAAAAAAAAAAAQIDBAX/xAAhEQEAAwACAgEFAAAAAAAAAAAAAQIRITEDQRITIlFhof/aAAwDAQACEQMRAD8A3Vt0wSnVatC1twV+7phbq2KYCoqn3dEJXQFqaKKoCVNFdGioFqChV9KYLV2iiLdFU6KbR0qw26Omiqzbp1s06pRiopHs0pSugKammgoCVAlXaKhoKCKYLTlQKIXGaAafWjoxmiD0piKCr3ecUxtU4T0qeVDFYSp7urCOtVcdxi2rTXG2UbDJY7AAcyTAA8aBglH3dUdjWWWwnvPjiWzMFiWifCY9K7mFDHObdT3VXrbo6KJihbdA2avYURQcwt1K6dNSgxQKsFACmFbcz6aK0VpqioophRUUYoqRUCU4WmAopPd1NFWxRC1BWFo+7q3SKgFFVBaOmrilBVopQKgFPoogUCaKU2quNTTUHPoqRXQUoaaCop6UUHKrNE1GWikZedAIas0xUC8jQVe79azNHv8AiM/y7B9GukfcIp+reFdva3HG1alRLkhEX5nbA9OZPIA0ezuz/c21QHVzZvmYmWY+JJJ9aI6iKUdKcWutE25opCDFTRTgVCnWiK49aGnrirtNKV50EWKlHSalQYaDlVgqtB9at5VtyMKsUcqRftVwWjQAVZQCzTigGmiBTBKf3dFKKIFFVp6KRlohacCiFqAKKOmjpogUUCtKBVkVNNBAlQJTAUyrQD3NRrFMRUigrCUNNXBaPu4qCopVPE3ltozuwVVBJY7ADczVvF8QlpC7sFUZJPKsaxwD8W63b6lbKnVasndiDK3Lo681Tluc7BV2XbucRe/4m4ui0ARYRgdcHe64/CWGAsSBvBJA3tNWFagWgqioat01ClBTpqaeVWaKyO3e0GXTZtH+NdMLGdCyNdw+Cg8+cDnQaZWiPCiFwKmmgQ4qVYKlQefVvKRvVoP361x2r2eX511J0/Ot7rGYsVYx+VWW25HcUsTjmOlErz2PPnQWauYpwY9ar8RsfSmC8pxyiirJ5Uwz5jpVajERkdaYtz38qB/GmU58DShoziDTKOWTUU4ozVYflsabViQPrRT0RSk/fpTAcvzoDNGKCmvm3bftOV7RuozXfcjSmm2xXQQNVy4SOQ1DfpUmcjViNfTMUVrzdr2evrm1x14g7C4ttx9dIP3roXh+OXa5w7/7kdT9VYj7U5Mb+mhWIOO4xd+HRx/Rdz9GUVS/tS6fzOE4hR1VVcf+LVNMegJqjtHtO3Yt67hxsABLMTsqqMsT0FYNr29ssSipd95HdRl0s55KAx3PjXT2V2W7P/xHFQ178KDKWFPJerRu3PlApExPRNZjtZwPZr3nF7igBBm1Y3Fvoz8mufZdh1O4FpaIaqg1DtFQ1FohAIqTTuQAScAdawr/AG1cvgrwahuRvvPuVP8ATGbp8Fx/VVHT2t2utnSgGu7cxbtj4mPMn5UEiWO30pOyOxjaLXLrB79z43jAA+FEnZFkx5k7mreyOw1skuxNy88a7rfE3gPlQclGK0zUFarQirIqAUFfuxUqyKNDXlFSGjrtj9autrOOY5k1UmREgEchvFXMcBgPMtWmB1TkbjpirQYzgA786pDZkGQem1XLAxgTtRTrvG4P0orOQTHkP1oKkiMmOtENOxyNwKKZciYyOtOGzvIPSkZIMwIO81FH4TkHaKgbTBIwBy61YBIjJIrj4hyjCTCmB4qeR8jt9K7AJAOSR6UUW64B5xTaefI9ax/ajtZrVpVske+vN7q2uD3jux8FUFj/ALa8Ufap+Dt3eG94bryVW60kjGSQdz9qzNsbrX5dPedqdv2rIhmBPICsThvbYOxwFAG5nMeFfJl7ZuliWMknHNjnck7bVvcBwJcTcJAOCsTy3gbLmuNvJMPRXwRMPq3ZPa/v+8CI8DXj+zOFszxfEcQQEutdsoTmdZIgdcAfSsz3qju/Q6Su3mYrLuqLnE21iLdge8IDCDdJhPCQAT6irF9Ynx/F9Q9je2Eu8JbVritcVQjgMJDr3TI3G1b4PLE+FfH7nDWnbXBD8nVocGZJDLnerl7d462P4d9roGweJ8O8B+YrcW4YmnL64Bzjzmgo+h6V8v4f/UK8p/iF7Zif4iLpx/Woj71rcL7dXSBLWiD/AEtH1Umr84I8czw9zc4dSe8oJGxMU/8AhgV4xfbxx8VpD4rc/Qiu+z7eWjl0uIeoAI+2ftUjyVlJpaHpIjljnPKiqQdyZ2is9faPhtHvPfWwvOWgjwg5muYdv3bvd4aw7KT/ADLs2rYzEgEa26iFAPWt9sdNxljeBHWsTifaq3r91w6txNyYItjuIf8A7Lvwp5TPgan/ALfN0zxd03T/AMsdyz/2Ay4/3kjwra4fh0RQEXSoEaQAqjyAoMUdgvehuMcONxZWRZHg3O7/ANWP6RW2loAQMQMADEeFPqA6QfWpHLPrtQJRqavIHwqHrkj6RRBAqRUaOo8Kh9ZH3oJp8KlFT4j61KI8r8MNsDviTTqgB6g5kmB96qt24JEAA7EnM+VWohIKmWI9R5VtlYonuGT5AR9ae3EaZAI6bx61WGkf1LuBIp3mAw7vXYmoqwLPeAyOv9qdG5g+YH96SMhxsfmxinUQ0STPIRA6UU5QDfAPU1FScGTG20UEIB0mF6YM1z3r75/hM0HBlc+kg0HTet61KmAefMxXLwvElSVbdd5MSvJv851LfayyJOhuYIKz5asH0rL9pGF504e3h3BZmk9y3s0lfmMLHmeVRQ7JX33EPxrfy1DWuHEY0/8AyXNsamED+lR1r5HxPa59+7XPgcsRuWGpnOpfAAjHTyr6L7Se2a8Hw4tQEeCq29oCryPy7Qa+QXeGvXLotpbfUgCwqksRAC4GTsc+NZnJ4dKTnLZVdD96GaAQ20qZggbZitXh7bOdUGCB5DoCazOE4FwBZvW2RlGq1rGY/Eh/Mf2rT7Me4ZdmhQYIG0RgEda8d4yX0aW2HdY7KJUkQPPYftXnuzhecXrmnVa1NkbuR3dS+AUCtjtbjXJXhreNY1XTzCch4E9fDxr6r7N9mW14O1b0qO6Ix1zzrp46/wBeby3yXxjjxfFtHtj+HAOFlm8QPHFXWe1b62Ay2wdy2pQIg4ySDmve3uxBZe/wwT41a/wxPhm5anwOQOjeFavC+zPDcTYt3rbMFdQ0AzBI2M9K1NbdM/Uh847K9obt1XIsqxAA0gldQO+4iuDgeLW5cKW0e1czOhlgEciDgmvpdz/TxxhLikHbUNNY49iL6OR7sTyKkZ9ax90bw38qznLyVrj744hLTSQd5EMBO/MH0rq4l7rXjb96UEkLpBLEDPxMIGOgraT2Q4g3M2SDG8iu3hfYXiLlyXwo6GTJ8P1pt5niCYp7l3f6d9joNV0i28GAzd68p8z8Ir3wTlBI5E7Vn9hez68Lb0LENlmMaj9K0NOdJDN48q9Fdznt5bTG8CekgEdKYCcgHxmgs+Cn7xUme8AT54H2rTJg4HMR4VCnIjyJNCQOY0npkzR0ciPEEmgOr6+FAjmB5zRXz7w6DeoBPeC77zREBG048KmnMEeUnelBg74O2kUwHKNtiT+9ApcczB8AalN7wcznwBqUHllErzkbFs/aiCGGrJIxgEZ/ahEMHAwdywjHpVqLDc2DdGgD61tzWe8AhhscELBzRaEMwADvgk/alQENpkwRsACB4zTodPcMCdsNPqRUaOhjB26sefgDThdXdMtHgAPtSgYjY8pYE/QigWkEnOnmwAHng0DGSIJAYfLMwPOnOQGESPmg/YVkcR7U2V+BzdcGClhWcztmBAHnSa+Ku94KvCWzuSBdvx00r3EP/dRXV7QdrWuHsNdud5YMJtqPQKd6x/ZfsDVZW9e/h3L3fIRmUopyiDQRgDkeZNa3Cez1lG1sGvuwzcumWAMbasKPAQKPantDbsH3Kj3l9hNuzaEufEkYRfExUV80/wBXexYvcMQ73WYlYYgwuD5wfL1rb/0s9nuIXVe4pCjRoTV8ZUnUTB5A4E0t32UP/G8PxHEjVxF++IUNKWkto7kZyx7oEnGcb19KUzsSCDsuB96Y1rB9rfZocVw5Kg+9UgoxxDDxHI14HsnsG614oV03CpYjOkkYwRjNfXmMZiOsn9qiqAcZDfKB9ZwaxakW7bp5Jr0+cdh+wt65cuvd/gsSANQyQANpPgK+kWrWlFUEAqAO6OQ+1Myj4SM8tRk/Q0dRIxMjeBE+tWtYjpm1pt2y/aPspr1kPbEXrbC5bLcmXkY5MCVPgaxPZTjhw6KJJsXmbSedq6WOuy4O3ekDyjpPslAGYUdcyftXluP4VLHEFXBbheMw3IW7+AD4agN8d5R1qz+U/T1YSMECDsWNDfEmR0ET61idl9om0/8AwvEMocZtXGP85eXhrGxHrzrYe5sJM8jgSegjnRDNO4ADDeTOKcNmQSQcQtAzGqFB5yZNFPAkr0Aj86CSFwQADzbeaDIGGkksRtj9ahtwYIUDcE/5FENOJYkZwI+4oIpPLSrDxkx1g0xPMS3XkKWT8QAHWSCYpy4ORqecQJA+hoARpMEgA9BJ85FEKD3TLRzO33o6YGk6VHI86rC6sEMxXrEGgsJxBIVh8u5oKZ7wU+Or+1Kb0DdVbmBkx5GmWJ1AEz1xQQnTue6flEx9KKgkxpnoSf3o6o5gKemSD5ilAk6dJPMEnFEE3hzIB8AalWagPiKg9KlB5O0NJxkHmTzPQHlTWlJlW1t0JIKg9MVXZXUpUhjGQWj7RVhGpRPeIx8JAnkcVtzMhkFGkkbALEjpI3qxWkETpYRIUmY5VWW1QVIkHIQkZxuTVxP4wYzkAhiTzGajTn7Qsvct91mtn5lILCOkjnWTZ9lbZGu77ziScH37MU9UnT9q9ClqDqCgBtywM/agEAbbUrbkuQB0gGiqOGAQDQoKfLbgKPPyqy/xYsgs8IgEknlzktNOFElWJIPIAED1Fef7U7CPF3Vt3itvh7Rn3YOb5xGrOEGe7zMTUCJ2le4/Fhms8NJm+3x3Rz9yrfCv9RmeQ51q9kdk2LCFEENOonve8fxe4cs3jNdlu0CunSxCjukwQQPLaK4e1u1VtqIOq8TpS2kgufGfwjcnpRWbxfFm72tYC90WbNxjOe9chQduQU/91eq96MMCSOglR474rE7L4FrK+9uENdczccif+lRyUCAB4ZrtPH2+pYHxgDyBqQsu73gB/CFPgSfPFPbJ+HvMDzxA+uaxjxiLMFV+WAZmgva6sNLSSPp5U0xvK8fKrA4G5+hmjrJzBJHXAPqMVip20pG4Vh0GYHnzp/8A1lD3hLYjoKK1heAyNOnnHePiK5e0+zl4iy9pgxRxvMaT+FhOxBg+lcidrCd1VT4SQfMVcnFj4WJfxJwPTemjI7J41b9tuF4kIb1o+7cad9iHHgwg+FdnA+y1vUGCu7JldbMwEHcamJBrm7V4L+IOKs6VvqoUqD/NQfhMkw3MH9K1uB7XW9bW4ktyg90zsQw3mcGoS0luxnuqR8UGTT65z3mB3zAHoa5Wvx3u7BGRGo+WKtXiJx3mDfQehqouIA7vdWduZ/aosn5yV9JjyqkOR3YRY+Hr+tNOrMFip8vyoLj80KvIg5P7ihPizKR5R9aQXOY0jrJ1R9KZj4synoTA+tATb04OlRuCZmajd6AZJHTH3FRZGDpXoTvmgJIg62K+EA+ooG8RpU8wTP2oluY1MOYGAPQ0F2mFVucmftUV8SNTDaMgT5Ggcrpx3VX1JnrU92WEHUxGZ5eU70SAoiFA3B3IPpSg6jpOpjyI2/egX3i/i0A+LGalMQPxaVPSalE15fRMXAPPUCvngUwcfEp1A8gxCgc96ht6TqgFTGosxG+0CmQ96MsD0YaVHIwc1tg7XIIiSDjSukz4zvTr/DMEBQf6DJPWRt9qUCCV2HIBRj1o2lwVkKRtnvRzwdqipaAVtJAg82YiW3EA8qtHelW1Od9gV8utVqpZQYMjm0Ef7oFHUGE7su4AZc8j5UVAwK6SQGHJQwMcqjudMiEI3mGP5VaWMBhjqFhifDNcPa3HJw6m6VkNyIhnJ2VQNyelBzdr9uW7YFwzcctpVMqWb5QPTyAFUdl8EUY8RccF3wdEMEWZ92s7AddyanZtiXF/iJa447iKQVsoeS/1dWH5CtU3NBghVQ7YzPIzWGgPDAQdIg7lpGPyqu/2db2ZidQwFAIH+etdFkMTohm5yTiekE4oKmCrGCNgBDAeEH9auji/9LUjSFAjIJbP0NI3ZCkTqYld+6RPkRvWmrEjUFMjm4n1waJv7MCxB5IME8wZqbC8s09iEwygKecmY/Wq27Kg6gSwOIE48wRW2yaT8Ig7s+DB5YximCgnQdTA7QAQKoxE7JKkqSqg7Tgk1E7KZgV7xIzPI+HnW0vDCNMKsfDJz44NQWZGCzMvhAPqKYmsYdnPEAqHHKQTHlWZxXBNYY8QoY22MXliNJ/5kdOvhmvWhj8cKp55DR+uaskMJEuDgiSB9Dipi6w/cMkEEaTmR3vWRRFtwdJ1MDt0H1qzgQeEvLw5Cixck2H3923O0SNhuV8JHITue41dwhn8TEeWc0w1j2muDu4U8p3rs4biLhmdRjfEA/Teu9bQGIVWGBzMeRmpctau8AxI690H6cquJq1FjvaVEjvTk/bzoExOWcH6D0NKsDMKAdxOqKJ/6mU+MAfWgdbenBCKNwTNOBqOzMRzGB9qqA0mDpUfhwT+4oohODqY9cAeWKCB8kjSG5iZMeVOW/ENTDpMD9qSDuNKt9T9/wAqcNOQGYbEHuj9qCSF5KFOZ3M+nOmgtg6mnM4AH61U/d+UKdtKyQfSpJnSwZvEnH0PKiLNQ5qJ86lQXfmCA+tSg8xYWcQcbEtM+jb/AHrj7Q49UtkMSzDEFRHhtU7R40IouRJ/rG30rJ4Hg2vv75wSvJZgetbYhucHxRuWw2AeYUwfDPKu19UBxKdZ7x8qQDTBBhSIgAE/WrEtBT8IAMElsZ6gbVBAO8HUBp3LSsD6fnVjHSQdTEH8KQRGwxvjwoW7J+ElmB8tI/WmQGCkhTyAUzHSR+9FUcdxBso0IW6AYdjyjMVk9ldkXXf3t8E3BPuwWlLQPJZ3c82reS2YiIK7EtJjrB/Wi9vWAfiYdRAnkZFRpRaswCrNJGQApGOmKuSz3YAAK7HUCYxyOadycMG0gbhCDJ6VGtQwcKsHcuIME7YoAU94vzMDGRpE8jjlRfVAYaV66SGztAxRDQwgsytsEI0x1z0xVqppJkKinad52nf86DnuWASHA1TvMrjnNXqsEqxGk7ACd9tqltCSVOpuYP4Z6bzFS3sVJVTyAkNHoamKlrhwO6FiNiW/Q0Y1LEkkbwIn1Apo1LIViRsWIM9DvTrcMYbI3CdfI1QugxIAUjeTq28DQJkhgSSMEAFc/tTPbghlUCdy35YNMX0kHUSCNlOI8qCu5ZI70AKdwRqP2pWtjVjUwboYA9DVrIEOVUK3NpBH70+kSVJLA7AAEDy50Rn9ocKrI1q4AFbYidQMghgRsQYIPUVV2F2g10tYv6nvWtyRC3VzpdYzBjPQgitUcPiIVSNjOfoaxe3uw3vBblhmXibZlWgaTMSrAGCrRkevKit0P0KqR0yY9RU0n4grE7Ge6K5+HZ9Cu2m20DUqkP3uYq/nrAJ1de6P886gZl0wZULzAAY+GaPKO8wPMmAPQ7UPeaTMgKY2Go+hGadEkZBYdScCfA1RUsqYJRflhTj1EinFvXIIZo2JiD4UT0JCnlpBn67UQur8JYjmx3+kUQAx3lVbmBk/emjGrSxnGTAj0pTc5hlBHxBRn/yptMd7STO+rEUADAfiGk7aRJ+ozQ0/hYEjkWf9Dypi4H4u6flAMH0zQZCe6QSORY/aDUAVowdAjlpJx5ipQLxhik/7CYHTAo0HzbgOz2vXJuHSpyFLZJ8jXpODWAUhyPGNM9BRRAVB06SObQSI8KMq6hskrygqJrbCWsHQdI5qApB8RIq+0srpAKxsSwP50rNgMDHXQQTPTNO/JwCAcy/LwxUAYhlzL6cfDAJ5HFWhyV+LSRuEMn71XcMQy6mB5BsAHzq1e4ckKMbiSfGRRobnJxA5kuJgdMUxvZBBLqdguBH6/Skt2gCVgkHM6v0plO6Oc7wF+0gUBY6G5Kp6ifvTIgDRBIO51Y8MGlQSpAULGxmcetLAdckuV6rE9Dj9Kir2+ViBOwC7eoFC0kjSBpI2JM/YilaSoIIQ89Jk42qFg0OFLN/UCIjfYSKBrihhklmXoCB5jFWKzFQRCEb7H9JpOIuEQ86V6Jn0jnTM4EFVGdy0jHToPWgDQe+o1Hb5R+VWO2iDOlTyA1H670HaGAJMHkuR4bbUtsEEpCqORmDPrQNatAEjSWB5zA8KadJKs0TsAu3qKRDPcYsxGQIwfCasRWYfhUjmDmPXNFNaszK6Tg4YtvyODvQGQVLZG2lSDHmKW4Q+cuVxkEeu1MUedQIQcwIP1xmgeDpBUZHN8yOsUjX572qeRVZGemaIAB1Aa9WDuI+1OxKmCQqnbH6gUAdtENAVDvqGfqOlRImJZw3Q4jyNGzahioUmec4nyNKCYKO4BOw058sYNQOg0nSSig7SMzRtjUSrBn/KenWq7QLCACCuxMER/nWi51DLjUu4WQfPG1A1ot/ShG3WPIzULau8JZh1wD9KDSQGRSDz15/I/ei12IbVI2IT9poGYkAEFV6gQf71Na/EAzzjcj9KrKaDsmg7l8H+9MTBKu2DsFyPA+FEW5U5YKp2xP3AoMATphnHIk4+m8VXat5KBcDZvHyiKn9DtLcsfaQKofX82gHoZ/vQqI4IzbY+NCoPLhFVpgQ25OMGrfhaCWIOIXIHQ1zp31glmKnII3+1XsmpJPdI+Vs1tzXWhplTpUHYnBnrRsJukMwGZ1SJ6RVM6lBEkjHe2xzq642A07bhTz+tRRV9QKMwneNOY6Yp0XuYUiMAzOOuRSXGghl7oOTqH98UwA1ahL6ttPTn50aO7h0GdZXEER+lWXp0hh3OZgyZHpmlEqYMKp686r4eyAxTRIPOcT5UFr6dQcd6c5BAHXl+dXHukGYQ8hnfypbQ3R2Gdlj9YpLSd0qEiNjNRRtoFeAqwdyTHljY0UYglXZu9yGQPXlU0q40udRGYI/WKsNossge7PMjJj1FBLC7rpUDcdZ9aCuplO+0ZEjB8KV9LQ2XIxtGfpVjocMDo6xnNBFYlYwhG0GDHlUuOGGoAswx3x98UHgsLijWT1xHWrSdJmdKHkM/lQK9zAYECN9GSTRNwYcKST82I842oWF0tAUQef8AmKXIYq7t3thuB9qKvV47waFONKwfOpbRVJgAhuZxVdi3kqEUDl50QgMozFiMxH2mKCw4OlmMHYATHrT21gaQsRsT+xFIqsVkKFIxPh6igLit3idbLjaP0qASHGlmllztFPDEalXSRiTB9al8sIYdwc5ANJK6tYJcnAAx/wDtA1xQe+W1EclxmmYkQyLpB31D++KOVaMKp6/vS4BKks2rocCiBcAVtcswPJTI+k1ZbBBiAFPM4P570bbR3IVek4NKyiNDMXYbYx9aKCqplH1MeU5B8JqLbZlgKEjYzBj1qwMxXA0RzG8etUuyt3xLkYyIzREIDCGZmK7yN/tVhkrKgIeZwcdciiSwhgAg57H60hVQ2pRrnpigPdfPvM7Hu86NR7Tg90QPT9alB5yyY26UvCoJbAqVK2we057wnFdPBoNO1SpUVSrkqZJPerpv4tYxjlihUoKeDaRbnPnT9vsQFgxkbVKlFhbwvx+gpuL/AJq0alQdPCjJ8zVS/GalSkNSvsfi8qp4FR3sc6lSiLz8DCk4VR7vbaaNSopOLMoJrpsr3Z54qVKCjtLceldPCjvf50qVKDnu/wA/612cOvd+tSpQZ9o4fzruAi2Y6VKlWe2fTM4dybeST3q0OKxbEYo1Ke1UNkrOcc67HEMIxttUqVlXPd/miu0LCnyqVKrPpjpvc8q0AP4B8qFSiuHsxz7vc7mpUqUZf//Z"/>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76" name="Picture 4" descr="http://www.pasteur.fr/sites/www.pasteur.fr/files/culex-pipien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4192" y="4971328"/>
            <a:ext cx="3360373" cy="1858444"/>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8400256" y="6453337"/>
            <a:ext cx="1162498" cy="307777"/>
          </a:xfrm>
          <a:prstGeom prst="rect">
            <a:avLst/>
          </a:prstGeom>
          <a:noFill/>
        </p:spPr>
        <p:txBody>
          <a:bodyPr wrap="none" rtlCol="0">
            <a:spAutoFit/>
          </a:bodyPr>
          <a:lstStyle/>
          <a:p>
            <a:r>
              <a:rPr lang="fr-FR" sz="1400" b="1" dirty="0"/>
              <a:t>Cules </a:t>
            </a:r>
            <a:r>
              <a:rPr lang="fr-FR" sz="1400" b="1" dirty="0" err="1"/>
              <a:t>pipiens</a:t>
            </a:r>
            <a:endParaRPr lang="fr-FR" sz="1400" b="1" dirty="0"/>
          </a:p>
        </p:txBody>
      </p:sp>
      <p:sp>
        <p:nvSpPr>
          <p:cNvPr id="6" name="Rectangle 5"/>
          <p:cNvSpPr/>
          <p:nvPr/>
        </p:nvSpPr>
        <p:spPr>
          <a:xfrm>
            <a:off x="613833" y="5485051"/>
            <a:ext cx="4905509" cy="830997"/>
          </a:xfrm>
          <a:prstGeom prst="rect">
            <a:avLst/>
          </a:prstGeom>
        </p:spPr>
        <p:txBody>
          <a:bodyPr wrap="none">
            <a:spAutoFit/>
          </a:bodyPr>
          <a:lstStyle/>
          <a:p>
            <a:pPr algn="ctr"/>
            <a:r>
              <a:rPr lang="fr-FR" sz="2400" b="1" dirty="0">
                <a:solidFill>
                  <a:srgbClr val="FFFF00"/>
                </a:solidFill>
                <a:latin typeface="Bahnschrift" panose="020B0502040204020203" pitchFamily="34" charset="0"/>
              </a:rPr>
              <a:t>Oiseaux migrateurs : </a:t>
            </a:r>
          </a:p>
          <a:p>
            <a:pPr algn="ctr"/>
            <a:r>
              <a:rPr lang="fr-FR" sz="2400" b="1" dirty="0">
                <a:solidFill>
                  <a:srgbClr val="FFFF00"/>
                </a:solidFill>
                <a:latin typeface="Bahnschrift" panose="020B0502040204020203" pitchFamily="34" charset="0"/>
              </a:rPr>
              <a:t>disperseurs intercontinentaux +++ </a:t>
            </a:r>
          </a:p>
        </p:txBody>
      </p:sp>
    </p:spTree>
    <p:extLst>
      <p:ext uri="{BB962C8B-B14F-4D97-AF65-F5344CB8AC3E}">
        <p14:creationId xmlns:p14="http://schemas.microsoft.com/office/powerpoint/2010/main" val="1644161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1946576" cy="838200"/>
          </a:xfrm>
        </p:spPr>
        <p:txBody>
          <a:bodyPr>
            <a:normAutofit/>
          </a:bodyPr>
          <a:lstStyle/>
          <a:p>
            <a:pPr algn="ctr"/>
            <a:r>
              <a:rPr lang="fr-FR" sz="4000" b="1" dirty="0">
                <a:solidFill>
                  <a:srgbClr val="FFC000"/>
                </a:solidFill>
                <a:latin typeface="Bahnschrift" panose="020B0502040204020203" pitchFamily="34" charset="0"/>
              </a:rPr>
              <a:t>VECTEURS</a:t>
            </a:r>
          </a:p>
        </p:txBody>
      </p:sp>
      <p:sp>
        <p:nvSpPr>
          <p:cNvPr id="3" name="Espace réservé du contenu 2"/>
          <p:cNvSpPr>
            <a:spLocks noGrp="1"/>
          </p:cNvSpPr>
          <p:nvPr>
            <p:ph idx="1"/>
          </p:nvPr>
        </p:nvSpPr>
        <p:spPr>
          <a:xfrm>
            <a:off x="148441" y="1002268"/>
            <a:ext cx="11773395" cy="5082845"/>
          </a:xfrm>
        </p:spPr>
        <p:txBody>
          <a:bodyPr>
            <a:noAutofit/>
          </a:bodyPr>
          <a:lstStyle/>
          <a:p>
            <a:pPr marL="0" indent="0">
              <a:lnSpc>
                <a:spcPct val="150000"/>
              </a:lnSpc>
              <a:buNone/>
            </a:pPr>
            <a:r>
              <a:rPr lang="fr-FR" sz="2400" b="1" dirty="0">
                <a:solidFill>
                  <a:srgbClr val="FFFF00"/>
                </a:solidFill>
                <a:latin typeface="Bahnschrift" panose="020B0502040204020203" pitchFamily="34" charset="0"/>
              </a:rPr>
              <a:t>Moustiques ornithophiles </a:t>
            </a:r>
            <a:r>
              <a:rPr lang="fr-FR" sz="2400" dirty="0">
                <a:solidFill>
                  <a:schemeClr val="bg1"/>
                </a:solidFill>
                <a:latin typeface="Bahnschrift" panose="020B0502040204020203" pitchFamily="34" charset="0"/>
              </a:rPr>
              <a:t>membres de la famille </a:t>
            </a:r>
            <a:r>
              <a:rPr lang="fr-FR" sz="2400" dirty="0" err="1">
                <a:solidFill>
                  <a:schemeClr val="bg1"/>
                </a:solidFill>
                <a:latin typeface="Bahnschrift" panose="020B0502040204020203" pitchFamily="34" charset="0"/>
              </a:rPr>
              <a:t>Culicidae</a:t>
            </a:r>
            <a:r>
              <a:rPr lang="fr-FR" sz="2400" dirty="0">
                <a:solidFill>
                  <a:schemeClr val="bg1"/>
                </a:solidFill>
                <a:latin typeface="Bahnschrift" panose="020B0502040204020203" pitchFamily="34" charset="0"/>
              </a:rPr>
              <a:t> et du genre </a:t>
            </a:r>
            <a:r>
              <a:rPr lang="fr-FR" sz="2400" b="1" dirty="0">
                <a:solidFill>
                  <a:srgbClr val="FFFF00"/>
                </a:solidFill>
                <a:latin typeface="Bahnschrift" panose="020B0502040204020203" pitchFamily="34" charset="0"/>
              </a:rPr>
              <a:t>Culex</a:t>
            </a:r>
            <a:r>
              <a:rPr lang="fr-FR" sz="2400" dirty="0">
                <a:solidFill>
                  <a:schemeClr val="bg1"/>
                </a:solidFill>
                <a:latin typeface="Bahnschrift" panose="020B0502040204020203" pitchFamily="34" charset="0"/>
              </a:rPr>
              <a:t>.</a:t>
            </a:r>
          </a:p>
          <a:p>
            <a:pPr marL="0" indent="0">
              <a:lnSpc>
                <a:spcPct val="150000"/>
              </a:lnSpc>
              <a:buNone/>
            </a:pPr>
            <a:r>
              <a:rPr lang="fr-FR" sz="2400" dirty="0">
                <a:solidFill>
                  <a:schemeClr val="bg1"/>
                </a:solidFill>
                <a:latin typeface="Bahnschrift" panose="020B0502040204020203" pitchFamily="34" charset="0"/>
              </a:rPr>
              <a:t>Virus se maintient dans les populations de moustiques par transmission verticale</a:t>
            </a:r>
          </a:p>
          <a:p>
            <a:pPr>
              <a:lnSpc>
                <a:spcPct val="150000"/>
              </a:lnSpc>
            </a:pPr>
            <a:r>
              <a:rPr lang="fr-FR" sz="2400" b="1" dirty="0">
                <a:solidFill>
                  <a:schemeClr val="bg1"/>
                </a:solidFill>
                <a:latin typeface="Bahnschrift" panose="020B0502040204020203" pitchFamily="34" charset="0"/>
              </a:rPr>
              <a:t>En Amérique du Nord </a:t>
            </a:r>
            <a:r>
              <a:rPr lang="fr-FR" sz="2400" dirty="0">
                <a:solidFill>
                  <a:schemeClr val="bg1"/>
                </a:solidFill>
                <a:latin typeface="Bahnschrift" panose="020B0502040204020203" pitchFamily="34" charset="0"/>
              </a:rPr>
              <a:t>: C. </a:t>
            </a:r>
            <a:r>
              <a:rPr lang="fr-FR" sz="2400" dirty="0" err="1">
                <a:solidFill>
                  <a:schemeClr val="bg1"/>
                </a:solidFill>
                <a:latin typeface="Bahnschrift" panose="020B0502040204020203" pitchFamily="34" charset="0"/>
              </a:rPr>
              <a:t>pipiens</a:t>
            </a:r>
            <a:r>
              <a:rPr lang="fr-FR" sz="2400" dirty="0">
                <a:solidFill>
                  <a:schemeClr val="bg1"/>
                </a:solidFill>
                <a:latin typeface="Bahnschrift" panose="020B0502040204020203" pitchFamily="34" charset="0"/>
              </a:rPr>
              <a:t>, C. </a:t>
            </a:r>
            <a:r>
              <a:rPr lang="fr-FR" sz="2400" dirty="0" err="1">
                <a:solidFill>
                  <a:schemeClr val="bg1"/>
                </a:solidFill>
                <a:latin typeface="Bahnschrift" panose="020B0502040204020203" pitchFamily="34" charset="0"/>
              </a:rPr>
              <a:t>restuans</a:t>
            </a:r>
            <a:r>
              <a:rPr lang="fr-FR" sz="2400" dirty="0">
                <a:solidFill>
                  <a:schemeClr val="bg1"/>
                </a:solidFill>
                <a:latin typeface="Bahnschrift" panose="020B0502040204020203" pitchFamily="34" charset="0"/>
              </a:rPr>
              <a:t>, C. </a:t>
            </a:r>
            <a:r>
              <a:rPr lang="fr-FR" sz="2400" dirty="0" err="1">
                <a:solidFill>
                  <a:schemeClr val="bg1"/>
                </a:solidFill>
                <a:latin typeface="Bahnschrift" panose="020B0502040204020203" pitchFamily="34" charset="0"/>
              </a:rPr>
              <a:t>salinarius</a:t>
            </a:r>
            <a:r>
              <a:rPr lang="fr-FR" sz="2400" dirty="0">
                <a:solidFill>
                  <a:schemeClr val="bg1"/>
                </a:solidFill>
                <a:latin typeface="Bahnschrift" panose="020B0502040204020203" pitchFamily="34" charset="0"/>
              </a:rPr>
              <a:t>, </a:t>
            </a:r>
            <a:r>
              <a:rPr lang="fr-FR" sz="2400" dirty="0" err="1">
                <a:solidFill>
                  <a:schemeClr val="bg1"/>
                </a:solidFill>
                <a:latin typeface="Bahnschrift" panose="020B0502040204020203" pitchFamily="34" charset="0"/>
              </a:rPr>
              <a:t>C,fasciatus</a:t>
            </a:r>
            <a:endParaRPr lang="fr-FR" sz="2400" dirty="0">
              <a:solidFill>
                <a:schemeClr val="bg1"/>
              </a:solidFill>
              <a:latin typeface="Bahnschrift" panose="020B0502040204020203" pitchFamily="34" charset="0"/>
            </a:endParaRPr>
          </a:p>
          <a:p>
            <a:pPr>
              <a:lnSpc>
                <a:spcPct val="150000"/>
              </a:lnSpc>
            </a:pPr>
            <a:r>
              <a:rPr lang="fr-FR" sz="2400" b="1" dirty="0">
                <a:solidFill>
                  <a:schemeClr val="bg1"/>
                </a:solidFill>
                <a:latin typeface="Bahnschrift" panose="020B0502040204020203" pitchFamily="34" charset="0"/>
              </a:rPr>
              <a:t>En Afrique et au Moyen-Orient </a:t>
            </a:r>
            <a:r>
              <a:rPr lang="fr-FR" sz="2400" dirty="0">
                <a:solidFill>
                  <a:schemeClr val="bg1"/>
                </a:solidFill>
                <a:latin typeface="Bahnschrift" panose="020B0502040204020203" pitchFamily="34" charset="0"/>
              </a:rPr>
              <a:t>: C. </a:t>
            </a:r>
            <a:r>
              <a:rPr lang="fr-FR" sz="2400" dirty="0" err="1">
                <a:solidFill>
                  <a:schemeClr val="bg1"/>
                </a:solidFill>
                <a:latin typeface="Bahnschrift" panose="020B0502040204020203" pitchFamily="34" charset="0"/>
              </a:rPr>
              <a:t>univittatus</a:t>
            </a:r>
            <a:r>
              <a:rPr lang="fr-FR" sz="2400" dirty="0">
                <a:solidFill>
                  <a:schemeClr val="bg1"/>
                </a:solidFill>
                <a:latin typeface="Bahnschrift" panose="020B0502040204020203" pitchFamily="34" charset="0"/>
              </a:rPr>
              <a:t> ; </a:t>
            </a:r>
          </a:p>
          <a:p>
            <a:pPr>
              <a:lnSpc>
                <a:spcPct val="150000"/>
              </a:lnSpc>
            </a:pPr>
            <a:r>
              <a:rPr lang="fr-FR" sz="2400" b="1" dirty="0">
                <a:solidFill>
                  <a:schemeClr val="bg1"/>
                </a:solidFill>
                <a:latin typeface="Bahnschrift" panose="020B0502040204020203" pitchFamily="34" charset="0"/>
              </a:rPr>
              <a:t>En Asie </a:t>
            </a:r>
            <a:r>
              <a:rPr lang="fr-FR" sz="2400" dirty="0">
                <a:solidFill>
                  <a:schemeClr val="bg1"/>
                </a:solidFill>
                <a:latin typeface="Bahnschrift" panose="020B0502040204020203" pitchFamily="34" charset="0"/>
              </a:rPr>
              <a:t>: C. </a:t>
            </a:r>
            <a:r>
              <a:rPr lang="fr-FR" sz="2400" dirty="0" err="1">
                <a:solidFill>
                  <a:schemeClr val="bg1"/>
                </a:solidFill>
                <a:latin typeface="Bahnschrift" panose="020B0502040204020203" pitchFamily="34" charset="0"/>
              </a:rPr>
              <a:t>vishnui</a:t>
            </a:r>
            <a:r>
              <a:rPr lang="fr-FR" sz="2400" dirty="0">
                <a:solidFill>
                  <a:schemeClr val="bg1"/>
                </a:solidFill>
                <a:latin typeface="Bahnschrift" panose="020B0502040204020203" pitchFamily="34" charset="0"/>
              </a:rPr>
              <a:t> ; </a:t>
            </a:r>
          </a:p>
          <a:p>
            <a:pPr>
              <a:lnSpc>
                <a:spcPct val="150000"/>
              </a:lnSpc>
            </a:pPr>
            <a:r>
              <a:rPr lang="fr-FR" sz="2400" b="1" dirty="0">
                <a:solidFill>
                  <a:srgbClr val="FFFF00"/>
                </a:solidFill>
                <a:latin typeface="Bahnschrift" panose="020B0502040204020203" pitchFamily="34" charset="0"/>
              </a:rPr>
              <a:t>En Europe, méditerranée </a:t>
            </a:r>
            <a:r>
              <a:rPr lang="fr-FR" sz="2400" dirty="0">
                <a:solidFill>
                  <a:srgbClr val="FFFF00"/>
                </a:solidFill>
                <a:latin typeface="Bahnschrift" panose="020B0502040204020203" pitchFamily="34" charset="0"/>
              </a:rPr>
              <a:t>: </a:t>
            </a:r>
            <a:r>
              <a:rPr lang="fr-FR" sz="2400" b="1" dirty="0">
                <a:solidFill>
                  <a:srgbClr val="FFFF00"/>
                </a:solidFill>
                <a:latin typeface="Bahnschrift" panose="020B0502040204020203" pitchFamily="34" charset="0"/>
              </a:rPr>
              <a:t>C. </a:t>
            </a:r>
            <a:r>
              <a:rPr lang="fr-FR" sz="2400" b="1" dirty="0" err="1">
                <a:solidFill>
                  <a:srgbClr val="FFFF00"/>
                </a:solidFill>
                <a:latin typeface="Bahnschrift" panose="020B0502040204020203" pitchFamily="34" charset="0"/>
              </a:rPr>
              <a:t>pipiens</a:t>
            </a:r>
            <a:r>
              <a:rPr lang="fr-FR" sz="2400" b="1" dirty="0">
                <a:solidFill>
                  <a:srgbClr val="FFFF00"/>
                </a:solidFill>
                <a:latin typeface="Bahnschrift" panose="020B0502040204020203" pitchFamily="34" charset="0"/>
              </a:rPr>
              <a:t> </a:t>
            </a:r>
            <a:r>
              <a:rPr lang="fr-FR" sz="2400" dirty="0">
                <a:solidFill>
                  <a:schemeClr val="bg1"/>
                </a:solidFill>
                <a:latin typeface="Bahnschrift" panose="020B0502040204020203" pitchFamily="34" charset="0"/>
              </a:rPr>
              <a:t>(Moustique commun domestique), </a:t>
            </a:r>
          </a:p>
          <a:p>
            <a:pPr marL="0" indent="0">
              <a:lnSpc>
                <a:spcPct val="150000"/>
              </a:lnSpc>
              <a:buNone/>
            </a:pPr>
            <a:r>
              <a:rPr lang="fr-FR" sz="2400" b="1" dirty="0">
                <a:solidFill>
                  <a:srgbClr val="FFFF00"/>
                </a:solidFill>
                <a:latin typeface="Bahnschrift" panose="020B0502040204020203" pitchFamily="34" charset="0"/>
              </a:rPr>
              <a:t>Activité plutôt nocturne</a:t>
            </a:r>
            <a:r>
              <a:rPr lang="fr-FR" sz="2400" dirty="0">
                <a:solidFill>
                  <a:schemeClr val="bg1"/>
                </a:solidFill>
                <a:latin typeface="Bahnschrift" panose="020B0502040204020203" pitchFamily="34" charset="0"/>
              </a:rPr>
              <a:t>.</a:t>
            </a:r>
          </a:p>
        </p:txBody>
      </p:sp>
    </p:spTree>
    <p:extLst>
      <p:ext uri="{BB962C8B-B14F-4D97-AF65-F5344CB8AC3E}">
        <p14:creationId xmlns:p14="http://schemas.microsoft.com/office/powerpoint/2010/main" val="305606054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TotalTime>
  <Words>2507</Words>
  <Application>Microsoft Office PowerPoint</Application>
  <PresentationFormat>Grand écran</PresentationFormat>
  <Paragraphs>338</Paragraphs>
  <Slides>57</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57</vt:i4>
      </vt:variant>
    </vt:vector>
  </HeadingPairs>
  <TitlesOfParts>
    <vt:vector size="66" baseType="lpstr">
      <vt:lpstr>Agency FB</vt:lpstr>
      <vt:lpstr>Arial</vt:lpstr>
      <vt:lpstr>Bahnschrift</vt:lpstr>
      <vt:lpstr>Calibri</vt:lpstr>
      <vt:lpstr>Calibri Light</vt:lpstr>
      <vt:lpstr>Franklin Gothic Demi Cond</vt:lpstr>
      <vt:lpstr>inherit</vt:lpstr>
      <vt:lpstr>Roboto</vt:lpstr>
      <vt:lpstr>Thème Office</vt:lpstr>
      <vt:lpstr>Présentation PowerPoint</vt:lpstr>
      <vt:lpstr>Présentation PowerPoint</vt:lpstr>
      <vt:lpstr>Présentation PowerPoint</vt:lpstr>
      <vt:lpstr>West Nile Fever,  fièvre du Nile Occidental</vt:lpstr>
      <vt:lpstr>Virus appartenant aux arbovirus. « arthropod borne virus »  Ce sont des virus à ARN transmis par des arthropodes (moustiques, phlébotomes et tiques). Ils appartiennent à 3 principales familles, les Flaviviridae, les Togaviridae et les Bunyaviridae.   Le VNO est un membre du genre Flavivirus appartenant à la famille des Flaviviridae et au complexe antigénique de l’encéphalite japonaise.</vt:lpstr>
      <vt:lpstr>Présentation PowerPoint</vt:lpstr>
      <vt:lpstr>RESERVOIR</vt:lpstr>
      <vt:lpstr>Présentation PowerPoint</vt:lpstr>
      <vt:lpstr>VECTEURS</vt:lpstr>
      <vt:lpstr>Cycle aviaire</vt:lpstr>
      <vt:lpstr>Présentation PowerPoint</vt:lpstr>
      <vt:lpstr>Présentation PowerPoint</vt:lpstr>
      <vt:lpstr>Transmission</vt:lpstr>
      <vt:lpstr>Présentation PowerPoint</vt:lpstr>
      <vt:lpstr>Saisonnalité</vt:lpstr>
      <vt:lpstr>Populations à risque </vt:lpstr>
      <vt:lpstr>Présentation PowerPoint</vt:lpstr>
      <vt:lpstr>Historique d’une émergence réussie</vt:lpstr>
      <vt:lpstr>Israël : Epidémie en 2000  417 cas humains</vt:lpstr>
      <vt:lpstr>Arrive au USA, 1999</vt:lpstr>
      <vt:lpstr>Présentation PowerPoint</vt:lpstr>
      <vt:lpstr>Présentation PowerPoint</vt:lpstr>
      <vt:lpstr>Présentation PowerPoint</vt:lpstr>
      <vt:lpstr>Présentation PowerPoint</vt:lpstr>
      <vt:lpstr>Présentation PowerPoint</vt:lpstr>
      <vt:lpstr>WNV en Algerie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Epidémie en Tunisie , 2012</vt:lpstr>
      <vt:lpstr>Présentation PowerPoint</vt:lpstr>
      <vt:lpstr>PATHOGÉNIE</vt:lpstr>
      <vt:lpstr>Manifestations cliniques</vt:lpstr>
      <vt:lpstr>Présentation PowerPoint</vt:lpstr>
      <vt:lpstr>Présentation PowerPoint</vt:lpstr>
      <vt:lpstr>West Nile Virus—Clinical Disease</vt:lpstr>
      <vt:lpstr>Présentation PowerPoint</vt:lpstr>
      <vt:lpstr>Tableau de Méningite virale</vt:lpstr>
      <vt:lpstr>Tableau d’Encephalite </vt:lpstr>
      <vt:lpstr>Tableau de Paralysie Flasque</vt:lpstr>
      <vt:lpstr>Tableau de “Poliomyelitis-like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AIT HAMOUDA</dc:creator>
  <cp:lastModifiedBy>Amine Abdelkader AIT HAMOUDA</cp:lastModifiedBy>
  <cp:revision>62</cp:revision>
  <dcterms:created xsi:type="dcterms:W3CDTF">2019-04-23T19:06:48Z</dcterms:created>
  <dcterms:modified xsi:type="dcterms:W3CDTF">2020-05-18T22:38:03Z</dcterms:modified>
</cp:coreProperties>
</file>