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378" r:id="rId2"/>
    <p:sldId id="306" r:id="rId3"/>
    <p:sldId id="430" r:id="rId4"/>
    <p:sldId id="432" r:id="rId5"/>
    <p:sldId id="325" r:id="rId6"/>
    <p:sldId id="326" r:id="rId7"/>
    <p:sldId id="328" r:id="rId8"/>
    <p:sldId id="329" r:id="rId9"/>
    <p:sldId id="515" r:id="rId10"/>
    <p:sldId id="330" r:id="rId11"/>
    <p:sldId id="383" r:id="rId12"/>
    <p:sldId id="331" r:id="rId13"/>
    <p:sldId id="332" r:id="rId14"/>
    <p:sldId id="333" r:id="rId15"/>
    <p:sldId id="335" r:id="rId16"/>
    <p:sldId id="334" r:id="rId17"/>
    <p:sldId id="422" r:id="rId18"/>
    <p:sldId id="466" r:id="rId19"/>
    <p:sldId id="467" r:id="rId20"/>
    <p:sldId id="353" r:id="rId21"/>
    <p:sldId id="354" r:id="rId22"/>
    <p:sldId id="355" r:id="rId23"/>
    <p:sldId id="415" r:id="rId24"/>
    <p:sldId id="469" r:id="rId25"/>
    <p:sldId id="362" r:id="rId26"/>
    <p:sldId id="363" r:id="rId27"/>
    <p:sldId id="389" r:id="rId28"/>
    <p:sldId id="364" r:id="rId29"/>
    <p:sldId id="365" r:id="rId30"/>
    <p:sldId id="366" r:id="rId31"/>
    <p:sldId id="367" r:id="rId32"/>
    <p:sldId id="410" r:id="rId33"/>
    <p:sldId id="368" r:id="rId34"/>
    <p:sldId id="411" r:id="rId35"/>
    <p:sldId id="412" r:id="rId36"/>
    <p:sldId id="369" r:id="rId37"/>
    <p:sldId id="413" r:id="rId38"/>
    <p:sldId id="476" r:id="rId39"/>
    <p:sldId id="417" r:id="rId40"/>
    <p:sldId id="525" r:id="rId41"/>
    <p:sldId id="527" r:id="rId42"/>
    <p:sldId id="529" r:id="rId43"/>
    <p:sldId id="531" r:id="rId44"/>
    <p:sldId id="549" r:id="rId45"/>
    <p:sldId id="550" r:id="rId46"/>
    <p:sldId id="475" r:id="rId47"/>
    <p:sldId id="676" r:id="rId48"/>
    <p:sldId id="427" r:id="rId49"/>
    <p:sldId id="428" r:id="rId50"/>
    <p:sldId id="429" r:id="rId51"/>
    <p:sldId id="484" r:id="rId52"/>
    <p:sldId id="488" r:id="rId53"/>
    <p:sldId id="487" r:id="rId54"/>
    <p:sldId id="489" r:id="rId55"/>
    <p:sldId id="490" r:id="rId56"/>
    <p:sldId id="491" r:id="rId57"/>
    <p:sldId id="492" r:id="rId58"/>
    <p:sldId id="763" r:id="rId59"/>
    <p:sldId id="703" r:id="rId60"/>
    <p:sldId id="559" r:id="rId61"/>
    <p:sldId id="560" r:id="rId62"/>
    <p:sldId id="561" r:id="rId63"/>
    <p:sldId id="562" r:id="rId64"/>
    <p:sldId id="564" r:id="rId65"/>
    <p:sldId id="581" r:id="rId66"/>
    <p:sldId id="580" r:id="rId67"/>
    <p:sldId id="519" r:id="rId68"/>
    <p:sldId id="511" r:id="rId69"/>
    <p:sldId id="766" r:id="rId70"/>
    <p:sldId id="747" r:id="rId71"/>
    <p:sldId id="748" r:id="rId72"/>
    <p:sldId id="749" r:id="rId73"/>
    <p:sldId id="760" r:id="rId74"/>
    <p:sldId id="762" r:id="rId75"/>
    <p:sldId id="756" r:id="rId76"/>
    <p:sldId id="758" r:id="rId77"/>
    <p:sldId id="759" r:id="rId78"/>
    <p:sldId id="764" r:id="rId79"/>
    <p:sldId id="754" r:id="rId80"/>
  </p:sldIdLst>
  <p:sldSz cx="9144000" cy="6858000" type="screen4x3"/>
  <p:notesSz cx="9872663" cy="6742113"/>
  <p:custDataLst>
    <p:tags r:id="rId83"/>
  </p:custDataLst>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00"/>
    <a:srgbClr val="CC3300"/>
    <a:srgbClr val="1562BF"/>
    <a:srgbClr val="211E54"/>
    <a:srgbClr val="043C97"/>
    <a:srgbClr val="1D208F"/>
    <a:srgbClr val="F4E59C"/>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380" autoAdjust="0"/>
  </p:normalViewPr>
  <p:slideViewPr>
    <p:cSldViewPr>
      <p:cViewPr varScale="1">
        <p:scale>
          <a:sx n="63" d="100"/>
          <a:sy n="63" d="100"/>
        </p:scale>
        <p:origin x="-13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8154" cy="33710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592225" y="0"/>
            <a:ext cx="4278154" cy="337106"/>
          </a:xfrm>
          <a:prstGeom prst="rect">
            <a:avLst/>
          </a:prstGeom>
        </p:spPr>
        <p:txBody>
          <a:bodyPr vert="horz" lIns="91440" tIns="45720" rIns="91440" bIns="45720" rtlCol="0"/>
          <a:lstStyle>
            <a:lvl1pPr algn="r">
              <a:defRPr sz="1200"/>
            </a:lvl1pPr>
          </a:lstStyle>
          <a:p>
            <a:fld id="{EDC60277-F5D4-40BD-85E9-F42A69EB4331}" type="datetimeFigureOut">
              <a:rPr lang="fr-FR" smtClean="0"/>
              <a:pPr/>
              <a:t>01/12/2020</a:t>
            </a:fld>
            <a:endParaRPr lang="fr-FR"/>
          </a:p>
        </p:txBody>
      </p:sp>
      <p:sp>
        <p:nvSpPr>
          <p:cNvPr id="4" name="Espace réservé du pied de page 3"/>
          <p:cNvSpPr>
            <a:spLocks noGrp="1"/>
          </p:cNvSpPr>
          <p:nvPr>
            <p:ph type="ftr" sz="quarter" idx="2"/>
          </p:nvPr>
        </p:nvSpPr>
        <p:spPr>
          <a:xfrm>
            <a:off x="0" y="6403837"/>
            <a:ext cx="4278154" cy="33710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592225" y="6403837"/>
            <a:ext cx="4278154" cy="337106"/>
          </a:xfrm>
          <a:prstGeom prst="rect">
            <a:avLst/>
          </a:prstGeom>
        </p:spPr>
        <p:txBody>
          <a:bodyPr vert="horz" lIns="91440" tIns="45720" rIns="91440" bIns="45720" rtlCol="0" anchor="b"/>
          <a:lstStyle>
            <a:lvl1pPr algn="r">
              <a:defRPr sz="1200"/>
            </a:lvl1pPr>
          </a:lstStyle>
          <a:p>
            <a:fld id="{A6B76C10-1C6F-444E-9530-9A427933D7E0}" type="slidenum">
              <a:rPr lang="fr-FR" smtClean="0"/>
              <a:pPr/>
              <a:t>‹N°›</a:t>
            </a:fld>
            <a:endParaRPr lang="fr-FR"/>
          </a:p>
        </p:txBody>
      </p:sp>
    </p:spTree>
    <p:extLst>
      <p:ext uri="{BB962C8B-B14F-4D97-AF65-F5344CB8AC3E}">
        <p14:creationId xmlns:p14="http://schemas.microsoft.com/office/powerpoint/2010/main" val="79589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8154" cy="33710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2225" y="0"/>
            <a:ext cx="4278154" cy="337106"/>
          </a:xfrm>
          <a:prstGeom prst="rect">
            <a:avLst/>
          </a:prstGeom>
        </p:spPr>
        <p:txBody>
          <a:bodyPr vert="horz" lIns="91440" tIns="45720" rIns="91440" bIns="45720" rtlCol="0"/>
          <a:lstStyle>
            <a:lvl1pPr algn="r">
              <a:defRPr sz="1200"/>
            </a:lvl1pPr>
          </a:lstStyle>
          <a:p>
            <a:fld id="{49DF58A2-E2F6-48BA-92AF-8F79C0645B5B}" type="datetimeFigureOut">
              <a:rPr lang="fr-FR" smtClean="0"/>
              <a:pPr/>
              <a:t>01/12/2020</a:t>
            </a:fld>
            <a:endParaRPr lang="fr-FR"/>
          </a:p>
        </p:txBody>
      </p:sp>
      <p:sp>
        <p:nvSpPr>
          <p:cNvPr id="4" name="Espace réservé de l'image des diapositives 3"/>
          <p:cNvSpPr>
            <a:spLocks noGrp="1" noRot="1" noChangeAspect="1"/>
          </p:cNvSpPr>
          <p:nvPr>
            <p:ph type="sldImg" idx="2"/>
          </p:nvPr>
        </p:nvSpPr>
        <p:spPr>
          <a:xfrm>
            <a:off x="3249613" y="504825"/>
            <a:ext cx="3373437" cy="25288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87267" y="3202504"/>
            <a:ext cx="7898130" cy="303395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03837"/>
            <a:ext cx="4278154" cy="33710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2225" y="6403837"/>
            <a:ext cx="4278154" cy="337106"/>
          </a:xfrm>
          <a:prstGeom prst="rect">
            <a:avLst/>
          </a:prstGeom>
        </p:spPr>
        <p:txBody>
          <a:bodyPr vert="horz" lIns="91440" tIns="45720" rIns="91440" bIns="45720" rtlCol="0" anchor="b"/>
          <a:lstStyle>
            <a:lvl1pPr algn="r">
              <a:defRPr sz="1200"/>
            </a:lvl1pPr>
          </a:lstStyle>
          <a:p>
            <a:fld id="{CC677FC9-E96D-46C8-9BE6-AABAAA467062}" type="slidenum">
              <a:rPr lang="fr-FR" smtClean="0"/>
              <a:pPr/>
              <a:t>‹N°›</a:t>
            </a:fld>
            <a:endParaRPr lang="fr-FR"/>
          </a:p>
        </p:txBody>
      </p:sp>
    </p:spTree>
    <p:extLst>
      <p:ext uri="{BB962C8B-B14F-4D97-AF65-F5344CB8AC3E}">
        <p14:creationId xmlns:p14="http://schemas.microsoft.com/office/powerpoint/2010/main" val="274179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C677FC9-E96D-46C8-9BE6-AABAAA467062}" type="slidenum">
              <a:rPr lang="fr-FR" smtClean="0"/>
              <a:pPr/>
              <a:t>1</a:t>
            </a:fld>
            <a:endParaRPr lang="fr-FR"/>
          </a:p>
        </p:txBody>
      </p:sp>
    </p:spTree>
    <p:extLst>
      <p:ext uri="{BB962C8B-B14F-4D97-AF65-F5344CB8AC3E}">
        <p14:creationId xmlns:p14="http://schemas.microsoft.com/office/powerpoint/2010/main" val="1514871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C5273-2BE9-42A6-AEBE-356139F19002}" type="slidenum">
              <a:rPr lang="en-US"/>
              <a:pPr/>
              <a:t>52</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FC10C6-EA88-484D-B1E7-47FBB13C30EB}" type="slidenum">
              <a:rPr lang="en-US"/>
              <a:pPr/>
              <a:t>53</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E5E158-BDC6-427B-9EC5-6C68B68D3F24}" type="slidenum">
              <a:rPr lang="en-US"/>
              <a:pPr/>
              <a:t>54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8ADDC-29B0-43B2-BF40-7DB6EFAA3DA4}" type="slidenum">
              <a:rPr lang="en-US"/>
              <a:pPr/>
              <a:t>55</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9AA90-2C02-4C62-8C95-6C53BC8FA2C2}" type="slidenum">
              <a:rPr lang="en-US"/>
              <a:pPr/>
              <a:t>56</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E7816-6A41-479C-A420-C8FE155C9E5A}" type="slidenum">
              <a:rPr lang="en-US"/>
              <a:pPr/>
              <a:t>57</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18A81-C4A2-401D-918C-679BAD40BECC}" type="slidenum">
              <a:rPr lang="en-US"/>
              <a:pPr/>
              <a:t>67</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7176D-E0AB-451E-AA66-587F65D20A77}" type="slidenum">
              <a:rPr lang="en-GB"/>
              <a:pPr/>
              <a:t>69</a:t>
            </a:fld>
            <a:endParaRPr lang="en-GB"/>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7176D-E0AB-451E-AA66-587F65D20A77}" type="slidenum">
              <a:rPr lang="en-GB"/>
              <a:pPr/>
              <a:t>70</a:t>
            </a:fld>
            <a:endParaRPr lang="en-GB"/>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91302-907B-4959-8E94-0EB78C653354}" type="slidenum">
              <a:rPr lang="en-GB"/>
              <a:pPr/>
              <a:t>71</a:t>
            </a:fld>
            <a:endParaRPr lang="en-GB"/>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a:ln/>
        </p:spPr>
        <p:txBody>
          <a:bodyPr/>
          <a:lstStyle/>
          <a:p>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5A257-9BD9-49CE-B202-02F450F8E320}" type="slidenum">
              <a:rPr lang="en-US"/>
              <a:pPr/>
              <a:t>9</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4A4E2-47CD-468D-8972-B29A540B91F6}" type="slidenum">
              <a:rPr lang="en-GB"/>
              <a:pPr/>
              <a:t>72</a:t>
            </a:fld>
            <a:endParaRPr lang="en-GB"/>
          </a:p>
        </p:txBody>
      </p:sp>
      <p:sp>
        <p:nvSpPr>
          <p:cNvPr id="513026" name="Rectangle 2"/>
          <p:cNvSpPr>
            <a:spLocks noGrp="1" noRot="1" noChangeAspect="1" noChangeArrowheads="1" noTextEdit="1"/>
          </p:cNvSpPr>
          <p:nvPr>
            <p:ph type="sldImg"/>
          </p:nvPr>
        </p:nvSpPr>
        <p:spPr>
          <a:xfrm>
            <a:off x="3249613" y="504825"/>
            <a:ext cx="3373437" cy="2528888"/>
          </a:xfrm>
          <a:ln/>
        </p:spPr>
      </p:sp>
      <p:sp>
        <p:nvSpPr>
          <p:cNvPr id="513027" name="Rectangle 3"/>
          <p:cNvSpPr>
            <a:spLocks noGrp="1" noChangeArrowheads="1"/>
          </p:cNvSpPr>
          <p:nvPr>
            <p:ph type="body" idx="1"/>
          </p:nvPr>
        </p:nvSpPr>
        <p:spPr>
          <a:xfrm>
            <a:off x="1314070" y="3203675"/>
            <a:ext cx="7244524" cy="3033951"/>
          </a:xfrm>
          <a:ln/>
        </p:spPr>
        <p:txBody>
          <a:bodyPr/>
          <a:lstStyle/>
          <a:p>
            <a:endParaRPr 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7176D-E0AB-451E-AA66-587F65D20A77}" type="slidenum">
              <a:rPr lang="en-GB"/>
              <a:pPr/>
              <a:t>79</a:t>
            </a:fld>
            <a:endParaRPr lang="en-GB"/>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a:spLocks noGrp="1" noRot="1" noChangeAspect="1" noChangeArrowheads="1" noTextEdit="1"/>
          </p:cNvSpPr>
          <p:nvPr>
            <p:ph type="sldImg"/>
          </p:nvPr>
        </p:nvSpPr>
        <p:spPr bwMode="auto">
          <a:xfrm>
            <a:off x="3378200" y="647700"/>
            <a:ext cx="3111500" cy="2333625"/>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1526529" y="3207384"/>
            <a:ext cx="6823753" cy="2590733"/>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a:spLocks noGrp="1" noRot="1" noChangeAspect="1" noChangeArrowheads="1" noTextEdit="1"/>
          </p:cNvSpPr>
          <p:nvPr>
            <p:ph type="sldImg"/>
          </p:nvPr>
        </p:nvSpPr>
        <p:spPr bwMode="auto">
          <a:xfrm>
            <a:off x="3378200" y="647700"/>
            <a:ext cx="3111500" cy="2333625"/>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1526529" y="3207384"/>
            <a:ext cx="6823753" cy="2590733"/>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a:spLocks noGrp="1" noRot="1" noChangeAspect="1" noChangeArrowheads="1" noTextEdit="1"/>
          </p:cNvSpPr>
          <p:nvPr>
            <p:ph type="sldImg"/>
          </p:nvPr>
        </p:nvSpPr>
        <p:spPr bwMode="auto">
          <a:xfrm>
            <a:off x="3378200" y="647700"/>
            <a:ext cx="3111500" cy="2333625"/>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1526529" y="3207384"/>
            <a:ext cx="6823753" cy="2590733"/>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a:spLocks noGrp="1" noRot="1" noChangeAspect="1" noChangeArrowheads="1" noTextEdit="1"/>
          </p:cNvSpPr>
          <p:nvPr>
            <p:ph type="sldImg"/>
          </p:nvPr>
        </p:nvSpPr>
        <p:spPr bwMode="auto">
          <a:xfrm>
            <a:off x="3378200" y="647700"/>
            <a:ext cx="3111500" cy="2333625"/>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1526529" y="3207384"/>
            <a:ext cx="6823753" cy="2590733"/>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Rot="1" noChangeAspect="1" noChangeArrowheads="1" noTextEdit="1"/>
          </p:cNvSpPr>
          <p:nvPr>
            <p:ph type="sldImg"/>
          </p:nvPr>
        </p:nvSpPr>
        <p:spPr bwMode="auto">
          <a:xfrm>
            <a:off x="3378200" y="647700"/>
            <a:ext cx="3111500" cy="2333625"/>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1526529" y="3207384"/>
            <a:ext cx="6823753" cy="2590733"/>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xfrm>
            <a:off x="3378200" y="647700"/>
            <a:ext cx="3111500" cy="2333625"/>
          </a:xfrm>
          <a:prstGeom prst="rect">
            <a:avLst/>
          </a:prstGeom>
          <a:solidFill>
            <a:srgbClr val="FFFFFF"/>
          </a:solidFill>
          <a:ln>
            <a:solidFill>
              <a:srgbClr val="000000"/>
            </a:solidFill>
            <a:miter lim="800000"/>
            <a:headEnd/>
            <a:tailEnd/>
          </a:ln>
        </p:spPr>
      </p:sp>
      <p:sp>
        <p:nvSpPr>
          <p:cNvPr id="220163" name="Rectangle 3"/>
          <p:cNvSpPr txBox="1">
            <a:spLocks noGrp="1" noChangeArrowheads="1"/>
          </p:cNvSpPr>
          <p:nvPr>
            <p:ph type="body" idx="1"/>
          </p:nvPr>
        </p:nvSpPr>
        <p:spPr bwMode="auto">
          <a:xfrm>
            <a:off x="1526529" y="3207384"/>
            <a:ext cx="6823753" cy="2590733"/>
          </a:xfrm>
          <a:prstGeom prst="rect">
            <a:avLst/>
          </a:prstGeom>
          <a:noFill/>
          <a:ln>
            <a:miter lim="800000"/>
            <a:headEnd/>
            <a:tailEnd/>
          </a:ln>
        </p:spPr>
        <p:txBody>
          <a:bodyPr wrap="none" anchor="ct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77DF6-FC38-4A93-A930-B468D9020647}" type="slidenum">
              <a:rPr lang="en-US"/>
              <a:pPr/>
              <a:t>51</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bg bwMode="gray">
      <p:bgPr>
        <a:solidFill>
          <a:schemeClr val="tx1"/>
        </a:solidFill>
        <a:effectLst/>
      </p:bgPr>
    </p:bg>
    <p:spTree>
      <p:nvGrpSpPr>
        <p:cNvPr id="1" name=""/>
        <p:cNvGrpSpPr/>
        <p:nvPr/>
      </p:nvGrpSpPr>
      <p:grpSpPr>
        <a:xfrm>
          <a:off x="0" y="0"/>
          <a:ext cx="0" cy="0"/>
          <a:chOff x="0" y="0"/>
          <a:chExt cx="0" cy="0"/>
        </a:xfrm>
      </p:grpSpPr>
      <p:graphicFrame>
        <p:nvGraphicFramePr>
          <p:cNvPr id="3096" name="Object 24"/>
          <p:cNvGraphicFramePr>
            <a:graphicFrameLocks noChangeAspect="1"/>
          </p:cNvGraphicFramePr>
          <p:nvPr/>
        </p:nvGraphicFramePr>
        <p:xfrm>
          <a:off x="0" y="0"/>
          <a:ext cx="5029200" cy="5867400"/>
        </p:xfrm>
        <a:graphic>
          <a:graphicData uri="http://schemas.openxmlformats.org/presentationml/2006/ole">
            <mc:AlternateContent xmlns:mc="http://schemas.openxmlformats.org/markup-compatibility/2006">
              <mc:Choice xmlns:v="urn:schemas-microsoft-com:vml" Requires="v">
                <p:oleObj spid="_x0000_s3123" name="Image" r:id="rId3" imgW="7415873" imgH="7225397" progId="">
                  <p:embed/>
                </p:oleObj>
              </mc:Choice>
              <mc:Fallback>
                <p:oleObj name="Image" r:id="rId3" imgW="7415873" imgH="7225397" progId="">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29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7" name="Freeform 25"/>
          <p:cNvSpPr>
            <a:spLocks/>
          </p:cNvSpPr>
          <p:nvPr/>
        </p:nvSpPr>
        <p:spPr bwMode="gray">
          <a:xfrm>
            <a:off x="0" y="4483100"/>
            <a:ext cx="4122738" cy="2368550"/>
          </a:xfrm>
          <a:custGeom>
            <a:avLst/>
            <a:gdLst/>
            <a:ahLst/>
            <a:cxnLst>
              <a:cxn ang="0">
                <a:pos x="0" y="489"/>
              </a:cxn>
              <a:cxn ang="0">
                <a:pos x="1328" y="840"/>
              </a:cxn>
              <a:cxn ang="0">
                <a:pos x="2488" y="0"/>
              </a:cxn>
              <a:cxn ang="0">
                <a:pos x="1712" y="1124"/>
              </a:cxn>
              <a:cxn ang="0">
                <a:pos x="636" y="1492"/>
              </a:cxn>
              <a:cxn ang="0">
                <a:pos x="1" y="1492"/>
              </a:cxn>
              <a:cxn ang="0">
                <a:pos x="0" y="489"/>
              </a:cxn>
            </a:cxnLst>
            <a:rect l="0" t="0" r="r" b="b"/>
            <a:pathLst>
              <a:path w="2597" h="1492">
                <a:moveTo>
                  <a:pt x="0" y="489"/>
                </a:moveTo>
                <a:cubicBezTo>
                  <a:pt x="247" y="671"/>
                  <a:pt x="632" y="920"/>
                  <a:pt x="1328" y="840"/>
                </a:cubicBezTo>
                <a:cubicBezTo>
                  <a:pt x="2024" y="760"/>
                  <a:pt x="2360" y="131"/>
                  <a:pt x="2488" y="0"/>
                </a:cubicBezTo>
                <a:cubicBezTo>
                  <a:pt x="2597" y="53"/>
                  <a:pt x="1792" y="1068"/>
                  <a:pt x="1712" y="1124"/>
                </a:cubicBezTo>
                <a:cubicBezTo>
                  <a:pt x="1632" y="1180"/>
                  <a:pt x="921" y="1431"/>
                  <a:pt x="636" y="1492"/>
                </a:cubicBezTo>
                <a:lnTo>
                  <a:pt x="1" y="1492"/>
                </a:lnTo>
                <a:lnTo>
                  <a:pt x="0" y="489"/>
                </a:lnTo>
                <a:close/>
              </a:path>
            </a:pathLst>
          </a:custGeom>
          <a:gradFill rotWithShape="1">
            <a:gsLst>
              <a:gs pos="0">
                <a:schemeClr val="hlink">
                  <a:gamma/>
                  <a:shade val="24314"/>
                  <a:invGamma/>
                </a:schemeClr>
              </a:gs>
              <a:gs pos="100000">
                <a:schemeClr val="hlink"/>
              </a:gs>
            </a:gsLst>
            <a:lin ang="0" scaled="1"/>
          </a:gradFill>
          <a:ln w="9525">
            <a:noFill/>
            <a:round/>
            <a:headEnd/>
            <a:tailEnd/>
          </a:ln>
          <a:effectLst/>
        </p:spPr>
        <p:txBody>
          <a:bodyPr/>
          <a:lstStyle/>
          <a:p>
            <a:endParaRPr lang="fr-FR"/>
          </a:p>
        </p:txBody>
      </p:sp>
      <p:sp>
        <p:nvSpPr>
          <p:cNvPr id="3098" name="Freeform 26"/>
          <p:cNvSpPr>
            <a:spLocks/>
          </p:cNvSpPr>
          <p:nvPr/>
        </p:nvSpPr>
        <p:spPr bwMode="gray">
          <a:xfrm>
            <a:off x="-12700" y="4149725"/>
            <a:ext cx="4152900" cy="2708275"/>
          </a:xfrm>
          <a:custGeom>
            <a:avLst/>
            <a:gdLst/>
            <a:ahLst/>
            <a:cxnLst>
              <a:cxn ang="0">
                <a:pos x="0" y="1688"/>
              </a:cxn>
              <a:cxn ang="0">
                <a:pos x="0" y="1112"/>
              </a:cxn>
              <a:cxn ang="0">
                <a:pos x="2576" y="0"/>
              </a:cxn>
              <a:cxn ang="0">
                <a:pos x="2135" y="826"/>
              </a:cxn>
              <a:cxn ang="0">
                <a:pos x="635" y="1688"/>
              </a:cxn>
              <a:cxn ang="0">
                <a:pos x="0" y="1688"/>
              </a:cxn>
            </a:cxnLst>
            <a:rect l="0" t="0" r="r" b="b"/>
            <a:pathLst>
              <a:path w="2576" h="1688">
                <a:moveTo>
                  <a:pt x="0" y="1688"/>
                </a:moveTo>
                <a:lnTo>
                  <a:pt x="0" y="1112"/>
                </a:lnTo>
                <a:cubicBezTo>
                  <a:pt x="1960" y="1464"/>
                  <a:pt x="2419" y="304"/>
                  <a:pt x="2576" y="0"/>
                </a:cubicBezTo>
                <a:lnTo>
                  <a:pt x="2135" y="826"/>
                </a:lnTo>
                <a:cubicBezTo>
                  <a:pt x="1618" y="1315"/>
                  <a:pt x="1286" y="1456"/>
                  <a:pt x="635" y="1688"/>
                </a:cubicBezTo>
                <a:lnTo>
                  <a:pt x="0" y="1688"/>
                </a:lnTo>
                <a:close/>
              </a:path>
            </a:pathLst>
          </a:custGeom>
          <a:gradFill rotWithShape="1">
            <a:gsLst>
              <a:gs pos="0">
                <a:schemeClr val="accent2"/>
              </a:gs>
              <a:gs pos="100000">
                <a:schemeClr val="accent2">
                  <a:gamma/>
                  <a:shade val="46275"/>
                  <a:invGamma/>
                </a:schemeClr>
              </a:gs>
            </a:gsLst>
            <a:lin ang="0" scaled="1"/>
          </a:gradFill>
          <a:ln w="9525">
            <a:noFill/>
            <a:round/>
            <a:headEnd/>
            <a:tailEnd/>
          </a:ln>
          <a:effectLst/>
        </p:spPr>
        <p:txBody>
          <a:bodyPr/>
          <a:lstStyle/>
          <a:p>
            <a:endParaRPr lang="fr-FR"/>
          </a:p>
        </p:txBody>
      </p:sp>
      <p:sp>
        <p:nvSpPr>
          <p:cNvPr id="3099" name="Freeform 27"/>
          <p:cNvSpPr>
            <a:spLocks/>
          </p:cNvSpPr>
          <p:nvPr/>
        </p:nvSpPr>
        <p:spPr bwMode="grayWhite">
          <a:xfrm>
            <a:off x="2230438" y="-22225"/>
            <a:ext cx="6946900" cy="6888163"/>
          </a:xfrm>
          <a:custGeom>
            <a:avLst/>
            <a:gdLst/>
            <a:ahLst/>
            <a:cxnLst>
              <a:cxn ang="0">
                <a:pos x="189" y="5"/>
              </a:cxn>
              <a:cxn ang="0">
                <a:pos x="561" y="186"/>
              </a:cxn>
              <a:cxn ang="0">
                <a:pos x="943" y="494"/>
              </a:cxn>
              <a:cxn ang="0">
                <a:pos x="1221" y="960"/>
              </a:cxn>
              <a:cxn ang="0">
                <a:pos x="1413" y="1623"/>
              </a:cxn>
              <a:cxn ang="0">
                <a:pos x="1290" y="2653"/>
              </a:cxn>
              <a:cxn ang="0">
                <a:pos x="0" y="4335"/>
              </a:cxn>
              <a:cxn ang="0">
                <a:pos x="4349" y="4335"/>
              </a:cxn>
              <a:cxn ang="0">
                <a:pos x="4362" y="0"/>
              </a:cxn>
              <a:cxn ang="0">
                <a:pos x="189" y="5"/>
              </a:cxn>
            </a:cxnLst>
            <a:rect l="0" t="0" r="r" b="b"/>
            <a:pathLst>
              <a:path w="4362" h="4335">
                <a:moveTo>
                  <a:pt x="189" y="5"/>
                </a:moveTo>
                <a:lnTo>
                  <a:pt x="561" y="186"/>
                </a:lnTo>
                <a:lnTo>
                  <a:pt x="943" y="494"/>
                </a:lnTo>
                <a:lnTo>
                  <a:pt x="1221" y="960"/>
                </a:lnTo>
                <a:lnTo>
                  <a:pt x="1413" y="1623"/>
                </a:lnTo>
                <a:lnTo>
                  <a:pt x="1290" y="2653"/>
                </a:lnTo>
                <a:lnTo>
                  <a:pt x="0" y="4335"/>
                </a:lnTo>
                <a:lnTo>
                  <a:pt x="4349" y="4335"/>
                </a:lnTo>
                <a:lnTo>
                  <a:pt x="4362" y="0"/>
                </a:lnTo>
                <a:lnTo>
                  <a:pt x="189" y="5"/>
                </a:lnTo>
                <a:close/>
              </a:path>
            </a:pathLst>
          </a:custGeom>
          <a:gradFill rotWithShape="1">
            <a:gsLst>
              <a:gs pos="0">
                <a:schemeClr val="bg1"/>
              </a:gs>
              <a:gs pos="100000">
                <a:schemeClr val="accent2"/>
              </a:gs>
            </a:gsLst>
            <a:lin ang="0" scaled="1"/>
          </a:gradFill>
          <a:ln w="9525">
            <a:noFill/>
            <a:round/>
            <a:headEnd/>
            <a:tailEnd/>
          </a:ln>
          <a:effectLst/>
        </p:spPr>
        <p:txBody>
          <a:bodyPr/>
          <a:lstStyle/>
          <a:p>
            <a:endParaRPr lang="fr-FR"/>
          </a:p>
        </p:txBody>
      </p:sp>
      <p:sp>
        <p:nvSpPr>
          <p:cNvPr id="3100" name="Text Box 28"/>
          <p:cNvSpPr txBox="1">
            <a:spLocks noChangeArrowheads="1"/>
          </p:cNvSpPr>
          <p:nvPr/>
        </p:nvSpPr>
        <p:spPr bwMode="black">
          <a:xfrm>
            <a:off x="7391400" y="5867400"/>
            <a:ext cx="1384300" cy="519113"/>
          </a:xfrm>
          <a:prstGeom prst="rect">
            <a:avLst/>
          </a:prstGeom>
          <a:noFill/>
          <a:ln w="9525">
            <a:noFill/>
            <a:miter lim="800000"/>
            <a:headEnd/>
            <a:tailEnd/>
          </a:ln>
          <a:effectLst/>
        </p:spPr>
        <p:txBody>
          <a:bodyPr>
            <a:spAutoFit/>
          </a:bodyPr>
          <a:lstStyle/>
          <a:p>
            <a:pPr algn="r"/>
            <a:r>
              <a:rPr lang="en-US" sz="2800" b="1" i="1"/>
              <a:t>LOGO</a:t>
            </a:r>
          </a:p>
        </p:txBody>
      </p:sp>
      <p:sp>
        <p:nvSpPr>
          <p:cNvPr id="3102" name="Rectangle 30"/>
          <p:cNvSpPr>
            <a:spLocks noChangeArrowheads="1"/>
          </p:cNvSpPr>
          <p:nvPr/>
        </p:nvSpPr>
        <p:spPr bwMode="gray">
          <a:xfrm>
            <a:off x="4295775" y="3933825"/>
            <a:ext cx="4875213" cy="431800"/>
          </a:xfrm>
          <a:prstGeom prst="rect">
            <a:avLst/>
          </a:prstGeom>
          <a:solidFill>
            <a:schemeClr val="accent1"/>
          </a:solidFill>
          <a:ln w="9525">
            <a:noFill/>
            <a:miter lim="800000"/>
            <a:headEnd/>
            <a:tailEnd/>
          </a:ln>
          <a:effectLst/>
        </p:spPr>
        <p:txBody>
          <a:bodyPr wrap="none" anchor="ctr"/>
          <a:lstStyle/>
          <a:p>
            <a:endParaRPr lang="fr-FR"/>
          </a:p>
        </p:txBody>
      </p:sp>
      <p:sp>
        <p:nvSpPr>
          <p:cNvPr id="3103" name="Line 31"/>
          <p:cNvSpPr>
            <a:spLocks noChangeShapeType="1"/>
          </p:cNvSpPr>
          <p:nvPr/>
        </p:nvSpPr>
        <p:spPr bwMode="grayWhite">
          <a:xfrm>
            <a:off x="4295775" y="3933825"/>
            <a:ext cx="4859338" cy="0"/>
          </a:xfrm>
          <a:prstGeom prst="line">
            <a:avLst/>
          </a:prstGeom>
          <a:noFill/>
          <a:ln w="12700">
            <a:solidFill>
              <a:schemeClr val="tx1"/>
            </a:solidFill>
            <a:round/>
            <a:headEnd/>
            <a:tailEnd/>
          </a:ln>
          <a:effectLst/>
        </p:spPr>
        <p:txBody>
          <a:bodyPr/>
          <a:lstStyle/>
          <a:p>
            <a:endParaRPr lang="fr-FR"/>
          </a:p>
        </p:txBody>
      </p:sp>
      <p:sp>
        <p:nvSpPr>
          <p:cNvPr id="3104" name="Line 32"/>
          <p:cNvSpPr>
            <a:spLocks noChangeShapeType="1"/>
          </p:cNvSpPr>
          <p:nvPr/>
        </p:nvSpPr>
        <p:spPr bwMode="grayWhite">
          <a:xfrm>
            <a:off x="4295775" y="4365625"/>
            <a:ext cx="4859338" cy="0"/>
          </a:xfrm>
          <a:prstGeom prst="line">
            <a:avLst/>
          </a:prstGeom>
          <a:noFill/>
          <a:ln w="12700">
            <a:solidFill>
              <a:schemeClr val="tx1"/>
            </a:solidFill>
            <a:round/>
            <a:headEnd/>
            <a:tailEnd/>
          </a:ln>
          <a:effectLst/>
        </p:spPr>
        <p:txBody>
          <a:bodyPr/>
          <a:lstStyle/>
          <a:p>
            <a:endParaRPr lang="fr-FR"/>
          </a:p>
        </p:txBody>
      </p:sp>
      <p:sp>
        <p:nvSpPr>
          <p:cNvPr id="3105" name="Freeform 33"/>
          <p:cNvSpPr>
            <a:spLocks/>
          </p:cNvSpPr>
          <p:nvPr/>
        </p:nvSpPr>
        <p:spPr bwMode="gray">
          <a:xfrm>
            <a:off x="965200" y="-11113"/>
            <a:ext cx="3822700" cy="6881813"/>
          </a:xfrm>
          <a:custGeom>
            <a:avLst/>
            <a:gdLst/>
            <a:ahLst/>
            <a:cxnLst>
              <a:cxn ang="0">
                <a:pos x="858" y="0"/>
              </a:cxn>
              <a:cxn ang="0">
                <a:pos x="1984" y="2583"/>
              </a:cxn>
              <a:cxn ang="0">
                <a:pos x="0" y="4327"/>
              </a:cxn>
              <a:cxn ang="0">
                <a:pos x="1208" y="4335"/>
              </a:cxn>
              <a:cxn ang="0">
                <a:pos x="2272" y="2567"/>
              </a:cxn>
              <a:cxn ang="0">
                <a:pos x="998" y="3"/>
              </a:cxn>
              <a:cxn ang="0">
                <a:pos x="858" y="0"/>
              </a:cxn>
            </a:cxnLst>
            <a:rect l="0" t="0" r="r" b="b"/>
            <a:pathLst>
              <a:path w="2408" h="4335">
                <a:moveTo>
                  <a:pt x="858" y="0"/>
                </a:moveTo>
                <a:cubicBezTo>
                  <a:pt x="2020" y="270"/>
                  <a:pt x="2408" y="1631"/>
                  <a:pt x="1984" y="2583"/>
                </a:cubicBezTo>
                <a:cubicBezTo>
                  <a:pt x="1560" y="3535"/>
                  <a:pt x="880" y="3976"/>
                  <a:pt x="0" y="4327"/>
                </a:cubicBezTo>
                <a:lnTo>
                  <a:pt x="1208" y="4335"/>
                </a:lnTo>
                <a:cubicBezTo>
                  <a:pt x="1520" y="4079"/>
                  <a:pt x="2144" y="3343"/>
                  <a:pt x="2272" y="2567"/>
                </a:cubicBezTo>
                <a:cubicBezTo>
                  <a:pt x="2400" y="1791"/>
                  <a:pt x="2278" y="419"/>
                  <a:pt x="998" y="3"/>
                </a:cubicBezTo>
                <a:lnTo>
                  <a:pt x="858" y="0"/>
                </a:lnTo>
                <a:close/>
              </a:path>
            </a:pathLst>
          </a:custGeom>
          <a:gradFill rotWithShape="1">
            <a:gsLst>
              <a:gs pos="0">
                <a:schemeClr val="folHlink">
                  <a:gamma/>
                  <a:tint val="27451"/>
                  <a:invGamma/>
                </a:schemeClr>
              </a:gs>
              <a:gs pos="100000">
                <a:schemeClr val="folHlink"/>
              </a:gs>
            </a:gsLst>
            <a:lin ang="5400000" scaled="1"/>
          </a:gradFill>
          <a:ln w="9525">
            <a:noFill/>
            <a:round/>
            <a:headEnd/>
            <a:tailEnd/>
          </a:ln>
          <a:effectLst/>
        </p:spPr>
        <p:txBody>
          <a:bodyPr/>
          <a:lstStyle/>
          <a:p>
            <a:endParaRPr lang="fr-FR"/>
          </a:p>
        </p:txBody>
      </p:sp>
      <p:sp>
        <p:nvSpPr>
          <p:cNvPr id="3074" name="Rectangle 2"/>
          <p:cNvSpPr>
            <a:spLocks noGrp="1" noChangeArrowheads="1"/>
          </p:cNvSpPr>
          <p:nvPr>
            <p:ph type="ctrTitle"/>
          </p:nvPr>
        </p:nvSpPr>
        <p:spPr bwMode="black">
          <a:xfrm>
            <a:off x="4724400" y="2819400"/>
            <a:ext cx="4114800" cy="838200"/>
          </a:xfrm>
        </p:spPr>
        <p:txBody>
          <a:bodyPr/>
          <a:lstStyle>
            <a:lvl1pPr algn="r">
              <a:defRPr sz="3600"/>
            </a:lvl1pPr>
          </a:lstStyle>
          <a:p>
            <a:r>
              <a:rPr lang="en-US"/>
              <a:t>Cliquez pour modifier le style du titre</a:t>
            </a:r>
          </a:p>
        </p:txBody>
      </p:sp>
      <p:sp>
        <p:nvSpPr>
          <p:cNvPr id="3075" name="Rectangle 3"/>
          <p:cNvSpPr>
            <a:spLocks noGrp="1" noChangeArrowheads="1"/>
          </p:cNvSpPr>
          <p:nvPr>
            <p:ph type="subTitle" idx="1"/>
          </p:nvPr>
        </p:nvSpPr>
        <p:spPr bwMode="gray">
          <a:xfrm>
            <a:off x="4735513" y="3962400"/>
            <a:ext cx="4038600" cy="304800"/>
          </a:xfrm>
        </p:spPr>
        <p:txBody>
          <a:bodyPr/>
          <a:lstStyle>
            <a:lvl1pPr marL="0" indent="0" algn="r">
              <a:buFont typeface="Wingdings" pitchFamily="2" charset="2"/>
              <a:buNone/>
              <a:defRPr sz="1800"/>
            </a:lvl1pPr>
          </a:lstStyle>
          <a:p>
            <a:r>
              <a:rPr lang="en-US"/>
              <a:t>Cliquez pour modifier le style des sous-titres du masque</a:t>
            </a:r>
          </a:p>
        </p:txBody>
      </p:sp>
      <p:sp>
        <p:nvSpPr>
          <p:cNvPr id="3076" name="Rectangle 4"/>
          <p:cNvSpPr>
            <a:spLocks noGrp="1" noChangeArrowheads="1"/>
          </p:cNvSpPr>
          <p:nvPr>
            <p:ph type="dt" sz="half" idx="2"/>
          </p:nvPr>
        </p:nvSpPr>
        <p:spPr bwMode="gray">
          <a:xfrm>
            <a:off x="457200" y="6610350"/>
            <a:ext cx="2133600" cy="171450"/>
          </a:xfrm>
        </p:spPr>
        <p:txBody>
          <a:bodyPr/>
          <a:lstStyle>
            <a:lvl1pPr>
              <a:defRPr sz="1400"/>
            </a:lvl1pPr>
          </a:lstStyle>
          <a:p>
            <a:endParaRPr lang="en-US"/>
          </a:p>
        </p:txBody>
      </p:sp>
      <p:sp>
        <p:nvSpPr>
          <p:cNvPr id="3078" name="Rectangle 6"/>
          <p:cNvSpPr>
            <a:spLocks noGrp="1" noChangeArrowheads="1"/>
          </p:cNvSpPr>
          <p:nvPr>
            <p:ph type="sldNum" sz="quarter" idx="4"/>
          </p:nvPr>
        </p:nvSpPr>
        <p:spPr bwMode="gray">
          <a:xfrm>
            <a:off x="6553200" y="6610350"/>
            <a:ext cx="2133600" cy="171450"/>
          </a:xfrm>
        </p:spPr>
        <p:txBody>
          <a:bodyPr/>
          <a:lstStyle>
            <a:lvl1pPr>
              <a:defRPr sz="1400">
                <a:solidFill>
                  <a:schemeClr val="tx1"/>
                </a:solidFill>
              </a:defRPr>
            </a:lvl1pPr>
          </a:lstStyle>
          <a:p>
            <a:fld id="{3012642C-77BB-46C6-B6D8-4F45CD19C76A}" type="slidenum">
              <a:rPr lang="en-US"/>
              <a:pPr/>
              <a:t>‹N°›</a:t>
            </a:fld>
            <a:endParaRPr lang="en-US"/>
          </a:p>
        </p:txBody>
      </p:sp>
      <p:sp>
        <p:nvSpPr>
          <p:cNvPr id="3093" name="Text Box 21"/>
          <p:cNvSpPr txBox="1">
            <a:spLocks noChangeArrowheads="1"/>
          </p:cNvSpPr>
          <p:nvPr/>
        </p:nvSpPr>
        <p:spPr bwMode="gray">
          <a:xfrm>
            <a:off x="381000" y="3429000"/>
            <a:ext cx="3276600" cy="336550"/>
          </a:xfrm>
          <a:prstGeom prst="rect">
            <a:avLst/>
          </a:prstGeom>
          <a:noFill/>
          <a:ln w="9525">
            <a:noFill/>
            <a:miter lim="800000"/>
            <a:headEnd/>
            <a:tailEnd/>
          </a:ln>
          <a:effectLst/>
        </p:spPr>
        <p:txBody>
          <a:bodyPr>
            <a:spAutoFit/>
          </a:bodyPr>
          <a:lstStyle/>
          <a:p>
            <a:pPr algn="ctr"/>
            <a:r>
              <a:rPr lang="en-US" sz="1600" b="1"/>
              <a:t>“ Add your company slogan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600">
                                          <p:stCondLst>
                                            <p:cond delay="0"/>
                                          </p:stCondLst>
                                        </p:cTn>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randombar(horizontal)">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14" presetClass="entr" presetSubtype="10"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randombar(horizontal)">
                      <p:cBhvr>
                        <p:cTn dur="500"/>
                        <p:tgtEl>
                          <p:spTgt spid="307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3CB9712A-99D6-454F-BBF8-A29E4A9D75D6}" type="slidenum">
              <a:rPr lang="en-US"/>
              <a:pPr/>
              <a:t>‹N°›</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86550" y="228600"/>
            <a:ext cx="2076450" cy="6172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076950" cy="6172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6CBD95B-3E09-4186-9F87-7924FAEDF406}" type="slidenum">
              <a:rPr lang="en-US"/>
              <a:pPr/>
              <a:t>‹N°›</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64849E3D-2396-48BA-83A4-B13AB75EA423}" type="slidenum">
              <a:rPr lang="en-US"/>
              <a:pPr/>
              <a:t>‹N°›</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A00E47D1-9BA3-456B-8215-B7CC472D72F6}" type="slidenum">
              <a:rPr lang="en-US"/>
              <a:pPr/>
              <a:t>‹N°›</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1110F1ED-10A3-4253-9BB5-AA2664A4FAF0}" type="slidenum">
              <a:rPr lang="en-US"/>
              <a:pPr/>
              <a:t>‹N°›</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en-US"/>
          </a:p>
        </p:txBody>
      </p:sp>
      <p:sp>
        <p:nvSpPr>
          <p:cNvPr id="8" name="Espace réservé du pied de page 7"/>
          <p:cNvSpPr>
            <a:spLocks noGrp="1"/>
          </p:cNvSpPr>
          <p:nvPr>
            <p:ph type="ftr" sz="quarter" idx="11"/>
          </p:nvPr>
        </p:nvSpPr>
        <p:spPr/>
        <p:txBody>
          <a:bodyPr/>
          <a:lstStyle>
            <a:lvl1pPr>
              <a:defRPr/>
            </a:lvl1pPr>
          </a:lstStyle>
          <a:p>
            <a:endParaRPr lang="en-US"/>
          </a:p>
        </p:txBody>
      </p:sp>
      <p:sp>
        <p:nvSpPr>
          <p:cNvPr id="9" name="Espace réservé du numéro de diapositive 8"/>
          <p:cNvSpPr>
            <a:spLocks noGrp="1"/>
          </p:cNvSpPr>
          <p:nvPr>
            <p:ph type="sldNum" sz="quarter" idx="12"/>
          </p:nvPr>
        </p:nvSpPr>
        <p:spPr/>
        <p:txBody>
          <a:bodyPr/>
          <a:lstStyle>
            <a:lvl1pPr>
              <a:defRPr/>
            </a:lvl1pPr>
          </a:lstStyle>
          <a:p>
            <a:fld id="{C43DA99C-6626-4BA2-A804-B1343C604F46}" type="slidenum">
              <a:rPr lang="en-US"/>
              <a:pPr/>
              <a:t>‹N°›</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en-US"/>
          </a:p>
        </p:txBody>
      </p:sp>
      <p:sp>
        <p:nvSpPr>
          <p:cNvPr id="4" name="Espace réservé du pied de page 3"/>
          <p:cNvSpPr>
            <a:spLocks noGrp="1"/>
          </p:cNvSpPr>
          <p:nvPr>
            <p:ph type="ftr" sz="quarter" idx="11"/>
          </p:nvPr>
        </p:nvSpPr>
        <p:spPr/>
        <p:txBody>
          <a:bodyPr/>
          <a:lstStyle>
            <a:lvl1pPr>
              <a:defRPr/>
            </a:lvl1pPr>
          </a:lstStyle>
          <a:p>
            <a:endParaRPr lang="en-US"/>
          </a:p>
        </p:txBody>
      </p:sp>
      <p:sp>
        <p:nvSpPr>
          <p:cNvPr id="5" name="Espace réservé du numéro de diapositive 4"/>
          <p:cNvSpPr>
            <a:spLocks noGrp="1"/>
          </p:cNvSpPr>
          <p:nvPr>
            <p:ph type="sldNum" sz="quarter" idx="12"/>
          </p:nvPr>
        </p:nvSpPr>
        <p:spPr/>
        <p:txBody>
          <a:bodyPr/>
          <a:lstStyle>
            <a:lvl1pPr>
              <a:defRPr/>
            </a:lvl1pPr>
          </a:lstStyle>
          <a:p>
            <a:fld id="{434809D7-CBDB-473D-B4A3-F2A18E15498F}" type="slidenum">
              <a:rPr lang="en-US"/>
              <a:pPr/>
              <a:t>‹N°›</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p>
        </p:txBody>
      </p:sp>
      <p:sp>
        <p:nvSpPr>
          <p:cNvPr id="3" name="Espace réservé du pied de page 2"/>
          <p:cNvSpPr>
            <a:spLocks noGrp="1"/>
          </p:cNvSpPr>
          <p:nvPr>
            <p:ph type="ftr" sz="quarter" idx="11"/>
          </p:nvPr>
        </p:nvSpPr>
        <p:spPr/>
        <p:txBody>
          <a:bodyPr/>
          <a:lstStyle>
            <a:lvl1pPr>
              <a:defRPr/>
            </a:lvl1pPr>
          </a:lstStyle>
          <a:p>
            <a:endParaRPr lang="en-US"/>
          </a:p>
        </p:txBody>
      </p:sp>
      <p:sp>
        <p:nvSpPr>
          <p:cNvPr id="4" name="Espace réservé du numéro de diapositive 3"/>
          <p:cNvSpPr>
            <a:spLocks noGrp="1"/>
          </p:cNvSpPr>
          <p:nvPr>
            <p:ph type="sldNum" sz="quarter" idx="12"/>
          </p:nvPr>
        </p:nvSpPr>
        <p:spPr/>
        <p:txBody>
          <a:bodyPr/>
          <a:lstStyle>
            <a:lvl1pPr>
              <a:defRPr/>
            </a:lvl1pPr>
          </a:lstStyle>
          <a:p>
            <a:fld id="{22A1CECA-CAB3-4368-91E7-71366F1CAA4A}" type="slidenum">
              <a:rPr lang="en-US"/>
              <a:pPr/>
              <a:t>‹N°›</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D6C2E8DE-3C33-4582-A20A-45661653F204}" type="slidenum">
              <a:rPr lang="en-US"/>
              <a:pPr/>
              <a:t>‹N°›</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9AB93146-550E-4660-A481-F773C6E2C437}" type="slidenum">
              <a:rPr lang="en-US"/>
              <a:pPr/>
              <a:t>‹N°›</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aphicFrame>
        <p:nvGraphicFramePr>
          <p:cNvPr id="1051" name="Object 27"/>
          <p:cNvGraphicFramePr>
            <a:graphicFrameLocks noChangeAspect="1"/>
          </p:cNvGraphicFramePr>
          <p:nvPr/>
        </p:nvGraphicFramePr>
        <p:xfrm>
          <a:off x="0" y="0"/>
          <a:ext cx="9144000" cy="381000"/>
        </p:xfrm>
        <a:graphic>
          <a:graphicData uri="http://schemas.openxmlformats.org/presentationml/2006/ole">
            <mc:AlternateContent xmlns:mc="http://schemas.openxmlformats.org/markup-compatibility/2006">
              <mc:Choice xmlns:v="urn:schemas-microsoft-com:vml" Requires="v">
                <p:oleObj spid="_x0000_s1078" name="Image" r:id="rId15" imgW="11034921" imgH="1130159" progId="">
                  <p:embed/>
                </p:oleObj>
              </mc:Choice>
              <mc:Fallback>
                <p:oleObj name="Image" r:id="rId15" imgW="11034921" imgH="1130159" progId="">
                  <p:embed/>
                  <p:pic>
                    <p:nvPicPr>
                      <p:cNvPr id="0" name="Picture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ffectLst/>
                      <a:extLst>
                        <a:ext uri="{909E8E84-426E-40DD-AFC4-6F175D3DCCD1}">
                          <a14:hiddenFill xmlns:a14="http://schemas.microsoft.com/office/drawing/2010/main">
                            <a:solidFill>
                              <a:srgbClr val="5AB14B"/>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1052" name="Freeform 28"/>
          <p:cNvSpPr>
            <a:spLocks/>
          </p:cNvSpPr>
          <p:nvPr/>
        </p:nvSpPr>
        <p:spPr bwMode="gray">
          <a:xfrm>
            <a:off x="-1588" y="6413500"/>
            <a:ext cx="4205288" cy="444500"/>
          </a:xfrm>
          <a:custGeom>
            <a:avLst/>
            <a:gdLst/>
            <a:ahLst/>
            <a:cxnLst>
              <a:cxn ang="0">
                <a:pos x="2649" y="280"/>
              </a:cxn>
              <a:cxn ang="0">
                <a:pos x="1337" y="184"/>
              </a:cxn>
              <a:cxn ang="0">
                <a:pos x="1" y="0"/>
              </a:cxn>
              <a:cxn ang="0">
                <a:pos x="0" y="279"/>
              </a:cxn>
              <a:cxn ang="0">
                <a:pos x="2649" y="280"/>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tx2"/>
              </a:gs>
            </a:gsLst>
            <a:lin ang="0" scaled="1"/>
          </a:gradFill>
          <a:ln w="9525">
            <a:noFill/>
            <a:round/>
            <a:headEnd/>
            <a:tailEnd/>
          </a:ln>
          <a:effectLst/>
        </p:spPr>
        <p:txBody>
          <a:bodyPr/>
          <a:lstStyle/>
          <a:p>
            <a:endParaRPr lang="fr-FR"/>
          </a:p>
        </p:txBody>
      </p:sp>
      <p:sp>
        <p:nvSpPr>
          <p:cNvPr id="1053" name="Freeform 29"/>
          <p:cNvSpPr>
            <a:spLocks/>
          </p:cNvSpPr>
          <p:nvPr/>
        </p:nvSpPr>
        <p:spPr bwMode="gray">
          <a:xfrm>
            <a:off x="4932363" y="6337300"/>
            <a:ext cx="4211637" cy="520700"/>
          </a:xfrm>
          <a:custGeom>
            <a:avLst/>
            <a:gdLst/>
            <a:ahLst/>
            <a:cxnLst>
              <a:cxn ang="0">
                <a:pos x="0" y="328"/>
              </a:cxn>
              <a:cxn ang="0">
                <a:pos x="1321" y="224"/>
              </a:cxn>
              <a:cxn ang="0">
                <a:pos x="2653" y="0"/>
              </a:cxn>
              <a:cxn ang="0">
                <a:pos x="2653" y="328"/>
              </a:cxn>
              <a:cxn ang="0">
                <a:pos x="0" y="328"/>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tx2"/>
              </a:gs>
            </a:gsLst>
            <a:lin ang="0" scaled="1"/>
          </a:gradFill>
          <a:ln w="9525">
            <a:noFill/>
            <a:round/>
            <a:headEnd/>
            <a:tailEnd/>
          </a:ln>
          <a:effectLst/>
        </p:spPr>
        <p:txBody>
          <a:bodyPr/>
          <a:lstStyle/>
          <a:p>
            <a:endParaRPr lang="fr-FR"/>
          </a:p>
        </p:txBody>
      </p:sp>
      <p:sp>
        <p:nvSpPr>
          <p:cNvPr id="1054" name="Freeform 30"/>
          <p:cNvSpPr>
            <a:spLocks/>
          </p:cNvSpPr>
          <p:nvPr/>
        </p:nvSpPr>
        <p:spPr bwMode="gray">
          <a:xfrm>
            <a:off x="4978400" y="800100"/>
            <a:ext cx="4165600" cy="444500"/>
          </a:xfrm>
          <a:custGeom>
            <a:avLst/>
            <a:gdLst/>
            <a:ahLst/>
            <a:cxnLst>
              <a:cxn ang="0">
                <a:pos x="0" y="8"/>
              </a:cxn>
              <a:cxn ang="0">
                <a:pos x="1288" y="120"/>
              </a:cxn>
              <a:cxn ang="0">
                <a:pos x="2624" y="280"/>
              </a:cxn>
              <a:cxn ang="0">
                <a:pos x="2624" y="0"/>
              </a:cxn>
              <a:cxn ang="0">
                <a:pos x="0" y="8"/>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accent2"/>
          </a:solidFill>
          <a:ln w="9525">
            <a:noFill/>
            <a:round/>
            <a:headEnd/>
            <a:tailEnd/>
          </a:ln>
          <a:effectLst/>
        </p:spPr>
        <p:txBody>
          <a:bodyPr/>
          <a:lstStyle/>
          <a:p>
            <a:endParaRPr lang="fr-FR"/>
          </a:p>
        </p:txBody>
      </p:sp>
      <p:sp>
        <p:nvSpPr>
          <p:cNvPr id="1055" name="Freeform 31"/>
          <p:cNvSpPr>
            <a:spLocks/>
          </p:cNvSpPr>
          <p:nvPr/>
        </p:nvSpPr>
        <p:spPr bwMode="invGray">
          <a:xfrm>
            <a:off x="0" y="0"/>
            <a:ext cx="9144000" cy="812800"/>
          </a:xfrm>
          <a:custGeom>
            <a:avLst/>
            <a:gdLst/>
            <a:ahLst/>
            <a:cxnLst>
              <a:cxn ang="0">
                <a:pos x="0" y="512"/>
              </a:cxn>
              <a:cxn ang="0">
                <a:pos x="5760" y="512"/>
              </a:cxn>
              <a:cxn ang="0">
                <a:pos x="5760" y="0"/>
              </a:cxn>
              <a:cxn ang="0">
                <a:pos x="2804" y="134"/>
              </a:cxn>
              <a:cxn ang="0">
                <a:pos x="0" y="9"/>
              </a:cxn>
              <a:cxn ang="0">
                <a:pos x="0" y="512"/>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bg1"/>
              </a:gs>
              <a:gs pos="50000">
                <a:schemeClr val="accent2"/>
              </a:gs>
              <a:gs pos="100000">
                <a:schemeClr val="bg1"/>
              </a:gs>
            </a:gsLst>
            <a:lin ang="0" scaled="1"/>
          </a:gradFill>
          <a:ln w="9525">
            <a:noFill/>
            <a:round/>
            <a:headEnd/>
            <a:tailEnd/>
          </a:ln>
          <a:effectLst/>
        </p:spPr>
        <p:txBody>
          <a:bodyPr/>
          <a:lstStyle/>
          <a:p>
            <a:endParaRPr lang="fr-FR"/>
          </a:p>
        </p:txBody>
      </p:sp>
      <p:sp>
        <p:nvSpPr>
          <p:cNvPr id="1056" name="Freeform 32"/>
          <p:cNvSpPr>
            <a:spLocks/>
          </p:cNvSpPr>
          <p:nvPr/>
        </p:nvSpPr>
        <p:spPr bwMode="gray">
          <a:xfrm flipH="1">
            <a:off x="0" y="793750"/>
            <a:ext cx="3635375" cy="444500"/>
          </a:xfrm>
          <a:custGeom>
            <a:avLst/>
            <a:gdLst/>
            <a:ahLst/>
            <a:cxnLst>
              <a:cxn ang="0">
                <a:pos x="0" y="16"/>
              </a:cxn>
              <a:cxn ang="0">
                <a:pos x="1000" y="104"/>
              </a:cxn>
              <a:cxn ang="0">
                <a:pos x="2096" y="280"/>
              </a:cxn>
              <a:cxn ang="0">
                <a:pos x="2096" y="0"/>
              </a:cxn>
              <a:cxn ang="0">
                <a:pos x="0" y="16"/>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accent2"/>
          </a:solidFill>
          <a:ln w="9525">
            <a:noFill/>
            <a:round/>
            <a:headEnd/>
            <a:tailEnd/>
          </a:ln>
          <a:effectLst/>
        </p:spPr>
        <p:txBody>
          <a:bodyPr/>
          <a:lstStyle/>
          <a:p>
            <a:endParaRPr lang="fr-FR"/>
          </a:p>
        </p:txBody>
      </p:sp>
      <p:sp>
        <p:nvSpPr>
          <p:cNvPr id="1026" name="Rectangle 2"/>
          <p:cNvSpPr>
            <a:spLocks noGrp="1" noChangeArrowheads="1"/>
          </p:cNvSpPr>
          <p:nvPr>
            <p:ph type="title"/>
          </p:nvPr>
        </p:nvSpPr>
        <p:spPr bwMode="auto">
          <a:xfrm>
            <a:off x="457200" y="228600"/>
            <a:ext cx="8305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28" name="Rectangle 4"/>
          <p:cNvSpPr>
            <a:spLocks noGrp="1" noChangeArrowheads="1"/>
          </p:cNvSpPr>
          <p:nvPr>
            <p:ph type="dt" sz="half" idx="2"/>
          </p:nvPr>
        </p:nvSpPr>
        <p:spPr bwMode="auto">
          <a:xfrm>
            <a:off x="457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en-US"/>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ECB30747-078B-4B00-B389-AD90B744B869}" type="slidenum">
              <a:rPr lang="en-US"/>
              <a:pPr/>
              <a:t>‹N°›</a:t>
            </a:fld>
            <a:endParaRPr lang="en-US"/>
          </a:p>
        </p:txBody>
      </p:sp>
      <p:sp>
        <p:nvSpPr>
          <p:cNvPr id="1027" name="Rectangle 3"/>
          <p:cNvSpPr>
            <a:spLocks noGrp="1" noChangeArrowheads="1"/>
          </p:cNvSpPr>
          <p:nvPr>
            <p:ph type="body" idx="1"/>
          </p:nvPr>
        </p:nvSpPr>
        <p:spPr bwMode="auto">
          <a:xfrm>
            <a:off x="457200" y="1219200"/>
            <a:ext cx="8229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600">
                                          <p:stCondLst>
                                            <p:cond delay="0"/>
                                          </p:stCondLst>
                                        </p:cTn>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randombar(horizontal)">
                                      <p:cBhvr>
                                        <p:cTn id="12" dur="500"/>
                                        <p:tgtEl>
                                          <p:spTgt spid="1027">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randombar(horizontal)">
                                      <p:cBhvr>
                                        <p:cTn id="15" dur="500"/>
                                        <p:tgtEl>
                                          <p:spTgt spid="1027">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randombar(horizontal)">
                                      <p:cBhvr>
                                        <p:cTn id="18" dur="500"/>
                                        <p:tgtEl>
                                          <p:spTgt spid="1027">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randombar(horizontal)">
                                      <p:cBhvr>
                                        <p:cTn id="21" dur="500"/>
                                        <p:tgtEl>
                                          <p:spTgt spid="1027">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randombar(horizontal)">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4"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randombar(horizontal)">
                      <p:cBhvr>
                        <p:cTn dur="500"/>
                        <p:tgtEl>
                          <p:spTgt spid="1027"/>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randombar(horizontal)">
                      <p:cBhvr>
                        <p:cTn dur="500"/>
                        <p:tgtEl>
                          <p:spTgt spid="1027"/>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randombar(horizontal)">
                      <p:cBhvr>
                        <p:cTn dur="500"/>
                        <p:tgtEl>
                          <p:spTgt spid="1027"/>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randombar(horizontal)">
                      <p:cBhvr>
                        <p:cTn dur="500"/>
                        <p:tgtEl>
                          <p:spTgt spid="1027"/>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randombar(horizontal)">
                      <p:cBhvr>
                        <p:cTn dur="500"/>
                        <p:tgtEl>
                          <p:spTgt spid="1027"/>
                        </p:tgtEl>
                      </p:cBhvr>
                    </p:animEffect>
                  </p:childTnLst>
                </p:cTn>
              </p:par>
            </p:tnLst>
          </p:tmpl>
        </p:tmplLst>
      </p:bldP>
    </p:bldLst>
  </p:timing>
  <p:txStyles>
    <p:titleStyle>
      <a:lvl1pPr algn="ctr" rtl="0" fontAlgn="base">
        <a:spcBef>
          <a:spcPct val="0"/>
        </a:spcBef>
        <a:spcAft>
          <a:spcPct val="0"/>
        </a:spcAft>
        <a:defRPr sz="3200" b="1">
          <a:solidFill>
            <a:schemeClr val="tx1"/>
          </a:solidFill>
          <a:latin typeface="+mj-lt"/>
          <a:ea typeface="+mj-ea"/>
          <a:cs typeface="+mj-cs"/>
        </a:defRPr>
      </a:lvl1pPr>
      <a:lvl2pPr algn="ctr" rtl="0" fontAlgn="base">
        <a:spcBef>
          <a:spcPct val="0"/>
        </a:spcBef>
        <a:spcAft>
          <a:spcPct val="0"/>
        </a:spcAft>
        <a:defRPr sz="3200" b="1">
          <a:solidFill>
            <a:schemeClr val="tx1"/>
          </a:solidFill>
          <a:latin typeface="Arial" charset="0"/>
        </a:defRPr>
      </a:lvl2pPr>
      <a:lvl3pPr algn="ctr" rtl="0" fontAlgn="base">
        <a:spcBef>
          <a:spcPct val="0"/>
        </a:spcBef>
        <a:spcAft>
          <a:spcPct val="0"/>
        </a:spcAft>
        <a:defRPr sz="3200" b="1">
          <a:solidFill>
            <a:schemeClr val="tx1"/>
          </a:solidFill>
          <a:latin typeface="Arial" charset="0"/>
        </a:defRPr>
      </a:lvl3pPr>
      <a:lvl4pPr algn="ctr" rtl="0" fontAlgn="base">
        <a:spcBef>
          <a:spcPct val="0"/>
        </a:spcBef>
        <a:spcAft>
          <a:spcPct val="0"/>
        </a:spcAft>
        <a:defRPr sz="3200" b="1">
          <a:solidFill>
            <a:schemeClr val="tx1"/>
          </a:solidFill>
          <a:latin typeface="Arial" charset="0"/>
        </a:defRPr>
      </a:lvl4pPr>
      <a:lvl5pPr algn="ctr" rtl="0" fontAlgn="base">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22" name="Rectangle 42"/>
          <p:cNvSpPr>
            <a:spLocks noGrp="1" noChangeArrowheads="1"/>
          </p:cNvSpPr>
          <p:nvPr>
            <p:ph type="title"/>
          </p:nvPr>
        </p:nvSpPr>
        <p:spPr>
          <a:xfrm>
            <a:off x="467544" y="4797152"/>
            <a:ext cx="8255521" cy="950924"/>
          </a:xfrm>
        </p:spPr>
        <p:txBody>
          <a:bodyPr/>
          <a:lstStyle/>
          <a:p>
            <a:r>
              <a:rPr lang="fr-FR" sz="3000" dirty="0" smtClean="0"/>
              <a:t>Dr AITOUCHE Samia</a:t>
            </a:r>
            <a:r>
              <a:rPr lang="fr-FR" sz="3000" dirty="0"/>
              <a:t/>
            </a:r>
            <a:br>
              <a:rPr lang="fr-FR" sz="3000" dirty="0"/>
            </a:br>
            <a:r>
              <a:rPr lang="fr-FR" sz="2800" dirty="0" smtClean="0"/>
              <a:t>Cours pour Master 2, en management industriel</a:t>
            </a:r>
            <a:endParaRPr lang="fr-FR" sz="2800" dirty="0"/>
          </a:p>
        </p:txBody>
      </p:sp>
      <p:sp>
        <p:nvSpPr>
          <p:cNvPr id="46123" name="Text Box 43"/>
          <p:cNvSpPr txBox="1">
            <a:spLocks noChangeArrowheads="1"/>
          </p:cNvSpPr>
          <p:nvPr/>
        </p:nvSpPr>
        <p:spPr bwMode="auto">
          <a:xfrm>
            <a:off x="3228960" y="2109336"/>
            <a:ext cx="5616624" cy="1938992"/>
          </a:xfrm>
          <a:prstGeom prst="rect">
            <a:avLst/>
          </a:prstGeom>
          <a:noFill/>
          <a:ln w="9525">
            <a:noFill/>
            <a:miter lim="800000"/>
            <a:headEnd/>
            <a:tailEnd/>
          </a:ln>
          <a:effectLst/>
        </p:spPr>
        <p:txBody>
          <a:bodyPr wrap="square">
            <a:spAutoFit/>
          </a:bodyPr>
          <a:lstStyle/>
          <a:p>
            <a:pPr algn="ctr">
              <a:spcBef>
                <a:spcPct val="50000"/>
              </a:spcBef>
            </a:pPr>
            <a:r>
              <a:rPr lang="fr-FR" sz="4000" b="1" dirty="0" smtClean="0">
                <a:solidFill>
                  <a:srgbClr val="EBFD93"/>
                </a:solidFill>
              </a:rPr>
              <a:t>Le management des connaissances et de l’innovation </a:t>
            </a:r>
          </a:p>
        </p:txBody>
      </p:sp>
      <p:pic>
        <p:nvPicPr>
          <p:cNvPr id="4" name="Image 3"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107505" y="88900"/>
            <a:ext cx="1080120" cy="1251868"/>
          </a:xfrm>
          <a:prstGeom prst="rect">
            <a:avLst/>
          </a:prstGeom>
          <a:noFill/>
          <a:ln>
            <a:noFill/>
          </a:ln>
        </p:spPr>
      </p:pic>
      <p:pic>
        <p:nvPicPr>
          <p:cNvPr id="5" name="Image 4" descr="Logo GI-2"/>
          <p:cNvPicPr/>
          <p:nvPr/>
        </p:nvPicPr>
        <p:blipFill>
          <a:blip r:embed="rId4" cstate="print"/>
          <a:srcRect l="6206" t="2423" r="34264" b="4405"/>
          <a:stretch>
            <a:fillRect/>
          </a:stretch>
        </p:blipFill>
        <p:spPr bwMode="auto">
          <a:xfrm>
            <a:off x="7668344" y="88900"/>
            <a:ext cx="1234742" cy="1251868"/>
          </a:xfrm>
          <a:prstGeom prst="rect">
            <a:avLst/>
          </a:prstGeom>
          <a:noFill/>
        </p:spPr>
      </p:pic>
      <p:sp>
        <p:nvSpPr>
          <p:cNvPr id="2" name="Rectangle 1"/>
          <p:cNvSpPr/>
          <p:nvPr/>
        </p:nvSpPr>
        <p:spPr>
          <a:xfrm>
            <a:off x="2051720" y="146244"/>
            <a:ext cx="5400600" cy="461665"/>
          </a:xfrm>
          <a:prstGeom prst="rect">
            <a:avLst/>
          </a:prstGeom>
        </p:spPr>
        <p:txBody>
          <a:bodyPr wrap="square">
            <a:spAutoFit/>
          </a:bodyPr>
          <a:lstStyle/>
          <a:p>
            <a:r>
              <a:rPr lang="fr-FR" sz="2400" b="1" dirty="0" smtClean="0"/>
              <a:t>Département de Génie industriel</a:t>
            </a:r>
            <a:endParaRPr lang="fr-FR" sz="2400" b="1" dirty="0"/>
          </a:p>
        </p:txBody>
      </p:sp>
      <p:pic>
        <p:nvPicPr>
          <p:cNvPr id="4098" name="Picture 2" descr="Knowledge Management"/>
          <p:cNvPicPr>
            <a:picLocks noChangeAspect="1" noChangeArrowheads="1"/>
          </p:cNvPicPr>
          <p:nvPr/>
        </p:nvPicPr>
        <p:blipFill rotWithShape="1">
          <a:blip r:embed="rId5">
            <a:extLst>
              <a:ext uri="{28A0092B-C50C-407E-A947-70E740481C1C}">
                <a14:useLocalDpi xmlns:a14="http://schemas.microsoft.com/office/drawing/2010/main" val="0"/>
              </a:ext>
            </a:extLst>
          </a:blip>
          <a:srcRect l="15622" t="42564" r="6253" b="13269"/>
          <a:stretch/>
        </p:blipFill>
        <p:spPr bwMode="auto">
          <a:xfrm>
            <a:off x="139161" y="2081220"/>
            <a:ext cx="3064687" cy="1943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6123"/>
                                        </p:tgtEl>
                                        <p:attrNameLst>
                                          <p:attrName>style.visibility</p:attrName>
                                        </p:attrNameLst>
                                      </p:cBhvr>
                                      <p:to>
                                        <p:strVal val="visible"/>
                                      </p:to>
                                    </p:set>
                                    <p:anim calcmode="lin" valueType="num">
                                      <p:cBhvr>
                                        <p:cTn id="7" dur="500" decel="50000" fill="hold">
                                          <p:stCondLst>
                                            <p:cond delay="0"/>
                                          </p:stCondLst>
                                        </p:cTn>
                                        <p:tgtEl>
                                          <p:spTgt spid="4612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612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6123"/>
                                        </p:tgtEl>
                                        <p:attrNameLst>
                                          <p:attrName>ppt_w</p:attrName>
                                        </p:attrNameLst>
                                      </p:cBhvr>
                                      <p:tavLst>
                                        <p:tav tm="0">
                                          <p:val>
                                            <p:strVal val="#ppt_w*.05"/>
                                          </p:val>
                                        </p:tav>
                                        <p:tav tm="100000">
                                          <p:val>
                                            <p:strVal val="#ppt_w"/>
                                          </p:val>
                                        </p:tav>
                                      </p:tavLst>
                                    </p:anim>
                                    <p:anim calcmode="lin" valueType="num">
                                      <p:cBhvr>
                                        <p:cTn id="10" dur="1000" fill="hold"/>
                                        <p:tgtEl>
                                          <p:spTgt spid="4612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612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612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612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6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042" y="228600"/>
            <a:ext cx="8305800" cy="628632"/>
          </a:xfrm>
        </p:spPr>
        <p:txBody>
          <a:bodyPr/>
          <a:lstStyle/>
          <a:p>
            <a:r>
              <a:rPr lang="fr-FR" sz="2800" dirty="0">
                <a:solidFill>
                  <a:srgbClr val="FFFF00"/>
                </a:solidFill>
              </a:rPr>
              <a:t/>
            </a:r>
            <a:br>
              <a:rPr lang="fr-FR" sz="2800" dirty="0">
                <a:solidFill>
                  <a:srgbClr val="FFFF00"/>
                </a:solidFill>
              </a:rPr>
            </a:br>
            <a:r>
              <a:rPr lang="fr-FR" sz="2800" dirty="0" smtClean="0">
                <a:solidFill>
                  <a:srgbClr val="FFFF00"/>
                </a:solidFill>
              </a:rPr>
              <a:t>La </a:t>
            </a:r>
            <a:r>
              <a:rPr lang="fr-FR" sz="2800" dirty="0">
                <a:solidFill>
                  <a:srgbClr val="FFFF00"/>
                </a:solidFill>
              </a:rPr>
              <a:t>création de connaissances pour l’amélioration du processus d’innovation </a:t>
            </a:r>
            <a:br>
              <a:rPr lang="fr-FR" sz="2800" dirty="0">
                <a:solidFill>
                  <a:srgbClr val="FFFF00"/>
                </a:solidFill>
              </a:rPr>
            </a:br>
            <a:endParaRPr lang="fr-FR" sz="2800" dirty="0">
              <a:solidFill>
                <a:srgbClr val="FFFF00"/>
              </a:solidFill>
            </a:endParaRPr>
          </a:p>
        </p:txBody>
      </p:sp>
      <p:pic>
        <p:nvPicPr>
          <p:cNvPr id="114690" name="Picture 2"/>
          <p:cNvPicPr>
            <a:picLocks noGrp="1" noChangeAspect="1" noChangeArrowheads="1"/>
          </p:cNvPicPr>
          <p:nvPr>
            <p:ph idx="1"/>
          </p:nvPr>
        </p:nvPicPr>
        <p:blipFill>
          <a:blip r:embed="rId2"/>
          <a:srcRect/>
          <a:stretch>
            <a:fillRect/>
          </a:stretch>
        </p:blipFill>
        <p:spPr bwMode="auto">
          <a:xfrm>
            <a:off x="1000101" y="1076348"/>
            <a:ext cx="7215238" cy="535304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00100" y="928670"/>
            <a:ext cx="7500990" cy="5621621"/>
          </a:xfrm>
          <a:prstGeom prst="rect">
            <a:avLst/>
          </a:prstGeom>
          <a:noFill/>
          <a:ln w="9525">
            <a:noFill/>
            <a:miter lim="800000"/>
            <a:headEnd/>
            <a:tailEnd/>
          </a:ln>
          <a:effectLst/>
        </p:spPr>
      </p:pic>
      <p:sp>
        <p:nvSpPr>
          <p:cNvPr id="5" name="Titre 1"/>
          <p:cNvSpPr>
            <a:spLocks noGrp="1"/>
          </p:cNvSpPr>
          <p:nvPr>
            <p:ph type="title"/>
          </p:nvPr>
        </p:nvSpPr>
        <p:spPr>
          <a:xfrm>
            <a:off x="142844" y="-24"/>
            <a:ext cx="8763000" cy="563563"/>
          </a:xfrm>
        </p:spPr>
        <p:txBody>
          <a:bodyPr/>
          <a:lstStyle/>
          <a:p>
            <a:r>
              <a:rPr lang="fr-FR" sz="3600" dirty="0">
                <a:solidFill>
                  <a:srgbClr val="FFFF00"/>
                </a:solidFill>
              </a:rPr>
              <a:t>La connaissance </a:t>
            </a:r>
            <a:r>
              <a:rPr lang="fr-FR" sz="3600" dirty="0" smtClean="0">
                <a:solidFill>
                  <a:srgbClr val="FFFF00"/>
                </a:solidFill>
              </a:rPr>
              <a:t>tacite versus explicite </a:t>
            </a:r>
            <a:endParaRPr lang="fr-FR" sz="3600" dirty="0">
              <a:solidFill>
                <a:srgbClr val="FFFF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SOCIALISATION (du tacite vers le tacite)  </a:t>
            </a:r>
            <a:endParaRPr lang="fr-FR" dirty="0">
              <a:solidFill>
                <a:srgbClr val="FFFF00"/>
              </a:solidFill>
            </a:endParaRPr>
          </a:p>
        </p:txBody>
      </p:sp>
      <p:sp>
        <p:nvSpPr>
          <p:cNvPr id="3" name="Espace réservé du contenu 2"/>
          <p:cNvSpPr>
            <a:spLocks noGrp="1"/>
          </p:cNvSpPr>
          <p:nvPr>
            <p:ph idx="1"/>
          </p:nvPr>
        </p:nvSpPr>
        <p:spPr/>
        <p:txBody>
          <a:bodyPr/>
          <a:lstStyle/>
          <a:p>
            <a:pPr algn="just"/>
            <a:r>
              <a:rPr lang="fr-FR" dirty="0" smtClean="0"/>
              <a:t>Il s’agit du processus de transmission des connaissances tacites (modèles techniques ou compétences techniques). Cette transmission se fait par des échanges verbaux mais également par la pratique. Ainsi, </a:t>
            </a:r>
            <a:r>
              <a:rPr lang="fr-FR" dirty="0" err="1" smtClean="0"/>
              <a:t>Nonaka</a:t>
            </a:r>
            <a:r>
              <a:rPr lang="fr-FR" dirty="0" smtClean="0"/>
              <a:t> et </a:t>
            </a:r>
            <a:r>
              <a:rPr lang="fr-FR" dirty="0" err="1" smtClean="0"/>
              <a:t>Takeuchi</a:t>
            </a:r>
            <a:r>
              <a:rPr lang="fr-FR" dirty="0" smtClean="0"/>
              <a:t> soulignent que la clé de la réussite pour acquérir une connaissance tacite n’est autre que l’expérience. </a:t>
            </a:r>
            <a:endParaRPr lang="fr-FR"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EXTERNALISATION </a:t>
            </a:r>
            <a:r>
              <a:rPr lang="fr-FR" sz="2400" dirty="0" smtClean="0">
                <a:solidFill>
                  <a:srgbClr val="FFFF00"/>
                </a:solidFill>
              </a:rPr>
              <a:t>(du tacite vers l’explicite)</a:t>
            </a:r>
            <a:endParaRPr lang="fr-FR" sz="2400" dirty="0">
              <a:solidFill>
                <a:srgbClr val="FFFF00"/>
              </a:solidFill>
            </a:endParaRPr>
          </a:p>
        </p:txBody>
      </p:sp>
      <p:sp>
        <p:nvSpPr>
          <p:cNvPr id="3" name="Espace réservé du contenu 2"/>
          <p:cNvSpPr>
            <a:spLocks noGrp="1"/>
          </p:cNvSpPr>
          <p:nvPr>
            <p:ph idx="1"/>
          </p:nvPr>
        </p:nvSpPr>
        <p:spPr/>
        <p:txBody>
          <a:bodyPr/>
          <a:lstStyle/>
          <a:p>
            <a:pPr algn="just"/>
            <a:r>
              <a:rPr lang="fr-FR" dirty="0" smtClean="0"/>
              <a:t>Il s’agit du processus qui permet le passage des connaissances tacites vers les connaissances explicites, sous diverses formes (hypothèses, modèles ou encore concepts). L’externalisation est très souvent liée au concept de dialogue, d’échange et d’interaction avec d’autres individus. </a:t>
            </a:r>
            <a:endParaRPr lang="fr-FR"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401080" cy="563563"/>
          </a:xfrm>
        </p:spPr>
        <p:txBody>
          <a:bodyPr/>
          <a:lstStyle/>
          <a:p>
            <a:r>
              <a:rPr lang="fr-FR" dirty="0" smtClean="0">
                <a:solidFill>
                  <a:srgbClr val="FFFF00"/>
                </a:solidFill>
              </a:rPr>
              <a:t>INTERNALISATION </a:t>
            </a:r>
            <a:r>
              <a:rPr lang="fr-FR" sz="2400" dirty="0" smtClean="0">
                <a:solidFill>
                  <a:srgbClr val="FFFF00"/>
                </a:solidFill>
              </a:rPr>
              <a:t>(de l’explicite vers le tacite)</a:t>
            </a:r>
            <a:endParaRPr lang="fr-FR" sz="2400" dirty="0">
              <a:solidFill>
                <a:srgbClr val="FFFF00"/>
              </a:solidFill>
            </a:endParaRPr>
          </a:p>
        </p:txBody>
      </p:sp>
      <p:sp>
        <p:nvSpPr>
          <p:cNvPr id="3" name="Espace réservé du contenu 2"/>
          <p:cNvSpPr>
            <a:spLocks noGrp="1"/>
          </p:cNvSpPr>
          <p:nvPr>
            <p:ph idx="1"/>
          </p:nvPr>
        </p:nvSpPr>
        <p:spPr/>
        <p:txBody>
          <a:bodyPr/>
          <a:lstStyle/>
          <a:p>
            <a:pPr algn="just">
              <a:buNone/>
            </a:pPr>
            <a:r>
              <a:rPr lang="fr-FR" dirty="0" smtClean="0"/>
              <a:t>Il s’agit du processus de conversion de connaissances explicites en connaissances tacites. Cette conversion est un processus d’apprentissage par la pratique et utilisant divers supports tels les documents, les manuels, les procédures… </a:t>
            </a:r>
            <a:endParaRPr lang="fr-FR"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
            </a:r>
            <a:br>
              <a:rPr lang="fr-FR" dirty="0" smtClean="0">
                <a:solidFill>
                  <a:srgbClr val="FFFF00"/>
                </a:solidFill>
              </a:rPr>
            </a:br>
            <a:r>
              <a:rPr lang="fr-FR" dirty="0" smtClean="0">
                <a:solidFill>
                  <a:srgbClr val="FFFF00"/>
                </a:solidFill>
              </a:rPr>
              <a:t>COMBINAISON </a:t>
            </a:r>
            <a:r>
              <a:rPr lang="fr-FR" sz="2800" dirty="0" smtClean="0">
                <a:solidFill>
                  <a:srgbClr val="FFFF00"/>
                </a:solidFill>
              </a:rPr>
              <a:t>(de l’explicite à l’explicite)</a:t>
            </a:r>
            <a:r>
              <a:rPr lang="fr-FR" dirty="0" smtClean="0">
                <a:solidFill>
                  <a:srgbClr val="FFFF00"/>
                </a:solidFill>
              </a:rPr>
              <a:t> </a:t>
            </a:r>
            <a:br>
              <a:rPr lang="fr-FR" dirty="0" smtClean="0">
                <a:solidFill>
                  <a:srgbClr val="FFFF00"/>
                </a:solidFill>
              </a:rPr>
            </a:br>
            <a:endParaRPr lang="fr-FR" dirty="0">
              <a:solidFill>
                <a:srgbClr val="FFFF00"/>
              </a:solidFill>
            </a:endParaRPr>
          </a:p>
        </p:txBody>
      </p:sp>
      <p:sp>
        <p:nvSpPr>
          <p:cNvPr id="3" name="Espace réservé du contenu 2"/>
          <p:cNvSpPr>
            <a:spLocks noGrp="1"/>
          </p:cNvSpPr>
          <p:nvPr>
            <p:ph idx="1"/>
          </p:nvPr>
        </p:nvSpPr>
        <p:spPr>
          <a:xfrm>
            <a:off x="785786" y="1571612"/>
            <a:ext cx="7829576" cy="3067056"/>
          </a:xfrm>
        </p:spPr>
        <p:txBody>
          <a:bodyPr/>
          <a:lstStyle/>
          <a:p>
            <a:pPr algn="just"/>
            <a:r>
              <a:rPr lang="fr-FR" dirty="0" smtClean="0"/>
              <a:t>Il s’agit du processus de création de connaissances explicites à partir de la réorganisation de connaissances explicites grâce aux différentes formes (de connaissances explicites) existantes. </a:t>
            </a:r>
            <a:endParaRPr lang="fr-FR"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852"/>
            <a:ext cx="9144000" cy="563563"/>
          </a:xfrm>
        </p:spPr>
        <p:txBody>
          <a:bodyPr/>
          <a:lstStyle/>
          <a:p>
            <a:r>
              <a:rPr lang="fr-FR" dirty="0" smtClean="0">
                <a:solidFill>
                  <a:srgbClr val="FFFF00"/>
                </a:solidFill>
              </a:rPr>
              <a:t>Innovation et management de connaissances</a:t>
            </a:r>
            <a:endParaRPr lang="fr-FR" dirty="0">
              <a:solidFill>
                <a:srgbClr val="FFFF00"/>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428596" y="818301"/>
            <a:ext cx="8429652" cy="5896847"/>
          </a:xfrm>
          <a:prstGeom prst="rect">
            <a:avLst/>
          </a:prstGeom>
          <a:noFill/>
          <a:ln w="9525">
            <a:noFill/>
            <a:miter lim="800000"/>
            <a:headEnd/>
            <a:tailEnd/>
          </a:ln>
          <a:effectLst/>
        </p:spPr>
      </p:pic>
      <p:sp>
        <p:nvSpPr>
          <p:cNvPr id="4" name="ZoneTexte 3"/>
          <p:cNvSpPr txBox="1"/>
          <p:nvPr/>
        </p:nvSpPr>
        <p:spPr>
          <a:xfrm>
            <a:off x="1214414" y="1571612"/>
            <a:ext cx="3000396" cy="1015663"/>
          </a:xfrm>
          <a:prstGeom prst="rect">
            <a:avLst/>
          </a:prstGeom>
          <a:noFill/>
        </p:spPr>
        <p:txBody>
          <a:bodyPr wrap="square" rtlCol="0">
            <a:spAutoFit/>
          </a:bodyPr>
          <a:lstStyle/>
          <a:p>
            <a:pPr algn="just"/>
            <a:r>
              <a:rPr lang="fr-FR" sz="2000" dirty="0" smtClean="0">
                <a:solidFill>
                  <a:srgbClr val="FF0000"/>
                </a:solidFill>
              </a:rPr>
              <a:t>Quand on connait bien ce qu’on a on peut créer ce que l’on n’a pas.</a:t>
            </a:r>
            <a:endParaRPr lang="fr-FR" sz="2000" dirty="0">
              <a:solidFill>
                <a:srgbClr val="FF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1142984"/>
            <a:ext cx="7508274" cy="4154984"/>
          </a:xfrm>
          <a:prstGeom prst="rect">
            <a:avLst/>
          </a:prstGeom>
          <a:noFill/>
        </p:spPr>
        <p:txBody>
          <a:bodyPr wrap="none" lIns="91440" tIns="45720" rIns="91440" bIns="45720">
            <a:spAutoFit/>
          </a:bodyPr>
          <a:lstStyle/>
          <a:p>
            <a:pPr algn="ctr"/>
            <a:r>
              <a:rPr lang="fr-FR"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rPr>
              <a:t>L’ORGANISATION</a:t>
            </a:r>
          </a:p>
          <a:p>
            <a:pPr algn="ctr"/>
            <a:r>
              <a:rPr lang="fr-FR"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APPRENANTE</a:t>
            </a:r>
          </a:p>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 </a:t>
            </a:r>
          </a:p>
          <a:p>
            <a:pPr algn="ctr"/>
            <a:r>
              <a:rPr lang="fr-F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 système de production</a:t>
            </a:r>
          </a:p>
          <a:p>
            <a:pPr algn="ctr"/>
            <a:r>
              <a:rPr lang="fr-F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Apprenant ) </a:t>
            </a:r>
            <a:endParaRPr lang="fr-FR"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28600"/>
            <a:ext cx="8305800" cy="563563"/>
          </a:xfrm>
        </p:spPr>
        <p:txBody>
          <a:bodyPr/>
          <a:lstStyle/>
          <a:p>
            <a:r>
              <a:rPr lang="fr-FR" dirty="0" smtClean="0">
                <a:solidFill>
                  <a:srgbClr val="FFFF00"/>
                </a:solidFill>
              </a:rPr>
              <a:t>Définition de L’Organisation apprenante</a:t>
            </a:r>
            <a:endParaRPr lang="fr-FR" dirty="0">
              <a:solidFill>
                <a:srgbClr val="FFFF00"/>
              </a:solidFill>
            </a:endParaRPr>
          </a:p>
        </p:txBody>
      </p:sp>
      <p:sp>
        <p:nvSpPr>
          <p:cNvPr id="5" name="Rectangle 4"/>
          <p:cNvSpPr/>
          <p:nvPr/>
        </p:nvSpPr>
        <p:spPr>
          <a:xfrm>
            <a:off x="714348" y="1142984"/>
            <a:ext cx="8001056" cy="5016758"/>
          </a:xfrm>
          <a:prstGeom prst="rect">
            <a:avLst/>
          </a:prstGeom>
        </p:spPr>
        <p:txBody>
          <a:bodyPr wrap="square">
            <a:spAutoFit/>
          </a:bodyPr>
          <a:lstStyle/>
          <a:p>
            <a:pPr algn="just"/>
            <a:r>
              <a:rPr lang="fr-FR" sz="3200" dirty="0" smtClean="0"/>
              <a:t>…….où les gens collaborent et réfléchissent ensemble pour que l’organisation s’améliore constamment afin de devenir une organisation </a:t>
            </a:r>
            <a:r>
              <a:rPr lang="fr-FR" sz="3200" b="1" dirty="0" smtClean="0">
                <a:solidFill>
                  <a:srgbClr val="FFC000"/>
                </a:solidFill>
              </a:rPr>
              <a:t>saine</a:t>
            </a:r>
            <a:r>
              <a:rPr lang="fr-FR" sz="3200" dirty="0" smtClean="0"/>
              <a:t> et </a:t>
            </a:r>
            <a:r>
              <a:rPr lang="fr-FR" sz="3200" b="1" dirty="0" smtClean="0">
                <a:solidFill>
                  <a:srgbClr val="FFC000"/>
                </a:solidFill>
              </a:rPr>
              <a:t>agile</a:t>
            </a:r>
            <a:r>
              <a:rPr lang="fr-FR" sz="3200" dirty="0" smtClean="0"/>
              <a:t>. On y favorise la </a:t>
            </a:r>
            <a:r>
              <a:rPr lang="fr-FR" sz="3200" b="1" dirty="0" smtClean="0">
                <a:solidFill>
                  <a:srgbClr val="FFC000"/>
                </a:solidFill>
              </a:rPr>
              <a:t>synergie</a:t>
            </a:r>
            <a:r>
              <a:rPr lang="fr-FR" sz="3200" dirty="0" smtClean="0"/>
              <a:t> par le dialogue sur l’expérience et les connaissances, l’ouverture, la connaissance de soi, la collaboration avec toutes les composantes de l’organisation et la </a:t>
            </a:r>
            <a:r>
              <a:rPr lang="fr-FR" sz="3200" dirty="0" smtClean="0">
                <a:solidFill>
                  <a:srgbClr val="FFC000"/>
                </a:solidFill>
              </a:rPr>
              <a:t>vision partagée</a:t>
            </a:r>
            <a:r>
              <a:rPr lang="fr-FR" sz="3200" dirty="0" smtClean="0"/>
              <a:t>.  (Diane </a:t>
            </a:r>
            <a:r>
              <a:rPr lang="fr-FR" sz="3200" dirty="0" err="1" smtClean="0"/>
              <a:t>Gibeault</a:t>
            </a:r>
            <a:r>
              <a:rPr lang="fr-FR" sz="3200" dirty="0" smtClean="0"/>
              <a:t> et associés, 2004)</a:t>
            </a:r>
            <a:endParaRPr lang="fr-FR" sz="3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1628800"/>
            <a:ext cx="8305800" cy="2088231"/>
          </a:xfrm>
        </p:spPr>
        <p:txBody>
          <a:bodyPr/>
          <a:lstStyle/>
          <a:p>
            <a:r>
              <a:rPr lang="fr-FR" sz="3600" dirty="0" smtClean="0"/>
              <a:t>Qu’en est il du système </a:t>
            </a:r>
            <a:br>
              <a:rPr lang="fr-FR" sz="3600" dirty="0" smtClean="0"/>
            </a:br>
            <a:r>
              <a:rPr lang="fr-FR" sz="3600" dirty="0" smtClean="0"/>
              <a:t>de production apprenant?</a:t>
            </a:r>
            <a:br>
              <a:rPr lang="fr-FR" sz="3600" dirty="0" smtClean="0"/>
            </a:br>
            <a:r>
              <a:rPr lang="fr-FR" sz="3600" dirty="0" smtClean="0"/>
              <a:t/>
            </a:r>
            <a:br>
              <a:rPr lang="fr-FR" sz="3600" dirty="0" smtClean="0"/>
            </a:br>
            <a:r>
              <a:rPr lang="fr-FR" sz="2400" dirty="0" smtClean="0">
                <a:solidFill>
                  <a:srgbClr val="FFFF00"/>
                </a:solidFill>
              </a:rPr>
              <a:t>Donnez des situations rencontrées dans les usines  </a:t>
            </a:r>
            <a:endParaRPr lang="fr-FR" sz="2400" dirty="0">
              <a:solidFill>
                <a:srgbClr val="FFFF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3050"/>
            <a:ext cx="8305800" cy="563563"/>
          </a:xfrm>
        </p:spPr>
        <p:txBody>
          <a:bodyPr/>
          <a:lstStyle/>
          <a:p>
            <a:r>
              <a:rPr lang="fr-FR" sz="4000" dirty="0" smtClean="0">
                <a:solidFill>
                  <a:srgbClr val="FFFF00"/>
                </a:solidFill>
              </a:rPr>
              <a:t>Définitions</a:t>
            </a:r>
            <a:endParaRPr lang="fr-FR" sz="4000" dirty="0">
              <a:solidFill>
                <a:srgbClr val="FFFF00"/>
              </a:solidFill>
            </a:endParaRPr>
          </a:p>
        </p:txBody>
      </p:sp>
      <p:sp>
        <p:nvSpPr>
          <p:cNvPr id="81923" name="Rectangle 3"/>
          <p:cNvSpPr>
            <a:spLocks noGrp="1" noChangeArrowheads="1"/>
          </p:cNvSpPr>
          <p:nvPr>
            <p:ph type="body" idx="1"/>
          </p:nvPr>
        </p:nvSpPr>
        <p:spPr>
          <a:xfrm>
            <a:off x="457232" y="1643050"/>
            <a:ext cx="8115296" cy="3143272"/>
          </a:xfrm>
        </p:spPr>
        <p:txBody>
          <a:bodyPr/>
          <a:lstStyle/>
          <a:p>
            <a:pPr algn="just"/>
            <a:r>
              <a:rPr lang="fr-FR" sz="2800" b="1" dirty="0">
                <a:solidFill>
                  <a:srgbClr val="FFFF00"/>
                </a:solidFill>
                <a:latin typeface="+mn-lt"/>
                <a:ea typeface="+mn-ea"/>
                <a:cs typeface="+mn-cs"/>
              </a:rPr>
              <a:t>Connaissance</a:t>
            </a:r>
            <a:r>
              <a:rPr lang="fr-FR" sz="2800" b="1" dirty="0">
                <a:solidFill>
                  <a:schemeClr val="tx1"/>
                </a:solidFill>
                <a:latin typeface="+mn-lt"/>
                <a:ea typeface="+mn-ea"/>
                <a:cs typeface="+mn-cs"/>
              </a:rPr>
              <a:t> </a:t>
            </a:r>
            <a:r>
              <a:rPr lang="fr-FR" sz="2800" dirty="0">
                <a:solidFill>
                  <a:schemeClr val="tx1"/>
                </a:solidFill>
                <a:latin typeface="+mn-lt"/>
                <a:ea typeface="+mn-ea"/>
                <a:cs typeface="+mn-cs"/>
              </a:rPr>
              <a:t>: « la connaissance est un savoir incarné dans une personne physique. Autrement dit quelque chose qui est su par quelqu’un est une connaissance pour ce quelqu’un. La connaissance renvoie toujours à un possesseur humain à même de mettre en </a:t>
            </a:r>
            <a:r>
              <a:rPr lang="fr-FR" sz="2800" dirty="0" err="1">
                <a:solidFill>
                  <a:schemeClr val="tx1"/>
                </a:solidFill>
                <a:latin typeface="+mn-lt"/>
                <a:ea typeface="+mn-ea"/>
                <a:cs typeface="+mn-cs"/>
              </a:rPr>
              <a:t>oeuvre</a:t>
            </a:r>
            <a:r>
              <a:rPr lang="fr-FR" sz="2800" dirty="0">
                <a:solidFill>
                  <a:schemeClr val="tx1"/>
                </a:solidFill>
                <a:latin typeface="+mn-lt"/>
                <a:ea typeface="+mn-ea"/>
                <a:cs typeface="+mn-cs"/>
              </a:rPr>
              <a:t>, elle est à la base des compétences de tout individu ». (Tanguy, 2000 p. 22).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228600"/>
            <a:ext cx="7572428" cy="563563"/>
          </a:xfrm>
        </p:spPr>
        <p:txBody>
          <a:bodyPr/>
          <a:lstStyle/>
          <a:p>
            <a:r>
              <a:rPr lang="fr-FR" sz="2800" dirty="0" smtClean="0">
                <a:solidFill>
                  <a:srgbClr val="FFFF00"/>
                </a:solidFill>
              </a:rPr>
              <a:t>Les piliers de l’organisation apprenante</a:t>
            </a:r>
            <a:endParaRPr lang="fr-FR" sz="2800" dirty="0">
              <a:solidFill>
                <a:srgbClr val="FFFF00"/>
              </a:solidFill>
            </a:endParaRPr>
          </a:p>
        </p:txBody>
      </p:sp>
      <p:pic>
        <p:nvPicPr>
          <p:cNvPr id="5122" name="Picture 2"/>
          <p:cNvPicPr>
            <a:picLocks noGrp="1" noChangeAspect="1" noChangeArrowheads="1"/>
          </p:cNvPicPr>
          <p:nvPr>
            <p:ph idx="1"/>
          </p:nvPr>
        </p:nvPicPr>
        <p:blipFill>
          <a:blip r:embed="rId2"/>
          <a:srcRect/>
          <a:stretch>
            <a:fillRect/>
          </a:stretch>
        </p:blipFill>
        <p:spPr bwMode="auto">
          <a:xfrm>
            <a:off x="167049" y="976798"/>
            <a:ext cx="8881481" cy="571504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2231"/>
            <a:ext cx="8305800" cy="563563"/>
          </a:xfrm>
        </p:spPr>
        <p:txBody>
          <a:bodyPr/>
          <a:lstStyle/>
          <a:p>
            <a:r>
              <a:rPr lang="fr-FR" sz="2800" dirty="0" smtClean="0">
                <a:solidFill>
                  <a:srgbClr val="FFFF00"/>
                </a:solidFill>
              </a:rPr>
              <a:t>Premier pilier: Le management visuel</a:t>
            </a:r>
            <a:endParaRPr lang="fr-FR" sz="2800" dirty="0">
              <a:solidFill>
                <a:srgbClr val="FFFF00"/>
              </a:solidFill>
            </a:endParaRPr>
          </a:p>
        </p:txBody>
      </p:sp>
      <p:pic>
        <p:nvPicPr>
          <p:cNvPr id="6146" name="Picture 2"/>
          <p:cNvPicPr>
            <a:picLocks noChangeAspect="1" noChangeArrowheads="1"/>
          </p:cNvPicPr>
          <p:nvPr/>
        </p:nvPicPr>
        <p:blipFill>
          <a:blip r:embed="rId2"/>
          <a:srcRect/>
          <a:stretch>
            <a:fillRect/>
          </a:stretch>
        </p:blipFill>
        <p:spPr bwMode="auto">
          <a:xfrm>
            <a:off x="708647" y="1285860"/>
            <a:ext cx="7863881" cy="49339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70" y="228600"/>
            <a:ext cx="9191660" cy="563563"/>
          </a:xfrm>
        </p:spPr>
        <p:txBody>
          <a:bodyPr/>
          <a:lstStyle/>
          <a:p>
            <a:r>
              <a:rPr lang="fr-FR" sz="2800" dirty="0" smtClean="0">
                <a:solidFill>
                  <a:srgbClr val="FFFF00"/>
                </a:solidFill>
              </a:rPr>
              <a:t>Deuxième pilier: Les systèmes de suggestions</a:t>
            </a:r>
            <a:endParaRPr lang="fr-FR" sz="2800" dirty="0">
              <a:solidFill>
                <a:srgbClr val="FFFF00"/>
              </a:solidFill>
            </a:endParaRPr>
          </a:p>
        </p:txBody>
      </p:sp>
      <p:pic>
        <p:nvPicPr>
          <p:cNvPr id="7170" name="Picture 2"/>
          <p:cNvPicPr>
            <a:picLocks noGrp="1" noChangeAspect="1" noChangeArrowheads="1"/>
          </p:cNvPicPr>
          <p:nvPr>
            <p:ph idx="1"/>
          </p:nvPr>
        </p:nvPicPr>
        <p:blipFill>
          <a:blip r:embed="rId2"/>
          <a:srcRect/>
          <a:stretch>
            <a:fillRect/>
          </a:stretch>
        </p:blipFill>
        <p:spPr bwMode="auto">
          <a:xfrm>
            <a:off x="928662" y="1214422"/>
            <a:ext cx="7429552" cy="4457730"/>
          </a:xfrm>
          <a:prstGeom prst="rect">
            <a:avLst/>
          </a:prstGeom>
          <a:noFill/>
          <a:ln w="9525">
            <a:noFill/>
            <a:miter lim="800000"/>
            <a:headEnd/>
            <a:tailEnd/>
          </a:ln>
          <a:effectLst/>
        </p:spPr>
      </p:pic>
      <p:sp>
        <p:nvSpPr>
          <p:cNvPr id="4" name="ZoneTexte 3"/>
          <p:cNvSpPr txBox="1"/>
          <p:nvPr/>
        </p:nvSpPr>
        <p:spPr>
          <a:xfrm>
            <a:off x="2643174" y="5857892"/>
            <a:ext cx="4000528" cy="646331"/>
          </a:xfrm>
          <a:prstGeom prst="rect">
            <a:avLst/>
          </a:prstGeom>
          <a:noFill/>
        </p:spPr>
        <p:txBody>
          <a:bodyPr wrap="square" rtlCol="0">
            <a:spAutoFit/>
          </a:bodyPr>
          <a:lstStyle/>
          <a:p>
            <a:r>
              <a:rPr lang="fr-FR" b="1" dirty="0" smtClean="0"/>
              <a:t>Brainstorming ?</a:t>
            </a:r>
            <a:endParaRPr lang="fr-FR"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solidFill>
                  <a:srgbClr val="FFFF00"/>
                </a:solidFill>
              </a:rPr>
              <a:t>Le troisième pilier: La structuration </a:t>
            </a:r>
            <a:br>
              <a:rPr lang="fr-FR" sz="2800" dirty="0" smtClean="0">
                <a:solidFill>
                  <a:srgbClr val="FFFF00"/>
                </a:solidFill>
              </a:rPr>
            </a:br>
            <a:r>
              <a:rPr lang="fr-FR" sz="2800" dirty="0" smtClean="0">
                <a:solidFill>
                  <a:srgbClr val="FFFF00"/>
                </a:solidFill>
              </a:rPr>
              <a:t>du rôle des équipes </a:t>
            </a:r>
            <a:endParaRPr lang="fr-FR" sz="2800" dirty="0">
              <a:solidFill>
                <a:srgbClr val="FFFF00"/>
              </a:solidFill>
            </a:endParaRPr>
          </a:p>
        </p:txBody>
      </p:sp>
      <p:sp>
        <p:nvSpPr>
          <p:cNvPr id="3" name="Espace réservé du contenu 2"/>
          <p:cNvSpPr>
            <a:spLocks noGrp="1"/>
          </p:cNvSpPr>
          <p:nvPr>
            <p:ph idx="1"/>
          </p:nvPr>
        </p:nvSpPr>
        <p:spPr>
          <a:xfrm>
            <a:off x="814390" y="1571612"/>
            <a:ext cx="7543824" cy="2424114"/>
          </a:xfrm>
        </p:spPr>
        <p:txBody>
          <a:bodyPr/>
          <a:lstStyle/>
          <a:p>
            <a:pPr>
              <a:buNone/>
            </a:pPr>
            <a:r>
              <a:rPr lang="fr-FR" sz="2800" dirty="0" smtClean="0"/>
              <a:t>Il s’agit de :</a:t>
            </a:r>
          </a:p>
          <a:p>
            <a:r>
              <a:rPr lang="fr-FR" sz="2800" dirty="0" smtClean="0"/>
              <a:t>La taille de chaque équipe (idéale entre 10 et 20 personnes)</a:t>
            </a:r>
          </a:p>
          <a:p>
            <a:r>
              <a:rPr lang="fr-FR" sz="2800" dirty="0" smtClean="0"/>
              <a:t>La stabilité de ses effectifs</a:t>
            </a:r>
          </a:p>
          <a:p>
            <a:r>
              <a:rPr lang="fr-FR" sz="2800" dirty="0" smtClean="0"/>
              <a:t>Le savoir-faire qui la compose (l’intégration des fonctions annexes au sein de l’équipe exige une montée en compétence de tous ses membres),</a:t>
            </a:r>
          </a:p>
        </p:txBody>
      </p:sp>
      <p:sp>
        <p:nvSpPr>
          <p:cNvPr id="4" name="ZoneTexte 3"/>
          <p:cNvSpPr txBox="1"/>
          <p:nvPr/>
        </p:nvSpPr>
        <p:spPr>
          <a:xfrm>
            <a:off x="928662" y="5620424"/>
            <a:ext cx="7215238" cy="523220"/>
          </a:xfrm>
          <a:prstGeom prst="rect">
            <a:avLst/>
          </a:prstGeom>
          <a:noFill/>
        </p:spPr>
        <p:txBody>
          <a:bodyPr wrap="square" rtlCol="0">
            <a:spAutoFit/>
          </a:bodyPr>
          <a:lstStyle/>
          <a:p>
            <a:pPr algn="ctr"/>
            <a:r>
              <a:rPr lang="fr-FR" sz="2800" b="1" dirty="0" smtClean="0"/>
              <a:t>Dynamique de groupe? Jeu de rôle? </a:t>
            </a:r>
            <a:endParaRPr lang="fr-FR" sz="28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1857364"/>
            <a:ext cx="6831743" cy="2123658"/>
          </a:xfrm>
          <a:prstGeom prst="rect">
            <a:avLst/>
          </a:prstGeom>
          <a:noFill/>
        </p:spPr>
        <p:txBody>
          <a:bodyPr wrap="none" lIns="91440" tIns="45720" rIns="91440" bIns="45720">
            <a:spAutoFit/>
          </a:bodyPr>
          <a:lstStyle/>
          <a:p>
            <a:pPr algn="ctr"/>
            <a:r>
              <a:rPr lang="fr-FR"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rPr>
              <a:t>LE TRAVAIL </a:t>
            </a:r>
          </a:p>
          <a:p>
            <a:pPr algn="ctr"/>
            <a:r>
              <a:rPr lang="fr-FR"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rPr>
              <a:t>COLLABORATIF</a:t>
            </a:r>
            <a:endParaRPr lang="fr-FR"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solidFill>
                  <a:srgbClr val="FFFF00"/>
                </a:solidFill>
              </a:rPr>
              <a:t> LE TRAVAIL COLLABORATIF A DISTANCE</a:t>
            </a:r>
            <a:endParaRPr lang="fr-FR" sz="2800" dirty="0">
              <a:solidFill>
                <a:srgbClr val="FFFF00"/>
              </a:solidFill>
            </a:endParaRPr>
          </a:p>
        </p:txBody>
      </p:sp>
      <p:sp>
        <p:nvSpPr>
          <p:cNvPr id="6" name="Rectangle 5"/>
          <p:cNvSpPr/>
          <p:nvPr/>
        </p:nvSpPr>
        <p:spPr>
          <a:xfrm>
            <a:off x="1142976" y="1643050"/>
            <a:ext cx="7286676" cy="3539430"/>
          </a:xfrm>
          <a:prstGeom prst="rect">
            <a:avLst/>
          </a:prstGeom>
        </p:spPr>
        <p:txBody>
          <a:bodyPr wrap="square">
            <a:spAutoFit/>
          </a:bodyPr>
          <a:lstStyle/>
          <a:p>
            <a:pPr algn="just"/>
            <a:r>
              <a:rPr lang="fr-FR" sz="3200" dirty="0" smtClean="0"/>
              <a:t>Travailler à plusieurs à distance ce n'est pas seulement communiquer et échanger comme il est d'usage sur Internet, y compris avec les nouveaux médias sociaux. Le travail collaboratif est affaire de partage des connaissances et d'apprentissage.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28600"/>
            <a:ext cx="8929718" cy="563563"/>
          </a:xfrm>
        </p:spPr>
        <p:txBody>
          <a:bodyPr/>
          <a:lstStyle/>
          <a:p>
            <a:r>
              <a:rPr lang="fr-FR" dirty="0" smtClean="0">
                <a:solidFill>
                  <a:srgbClr val="FFFF00"/>
                </a:solidFill>
              </a:rPr>
              <a:t>A. Distinguer collaborer et participer</a:t>
            </a:r>
            <a:endParaRPr lang="fr-FR" dirty="0">
              <a:solidFill>
                <a:srgbClr val="FFFF00"/>
              </a:solidFill>
            </a:endParaRPr>
          </a:p>
        </p:txBody>
      </p:sp>
      <p:sp>
        <p:nvSpPr>
          <p:cNvPr id="3" name="Espace réservé du contenu 2"/>
          <p:cNvSpPr>
            <a:spLocks noGrp="1"/>
          </p:cNvSpPr>
          <p:nvPr>
            <p:ph idx="1"/>
          </p:nvPr>
        </p:nvSpPr>
        <p:spPr/>
        <p:txBody>
          <a:bodyPr/>
          <a:lstStyle/>
          <a:p>
            <a:pPr algn="just">
              <a:buNone/>
            </a:pPr>
            <a:r>
              <a:rPr lang="fr-FR" b="1" dirty="0" smtClean="0">
                <a:solidFill>
                  <a:srgbClr val="FFFF00"/>
                </a:solidFill>
              </a:rPr>
              <a:t>1. Collaborer</a:t>
            </a:r>
          </a:p>
          <a:p>
            <a:pPr algn="just">
              <a:buNone/>
            </a:pPr>
            <a:endParaRPr lang="fr-FR" sz="2000" dirty="0" smtClean="0"/>
          </a:p>
          <a:p>
            <a:pPr algn="just"/>
            <a:r>
              <a:rPr lang="fr-FR" sz="2800" dirty="0" smtClean="0"/>
              <a:t>Le travail collaboratif implique qu'un groupe travaille de manière concertée à une production collective dont il est collectivement responsable. C'est typiquement le cas d'une équipe projet ou d'étudiants ayant à réaliser un devoir en groupe.</a:t>
            </a:r>
          </a:p>
          <a:p>
            <a:pPr algn="just"/>
            <a:r>
              <a:rPr lang="fr-FR" sz="2800" dirty="0" smtClean="0"/>
              <a:t>Qui dit collaboratif, dit organisation, coordination, négociation, décision, réalisation et validation collective.</a:t>
            </a:r>
          </a:p>
          <a:p>
            <a:pPr algn="just">
              <a:buNone/>
            </a:pPr>
            <a:endParaRPr lang="fr-FR" sz="20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857232"/>
            <a:ext cx="7858148" cy="4462760"/>
          </a:xfrm>
          <a:prstGeom prst="rect">
            <a:avLst/>
          </a:prstGeom>
        </p:spPr>
        <p:txBody>
          <a:bodyPr wrap="square">
            <a:spAutoFit/>
          </a:bodyPr>
          <a:lstStyle/>
          <a:p>
            <a:pPr algn="just">
              <a:buNone/>
            </a:pPr>
            <a:r>
              <a:rPr lang="fr-FR" sz="3200" b="1" dirty="0" smtClean="0">
                <a:solidFill>
                  <a:srgbClr val="FFFF00"/>
                </a:solidFill>
              </a:rPr>
              <a:t>2. Participer</a:t>
            </a:r>
          </a:p>
          <a:p>
            <a:pPr algn="just">
              <a:buNone/>
            </a:pPr>
            <a:endParaRPr lang="fr-FR" sz="2800" dirty="0" smtClean="0">
              <a:solidFill>
                <a:srgbClr val="FFFF00"/>
              </a:solidFill>
            </a:endParaRPr>
          </a:p>
          <a:p>
            <a:pPr algn="just"/>
            <a:r>
              <a:rPr lang="fr-FR" sz="2800" dirty="0" smtClean="0"/>
              <a:t>On dit du web 2.0 que c'est le web participatif, car les internautes n'y sont pas simples consommateurs passifs de sites et services mais, par leurs contributions, alimentent ces derniers. </a:t>
            </a:r>
            <a:r>
              <a:rPr lang="fr-FR" sz="2800" dirty="0" err="1" smtClean="0"/>
              <a:t>YouTube</a:t>
            </a:r>
            <a:r>
              <a:rPr lang="fr-FR" sz="2800" dirty="0" smtClean="0"/>
              <a:t> ne serait rien sans les millions de vidéos déposées par les utilisateurs.</a:t>
            </a:r>
          </a:p>
          <a:p>
            <a:pPr algn="just">
              <a:buNone/>
            </a:pPr>
            <a:r>
              <a:rPr lang="fr-FR" sz="2800" dirty="0" smtClean="0"/>
              <a:t> 	Le modèle est simple et ingénieux : le site offre un service (pouvoir visionner en ligne)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042" y="285728"/>
            <a:ext cx="8305800" cy="563563"/>
          </a:xfrm>
        </p:spPr>
        <p:txBody>
          <a:bodyPr/>
          <a:lstStyle/>
          <a:p>
            <a:r>
              <a:rPr lang="fr-FR" sz="3000" dirty="0" smtClean="0">
                <a:solidFill>
                  <a:srgbClr val="FFFF00"/>
                </a:solidFill>
              </a:rPr>
              <a:t>B. Distinguer groupes ou communautés virtuelles et réseaux sociaux</a:t>
            </a:r>
            <a:endParaRPr lang="fr-FR" sz="3000" dirty="0">
              <a:solidFill>
                <a:srgbClr val="FFFF00"/>
              </a:solidFill>
            </a:endParaRPr>
          </a:p>
        </p:txBody>
      </p:sp>
      <p:sp>
        <p:nvSpPr>
          <p:cNvPr id="3" name="Espace réservé du contenu 2"/>
          <p:cNvSpPr>
            <a:spLocks noGrp="1"/>
          </p:cNvSpPr>
          <p:nvPr>
            <p:ph idx="1"/>
          </p:nvPr>
        </p:nvSpPr>
        <p:spPr>
          <a:xfrm>
            <a:off x="500034" y="1214422"/>
            <a:ext cx="8229600" cy="4714908"/>
          </a:xfrm>
        </p:spPr>
        <p:txBody>
          <a:bodyPr/>
          <a:lstStyle/>
          <a:p>
            <a:pPr algn="just">
              <a:buNone/>
            </a:pPr>
            <a:r>
              <a:rPr lang="fr-FR" sz="2800" b="1" dirty="0" smtClean="0">
                <a:solidFill>
                  <a:srgbClr val="FFFF00"/>
                </a:solidFill>
              </a:rPr>
              <a:t>1. Groupes ou communautés virtuelles</a:t>
            </a:r>
          </a:p>
          <a:p>
            <a:pPr algn="just">
              <a:buNone/>
            </a:pPr>
            <a:endParaRPr lang="fr-FR" sz="2000" b="1" dirty="0" smtClean="0"/>
          </a:p>
          <a:p>
            <a:pPr algn="just"/>
            <a:r>
              <a:rPr lang="fr-FR" sz="2400" dirty="0" smtClean="0"/>
              <a:t>On parle de groupe pour une équipe de travail réunie autour d'un projet, par exemple, et on emploie plutôt </a:t>
            </a:r>
            <a:r>
              <a:rPr lang="fr-FR" sz="2400" b="1" dirty="0" smtClean="0">
                <a:solidFill>
                  <a:srgbClr val="FFC000"/>
                </a:solidFill>
              </a:rPr>
              <a:t>communauté pour des groupes plus étendus réunis </a:t>
            </a:r>
            <a:r>
              <a:rPr lang="fr-FR" sz="2400" dirty="0" smtClean="0"/>
              <a:t>par un centre d'intérêt commun (par exemple, la communauté des professeurs d'histoire-géographie).</a:t>
            </a:r>
          </a:p>
          <a:p>
            <a:pPr algn="just"/>
            <a:r>
              <a:rPr lang="fr-FR" sz="2400" dirty="0" smtClean="0"/>
              <a:t>Quant à </a:t>
            </a:r>
            <a:r>
              <a:rPr lang="fr-FR" sz="2400" b="1" dirty="0" smtClean="0"/>
              <a:t>virtuel, il signifie que les membres du groupe ne sont pas physiquement </a:t>
            </a:r>
            <a:r>
              <a:rPr lang="fr-FR" sz="2400" dirty="0" smtClean="0"/>
              <a:t>rassemblés, mais distants et reliés par un réseau d'ordinateurs.</a:t>
            </a:r>
          </a:p>
          <a:p>
            <a:pPr algn="just"/>
            <a:r>
              <a:rPr lang="fr-FR" sz="2400" dirty="0" smtClean="0"/>
              <a:t>Les outils des groupes ou communautés sont : </a:t>
            </a:r>
            <a:r>
              <a:rPr lang="fr-FR" sz="2400" dirty="0" smtClean="0">
                <a:solidFill>
                  <a:srgbClr val="FFC000"/>
                </a:solidFill>
              </a:rPr>
              <a:t>la liste de </a:t>
            </a:r>
            <a:r>
              <a:rPr lang="fr-FR" sz="2400" b="1" dirty="0" smtClean="0">
                <a:solidFill>
                  <a:srgbClr val="FFC000"/>
                </a:solidFill>
              </a:rPr>
              <a:t>diffusion</a:t>
            </a:r>
            <a:r>
              <a:rPr lang="fr-FR" sz="2400" dirty="0" smtClean="0">
                <a:solidFill>
                  <a:srgbClr val="FFC000"/>
                </a:solidFill>
              </a:rPr>
              <a:t>, le forum, les dossiers partagés etc.</a:t>
            </a:r>
            <a:endParaRPr lang="fr-FR" sz="2400" dirty="0">
              <a:solidFill>
                <a:srgbClr val="FFC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176358"/>
            <a:ext cx="8472518" cy="3895716"/>
          </a:xfrm>
        </p:spPr>
        <p:txBody>
          <a:bodyPr/>
          <a:lstStyle/>
          <a:p>
            <a:pPr algn="just">
              <a:buNone/>
            </a:pPr>
            <a:r>
              <a:rPr lang="fr-FR" sz="2800" dirty="0" smtClean="0">
                <a:solidFill>
                  <a:srgbClr val="FFFF00"/>
                </a:solidFill>
              </a:rPr>
              <a:t>2</a:t>
            </a:r>
            <a:r>
              <a:rPr lang="fr-FR" sz="2800" b="1" dirty="0" smtClean="0">
                <a:solidFill>
                  <a:srgbClr val="FFFF00"/>
                </a:solidFill>
              </a:rPr>
              <a:t>. Réseaux sociaux</a:t>
            </a:r>
          </a:p>
          <a:p>
            <a:pPr algn="just">
              <a:buNone/>
            </a:pPr>
            <a:endParaRPr lang="fr-FR" sz="2800" dirty="0" smtClean="0"/>
          </a:p>
          <a:p>
            <a:pPr algn="just"/>
            <a:r>
              <a:rPr lang="fr-FR" sz="2800" dirty="0" smtClean="0"/>
              <a:t>Dans un réseau social on ne s'adresse pas à l'ensemble d'un groupe et on contacte rarement simultanément tous les membres de son réseau.</a:t>
            </a:r>
          </a:p>
          <a:p>
            <a:pPr algn="just"/>
            <a:r>
              <a:rPr lang="fr-FR" sz="2800" dirty="0" smtClean="0"/>
              <a:t>Il y a des réseaux généralistes et ouverts (comme Face book), des réseaux privés (réservés par exemple aux membres d'une Université), des réseaux ouverts réservés aux relations professionnelles etc.</a:t>
            </a:r>
            <a:endParaRPr lang="fr-FR" sz="2800" dirty="0">
              <a:solidFill>
                <a:srgbClr val="FFFF00"/>
              </a:solidFill>
            </a:endParaRPr>
          </a:p>
        </p:txBody>
      </p:sp>
      <p:sp>
        <p:nvSpPr>
          <p:cNvPr id="4" name="Titre 1"/>
          <p:cNvSpPr>
            <a:spLocks noGrp="1"/>
          </p:cNvSpPr>
          <p:nvPr>
            <p:ph type="title"/>
          </p:nvPr>
        </p:nvSpPr>
        <p:spPr/>
        <p:txBody>
          <a:bodyPr/>
          <a:lstStyle/>
          <a:p>
            <a:r>
              <a:rPr lang="fr-FR" sz="2800" dirty="0" smtClean="0">
                <a:solidFill>
                  <a:srgbClr val="FFFF00"/>
                </a:solidFill>
              </a:rPr>
              <a:t>B. Distinguer groupes ou communautés virtuelles et réseaux sociaux (suite)</a:t>
            </a:r>
            <a:endParaRPr lang="fr-FR" sz="2800" dirty="0">
              <a:solidFill>
                <a:srgbClr val="FFFF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3733800"/>
            <a:ext cx="4876800" cy="457200"/>
          </a:xfrm>
          <a:prstGeom prst="rect">
            <a:avLst/>
          </a:prstGeom>
          <a:noFill/>
          <a:ln w="9525">
            <a:noFill/>
            <a:miter lim="800000"/>
            <a:headEnd/>
            <a:tailEnd/>
          </a:ln>
        </p:spPr>
        <p:txBody>
          <a:bodyPr>
            <a:spAutoFit/>
          </a:bodyPr>
          <a:lstStyle/>
          <a:p>
            <a:pPr>
              <a:spcBef>
                <a:spcPct val="50000"/>
              </a:spcBef>
            </a:pPr>
            <a:endParaRPr lang="fr-FR" sz="2400"/>
          </a:p>
        </p:txBody>
      </p:sp>
      <p:sp>
        <p:nvSpPr>
          <p:cNvPr id="5" name="Text Box 6"/>
          <p:cNvSpPr txBox="1">
            <a:spLocks noChangeArrowheads="1"/>
          </p:cNvSpPr>
          <p:nvPr/>
        </p:nvSpPr>
        <p:spPr bwMode="auto">
          <a:xfrm>
            <a:off x="609600" y="4953000"/>
            <a:ext cx="1600200" cy="457200"/>
          </a:xfrm>
          <a:prstGeom prst="rect">
            <a:avLst/>
          </a:prstGeom>
          <a:solidFill>
            <a:schemeClr val="bg1"/>
          </a:solidFill>
          <a:ln w="9525">
            <a:noFill/>
            <a:miter lim="800000"/>
            <a:headEnd/>
            <a:tailEnd/>
          </a:ln>
        </p:spPr>
        <p:txBody>
          <a:bodyPr>
            <a:spAutoFit/>
          </a:bodyPr>
          <a:lstStyle/>
          <a:p>
            <a:pPr algn="ctr">
              <a:spcBef>
                <a:spcPct val="50000"/>
              </a:spcBef>
            </a:pPr>
            <a:r>
              <a:rPr lang="fr-FR" sz="2400" b="1">
                <a:latin typeface="Tahoma" pitchFamily="34" charset="0"/>
              </a:rPr>
              <a:t>Données</a:t>
            </a:r>
          </a:p>
        </p:txBody>
      </p:sp>
      <p:grpSp>
        <p:nvGrpSpPr>
          <p:cNvPr id="6" name="Group 20"/>
          <p:cNvGrpSpPr>
            <a:grpSpLocks/>
          </p:cNvGrpSpPr>
          <p:nvPr/>
        </p:nvGrpSpPr>
        <p:grpSpPr bwMode="auto">
          <a:xfrm>
            <a:off x="2057400" y="3505200"/>
            <a:ext cx="2514600" cy="1905000"/>
            <a:chOff x="1296" y="2400"/>
            <a:chExt cx="1584" cy="1200"/>
          </a:xfrm>
        </p:grpSpPr>
        <p:sp>
          <p:nvSpPr>
            <p:cNvPr id="7" name="Text Box 7"/>
            <p:cNvSpPr txBox="1">
              <a:spLocks noChangeArrowheads="1"/>
            </p:cNvSpPr>
            <p:nvPr/>
          </p:nvSpPr>
          <p:spPr bwMode="auto">
            <a:xfrm>
              <a:off x="1680" y="3312"/>
              <a:ext cx="1008" cy="288"/>
            </a:xfrm>
            <a:prstGeom prst="rect">
              <a:avLst/>
            </a:prstGeom>
            <a:solidFill>
              <a:schemeClr val="bg1"/>
            </a:solidFill>
            <a:ln w="9525">
              <a:noFill/>
              <a:miter lim="800000"/>
              <a:headEnd/>
              <a:tailEnd/>
            </a:ln>
          </p:spPr>
          <p:txBody>
            <a:bodyPr>
              <a:spAutoFit/>
            </a:bodyPr>
            <a:lstStyle/>
            <a:p>
              <a:pPr algn="ctr">
                <a:spcBef>
                  <a:spcPct val="50000"/>
                </a:spcBef>
              </a:pPr>
              <a:r>
                <a:rPr lang="fr-FR" sz="2400" b="1">
                  <a:latin typeface="Tahoma" pitchFamily="34" charset="0"/>
                </a:rPr>
                <a:t>Données</a:t>
              </a:r>
            </a:p>
          </p:txBody>
        </p:sp>
        <p:sp>
          <p:nvSpPr>
            <p:cNvPr id="8" name="Text Box 8"/>
            <p:cNvSpPr txBox="1">
              <a:spLocks noChangeArrowheads="1"/>
            </p:cNvSpPr>
            <p:nvPr/>
          </p:nvSpPr>
          <p:spPr bwMode="auto">
            <a:xfrm>
              <a:off x="1680" y="2880"/>
              <a:ext cx="1008" cy="288"/>
            </a:xfrm>
            <a:prstGeom prst="rect">
              <a:avLst/>
            </a:prstGeom>
            <a:solidFill>
              <a:schemeClr val="bg1"/>
            </a:solidFill>
            <a:ln w="9525">
              <a:noFill/>
              <a:miter lim="800000"/>
              <a:headEnd/>
              <a:tailEnd/>
            </a:ln>
          </p:spPr>
          <p:txBody>
            <a:bodyPr>
              <a:spAutoFit/>
            </a:bodyPr>
            <a:lstStyle/>
            <a:p>
              <a:pPr algn="ctr">
                <a:spcBef>
                  <a:spcPct val="50000"/>
                </a:spcBef>
              </a:pPr>
              <a:r>
                <a:rPr lang="fr-FR" sz="2400" b="1">
                  <a:latin typeface="Tahoma" pitchFamily="34" charset="0"/>
                </a:rPr>
                <a:t>Contexte</a:t>
              </a:r>
            </a:p>
          </p:txBody>
        </p:sp>
        <p:sp>
          <p:nvSpPr>
            <p:cNvPr id="9" name="Text Box 17"/>
            <p:cNvSpPr txBox="1">
              <a:spLocks noChangeArrowheads="1"/>
            </p:cNvSpPr>
            <p:nvPr/>
          </p:nvSpPr>
          <p:spPr bwMode="auto">
            <a:xfrm>
              <a:off x="1296" y="2400"/>
              <a:ext cx="1584" cy="291"/>
            </a:xfrm>
            <a:prstGeom prst="rect">
              <a:avLst/>
            </a:prstGeom>
            <a:noFill/>
            <a:ln w="9525">
              <a:noFill/>
              <a:miter lim="800000"/>
              <a:headEnd/>
              <a:tailEnd/>
            </a:ln>
          </p:spPr>
          <p:txBody>
            <a:bodyPr>
              <a:spAutoFit/>
            </a:bodyPr>
            <a:lstStyle/>
            <a:p>
              <a:pPr algn="ctr">
                <a:spcBef>
                  <a:spcPct val="50000"/>
                </a:spcBef>
              </a:pPr>
              <a:r>
                <a:rPr lang="fr-FR" sz="2400" b="1" dirty="0">
                  <a:latin typeface="Tahoma" pitchFamily="34" charset="0"/>
                </a:rPr>
                <a:t>Information</a:t>
              </a:r>
            </a:p>
          </p:txBody>
        </p:sp>
      </p:grpSp>
      <p:grpSp>
        <p:nvGrpSpPr>
          <p:cNvPr id="10" name="Group 21"/>
          <p:cNvGrpSpPr>
            <a:grpSpLocks/>
          </p:cNvGrpSpPr>
          <p:nvPr/>
        </p:nvGrpSpPr>
        <p:grpSpPr bwMode="auto">
          <a:xfrm>
            <a:off x="3733800" y="2743200"/>
            <a:ext cx="2819400" cy="2667000"/>
            <a:chOff x="2352" y="1920"/>
            <a:chExt cx="1776" cy="1680"/>
          </a:xfrm>
        </p:grpSpPr>
        <p:sp>
          <p:nvSpPr>
            <p:cNvPr id="11" name="Text Box 9"/>
            <p:cNvSpPr txBox="1">
              <a:spLocks noChangeArrowheads="1"/>
            </p:cNvSpPr>
            <p:nvPr/>
          </p:nvSpPr>
          <p:spPr bwMode="auto">
            <a:xfrm>
              <a:off x="2976" y="3312"/>
              <a:ext cx="1008" cy="288"/>
            </a:xfrm>
            <a:prstGeom prst="rect">
              <a:avLst/>
            </a:prstGeom>
            <a:solidFill>
              <a:schemeClr val="bg1"/>
            </a:solidFill>
            <a:ln w="9525">
              <a:noFill/>
              <a:miter lim="800000"/>
              <a:headEnd/>
              <a:tailEnd/>
            </a:ln>
          </p:spPr>
          <p:txBody>
            <a:bodyPr>
              <a:spAutoFit/>
            </a:bodyPr>
            <a:lstStyle/>
            <a:p>
              <a:pPr algn="ctr">
                <a:spcBef>
                  <a:spcPct val="50000"/>
                </a:spcBef>
              </a:pPr>
              <a:r>
                <a:rPr lang="fr-FR" sz="2400" b="1">
                  <a:latin typeface="Tahoma" pitchFamily="34" charset="0"/>
                </a:rPr>
                <a:t>Données</a:t>
              </a:r>
            </a:p>
          </p:txBody>
        </p:sp>
        <p:sp>
          <p:nvSpPr>
            <p:cNvPr id="12" name="Text Box 10"/>
            <p:cNvSpPr txBox="1">
              <a:spLocks noChangeArrowheads="1"/>
            </p:cNvSpPr>
            <p:nvPr/>
          </p:nvSpPr>
          <p:spPr bwMode="auto">
            <a:xfrm>
              <a:off x="2976" y="2880"/>
              <a:ext cx="1008" cy="288"/>
            </a:xfrm>
            <a:prstGeom prst="rect">
              <a:avLst/>
            </a:prstGeom>
            <a:solidFill>
              <a:schemeClr val="bg1"/>
            </a:solidFill>
            <a:ln w="9525">
              <a:noFill/>
              <a:miter lim="800000"/>
              <a:headEnd/>
              <a:tailEnd/>
            </a:ln>
          </p:spPr>
          <p:txBody>
            <a:bodyPr>
              <a:spAutoFit/>
            </a:bodyPr>
            <a:lstStyle/>
            <a:p>
              <a:pPr algn="ctr">
                <a:spcBef>
                  <a:spcPct val="50000"/>
                </a:spcBef>
              </a:pPr>
              <a:r>
                <a:rPr lang="fr-FR" sz="2400" b="1">
                  <a:latin typeface="Tahoma" pitchFamily="34" charset="0"/>
                </a:rPr>
                <a:t>Contexte</a:t>
              </a:r>
            </a:p>
          </p:txBody>
        </p:sp>
        <p:sp>
          <p:nvSpPr>
            <p:cNvPr id="13" name="Text Box 13"/>
            <p:cNvSpPr txBox="1">
              <a:spLocks noChangeArrowheads="1"/>
            </p:cNvSpPr>
            <p:nvPr/>
          </p:nvSpPr>
          <p:spPr bwMode="auto">
            <a:xfrm>
              <a:off x="2976" y="2448"/>
              <a:ext cx="1008" cy="288"/>
            </a:xfrm>
            <a:prstGeom prst="rect">
              <a:avLst/>
            </a:prstGeom>
            <a:solidFill>
              <a:schemeClr val="bg1"/>
            </a:solidFill>
            <a:ln w="9525">
              <a:noFill/>
              <a:miter lim="800000"/>
              <a:headEnd/>
              <a:tailEnd/>
            </a:ln>
          </p:spPr>
          <p:txBody>
            <a:bodyPr>
              <a:spAutoFit/>
            </a:bodyPr>
            <a:lstStyle/>
            <a:p>
              <a:pPr algn="ctr">
                <a:spcBef>
                  <a:spcPct val="50000"/>
                </a:spcBef>
              </a:pPr>
              <a:r>
                <a:rPr lang="fr-FR" sz="2400" b="1">
                  <a:latin typeface="Tahoma" pitchFamily="34" charset="0"/>
                </a:rPr>
                <a:t>Sens</a:t>
              </a:r>
            </a:p>
          </p:txBody>
        </p:sp>
        <p:sp>
          <p:nvSpPr>
            <p:cNvPr id="14" name="Text Box 18"/>
            <p:cNvSpPr txBox="1">
              <a:spLocks noChangeArrowheads="1"/>
            </p:cNvSpPr>
            <p:nvPr/>
          </p:nvSpPr>
          <p:spPr bwMode="auto">
            <a:xfrm>
              <a:off x="2352" y="1920"/>
              <a:ext cx="1776" cy="291"/>
            </a:xfrm>
            <a:prstGeom prst="rect">
              <a:avLst/>
            </a:prstGeom>
            <a:noFill/>
            <a:ln w="9525">
              <a:noFill/>
              <a:miter lim="800000"/>
              <a:headEnd/>
              <a:tailEnd/>
            </a:ln>
          </p:spPr>
          <p:txBody>
            <a:bodyPr>
              <a:spAutoFit/>
            </a:bodyPr>
            <a:lstStyle/>
            <a:p>
              <a:pPr algn="ctr">
                <a:spcBef>
                  <a:spcPct val="50000"/>
                </a:spcBef>
              </a:pPr>
              <a:r>
                <a:rPr lang="fr-FR" sz="2400" b="1" dirty="0">
                  <a:latin typeface="Tahoma" pitchFamily="34" charset="0"/>
                </a:rPr>
                <a:t>Connaissances</a:t>
              </a:r>
            </a:p>
          </p:txBody>
        </p:sp>
      </p:grpSp>
      <p:grpSp>
        <p:nvGrpSpPr>
          <p:cNvPr id="15" name="Group 22"/>
          <p:cNvGrpSpPr>
            <a:grpSpLocks/>
          </p:cNvGrpSpPr>
          <p:nvPr/>
        </p:nvGrpSpPr>
        <p:grpSpPr bwMode="auto">
          <a:xfrm>
            <a:off x="5943600" y="1905000"/>
            <a:ext cx="2743200" cy="3505200"/>
            <a:chOff x="3744" y="1392"/>
            <a:chExt cx="1728" cy="2208"/>
          </a:xfrm>
        </p:grpSpPr>
        <p:sp>
          <p:nvSpPr>
            <p:cNvPr id="16" name="Text Box 11"/>
            <p:cNvSpPr txBox="1">
              <a:spLocks noChangeArrowheads="1"/>
            </p:cNvSpPr>
            <p:nvPr/>
          </p:nvSpPr>
          <p:spPr bwMode="auto">
            <a:xfrm>
              <a:off x="4272" y="3312"/>
              <a:ext cx="1008" cy="288"/>
            </a:xfrm>
            <a:prstGeom prst="rect">
              <a:avLst/>
            </a:prstGeom>
            <a:solidFill>
              <a:schemeClr val="bg1"/>
            </a:solidFill>
            <a:ln w="9525">
              <a:noFill/>
              <a:miter lim="800000"/>
              <a:headEnd/>
              <a:tailEnd/>
            </a:ln>
          </p:spPr>
          <p:txBody>
            <a:bodyPr>
              <a:spAutoFit/>
            </a:bodyPr>
            <a:lstStyle/>
            <a:p>
              <a:pPr algn="ctr">
                <a:spcBef>
                  <a:spcPct val="50000"/>
                </a:spcBef>
              </a:pPr>
              <a:r>
                <a:rPr lang="fr-FR" sz="2400" b="1">
                  <a:latin typeface="Tahoma" pitchFamily="34" charset="0"/>
                </a:rPr>
                <a:t>Données</a:t>
              </a:r>
            </a:p>
          </p:txBody>
        </p:sp>
        <p:sp>
          <p:nvSpPr>
            <p:cNvPr id="17" name="Text Box 12"/>
            <p:cNvSpPr txBox="1">
              <a:spLocks noChangeArrowheads="1"/>
            </p:cNvSpPr>
            <p:nvPr/>
          </p:nvSpPr>
          <p:spPr bwMode="auto">
            <a:xfrm>
              <a:off x="4272" y="2880"/>
              <a:ext cx="1008" cy="288"/>
            </a:xfrm>
            <a:prstGeom prst="rect">
              <a:avLst/>
            </a:prstGeom>
            <a:solidFill>
              <a:schemeClr val="bg1"/>
            </a:solidFill>
            <a:ln w="9525">
              <a:noFill/>
              <a:miter lim="800000"/>
              <a:headEnd/>
              <a:tailEnd/>
            </a:ln>
          </p:spPr>
          <p:txBody>
            <a:bodyPr>
              <a:spAutoFit/>
            </a:bodyPr>
            <a:lstStyle/>
            <a:p>
              <a:pPr algn="ctr">
                <a:spcBef>
                  <a:spcPct val="50000"/>
                </a:spcBef>
              </a:pPr>
              <a:r>
                <a:rPr lang="fr-FR" sz="2400" b="1">
                  <a:latin typeface="Tahoma" pitchFamily="34" charset="0"/>
                </a:rPr>
                <a:t>Contexte</a:t>
              </a:r>
            </a:p>
          </p:txBody>
        </p:sp>
        <p:sp>
          <p:nvSpPr>
            <p:cNvPr id="18" name="Text Box 14"/>
            <p:cNvSpPr txBox="1">
              <a:spLocks noChangeArrowheads="1"/>
            </p:cNvSpPr>
            <p:nvPr/>
          </p:nvSpPr>
          <p:spPr bwMode="auto">
            <a:xfrm>
              <a:off x="4272" y="2448"/>
              <a:ext cx="1008" cy="288"/>
            </a:xfrm>
            <a:prstGeom prst="rect">
              <a:avLst/>
            </a:prstGeom>
            <a:solidFill>
              <a:schemeClr val="bg1"/>
            </a:solidFill>
            <a:ln w="9525">
              <a:noFill/>
              <a:miter lim="800000"/>
              <a:headEnd/>
              <a:tailEnd/>
            </a:ln>
          </p:spPr>
          <p:txBody>
            <a:bodyPr>
              <a:spAutoFit/>
            </a:bodyPr>
            <a:lstStyle/>
            <a:p>
              <a:pPr algn="ctr">
                <a:spcBef>
                  <a:spcPct val="50000"/>
                </a:spcBef>
              </a:pPr>
              <a:r>
                <a:rPr lang="fr-FR" sz="2400" b="1">
                  <a:latin typeface="Tahoma" pitchFamily="34" charset="0"/>
                </a:rPr>
                <a:t>Sens</a:t>
              </a:r>
            </a:p>
          </p:txBody>
        </p:sp>
        <p:sp>
          <p:nvSpPr>
            <p:cNvPr id="19" name="Text Box 15"/>
            <p:cNvSpPr txBox="1">
              <a:spLocks noChangeArrowheads="1"/>
            </p:cNvSpPr>
            <p:nvPr/>
          </p:nvSpPr>
          <p:spPr bwMode="auto">
            <a:xfrm>
              <a:off x="4272" y="2016"/>
              <a:ext cx="1008" cy="288"/>
            </a:xfrm>
            <a:prstGeom prst="rect">
              <a:avLst/>
            </a:prstGeom>
            <a:solidFill>
              <a:schemeClr val="bg1"/>
            </a:solidFill>
            <a:ln w="9525">
              <a:noFill/>
              <a:miter lim="800000"/>
              <a:headEnd/>
              <a:tailEnd/>
            </a:ln>
          </p:spPr>
          <p:txBody>
            <a:bodyPr>
              <a:spAutoFit/>
            </a:bodyPr>
            <a:lstStyle/>
            <a:p>
              <a:pPr algn="ctr">
                <a:spcBef>
                  <a:spcPct val="50000"/>
                </a:spcBef>
              </a:pPr>
              <a:r>
                <a:rPr lang="fr-FR" sz="2400" b="1">
                  <a:latin typeface="Tahoma" pitchFamily="34" charset="0"/>
                </a:rPr>
                <a:t>Action</a:t>
              </a:r>
            </a:p>
          </p:txBody>
        </p:sp>
        <p:sp>
          <p:nvSpPr>
            <p:cNvPr id="20" name="Text Box 19"/>
            <p:cNvSpPr txBox="1">
              <a:spLocks noChangeArrowheads="1"/>
            </p:cNvSpPr>
            <p:nvPr/>
          </p:nvSpPr>
          <p:spPr bwMode="auto">
            <a:xfrm>
              <a:off x="3744" y="1392"/>
              <a:ext cx="1728" cy="291"/>
            </a:xfrm>
            <a:prstGeom prst="rect">
              <a:avLst/>
            </a:prstGeom>
            <a:noFill/>
            <a:ln w="9525">
              <a:noFill/>
              <a:miter lim="800000"/>
              <a:headEnd/>
              <a:tailEnd/>
            </a:ln>
          </p:spPr>
          <p:txBody>
            <a:bodyPr>
              <a:spAutoFit/>
            </a:bodyPr>
            <a:lstStyle/>
            <a:p>
              <a:pPr algn="ctr">
                <a:spcBef>
                  <a:spcPct val="50000"/>
                </a:spcBef>
              </a:pPr>
              <a:r>
                <a:rPr lang="fr-FR" sz="2400" b="1" dirty="0">
                  <a:latin typeface="Tahoma" pitchFamily="34" charset="0"/>
                </a:rPr>
                <a:t>Compétences</a:t>
              </a:r>
            </a:p>
          </p:txBody>
        </p:sp>
      </p:grpSp>
      <p:sp>
        <p:nvSpPr>
          <p:cNvPr id="21" name="Rectangle 2"/>
          <p:cNvSpPr>
            <a:spLocks noGrp="1" noChangeArrowheads="1"/>
          </p:cNvSpPr>
          <p:nvPr>
            <p:ph type="title"/>
          </p:nvPr>
        </p:nvSpPr>
        <p:spPr>
          <a:xfrm>
            <a:off x="457200" y="273050"/>
            <a:ext cx="8305800" cy="563563"/>
          </a:xfrm>
        </p:spPr>
        <p:txBody>
          <a:bodyPr/>
          <a:lstStyle/>
          <a:p>
            <a:r>
              <a:rPr lang="fr-FR" sz="4000" dirty="0" smtClean="0">
                <a:solidFill>
                  <a:srgbClr val="FFFF00"/>
                </a:solidFill>
              </a:rPr>
              <a:t>Définitions </a:t>
            </a:r>
            <a:r>
              <a:rPr lang="fr-FR" sz="2800" dirty="0" smtClean="0">
                <a:solidFill>
                  <a:srgbClr val="FFFF00"/>
                </a:solidFill>
              </a:rPr>
              <a:t>(suite)</a:t>
            </a:r>
            <a:endParaRPr lang="fr-FR" sz="28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C. Qu'est-ce que le travail collaboratif ?</a:t>
            </a:r>
            <a:endParaRPr lang="fr-FR" dirty="0">
              <a:solidFill>
                <a:srgbClr val="FFFF00"/>
              </a:solidFill>
            </a:endParaRPr>
          </a:p>
        </p:txBody>
      </p:sp>
      <p:sp>
        <p:nvSpPr>
          <p:cNvPr id="3" name="Espace réservé du contenu 2"/>
          <p:cNvSpPr>
            <a:spLocks noGrp="1"/>
          </p:cNvSpPr>
          <p:nvPr>
            <p:ph idx="1"/>
          </p:nvPr>
        </p:nvSpPr>
        <p:spPr>
          <a:xfrm>
            <a:off x="500034" y="1719266"/>
            <a:ext cx="8001056" cy="2781304"/>
          </a:xfrm>
        </p:spPr>
        <p:txBody>
          <a:bodyPr/>
          <a:lstStyle/>
          <a:p>
            <a:pPr algn="just">
              <a:buNone/>
            </a:pPr>
            <a:r>
              <a:rPr lang="fr-FR" dirty="0" smtClean="0"/>
              <a:t>Par </a:t>
            </a:r>
            <a:r>
              <a:rPr lang="fr-FR" dirty="0" smtClean="0">
                <a:solidFill>
                  <a:srgbClr val="FFFF00"/>
                </a:solidFill>
              </a:rPr>
              <a:t>Isabelle </a:t>
            </a:r>
            <a:r>
              <a:rPr lang="fr-FR" dirty="0" err="1" smtClean="0">
                <a:solidFill>
                  <a:srgbClr val="FFFF00"/>
                </a:solidFill>
              </a:rPr>
              <a:t>Gonon</a:t>
            </a:r>
            <a:endParaRPr lang="fr-FR" dirty="0" smtClean="0">
              <a:solidFill>
                <a:srgbClr val="FFFF00"/>
              </a:solidFill>
            </a:endParaRPr>
          </a:p>
          <a:p>
            <a:pPr algn="just">
              <a:buNone/>
            </a:pPr>
            <a:endParaRPr lang="fr-FR" dirty="0" smtClean="0">
              <a:solidFill>
                <a:srgbClr val="FFFF00"/>
              </a:solidFill>
            </a:endParaRPr>
          </a:p>
          <a:p>
            <a:pPr algn="just">
              <a:buNone/>
            </a:pPr>
            <a:r>
              <a:rPr lang="fr-FR" dirty="0" smtClean="0"/>
              <a:t>« Le travail collaboratif peut être pratiqué par un groupe d'élèves en situation de formation ou par une équipe projet en situation professionnelle. »</a:t>
            </a:r>
          </a:p>
          <a:p>
            <a:pPr algn="just">
              <a:buNone/>
            </a:pPr>
            <a:endParaRPr lang="fr-FR" sz="2400" dirty="0">
              <a:solidFill>
                <a:srgbClr val="FFFF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66"/>
            <a:ext cx="8686800" cy="563563"/>
          </a:xfrm>
        </p:spPr>
        <p:txBody>
          <a:bodyPr/>
          <a:lstStyle/>
          <a:p>
            <a:r>
              <a:rPr lang="fr-FR" sz="2800" dirty="0" smtClean="0">
                <a:solidFill>
                  <a:srgbClr val="FFFF00"/>
                </a:solidFill>
              </a:rPr>
              <a:t>C.1.Le travail collaboratif en situation de formation</a:t>
            </a:r>
            <a:br>
              <a:rPr lang="fr-FR" sz="2800" dirty="0" smtClean="0">
                <a:solidFill>
                  <a:srgbClr val="FFFF00"/>
                </a:solidFill>
              </a:rPr>
            </a:br>
            <a:endParaRPr lang="fr-FR" sz="2800" dirty="0"/>
          </a:p>
        </p:txBody>
      </p:sp>
      <p:sp>
        <p:nvSpPr>
          <p:cNvPr id="3" name="Espace réservé du contenu 2"/>
          <p:cNvSpPr>
            <a:spLocks noGrp="1"/>
          </p:cNvSpPr>
          <p:nvPr>
            <p:ph idx="1"/>
          </p:nvPr>
        </p:nvSpPr>
        <p:spPr>
          <a:xfrm>
            <a:off x="285720" y="857232"/>
            <a:ext cx="8686800" cy="3214710"/>
          </a:xfrm>
        </p:spPr>
        <p:txBody>
          <a:bodyPr/>
          <a:lstStyle/>
          <a:p>
            <a:pPr algn="just">
              <a:buNone/>
            </a:pPr>
            <a:r>
              <a:rPr lang="fr-FR" b="1" i="1" dirty="0" smtClean="0">
                <a:solidFill>
                  <a:srgbClr val="FFC000"/>
                </a:solidFill>
              </a:rPr>
              <a:t>En formation à distance</a:t>
            </a:r>
          </a:p>
          <a:p>
            <a:pPr algn="just">
              <a:buNone/>
            </a:pPr>
            <a:endParaRPr lang="fr-FR" b="1" i="1" dirty="0" smtClean="0">
              <a:solidFill>
                <a:srgbClr val="FFC000"/>
              </a:solidFill>
            </a:endParaRPr>
          </a:p>
          <a:p>
            <a:pPr algn="just"/>
            <a:r>
              <a:rPr lang="fr-FR" dirty="0" smtClean="0"/>
              <a:t>A distance, les élèves (le groupe classe) et leurs enseignants constituent une communauté virtuelle d'apprentissage. Mais pour parler de travail collaboratif il faut que les élèves soient organisés en petits groupes de travail en vue de ne rendre qu'un seul devoir </a:t>
            </a:r>
            <a:r>
              <a:rPr lang="fr-FR" dirty="0" err="1" smtClean="0">
                <a:solidFill>
                  <a:srgbClr val="FFC000"/>
                </a:solidFill>
              </a:rPr>
              <a:t>co-signé</a:t>
            </a:r>
            <a:r>
              <a:rPr lang="fr-FR" dirty="0" smtClean="0"/>
              <a:t> par tous les membres du groupe.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66"/>
            <a:ext cx="8686800" cy="563563"/>
          </a:xfrm>
        </p:spPr>
        <p:txBody>
          <a:bodyPr/>
          <a:lstStyle/>
          <a:p>
            <a:r>
              <a:rPr lang="fr-FR" sz="2800" dirty="0" smtClean="0">
                <a:solidFill>
                  <a:srgbClr val="FFFF00"/>
                </a:solidFill>
              </a:rPr>
              <a:t>C.1. Le travail collaboratif en situation de formation (suite)</a:t>
            </a:r>
            <a:br>
              <a:rPr lang="fr-FR" sz="2800" dirty="0" smtClean="0">
                <a:solidFill>
                  <a:srgbClr val="FFFF00"/>
                </a:solidFill>
              </a:rPr>
            </a:br>
            <a:endParaRPr lang="fr-FR" sz="2800" dirty="0"/>
          </a:p>
        </p:txBody>
      </p:sp>
      <p:sp>
        <p:nvSpPr>
          <p:cNvPr id="3" name="Espace réservé du contenu 2"/>
          <p:cNvSpPr>
            <a:spLocks noGrp="1"/>
          </p:cNvSpPr>
          <p:nvPr>
            <p:ph idx="1"/>
          </p:nvPr>
        </p:nvSpPr>
        <p:spPr>
          <a:xfrm>
            <a:off x="285720" y="1071546"/>
            <a:ext cx="8686800" cy="3571900"/>
          </a:xfrm>
        </p:spPr>
        <p:txBody>
          <a:bodyPr/>
          <a:lstStyle/>
          <a:p>
            <a:pPr algn="just">
              <a:buNone/>
            </a:pPr>
            <a:r>
              <a:rPr lang="fr-FR" sz="2800" b="1" dirty="0" smtClean="0">
                <a:solidFill>
                  <a:srgbClr val="FFC000"/>
                </a:solidFill>
              </a:rPr>
              <a:t>En formation à distance</a:t>
            </a:r>
          </a:p>
          <a:p>
            <a:pPr algn="just">
              <a:buNone/>
            </a:pPr>
            <a:endParaRPr lang="fr-FR" sz="2800" b="1" dirty="0" smtClean="0">
              <a:solidFill>
                <a:srgbClr val="FFC000"/>
              </a:solidFill>
            </a:endParaRPr>
          </a:p>
          <a:p>
            <a:pPr algn="just"/>
            <a:r>
              <a:rPr lang="fr-FR" sz="2800" dirty="0" smtClean="0"/>
              <a:t>Avec la formation à distance sur Internet, le challenge, pour l'enseignant comme pour l'apprenant, est de passer d'un cours en présence du professeur, basé sur des échanges synchrones, avec des « devoirs sur table » réalisés de manière individuelle, à un cours à distance, basé pour l'essentiel sur des échanges asynchrones, avec des devoirs réalisés en ligne.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solidFill>
                  <a:srgbClr val="FFFF00"/>
                </a:solidFill>
              </a:rPr>
              <a:t>C.1. Le travail collaboratif en situation de formation (suite)</a:t>
            </a:r>
            <a:endParaRPr lang="fr-FR" sz="2400" dirty="0"/>
          </a:p>
        </p:txBody>
      </p:sp>
      <p:sp>
        <p:nvSpPr>
          <p:cNvPr id="3" name="Espace réservé du contenu 2"/>
          <p:cNvSpPr>
            <a:spLocks noGrp="1"/>
          </p:cNvSpPr>
          <p:nvPr>
            <p:ph idx="1"/>
          </p:nvPr>
        </p:nvSpPr>
        <p:spPr>
          <a:xfrm>
            <a:off x="457200" y="1219200"/>
            <a:ext cx="8229600" cy="2138362"/>
          </a:xfrm>
        </p:spPr>
        <p:txBody>
          <a:bodyPr/>
          <a:lstStyle/>
          <a:p>
            <a:pPr algn="just">
              <a:buNone/>
            </a:pPr>
            <a:r>
              <a:rPr lang="fr-FR" sz="2400" b="1" dirty="0" smtClean="0">
                <a:solidFill>
                  <a:srgbClr val="FFC000"/>
                </a:solidFill>
              </a:rPr>
              <a:t>Conditions de formation à distance</a:t>
            </a:r>
          </a:p>
          <a:p>
            <a:pPr algn="just">
              <a:buNone/>
            </a:pPr>
            <a:endParaRPr lang="fr-FR" sz="2400" dirty="0" smtClean="0">
              <a:solidFill>
                <a:srgbClr val="FFFF00"/>
              </a:solidFill>
            </a:endParaRPr>
          </a:p>
          <a:p>
            <a:pPr algn="just">
              <a:buNone/>
            </a:pPr>
            <a:r>
              <a:rPr lang="fr-FR" sz="2200" b="1" dirty="0" smtClean="0">
                <a:solidFill>
                  <a:srgbClr val="FFFF00"/>
                </a:solidFill>
              </a:rPr>
              <a:t>a) Les conditions de la confiance</a:t>
            </a:r>
          </a:p>
          <a:p>
            <a:pPr algn="just"/>
            <a:r>
              <a:rPr lang="fr-FR" sz="2400" dirty="0" smtClean="0"/>
              <a:t>Dans la communauté d'apprentissage que composent le groupe classe et l'équipe pédagogique, chacun apporte (et doit être autorisé à apporter) ses compétences et les transmet.</a:t>
            </a:r>
          </a:p>
          <a:p>
            <a:pPr algn="just"/>
            <a:r>
              <a:rPr lang="fr-FR" sz="2400" dirty="0" smtClean="0"/>
              <a:t>De ce fait, lorsque la parole est donnée aux apprenants, dans un forum par exemple, on remarque que les formateurs ne sont pas les seuls détenteurs du savoir. Dans un domaine précis, un étudiant, surtout en formation continue, peut avoir des connaissances plus pointues que ses formateurs.</a:t>
            </a:r>
            <a:endParaRPr lang="fr-FR" sz="2400" b="1" i="1" dirty="0" smtClean="0">
              <a:solidFill>
                <a:srgbClr val="FFC000"/>
              </a:solidFill>
            </a:endParaRPr>
          </a:p>
          <a:p>
            <a:pPr algn="just">
              <a:buNone/>
            </a:pPr>
            <a:endParaRPr lang="fr-FR" sz="2400" dirty="0" smtClean="0">
              <a:solidFill>
                <a:srgbClr val="FFFF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solidFill>
                  <a:srgbClr val="FFFF00"/>
                </a:solidFill>
              </a:rPr>
              <a:t>C.1. Le travail collaboratif en situation de formation (suite)</a:t>
            </a:r>
            <a:endParaRPr lang="fr-FR" sz="2400" dirty="0"/>
          </a:p>
        </p:txBody>
      </p:sp>
      <p:sp>
        <p:nvSpPr>
          <p:cNvPr id="3" name="Espace réservé du contenu 2"/>
          <p:cNvSpPr>
            <a:spLocks noGrp="1"/>
          </p:cNvSpPr>
          <p:nvPr>
            <p:ph idx="1"/>
          </p:nvPr>
        </p:nvSpPr>
        <p:spPr>
          <a:xfrm>
            <a:off x="285720" y="1219200"/>
            <a:ext cx="8401080" cy="2424114"/>
          </a:xfrm>
        </p:spPr>
        <p:txBody>
          <a:bodyPr/>
          <a:lstStyle/>
          <a:p>
            <a:pPr algn="just">
              <a:buNone/>
            </a:pPr>
            <a:r>
              <a:rPr lang="fr-FR" sz="2400" b="1" dirty="0" smtClean="0">
                <a:solidFill>
                  <a:srgbClr val="FFC000"/>
                </a:solidFill>
              </a:rPr>
              <a:t>Conditions de formation à distance</a:t>
            </a:r>
          </a:p>
          <a:p>
            <a:pPr algn="just">
              <a:buNone/>
            </a:pPr>
            <a:endParaRPr lang="fr-FR" sz="2400" dirty="0" smtClean="0">
              <a:solidFill>
                <a:srgbClr val="FFFF00"/>
              </a:solidFill>
            </a:endParaRPr>
          </a:p>
          <a:p>
            <a:pPr algn="just">
              <a:buNone/>
            </a:pPr>
            <a:r>
              <a:rPr lang="fr-FR" sz="2400" b="1" dirty="0" smtClean="0">
                <a:solidFill>
                  <a:srgbClr val="FFFF00"/>
                </a:solidFill>
              </a:rPr>
              <a:t>b) Le désir de reconnaissance</a:t>
            </a:r>
          </a:p>
          <a:p>
            <a:pPr algn="just"/>
            <a:r>
              <a:rPr lang="fr-FR" sz="2400" dirty="0" smtClean="0"/>
              <a:t>Les échanges sont d'autant plus intéressants que les contributeurs, se sentant observés non seulement par leurs pairs mais aussi par leurs professeurs, ont à cœur de poser de bonnes questions et d'apporter des réponses de qualité. L'absence de tout anonymat, mais surtout l'enjeu de la formation (qui se traduit bien souvent par une certification ou un diplôme) accentue cet aspect.</a:t>
            </a:r>
          </a:p>
          <a:p>
            <a:pPr algn="just"/>
            <a:r>
              <a:rPr lang="fr-FR" sz="2400" dirty="0" smtClean="0"/>
              <a:t>Le désir de reconnaissance stimule, provoque une certaine émulation et pousse à la participation tout au contraire du travail individuel </a:t>
            </a:r>
            <a:r>
              <a:rPr lang="fr-FR" sz="2400" b="1" dirty="0" smtClean="0"/>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solidFill>
                  <a:srgbClr val="FFFF00"/>
                </a:solidFill>
              </a:rPr>
              <a:t>C.1. Le travail collaboratif en situation de formation (suite)</a:t>
            </a:r>
            <a:endParaRPr lang="fr-FR" sz="2400" dirty="0"/>
          </a:p>
        </p:txBody>
      </p:sp>
      <p:sp>
        <p:nvSpPr>
          <p:cNvPr id="3" name="Espace réservé du contenu 2"/>
          <p:cNvSpPr>
            <a:spLocks noGrp="1"/>
          </p:cNvSpPr>
          <p:nvPr>
            <p:ph idx="1"/>
          </p:nvPr>
        </p:nvSpPr>
        <p:spPr>
          <a:xfrm>
            <a:off x="214282" y="1147762"/>
            <a:ext cx="8643998" cy="2281238"/>
          </a:xfrm>
        </p:spPr>
        <p:txBody>
          <a:bodyPr/>
          <a:lstStyle/>
          <a:p>
            <a:pPr algn="just">
              <a:buNone/>
            </a:pPr>
            <a:r>
              <a:rPr lang="fr-FR" sz="2600" b="1" dirty="0" smtClean="0">
                <a:solidFill>
                  <a:srgbClr val="FFC000"/>
                </a:solidFill>
              </a:rPr>
              <a:t>Conditions  de formation à distance</a:t>
            </a:r>
          </a:p>
          <a:p>
            <a:pPr algn="just">
              <a:buNone/>
            </a:pPr>
            <a:endParaRPr lang="fr-FR" sz="2600" dirty="0" smtClean="0">
              <a:solidFill>
                <a:srgbClr val="FFFF00"/>
              </a:solidFill>
            </a:endParaRPr>
          </a:p>
          <a:p>
            <a:pPr algn="just">
              <a:buNone/>
            </a:pPr>
            <a:r>
              <a:rPr lang="fr-FR" sz="2600" b="1" dirty="0" smtClean="0">
                <a:solidFill>
                  <a:srgbClr val="FFFF00"/>
                </a:solidFill>
              </a:rPr>
              <a:t>c) Apprentissage et négociation</a:t>
            </a:r>
          </a:p>
          <a:p>
            <a:pPr algn="just"/>
            <a:r>
              <a:rPr lang="fr-FR" sz="2600" dirty="0" smtClean="0"/>
              <a:t>Le second apport de la communauté à l'apprentissage survient lorsqu'on demande au groupe de se mettre d'accord pour ne parler que d'une seule voix, ce qui donne souvent lieu à de plus ou moins âpres négociations. C'est le cas lorsque le groupe est mis en situation de réaliser une production en travail collaboratif. Dans ce cas, la réponse du groupe est un dépassement des conflits cognitifs individuels.</a:t>
            </a:r>
            <a:endParaRPr lang="fr-FR" sz="26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28600"/>
            <a:ext cx="8929718" cy="563563"/>
          </a:xfrm>
        </p:spPr>
        <p:txBody>
          <a:bodyPr/>
          <a:lstStyle/>
          <a:p>
            <a:r>
              <a:rPr lang="fr-FR" sz="2700" dirty="0" smtClean="0">
                <a:solidFill>
                  <a:srgbClr val="FFFF00"/>
                </a:solidFill>
              </a:rPr>
              <a:t>C.2. Le travail collaboratif en situation </a:t>
            </a:r>
            <a:br>
              <a:rPr lang="fr-FR" sz="2700" dirty="0" smtClean="0">
                <a:solidFill>
                  <a:srgbClr val="FFFF00"/>
                </a:solidFill>
              </a:rPr>
            </a:br>
            <a:r>
              <a:rPr lang="fr-FR" sz="2700" dirty="0" smtClean="0">
                <a:solidFill>
                  <a:srgbClr val="FFFF00"/>
                </a:solidFill>
              </a:rPr>
              <a:t>professionnelle</a:t>
            </a:r>
            <a:endParaRPr lang="fr-FR" sz="2700" dirty="0">
              <a:solidFill>
                <a:srgbClr val="FFFF00"/>
              </a:solidFill>
            </a:endParaRPr>
          </a:p>
        </p:txBody>
      </p:sp>
      <p:sp>
        <p:nvSpPr>
          <p:cNvPr id="3" name="Espace réservé du contenu 2"/>
          <p:cNvSpPr>
            <a:spLocks noGrp="1"/>
          </p:cNvSpPr>
          <p:nvPr>
            <p:ph idx="1"/>
          </p:nvPr>
        </p:nvSpPr>
        <p:spPr>
          <a:xfrm>
            <a:off x="285720" y="1104920"/>
            <a:ext cx="8643998" cy="4395782"/>
          </a:xfrm>
        </p:spPr>
        <p:txBody>
          <a:bodyPr/>
          <a:lstStyle/>
          <a:p>
            <a:pPr>
              <a:buNone/>
            </a:pPr>
            <a:r>
              <a:rPr lang="fr-FR" sz="2600" b="1" dirty="0" smtClean="0">
                <a:solidFill>
                  <a:srgbClr val="FFC000"/>
                </a:solidFill>
              </a:rPr>
              <a:t>Dans l'entreprise</a:t>
            </a:r>
          </a:p>
          <a:p>
            <a:pPr>
              <a:buNone/>
            </a:pPr>
            <a:endParaRPr lang="fr-FR" sz="2600" b="1" i="1" dirty="0" smtClean="0">
              <a:solidFill>
                <a:srgbClr val="FFC000"/>
              </a:solidFill>
            </a:endParaRPr>
          </a:p>
          <a:p>
            <a:pPr algn="just"/>
            <a:r>
              <a:rPr lang="fr-FR" sz="2600" dirty="0" smtClean="0"/>
              <a:t>Même si le travail en équipe est plus courant dans le monde de l'entreprise, bien souvent, les équipiers se contentent d'exécuter ce qui leur est demandé, sans nécessairement s'impliquer totalement. Assez souvent aussi, ceux qui ont une expertise particulière la gardent jalousement pour conserver le pouvoir et les avantages qu'elle leur confère. Il faut du temps pour admettre qu'à partager ses connaissances on gagne à la fois de la notoriété et de nouvelles connaissances apportées en échange par les autres.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65107"/>
            <a:ext cx="8929718" cy="563563"/>
          </a:xfrm>
        </p:spPr>
        <p:txBody>
          <a:bodyPr/>
          <a:lstStyle/>
          <a:p>
            <a:r>
              <a:rPr lang="fr-FR" sz="2700" dirty="0" smtClean="0">
                <a:solidFill>
                  <a:srgbClr val="FFFF00"/>
                </a:solidFill>
              </a:rPr>
              <a:t>C.2. Le travail collaboratif en situation </a:t>
            </a:r>
            <a:br>
              <a:rPr lang="fr-FR" sz="2700" dirty="0" smtClean="0">
                <a:solidFill>
                  <a:srgbClr val="FFFF00"/>
                </a:solidFill>
              </a:rPr>
            </a:br>
            <a:r>
              <a:rPr lang="fr-FR" sz="2700" dirty="0" smtClean="0">
                <a:solidFill>
                  <a:srgbClr val="FFFF00"/>
                </a:solidFill>
              </a:rPr>
              <a:t>professionnelle (suite)</a:t>
            </a:r>
            <a:endParaRPr lang="fr-FR" sz="2700" dirty="0">
              <a:solidFill>
                <a:srgbClr val="FFFF00"/>
              </a:solidFill>
            </a:endParaRPr>
          </a:p>
        </p:txBody>
      </p:sp>
      <p:sp>
        <p:nvSpPr>
          <p:cNvPr id="3" name="Espace réservé du contenu 2"/>
          <p:cNvSpPr>
            <a:spLocks noGrp="1"/>
          </p:cNvSpPr>
          <p:nvPr>
            <p:ph idx="1"/>
          </p:nvPr>
        </p:nvSpPr>
        <p:spPr>
          <a:xfrm>
            <a:off x="428596" y="1428736"/>
            <a:ext cx="7929618" cy="2395518"/>
          </a:xfrm>
        </p:spPr>
        <p:txBody>
          <a:bodyPr/>
          <a:lstStyle/>
          <a:p>
            <a:pPr algn="just">
              <a:buNone/>
            </a:pPr>
            <a:r>
              <a:rPr lang="fr-FR" sz="2800" b="1" dirty="0" smtClean="0">
                <a:solidFill>
                  <a:srgbClr val="FFC000"/>
                </a:solidFill>
              </a:rPr>
              <a:t>Dans l'entreprise </a:t>
            </a:r>
            <a:r>
              <a:rPr lang="fr-FR" sz="2400" b="1" dirty="0" smtClean="0">
                <a:solidFill>
                  <a:srgbClr val="FFC000"/>
                </a:solidFill>
              </a:rPr>
              <a:t>(suite)</a:t>
            </a:r>
          </a:p>
          <a:p>
            <a:pPr algn="just">
              <a:buNone/>
            </a:pPr>
            <a:endParaRPr lang="fr-FR" b="1" i="1" dirty="0" smtClean="0">
              <a:solidFill>
                <a:srgbClr val="FFC000"/>
              </a:solidFill>
            </a:endParaRPr>
          </a:p>
          <a:p>
            <a:pPr algn="just"/>
            <a:r>
              <a:rPr lang="fr-FR" dirty="0" smtClean="0"/>
              <a:t>Dans l'entreprise, il revient donc à la direction de créer les conditions de la confiance en garantissant que le travail de l'individu au sein de son équipe sera reconnu, et qu'en rejoignant une équipe il sera assuré du travail des autres.</a:t>
            </a:r>
            <a:endParaRPr lang="fr-FR" dirty="0">
              <a:solidFill>
                <a:srgbClr val="FFC0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3148" y="1876846"/>
            <a:ext cx="6555000" cy="2123658"/>
          </a:xfrm>
          <a:prstGeom prst="rect">
            <a:avLst/>
          </a:prstGeom>
          <a:noFill/>
        </p:spPr>
        <p:txBody>
          <a:bodyPr wrap="none" lIns="91440" tIns="45720" rIns="91440" bIns="45720">
            <a:spAutoFit/>
          </a:bodyPr>
          <a:lstStyle/>
          <a:p>
            <a:pPr algn="ctr"/>
            <a:r>
              <a:rPr lang="fr-FR"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rPr>
              <a:t>LE PARTAGE </a:t>
            </a:r>
          </a:p>
          <a:p>
            <a:pPr algn="ctr"/>
            <a:r>
              <a:rPr lang="fr-FR"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D’EXPERIENCE</a:t>
            </a:r>
            <a:endParaRPr lang="fr-FR"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latin typeface="Tahoma" pitchFamily="34" charset="0"/>
              </a:rPr>
              <a:t>Outil de partage de connaissances</a:t>
            </a:r>
            <a:br>
              <a:rPr lang="fr-FR" dirty="0" smtClean="0">
                <a:solidFill>
                  <a:srgbClr val="FFFF00"/>
                </a:solidFill>
                <a:latin typeface="Tahoma" pitchFamily="34" charset="0"/>
              </a:rPr>
            </a:br>
            <a:r>
              <a:rPr lang="fr-FR" dirty="0" smtClean="0">
                <a:solidFill>
                  <a:srgbClr val="FFFF00"/>
                </a:solidFill>
                <a:latin typeface="Tahoma" pitchFamily="34" charset="0"/>
              </a:rPr>
              <a:t>Les systèmes experts</a:t>
            </a:r>
            <a:endParaRPr lang="fr-FR" dirty="0">
              <a:solidFill>
                <a:srgbClr val="FFFF00"/>
              </a:solidFill>
            </a:endParaRPr>
          </a:p>
        </p:txBody>
      </p:sp>
      <p:sp>
        <p:nvSpPr>
          <p:cNvPr id="3" name="Rectangle 3"/>
          <p:cNvSpPr txBox="1">
            <a:spLocks noChangeArrowheads="1"/>
          </p:cNvSpPr>
          <p:nvPr/>
        </p:nvSpPr>
        <p:spPr bwMode="auto">
          <a:xfrm>
            <a:off x="428596" y="1285860"/>
            <a:ext cx="85344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5600" marR="0" lvl="0" indent="-355600" algn="just" defTabSz="914400" rtl="0" eaLnBrk="1" fontAlgn="base" latinLnBrk="0" hangingPunct="1">
              <a:lnSpc>
                <a:spcPct val="90000"/>
              </a:lnSpc>
              <a:spcBef>
                <a:spcPct val="10000"/>
              </a:spcBef>
              <a:spcAft>
                <a:spcPct val="20000"/>
              </a:spcAft>
              <a:buClr>
                <a:schemeClr val="tx2"/>
              </a:buClr>
              <a:buSzPct val="115000"/>
              <a:buFontTx/>
              <a:buNone/>
              <a:tabLst/>
              <a:defRPr/>
            </a:pPr>
            <a:r>
              <a:rPr kumimoji="0" lang="fr-CA" sz="2600" b="1" i="0" u="none" strike="noStrike" kern="0" cap="none" spc="0" normalizeH="0" baseline="0" noProof="0" dirty="0" smtClean="0">
                <a:ln>
                  <a:noFill/>
                </a:ln>
                <a:solidFill>
                  <a:srgbClr val="FFFF00"/>
                </a:solidFill>
                <a:effectLst/>
                <a:uLnTx/>
                <a:uFillTx/>
                <a:latin typeface="+mn-lt"/>
                <a:ea typeface="+mn-ea"/>
                <a:cs typeface="+mn-cs"/>
              </a:rPr>
              <a:t>Système expert :</a:t>
            </a:r>
          </a:p>
          <a:p>
            <a:pPr marL="355600" marR="0" lvl="0" indent="-355600" algn="just" defTabSz="914400" rtl="0" eaLnBrk="1" fontAlgn="base" latinLnBrk="0" hangingPunct="1">
              <a:lnSpc>
                <a:spcPct val="90000"/>
              </a:lnSpc>
              <a:spcBef>
                <a:spcPct val="10000"/>
              </a:spcBef>
              <a:spcAft>
                <a:spcPct val="20000"/>
              </a:spcAft>
              <a:buClr>
                <a:schemeClr val="tx2"/>
              </a:buClr>
              <a:buSzPct val="115000"/>
              <a:buFont typeface="Wingdings" pitchFamily="2" charset="2"/>
              <a:buChar char="§"/>
              <a:tabLst/>
              <a:defRPr/>
            </a:pPr>
            <a:r>
              <a:rPr kumimoji="0" lang="fr-CA" sz="2600" b="0" i="0" u="none" strike="noStrike" kern="0" cap="none" spc="0" normalizeH="0" baseline="0" noProof="0" dirty="0" smtClean="0">
                <a:ln>
                  <a:noFill/>
                </a:ln>
                <a:solidFill>
                  <a:schemeClr val="tx1"/>
                </a:solidFill>
                <a:effectLst/>
                <a:uLnTx/>
                <a:uFillTx/>
                <a:latin typeface="+mn-lt"/>
                <a:ea typeface="+mn-ea"/>
                <a:cs typeface="+mn-cs"/>
              </a:rPr>
              <a:t>Technique intelligente qui recueille des connaissances tacites relatives à un domaine très précis de l’expertise humaine</a:t>
            </a:r>
          </a:p>
          <a:p>
            <a:pPr marL="355600" marR="0" lvl="0" indent="-355600" algn="just" defTabSz="914400" rtl="0" eaLnBrk="1" fontAlgn="base" latinLnBrk="0" hangingPunct="1">
              <a:lnSpc>
                <a:spcPct val="90000"/>
              </a:lnSpc>
              <a:spcBef>
                <a:spcPct val="10000"/>
              </a:spcBef>
              <a:spcAft>
                <a:spcPct val="20000"/>
              </a:spcAft>
              <a:buClr>
                <a:schemeClr val="tx2"/>
              </a:buClr>
              <a:buSzPct val="115000"/>
              <a:buFontTx/>
              <a:buNone/>
              <a:tabLst/>
              <a:defRPr/>
            </a:pPr>
            <a:r>
              <a:rPr kumimoji="0" lang="fr-CA" sz="2600" b="1" i="0" u="none" strike="noStrike" kern="0" cap="none" spc="0" normalizeH="0" baseline="0" noProof="0" dirty="0" smtClean="0">
                <a:ln>
                  <a:noFill/>
                </a:ln>
                <a:solidFill>
                  <a:srgbClr val="FFFF00"/>
                </a:solidFill>
                <a:effectLst/>
                <a:uLnTx/>
                <a:uFillTx/>
                <a:latin typeface="+mn-lt"/>
                <a:ea typeface="+mn-ea"/>
                <a:cs typeface="+mn-cs"/>
              </a:rPr>
              <a:t>Base de connaissances :</a:t>
            </a:r>
          </a:p>
          <a:p>
            <a:pPr marL="355600" marR="0" lvl="0" indent="-355600" algn="just" defTabSz="914400" rtl="0" eaLnBrk="1" fontAlgn="base" latinLnBrk="0" hangingPunct="1">
              <a:lnSpc>
                <a:spcPct val="90000"/>
              </a:lnSpc>
              <a:spcBef>
                <a:spcPct val="10000"/>
              </a:spcBef>
              <a:spcAft>
                <a:spcPct val="20000"/>
              </a:spcAft>
              <a:buClr>
                <a:schemeClr val="tx2"/>
              </a:buClr>
              <a:buSzPct val="115000"/>
              <a:buFont typeface="Wingdings" pitchFamily="2" charset="2"/>
              <a:buChar char="§"/>
              <a:tabLst/>
              <a:defRPr/>
            </a:pPr>
            <a:r>
              <a:rPr kumimoji="0" lang="fr-CA" sz="2600" b="0" i="0" u="none" strike="noStrike" kern="0" cap="none" spc="0" normalizeH="0" baseline="0" noProof="0" dirty="0" smtClean="0">
                <a:ln>
                  <a:noFill/>
                </a:ln>
                <a:solidFill>
                  <a:schemeClr val="tx1"/>
                </a:solidFill>
                <a:effectLst/>
                <a:uLnTx/>
                <a:uFillTx/>
                <a:latin typeface="+mn-lt"/>
                <a:ea typeface="+mn-ea"/>
                <a:cs typeface="+mn-cs"/>
              </a:rPr>
              <a:t>Modèle de connaissances humaines utilisé par un système expert</a:t>
            </a:r>
          </a:p>
          <a:p>
            <a:pPr marL="355600" marR="0" lvl="0" indent="-355600" algn="just" defTabSz="914400" rtl="0" eaLnBrk="1" fontAlgn="base" latinLnBrk="0" hangingPunct="1">
              <a:lnSpc>
                <a:spcPct val="90000"/>
              </a:lnSpc>
              <a:spcBef>
                <a:spcPct val="10000"/>
              </a:spcBef>
              <a:spcAft>
                <a:spcPct val="20000"/>
              </a:spcAft>
              <a:buClr>
                <a:schemeClr val="tx2"/>
              </a:buClr>
              <a:buSzPct val="115000"/>
              <a:buFont typeface="Wingdings" pitchFamily="2" charset="2"/>
              <a:buChar char="§"/>
              <a:tabLst/>
              <a:defRPr/>
            </a:pPr>
            <a:r>
              <a:rPr kumimoji="0" lang="fr-CA" sz="2600" b="0" i="0" u="none" strike="noStrike" kern="0" cap="none" spc="0" normalizeH="0" baseline="0" noProof="0" dirty="0" smtClean="0">
                <a:ln>
                  <a:noFill/>
                </a:ln>
                <a:solidFill>
                  <a:schemeClr val="tx1"/>
                </a:solidFill>
                <a:effectLst/>
                <a:uLnTx/>
                <a:uFillTx/>
                <a:latin typeface="+mn-lt"/>
                <a:ea typeface="+mn-ea"/>
                <a:cs typeface="+mn-cs"/>
              </a:rPr>
              <a:t>Ensemble de règles écrites sous forme de       « SI… ALORS »</a:t>
            </a:r>
          </a:p>
          <a:p>
            <a:pPr marL="355600" marR="0" lvl="0" indent="-355600" algn="just" defTabSz="914400" rtl="0" eaLnBrk="1" fontAlgn="base" latinLnBrk="0" hangingPunct="1">
              <a:lnSpc>
                <a:spcPct val="90000"/>
              </a:lnSpc>
              <a:spcBef>
                <a:spcPct val="10000"/>
              </a:spcBef>
              <a:spcAft>
                <a:spcPct val="20000"/>
              </a:spcAft>
              <a:buClr>
                <a:schemeClr val="tx2"/>
              </a:buClr>
              <a:buSzPct val="115000"/>
              <a:buFont typeface="Wingdings" pitchFamily="2" charset="2"/>
              <a:buChar char="§"/>
              <a:tabLst/>
              <a:defRPr/>
            </a:pPr>
            <a:r>
              <a:rPr kumimoji="0" lang="fr-CA" sz="2600" b="0" i="0" u="none" strike="noStrike" kern="0" cap="none" spc="0" normalizeH="0" baseline="0" noProof="0" dirty="0" smtClean="0">
                <a:ln>
                  <a:noFill/>
                </a:ln>
                <a:solidFill>
                  <a:schemeClr val="tx1"/>
                </a:solidFill>
                <a:effectLst/>
                <a:uLnTx/>
                <a:uFillTx/>
                <a:latin typeface="+mn-lt"/>
                <a:ea typeface="+mn-ea"/>
                <a:cs typeface="+mn-cs"/>
              </a:rPr>
              <a:t>De 200 à 10 000 règles et plus interconnectées et imbriquées </a:t>
            </a:r>
            <a:endParaRPr kumimoji="0" lang="fr-CA" sz="2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solidFill>
                  <a:srgbClr val="FFFF00"/>
                </a:solidFill>
                <a:latin typeface="+mn-lt"/>
              </a:rPr>
              <a:t>Cycle des connaissances</a:t>
            </a:r>
            <a:endParaRPr lang="fr-FR" sz="3600" dirty="0">
              <a:solidFill>
                <a:srgbClr val="FFFF00"/>
              </a:solidFill>
              <a:latin typeface="+mn-lt"/>
            </a:endParaRPr>
          </a:p>
        </p:txBody>
      </p:sp>
      <p:grpSp>
        <p:nvGrpSpPr>
          <p:cNvPr id="3" name="Group 20"/>
          <p:cNvGrpSpPr>
            <a:grpSpLocks/>
          </p:cNvGrpSpPr>
          <p:nvPr/>
        </p:nvGrpSpPr>
        <p:grpSpPr bwMode="auto">
          <a:xfrm>
            <a:off x="3576638" y="1881188"/>
            <a:ext cx="2874962" cy="884237"/>
            <a:chOff x="2253" y="1185"/>
            <a:chExt cx="1811" cy="557"/>
          </a:xfrm>
        </p:grpSpPr>
        <p:sp>
          <p:nvSpPr>
            <p:cNvPr id="5" name="Text Box 7"/>
            <p:cNvSpPr txBox="1">
              <a:spLocks noChangeArrowheads="1"/>
            </p:cNvSpPr>
            <p:nvPr/>
          </p:nvSpPr>
          <p:spPr bwMode="auto">
            <a:xfrm>
              <a:off x="2253" y="1185"/>
              <a:ext cx="1114" cy="418"/>
            </a:xfrm>
            <a:prstGeom prst="rect">
              <a:avLst/>
            </a:prstGeom>
            <a:solidFill>
              <a:srgbClr val="FFFFFF"/>
            </a:solidFill>
            <a:ln w="19050">
              <a:solidFill>
                <a:schemeClr val="bg1"/>
              </a:solidFill>
              <a:miter lim="800000"/>
              <a:headEnd/>
              <a:tailEnd/>
            </a:ln>
          </p:spPr>
          <p:txBody>
            <a:bodyPr/>
            <a:lstStyle/>
            <a:p>
              <a:pPr algn="ctr" eaLnBrk="0" hangingPunct="0"/>
              <a:r>
                <a:rPr lang="fr-FR" sz="2400" b="1">
                  <a:solidFill>
                    <a:schemeClr val="bg1"/>
                  </a:solidFill>
                  <a:latin typeface="Tahoma" pitchFamily="34" charset="0"/>
                </a:rPr>
                <a:t>Sélection</a:t>
              </a:r>
            </a:p>
          </p:txBody>
        </p:sp>
        <p:sp>
          <p:nvSpPr>
            <p:cNvPr id="6" name="Line 13"/>
            <p:cNvSpPr>
              <a:spLocks noChangeShapeType="1"/>
            </p:cNvSpPr>
            <p:nvPr/>
          </p:nvSpPr>
          <p:spPr bwMode="auto">
            <a:xfrm>
              <a:off x="3367" y="1324"/>
              <a:ext cx="697" cy="418"/>
            </a:xfrm>
            <a:prstGeom prst="line">
              <a:avLst/>
            </a:prstGeom>
            <a:noFill/>
            <a:ln w="19050">
              <a:solidFill>
                <a:schemeClr val="bg1"/>
              </a:solidFill>
              <a:round/>
              <a:headEnd/>
              <a:tailEnd type="triangle" w="med" len="med"/>
            </a:ln>
          </p:spPr>
          <p:txBody>
            <a:bodyPr/>
            <a:lstStyle/>
            <a:p>
              <a:endParaRPr lang="fr-FR" sz="2400">
                <a:solidFill>
                  <a:schemeClr val="bg1"/>
                </a:solidFill>
              </a:endParaRPr>
            </a:p>
          </p:txBody>
        </p:sp>
      </p:grpSp>
      <p:grpSp>
        <p:nvGrpSpPr>
          <p:cNvPr id="4" name="Group 21"/>
          <p:cNvGrpSpPr>
            <a:grpSpLocks/>
          </p:cNvGrpSpPr>
          <p:nvPr/>
        </p:nvGrpSpPr>
        <p:grpSpPr bwMode="auto">
          <a:xfrm>
            <a:off x="5788025" y="2765425"/>
            <a:ext cx="1547813" cy="1325563"/>
            <a:chOff x="3646" y="1742"/>
            <a:chExt cx="975" cy="835"/>
          </a:xfrm>
        </p:grpSpPr>
        <p:sp>
          <p:nvSpPr>
            <p:cNvPr id="8" name="Text Box 8"/>
            <p:cNvSpPr txBox="1">
              <a:spLocks noChangeArrowheads="1"/>
            </p:cNvSpPr>
            <p:nvPr/>
          </p:nvSpPr>
          <p:spPr bwMode="auto">
            <a:xfrm>
              <a:off x="3646" y="1742"/>
              <a:ext cx="975" cy="418"/>
            </a:xfrm>
            <a:prstGeom prst="rect">
              <a:avLst/>
            </a:prstGeom>
            <a:solidFill>
              <a:srgbClr val="FFFFFF"/>
            </a:solidFill>
            <a:ln w="19050">
              <a:solidFill>
                <a:schemeClr val="bg1"/>
              </a:solidFill>
              <a:miter lim="800000"/>
              <a:headEnd/>
              <a:tailEnd/>
            </a:ln>
          </p:spPr>
          <p:txBody>
            <a:bodyPr/>
            <a:lstStyle/>
            <a:p>
              <a:pPr algn="ctr" eaLnBrk="0" hangingPunct="0"/>
              <a:r>
                <a:rPr lang="fr-FR" sz="2400" b="1">
                  <a:solidFill>
                    <a:schemeClr val="bg1"/>
                  </a:solidFill>
                  <a:latin typeface="Tahoma" pitchFamily="34" charset="0"/>
                </a:rPr>
                <a:t>Collecte</a:t>
              </a:r>
            </a:p>
          </p:txBody>
        </p:sp>
        <p:sp>
          <p:nvSpPr>
            <p:cNvPr id="9" name="Line 14"/>
            <p:cNvSpPr>
              <a:spLocks noChangeShapeType="1"/>
            </p:cNvSpPr>
            <p:nvPr/>
          </p:nvSpPr>
          <p:spPr bwMode="auto">
            <a:xfrm>
              <a:off x="4203" y="2160"/>
              <a:ext cx="139" cy="417"/>
            </a:xfrm>
            <a:prstGeom prst="line">
              <a:avLst/>
            </a:prstGeom>
            <a:noFill/>
            <a:ln w="19050">
              <a:solidFill>
                <a:schemeClr val="bg1"/>
              </a:solidFill>
              <a:round/>
              <a:headEnd/>
              <a:tailEnd type="triangle" w="med" len="med"/>
            </a:ln>
          </p:spPr>
          <p:txBody>
            <a:bodyPr/>
            <a:lstStyle/>
            <a:p>
              <a:endParaRPr lang="fr-FR" sz="2400">
                <a:solidFill>
                  <a:schemeClr val="bg1"/>
                </a:solidFill>
              </a:endParaRPr>
            </a:p>
          </p:txBody>
        </p:sp>
      </p:grpSp>
      <p:grpSp>
        <p:nvGrpSpPr>
          <p:cNvPr id="7" name="Group 22"/>
          <p:cNvGrpSpPr>
            <a:grpSpLocks/>
          </p:cNvGrpSpPr>
          <p:nvPr/>
        </p:nvGrpSpPr>
        <p:grpSpPr bwMode="auto">
          <a:xfrm>
            <a:off x="5788025" y="4090988"/>
            <a:ext cx="2136775" cy="1327150"/>
            <a:chOff x="3646" y="2577"/>
            <a:chExt cx="1346" cy="836"/>
          </a:xfrm>
        </p:grpSpPr>
        <p:sp>
          <p:nvSpPr>
            <p:cNvPr id="11" name="Text Box 9"/>
            <p:cNvSpPr txBox="1">
              <a:spLocks noChangeArrowheads="1"/>
            </p:cNvSpPr>
            <p:nvPr/>
          </p:nvSpPr>
          <p:spPr bwMode="auto">
            <a:xfrm>
              <a:off x="3785" y="2577"/>
              <a:ext cx="1207" cy="418"/>
            </a:xfrm>
            <a:prstGeom prst="rect">
              <a:avLst/>
            </a:prstGeom>
            <a:solidFill>
              <a:srgbClr val="FFFFFF"/>
            </a:solidFill>
            <a:ln w="19050">
              <a:solidFill>
                <a:schemeClr val="bg1"/>
              </a:solidFill>
              <a:miter lim="800000"/>
              <a:headEnd/>
              <a:tailEnd/>
            </a:ln>
          </p:spPr>
          <p:txBody>
            <a:bodyPr/>
            <a:lstStyle/>
            <a:p>
              <a:pPr algn="ctr" eaLnBrk="0" hangingPunct="0"/>
              <a:r>
                <a:rPr lang="fr-FR" sz="2400" b="1">
                  <a:solidFill>
                    <a:schemeClr val="bg1"/>
                  </a:solidFill>
                  <a:latin typeface="Tahoma" pitchFamily="34" charset="0"/>
                </a:rPr>
                <a:t>Génération</a:t>
              </a:r>
            </a:p>
          </p:txBody>
        </p:sp>
        <p:sp>
          <p:nvSpPr>
            <p:cNvPr id="12" name="Line 15"/>
            <p:cNvSpPr>
              <a:spLocks noChangeShapeType="1"/>
            </p:cNvSpPr>
            <p:nvPr/>
          </p:nvSpPr>
          <p:spPr bwMode="auto">
            <a:xfrm flipH="1">
              <a:off x="3646" y="2995"/>
              <a:ext cx="696" cy="418"/>
            </a:xfrm>
            <a:prstGeom prst="line">
              <a:avLst/>
            </a:prstGeom>
            <a:noFill/>
            <a:ln w="19050">
              <a:solidFill>
                <a:schemeClr val="bg1"/>
              </a:solidFill>
              <a:round/>
              <a:headEnd/>
              <a:tailEnd type="triangle" w="med" len="med"/>
            </a:ln>
          </p:spPr>
          <p:txBody>
            <a:bodyPr/>
            <a:lstStyle/>
            <a:p>
              <a:endParaRPr lang="fr-FR" sz="2400">
                <a:solidFill>
                  <a:schemeClr val="bg1"/>
                </a:solidFill>
              </a:endParaRPr>
            </a:p>
          </p:txBody>
        </p:sp>
      </p:grpSp>
      <p:grpSp>
        <p:nvGrpSpPr>
          <p:cNvPr id="10" name="Group 23"/>
          <p:cNvGrpSpPr>
            <a:grpSpLocks/>
          </p:cNvGrpSpPr>
          <p:nvPr/>
        </p:nvGrpSpPr>
        <p:grpSpPr bwMode="auto">
          <a:xfrm>
            <a:off x="2914650" y="4533900"/>
            <a:ext cx="2913063" cy="1104900"/>
            <a:chOff x="1836" y="2856"/>
            <a:chExt cx="1835" cy="696"/>
          </a:xfrm>
        </p:grpSpPr>
        <p:sp>
          <p:nvSpPr>
            <p:cNvPr id="14" name="Text Box 10"/>
            <p:cNvSpPr txBox="1">
              <a:spLocks noChangeArrowheads="1"/>
            </p:cNvSpPr>
            <p:nvPr/>
          </p:nvSpPr>
          <p:spPr bwMode="auto">
            <a:xfrm>
              <a:off x="2253" y="3134"/>
              <a:ext cx="1418" cy="418"/>
            </a:xfrm>
            <a:prstGeom prst="rect">
              <a:avLst/>
            </a:prstGeom>
            <a:solidFill>
              <a:srgbClr val="FFFFFF"/>
            </a:solidFill>
            <a:ln w="19050">
              <a:solidFill>
                <a:schemeClr val="bg1"/>
              </a:solidFill>
              <a:miter lim="800000"/>
              <a:headEnd/>
              <a:tailEnd/>
            </a:ln>
          </p:spPr>
          <p:txBody>
            <a:bodyPr/>
            <a:lstStyle/>
            <a:p>
              <a:pPr algn="ctr" eaLnBrk="0" hangingPunct="0"/>
              <a:r>
                <a:rPr lang="fr-FR" sz="2400" b="1">
                  <a:solidFill>
                    <a:schemeClr val="bg1"/>
                  </a:solidFill>
                  <a:latin typeface="Tahoma" pitchFamily="34" charset="0"/>
                </a:rPr>
                <a:t>Organisation</a:t>
              </a:r>
            </a:p>
          </p:txBody>
        </p:sp>
        <p:sp>
          <p:nvSpPr>
            <p:cNvPr id="15" name="Line 16"/>
            <p:cNvSpPr>
              <a:spLocks noChangeShapeType="1"/>
            </p:cNvSpPr>
            <p:nvPr/>
          </p:nvSpPr>
          <p:spPr bwMode="auto">
            <a:xfrm flipH="1" flipV="1">
              <a:off x="1836" y="2856"/>
              <a:ext cx="417" cy="418"/>
            </a:xfrm>
            <a:prstGeom prst="line">
              <a:avLst/>
            </a:prstGeom>
            <a:noFill/>
            <a:ln w="19050">
              <a:solidFill>
                <a:schemeClr val="bg1"/>
              </a:solidFill>
              <a:round/>
              <a:headEnd/>
              <a:tailEnd type="triangle" w="med" len="med"/>
            </a:ln>
          </p:spPr>
          <p:txBody>
            <a:bodyPr/>
            <a:lstStyle/>
            <a:p>
              <a:endParaRPr lang="fr-FR" sz="2400">
                <a:solidFill>
                  <a:schemeClr val="bg1"/>
                </a:solidFill>
              </a:endParaRPr>
            </a:p>
          </p:txBody>
        </p:sp>
      </p:grpSp>
      <p:grpSp>
        <p:nvGrpSpPr>
          <p:cNvPr id="13" name="Group 24"/>
          <p:cNvGrpSpPr>
            <a:grpSpLocks/>
          </p:cNvGrpSpPr>
          <p:nvPr/>
        </p:nvGrpSpPr>
        <p:grpSpPr bwMode="auto">
          <a:xfrm>
            <a:off x="1219200" y="3429000"/>
            <a:ext cx="2211388" cy="1104900"/>
            <a:chOff x="768" y="2160"/>
            <a:chExt cx="1393" cy="696"/>
          </a:xfrm>
        </p:grpSpPr>
        <p:sp>
          <p:nvSpPr>
            <p:cNvPr id="17" name="Text Box 11"/>
            <p:cNvSpPr txBox="1">
              <a:spLocks noChangeArrowheads="1"/>
            </p:cNvSpPr>
            <p:nvPr/>
          </p:nvSpPr>
          <p:spPr bwMode="auto">
            <a:xfrm>
              <a:off x="768" y="2438"/>
              <a:ext cx="1393" cy="418"/>
            </a:xfrm>
            <a:prstGeom prst="rect">
              <a:avLst/>
            </a:prstGeom>
            <a:solidFill>
              <a:srgbClr val="FFFFFF"/>
            </a:solidFill>
            <a:ln w="19050">
              <a:solidFill>
                <a:schemeClr val="bg1"/>
              </a:solidFill>
              <a:miter lim="800000"/>
              <a:headEnd/>
              <a:tailEnd/>
            </a:ln>
          </p:spPr>
          <p:txBody>
            <a:bodyPr/>
            <a:lstStyle/>
            <a:p>
              <a:pPr algn="ctr" eaLnBrk="0" hangingPunct="0"/>
              <a:r>
                <a:rPr lang="fr-FR" sz="2400" b="1">
                  <a:solidFill>
                    <a:schemeClr val="bg1"/>
                  </a:solidFill>
                  <a:latin typeface="Tahoma" pitchFamily="34" charset="0"/>
                </a:rPr>
                <a:t>Propagation</a:t>
              </a:r>
            </a:p>
          </p:txBody>
        </p:sp>
        <p:sp>
          <p:nvSpPr>
            <p:cNvPr id="18" name="Line 17"/>
            <p:cNvSpPr>
              <a:spLocks noChangeShapeType="1"/>
            </p:cNvSpPr>
            <p:nvPr/>
          </p:nvSpPr>
          <p:spPr bwMode="auto">
            <a:xfrm flipH="1" flipV="1">
              <a:off x="1418" y="2160"/>
              <a:ext cx="139" cy="278"/>
            </a:xfrm>
            <a:prstGeom prst="line">
              <a:avLst/>
            </a:prstGeom>
            <a:noFill/>
            <a:ln w="19050">
              <a:solidFill>
                <a:schemeClr val="bg1"/>
              </a:solidFill>
              <a:round/>
              <a:headEnd/>
              <a:tailEnd type="triangle" w="med" len="med"/>
            </a:ln>
          </p:spPr>
          <p:txBody>
            <a:bodyPr/>
            <a:lstStyle/>
            <a:p>
              <a:endParaRPr lang="fr-FR" sz="2400">
                <a:solidFill>
                  <a:schemeClr val="bg1"/>
                </a:solidFill>
              </a:endParaRPr>
            </a:p>
          </p:txBody>
        </p:sp>
      </p:grpSp>
      <p:grpSp>
        <p:nvGrpSpPr>
          <p:cNvPr id="16" name="Group 25"/>
          <p:cNvGrpSpPr>
            <a:grpSpLocks/>
          </p:cNvGrpSpPr>
          <p:nvPr/>
        </p:nvGrpSpPr>
        <p:grpSpPr bwMode="auto">
          <a:xfrm>
            <a:off x="1366838" y="2101850"/>
            <a:ext cx="2209800" cy="1327150"/>
            <a:chOff x="861" y="1324"/>
            <a:chExt cx="1392" cy="836"/>
          </a:xfrm>
        </p:grpSpPr>
        <p:sp>
          <p:nvSpPr>
            <p:cNvPr id="20" name="Text Box 12"/>
            <p:cNvSpPr txBox="1">
              <a:spLocks noChangeArrowheads="1"/>
            </p:cNvSpPr>
            <p:nvPr/>
          </p:nvSpPr>
          <p:spPr bwMode="auto">
            <a:xfrm>
              <a:off x="861" y="1742"/>
              <a:ext cx="1114" cy="418"/>
            </a:xfrm>
            <a:prstGeom prst="rect">
              <a:avLst/>
            </a:prstGeom>
            <a:solidFill>
              <a:srgbClr val="FFFFFF"/>
            </a:solidFill>
            <a:ln w="19050">
              <a:solidFill>
                <a:schemeClr val="bg1"/>
              </a:solidFill>
              <a:miter lim="800000"/>
              <a:headEnd/>
              <a:tailEnd/>
            </a:ln>
          </p:spPr>
          <p:txBody>
            <a:bodyPr/>
            <a:lstStyle/>
            <a:p>
              <a:pPr algn="ctr" eaLnBrk="0" hangingPunct="0"/>
              <a:r>
                <a:rPr lang="fr-FR" sz="2400" b="1">
                  <a:solidFill>
                    <a:schemeClr val="bg1"/>
                  </a:solidFill>
                  <a:latin typeface="Tahoma" pitchFamily="34" charset="0"/>
                </a:rPr>
                <a:t>Mesure</a:t>
              </a:r>
              <a:endParaRPr lang="fr-FR" sz="2400">
                <a:solidFill>
                  <a:schemeClr val="bg1"/>
                </a:solidFill>
              </a:endParaRPr>
            </a:p>
          </p:txBody>
        </p:sp>
        <p:sp>
          <p:nvSpPr>
            <p:cNvPr id="21" name="Line 18"/>
            <p:cNvSpPr>
              <a:spLocks noChangeShapeType="1"/>
            </p:cNvSpPr>
            <p:nvPr/>
          </p:nvSpPr>
          <p:spPr bwMode="auto">
            <a:xfrm flipV="1">
              <a:off x="1418" y="1324"/>
              <a:ext cx="835" cy="418"/>
            </a:xfrm>
            <a:prstGeom prst="line">
              <a:avLst/>
            </a:prstGeom>
            <a:noFill/>
            <a:ln w="19050">
              <a:solidFill>
                <a:schemeClr val="bg1"/>
              </a:solidFill>
              <a:round/>
              <a:headEnd/>
              <a:tailEnd type="triangle" w="med" len="med"/>
            </a:ln>
          </p:spPr>
          <p:txBody>
            <a:bodyPr/>
            <a:lstStyle/>
            <a:p>
              <a:endParaRPr lang="fr-FR" sz="2400">
                <a:solidFill>
                  <a:schemeClr val="bg1"/>
                </a:solidFill>
              </a:endParaRPr>
            </a:p>
          </p:txBody>
        </p:sp>
      </p:grpSp>
      <p:sp>
        <p:nvSpPr>
          <p:cNvPr id="22" name="Text Box 19"/>
          <p:cNvSpPr txBox="1">
            <a:spLocks noChangeArrowheads="1"/>
          </p:cNvSpPr>
          <p:nvPr/>
        </p:nvSpPr>
        <p:spPr bwMode="auto">
          <a:xfrm>
            <a:off x="3651250" y="3206750"/>
            <a:ext cx="1835150" cy="663575"/>
          </a:xfrm>
          <a:prstGeom prst="rect">
            <a:avLst/>
          </a:prstGeom>
          <a:solidFill>
            <a:srgbClr val="FFFFFF"/>
          </a:solidFill>
          <a:ln w="19050">
            <a:solidFill>
              <a:schemeClr val="bg1"/>
            </a:solidFill>
            <a:miter lim="800000"/>
            <a:headEnd/>
            <a:tailEnd/>
          </a:ln>
        </p:spPr>
        <p:txBody>
          <a:bodyPr/>
          <a:lstStyle/>
          <a:p>
            <a:pPr algn="ctr" eaLnBrk="0" hangingPunct="0"/>
            <a:r>
              <a:rPr lang="fr-FR" sz="2400" b="1">
                <a:solidFill>
                  <a:schemeClr val="bg1"/>
                </a:solidFill>
                <a:latin typeface="Tahoma" pitchFamily="34" charset="0"/>
              </a:rPr>
              <a:t>Animation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p:cNvSpPr>
            <a:spLocks noGrp="1" noChangeArrowheads="1"/>
          </p:cNvSpPr>
          <p:nvPr>
            <p:ph type="title"/>
          </p:nvPr>
        </p:nvSpPr>
        <p:spPr/>
        <p:txBody>
          <a:bodyPr/>
          <a:lstStyle/>
          <a:p>
            <a:r>
              <a:rPr lang="en-GB" dirty="0" err="1">
                <a:solidFill>
                  <a:srgbClr val="FFFF00"/>
                </a:solidFill>
              </a:rPr>
              <a:t>Système</a:t>
            </a:r>
            <a:r>
              <a:rPr lang="en-GB" dirty="0">
                <a:solidFill>
                  <a:srgbClr val="FFFF00"/>
                </a:solidFill>
              </a:rPr>
              <a:t> Expert (Principe)</a:t>
            </a:r>
          </a:p>
        </p:txBody>
      </p:sp>
      <p:sp>
        <p:nvSpPr>
          <p:cNvPr id="3077" name="Rectangle 5"/>
          <p:cNvSpPr>
            <a:spLocks noGrp="1" noChangeArrowheads="1"/>
          </p:cNvSpPr>
          <p:nvPr>
            <p:ph type="body" idx="1"/>
          </p:nvPr>
        </p:nvSpPr>
        <p:spPr>
          <a:xfrm>
            <a:off x="457200" y="1219200"/>
            <a:ext cx="8229600" cy="4710130"/>
          </a:xfrm>
        </p:spPr>
        <p:txBody>
          <a:bodyPr/>
          <a:lstStyle/>
          <a:p>
            <a:r>
              <a:rPr lang="en-GB" sz="2800" b="1" dirty="0">
                <a:solidFill>
                  <a:srgbClr val="FFFF00"/>
                </a:solidFill>
              </a:rPr>
              <a:t>But : </a:t>
            </a:r>
          </a:p>
          <a:p>
            <a:pPr lvl="1"/>
            <a:r>
              <a:rPr lang="en-GB" dirty="0" err="1"/>
              <a:t>Modélisation</a:t>
            </a:r>
            <a:r>
              <a:rPr lang="en-GB" dirty="0"/>
              <a:t> d'un expert </a:t>
            </a:r>
            <a:r>
              <a:rPr lang="en-GB" dirty="0" err="1"/>
              <a:t>humain</a:t>
            </a:r>
            <a:r>
              <a:rPr lang="en-GB" dirty="0"/>
              <a:t> </a:t>
            </a:r>
          </a:p>
          <a:p>
            <a:pPr lvl="1"/>
            <a:r>
              <a:rPr lang="en-GB" dirty="0" err="1"/>
              <a:t>Tâche</a:t>
            </a:r>
            <a:r>
              <a:rPr lang="en-GB" dirty="0"/>
              <a:t> de </a:t>
            </a:r>
            <a:r>
              <a:rPr lang="en-GB" dirty="0" err="1"/>
              <a:t>résolution</a:t>
            </a:r>
            <a:r>
              <a:rPr lang="en-GB" dirty="0"/>
              <a:t> </a:t>
            </a:r>
          </a:p>
          <a:p>
            <a:pPr lvl="1"/>
            <a:r>
              <a:rPr lang="en-GB" dirty="0"/>
              <a:t>Explications </a:t>
            </a:r>
            <a:r>
              <a:rPr lang="en-GB" dirty="0" err="1"/>
              <a:t>sur</a:t>
            </a:r>
            <a:r>
              <a:rPr lang="en-GB" dirty="0"/>
              <a:t> les </a:t>
            </a:r>
            <a:r>
              <a:rPr lang="en-GB" dirty="0" err="1"/>
              <a:t>raisonnements</a:t>
            </a:r>
            <a:r>
              <a:rPr lang="en-GB" dirty="0"/>
              <a:t> </a:t>
            </a:r>
            <a:endParaRPr lang="en-GB" dirty="0" smtClean="0"/>
          </a:p>
          <a:p>
            <a:pPr lvl="1">
              <a:buNone/>
            </a:pPr>
            <a:endParaRPr lang="en-GB" dirty="0"/>
          </a:p>
          <a:p>
            <a:r>
              <a:rPr lang="en-GB" sz="2800" b="1" dirty="0">
                <a:solidFill>
                  <a:srgbClr val="FFFF00"/>
                </a:solidFill>
              </a:rPr>
              <a:t>Composition </a:t>
            </a:r>
            <a:r>
              <a:rPr lang="en-GB" sz="2800" dirty="0"/>
              <a:t>: </a:t>
            </a:r>
          </a:p>
          <a:p>
            <a:pPr lvl="1"/>
            <a:r>
              <a:rPr lang="en-GB" dirty="0"/>
              <a:t>Base de </a:t>
            </a:r>
            <a:r>
              <a:rPr lang="en-GB" dirty="0" err="1"/>
              <a:t>connaissances</a:t>
            </a:r>
            <a:r>
              <a:rPr lang="en-GB" dirty="0"/>
              <a:t> </a:t>
            </a:r>
          </a:p>
          <a:p>
            <a:pPr lvl="1"/>
            <a:r>
              <a:rPr lang="en-GB" dirty="0" err="1"/>
              <a:t>Moteur</a:t>
            </a:r>
            <a:r>
              <a:rPr lang="en-GB" dirty="0"/>
              <a:t> </a:t>
            </a:r>
            <a:r>
              <a:rPr lang="en-GB" dirty="0" err="1"/>
              <a:t>d'inférence</a:t>
            </a:r>
            <a:endParaRPr lang="en-GB" dirty="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7000892" y="3643314"/>
            <a:ext cx="1612800" cy="1589927"/>
            <a:chOff x="5076" y="1436"/>
            <a:chExt cx="1120" cy="1104"/>
          </a:xfrm>
        </p:grpSpPr>
        <p:sp>
          <p:nvSpPr>
            <p:cNvPr id="6161" name="Freeform 17"/>
            <p:cNvSpPr>
              <a:spLocks noChangeArrowheads="1"/>
            </p:cNvSpPr>
            <p:nvPr/>
          </p:nvSpPr>
          <p:spPr bwMode="auto">
            <a:xfrm>
              <a:off x="5076" y="1436"/>
              <a:ext cx="1120" cy="1104"/>
            </a:xfrm>
            <a:custGeom>
              <a:avLst/>
              <a:gdLst/>
              <a:ahLst/>
              <a:cxnLst>
                <a:cxn ang="0">
                  <a:pos x="0" y="1861"/>
                </a:cxn>
                <a:cxn ang="0">
                  <a:pos x="2469" y="0"/>
                </a:cxn>
                <a:cxn ang="0">
                  <a:pos x="4939" y="1861"/>
                </a:cxn>
                <a:cxn ang="0">
                  <a:pos x="3971" y="4868"/>
                </a:cxn>
                <a:cxn ang="0">
                  <a:pos x="966" y="4868"/>
                </a:cxn>
                <a:cxn ang="0">
                  <a:pos x="0" y="1861"/>
                </a:cxn>
              </a:cxnLst>
              <a:rect l="0" t="0" r="r" b="b"/>
              <a:pathLst>
                <a:path w="4940" h="4869">
                  <a:moveTo>
                    <a:pt x="0" y="1861"/>
                  </a:moveTo>
                  <a:lnTo>
                    <a:pt x="2469" y="0"/>
                  </a:lnTo>
                  <a:lnTo>
                    <a:pt x="4939" y="1861"/>
                  </a:lnTo>
                  <a:lnTo>
                    <a:pt x="3971" y="4868"/>
                  </a:lnTo>
                  <a:lnTo>
                    <a:pt x="966" y="4868"/>
                  </a:lnTo>
                  <a:lnTo>
                    <a:pt x="0" y="1861"/>
                  </a:lnTo>
                </a:path>
              </a:pathLst>
            </a:custGeom>
            <a:solidFill>
              <a:srgbClr val="99CC00"/>
            </a:solidFill>
            <a:ln w="12600">
              <a:solidFill>
                <a:srgbClr val="000000"/>
              </a:solidFill>
              <a:round/>
              <a:headEnd/>
              <a:tailEnd/>
            </a:ln>
          </p:spPr>
          <p:txBody>
            <a:bodyPr wrap="none" anchor="ctr"/>
            <a:lstStyle/>
            <a:p>
              <a:endParaRPr lang="fr-FR"/>
            </a:p>
          </p:txBody>
        </p:sp>
        <p:sp>
          <p:nvSpPr>
            <p:cNvPr id="6162" name="Text Box 18"/>
            <p:cNvSpPr txBox="1">
              <a:spLocks noChangeArrowheads="1"/>
            </p:cNvSpPr>
            <p:nvPr/>
          </p:nvSpPr>
          <p:spPr bwMode="auto">
            <a:xfrm>
              <a:off x="5200" y="1847"/>
              <a:ext cx="919" cy="267"/>
            </a:xfrm>
            <a:prstGeom prst="rect">
              <a:avLst/>
            </a:prstGeom>
            <a:noFill/>
            <a:ln w="9525">
              <a:noFill/>
              <a:miter lim="800000"/>
              <a:headEnd/>
              <a:tailEnd/>
            </a:ln>
          </p:spPr>
          <p:txBody>
            <a:bodyPr wrap="none" lIns="89982" tIns="46790" rIns="89982" bIns="46790" anchor="ctr">
              <a:spAutoFit/>
            </a:bodyPr>
            <a:lstStyle/>
            <a:p>
              <a:pPr algn="ctr" defTabSz="828013" hangingPunct="0">
                <a:lnSpc>
                  <a:spcPct val="94000"/>
                </a:lnSpc>
                <a:buClr>
                  <a:srgbClr val="000000"/>
                </a:buClr>
                <a:buSzPct val="45000"/>
                <a:tabLst>
                  <a:tab pos="656650" algn="l"/>
                </a:tabLst>
              </a:pPr>
              <a:r>
                <a:rPr lang="en-GB" sz="2000" dirty="0" err="1">
                  <a:latin typeface="Times" charset="0"/>
                </a:rPr>
                <a:t>Utilisateur</a:t>
              </a:r>
              <a:endParaRPr lang="en-GB" sz="2000" dirty="0">
                <a:latin typeface="Times" charset="0"/>
              </a:endParaRPr>
            </a:p>
          </p:txBody>
        </p:sp>
      </p:grpSp>
      <p:pic>
        <p:nvPicPr>
          <p:cNvPr id="6166" name="Picture 22"/>
          <p:cNvPicPr>
            <a:picLocks noChangeAspect="1" noChangeArrowheads="1"/>
          </p:cNvPicPr>
          <p:nvPr/>
        </p:nvPicPr>
        <p:blipFill>
          <a:blip r:embed="rId3"/>
          <a:srcRect/>
          <a:stretch>
            <a:fillRect/>
          </a:stretch>
        </p:blipFill>
        <p:spPr bwMode="auto">
          <a:xfrm>
            <a:off x="7422847" y="1854988"/>
            <a:ext cx="1044000" cy="1836192"/>
          </a:xfrm>
          <a:prstGeom prst="rect">
            <a:avLst/>
          </a:prstGeom>
          <a:noFill/>
        </p:spPr>
      </p:pic>
      <p:grpSp>
        <p:nvGrpSpPr>
          <p:cNvPr id="3" name="Group 1"/>
          <p:cNvGrpSpPr>
            <a:grpSpLocks/>
          </p:cNvGrpSpPr>
          <p:nvPr/>
        </p:nvGrpSpPr>
        <p:grpSpPr bwMode="auto">
          <a:xfrm>
            <a:off x="1086847" y="1463268"/>
            <a:ext cx="1176480" cy="842488"/>
            <a:chOff x="996" y="812"/>
            <a:chExt cx="816" cy="585"/>
          </a:xfrm>
        </p:grpSpPr>
        <p:sp>
          <p:nvSpPr>
            <p:cNvPr id="6146" name="AutoShape 2"/>
            <p:cNvSpPr>
              <a:spLocks noChangeArrowheads="1"/>
            </p:cNvSpPr>
            <p:nvPr/>
          </p:nvSpPr>
          <p:spPr bwMode="auto">
            <a:xfrm>
              <a:off x="996" y="812"/>
              <a:ext cx="816" cy="585"/>
            </a:xfrm>
            <a:prstGeom prst="roundRect">
              <a:avLst>
                <a:gd name="adj" fmla="val 167"/>
              </a:avLst>
            </a:prstGeom>
            <a:solidFill>
              <a:srgbClr val="FF6600"/>
            </a:solidFill>
            <a:ln w="12600">
              <a:solidFill>
                <a:srgbClr val="000000"/>
              </a:solidFill>
              <a:round/>
              <a:headEnd/>
              <a:tailEnd/>
            </a:ln>
          </p:spPr>
          <p:txBody>
            <a:bodyPr wrap="none" anchor="ctr"/>
            <a:lstStyle/>
            <a:p>
              <a:endParaRPr lang="fr-FR"/>
            </a:p>
          </p:txBody>
        </p:sp>
        <p:sp>
          <p:nvSpPr>
            <p:cNvPr id="6147" name="Text Box 3"/>
            <p:cNvSpPr txBox="1">
              <a:spLocks noChangeArrowheads="1"/>
            </p:cNvSpPr>
            <p:nvPr/>
          </p:nvSpPr>
          <p:spPr bwMode="auto">
            <a:xfrm>
              <a:off x="996" y="831"/>
              <a:ext cx="816" cy="548"/>
            </a:xfrm>
            <a:prstGeom prst="rect">
              <a:avLst/>
            </a:prstGeom>
            <a:noFill/>
            <a:ln w="9525">
              <a:noFill/>
              <a:miter lim="800000"/>
              <a:headEnd/>
              <a:tailEnd/>
            </a:ln>
          </p:spPr>
          <p:txBody>
            <a:bodyPr lIns="89982" tIns="46790" rIns="89982" bIns="46790" anchor="ctr">
              <a:spAutoFit/>
            </a:bodyPr>
            <a:lstStyle/>
            <a:p>
              <a:pPr algn="ctr" defTabSz="828013" hangingPunct="0">
                <a:lnSpc>
                  <a:spcPct val="94000"/>
                </a:lnSpc>
                <a:buClr>
                  <a:srgbClr val="000000"/>
                </a:buClr>
                <a:buSzPct val="45000"/>
                <a:tabLst>
                  <a:tab pos="656650" algn="l"/>
                </a:tabLst>
              </a:pPr>
              <a:r>
                <a:rPr lang="en-GB" sz="1600" dirty="0">
                  <a:latin typeface="Times" charset="0"/>
                </a:rPr>
                <a:t>Expert</a:t>
              </a:r>
            </a:p>
            <a:p>
              <a:pPr algn="ctr" defTabSz="828013" hangingPunct="0">
                <a:lnSpc>
                  <a:spcPct val="94000"/>
                </a:lnSpc>
                <a:buClr>
                  <a:srgbClr val="000000"/>
                </a:buClr>
                <a:buSzPct val="45000"/>
                <a:tabLst>
                  <a:tab pos="656650" algn="l"/>
                </a:tabLst>
              </a:pPr>
              <a:r>
                <a:rPr lang="en-GB" sz="1600" dirty="0">
                  <a:latin typeface="Times" charset="0"/>
                </a:rPr>
                <a:t>du</a:t>
              </a:r>
            </a:p>
            <a:p>
              <a:pPr algn="ctr" defTabSz="828013" hangingPunct="0">
                <a:lnSpc>
                  <a:spcPct val="94000"/>
                </a:lnSpc>
                <a:buClr>
                  <a:srgbClr val="000000"/>
                </a:buClr>
                <a:buSzPct val="45000"/>
                <a:tabLst>
                  <a:tab pos="656650" algn="l"/>
                </a:tabLst>
              </a:pPr>
              <a:r>
                <a:rPr lang="en-GB" sz="1600" dirty="0" err="1">
                  <a:latin typeface="Times" charset="0"/>
                </a:rPr>
                <a:t>domaine</a:t>
              </a:r>
              <a:endParaRPr lang="en-GB" sz="1600" dirty="0">
                <a:latin typeface="Times" charset="0"/>
              </a:endParaRPr>
            </a:p>
          </p:txBody>
        </p:sp>
      </p:grpSp>
      <p:grpSp>
        <p:nvGrpSpPr>
          <p:cNvPr id="4" name="Group 4"/>
          <p:cNvGrpSpPr>
            <a:grpSpLocks/>
          </p:cNvGrpSpPr>
          <p:nvPr/>
        </p:nvGrpSpPr>
        <p:grpSpPr bwMode="auto">
          <a:xfrm>
            <a:off x="995180" y="3423312"/>
            <a:ext cx="1452960" cy="1036909"/>
            <a:chOff x="948" y="2156"/>
            <a:chExt cx="1009" cy="720"/>
          </a:xfrm>
        </p:grpSpPr>
        <p:sp>
          <p:nvSpPr>
            <p:cNvPr id="6149" name="AutoShape 5"/>
            <p:cNvSpPr>
              <a:spLocks noChangeArrowheads="1"/>
            </p:cNvSpPr>
            <p:nvPr/>
          </p:nvSpPr>
          <p:spPr bwMode="auto">
            <a:xfrm>
              <a:off x="948" y="2156"/>
              <a:ext cx="1008" cy="720"/>
            </a:xfrm>
            <a:prstGeom prst="roundRect">
              <a:avLst>
                <a:gd name="adj" fmla="val 139"/>
              </a:avLst>
            </a:prstGeom>
            <a:solidFill>
              <a:srgbClr val="FF6600"/>
            </a:solidFill>
            <a:ln w="12600">
              <a:solidFill>
                <a:srgbClr val="000000"/>
              </a:solidFill>
              <a:round/>
              <a:headEnd/>
              <a:tailEnd/>
            </a:ln>
          </p:spPr>
          <p:txBody>
            <a:bodyPr wrap="none" anchor="ctr"/>
            <a:lstStyle/>
            <a:p>
              <a:endParaRPr lang="fr-FR" sz="2000"/>
            </a:p>
          </p:txBody>
        </p:sp>
        <p:sp>
          <p:nvSpPr>
            <p:cNvPr id="6150" name="Text Box 6"/>
            <p:cNvSpPr txBox="1">
              <a:spLocks noChangeArrowheads="1"/>
            </p:cNvSpPr>
            <p:nvPr/>
          </p:nvSpPr>
          <p:spPr bwMode="auto">
            <a:xfrm>
              <a:off x="948" y="2405"/>
              <a:ext cx="1009" cy="267"/>
            </a:xfrm>
            <a:prstGeom prst="rect">
              <a:avLst/>
            </a:prstGeom>
            <a:noFill/>
            <a:ln w="9525">
              <a:noFill/>
              <a:miter lim="800000"/>
              <a:headEnd/>
              <a:tailEnd/>
            </a:ln>
          </p:spPr>
          <p:txBody>
            <a:bodyPr wrap="none" lIns="89982" tIns="46790" rIns="89982" bIns="46790" anchor="ctr">
              <a:spAutoFit/>
            </a:bodyPr>
            <a:lstStyle/>
            <a:p>
              <a:pPr algn="ctr" defTabSz="828013" hangingPunct="0">
                <a:lnSpc>
                  <a:spcPct val="94000"/>
                </a:lnSpc>
                <a:buClr>
                  <a:srgbClr val="000000"/>
                </a:buClr>
                <a:buSzPct val="45000"/>
                <a:tabLst>
                  <a:tab pos="656650" algn="l"/>
                  <a:tab pos="1313299" algn="l"/>
                </a:tabLst>
              </a:pPr>
              <a:r>
                <a:rPr lang="en-GB" sz="2000" dirty="0" err="1">
                  <a:latin typeface="Times" charset="0"/>
                </a:rPr>
                <a:t>Cogniticien</a:t>
              </a:r>
              <a:endParaRPr lang="en-GB" sz="2000" dirty="0">
                <a:latin typeface="Times" charset="0"/>
              </a:endParaRPr>
            </a:p>
          </p:txBody>
        </p:sp>
      </p:grpSp>
      <p:pic>
        <p:nvPicPr>
          <p:cNvPr id="6167" name="Picture 23"/>
          <p:cNvPicPr>
            <a:picLocks noChangeAspect="1" noChangeArrowheads="1"/>
          </p:cNvPicPr>
          <p:nvPr/>
        </p:nvPicPr>
        <p:blipFill>
          <a:blip r:embed="rId4"/>
          <a:srcRect/>
          <a:stretch>
            <a:fillRect/>
          </a:stretch>
        </p:blipFill>
        <p:spPr bwMode="auto">
          <a:xfrm>
            <a:off x="2328127" y="1071546"/>
            <a:ext cx="792000" cy="1697938"/>
          </a:xfrm>
          <a:prstGeom prst="rect">
            <a:avLst/>
          </a:prstGeom>
          <a:noFill/>
        </p:spPr>
      </p:pic>
      <p:sp>
        <p:nvSpPr>
          <p:cNvPr id="6169" name="Line 25"/>
          <p:cNvSpPr>
            <a:spLocks noChangeShapeType="1"/>
          </p:cNvSpPr>
          <p:nvPr/>
        </p:nvSpPr>
        <p:spPr bwMode="auto">
          <a:xfrm>
            <a:off x="1478527" y="2312956"/>
            <a:ext cx="1440" cy="1106036"/>
          </a:xfrm>
          <a:prstGeom prst="line">
            <a:avLst/>
          </a:prstGeom>
          <a:noFill/>
          <a:ln w="28440">
            <a:solidFill>
              <a:srgbClr val="000000"/>
            </a:solidFill>
            <a:round/>
            <a:headEnd/>
            <a:tailEnd type="triangle" w="lg" len="lg"/>
          </a:ln>
        </p:spPr>
        <p:txBody>
          <a:bodyPr lIns="82945" tIns="41473" rIns="82945" bIns="41473"/>
          <a:lstStyle/>
          <a:p>
            <a:endParaRPr lang="fr-FR"/>
          </a:p>
        </p:txBody>
      </p:sp>
      <p:sp>
        <p:nvSpPr>
          <p:cNvPr id="6170" name="Line 26"/>
          <p:cNvSpPr>
            <a:spLocks noChangeShapeType="1"/>
          </p:cNvSpPr>
          <p:nvPr/>
        </p:nvSpPr>
        <p:spPr bwMode="auto">
          <a:xfrm flipV="1">
            <a:off x="1936447" y="2312957"/>
            <a:ext cx="1440" cy="1108916"/>
          </a:xfrm>
          <a:prstGeom prst="line">
            <a:avLst/>
          </a:prstGeom>
          <a:noFill/>
          <a:ln w="28440">
            <a:solidFill>
              <a:srgbClr val="000000"/>
            </a:solidFill>
            <a:round/>
            <a:headEnd/>
            <a:tailEnd type="triangle" w="lg" len="lg"/>
          </a:ln>
        </p:spPr>
        <p:txBody>
          <a:bodyPr lIns="82945" tIns="41473" rIns="82945" bIns="41473"/>
          <a:lstStyle/>
          <a:p>
            <a:endParaRPr lang="fr-FR"/>
          </a:p>
        </p:txBody>
      </p:sp>
      <p:sp>
        <p:nvSpPr>
          <p:cNvPr id="6151" name="AutoShape 7"/>
          <p:cNvSpPr>
            <a:spLocks noChangeArrowheads="1"/>
          </p:cNvSpPr>
          <p:nvPr/>
        </p:nvSpPr>
        <p:spPr bwMode="auto">
          <a:xfrm>
            <a:off x="3242526" y="1463267"/>
            <a:ext cx="3663360" cy="4216763"/>
          </a:xfrm>
          <a:prstGeom prst="roundRect">
            <a:avLst>
              <a:gd name="adj" fmla="val 37"/>
            </a:avLst>
          </a:prstGeom>
          <a:solidFill>
            <a:srgbClr val="FFCC00"/>
          </a:solidFill>
          <a:ln w="12600">
            <a:solidFill>
              <a:srgbClr val="000000"/>
            </a:solidFill>
            <a:round/>
            <a:headEnd/>
            <a:tailEnd/>
          </a:ln>
        </p:spPr>
        <p:txBody>
          <a:bodyPr wrap="none" lIns="82945" tIns="41473" rIns="82945" bIns="41473" anchor="ctr"/>
          <a:lstStyle/>
          <a:p>
            <a:endParaRPr lang="fr-FR"/>
          </a:p>
        </p:txBody>
      </p:sp>
      <p:sp>
        <p:nvSpPr>
          <p:cNvPr id="6153" name="AutoShape 9"/>
          <p:cNvSpPr>
            <a:spLocks noChangeArrowheads="1"/>
          </p:cNvSpPr>
          <p:nvPr/>
        </p:nvSpPr>
        <p:spPr bwMode="auto">
          <a:xfrm>
            <a:off x="3571868" y="3857628"/>
            <a:ext cx="1625376" cy="1313418"/>
          </a:xfrm>
          <a:prstGeom prst="roundRect">
            <a:avLst>
              <a:gd name="adj" fmla="val 16667"/>
            </a:avLst>
          </a:prstGeom>
          <a:solidFill>
            <a:srgbClr val="6699FF"/>
          </a:solidFill>
          <a:ln w="12600">
            <a:solidFill>
              <a:srgbClr val="000000"/>
            </a:solidFill>
            <a:round/>
            <a:headEnd/>
            <a:tailEnd/>
          </a:ln>
        </p:spPr>
        <p:txBody>
          <a:bodyPr wrap="none" lIns="82945" tIns="41473" rIns="82945" bIns="41473" anchor="ctr"/>
          <a:lstStyle/>
          <a:p>
            <a:endParaRPr lang="fr-FR"/>
          </a:p>
        </p:txBody>
      </p:sp>
      <p:sp>
        <p:nvSpPr>
          <p:cNvPr id="6154" name="Text Box 10"/>
          <p:cNvSpPr txBox="1">
            <a:spLocks noChangeArrowheads="1"/>
          </p:cNvSpPr>
          <p:nvPr/>
        </p:nvSpPr>
        <p:spPr bwMode="auto">
          <a:xfrm>
            <a:off x="3578047" y="4206755"/>
            <a:ext cx="1519378" cy="548662"/>
          </a:xfrm>
          <a:prstGeom prst="rect">
            <a:avLst/>
          </a:prstGeom>
          <a:noFill/>
          <a:ln w="9525">
            <a:noFill/>
            <a:miter lim="800000"/>
            <a:headEnd/>
            <a:tailEnd/>
          </a:ln>
        </p:spPr>
        <p:txBody>
          <a:bodyPr wrap="none" lIns="81623" tIns="42443" rIns="81623" bIns="42443" anchor="ctr">
            <a:spAutoFit/>
          </a:bodyPr>
          <a:lstStyle/>
          <a:p>
            <a:pPr algn="ctr" defTabSz="828013" hangingPunct="0">
              <a:lnSpc>
                <a:spcPct val="94000"/>
              </a:lnSpc>
              <a:buClr>
                <a:srgbClr val="000000"/>
              </a:buClr>
              <a:buSzPct val="45000"/>
              <a:tabLst>
                <a:tab pos="656650" algn="l"/>
                <a:tab pos="1313299" algn="l"/>
              </a:tabLst>
            </a:pPr>
            <a:r>
              <a:rPr lang="en-GB" sz="1600" dirty="0" smtClean="0">
                <a:latin typeface="Times" charset="0"/>
              </a:rPr>
              <a:t>Base de</a:t>
            </a:r>
            <a:endParaRPr lang="en-GB" sz="1600" dirty="0">
              <a:latin typeface="Times" charset="0"/>
            </a:endParaRPr>
          </a:p>
          <a:p>
            <a:pPr algn="ctr" defTabSz="828013" hangingPunct="0">
              <a:lnSpc>
                <a:spcPct val="94000"/>
              </a:lnSpc>
              <a:buClr>
                <a:srgbClr val="000000"/>
              </a:buClr>
              <a:buSzPct val="45000"/>
              <a:tabLst>
                <a:tab pos="656650" algn="l"/>
                <a:tab pos="1313299" algn="l"/>
              </a:tabLst>
            </a:pPr>
            <a:r>
              <a:rPr lang="en-GB" sz="1600" dirty="0" err="1">
                <a:latin typeface="Times" charset="0"/>
              </a:rPr>
              <a:t>connaissances</a:t>
            </a:r>
            <a:endParaRPr lang="en-GB" sz="1600" dirty="0">
              <a:latin typeface="Times" charset="0"/>
            </a:endParaRPr>
          </a:p>
        </p:txBody>
      </p:sp>
      <p:sp>
        <p:nvSpPr>
          <p:cNvPr id="6156" name="AutoShape 12"/>
          <p:cNvSpPr>
            <a:spLocks noChangeArrowheads="1"/>
          </p:cNvSpPr>
          <p:nvPr/>
        </p:nvSpPr>
        <p:spPr bwMode="auto">
          <a:xfrm>
            <a:off x="3589566" y="1938517"/>
            <a:ext cx="1382400" cy="1326379"/>
          </a:xfrm>
          <a:prstGeom prst="roundRect">
            <a:avLst>
              <a:gd name="adj" fmla="val 16630"/>
            </a:avLst>
          </a:prstGeom>
          <a:solidFill>
            <a:srgbClr val="6699FF"/>
          </a:solidFill>
          <a:ln w="12600">
            <a:solidFill>
              <a:srgbClr val="000000"/>
            </a:solidFill>
            <a:round/>
            <a:headEnd/>
            <a:tailEnd/>
          </a:ln>
        </p:spPr>
        <p:txBody>
          <a:bodyPr wrap="none" lIns="82945" tIns="41473" rIns="82945" bIns="41473" anchor="ctr"/>
          <a:lstStyle/>
          <a:p>
            <a:endParaRPr lang="fr-FR"/>
          </a:p>
        </p:txBody>
      </p:sp>
      <p:sp>
        <p:nvSpPr>
          <p:cNvPr id="6157" name="Text Box 13"/>
          <p:cNvSpPr txBox="1">
            <a:spLocks noChangeArrowheads="1"/>
          </p:cNvSpPr>
          <p:nvPr/>
        </p:nvSpPr>
        <p:spPr bwMode="auto">
          <a:xfrm>
            <a:off x="3566948" y="2204611"/>
            <a:ext cx="1408770" cy="606499"/>
          </a:xfrm>
          <a:prstGeom prst="rect">
            <a:avLst/>
          </a:prstGeom>
          <a:noFill/>
          <a:ln w="9525">
            <a:noFill/>
            <a:miter lim="800000"/>
            <a:headEnd/>
            <a:tailEnd/>
          </a:ln>
        </p:spPr>
        <p:txBody>
          <a:bodyPr wrap="none" lIns="81623" tIns="42443" rIns="81623" bIns="42443" anchor="ctr">
            <a:spAutoFit/>
          </a:bodyPr>
          <a:lstStyle/>
          <a:p>
            <a:pPr algn="ctr" defTabSz="828013" hangingPunct="0">
              <a:lnSpc>
                <a:spcPct val="94000"/>
              </a:lnSpc>
              <a:buClr>
                <a:srgbClr val="000000"/>
              </a:buClr>
              <a:buSzPct val="45000"/>
              <a:tabLst>
                <a:tab pos="656650" algn="l"/>
              </a:tabLst>
            </a:pPr>
            <a:r>
              <a:rPr lang="en-GB" sz="1800" dirty="0" err="1">
                <a:latin typeface="Times" charset="0"/>
              </a:rPr>
              <a:t>Moteur</a:t>
            </a:r>
            <a:endParaRPr lang="en-GB" sz="1800" dirty="0">
              <a:latin typeface="Times" charset="0"/>
            </a:endParaRPr>
          </a:p>
          <a:p>
            <a:pPr algn="ctr" defTabSz="828013" hangingPunct="0">
              <a:lnSpc>
                <a:spcPct val="94000"/>
              </a:lnSpc>
              <a:buClr>
                <a:srgbClr val="000000"/>
              </a:buClr>
              <a:buSzPct val="45000"/>
              <a:tabLst>
                <a:tab pos="656650" algn="l"/>
              </a:tabLst>
            </a:pPr>
            <a:r>
              <a:rPr lang="en-GB" sz="1800" dirty="0" err="1">
                <a:latin typeface="Times" charset="0"/>
              </a:rPr>
              <a:t>d’inférences</a:t>
            </a:r>
            <a:endParaRPr lang="en-GB" sz="1800" dirty="0">
              <a:latin typeface="Times" charset="0"/>
            </a:endParaRPr>
          </a:p>
        </p:txBody>
      </p:sp>
      <p:sp>
        <p:nvSpPr>
          <p:cNvPr id="6158" name="Freeform 14"/>
          <p:cNvSpPr>
            <a:spLocks noChangeArrowheads="1"/>
          </p:cNvSpPr>
          <p:nvPr/>
        </p:nvSpPr>
        <p:spPr bwMode="auto">
          <a:xfrm>
            <a:off x="5206686" y="1999003"/>
            <a:ext cx="1451520" cy="3456363"/>
          </a:xfrm>
          <a:custGeom>
            <a:avLst/>
            <a:gdLst/>
            <a:ahLst/>
            <a:cxnLst>
              <a:cxn ang="0">
                <a:pos x="1110" y="0"/>
              </a:cxn>
              <a:cxn ang="0">
                <a:pos x="3333" y="0"/>
              </a:cxn>
              <a:cxn ang="0">
                <a:pos x="4445" y="5291"/>
              </a:cxn>
              <a:cxn ang="0">
                <a:pos x="3333" y="10583"/>
              </a:cxn>
              <a:cxn ang="0">
                <a:pos x="1110" y="10583"/>
              </a:cxn>
              <a:cxn ang="0">
                <a:pos x="0" y="5291"/>
              </a:cxn>
              <a:cxn ang="0">
                <a:pos x="1110" y="0"/>
              </a:cxn>
            </a:cxnLst>
            <a:rect l="0" t="0" r="r" b="b"/>
            <a:pathLst>
              <a:path w="4446" h="10584">
                <a:moveTo>
                  <a:pt x="1110" y="0"/>
                </a:moveTo>
                <a:lnTo>
                  <a:pt x="3333" y="0"/>
                </a:lnTo>
                <a:lnTo>
                  <a:pt x="4445" y="5291"/>
                </a:lnTo>
                <a:lnTo>
                  <a:pt x="3333" y="10583"/>
                </a:lnTo>
                <a:lnTo>
                  <a:pt x="1110" y="10583"/>
                </a:lnTo>
                <a:lnTo>
                  <a:pt x="0" y="5291"/>
                </a:lnTo>
                <a:lnTo>
                  <a:pt x="1110" y="0"/>
                </a:lnTo>
              </a:path>
            </a:pathLst>
          </a:custGeom>
          <a:solidFill>
            <a:srgbClr val="6699FF"/>
          </a:solidFill>
          <a:ln w="12600">
            <a:solidFill>
              <a:srgbClr val="000000"/>
            </a:solidFill>
            <a:round/>
            <a:headEnd/>
            <a:tailEnd/>
          </a:ln>
        </p:spPr>
        <p:txBody>
          <a:bodyPr wrap="none" lIns="82945" tIns="41473" rIns="82945" bIns="41473" anchor="ctr"/>
          <a:lstStyle/>
          <a:p>
            <a:endParaRPr lang="fr-FR"/>
          </a:p>
        </p:txBody>
      </p:sp>
      <p:sp>
        <p:nvSpPr>
          <p:cNvPr id="6159" name="Text Box 15"/>
          <p:cNvSpPr txBox="1">
            <a:spLocks noChangeArrowheads="1"/>
          </p:cNvSpPr>
          <p:nvPr/>
        </p:nvSpPr>
        <p:spPr bwMode="auto">
          <a:xfrm>
            <a:off x="5326769" y="2990429"/>
            <a:ext cx="1169137" cy="606499"/>
          </a:xfrm>
          <a:prstGeom prst="rect">
            <a:avLst/>
          </a:prstGeom>
          <a:noFill/>
          <a:ln w="9525">
            <a:noFill/>
            <a:miter lim="800000"/>
            <a:headEnd/>
            <a:tailEnd/>
          </a:ln>
        </p:spPr>
        <p:txBody>
          <a:bodyPr wrap="square" lIns="81623" tIns="42443" rIns="81623" bIns="42443" anchor="ctr">
            <a:spAutoFit/>
          </a:bodyPr>
          <a:lstStyle/>
          <a:p>
            <a:pPr algn="ctr" defTabSz="828013" hangingPunct="0">
              <a:lnSpc>
                <a:spcPct val="94000"/>
              </a:lnSpc>
              <a:buClr>
                <a:srgbClr val="000000"/>
              </a:buClr>
              <a:buSzPct val="45000"/>
              <a:tabLst>
                <a:tab pos="656650" algn="l"/>
              </a:tabLst>
            </a:pPr>
            <a:r>
              <a:rPr lang="en-GB" sz="1800" dirty="0">
                <a:latin typeface="Times" charset="0"/>
              </a:rPr>
              <a:t>Interface</a:t>
            </a:r>
          </a:p>
          <a:p>
            <a:pPr algn="ctr" defTabSz="828013" hangingPunct="0">
              <a:lnSpc>
                <a:spcPct val="94000"/>
              </a:lnSpc>
              <a:buClr>
                <a:srgbClr val="000000"/>
              </a:buClr>
              <a:buSzPct val="45000"/>
              <a:tabLst>
                <a:tab pos="656650" algn="l"/>
              </a:tabLst>
            </a:pPr>
            <a:r>
              <a:rPr lang="en-GB" sz="1800" dirty="0" err="1">
                <a:latin typeface="Times" charset="0"/>
              </a:rPr>
              <a:t>utilisateur</a:t>
            </a:r>
            <a:endParaRPr lang="en-GB" sz="1800" dirty="0">
              <a:latin typeface="Times" charset="0"/>
            </a:endParaRPr>
          </a:p>
        </p:txBody>
      </p:sp>
      <p:sp>
        <p:nvSpPr>
          <p:cNvPr id="6165" name="Text Box 21"/>
          <p:cNvSpPr txBox="1">
            <a:spLocks noChangeArrowheads="1"/>
          </p:cNvSpPr>
          <p:nvPr/>
        </p:nvSpPr>
        <p:spPr bwMode="auto">
          <a:xfrm>
            <a:off x="4142526" y="1523754"/>
            <a:ext cx="2142946" cy="403944"/>
          </a:xfrm>
          <a:prstGeom prst="rect">
            <a:avLst/>
          </a:prstGeom>
          <a:noFill/>
          <a:ln w="9525">
            <a:noFill/>
            <a:miter lim="800000"/>
            <a:headEnd/>
            <a:tailEnd/>
          </a:ln>
        </p:spPr>
        <p:txBody>
          <a:bodyPr wrap="none" lIns="81623" tIns="42443" rIns="81623" bIns="42443">
            <a:spAutoFit/>
          </a:bodyPr>
          <a:lstStyle/>
          <a:p>
            <a:pPr defTabSz="828013" hangingPunct="0">
              <a:lnSpc>
                <a:spcPct val="94000"/>
              </a:lnSpc>
              <a:buClr>
                <a:srgbClr val="000000"/>
              </a:buClr>
              <a:buSzPct val="45000"/>
              <a:tabLst>
                <a:tab pos="656650" algn="l"/>
                <a:tab pos="1313299" algn="l"/>
              </a:tabLst>
            </a:pPr>
            <a:r>
              <a:rPr lang="en-GB" sz="2200" dirty="0" err="1">
                <a:latin typeface="Times" charset="0"/>
              </a:rPr>
              <a:t>Système</a:t>
            </a:r>
            <a:r>
              <a:rPr lang="en-GB" sz="2200" dirty="0">
                <a:latin typeface="Times" charset="0"/>
              </a:rPr>
              <a:t>-expert</a:t>
            </a:r>
          </a:p>
        </p:txBody>
      </p:sp>
      <p:pic>
        <p:nvPicPr>
          <p:cNvPr id="6171" name="Picture 27"/>
          <p:cNvPicPr>
            <a:picLocks noChangeAspect="1" noChangeArrowheads="1"/>
          </p:cNvPicPr>
          <p:nvPr/>
        </p:nvPicPr>
        <p:blipFill>
          <a:blip r:embed="rId5"/>
          <a:srcRect/>
          <a:stretch>
            <a:fillRect/>
          </a:stretch>
        </p:blipFill>
        <p:spPr bwMode="auto">
          <a:xfrm>
            <a:off x="5463006" y="3879841"/>
            <a:ext cx="836640" cy="1175163"/>
          </a:xfrm>
          <a:prstGeom prst="rect">
            <a:avLst/>
          </a:prstGeom>
          <a:noFill/>
        </p:spPr>
      </p:pic>
      <p:pic>
        <p:nvPicPr>
          <p:cNvPr id="6168" name="Picture 24"/>
          <p:cNvPicPr>
            <a:picLocks noChangeAspect="1" noChangeArrowheads="1"/>
          </p:cNvPicPr>
          <p:nvPr/>
        </p:nvPicPr>
        <p:blipFill>
          <a:blip r:embed="rId6"/>
          <a:srcRect/>
          <a:stretch>
            <a:fillRect/>
          </a:stretch>
        </p:blipFill>
        <p:spPr bwMode="auto">
          <a:xfrm>
            <a:off x="1022046" y="4402616"/>
            <a:ext cx="1821600" cy="1454553"/>
          </a:xfrm>
          <a:prstGeom prst="rect">
            <a:avLst/>
          </a:prstGeom>
          <a:noFill/>
        </p:spPr>
      </p:pic>
      <p:sp>
        <p:nvSpPr>
          <p:cNvPr id="6164" name="Line 20"/>
          <p:cNvSpPr>
            <a:spLocks noChangeShapeType="1"/>
          </p:cNvSpPr>
          <p:nvPr/>
        </p:nvSpPr>
        <p:spPr bwMode="auto">
          <a:xfrm flipH="1">
            <a:off x="2588766" y="3946088"/>
            <a:ext cx="901440" cy="1440"/>
          </a:xfrm>
          <a:prstGeom prst="line">
            <a:avLst/>
          </a:prstGeom>
          <a:noFill/>
          <a:ln w="28440">
            <a:solidFill>
              <a:srgbClr val="000000"/>
            </a:solidFill>
            <a:round/>
            <a:headEnd/>
            <a:tailEnd type="triangle" w="lg" len="lg"/>
          </a:ln>
        </p:spPr>
        <p:txBody>
          <a:bodyPr lIns="82945" tIns="41473" rIns="82945" bIns="41473"/>
          <a:lstStyle/>
          <a:p>
            <a:endParaRPr lang="fr-FR"/>
          </a:p>
        </p:txBody>
      </p:sp>
      <p:sp>
        <p:nvSpPr>
          <p:cNvPr id="6163" name="Line 19"/>
          <p:cNvSpPr>
            <a:spLocks noChangeShapeType="1"/>
          </p:cNvSpPr>
          <p:nvPr/>
        </p:nvSpPr>
        <p:spPr bwMode="auto">
          <a:xfrm>
            <a:off x="2588766" y="4206755"/>
            <a:ext cx="898560" cy="1441"/>
          </a:xfrm>
          <a:prstGeom prst="line">
            <a:avLst/>
          </a:prstGeom>
          <a:noFill/>
          <a:ln w="28440">
            <a:solidFill>
              <a:srgbClr val="000000"/>
            </a:solidFill>
            <a:round/>
            <a:headEnd/>
            <a:tailEnd type="triangle" w="lg" len="lg"/>
          </a:ln>
        </p:spPr>
        <p:txBody>
          <a:bodyPr lIns="82945" tIns="41473" rIns="82945" bIns="41473"/>
          <a:lstStyle/>
          <a:p>
            <a:endParaRPr lang="fr-FR"/>
          </a:p>
        </p:txBody>
      </p:sp>
      <p:sp>
        <p:nvSpPr>
          <p:cNvPr id="27" name="AutoShape 4"/>
          <p:cNvSpPr>
            <a:spLocks noGrp="1" noChangeArrowheads="1"/>
          </p:cNvSpPr>
          <p:nvPr>
            <p:ph type="title"/>
          </p:nvPr>
        </p:nvSpPr>
        <p:spPr>
          <a:xfrm>
            <a:off x="1528770" y="228600"/>
            <a:ext cx="6186502" cy="563563"/>
          </a:xfrm>
        </p:spPr>
        <p:txBody>
          <a:bodyPr/>
          <a:lstStyle/>
          <a:p>
            <a:r>
              <a:rPr lang="en-GB" dirty="0">
                <a:solidFill>
                  <a:srgbClr val="FFFF00"/>
                </a:solidFill>
              </a:rPr>
              <a:t>Structures de </a:t>
            </a:r>
            <a:r>
              <a:rPr lang="en-GB" dirty="0" err="1" smtClean="0">
                <a:solidFill>
                  <a:srgbClr val="FFFF00"/>
                </a:solidFill>
              </a:rPr>
              <a:t>contrôle</a:t>
            </a:r>
            <a:r>
              <a:rPr lang="en-GB" dirty="0" smtClean="0">
                <a:solidFill>
                  <a:srgbClr val="FFFF00"/>
                </a:solidFill>
              </a:rPr>
              <a:t> </a:t>
            </a:r>
            <a:r>
              <a:rPr lang="en-GB" sz="2000" dirty="0" smtClean="0">
                <a:solidFill>
                  <a:srgbClr val="FFFF00"/>
                </a:solidFill>
              </a:rPr>
              <a:t>(suite)</a:t>
            </a:r>
            <a:endParaRPr lang="en-GB" sz="2000" dirty="0">
              <a:solidFill>
                <a:srgbClr val="FFFF00"/>
              </a:solidFill>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p:cNvSpPr>
            <a:spLocks noGrp="1" noChangeArrowheads="1"/>
          </p:cNvSpPr>
          <p:nvPr>
            <p:ph type="title"/>
          </p:nvPr>
        </p:nvSpPr>
        <p:spPr>
          <a:xfrm>
            <a:off x="2528902" y="222231"/>
            <a:ext cx="3829048" cy="563563"/>
          </a:xfrm>
        </p:spPr>
        <p:txBody>
          <a:bodyPr/>
          <a:lstStyle/>
          <a:p>
            <a:r>
              <a:rPr lang="en-GB" dirty="0" err="1">
                <a:solidFill>
                  <a:srgbClr val="FFFF00"/>
                </a:solidFill>
              </a:rPr>
              <a:t>Différents</a:t>
            </a:r>
            <a:r>
              <a:rPr lang="en-GB" dirty="0">
                <a:solidFill>
                  <a:srgbClr val="FFFF00"/>
                </a:solidFill>
              </a:rPr>
              <a:t> </a:t>
            </a:r>
            <a:r>
              <a:rPr lang="en-GB" dirty="0" err="1">
                <a:solidFill>
                  <a:srgbClr val="FFFF00"/>
                </a:solidFill>
              </a:rPr>
              <a:t>rôles</a:t>
            </a:r>
            <a:endParaRPr lang="en-GB" dirty="0">
              <a:solidFill>
                <a:srgbClr val="FFFF00"/>
              </a:solidFill>
            </a:endParaRPr>
          </a:p>
        </p:txBody>
      </p:sp>
      <p:sp>
        <p:nvSpPr>
          <p:cNvPr id="10245" name="Rectangle 5"/>
          <p:cNvSpPr>
            <a:spLocks noGrp="1" noChangeArrowheads="1"/>
          </p:cNvSpPr>
          <p:nvPr>
            <p:ph type="body" idx="1"/>
          </p:nvPr>
        </p:nvSpPr>
        <p:spPr>
          <a:xfrm>
            <a:off x="457200" y="1219200"/>
            <a:ext cx="8472518" cy="4067188"/>
          </a:xfrm>
        </p:spPr>
        <p:txBody>
          <a:bodyPr/>
          <a:lstStyle/>
          <a:p>
            <a:r>
              <a:rPr lang="en-GB" sz="2200" b="1" dirty="0" err="1">
                <a:solidFill>
                  <a:srgbClr val="FFFF00"/>
                </a:solidFill>
              </a:rPr>
              <a:t>Informaticien</a:t>
            </a:r>
            <a:endParaRPr lang="en-GB" sz="2200" b="1" dirty="0">
              <a:solidFill>
                <a:srgbClr val="FFFF00"/>
              </a:solidFill>
            </a:endParaRPr>
          </a:p>
          <a:p>
            <a:pPr lvl="1"/>
            <a:r>
              <a:rPr lang="en-GB" sz="2200" dirty="0"/>
              <a:t>construction du </a:t>
            </a:r>
            <a:r>
              <a:rPr lang="en-GB" sz="2200" dirty="0" err="1"/>
              <a:t>moteur</a:t>
            </a:r>
            <a:r>
              <a:rPr lang="en-GB" sz="2200" dirty="0"/>
              <a:t> </a:t>
            </a:r>
            <a:r>
              <a:rPr lang="en-GB" sz="2200" dirty="0" err="1"/>
              <a:t>d’inférences</a:t>
            </a:r>
            <a:r>
              <a:rPr lang="en-GB" sz="2200" dirty="0"/>
              <a:t> et de </a:t>
            </a:r>
            <a:r>
              <a:rPr lang="en-GB" sz="2200" dirty="0" err="1"/>
              <a:t>l’interface</a:t>
            </a:r>
            <a:r>
              <a:rPr lang="en-GB" sz="2200" dirty="0"/>
              <a:t> </a:t>
            </a:r>
            <a:r>
              <a:rPr lang="en-GB" sz="2200" dirty="0" err="1"/>
              <a:t>utilisateur</a:t>
            </a:r>
            <a:endParaRPr lang="en-GB" sz="2200" dirty="0"/>
          </a:p>
          <a:p>
            <a:r>
              <a:rPr lang="en-GB" sz="2200" b="1" dirty="0" err="1">
                <a:solidFill>
                  <a:srgbClr val="FFFF00"/>
                </a:solidFill>
              </a:rPr>
              <a:t>Ingénieur</a:t>
            </a:r>
            <a:r>
              <a:rPr lang="en-GB" sz="2200" b="1" dirty="0">
                <a:solidFill>
                  <a:srgbClr val="FFFF00"/>
                </a:solidFill>
              </a:rPr>
              <a:t> de la </a:t>
            </a:r>
            <a:r>
              <a:rPr lang="en-GB" sz="2200" b="1" dirty="0" err="1">
                <a:solidFill>
                  <a:srgbClr val="FFFF00"/>
                </a:solidFill>
              </a:rPr>
              <a:t>connaissance</a:t>
            </a:r>
            <a:r>
              <a:rPr lang="en-GB" sz="2200" b="1" dirty="0">
                <a:solidFill>
                  <a:srgbClr val="FFFF00"/>
                </a:solidFill>
              </a:rPr>
              <a:t> (</a:t>
            </a:r>
            <a:r>
              <a:rPr lang="en-GB" sz="2200" b="1" dirty="0" err="1">
                <a:solidFill>
                  <a:srgbClr val="FFFF00"/>
                </a:solidFill>
              </a:rPr>
              <a:t>cogniticien</a:t>
            </a:r>
            <a:r>
              <a:rPr lang="en-GB" sz="2200" b="1" dirty="0">
                <a:solidFill>
                  <a:srgbClr val="FFFF00"/>
                </a:solidFill>
              </a:rPr>
              <a:t>)</a:t>
            </a:r>
          </a:p>
          <a:p>
            <a:pPr lvl="1"/>
            <a:r>
              <a:rPr lang="en-GB" sz="2200" dirty="0"/>
              <a:t>consultation des experts du </a:t>
            </a:r>
            <a:r>
              <a:rPr lang="en-GB" sz="2200" dirty="0" err="1"/>
              <a:t>domaine</a:t>
            </a:r>
            <a:endParaRPr lang="en-GB" sz="2200" dirty="0"/>
          </a:p>
          <a:p>
            <a:pPr lvl="1"/>
            <a:r>
              <a:rPr lang="en-GB" sz="2200" dirty="0"/>
              <a:t>design, construction et </a:t>
            </a:r>
            <a:r>
              <a:rPr lang="en-GB" sz="2200" dirty="0" err="1"/>
              <a:t>débogage</a:t>
            </a:r>
            <a:r>
              <a:rPr lang="en-GB" sz="2200" dirty="0"/>
              <a:t> de la BDC</a:t>
            </a:r>
          </a:p>
          <a:p>
            <a:r>
              <a:rPr lang="en-GB" sz="2200" b="1" dirty="0">
                <a:solidFill>
                  <a:srgbClr val="FFFF00"/>
                </a:solidFill>
              </a:rPr>
              <a:t>Experts du </a:t>
            </a:r>
            <a:r>
              <a:rPr lang="en-GB" sz="2200" b="1" dirty="0" err="1">
                <a:solidFill>
                  <a:srgbClr val="FFFF00"/>
                </a:solidFill>
              </a:rPr>
              <a:t>domaine</a:t>
            </a:r>
            <a:endParaRPr lang="en-GB" sz="2200" b="1" dirty="0">
              <a:solidFill>
                <a:srgbClr val="FFFF00"/>
              </a:solidFill>
            </a:endParaRPr>
          </a:p>
          <a:p>
            <a:pPr lvl="1"/>
            <a:r>
              <a:rPr lang="en-GB" sz="2200" dirty="0" err="1"/>
              <a:t>connaissance</a:t>
            </a:r>
            <a:r>
              <a:rPr lang="en-GB" sz="2200" dirty="0"/>
              <a:t> « </a:t>
            </a:r>
            <a:r>
              <a:rPr lang="en-GB" sz="2200" dirty="0" err="1"/>
              <a:t>sémantique</a:t>
            </a:r>
            <a:r>
              <a:rPr lang="en-GB" sz="2200" dirty="0"/>
              <a:t> » du </a:t>
            </a:r>
            <a:r>
              <a:rPr lang="en-GB" sz="2200" dirty="0" err="1"/>
              <a:t>domaine</a:t>
            </a:r>
            <a:r>
              <a:rPr lang="en-GB" sz="2200" dirty="0"/>
              <a:t> en </a:t>
            </a:r>
            <a:r>
              <a:rPr lang="en-GB" sz="2200" dirty="0" err="1"/>
              <a:t>terme</a:t>
            </a:r>
            <a:r>
              <a:rPr lang="en-GB" sz="2200" dirty="0"/>
              <a:t> de relation entre </a:t>
            </a:r>
            <a:r>
              <a:rPr lang="en-GB" sz="2200" dirty="0" err="1"/>
              <a:t>faits</a:t>
            </a:r>
            <a:r>
              <a:rPr lang="en-GB" sz="2200" dirty="0"/>
              <a:t> et </a:t>
            </a:r>
            <a:r>
              <a:rPr lang="en-GB" sz="2200" dirty="0" err="1"/>
              <a:t>événement</a:t>
            </a:r>
            <a:r>
              <a:rPr lang="en-GB" sz="2200" dirty="0"/>
              <a:t> (pas de </a:t>
            </a:r>
            <a:r>
              <a:rPr lang="en-GB" sz="2200" dirty="0" err="1"/>
              <a:t>connaissance</a:t>
            </a:r>
            <a:r>
              <a:rPr lang="en-GB" sz="2200" dirty="0"/>
              <a:t> </a:t>
            </a:r>
            <a:r>
              <a:rPr lang="en-GB" sz="2200" dirty="0" err="1"/>
              <a:t>procédurale</a:t>
            </a:r>
            <a:r>
              <a:rPr lang="en-GB" sz="2200" dirty="0"/>
              <a:t>)</a:t>
            </a:r>
          </a:p>
          <a:p>
            <a:r>
              <a:rPr lang="en-GB" sz="2200" b="1" dirty="0" err="1">
                <a:solidFill>
                  <a:srgbClr val="FFFF00"/>
                </a:solidFill>
              </a:rPr>
              <a:t>Utilisateur</a:t>
            </a:r>
            <a:endParaRPr lang="en-GB" sz="2200" b="1" dirty="0">
              <a:solidFill>
                <a:srgbClr val="FFFF00"/>
              </a:solidFill>
            </a:endParaRPr>
          </a:p>
          <a:p>
            <a:pPr lvl="1"/>
            <a:r>
              <a:rPr lang="en-GB" sz="2200" dirty="0"/>
              <a:t>Information </a:t>
            </a:r>
            <a:r>
              <a:rPr lang="en-GB" sz="2200" dirty="0" err="1"/>
              <a:t>sur</a:t>
            </a:r>
            <a:r>
              <a:rPr lang="en-GB" sz="2200" dirty="0"/>
              <a:t> le </a:t>
            </a:r>
            <a:r>
              <a:rPr lang="en-GB" sz="2200" dirty="0" err="1"/>
              <a:t>problème</a:t>
            </a:r>
            <a:r>
              <a:rPr lang="en-GB" sz="2200" dirty="0"/>
              <a:t> </a:t>
            </a:r>
            <a:r>
              <a:rPr lang="en-GB" sz="2200" dirty="0" err="1"/>
              <a:t>individuel</a:t>
            </a:r>
            <a:r>
              <a:rPr lang="en-GB" sz="2200" dirty="0"/>
              <a:t> à </a:t>
            </a:r>
            <a:r>
              <a:rPr lang="en-GB" sz="2200" dirty="0" err="1"/>
              <a:t>résoudre</a:t>
            </a:r>
            <a:r>
              <a:rPr lang="en-GB" sz="2200" dirty="0"/>
              <a:t> </a:t>
            </a:r>
            <a:r>
              <a:rPr lang="en-GB" sz="2200" dirty="0" err="1"/>
              <a:t>mais</a:t>
            </a:r>
            <a:r>
              <a:rPr lang="en-GB" sz="2200" dirty="0"/>
              <a:t> pas </a:t>
            </a:r>
            <a:r>
              <a:rPr lang="en-GB" sz="2200" dirty="0" err="1"/>
              <a:t>sur</a:t>
            </a:r>
            <a:r>
              <a:rPr lang="en-GB" sz="2200" dirty="0"/>
              <a:t> le </a:t>
            </a:r>
            <a:r>
              <a:rPr lang="en-GB" sz="2200" dirty="0" err="1"/>
              <a:t>domaine</a:t>
            </a:r>
            <a:r>
              <a:rPr lang="en-GB" sz="2200" dirty="0"/>
              <a:t> (</a:t>
            </a:r>
            <a:r>
              <a:rPr lang="en-GB" sz="2200" dirty="0" err="1"/>
              <a:t>il</a:t>
            </a:r>
            <a:r>
              <a:rPr lang="en-GB" sz="2200" dirty="0"/>
              <a:t> ne </a:t>
            </a:r>
            <a:r>
              <a:rPr lang="en-GB" sz="2200" dirty="0" err="1"/>
              <a:t>connaît</a:t>
            </a:r>
            <a:r>
              <a:rPr lang="en-GB" sz="2200" dirty="0"/>
              <a:t> pas </a:t>
            </a:r>
            <a:r>
              <a:rPr lang="en-GB" sz="2200" dirty="0" err="1"/>
              <a:t>quelles</a:t>
            </a:r>
            <a:r>
              <a:rPr lang="en-GB" sz="2200" dirty="0"/>
              <a:t> </a:t>
            </a:r>
            <a:r>
              <a:rPr lang="en-GB" sz="2200" dirty="0" err="1"/>
              <a:t>informations</a:t>
            </a:r>
            <a:r>
              <a:rPr lang="en-GB" sz="2200" dirty="0"/>
              <a:t> </a:t>
            </a:r>
            <a:r>
              <a:rPr lang="en-GB" sz="2200" dirty="0" err="1"/>
              <a:t>sont</a:t>
            </a:r>
            <a:r>
              <a:rPr lang="en-GB" sz="2200" dirty="0"/>
              <a:t> </a:t>
            </a:r>
            <a:r>
              <a:rPr lang="en-GB" sz="2200" dirty="0" err="1"/>
              <a:t>utiles</a:t>
            </a:r>
            <a:r>
              <a:rPr lang="en-GB" sz="2200" dirty="0"/>
              <a:t>)</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AutoShape 4"/>
          <p:cNvSpPr>
            <a:spLocks noGrp="1" noChangeArrowheads="1"/>
          </p:cNvSpPr>
          <p:nvPr>
            <p:ph type="title"/>
          </p:nvPr>
        </p:nvSpPr>
        <p:spPr>
          <a:xfrm>
            <a:off x="1671646" y="222231"/>
            <a:ext cx="5757874" cy="563563"/>
          </a:xfrm>
        </p:spPr>
        <p:txBody>
          <a:bodyPr/>
          <a:lstStyle/>
          <a:p>
            <a:r>
              <a:rPr lang="en-GB" dirty="0">
                <a:solidFill>
                  <a:srgbClr val="FFFF00"/>
                </a:solidFill>
              </a:rPr>
              <a:t>Phases de </a:t>
            </a:r>
            <a:r>
              <a:rPr lang="en-GB" dirty="0" err="1">
                <a:solidFill>
                  <a:srgbClr val="FFFF00"/>
                </a:solidFill>
              </a:rPr>
              <a:t>développement</a:t>
            </a:r>
            <a:endParaRPr lang="en-GB" dirty="0">
              <a:solidFill>
                <a:srgbClr val="FFFF00"/>
              </a:solidFill>
            </a:endParaRPr>
          </a:p>
        </p:txBody>
      </p:sp>
      <p:sp>
        <p:nvSpPr>
          <p:cNvPr id="9221" name="Rectangle 5"/>
          <p:cNvSpPr>
            <a:spLocks noGrp="1" noChangeArrowheads="1"/>
          </p:cNvSpPr>
          <p:nvPr>
            <p:ph type="body" idx="1"/>
          </p:nvPr>
        </p:nvSpPr>
        <p:spPr/>
        <p:txBody>
          <a:bodyPr/>
          <a:lstStyle/>
          <a:p>
            <a:pPr marL="449287" indent="-449287" algn="just">
              <a:lnSpc>
                <a:spcPct val="90000"/>
              </a:lnSpc>
              <a:buFont typeface="Wingdings" pitchFamily="2" charset="2"/>
              <a:buAutoNum type="arabicPeriod"/>
            </a:pPr>
            <a:r>
              <a:rPr lang="en-GB" sz="2400" dirty="0" err="1"/>
              <a:t>Spécification</a:t>
            </a:r>
            <a:r>
              <a:rPr lang="en-GB" sz="2400" dirty="0"/>
              <a:t> du cahier des charges</a:t>
            </a:r>
          </a:p>
          <a:p>
            <a:pPr marL="449287" indent="-449287" algn="just">
              <a:lnSpc>
                <a:spcPct val="90000"/>
              </a:lnSpc>
              <a:buFont typeface="Wingdings" pitchFamily="2" charset="2"/>
              <a:buAutoNum type="arabicPeriod"/>
            </a:pPr>
            <a:r>
              <a:rPr lang="en-GB" sz="2400" dirty="0" err="1"/>
              <a:t>Choix</a:t>
            </a:r>
            <a:r>
              <a:rPr lang="en-GB" sz="2400" dirty="0"/>
              <a:t> </a:t>
            </a:r>
            <a:r>
              <a:rPr lang="en-GB" sz="2400" dirty="0" err="1"/>
              <a:t>d'une</a:t>
            </a:r>
            <a:r>
              <a:rPr lang="en-GB" sz="2400" dirty="0"/>
              <a:t> architecture du </a:t>
            </a:r>
            <a:r>
              <a:rPr lang="en-GB" sz="2400" dirty="0" err="1"/>
              <a:t>système</a:t>
            </a:r>
            <a:r>
              <a:rPr lang="en-GB" sz="2400" dirty="0"/>
              <a:t>, de son interface </a:t>
            </a:r>
            <a:r>
              <a:rPr lang="en-GB" sz="2400" dirty="0" err="1"/>
              <a:t>utilisateur</a:t>
            </a:r>
            <a:r>
              <a:rPr lang="en-GB" sz="2400" dirty="0"/>
              <a:t>, et d'un </a:t>
            </a:r>
            <a:r>
              <a:rPr lang="en-GB" sz="2400" dirty="0" err="1"/>
              <a:t>langage</a:t>
            </a:r>
            <a:r>
              <a:rPr lang="en-GB" sz="2400" dirty="0"/>
              <a:t> de </a:t>
            </a:r>
            <a:r>
              <a:rPr lang="en-GB" sz="2400" dirty="0" err="1"/>
              <a:t>traitement</a:t>
            </a:r>
            <a:r>
              <a:rPr lang="en-GB" sz="2400" dirty="0"/>
              <a:t>. </a:t>
            </a:r>
            <a:r>
              <a:rPr lang="en-GB" sz="2400" dirty="0" err="1"/>
              <a:t>Prévision</a:t>
            </a:r>
            <a:r>
              <a:rPr lang="en-GB" sz="2400" dirty="0"/>
              <a:t> des </a:t>
            </a:r>
            <a:r>
              <a:rPr lang="en-GB" sz="2400" dirty="0" err="1"/>
              <a:t>mécanismes</a:t>
            </a:r>
            <a:r>
              <a:rPr lang="en-GB" sz="2400" dirty="0"/>
              <a:t> de modification </a:t>
            </a:r>
            <a:r>
              <a:rPr lang="en-GB" sz="2400" dirty="0" err="1"/>
              <a:t>ultérieure</a:t>
            </a:r>
            <a:r>
              <a:rPr lang="en-GB" sz="2400" dirty="0"/>
              <a:t> du </a:t>
            </a:r>
            <a:r>
              <a:rPr lang="en-GB" sz="2400" dirty="0" err="1"/>
              <a:t>système</a:t>
            </a:r>
            <a:endParaRPr lang="en-GB" sz="2400" dirty="0"/>
          </a:p>
          <a:p>
            <a:pPr marL="449287" indent="-449287" algn="just">
              <a:lnSpc>
                <a:spcPct val="90000"/>
              </a:lnSpc>
              <a:buFont typeface="Wingdings" pitchFamily="2" charset="2"/>
              <a:buAutoNum type="arabicPeriod"/>
            </a:pPr>
            <a:r>
              <a:rPr lang="en-GB" sz="2400" dirty="0" err="1"/>
              <a:t>Sélection</a:t>
            </a:r>
            <a:r>
              <a:rPr lang="en-GB" sz="2400" dirty="0"/>
              <a:t> d'un </a:t>
            </a:r>
            <a:r>
              <a:rPr lang="en-GB" sz="2400" dirty="0" err="1"/>
              <a:t>sous</a:t>
            </a:r>
            <a:r>
              <a:rPr lang="en-GB" sz="2400" dirty="0"/>
              <a:t>-ensemble </a:t>
            </a:r>
            <a:r>
              <a:rPr lang="en-GB" sz="2400" dirty="0" err="1"/>
              <a:t>représentatif</a:t>
            </a:r>
            <a:r>
              <a:rPr lang="en-GB" sz="2400" dirty="0"/>
              <a:t> du </a:t>
            </a:r>
            <a:r>
              <a:rPr lang="en-GB" sz="2400" dirty="0" err="1"/>
              <a:t>problème</a:t>
            </a:r>
            <a:r>
              <a:rPr lang="en-GB" sz="2400" dirty="0"/>
              <a:t> pour </a:t>
            </a:r>
            <a:r>
              <a:rPr lang="en-GB" sz="2400" dirty="0" err="1"/>
              <a:t>l'élaboration</a:t>
            </a:r>
            <a:r>
              <a:rPr lang="en-GB" sz="2400" dirty="0"/>
              <a:t> d'un </a:t>
            </a:r>
            <a:r>
              <a:rPr lang="en-GB" sz="2400" dirty="0" err="1"/>
              <a:t>démonstrateur</a:t>
            </a:r>
            <a:endParaRPr lang="en-GB" sz="2400" dirty="0"/>
          </a:p>
          <a:p>
            <a:pPr marL="449287" indent="-449287" algn="just">
              <a:lnSpc>
                <a:spcPct val="90000"/>
              </a:lnSpc>
              <a:buFont typeface="Wingdings" pitchFamily="2" charset="2"/>
              <a:buAutoNum type="arabicPeriod"/>
            </a:pPr>
            <a:r>
              <a:rPr lang="en-GB" sz="2400" dirty="0"/>
              <a:t>Acquisition des </a:t>
            </a:r>
            <a:r>
              <a:rPr lang="en-GB" sz="2400" dirty="0" err="1"/>
              <a:t>informations</a:t>
            </a:r>
            <a:r>
              <a:rPr lang="en-GB" sz="2400" dirty="0"/>
              <a:t> et </a:t>
            </a:r>
            <a:r>
              <a:rPr lang="en-GB" sz="2400" dirty="0" err="1"/>
              <a:t>élaboration</a:t>
            </a:r>
            <a:r>
              <a:rPr lang="en-GB" sz="2400" dirty="0"/>
              <a:t> du </a:t>
            </a:r>
            <a:r>
              <a:rPr lang="en-GB" sz="2400" dirty="0" err="1"/>
              <a:t>mécanisme</a:t>
            </a:r>
            <a:r>
              <a:rPr lang="en-GB" sz="2400" dirty="0"/>
              <a:t> </a:t>
            </a:r>
            <a:r>
              <a:rPr lang="en-GB" sz="2400" dirty="0" err="1"/>
              <a:t>d'ajoût</a:t>
            </a:r>
            <a:r>
              <a:rPr lang="en-GB" sz="2400" dirty="0"/>
              <a:t> et de modification de la base de </a:t>
            </a:r>
            <a:r>
              <a:rPr lang="en-GB" sz="2400" dirty="0" err="1"/>
              <a:t>connaissances</a:t>
            </a:r>
            <a:endParaRPr lang="en-GB" sz="2400" dirty="0"/>
          </a:p>
          <a:p>
            <a:pPr marL="449287" indent="-449287" algn="just">
              <a:lnSpc>
                <a:spcPct val="90000"/>
              </a:lnSpc>
              <a:buFont typeface="Wingdings" pitchFamily="2" charset="2"/>
              <a:buAutoNum type="arabicPeriod"/>
            </a:pPr>
            <a:r>
              <a:rPr lang="en-GB" sz="2400" dirty="0"/>
              <a:t>Implantation du "</a:t>
            </a:r>
            <a:r>
              <a:rPr lang="en-GB" sz="2400" dirty="0" err="1"/>
              <a:t>moteur</a:t>
            </a:r>
            <a:r>
              <a:rPr lang="en-GB" sz="2400" dirty="0"/>
              <a:t> </a:t>
            </a:r>
            <a:r>
              <a:rPr lang="en-GB" sz="2400" dirty="0" err="1"/>
              <a:t>d'inférences</a:t>
            </a:r>
            <a:r>
              <a:rPr lang="en-GB" sz="2400" dirty="0"/>
              <a:t>" (</a:t>
            </a:r>
            <a:r>
              <a:rPr lang="en-GB" sz="2400" dirty="0" err="1"/>
              <a:t>règles</a:t>
            </a:r>
            <a:r>
              <a:rPr lang="en-GB" sz="2400" dirty="0"/>
              <a:t> </a:t>
            </a:r>
            <a:r>
              <a:rPr lang="en-GB" sz="2400" dirty="0" err="1"/>
              <a:t>d'inférence</a:t>
            </a:r>
            <a:r>
              <a:rPr lang="en-GB" sz="2400" dirty="0"/>
              <a:t>)</a:t>
            </a:r>
          </a:p>
          <a:p>
            <a:pPr marL="449287" indent="-449287" algn="just">
              <a:lnSpc>
                <a:spcPct val="90000"/>
              </a:lnSpc>
              <a:buFont typeface="Wingdings" pitchFamily="2" charset="2"/>
              <a:buAutoNum type="arabicPeriod"/>
            </a:pPr>
            <a:r>
              <a:rPr lang="en-GB" sz="2400" dirty="0"/>
              <a:t>Test, </a:t>
            </a:r>
            <a:r>
              <a:rPr lang="en-GB" sz="2400" dirty="0" err="1"/>
              <a:t>ajustement</a:t>
            </a:r>
            <a:r>
              <a:rPr lang="en-GB" sz="2400" dirty="0"/>
              <a:t> et documentation du </a:t>
            </a:r>
            <a:r>
              <a:rPr lang="en-GB" sz="2400" dirty="0" err="1"/>
              <a:t>système</a:t>
            </a:r>
            <a:endParaRPr lang="en-GB" sz="2400" dirty="0"/>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AutoShape 10"/>
          <p:cNvSpPr>
            <a:spLocks noGrp="1" noChangeArrowheads="1"/>
          </p:cNvSpPr>
          <p:nvPr>
            <p:ph type="title"/>
          </p:nvPr>
        </p:nvSpPr>
        <p:spPr>
          <a:xfrm>
            <a:off x="1785918" y="142852"/>
            <a:ext cx="5614998" cy="563563"/>
          </a:xfrm>
        </p:spPr>
        <p:txBody>
          <a:bodyPr/>
          <a:lstStyle/>
          <a:p>
            <a:r>
              <a:rPr lang="en-GB" dirty="0">
                <a:solidFill>
                  <a:srgbClr val="FFFF00"/>
                </a:solidFill>
              </a:rPr>
              <a:t> </a:t>
            </a:r>
            <a:r>
              <a:rPr lang="en-GB" dirty="0" smtClean="0">
                <a:solidFill>
                  <a:srgbClr val="FFFF00"/>
                </a:solidFill>
              </a:rPr>
              <a:t>Types </a:t>
            </a:r>
            <a:r>
              <a:rPr lang="en-GB" dirty="0">
                <a:solidFill>
                  <a:srgbClr val="FFFF00"/>
                </a:solidFill>
              </a:rPr>
              <a:t>de </a:t>
            </a:r>
            <a:r>
              <a:rPr lang="en-GB" dirty="0" err="1">
                <a:solidFill>
                  <a:srgbClr val="FFFF00"/>
                </a:solidFill>
              </a:rPr>
              <a:t>système</a:t>
            </a:r>
            <a:r>
              <a:rPr lang="en-GB" dirty="0">
                <a:solidFill>
                  <a:srgbClr val="FFFF00"/>
                </a:solidFill>
              </a:rPr>
              <a:t> expert </a:t>
            </a:r>
            <a:endParaRPr lang="fr-FR" dirty="0">
              <a:solidFill>
                <a:srgbClr val="FFFF00"/>
              </a:solidFill>
            </a:endParaRPr>
          </a:p>
        </p:txBody>
      </p:sp>
      <p:sp>
        <p:nvSpPr>
          <p:cNvPr id="27659" name="Rectangle 11"/>
          <p:cNvSpPr>
            <a:spLocks noGrp="1" noChangeArrowheads="1"/>
          </p:cNvSpPr>
          <p:nvPr>
            <p:ph type="body" idx="1"/>
          </p:nvPr>
        </p:nvSpPr>
        <p:spPr>
          <a:xfrm>
            <a:off x="428596" y="1000108"/>
            <a:ext cx="8305920" cy="4441426"/>
          </a:xfrm>
        </p:spPr>
        <p:txBody>
          <a:bodyPr/>
          <a:lstStyle/>
          <a:p>
            <a:pPr algn="just">
              <a:buFont typeface="Wingdings" pitchFamily="2" charset="2"/>
              <a:buNone/>
            </a:pPr>
            <a:r>
              <a:rPr lang="en-GB" sz="2000" dirty="0" err="1"/>
              <a:t>Haton</a:t>
            </a:r>
            <a:r>
              <a:rPr lang="en-GB" sz="2000" dirty="0"/>
              <a:t> &amp; </a:t>
            </a:r>
            <a:r>
              <a:rPr lang="en-GB" sz="2000" dirty="0" err="1"/>
              <a:t>Haton</a:t>
            </a:r>
            <a:r>
              <a:rPr lang="en-GB" sz="2000" dirty="0"/>
              <a:t> (1989) </a:t>
            </a:r>
            <a:r>
              <a:rPr lang="en-GB" sz="2000" dirty="0" err="1"/>
              <a:t>distinguent</a:t>
            </a:r>
            <a:r>
              <a:rPr lang="en-GB" sz="2000" dirty="0"/>
              <a:t> </a:t>
            </a:r>
            <a:r>
              <a:rPr lang="en-GB" sz="2000" dirty="0" err="1"/>
              <a:t>différents</a:t>
            </a:r>
            <a:r>
              <a:rPr lang="en-GB" sz="2000" dirty="0"/>
              <a:t> types de </a:t>
            </a:r>
            <a:r>
              <a:rPr lang="en-GB" sz="2000" dirty="0" err="1"/>
              <a:t>systèmes</a:t>
            </a:r>
            <a:r>
              <a:rPr lang="en-GB" sz="2000" dirty="0"/>
              <a:t> </a:t>
            </a:r>
            <a:r>
              <a:rPr lang="en-GB" sz="2000" dirty="0" smtClean="0"/>
              <a:t>experts</a:t>
            </a:r>
          </a:p>
          <a:p>
            <a:pPr algn="just">
              <a:buFont typeface="Wingdings" pitchFamily="2" charset="2"/>
              <a:buNone/>
            </a:pPr>
            <a:endParaRPr lang="en-GB" sz="2400" dirty="0"/>
          </a:p>
          <a:p>
            <a:pPr algn="just"/>
            <a:r>
              <a:rPr lang="en-GB" sz="2400" b="1" dirty="0" err="1">
                <a:solidFill>
                  <a:srgbClr val="FFFF00"/>
                </a:solidFill>
              </a:rPr>
              <a:t>Systèmes</a:t>
            </a:r>
            <a:r>
              <a:rPr lang="en-GB" sz="2400" b="1" dirty="0">
                <a:solidFill>
                  <a:srgbClr val="FFFF00"/>
                </a:solidFill>
              </a:rPr>
              <a:t> </a:t>
            </a:r>
            <a:r>
              <a:rPr lang="en-GB" sz="2400" b="1" dirty="0" err="1">
                <a:solidFill>
                  <a:srgbClr val="FFFF00"/>
                </a:solidFill>
              </a:rPr>
              <a:t>d'interprétation</a:t>
            </a:r>
            <a:r>
              <a:rPr lang="en-GB" sz="2400" b="1" dirty="0">
                <a:solidFill>
                  <a:srgbClr val="FFFF00"/>
                </a:solidFill>
              </a:rPr>
              <a:t> de </a:t>
            </a:r>
            <a:r>
              <a:rPr lang="en-GB" sz="2400" b="1" dirty="0" err="1">
                <a:solidFill>
                  <a:srgbClr val="FFFF00"/>
                </a:solidFill>
              </a:rPr>
              <a:t>données</a:t>
            </a:r>
            <a:r>
              <a:rPr lang="en-GB" sz="2400" b="1" dirty="0">
                <a:solidFill>
                  <a:srgbClr val="FFFF00"/>
                </a:solidFill>
              </a:rPr>
              <a:t>. </a:t>
            </a:r>
          </a:p>
          <a:p>
            <a:pPr lvl="1" algn="just"/>
            <a:r>
              <a:rPr lang="en-GB" sz="2400" dirty="0"/>
              <a:t> </a:t>
            </a:r>
            <a:r>
              <a:rPr lang="en-GB" sz="2400" dirty="0" err="1"/>
              <a:t>P.ex</a:t>
            </a:r>
            <a:r>
              <a:rPr lang="en-GB" sz="2400" dirty="0"/>
              <a:t>., </a:t>
            </a:r>
            <a:r>
              <a:rPr lang="en-GB" sz="2400" dirty="0" err="1"/>
              <a:t>systèmes</a:t>
            </a:r>
            <a:r>
              <a:rPr lang="en-GB" sz="2400" dirty="0"/>
              <a:t> de diagnostic en </a:t>
            </a:r>
            <a:r>
              <a:rPr lang="en-GB" sz="2400" dirty="0" err="1"/>
              <a:t>médecine</a:t>
            </a:r>
            <a:r>
              <a:rPr lang="en-GB" sz="2400" dirty="0"/>
              <a:t> ("de </a:t>
            </a:r>
            <a:r>
              <a:rPr lang="en-GB" sz="2400" dirty="0" err="1"/>
              <a:t>quelle</a:t>
            </a:r>
            <a:r>
              <a:rPr lang="en-GB" sz="2400" dirty="0"/>
              <a:t> </a:t>
            </a:r>
            <a:r>
              <a:rPr lang="en-GB" sz="2400" dirty="0" err="1"/>
              <a:t>maladie</a:t>
            </a:r>
            <a:r>
              <a:rPr lang="en-GB" sz="2400" dirty="0"/>
              <a:t> </a:t>
            </a:r>
            <a:r>
              <a:rPr lang="en-GB" sz="2400" dirty="0" err="1"/>
              <a:t>s'agit-il</a:t>
            </a:r>
            <a:r>
              <a:rPr lang="en-GB" sz="2400" dirty="0"/>
              <a:t>?"), </a:t>
            </a:r>
            <a:r>
              <a:rPr lang="en-GB" sz="2400" dirty="0" err="1"/>
              <a:t>système</a:t>
            </a:r>
            <a:r>
              <a:rPr lang="en-GB" sz="2400" dirty="0"/>
              <a:t> </a:t>
            </a:r>
            <a:r>
              <a:rPr lang="en-GB" sz="2400" dirty="0" err="1"/>
              <a:t>d'interprétation</a:t>
            </a:r>
            <a:r>
              <a:rPr lang="en-GB" sz="2400" dirty="0"/>
              <a:t> </a:t>
            </a:r>
            <a:r>
              <a:rPr lang="en-GB" sz="2400" dirty="0" err="1"/>
              <a:t>géologique</a:t>
            </a:r>
            <a:r>
              <a:rPr lang="en-GB" sz="2400" dirty="0"/>
              <a:t> ("les </a:t>
            </a:r>
            <a:r>
              <a:rPr lang="en-GB" sz="2400" dirty="0" err="1"/>
              <a:t>mesures</a:t>
            </a:r>
            <a:r>
              <a:rPr lang="en-GB" sz="2400" dirty="0"/>
              <a:t> </a:t>
            </a:r>
            <a:r>
              <a:rPr lang="en-GB" sz="2400" dirty="0" err="1"/>
              <a:t>seismologiques</a:t>
            </a:r>
            <a:r>
              <a:rPr lang="en-GB" sz="2400" dirty="0"/>
              <a:t> </a:t>
            </a:r>
            <a:r>
              <a:rPr lang="en-GB" sz="2400" dirty="0" err="1"/>
              <a:t>permettent-elles</a:t>
            </a:r>
            <a:r>
              <a:rPr lang="en-GB" sz="2400" dirty="0"/>
              <a:t> de </a:t>
            </a:r>
            <a:r>
              <a:rPr lang="en-GB" sz="2400" dirty="0" err="1"/>
              <a:t>croire</a:t>
            </a:r>
            <a:r>
              <a:rPr lang="en-GB" sz="2400" dirty="0"/>
              <a:t> à </a:t>
            </a:r>
            <a:r>
              <a:rPr lang="en-GB" sz="2400" dirty="0" err="1"/>
              <a:t>l'existence</a:t>
            </a:r>
            <a:r>
              <a:rPr lang="en-GB" sz="2400" dirty="0"/>
              <a:t> de </a:t>
            </a:r>
            <a:r>
              <a:rPr lang="en-GB" sz="2400" dirty="0" err="1"/>
              <a:t>dépôts</a:t>
            </a:r>
            <a:r>
              <a:rPr lang="en-GB" sz="2400" dirty="0"/>
              <a:t> </a:t>
            </a:r>
            <a:r>
              <a:rPr lang="en-GB" sz="2400" dirty="0" err="1"/>
              <a:t>minéraux</a:t>
            </a:r>
            <a:r>
              <a:rPr lang="en-GB" sz="2400" dirty="0"/>
              <a:t> </a:t>
            </a:r>
            <a:r>
              <a:rPr lang="en-GB" sz="2400" dirty="0" err="1"/>
              <a:t>importants</a:t>
            </a:r>
            <a:r>
              <a:rPr lang="en-GB" sz="2400" dirty="0"/>
              <a:t>?"), </a:t>
            </a:r>
          </a:p>
          <a:p>
            <a:pPr algn="just"/>
            <a:r>
              <a:rPr lang="en-GB" sz="2400" b="1" dirty="0" err="1">
                <a:solidFill>
                  <a:srgbClr val="FFFF00"/>
                </a:solidFill>
              </a:rPr>
              <a:t>Systèmes</a:t>
            </a:r>
            <a:r>
              <a:rPr lang="en-GB" sz="2400" b="1" dirty="0">
                <a:solidFill>
                  <a:srgbClr val="FFFF00"/>
                </a:solidFill>
              </a:rPr>
              <a:t> de </a:t>
            </a:r>
            <a:r>
              <a:rPr lang="en-GB" sz="2400" b="1" dirty="0" err="1">
                <a:solidFill>
                  <a:srgbClr val="FFFF00"/>
                </a:solidFill>
              </a:rPr>
              <a:t>prédiction</a:t>
            </a:r>
            <a:r>
              <a:rPr lang="en-GB" sz="2400" b="1" dirty="0">
                <a:solidFill>
                  <a:srgbClr val="FFFF00"/>
                </a:solidFill>
              </a:rPr>
              <a:t>. </a:t>
            </a:r>
          </a:p>
          <a:p>
            <a:pPr lvl="1" algn="just"/>
            <a:r>
              <a:rPr lang="en-GB" sz="2400" dirty="0" err="1"/>
              <a:t>P.ex</a:t>
            </a:r>
            <a:r>
              <a:rPr lang="en-GB" sz="2400" dirty="0"/>
              <a:t>., </a:t>
            </a:r>
            <a:r>
              <a:rPr lang="en-GB" sz="2400" dirty="0" err="1"/>
              <a:t>systèmes</a:t>
            </a:r>
            <a:r>
              <a:rPr lang="en-GB" sz="2400" dirty="0"/>
              <a:t> de </a:t>
            </a:r>
            <a:r>
              <a:rPr lang="en-GB" sz="2400" dirty="0" err="1"/>
              <a:t>prédiction</a:t>
            </a:r>
            <a:r>
              <a:rPr lang="en-GB" sz="2400" dirty="0"/>
              <a:t> </a:t>
            </a:r>
            <a:r>
              <a:rPr lang="en-GB" sz="2400" dirty="0" err="1"/>
              <a:t>météorologique</a:t>
            </a:r>
            <a:r>
              <a:rPr lang="en-GB" sz="2400" dirty="0"/>
              <a:t> ("Il </a:t>
            </a:r>
            <a:r>
              <a:rPr lang="en-GB" sz="2400" dirty="0" err="1"/>
              <a:t>pleut</a:t>
            </a:r>
            <a:r>
              <a:rPr lang="en-GB" sz="2400" dirty="0"/>
              <a:t> </a:t>
            </a:r>
            <a:r>
              <a:rPr lang="en-GB" sz="2400" dirty="0" err="1"/>
              <a:t>aujourd'hui</a:t>
            </a:r>
            <a:r>
              <a:rPr lang="en-GB" sz="2400" dirty="0"/>
              <a:t> </a:t>
            </a:r>
            <a:r>
              <a:rPr lang="en-GB" sz="2400" dirty="0" smtClean="0"/>
              <a:t>en France. </a:t>
            </a:r>
            <a:r>
              <a:rPr lang="en-GB" sz="2400" dirty="0" err="1"/>
              <a:t>Va</a:t>
            </a:r>
            <a:r>
              <a:rPr lang="en-GB" sz="2400" dirty="0"/>
              <a:t>-t-</a:t>
            </a:r>
            <a:r>
              <a:rPr lang="en-GB" sz="2400" dirty="0" err="1"/>
              <a:t>il</a:t>
            </a:r>
            <a:r>
              <a:rPr lang="en-GB" sz="2400" dirty="0"/>
              <a:t> </a:t>
            </a:r>
            <a:r>
              <a:rPr lang="en-GB" sz="2400" dirty="0" err="1"/>
              <a:t>pleuvoir</a:t>
            </a:r>
            <a:r>
              <a:rPr lang="en-GB" sz="2400" dirty="0"/>
              <a:t> en Suisse </a:t>
            </a:r>
            <a:r>
              <a:rPr lang="en-GB" sz="2400" dirty="0" err="1"/>
              <a:t>demain</a:t>
            </a:r>
            <a:r>
              <a:rPr lang="en-GB" sz="2400" dirty="0"/>
              <a:t>?"), </a:t>
            </a:r>
            <a:r>
              <a:rPr lang="en-GB" sz="2400" dirty="0" err="1"/>
              <a:t>prédictions</a:t>
            </a:r>
            <a:r>
              <a:rPr lang="en-GB" sz="2400" dirty="0"/>
              <a:t> </a:t>
            </a:r>
            <a:r>
              <a:rPr lang="en-GB" sz="2400" dirty="0" err="1"/>
              <a:t>géopolitiques</a:t>
            </a:r>
            <a:r>
              <a:rPr lang="en-GB" sz="2400" dirty="0"/>
              <a:t> ("Les </a:t>
            </a:r>
            <a:r>
              <a:rPr lang="en-GB" sz="2400" dirty="0" err="1"/>
              <a:t>conflits</a:t>
            </a:r>
            <a:r>
              <a:rPr lang="en-GB" sz="2400" dirty="0"/>
              <a:t> de guerre </a:t>
            </a:r>
            <a:r>
              <a:rPr lang="en-GB" sz="2400" dirty="0" err="1"/>
              <a:t>sont</a:t>
            </a:r>
            <a:r>
              <a:rPr lang="en-GB" sz="2400" dirty="0"/>
              <a:t> </a:t>
            </a:r>
            <a:r>
              <a:rPr lang="en-GB" sz="2400" dirty="0" err="1"/>
              <a:t>particulièrement</a:t>
            </a:r>
            <a:r>
              <a:rPr lang="en-GB" sz="2400" dirty="0"/>
              <a:t> </a:t>
            </a:r>
            <a:r>
              <a:rPr lang="en-GB" sz="2400" dirty="0" err="1"/>
              <a:t>fréquents</a:t>
            </a:r>
            <a:r>
              <a:rPr lang="en-GB" sz="2400" dirty="0"/>
              <a:t> en situation de </a:t>
            </a:r>
            <a:r>
              <a:rPr lang="en-GB" sz="2400" dirty="0" err="1"/>
              <a:t>crise</a:t>
            </a:r>
            <a:r>
              <a:rPr lang="en-GB" sz="2400" dirty="0"/>
              <a:t> </a:t>
            </a:r>
            <a:r>
              <a:rPr lang="en-GB" sz="2400" dirty="0" err="1"/>
              <a:t>économique</a:t>
            </a:r>
            <a:r>
              <a:rPr lang="en-GB" sz="2400" dirty="0"/>
              <a:t>. </a:t>
            </a:r>
          </a:p>
          <a:p>
            <a:pPr algn="just"/>
            <a:endParaRPr lang="fr-FR" sz="2400" dirty="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Grp="1" noChangeArrowheads="1"/>
          </p:cNvSpPr>
          <p:nvPr>
            <p:ph type="title"/>
          </p:nvPr>
        </p:nvSpPr>
        <p:spPr>
          <a:xfrm>
            <a:off x="1671646" y="142852"/>
            <a:ext cx="6400816" cy="563563"/>
          </a:xfrm>
        </p:spPr>
        <p:txBody>
          <a:bodyPr/>
          <a:lstStyle/>
          <a:p>
            <a:r>
              <a:rPr lang="en-GB" sz="2800" dirty="0">
                <a:solidFill>
                  <a:srgbClr val="FFFF00"/>
                </a:solidFill>
              </a:rPr>
              <a:t> </a:t>
            </a:r>
            <a:r>
              <a:rPr lang="en-GB" sz="2800" dirty="0" smtClean="0">
                <a:solidFill>
                  <a:srgbClr val="FFFF00"/>
                </a:solidFill>
              </a:rPr>
              <a:t>Types </a:t>
            </a:r>
            <a:r>
              <a:rPr lang="en-GB" sz="2800" dirty="0">
                <a:solidFill>
                  <a:srgbClr val="FFFF00"/>
                </a:solidFill>
              </a:rPr>
              <a:t>de </a:t>
            </a:r>
            <a:r>
              <a:rPr lang="en-GB" sz="2800" dirty="0" err="1">
                <a:solidFill>
                  <a:srgbClr val="FFFF00"/>
                </a:solidFill>
              </a:rPr>
              <a:t>système</a:t>
            </a:r>
            <a:r>
              <a:rPr lang="en-GB" sz="2800" dirty="0">
                <a:solidFill>
                  <a:srgbClr val="FFFF00"/>
                </a:solidFill>
              </a:rPr>
              <a:t> expert </a:t>
            </a:r>
            <a:r>
              <a:rPr lang="en-GB" sz="1800" dirty="0" smtClean="0">
                <a:solidFill>
                  <a:srgbClr val="FFFF00"/>
                </a:solidFill>
              </a:rPr>
              <a:t>(suite) </a:t>
            </a:r>
            <a:endParaRPr lang="fr-FR" sz="1800" dirty="0">
              <a:solidFill>
                <a:srgbClr val="FFFF00"/>
              </a:solidFill>
            </a:endParaRPr>
          </a:p>
        </p:txBody>
      </p:sp>
      <p:sp>
        <p:nvSpPr>
          <p:cNvPr id="219139" name="Rectangle 3"/>
          <p:cNvSpPr>
            <a:spLocks noGrp="1" noChangeArrowheads="1"/>
          </p:cNvSpPr>
          <p:nvPr>
            <p:ph type="body" idx="1"/>
          </p:nvPr>
        </p:nvSpPr>
        <p:spPr>
          <a:xfrm>
            <a:off x="500034" y="1214423"/>
            <a:ext cx="8174880" cy="4357718"/>
          </a:xfrm>
        </p:spPr>
        <p:txBody>
          <a:bodyPr/>
          <a:lstStyle/>
          <a:p>
            <a:pPr algn="just"/>
            <a:r>
              <a:rPr lang="en-GB" sz="2400" b="1" dirty="0" err="1">
                <a:solidFill>
                  <a:srgbClr val="FFFF00"/>
                </a:solidFill>
              </a:rPr>
              <a:t>Systèmes</a:t>
            </a:r>
            <a:r>
              <a:rPr lang="en-GB" sz="2400" b="1" dirty="0">
                <a:solidFill>
                  <a:srgbClr val="FFFF00"/>
                </a:solidFill>
              </a:rPr>
              <a:t> de </a:t>
            </a:r>
            <a:r>
              <a:rPr lang="en-GB" sz="2400" b="1" dirty="0" err="1">
                <a:solidFill>
                  <a:srgbClr val="FFFF00"/>
                </a:solidFill>
              </a:rPr>
              <a:t>planification</a:t>
            </a:r>
            <a:r>
              <a:rPr lang="en-GB" sz="2400" b="1" dirty="0">
                <a:solidFill>
                  <a:srgbClr val="FFFF00"/>
                </a:solidFill>
              </a:rPr>
              <a:t>. </a:t>
            </a:r>
          </a:p>
          <a:p>
            <a:pPr lvl="1" algn="just"/>
            <a:r>
              <a:rPr lang="en-GB" sz="2400" dirty="0" err="1"/>
              <a:t>P.ex</a:t>
            </a:r>
            <a:r>
              <a:rPr lang="en-GB" sz="2400" dirty="0"/>
              <a:t>., </a:t>
            </a:r>
            <a:r>
              <a:rPr lang="en-GB" sz="2400" dirty="0" err="1"/>
              <a:t>système</a:t>
            </a:r>
            <a:r>
              <a:rPr lang="en-GB" sz="2400" dirty="0"/>
              <a:t> de </a:t>
            </a:r>
            <a:r>
              <a:rPr lang="en-GB" sz="2400" dirty="0" err="1"/>
              <a:t>réservation</a:t>
            </a:r>
            <a:r>
              <a:rPr lang="en-GB" sz="2400" dirty="0"/>
              <a:t> de </a:t>
            </a:r>
            <a:r>
              <a:rPr lang="en-GB" sz="2400" dirty="0" err="1"/>
              <a:t>vols</a:t>
            </a:r>
            <a:r>
              <a:rPr lang="en-GB" sz="2400" dirty="0"/>
              <a:t> </a:t>
            </a:r>
            <a:r>
              <a:rPr lang="en-GB" sz="2400" dirty="0" err="1"/>
              <a:t>aériens</a:t>
            </a:r>
            <a:r>
              <a:rPr lang="en-GB" sz="2400" dirty="0"/>
              <a:t>, </a:t>
            </a:r>
            <a:r>
              <a:rPr lang="en-GB" sz="2400" dirty="0" err="1"/>
              <a:t>planification</a:t>
            </a:r>
            <a:r>
              <a:rPr lang="en-GB" sz="2400" dirty="0"/>
              <a:t> des altitudes de </a:t>
            </a:r>
            <a:r>
              <a:rPr lang="en-GB" sz="2400" dirty="0" err="1"/>
              <a:t>vol</a:t>
            </a:r>
            <a:r>
              <a:rPr lang="en-GB" sz="2400" dirty="0"/>
              <a:t> </a:t>
            </a:r>
            <a:r>
              <a:rPr lang="en-GB" sz="2400" dirty="0" err="1"/>
              <a:t>selon</a:t>
            </a:r>
            <a:r>
              <a:rPr lang="en-GB" sz="2400" dirty="0"/>
              <a:t> les vents </a:t>
            </a:r>
            <a:r>
              <a:rPr lang="en-GB" sz="2400" dirty="0" err="1"/>
              <a:t>connus</a:t>
            </a:r>
            <a:r>
              <a:rPr lang="en-GB" sz="2400" dirty="0"/>
              <a:t> et les corridors </a:t>
            </a:r>
            <a:r>
              <a:rPr lang="en-GB" sz="2400" dirty="0" err="1"/>
              <a:t>disponibles</a:t>
            </a:r>
            <a:r>
              <a:rPr lang="en-GB" sz="2400" dirty="0"/>
              <a:t>, </a:t>
            </a:r>
            <a:r>
              <a:rPr lang="en-GB" sz="2400" dirty="0" err="1"/>
              <a:t>planification</a:t>
            </a:r>
            <a:r>
              <a:rPr lang="en-GB" sz="2400" dirty="0"/>
              <a:t> des actions </a:t>
            </a:r>
            <a:r>
              <a:rPr lang="en-GB" sz="2400" dirty="0" err="1"/>
              <a:t>d'assemblage</a:t>
            </a:r>
            <a:r>
              <a:rPr lang="en-GB" sz="2400" dirty="0"/>
              <a:t> d'un robot </a:t>
            </a:r>
            <a:r>
              <a:rPr lang="en-GB" sz="2400" dirty="0" err="1" smtClean="0"/>
              <a:t>industriel</a:t>
            </a:r>
            <a:r>
              <a:rPr lang="en-GB" sz="2400" dirty="0" smtClean="0"/>
              <a:t>.</a:t>
            </a:r>
          </a:p>
          <a:p>
            <a:pPr algn="just"/>
            <a:r>
              <a:rPr lang="en-GB" sz="2400" b="1" dirty="0" err="1" smtClean="0">
                <a:solidFill>
                  <a:srgbClr val="FFFF00"/>
                </a:solidFill>
              </a:rPr>
              <a:t>Systèmes</a:t>
            </a:r>
            <a:r>
              <a:rPr lang="en-GB" sz="2400" b="1" dirty="0" smtClean="0">
                <a:solidFill>
                  <a:srgbClr val="FFFF00"/>
                </a:solidFill>
              </a:rPr>
              <a:t> </a:t>
            </a:r>
            <a:r>
              <a:rPr lang="en-GB" sz="2400" b="1" dirty="0">
                <a:solidFill>
                  <a:srgbClr val="FFFF00"/>
                </a:solidFill>
              </a:rPr>
              <a:t>de conception. </a:t>
            </a:r>
          </a:p>
          <a:p>
            <a:pPr lvl="1" algn="just"/>
            <a:r>
              <a:rPr lang="en-GB" sz="2400" dirty="0" err="1"/>
              <a:t>P.ex</a:t>
            </a:r>
            <a:r>
              <a:rPr lang="en-GB" sz="2400" dirty="0"/>
              <a:t>., </a:t>
            </a:r>
            <a:r>
              <a:rPr lang="en-GB" sz="2400" dirty="0" err="1"/>
              <a:t>Développement</a:t>
            </a:r>
            <a:r>
              <a:rPr lang="en-GB" sz="2400" dirty="0"/>
              <a:t> et simplification de circuits </a:t>
            </a:r>
            <a:r>
              <a:rPr lang="en-GB" sz="2400" dirty="0" err="1"/>
              <a:t>intégrés</a:t>
            </a:r>
            <a:r>
              <a:rPr lang="en-GB" sz="2400" dirty="0"/>
              <a:t>, </a:t>
            </a:r>
            <a:r>
              <a:rPr lang="en-GB" sz="2400" dirty="0" err="1"/>
              <a:t>aménagement</a:t>
            </a:r>
            <a:r>
              <a:rPr lang="en-GB" sz="2400" dirty="0"/>
              <a:t> </a:t>
            </a:r>
            <a:r>
              <a:rPr lang="en-GB" sz="2400" dirty="0" err="1"/>
              <a:t>d'une</a:t>
            </a:r>
            <a:r>
              <a:rPr lang="en-GB" sz="2400" dirty="0"/>
              <a:t> cuisine </a:t>
            </a:r>
            <a:r>
              <a:rPr lang="en-GB" sz="2400" dirty="0" err="1"/>
              <a:t>optimale</a:t>
            </a:r>
            <a:r>
              <a:rPr lang="en-GB" sz="2400" dirty="0"/>
              <a:t> </a:t>
            </a:r>
            <a:r>
              <a:rPr lang="en-GB" sz="2400" dirty="0" err="1"/>
              <a:t>dans</a:t>
            </a:r>
            <a:r>
              <a:rPr lang="en-GB" sz="2400" dirty="0"/>
              <a:t> un </a:t>
            </a:r>
            <a:r>
              <a:rPr lang="en-GB" sz="2400" dirty="0" err="1"/>
              <a:t>espace</a:t>
            </a:r>
            <a:r>
              <a:rPr lang="en-GB" sz="2400" dirty="0"/>
              <a:t> </a:t>
            </a:r>
            <a:r>
              <a:rPr lang="en-GB" sz="2400" dirty="0" err="1"/>
              <a:t>donné</a:t>
            </a:r>
            <a:r>
              <a:rPr lang="en-GB" sz="2400" dirty="0"/>
              <a:t>, </a:t>
            </a:r>
            <a:r>
              <a:rPr lang="en-GB" sz="2400" dirty="0" err="1"/>
              <a:t>clonage</a:t>
            </a:r>
            <a:r>
              <a:rPr lang="en-GB" sz="2400" dirty="0"/>
              <a:t> de </a:t>
            </a:r>
            <a:r>
              <a:rPr lang="en-GB" sz="2400" dirty="0" err="1"/>
              <a:t>gènes</a:t>
            </a:r>
            <a:r>
              <a:rPr lang="en-GB" sz="2400" dirty="0"/>
              <a:t>, </a:t>
            </a:r>
            <a:r>
              <a:rPr lang="en-GB" sz="2400" dirty="0" err="1"/>
              <a:t>création</a:t>
            </a:r>
            <a:r>
              <a:rPr lang="en-GB" sz="2400" dirty="0"/>
              <a:t> d'un nouveau </a:t>
            </a:r>
            <a:r>
              <a:rPr lang="en-GB" sz="2400" dirty="0" err="1"/>
              <a:t>composé</a:t>
            </a:r>
            <a:r>
              <a:rPr lang="en-GB" sz="2400" dirty="0"/>
              <a:t> </a:t>
            </a:r>
            <a:r>
              <a:rPr lang="en-GB" sz="2400" dirty="0" err="1"/>
              <a:t>chimique</a:t>
            </a:r>
            <a:r>
              <a:rPr lang="en-GB" sz="2400" dirty="0"/>
              <a:t>, etc.</a:t>
            </a:r>
          </a:p>
          <a:p>
            <a:pPr algn="just">
              <a:buFont typeface="Wingdings" pitchFamily="2" charset="2"/>
              <a:buNone/>
            </a:pPr>
            <a:endParaRPr lang="fr-FR" sz="2400" dirty="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1285860"/>
            <a:ext cx="7893315" cy="4985980"/>
          </a:xfrm>
          <a:prstGeom prst="rect">
            <a:avLst/>
          </a:prstGeom>
          <a:noFill/>
        </p:spPr>
        <p:txBody>
          <a:bodyPr wrap="none" lIns="91440" tIns="45720" rIns="91440" bIns="45720">
            <a:spAutoFit/>
          </a:bodyPr>
          <a:lstStyle/>
          <a:p>
            <a:pPr algn="ctr"/>
            <a:r>
              <a:rPr lang="fr-FR"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rPr>
              <a:t>LE MANAGEMENT </a:t>
            </a:r>
          </a:p>
          <a:p>
            <a:pPr algn="ctr"/>
            <a:r>
              <a:rPr lang="fr-FR"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rPr>
              <a:t>DES </a:t>
            </a:r>
          </a:p>
          <a:p>
            <a:pPr algn="ctr"/>
            <a:r>
              <a:rPr lang="fr-FR"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rPr>
              <a:t>CONNAISSANCES</a:t>
            </a:r>
          </a:p>
          <a:p>
            <a:pPr algn="ctr"/>
            <a:endParaRPr lang="fr-F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endParaRPr>
          </a:p>
          <a:p>
            <a:pPr algn="ctr"/>
            <a:r>
              <a:rPr lang="fr-FR"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Knowledge</a:t>
            </a:r>
            <a:r>
              <a:rPr lang="fr-F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 </a:t>
            </a:r>
          </a:p>
          <a:p>
            <a:pPr algn="ctr"/>
            <a:r>
              <a:rPr lang="fr-F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management</a:t>
            </a:r>
            <a:endParaRPr lang="fr-FR"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671001"/>
            <a:ext cx="8643998" cy="4093428"/>
          </a:xfrm>
          <a:prstGeom prst="rect">
            <a:avLst/>
          </a:prstGeom>
        </p:spPr>
        <p:txBody>
          <a:bodyPr wrap="square">
            <a:spAutoFit/>
          </a:bodyPr>
          <a:lstStyle/>
          <a:p>
            <a:pPr algn="just"/>
            <a:r>
              <a:rPr lang="fr-FR" sz="2000" i="1" dirty="0" smtClean="0"/>
              <a:t>‘</a:t>
            </a:r>
            <a:r>
              <a:rPr lang="fr-FR" sz="2000" b="1" dirty="0" smtClean="0">
                <a:solidFill>
                  <a:srgbClr val="FF9900"/>
                </a:solidFill>
              </a:rPr>
              <a:t>Le management des connaissances est l’ensemble des processus mis en place par une organisation afin de créer, capturer, gérer, partager et appliquer ses connaissances en vue d’atteindre ses objectifs stratégiques</a:t>
            </a:r>
            <a:r>
              <a:rPr lang="fr-FR" sz="2000" i="1" dirty="0" smtClean="0">
                <a:solidFill>
                  <a:srgbClr val="FF9900"/>
                </a:solidFill>
              </a:rPr>
              <a:t>.’</a:t>
            </a:r>
            <a:endParaRPr lang="fr-FR" sz="2000" dirty="0" smtClean="0">
              <a:solidFill>
                <a:srgbClr val="FF9900"/>
              </a:solidFill>
            </a:endParaRPr>
          </a:p>
          <a:p>
            <a:pPr algn="just"/>
            <a:endParaRPr lang="fr-FR" sz="2000" dirty="0" smtClean="0"/>
          </a:p>
          <a:p>
            <a:pPr algn="just"/>
            <a:r>
              <a:rPr lang="fr-FR" sz="2000" dirty="0" smtClean="0"/>
              <a:t>…mettre en place les comportements, les processus et les technologies permettant :</a:t>
            </a:r>
          </a:p>
          <a:p>
            <a:pPr algn="just"/>
            <a:r>
              <a:rPr lang="fr-FR" sz="2000" dirty="0" smtClean="0"/>
              <a:t>de connaître individuellement ce que l’organisation connaît collectivement et de pouvoir l’appliquer ;</a:t>
            </a:r>
          </a:p>
          <a:p>
            <a:pPr algn="just"/>
            <a:r>
              <a:rPr lang="fr-FR" sz="2000" dirty="0" smtClean="0"/>
              <a:t>de connaître collectivement ce que chaque employé connaît individuellement et de le rendre applicable ;</a:t>
            </a:r>
          </a:p>
          <a:p>
            <a:pPr algn="just"/>
            <a:r>
              <a:rPr lang="fr-FR" sz="2000" dirty="0" smtClean="0"/>
              <a:t>de savoir reconnaître ce que l’organisation ne sait pas et de pouvoir l’apprendre.</a:t>
            </a:r>
            <a:endParaRPr lang="fr-FR" sz="2000" dirty="0"/>
          </a:p>
        </p:txBody>
      </p:sp>
      <p:sp>
        <p:nvSpPr>
          <p:cNvPr id="6" name="Titre 1"/>
          <p:cNvSpPr>
            <a:spLocks noGrp="1"/>
          </p:cNvSpPr>
          <p:nvPr>
            <p:ph type="title"/>
          </p:nvPr>
        </p:nvSpPr>
        <p:spPr>
          <a:xfrm>
            <a:off x="457200" y="293669"/>
            <a:ext cx="8305800" cy="563563"/>
          </a:xfrm>
        </p:spPr>
        <p:txBody>
          <a:bodyPr/>
          <a:lstStyle/>
          <a:p>
            <a:r>
              <a:rPr lang="fr-FR" sz="2800" dirty="0" smtClean="0">
                <a:solidFill>
                  <a:srgbClr val="FFFF00"/>
                </a:solidFill>
              </a:rPr>
              <a:t/>
            </a:r>
            <a:br>
              <a:rPr lang="fr-FR" sz="2800" dirty="0" smtClean="0">
                <a:solidFill>
                  <a:srgbClr val="FFFF00"/>
                </a:solidFill>
              </a:rPr>
            </a:br>
            <a:r>
              <a:rPr lang="fr-FR" sz="2800" dirty="0" smtClean="0">
                <a:solidFill>
                  <a:srgbClr val="FFFF00"/>
                </a:solidFill>
              </a:rPr>
              <a:t>Définitions du management des connaissance </a:t>
            </a:r>
            <a:r>
              <a:rPr lang="fr-FR" sz="2400" dirty="0" smtClean="0">
                <a:solidFill>
                  <a:srgbClr val="FFFF00"/>
                </a:solidFill>
              </a:rPr>
              <a:t>(</a:t>
            </a:r>
            <a:r>
              <a:rPr lang="fr-FR" sz="2400" dirty="0" err="1" smtClean="0">
                <a:solidFill>
                  <a:srgbClr val="FFFF00"/>
                </a:solidFill>
              </a:rPr>
              <a:t>Knowledge</a:t>
            </a:r>
            <a:r>
              <a:rPr lang="fr-FR" sz="2400" dirty="0" smtClean="0">
                <a:solidFill>
                  <a:srgbClr val="FFFF00"/>
                </a:solidFill>
              </a:rPr>
              <a:t> management</a:t>
            </a:r>
            <a:r>
              <a:rPr lang="fr-FR" sz="2800" dirty="0" smtClean="0">
                <a:solidFill>
                  <a:srgbClr val="FFFF00"/>
                </a:solidFill>
              </a:rPr>
              <a:t>)</a:t>
            </a:r>
            <a:br>
              <a:rPr lang="fr-FR" sz="2800" dirty="0" smtClean="0">
                <a:solidFill>
                  <a:srgbClr val="FFFF00"/>
                </a:solidFill>
              </a:rPr>
            </a:br>
            <a:endParaRPr lang="fr-FR" sz="2800" dirty="0">
              <a:solidFill>
                <a:srgbClr val="FFFF00"/>
              </a:solidFill>
            </a:endParaRPr>
          </a:p>
        </p:txBody>
      </p:sp>
      <p:sp>
        <p:nvSpPr>
          <p:cNvPr id="7" name="Rectangle 6"/>
          <p:cNvSpPr/>
          <p:nvPr/>
        </p:nvSpPr>
        <p:spPr>
          <a:xfrm>
            <a:off x="285720" y="857232"/>
            <a:ext cx="1842171" cy="523220"/>
          </a:xfrm>
          <a:prstGeom prst="rect">
            <a:avLst/>
          </a:prstGeom>
        </p:spPr>
        <p:txBody>
          <a:bodyPr wrap="none">
            <a:spAutoFit/>
          </a:bodyPr>
          <a:lstStyle/>
          <a:p>
            <a:r>
              <a:rPr lang="fr-FR" sz="2800" b="1" kern="0" dirty="0" smtClean="0">
                <a:solidFill>
                  <a:srgbClr val="FFFF00"/>
                </a:solidFill>
                <a:latin typeface="Arial"/>
                <a:ea typeface="+mj-ea"/>
                <a:cs typeface="+mj-cs"/>
              </a:rPr>
              <a:t>Définition</a:t>
            </a:r>
            <a:endParaRPr lang="fr-FR"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le management de connaissances (MC) : pourquoi ?</a:t>
            </a:r>
            <a:endParaRPr lang="fr-FR" dirty="0">
              <a:solidFill>
                <a:srgbClr val="FFFF00"/>
              </a:solidFill>
            </a:endParaRPr>
          </a:p>
        </p:txBody>
      </p:sp>
      <p:sp>
        <p:nvSpPr>
          <p:cNvPr id="4" name="Text Box 11"/>
          <p:cNvSpPr txBox="1">
            <a:spLocks noChangeArrowheads="1"/>
          </p:cNvSpPr>
          <p:nvPr/>
        </p:nvSpPr>
        <p:spPr bwMode="auto">
          <a:xfrm>
            <a:off x="533400" y="1789113"/>
            <a:ext cx="3886200" cy="3970318"/>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fr-FR" sz="2400" dirty="0">
                <a:latin typeface="+mj-lt"/>
                <a:sym typeface="Wingdings" pitchFamily="2" charset="2"/>
              </a:rPr>
              <a:t>Nouveaux défis des entreprises :</a:t>
            </a:r>
          </a:p>
          <a:p>
            <a:pPr>
              <a:spcBef>
                <a:spcPct val="50000"/>
              </a:spcBef>
              <a:buFont typeface="Wingdings" pitchFamily="2" charset="2"/>
              <a:buNone/>
            </a:pPr>
            <a:r>
              <a:rPr lang="fr-FR" sz="2400" dirty="0">
                <a:latin typeface="+mj-lt"/>
              </a:rPr>
              <a:t>Mondialisation </a:t>
            </a:r>
            <a:r>
              <a:rPr lang="fr-FR" sz="2400" dirty="0">
                <a:latin typeface="+mj-lt"/>
                <a:sym typeface="Wingdings" pitchFamily="2" charset="2"/>
              </a:rPr>
              <a:t> concurrence</a:t>
            </a:r>
            <a:endParaRPr lang="fr-FR" sz="2400" dirty="0">
              <a:latin typeface="+mj-lt"/>
            </a:endParaRPr>
          </a:p>
          <a:p>
            <a:pPr>
              <a:spcBef>
                <a:spcPct val="50000"/>
              </a:spcBef>
              <a:buFont typeface="Wingdings" pitchFamily="2" charset="2"/>
              <a:buNone/>
            </a:pPr>
            <a:r>
              <a:rPr lang="fr-FR" sz="2400" dirty="0">
                <a:latin typeface="+mj-lt"/>
              </a:rPr>
              <a:t>TIC </a:t>
            </a:r>
            <a:r>
              <a:rPr lang="fr-FR" sz="2400" dirty="0">
                <a:latin typeface="+mj-lt"/>
                <a:sym typeface="Wingdings" pitchFamily="2" charset="2"/>
              </a:rPr>
              <a:t> bouleversements technologiques</a:t>
            </a:r>
            <a:endParaRPr lang="fr-FR" sz="2400" dirty="0">
              <a:latin typeface="+mj-lt"/>
            </a:endParaRPr>
          </a:p>
          <a:p>
            <a:pPr>
              <a:spcBef>
                <a:spcPct val="50000"/>
              </a:spcBef>
              <a:buFont typeface="Wingdings" pitchFamily="2" charset="2"/>
              <a:buNone/>
            </a:pPr>
            <a:r>
              <a:rPr lang="fr-FR" sz="2400" dirty="0">
                <a:latin typeface="+mj-lt"/>
              </a:rPr>
              <a:t>Complexification des organisations </a:t>
            </a:r>
            <a:r>
              <a:rPr lang="fr-FR" sz="2400" dirty="0">
                <a:latin typeface="+mj-lt"/>
                <a:sym typeface="Wingdings" pitchFamily="2" charset="2"/>
              </a:rPr>
              <a:t> en réseau / entreprise étendue</a:t>
            </a:r>
            <a:r>
              <a:rPr lang="fr-FR" sz="2400" dirty="0">
                <a:latin typeface="+mj-lt"/>
              </a:rPr>
              <a:t> </a:t>
            </a:r>
          </a:p>
        </p:txBody>
      </p:sp>
      <p:sp>
        <p:nvSpPr>
          <p:cNvPr id="5" name="Text Box 10"/>
          <p:cNvSpPr txBox="1">
            <a:spLocks noChangeArrowheads="1"/>
          </p:cNvSpPr>
          <p:nvPr/>
        </p:nvSpPr>
        <p:spPr bwMode="auto">
          <a:xfrm>
            <a:off x="4495800" y="1828800"/>
            <a:ext cx="3886200" cy="3785652"/>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fr-FR" sz="2400" dirty="0">
                <a:latin typeface="Tahoma" pitchFamily="34" charset="0"/>
                <a:sym typeface="Wingdings" pitchFamily="2" charset="2"/>
              </a:rPr>
              <a:t>Le </a:t>
            </a:r>
            <a:r>
              <a:rPr lang="fr-FR" sz="2400" dirty="0" smtClean="0">
                <a:latin typeface="Tahoma" pitchFamily="34" charset="0"/>
                <a:sym typeface="Wingdings" pitchFamily="2" charset="2"/>
              </a:rPr>
              <a:t>MC </a:t>
            </a:r>
            <a:r>
              <a:rPr lang="fr-FR" sz="2400" dirty="0">
                <a:latin typeface="Tahoma" pitchFamily="34" charset="0"/>
                <a:sym typeface="Wingdings" pitchFamily="2" charset="2"/>
              </a:rPr>
              <a:t>devient un facteur clé de succès : </a:t>
            </a:r>
          </a:p>
          <a:p>
            <a:pPr>
              <a:spcBef>
                <a:spcPct val="50000"/>
              </a:spcBef>
              <a:buFont typeface="Wingdings" pitchFamily="2" charset="2"/>
              <a:buNone/>
            </a:pPr>
            <a:r>
              <a:rPr lang="fr-FR" sz="2400" dirty="0">
                <a:latin typeface="Tahoma" pitchFamily="34" charset="0"/>
              </a:rPr>
              <a:t>Vecteur d’innovation et d’anticipation</a:t>
            </a:r>
          </a:p>
          <a:p>
            <a:pPr>
              <a:spcBef>
                <a:spcPct val="50000"/>
              </a:spcBef>
              <a:buFont typeface="Wingdings" pitchFamily="2" charset="2"/>
              <a:buNone/>
            </a:pPr>
            <a:r>
              <a:rPr lang="fr-FR" sz="2400" dirty="0">
                <a:latin typeface="Tahoma" pitchFamily="34" charset="0"/>
              </a:rPr>
              <a:t>Cohérence informatique</a:t>
            </a:r>
          </a:p>
          <a:p>
            <a:pPr>
              <a:spcBef>
                <a:spcPct val="50000"/>
              </a:spcBef>
              <a:buFont typeface="Wingdings" pitchFamily="2" charset="2"/>
              <a:buNone/>
            </a:pPr>
            <a:endParaRPr lang="fr-FR" sz="2400" dirty="0">
              <a:latin typeface="Tahoma" pitchFamily="34" charset="0"/>
            </a:endParaRPr>
          </a:p>
          <a:p>
            <a:pPr>
              <a:spcBef>
                <a:spcPct val="50000"/>
              </a:spcBef>
              <a:buFont typeface="Wingdings" pitchFamily="2" charset="2"/>
              <a:buNone/>
            </a:pPr>
            <a:r>
              <a:rPr lang="fr-FR" sz="2400" dirty="0">
                <a:latin typeface="Tahoma" pitchFamily="34" charset="0"/>
              </a:rPr>
              <a:t>Accompagnement de cette structure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solidFill>
                  <a:srgbClr val="FFFF00"/>
                </a:solidFill>
              </a:rPr>
              <a:t>Historique du MC : comment ?</a:t>
            </a:r>
            <a:endParaRPr lang="fr-FR" sz="3600" dirty="0">
              <a:solidFill>
                <a:srgbClr val="FFFF00"/>
              </a:solidFill>
            </a:endParaRPr>
          </a:p>
        </p:txBody>
      </p:sp>
      <p:sp>
        <p:nvSpPr>
          <p:cNvPr id="4" name="Rectangle 4"/>
          <p:cNvSpPr>
            <a:spLocks noGrp="1" noChangeArrowheads="1"/>
          </p:cNvSpPr>
          <p:nvPr>
            <p:ph idx="1"/>
          </p:nvPr>
        </p:nvSpPr>
        <p:spPr>
          <a:xfrm>
            <a:off x="600076" y="1714488"/>
            <a:ext cx="8043890" cy="4210064"/>
          </a:xfrm>
        </p:spPr>
        <p:txBody>
          <a:bodyPr/>
          <a:lstStyle/>
          <a:p>
            <a:pPr indent="1055688" algn="l">
              <a:spcBef>
                <a:spcPct val="50000"/>
              </a:spcBef>
              <a:buFont typeface="Wingdings" pitchFamily="2" charset="2"/>
              <a:buChar char="§"/>
            </a:pPr>
            <a:r>
              <a:rPr lang="fr-FR" sz="2800" dirty="0">
                <a:latin typeface="+mj-lt"/>
              </a:rPr>
              <a:t>1980 : environnement de données partagées / intelligence artificielle</a:t>
            </a:r>
          </a:p>
          <a:p>
            <a:pPr indent="1055688" algn="l">
              <a:spcBef>
                <a:spcPct val="50000"/>
              </a:spcBef>
              <a:buFont typeface="Wingdings" pitchFamily="2" charset="2"/>
              <a:buChar char="§"/>
            </a:pPr>
            <a:r>
              <a:rPr lang="fr-FR" sz="2800" dirty="0">
                <a:latin typeface="+mj-lt"/>
              </a:rPr>
              <a:t>1995 – 2000 : collaboration / </a:t>
            </a:r>
            <a:r>
              <a:rPr lang="fr-FR" sz="2800" dirty="0" err="1">
                <a:latin typeface="+mj-lt"/>
              </a:rPr>
              <a:t>groupware</a:t>
            </a:r>
            <a:endParaRPr lang="fr-FR" sz="2800" dirty="0">
              <a:latin typeface="+mj-lt"/>
            </a:endParaRPr>
          </a:p>
          <a:p>
            <a:pPr indent="1055688" algn="l">
              <a:spcBef>
                <a:spcPct val="50000"/>
              </a:spcBef>
              <a:buFont typeface="Wingdings" pitchFamily="2" charset="2"/>
              <a:buChar char="§"/>
            </a:pPr>
            <a:r>
              <a:rPr lang="fr-FR" sz="2800" dirty="0">
                <a:latin typeface="+mj-lt"/>
              </a:rPr>
              <a:t>A partir de 2000 : formalisation/partage de connaissances au niveau collectif</a:t>
            </a:r>
          </a:p>
          <a:p>
            <a:pPr indent="1055688" algn="l">
              <a:spcBef>
                <a:spcPct val="50000"/>
              </a:spcBef>
              <a:buFont typeface="Wingdings" pitchFamily="2" charset="2"/>
              <a:buChar char="§"/>
            </a:pPr>
            <a:r>
              <a:rPr lang="fr-FR" sz="2800" dirty="0">
                <a:latin typeface="+mj-lt"/>
              </a:rPr>
              <a:t>Tendances récentes : opérationnel, communautés, gestion de contenu</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28" y="142852"/>
            <a:ext cx="8305800" cy="563563"/>
          </a:xfrm>
        </p:spPr>
        <p:txBody>
          <a:bodyPr/>
          <a:lstStyle/>
          <a:p>
            <a:r>
              <a:rPr lang="fr-FR" sz="4800" dirty="0" smtClean="0">
                <a:solidFill>
                  <a:srgbClr val="FFFF00"/>
                </a:solidFill>
              </a:rPr>
              <a:t> </a:t>
            </a:r>
            <a:r>
              <a:rPr lang="fr-FR" sz="4800" dirty="0">
                <a:solidFill>
                  <a:srgbClr val="FFFF00"/>
                </a:solidFill>
              </a:rPr>
              <a:t>La connaissance </a:t>
            </a:r>
            <a:r>
              <a:rPr lang="fr-FR" sz="4800" dirty="0" smtClean="0">
                <a:solidFill>
                  <a:srgbClr val="FFFF00"/>
                </a:solidFill>
              </a:rPr>
              <a:t>explicite</a:t>
            </a:r>
            <a:endParaRPr lang="fr-FR" sz="4800" dirty="0">
              <a:solidFill>
                <a:srgbClr val="FFFF00"/>
              </a:solidFill>
            </a:endParaRPr>
          </a:p>
        </p:txBody>
      </p:sp>
      <p:sp>
        <p:nvSpPr>
          <p:cNvPr id="3" name="Espace réservé du contenu 2"/>
          <p:cNvSpPr>
            <a:spLocks noGrp="1"/>
          </p:cNvSpPr>
          <p:nvPr>
            <p:ph idx="1"/>
          </p:nvPr>
        </p:nvSpPr>
        <p:spPr>
          <a:xfrm>
            <a:off x="500034" y="1357298"/>
            <a:ext cx="8072494" cy="1785950"/>
          </a:xfrm>
        </p:spPr>
        <p:txBody>
          <a:bodyPr/>
          <a:lstStyle/>
          <a:p>
            <a:pPr algn="just"/>
            <a:r>
              <a:rPr lang="fr-FR" sz="2800" dirty="0">
                <a:solidFill>
                  <a:schemeClr val="tx1"/>
                </a:solidFill>
                <a:latin typeface="+mn-lt"/>
                <a:ea typeface="+mn-ea"/>
                <a:cs typeface="+mn-cs"/>
              </a:rPr>
              <a:t>Selon la définition de Hall et </a:t>
            </a:r>
            <a:r>
              <a:rPr lang="fr-FR" sz="2800" dirty="0" err="1">
                <a:solidFill>
                  <a:schemeClr val="tx1"/>
                </a:solidFill>
                <a:latin typeface="+mn-lt"/>
                <a:ea typeface="+mn-ea"/>
                <a:cs typeface="+mn-cs"/>
              </a:rPr>
              <a:t>Andriani</a:t>
            </a:r>
            <a:r>
              <a:rPr lang="fr-FR" sz="2800" dirty="0">
                <a:solidFill>
                  <a:schemeClr val="tx1"/>
                </a:solidFill>
                <a:latin typeface="+mn-lt"/>
                <a:ea typeface="+mn-ea"/>
                <a:cs typeface="+mn-cs"/>
              </a:rPr>
              <a:t> (2003), la connaissance explicite est la connaissance ayant été capturée dans un code ou une langue qui facilite la communication. La connaissance explicite implique le savoir-faire transmissible en langue formelle et systématique, elle exige une expérience directe de la connaissance.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Apport organisationnel du MC</a:t>
            </a:r>
            <a:endParaRPr lang="fr-FR" dirty="0">
              <a:solidFill>
                <a:srgbClr val="FFFF00"/>
              </a:solidFill>
            </a:endParaRPr>
          </a:p>
        </p:txBody>
      </p:sp>
      <p:sp>
        <p:nvSpPr>
          <p:cNvPr id="4" name="Rectangle 7"/>
          <p:cNvSpPr>
            <a:spLocks noGrp="1" noChangeArrowheads="1"/>
          </p:cNvSpPr>
          <p:nvPr>
            <p:ph idx="1"/>
          </p:nvPr>
        </p:nvSpPr>
        <p:spPr>
          <a:noFill/>
          <a:ln/>
        </p:spPr>
        <p:txBody>
          <a:bodyPr/>
          <a:lstStyle/>
          <a:p>
            <a:pPr indent="1055688" algn="l">
              <a:buFont typeface="Wingdings" pitchFamily="2" charset="2"/>
              <a:buChar char="§"/>
            </a:pPr>
            <a:r>
              <a:rPr lang="fr-FR" sz="2400" b="1" dirty="0">
                <a:latin typeface="+mj-lt"/>
              </a:rPr>
              <a:t>Gestion de la complexité de l’entreprise </a:t>
            </a:r>
            <a:r>
              <a:rPr lang="fr-FR" sz="2400" b="1" dirty="0" smtClean="0">
                <a:latin typeface="+mj-lt"/>
              </a:rPr>
              <a:t>étendue</a:t>
            </a:r>
          </a:p>
          <a:p>
            <a:pPr indent="1055688" algn="l">
              <a:buClr>
                <a:schemeClr val="bg2"/>
              </a:buClr>
              <a:buNone/>
            </a:pPr>
            <a:r>
              <a:rPr lang="fr-FR" sz="2400" dirty="0" smtClean="0">
                <a:latin typeface="+mj-lt"/>
              </a:rPr>
              <a:t>- Support opérationnel à l’organisation en réseau</a:t>
            </a:r>
          </a:p>
          <a:p>
            <a:pPr indent="1055688" algn="l">
              <a:buClr>
                <a:schemeClr val="bg2"/>
              </a:buClr>
              <a:buNone/>
            </a:pPr>
            <a:r>
              <a:rPr lang="fr-FR" sz="2400" dirty="0" smtClean="0">
                <a:latin typeface="+mj-lt"/>
              </a:rPr>
              <a:t>- Gestion </a:t>
            </a:r>
            <a:r>
              <a:rPr lang="fr-FR" sz="2400" dirty="0">
                <a:latin typeface="+mj-lt"/>
              </a:rPr>
              <a:t>de la relation avec les partenaires : clients et </a:t>
            </a:r>
            <a:r>
              <a:rPr lang="fr-FR" sz="2400" dirty="0" smtClean="0">
                <a:latin typeface="+mj-lt"/>
              </a:rPr>
              <a:t>fournisseurs</a:t>
            </a:r>
          </a:p>
          <a:p>
            <a:pPr indent="1055688" algn="l">
              <a:buClr>
                <a:schemeClr val="bg2"/>
              </a:buClr>
              <a:buNone/>
            </a:pPr>
            <a:endParaRPr lang="fr-FR" sz="2400" dirty="0">
              <a:latin typeface="+mj-lt"/>
            </a:endParaRPr>
          </a:p>
          <a:p>
            <a:pPr indent="1055688" algn="l">
              <a:spcBef>
                <a:spcPct val="50000"/>
              </a:spcBef>
              <a:buFont typeface="Wingdings" pitchFamily="2" charset="2"/>
              <a:buChar char="§"/>
            </a:pPr>
            <a:r>
              <a:rPr lang="fr-FR" sz="2400" b="1" dirty="0">
                <a:latin typeface="+mj-lt"/>
              </a:rPr>
              <a:t>Gestion des compétences collectives</a:t>
            </a:r>
          </a:p>
          <a:p>
            <a:pPr indent="1055688" algn="l">
              <a:buClr>
                <a:schemeClr val="bg2"/>
              </a:buClr>
              <a:buNone/>
            </a:pPr>
            <a:r>
              <a:rPr lang="fr-FR" sz="2400" dirty="0" smtClean="0">
                <a:latin typeface="+mj-lt"/>
              </a:rPr>
              <a:t>- Formation</a:t>
            </a:r>
            <a:endParaRPr lang="fr-FR" sz="2400" dirty="0">
              <a:latin typeface="+mj-lt"/>
            </a:endParaRPr>
          </a:p>
          <a:p>
            <a:pPr indent="1055688" algn="l">
              <a:buClr>
                <a:schemeClr val="bg2"/>
              </a:buClr>
              <a:buNone/>
            </a:pPr>
            <a:r>
              <a:rPr lang="fr-FR" sz="2400" dirty="0" smtClean="0">
                <a:latin typeface="+mj-lt"/>
              </a:rPr>
              <a:t>- Apprentissage </a:t>
            </a:r>
            <a:r>
              <a:rPr lang="fr-FR" sz="2400" dirty="0">
                <a:latin typeface="+mj-lt"/>
              </a:rPr>
              <a:t>organisationnel</a:t>
            </a:r>
            <a:endParaRPr lang="fr-FR" sz="2000" dirty="0">
              <a:latin typeface="+mj-lt"/>
            </a:endParaRPr>
          </a:p>
          <a:p>
            <a:pPr indent="1055688" algn="l">
              <a:buClr>
                <a:schemeClr val="bg2"/>
              </a:buClr>
              <a:buFont typeface="Wingdings" pitchFamily="2" charset="2"/>
              <a:buNone/>
            </a:pPr>
            <a:endParaRPr lang="fr-FR" sz="2000" dirty="0">
              <a:latin typeface="+mj-l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p:cNvSpPr>
            <a:spLocks noGrp="1" noChangeArrowheads="1"/>
          </p:cNvSpPr>
          <p:nvPr>
            <p:ph type="body" idx="1"/>
          </p:nvPr>
        </p:nvSpPr>
        <p:spPr>
          <a:xfrm>
            <a:off x="609600" y="214290"/>
            <a:ext cx="8077200" cy="609600"/>
          </a:xfrm>
        </p:spPr>
        <p:txBody>
          <a:bodyPr/>
          <a:lstStyle/>
          <a:p>
            <a:pPr marL="0" indent="0" algn="ctr">
              <a:spcBef>
                <a:spcPct val="10000"/>
              </a:spcBef>
              <a:spcAft>
                <a:spcPct val="40000"/>
              </a:spcAft>
              <a:buFontTx/>
              <a:buNone/>
            </a:pPr>
            <a:r>
              <a:rPr lang="fr-CA" b="1" dirty="0">
                <a:solidFill>
                  <a:srgbClr val="FFFF00"/>
                </a:solidFill>
              </a:rPr>
              <a:t>La chaîne de </a:t>
            </a:r>
            <a:r>
              <a:rPr lang="fr-CA" b="1" dirty="0" smtClean="0">
                <a:solidFill>
                  <a:srgbClr val="FFFF00"/>
                </a:solidFill>
              </a:rPr>
              <a:t>valeurs du MC</a:t>
            </a:r>
            <a:endParaRPr lang="fr-CA" b="1" dirty="0">
              <a:solidFill>
                <a:srgbClr val="FFFF00"/>
              </a:solidFill>
            </a:endParaRPr>
          </a:p>
          <a:p>
            <a:pPr marL="0" indent="0">
              <a:buFontTx/>
              <a:buNone/>
            </a:pPr>
            <a:endParaRPr lang="fr-CA" b="1" dirty="0">
              <a:solidFill>
                <a:srgbClr val="FFFF00"/>
              </a:solidFill>
            </a:endParaRPr>
          </a:p>
        </p:txBody>
      </p:sp>
      <p:pic>
        <p:nvPicPr>
          <p:cNvPr id="273414" name="Picture 6" descr="Figure_12-2"/>
          <p:cNvPicPr>
            <a:picLocks noChangeAspect="1" noChangeArrowheads="1"/>
          </p:cNvPicPr>
          <p:nvPr/>
        </p:nvPicPr>
        <p:blipFill>
          <a:blip r:embed="rId3">
            <a:lum bright="-12000" contrast="24000"/>
          </a:blip>
          <a:srcRect t="17323" b="14339"/>
          <a:stretch>
            <a:fillRect/>
          </a:stretch>
        </p:blipFill>
        <p:spPr bwMode="auto">
          <a:xfrm>
            <a:off x="328642" y="1509730"/>
            <a:ext cx="8458200" cy="5062542"/>
          </a:xfrm>
          <a:prstGeom prst="rect">
            <a:avLst/>
          </a:prstGeom>
          <a:noFill/>
        </p:spPr>
      </p:pic>
    </p:spTree>
  </p:cSld>
  <p:clrMapOvr>
    <a:masterClrMapping/>
  </p:clrMapOvr>
  <p:transition spd="med">
    <p:pull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357158" y="1214422"/>
            <a:ext cx="8572560" cy="4429156"/>
          </a:xfrm>
        </p:spPr>
        <p:txBody>
          <a:bodyPr/>
          <a:lstStyle/>
          <a:p>
            <a:pPr marL="355600" indent="-355600" algn="just">
              <a:lnSpc>
                <a:spcPct val="90000"/>
              </a:lnSpc>
              <a:spcAft>
                <a:spcPct val="45000"/>
              </a:spcAft>
              <a:buFontTx/>
              <a:buNone/>
            </a:pPr>
            <a:r>
              <a:rPr lang="fr-CA" sz="2200" b="1" dirty="0">
                <a:solidFill>
                  <a:srgbClr val="FFFF00"/>
                </a:solidFill>
              </a:rPr>
              <a:t>Les systèmes de connaissances semi-structurées</a:t>
            </a:r>
          </a:p>
          <a:p>
            <a:pPr marL="355600" indent="-355600" algn="just">
              <a:lnSpc>
                <a:spcPct val="90000"/>
              </a:lnSpc>
              <a:spcAft>
                <a:spcPct val="20000"/>
              </a:spcAft>
            </a:pPr>
            <a:r>
              <a:rPr lang="fr-CA" sz="2200" dirty="0"/>
              <a:t>La connaissance semi-structurée comprend toute information numérique qui n’est pas sous forme structurée, comme les courriels, diaporamas, vidéos, images, graphiques, etc.</a:t>
            </a:r>
          </a:p>
          <a:p>
            <a:pPr marL="355600" indent="-355600" algn="just">
              <a:lnSpc>
                <a:spcPct val="90000"/>
              </a:lnSpc>
              <a:spcAft>
                <a:spcPct val="20000"/>
              </a:spcAft>
            </a:pPr>
            <a:r>
              <a:rPr lang="fr-CA" sz="2200" dirty="0"/>
              <a:t>On estime qu’au moins 80 % du contenu d’affaires n’est pas structuré.</a:t>
            </a:r>
          </a:p>
          <a:p>
            <a:pPr marL="355600" indent="-355600" algn="just">
              <a:lnSpc>
                <a:spcPct val="90000"/>
              </a:lnSpc>
              <a:spcAft>
                <a:spcPct val="20000"/>
              </a:spcAft>
            </a:pPr>
            <a:r>
              <a:rPr lang="fr-CA" sz="2200" b="1" dirty="0">
                <a:solidFill>
                  <a:srgbClr val="FFC000"/>
                </a:solidFill>
              </a:rPr>
              <a:t>Taxonomie </a:t>
            </a:r>
            <a:r>
              <a:rPr lang="fr-CA" sz="2200" dirty="0">
                <a:solidFill>
                  <a:srgbClr val="FFC000"/>
                </a:solidFill>
              </a:rPr>
              <a:t>: </a:t>
            </a:r>
            <a:r>
              <a:rPr lang="fr-CA" sz="2200" dirty="0" err="1" smtClean="0"/>
              <a:t>schèma</a:t>
            </a:r>
            <a:r>
              <a:rPr lang="fr-CA" sz="2200" dirty="0" smtClean="0"/>
              <a:t> </a:t>
            </a:r>
            <a:r>
              <a:rPr lang="fr-CA" sz="2200" dirty="0"/>
              <a:t>destiné à classer les connaissances de façon à les rendre plus faciles d’accès, comme une classification de bibliothèque.</a:t>
            </a:r>
          </a:p>
          <a:p>
            <a:pPr marL="355600" indent="-355600" algn="just">
              <a:lnSpc>
                <a:spcPct val="90000"/>
              </a:lnSpc>
              <a:spcAft>
                <a:spcPct val="20000"/>
              </a:spcAft>
            </a:pPr>
            <a:r>
              <a:rPr lang="fr-CA" sz="2200" b="1" dirty="0">
                <a:solidFill>
                  <a:srgbClr val="FFC000"/>
                </a:solidFill>
              </a:rPr>
              <a:t>Étiquetage : </a:t>
            </a:r>
            <a:r>
              <a:rPr lang="fr-CA" sz="2200" dirty="0"/>
              <a:t>tous les documents doivent être étiquetés, généralement avec des balises XML</a:t>
            </a:r>
            <a:r>
              <a:rPr lang="fr-CA" sz="2200" dirty="0" smtClean="0"/>
              <a:t>.</a:t>
            </a:r>
          </a:p>
          <a:p>
            <a:pPr marL="355600" indent="-355600" algn="just">
              <a:lnSpc>
                <a:spcPct val="90000"/>
              </a:lnSpc>
              <a:spcAft>
                <a:spcPct val="20000"/>
              </a:spcAft>
            </a:pPr>
            <a:r>
              <a:rPr lang="fr-CA" sz="2200" b="1" dirty="0" smtClean="0">
                <a:solidFill>
                  <a:srgbClr val="FFC000"/>
                </a:solidFill>
              </a:rPr>
              <a:t>Thésaurus:</a:t>
            </a:r>
          </a:p>
          <a:p>
            <a:pPr marL="355600" indent="-355600" algn="just">
              <a:lnSpc>
                <a:spcPct val="90000"/>
              </a:lnSpc>
              <a:spcAft>
                <a:spcPct val="20000"/>
              </a:spcAft>
            </a:pPr>
            <a:r>
              <a:rPr lang="fr-CA" sz="2200" b="1" dirty="0" smtClean="0">
                <a:solidFill>
                  <a:srgbClr val="FFC000"/>
                </a:solidFill>
              </a:rPr>
              <a:t>Ontologie:</a:t>
            </a:r>
            <a:endParaRPr lang="fr-CA" sz="2200" b="1" dirty="0">
              <a:solidFill>
                <a:srgbClr val="FFC000"/>
              </a:solidFill>
            </a:endParaRPr>
          </a:p>
          <a:p>
            <a:pPr marL="355600" indent="-355600" algn="just">
              <a:lnSpc>
                <a:spcPct val="90000"/>
              </a:lnSpc>
            </a:pPr>
            <a:endParaRPr lang="fr-CA" sz="2200" dirty="0"/>
          </a:p>
          <a:p>
            <a:pPr marL="355600" indent="-355600" algn="just">
              <a:lnSpc>
                <a:spcPct val="90000"/>
              </a:lnSpc>
              <a:buFontTx/>
              <a:buNone/>
            </a:pPr>
            <a:endParaRPr lang="fr-CA" sz="2200" dirty="0">
              <a:solidFill>
                <a:srgbClr val="A50021"/>
              </a:solidFill>
            </a:endParaRPr>
          </a:p>
        </p:txBody>
      </p:sp>
      <p:sp>
        <p:nvSpPr>
          <p:cNvPr id="6" name="Rectangle 2"/>
          <p:cNvSpPr>
            <a:spLocks noGrp="1" noChangeArrowheads="1"/>
          </p:cNvSpPr>
          <p:nvPr>
            <p:ph type="title"/>
          </p:nvPr>
        </p:nvSpPr>
        <p:spPr>
          <a:xfrm>
            <a:off x="0" y="357166"/>
            <a:ext cx="9144000" cy="503238"/>
          </a:xfrm>
        </p:spPr>
        <p:txBody>
          <a:bodyPr/>
          <a:lstStyle/>
          <a:p>
            <a:r>
              <a:rPr lang="fr-CA" dirty="0">
                <a:solidFill>
                  <a:srgbClr val="FFFF00"/>
                </a:solidFill>
              </a:rPr>
              <a:t>Les systèmes de </a:t>
            </a:r>
            <a:r>
              <a:rPr lang="fr-CA" dirty="0" smtClean="0">
                <a:solidFill>
                  <a:srgbClr val="FFFF00"/>
                </a:solidFill>
              </a:rPr>
              <a:t>MC d’entreprise </a:t>
            </a:r>
            <a:r>
              <a:rPr lang="fr-CA" sz="2800" dirty="0" smtClean="0">
                <a:solidFill>
                  <a:srgbClr val="FFFF00"/>
                </a:solidFill>
              </a:rPr>
              <a:t>(suite)</a:t>
            </a:r>
            <a:endParaRPr lang="fr-CA" sz="2800" dirty="0">
              <a:solidFill>
                <a:srgbClr val="FFFF00"/>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type="body" idx="1"/>
          </p:nvPr>
        </p:nvSpPr>
        <p:spPr>
          <a:xfrm>
            <a:off x="571472" y="1357298"/>
            <a:ext cx="8001000" cy="4876800"/>
          </a:xfrm>
        </p:spPr>
        <p:txBody>
          <a:bodyPr/>
          <a:lstStyle/>
          <a:p>
            <a:pPr marL="355600" indent="-355600" algn="just">
              <a:spcAft>
                <a:spcPct val="45000"/>
              </a:spcAft>
              <a:buFontTx/>
              <a:buNone/>
            </a:pPr>
            <a:r>
              <a:rPr lang="fr-CA" sz="2800" dirty="0">
                <a:solidFill>
                  <a:srgbClr val="FFFF00"/>
                </a:solidFill>
              </a:rPr>
              <a:t>Les systèmes de connaissances structurées</a:t>
            </a:r>
          </a:p>
          <a:p>
            <a:pPr marL="355600" indent="-355600" algn="just">
              <a:spcAft>
                <a:spcPct val="20000"/>
              </a:spcAft>
            </a:pPr>
            <a:r>
              <a:rPr lang="fr-CA" sz="2800" dirty="0"/>
              <a:t>La connaissance structurée est explicite et       sous forme de documents ou règles en bonne et due forme créés en observant les experts. </a:t>
            </a:r>
          </a:p>
          <a:p>
            <a:pPr marL="355600" indent="-355600" algn="just">
              <a:spcAft>
                <a:spcPct val="20000"/>
              </a:spcAft>
            </a:pPr>
            <a:r>
              <a:rPr lang="fr-CA" sz="2800" dirty="0"/>
              <a:t>Ils requièrent un </a:t>
            </a:r>
            <a:r>
              <a:rPr lang="fr-CA" sz="2800" dirty="0">
                <a:solidFill>
                  <a:srgbClr val="FFC000"/>
                </a:solidFill>
              </a:rPr>
              <a:t>schéma de base de données </a:t>
            </a:r>
            <a:r>
              <a:rPr lang="fr-CA" sz="2800" dirty="0"/>
              <a:t>approprié pouvant recueillir et organiser l’information en catégories pertinentes.</a:t>
            </a:r>
          </a:p>
          <a:p>
            <a:pPr marL="355600" indent="-355600" algn="just">
              <a:spcBef>
                <a:spcPct val="30000"/>
              </a:spcBef>
            </a:pPr>
            <a:r>
              <a:rPr lang="fr-CA" sz="2800" dirty="0"/>
              <a:t>Chaque document doit être </a:t>
            </a:r>
            <a:r>
              <a:rPr lang="fr-CA" sz="2800" dirty="0">
                <a:solidFill>
                  <a:srgbClr val="FFC000"/>
                </a:solidFill>
              </a:rPr>
              <a:t>« étiqueté » </a:t>
            </a:r>
            <a:r>
              <a:rPr lang="fr-CA" sz="2800" dirty="0"/>
              <a:t>ou codé pour que les moteurs de recherche puissent          le récupérer.</a:t>
            </a:r>
          </a:p>
          <a:p>
            <a:pPr marL="355600" indent="-355600" algn="just">
              <a:buFontTx/>
              <a:buNone/>
            </a:pPr>
            <a:endParaRPr lang="fr-CA" sz="2800" dirty="0">
              <a:solidFill>
                <a:srgbClr val="A50021"/>
              </a:solidFill>
            </a:endParaRPr>
          </a:p>
        </p:txBody>
      </p:sp>
      <p:sp>
        <p:nvSpPr>
          <p:cNvPr id="5" name="Rectangle 2"/>
          <p:cNvSpPr>
            <a:spLocks noGrp="1" noChangeArrowheads="1"/>
          </p:cNvSpPr>
          <p:nvPr>
            <p:ph type="title"/>
          </p:nvPr>
        </p:nvSpPr>
        <p:spPr>
          <a:xfrm>
            <a:off x="0" y="357166"/>
            <a:ext cx="9144000" cy="503238"/>
          </a:xfrm>
        </p:spPr>
        <p:txBody>
          <a:bodyPr/>
          <a:lstStyle/>
          <a:p>
            <a:r>
              <a:rPr lang="fr-CA" dirty="0">
                <a:solidFill>
                  <a:srgbClr val="FFFF00"/>
                </a:solidFill>
              </a:rPr>
              <a:t>Les systèmes de </a:t>
            </a:r>
            <a:r>
              <a:rPr lang="fr-CA" dirty="0" smtClean="0">
                <a:solidFill>
                  <a:srgbClr val="FFFF00"/>
                </a:solidFill>
              </a:rPr>
              <a:t>MC d’entreprise </a:t>
            </a:r>
            <a:r>
              <a:rPr lang="fr-CA" sz="2800" dirty="0" smtClean="0">
                <a:solidFill>
                  <a:srgbClr val="FFFF00"/>
                </a:solidFill>
              </a:rPr>
              <a:t>(suite)</a:t>
            </a:r>
            <a:endParaRPr lang="fr-CA" sz="2800" dirty="0">
              <a:solidFill>
                <a:srgbClr val="FFFF00"/>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Rectangle 3"/>
          <p:cNvSpPr>
            <a:spLocks noGrp="1" noChangeArrowheads="1"/>
          </p:cNvSpPr>
          <p:nvPr>
            <p:ph type="body" idx="1"/>
          </p:nvPr>
        </p:nvSpPr>
        <p:spPr>
          <a:xfrm>
            <a:off x="609600" y="1600200"/>
            <a:ext cx="8001000" cy="4876800"/>
          </a:xfrm>
        </p:spPr>
        <p:txBody>
          <a:bodyPr/>
          <a:lstStyle/>
          <a:p>
            <a:pPr marL="355600" indent="-355600" algn="just">
              <a:spcAft>
                <a:spcPct val="45000"/>
              </a:spcAft>
              <a:buFontTx/>
              <a:buNone/>
            </a:pPr>
            <a:r>
              <a:rPr lang="fr-CA" sz="2800" b="1" dirty="0">
                <a:solidFill>
                  <a:srgbClr val="FFFF00"/>
                </a:solidFill>
              </a:rPr>
              <a:t>Les systèmes de réseaux de connaissances</a:t>
            </a:r>
          </a:p>
          <a:p>
            <a:pPr marL="355600" indent="-355600" algn="just">
              <a:spcAft>
                <a:spcPct val="20000"/>
              </a:spcAft>
            </a:pPr>
            <a:r>
              <a:rPr lang="fr-CA" sz="2800" dirty="0"/>
              <a:t>Ils tentent de transformer les connaissances tacites, non structurées et non écrites en connaissances explicites pour les stocker dans une BD.</a:t>
            </a:r>
          </a:p>
          <a:p>
            <a:pPr marL="355600" indent="-355600" algn="just">
              <a:spcAft>
                <a:spcPct val="20000"/>
              </a:spcAft>
            </a:pPr>
            <a:r>
              <a:rPr lang="fr-CA" sz="2800" dirty="0"/>
              <a:t>On stocke ces nouvelles connaissances sous la forme des meilleures </a:t>
            </a:r>
            <a:r>
              <a:rPr lang="fr-CA" sz="2800" dirty="0" smtClean="0"/>
              <a:t>pratiques recommandées </a:t>
            </a:r>
            <a:r>
              <a:rPr lang="fr-CA" sz="2800" dirty="0"/>
              <a:t>de l’entreprise ou sous forme de foires aux questions.</a:t>
            </a:r>
          </a:p>
          <a:p>
            <a:pPr marL="355600" indent="-355600" algn="just">
              <a:buFontTx/>
              <a:buNone/>
            </a:pPr>
            <a:endParaRPr lang="fr-CA" sz="2800" dirty="0">
              <a:solidFill>
                <a:srgbClr val="A50021"/>
              </a:solidFill>
            </a:endParaRPr>
          </a:p>
        </p:txBody>
      </p:sp>
      <p:sp>
        <p:nvSpPr>
          <p:cNvPr id="6" name="Rectangle 2"/>
          <p:cNvSpPr txBox="1">
            <a:spLocks noChangeArrowheads="1"/>
          </p:cNvSpPr>
          <p:nvPr/>
        </p:nvSpPr>
        <p:spPr bwMode="auto">
          <a:xfrm>
            <a:off x="0" y="357166"/>
            <a:ext cx="9144000" cy="503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3200" b="1" i="0" u="none" strike="noStrike" kern="0" cap="none" spc="0" normalizeH="0" baseline="0" noProof="0" smtClean="0">
                <a:ln>
                  <a:noFill/>
                </a:ln>
                <a:solidFill>
                  <a:srgbClr val="FFFF00"/>
                </a:solidFill>
                <a:effectLst/>
                <a:uLnTx/>
                <a:uFillTx/>
                <a:latin typeface="+mj-lt"/>
                <a:ea typeface="+mj-ea"/>
                <a:cs typeface="+mj-cs"/>
              </a:rPr>
              <a:t>Les systèmes de MC d’entreprise </a:t>
            </a:r>
            <a:r>
              <a:rPr kumimoji="0" lang="fr-CA" sz="2800" b="1" i="0" u="none" strike="noStrike" kern="0" cap="none" spc="0" normalizeH="0" baseline="0" noProof="0" smtClean="0">
                <a:ln>
                  <a:noFill/>
                </a:ln>
                <a:solidFill>
                  <a:srgbClr val="FFFF00"/>
                </a:solidFill>
                <a:effectLst/>
                <a:uLnTx/>
                <a:uFillTx/>
                <a:latin typeface="+mj-lt"/>
                <a:ea typeface="+mj-ea"/>
                <a:cs typeface="+mj-cs"/>
              </a:rPr>
              <a:t>(suite)</a:t>
            </a:r>
            <a:endParaRPr kumimoji="0" lang="fr-CA" sz="2800" b="1" i="0"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Grp="1" noChangeArrowheads="1"/>
          </p:cNvSpPr>
          <p:nvPr>
            <p:ph type="body" idx="1"/>
          </p:nvPr>
        </p:nvSpPr>
        <p:spPr>
          <a:xfrm>
            <a:off x="285720" y="1285860"/>
            <a:ext cx="8077200" cy="609600"/>
          </a:xfrm>
        </p:spPr>
        <p:txBody>
          <a:bodyPr/>
          <a:lstStyle/>
          <a:p>
            <a:pPr marL="0" indent="0">
              <a:spcBef>
                <a:spcPct val="10000"/>
              </a:spcBef>
              <a:spcAft>
                <a:spcPct val="40000"/>
              </a:spcAft>
              <a:buFontTx/>
              <a:buNone/>
            </a:pPr>
            <a:r>
              <a:rPr lang="fr-CA" sz="2400" b="1" dirty="0">
                <a:solidFill>
                  <a:srgbClr val="FFFF00"/>
                </a:solidFill>
              </a:rPr>
              <a:t>Le problème de la diffusion de la connaissance</a:t>
            </a:r>
          </a:p>
        </p:txBody>
      </p:sp>
      <p:pic>
        <p:nvPicPr>
          <p:cNvPr id="279558" name="Picture 6" descr="Figure_12-8"/>
          <p:cNvPicPr>
            <a:picLocks noChangeAspect="1" noChangeArrowheads="1"/>
          </p:cNvPicPr>
          <p:nvPr/>
        </p:nvPicPr>
        <p:blipFill>
          <a:blip r:embed="rId3"/>
          <a:srcRect l="1904" t="21130" r="1904" b="24646"/>
          <a:stretch>
            <a:fillRect/>
          </a:stretch>
        </p:blipFill>
        <p:spPr bwMode="auto">
          <a:xfrm>
            <a:off x="523876" y="1933596"/>
            <a:ext cx="8120090" cy="4495800"/>
          </a:xfrm>
          <a:prstGeom prst="rect">
            <a:avLst/>
          </a:prstGeom>
          <a:noFill/>
        </p:spPr>
      </p:pic>
      <p:sp>
        <p:nvSpPr>
          <p:cNvPr id="7" name="Rectangle 2"/>
          <p:cNvSpPr>
            <a:spLocks noGrp="1" noChangeArrowheads="1"/>
          </p:cNvSpPr>
          <p:nvPr>
            <p:ph type="title"/>
          </p:nvPr>
        </p:nvSpPr>
        <p:spPr>
          <a:xfrm>
            <a:off x="0" y="357166"/>
            <a:ext cx="9144000" cy="503238"/>
          </a:xfrm>
        </p:spPr>
        <p:txBody>
          <a:bodyPr/>
          <a:lstStyle/>
          <a:p>
            <a:r>
              <a:rPr lang="fr-CA" dirty="0">
                <a:solidFill>
                  <a:srgbClr val="FFFF00"/>
                </a:solidFill>
              </a:rPr>
              <a:t>Les systèmes de </a:t>
            </a:r>
            <a:r>
              <a:rPr lang="fr-CA" dirty="0" smtClean="0">
                <a:solidFill>
                  <a:srgbClr val="FFFF00"/>
                </a:solidFill>
              </a:rPr>
              <a:t>MC d’entreprise </a:t>
            </a:r>
            <a:r>
              <a:rPr lang="fr-CA" sz="2800" dirty="0" smtClean="0">
                <a:solidFill>
                  <a:srgbClr val="FFFF00"/>
                </a:solidFill>
              </a:rPr>
              <a:t>(suite)</a:t>
            </a:r>
            <a:endParaRPr lang="fr-CA" sz="2800" dirty="0">
              <a:solidFill>
                <a:srgbClr val="FFFF00"/>
              </a:solidFill>
            </a:endParaRPr>
          </a:p>
        </p:txBody>
      </p:sp>
    </p:spTree>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type="body" idx="1"/>
          </p:nvPr>
        </p:nvSpPr>
        <p:spPr>
          <a:xfrm>
            <a:off x="285720" y="1785926"/>
            <a:ext cx="8572560" cy="3971940"/>
          </a:xfrm>
        </p:spPr>
        <p:txBody>
          <a:bodyPr/>
          <a:lstStyle/>
          <a:p>
            <a:pPr marL="355600" indent="-355600" algn="just">
              <a:spcAft>
                <a:spcPct val="45000"/>
              </a:spcAft>
              <a:buFontTx/>
              <a:buNone/>
            </a:pPr>
            <a:r>
              <a:rPr lang="fr-CA" sz="2400" b="1" dirty="0">
                <a:solidFill>
                  <a:srgbClr val="FFFF00"/>
                </a:solidFill>
              </a:rPr>
              <a:t>Technologies de soutien : portails, outils de </a:t>
            </a:r>
            <a:r>
              <a:rPr lang="fr-CA" sz="2400" b="1" dirty="0" smtClean="0">
                <a:solidFill>
                  <a:srgbClr val="FFFF00"/>
                </a:solidFill>
              </a:rPr>
              <a:t>collaboration et </a:t>
            </a:r>
            <a:r>
              <a:rPr lang="fr-CA" sz="2400" b="1" dirty="0">
                <a:solidFill>
                  <a:srgbClr val="FFFF00"/>
                </a:solidFill>
              </a:rPr>
              <a:t>systèmes de </a:t>
            </a:r>
            <a:r>
              <a:rPr lang="fr-CA" sz="2400" b="1" dirty="0" smtClean="0">
                <a:solidFill>
                  <a:srgbClr val="FFFF00"/>
                </a:solidFill>
              </a:rPr>
              <a:t>gestion </a:t>
            </a:r>
            <a:r>
              <a:rPr lang="fr-CA" sz="2400" b="1" dirty="0">
                <a:solidFill>
                  <a:srgbClr val="FFFF00"/>
                </a:solidFill>
              </a:rPr>
              <a:t>de l’apprentissage</a:t>
            </a:r>
          </a:p>
          <a:p>
            <a:pPr marL="355600" indent="-355600" algn="just">
              <a:spcAft>
                <a:spcPct val="20000"/>
              </a:spcAft>
              <a:buFontTx/>
              <a:buNone/>
            </a:pPr>
            <a:r>
              <a:rPr lang="fr-CA" sz="2400" b="1" dirty="0">
                <a:solidFill>
                  <a:srgbClr val="FFC000"/>
                </a:solidFill>
              </a:rPr>
              <a:t>Un portail de connaissances d’entreprise :</a:t>
            </a:r>
          </a:p>
          <a:p>
            <a:pPr marL="355600" indent="-355600" algn="just">
              <a:spcAft>
                <a:spcPct val="20000"/>
              </a:spcAft>
            </a:pPr>
            <a:r>
              <a:rPr lang="fr-CA" sz="2400" dirty="0"/>
              <a:t>donne accès aux sources d’information externes ;</a:t>
            </a:r>
          </a:p>
          <a:p>
            <a:pPr marL="355600" indent="-355600" algn="just">
              <a:spcAft>
                <a:spcPct val="20000"/>
              </a:spcAft>
            </a:pPr>
            <a:r>
              <a:rPr lang="fr-CA" sz="2400" dirty="0"/>
              <a:t>donne accès aux ressources de connaissances internes ;</a:t>
            </a:r>
          </a:p>
          <a:p>
            <a:pPr marL="355600" indent="-355600" algn="just">
              <a:spcAft>
                <a:spcPct val="20000"/>
              </a:spcAft>
            </a:pPr>
            <a:r>
              <a:rPr lang="fr-CA" sz="2400" dirty="0"/>
              <a:t>offre des fonctions pour le courriel, la messagerie instantanée, les groupes de discussion et la vidéoconférence.</a:t>
            </a:r>
          </a:p>
          <a:p>
            <a:pPr marL="355600" indent="-355600" algn="just">
              <a:buFontTx/>
              <a:buNone/>
            </a:pPr>
            <a:endParaRPr lang="fr-CA" sz="2400" dirty="0">
              <a:solidFill>
                <a:srgbClr val="A50021"/>
              </a:solidFill>
            </a:endParaRPr>
          </a:p>
        </p:txBody>
      </p:sp>
      <p:sp>
        <p:nvSpPr>
          <p:cNvPr id="5" name="Rectangle 2"/>
          <p:cNvSpPr>
            <a:spLocks noGrp="1" noChangeArrowheads="1"/>
          </p:cNvSpPr>
          <p:nvPr>
            <p:ph type="title"/>
          </p:nvPr>
        </p:nvSpPr>
        <p:spPr>
          <a:xfrm>
            <a:off x="0" y="357166"/>
            <a:ext cx="9144000" cy="503238"/>
          </a:xfrm>
        </p:spPr>
        <p:txBody>
          <a:bodyPr/>
          <a:lstStyle/>
          <a:p>
            <a:r>
              <a:rPr lang="fr-CA" dirty="0">
                <a:solidFill>
                  <a:srgbClr val="FFFF00"/>
                </a:solidFill>
              </a:rPr>
              <a:t>Les systèmes de </a:t>
            </a:r>
            <a:r>
              <a:rPr lang="fr-CA" dirty="0" smtClean="0">
                <a:solidFill>
                  <a:srgbClr val="FFFF00"/>
                </a:solidFill>
              </a:rPr>
              <a:t>MC d’entreprise </a:t>
            </a:r>
            <a:r>
              <a:rPr lang="fr-CA" sz="2800" dirty="0" smtClean="0">
                <a:solidFill>
                  <a:srgbClr val="FFFF00"/>
                </a:solidFill>
              </a:rPr>
              <a:t>(suite)</a:t>
            </a:r>
            <a:endParaRPr lang="fr-CA" sz="2800" dirty="0">
              <a:solidFill>
                <a:srgbClr val="FFFF00"/>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Grp="1" noChangeArrowheads="1"/>
          </p:cNvSpPr>
          <p:nvPr>
            <p:ph type="body" idx="1"/>
          </p:nvPr>
        </p:nvSpPr>
        <p:spPr>
          <a:xfrm>
            <a:off x="285720" y="1600200"/>
            <a:ext cx="8643998" cy="4876800"/>
          </a:xfrm>
        </p:spPr>
        <p:txBody>
          <a:bodyPr/>
          <a:lstStyle/>
          <a:p>
            <a:pPr marL="355600" indent="-355600">
              <a:spcAft>
                <a:spcPct val="20000"/>
              </a:spcAft>
              <a:buNone/>
            </a:pPr>
            <a:r>
              <a:rPr lang="fr-CA" sz="2400" b="1" dirty="0" smtClean="0">
                <a:solidFill>
                  <a:srgbClr val="FFFF00"/>
                </a:solidFill>
              </a:rPr>
              <a:t>Technologies de soutien : portails, outils de collaboration et systèmes de gestion de l’apprentissage (suite)</a:t>
            </a:r>
          </a:p>
          <a:p>
            <a:pPr marL="355600" indent="-355600">
              <a:spcAft>
                <a:spcPct val="20000"/>
              </a:spcAft>
              <a:buFontTx/>
              <a:buNone/>
            </a:pPr>
            <a:r>
              <a:rPr lang="fr-CA" sz="2400" b="1" dirty="0" smtClean="0">
                <a:solidFill>
                  <a:srgbClr val="FFC000"/>
                </a:solidFill>
              </a:rPr>
              <a:t>Un </a:t>
            </a:r>
            <a:r>
              <a:rPr lang="fr-CA" sz="2400" b="1" dirty="0">
                <a:solidFill>
                  <a:srgbClr val="FFC000"/>
                </a:solidFill>
              </a:rPr>
              <a:t>système de gestion de l’apprentissage :</a:t>
            </a:r>
          </a:p>
          <a:p>
            <a:pPr marL="355600" indent="-355600" algn="just">
              <a:spcAft>
                <a:spcPct val="20000"/>
              </a:spcAft>
            </a:pPr>
            <a:r>
              <a:rPr lang="fr-CA" sz="2400" dirty="0"/>
              <a:t>fournit des outils pour gérer, offrir, suivre et évaluer les divers types d’apprentissages              et de formations des employés ;</a:t>
            </a:r>
          </a:p>
          <a:p>
            <a:pPr marL="355600" indent="-355600" algn="just">
              <a:spcAft>
                <a:spcPct val="20000"/>
              </a:spcAft>
            </a:pPr>
            <a:r>
              <a:rPr lang="fr-CA" sz="2400" dirty="0"/>
              <a:t>s’intègre aux systèmes des ressources humaines, de la comptabilité et des ventes ;</a:t>
            </a:r>
          </a:p>
          <a:p>
            <a:pPr marL="355600" indent="-355600" algn="just">
              <a:spcAft>
                <a:spcPct val="20000"/>
              </a:spcAft>
            </a:pPr>
            <a:r>
              <a:rPr lang="fr-CA" sz="2400" dirty="0"/>
              <a:t>aide à quantifier l’effet commercial des programmes d’apprentissage des employés.</a:t>
            </a:r>
          </a:p>
          <a:p>
            <a:pPr marL="355600" indent="-355600">
              <a:buFontTx/>
              <a:buNone/>
            </a:pPr>
            <a:endParaRPr lang="fr-CA" sz="2400" dirty="0">
              <a:solidFill>
                <a:srgbClr val="A50021"/>
              </a:solidFill>
            </a:endParaRPr>
          </a:p>
        </p:txBody>
      </p:sp>
      <p:sp>
        <p:nvSpPr>
          <p:cNvPr id="5" name="Rectangle 2"/>
          <p:cNvSpPr>
            <a:spLocks noGrp="1" noChangeArrowheads="1"/>
          </p:cNvSpPr>
          <p:nvPr>
            <p:ph type="title"/>
          </p:nvPr>
        </p:nvSpPr>
        <p:spPr>
          <a:xfrm>
            <a:off x="0" y="428604"/>
            <a:ext cx="9144000" cy="503238"/>
          </a:xfrm>
        </p:spPr>
        <p:txBody>
          <a:bodyPr/>
          <a:lstStyle/>
          <a:p>
            <a:r>
              <a:rPr lang="fr-CA" dirty="0">
                <a:solidFill>
                  <a:srgbClr val="FFFF00"/>
                </a:solidFill>
              </a:rPr>
              <a:t>Les systèmes de </a:t>
            </a:r>
            <a:r>
              <a:rPr lang="fr-CA" dirty="0" smtClean="0">
                <a:solidFill>
                  <a:srgbClr val="FFFF00"/>
                </a:solidFill>
              </a:rPr>
              <a:t>MC d’entreprise </a:t>
            </a:r>
            <a:r>
              <a:rPr lang="fr-CA" sz="2800" dirty="0" smtClean="0">
                <a:solidFill>
                  <a:srgbClr val="FFFF00"/>
                </a:solidFill>
              </a:rPr>
              <a:t>(suite)</a:t>
            </a:r>
            <a:endParaRPr lang="fr-CA" sz="2800" dirty="0">
              <a:solidFill>
                <a:srgbClr val="FFFF00"/>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857232"/>
            <a:ext cx="9144000" cy="503238"/>
          </a:xfrm>
        </p:spPr>
        <p:txBody>
          <a:bodyPr/>
          <a:lstStyle/>
          <a:p>
            <a:r>
              <a:rPr lang="fr-CA" sz="2400" dirty="0" err="1" smtClean="0">
                <a:solidFill>
                  <a:srgbClr val="FFFF00"/>
                </a:solidFill>
              </a:rPr>
              <a:t>Etude</a:t>
            </a:r>
            <a:r>
              <a:rPr lang="fr-CA" sz="2400" dirty="0" smtClean="0">
                <a:solidFill>
                  <a:srgbClr val="FFFF00"/>
                </a:solidFill>
              </a:rPr>
              <a:t> de cas EKNOWSPHERE 1.0; un système de Management Connaissances développé pour la SCIMAT 2013</a:t>
            </a:r>
            <a:r>
              <a:rPr lang="fr-CA" sz="2800" dirty="0" smtClean="0">
                <a:solidFill>
                  <a:srgbClr val="FFFF00"/>
                </a:solidFill>
              </a:rPr>
              <a:t/>
            </a:r>
            <a:br>
              <a:rPr lang="fr-CA" sz="2800" dirty="0" smtClean="0">
                <a:solidFill>
                  <a:srgbClr val="FFFF00"/>
                </a:solidFill>
              </a:rPr>
            </a:br>
            <a:r>
              <a:rPr lang="fr-CA" sz="2800" dirty="0" smtClean="0">
                <a:solidFill>
                  <a:srgbClr val="FFFF00"/>
                </a:solidFill>
              </a:rPr>
              <a:t/>
            </a:r>
            <a:br>
              <a:rPr lang="fr-CA" sz="2800" dirty="0" smtClean="0">
                <a:solidFill>
                  <a:srgbClr val="FFFF00"/>
                </a:solidFill>
              </a:rPr>
            </a:br>
            <a:endParaRPr lang="fr-CA" sz="2800" dirty="0">
              <a:solidFill>
                <a:srgbClr val="FFFF00"/>
              </a:solidFill>
            </a:endParaRPr>
          </a:p>
        </p:txBody>
      </p:sp>
      <p:pic>
        <p:nvPicPr>
          <p:cNvPr id="5" name="Picture 4"/>
          <p:cNvPicPr>
            <a:picLocks noChangeAspect="1" noChangeArrowheads="1"/>
          </p:cNvPicPr>
          <p:nvPr/>
        </p:nvPicPr>
        <p:blipFill>
          <a:blip r:embed="rId2"/>
          <a:srcRect/>
          <a:stretch>
            <a:fillRect/>
          </a:stretch>
        </p:blipFill>
        <p:spPr bwMode="auto">
          <a:xfrm>
            <a:off x="13064" y="1214422"/>
            <a:ext cx="9130936" cy="563051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9599" y="1763618"/>
            <a:ext cx="7220053" cy="2308324"/>
          </a:xfrm>
          <a:prstGeom prst="rect">
            <a:avLst/>
          </a:prstGeom>
          <a:noFill/>
        </p:spPr>
        <p:txBody>
          <a:bodyPr wrap="none" lIns="91440" tIns="45720" rIns="91440" bIns="45720">
            <a:spAutoFit/>
          </a:bodyPr>
          <a:lstStyle/>
          <a:p>
            <a:pPr algn="ctr"/>
            <a:r>
              <a:rPr lang="fr-FR"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rPr>
              <a:t>LES METHODOLOGIES </a:t>
            </a:r>
          </a:p>
          <a:p>
            <a:pPr algn="ctr"/>
            <a:r>
              <a:rPr lang="fr-FR"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rPr>
              <a:t>DE MODELISATION DE</a:t>
            </a:r>
          </a:p>
          <a:p>
            <a:pPr algn="ctr"/>
            <a:r>
              <a:rPr lang="fr-FR"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Rounded MT Bold" pitchFamily="34" charset="0"/>
              </a:rPr>
              <a:t>CONNAISSANCES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a:solidFill>
                  <a:srgbClr val="FFFF00"/>
                </a:solidFill>
              </a:rPr>
              <a:t>La connaissance tacite </a:t>
            </a:r>
          </a:p>
        </p:txBody>
      </p:sp>
      <p:sp>
        <p:nvSpPr>
          <p:cNvPr id="3" name="Espace réservé du contenu 2"/>
          <p:cNvSpPr>
            <a:spLocks noGrp="1"/>
          </p:cNvSpPr>
          <p:nvPr>
            <p:ph idx="1"/>
          </p:nvPr>
        </p:nvSpPr>
        <p:spPr>
          <a:xfrm>
            <a:off x="785786" y="1357298"/>
            <a:ext cx="7786742" cy="2928958"/>
          </a:xfrm>
        </p:spPr>
        <p:txBody>
          <a:bodyPr/>
          <a:lstStyle/>
          <a:p>
            <a:pPr algn="just"/>
            <a:r>
              <a:rPr lang="fr-FR" sz="2800" dirty="0">
                <a:solidFill>
                  <a:schemeClr val="tx1"/>
                </a:solidFill>
                <a:latin typeface="+mn-lt"/>
                <a:ea typeface="+mn-ea"/>
                <a:cs typeface="+mn-cs"/>
              </a:rPr>
              <a:t>Conformément aux auteurs ci-après </a:t>
            </a:r>
            <a:r>
              <a:rPr lang="fr-FR" sz="2800" dirty="0" err="1">
                <a:solidFill>
                  <a:schemeClr val="tx1"/>
                </a:solidFill>
                <a:latin typeface="+mn-lt"/>
                <a:ea typeface="+mn-ea"/>
                <a:cs typeface="+mn-cs"/>
              </a:rPr>
              <a:t>Nonaka</a:t>
            </a:r>
            <a:r>
              <a:rPr lang="fr-FR" sz="2800" dirty="0">
                <a:solidFill>
                  <a:schemeClr val="tx1"/>
                </a:solidFill>
                <a:latin typeface="+mn-lt"/>
                <a:ea typeface="+mn-ea"/>
                <a:cs typeface="+mn-cs"/>
              </a:rPr>
              <a:t> et </a:t>
            </a:r>
            <a:r>
              <a:rPr lang="fr-FR" sz="2800" dirty="0" err="1">
                <a:solidFill>
                  <a:schemeClr val="tx1"/>
                </a:solidFill>
                <a:latin typeface="+mn-lt"/>
                <a:ea typeface="+mn-ea"/>
                <a:cs typeface="+mn-cs"/>
              </a:rPr>
              <a:t>Takeuchi</a:t>
            </a:r>
            <a:r>
              <a:rPr lang="fr-FR" sz="2800" dirty="0">
                <a:solidFill>
                  <a:schemeClr val="tx1"/>
                </a:solidFill>
                <a:latin typeface="+mn-lt"/>
                <a:ea typeface="+mn-ea"/>
                <a:cs typeface="+mn-cs"/>
              </a:rPr>
              <a:t> (1994) Polanyi (1962, 1966), la connaissance </a:t>
            </a:r>
            <a:r>
              <a:rPr lang="fr-FR" sz="2800" dirty="0">
                <a:solidFill>
                  <a:srgbClr val="FFFF00"/>
                </a:solidFill>
                <a:latin typeface="+mn-lt"/>
                <a:ea typeface="+mn-ea"/>
                <a:cs typeface="+mn-cs"/>
              </a:rPr>
              <a:t>tacite</a:t>
            </a:r>
            <a:r>
              <a:rPr lang="fr-FR" sz="2800" dirty="0">
                <a:solidFill>
                  <a:schemeClr val="tx1"/>
                </a:solidFill>
                <a:latin typeface="+mn-lt"/>
                <a:ea typeface="+mn-ea"/>
                <a:cs typeface="+mn-cs"/>
              </a:rPr>
              <a:t> est acquise par une expérience de </a:t>
            </a:r>
            <a:r>
              <a:rPr lang="fr-FR" sz="2800" dirty="0">
                <a:solidFill>
                  <a:srgbClr val="FFFF00"/>
                </a:solidFill>
                <a:latin typeface="+mn-lt"/>
                <a:ea typeface="+mn-ea"/>
                <a:cs typeface="+mn-cs"/>
              </a:rPr>
              <a:t>collaboration</a:t>
            </a:r>
            <a:r>
              <a:rPr lang="fr-FR" sz="2800" dirty="0">
                <a:solidFill>
                  <a:schemeClr val="tx1"/>
                </a:solidFill>
                <a:latin typeface="+mn-lt"/>
                <a:ea typeface="+mn-ea"/>
                <a:cs typeface="+mn-cs"/>
              </a:rPr>
              <a:t> et reste difficile à articuler, à formaliser et à communiquer. Elle ne peut être communiquée directement d’une manière codifiée. Cette dernière concerne une expérience directe qui n'est pas codifiable par l'intermédiaire d’objets façonnés.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ChangeArrowheads="1"/>
          </p:cNvSpPr>
          <p:nvPr/>
        </p:nvSpPr>
        <p:spPr bwMode="auto">
          <a:xfrm>
            <a:off x="500034" y="1000108"/>
            <a:ext cx="828680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thode </a:t>
            </a:r>
            <a:r>
              <a:rPr kumimoji="0" lang="fr-FR" sz="2400" b="1" i="0" u="none" strike="noStrike" cap="none" normalizeH="0" baseline="0" dirty="0" smtClean="0">
                <a:ln>
                  <a:noFill/>
                </a:ln>
                <a:solidFill>
                  <a:srgbClr val="FF9900"/>
                </a:solidFill>
                <a:effectLst/>
                <a:latin typeface="Times New Roman" pitchFamily="18" charset="0"/>
                <a:ea typeface="Calibri" pitchFamily="34" charset="0"/>
                <a:cs typeface="Times New Roman" pitchFamily="18" charset="0"/>
              </a:rPr>
              <a:t>REX</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permet de capitaliser la connaissance du retour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rience, et aussi elle est compos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thodologie de formalisation des connaissances et un logiciel de gestion des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ments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riences recueillis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thode </a:t>
            </a:r>
            <a:r>
              <a:rPr kumimoji="0" lang="fr-FR" sz="2400" b="1" i="0" u="none" strike="noStrike" cap="none" normalizeH="0" baseline="0" dirty="0" smtClean="0">
                <a:ln>
                  <a:noFill/>
                </a:ln>
                <a:solidFill>
                  <a:srgbClr val="FF9900"/>
                </a:solidFill>
                <a:effectLst/>
                <a:latin typeface="Times New Roman" pitchFamily="18" charset="0"/>
                <a:ea typeface="Calibri" pitchFamily="34" charset="0"/>
                <a:cs typeface="Times New Roman" pitchFamily="18" charset="0"/>
              </a:rPr>
              <a:t>MKSM</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Methodology</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Knowledge</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System Management) est 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alis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 un groupe gestion des connaissances, c</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 une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marche de recueil des connaissances et aussi permet leurs mod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lisations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Ermine</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thode </a:t>
            </a:r>
            <a:r>
              <a:rPr kumimoji="0" lang="fr-FR" sz="2400" b="1" i="0" u="none" strike="noStrike" cap="none" normalizeH="0" baseline="0" dirty="0" smtClean="0">
                <a:ln>
                  <a:noFill/>
                </a:ln>
                <a:solidFill>
                  <a:srgbClr val="FF9900"/>
                </a:solidFill>
                <a:effectLst/>
                <a:latin typeface="Times New Roman" pitchFamily="18" charset="0"/>
                <a:ea typeface="Calibri" pitchFamily="34" charset="0"/>
                <a:cs typeface="Times New Roman" pitchFamily="18" charset="0"/>
              </a:rPr>
              <a:t>CYGMA</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(Cycle de vie et Gestion des 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tiers et Applications)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velopp</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 KADE-TECH, dédiée à la capitalisation des connaissances tout en les recueillant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travers un entretien avec des experts </a:t>
            </a:r>
          </a:p>
          <a:p>
            <a:pPr marL="0" marR="0" lvl="0" indent="0" algn="justLow" defTabSz="914400" rtl="0" eaLnBrk="0" fontAlgn="base" latinLnBrk="0" hangingPunct="0">
              <a:lnSpc>
                <a:spcPct val="100000"/>
              </a:lnSpc>
              <a:spcBef>
                <a:spcPct val="0"/>
              </a:spcBef>
              <a:spcAft>
                <a:spcPct val="0"/>
              </a:spcAft>
              <a:buClrTx/>
              <a:buSzTx/>
              <a:buFontTx/>
              <a:buNone/>
              <a:tabLst/>
            </a:pPr>
            <a:r>
              <a:rPr lang="fr-FR" sz="2400" b="1" dirty="0" smtClean="0">
                <a:solidFill>
                  <a:srgbClr val="FF9900"/>
                </a:solidFill>
                <a:latin typeface="Times New Roman" pitchFamily="18" charset="0"/>
                <a:cs typeface="Times New Roman" pitchFamily="18" charset="0"/>
              </a:rPr>
              <a:t>CICM model; </a:t>
            </a:r>
            <a:r>
              <a:rPr kumimoji="0" lang="fr-FR" sz="2400" b="1" i="0" u="none" strike="noStrike" cap="none" normalizeH="0" baseline="0" dirty="0" err="1" smtClean="0">
                <a:ln>
                  <a:noFill/>
                </a:ln>
                <a:solidFill>
                  <a:srgbClr val="FF9900"/>
                </a:solidFill>
                <a:effectLst/>
                <a:latin typeface="Times New Roman" pitchFamily="18" charset="0"/>
                <a:cs typeface="Times New Roman" pitchFamily="18" charset="0"/>
              </a:rPr>
              <a:t>CommonKADS</a:t>
            </a:r>
            <a:r>
              <a:rPr kumimoji="0" lang="fr-FR" sz="2400" b="1" i="0" u="none" strike="noStrike" cap="none" normalizeH="0" baseline="0" dirty="0" smtClean="0">
                <a:ln>
                  <a:noFill/>
                </a:ln>
                <a:solidFill>
                  <a:srgbClr val="FF9900"/>
                </a:solidFill>
                <a:effectLst/>
                <a:latin typeface="Times New Roman" pitchFamily="18" charset="0"/>
                <a:cs typeface="Times New Roman" pitchFamily="18" charset="0"/>
              </a:rPr>
              <a:t>, </a:t>
            </a:r>
            <a:r>
              <a:rPr kumimoji="0" lang="fr-FR" sz="2400" b="1" i="0" u="none" strike="noStrike" cap="none" normalizeH="0" baseline="0" dirty="0" smtClean="0">
                <a:ln>
                  <a:noFill/>
                </a:ln>
                <a:effectLst/>
                <a:latin typeface="Times New Roman" pitchFamily="18" charset="0"/>
                <a:cs typeface="Times New Roman" pitchFamily="18" charset="0"/>
              </a:rPr>
              <a:t>utilisées au Génie</a:t>
            </a:r>
            <a:r>
              <a:rPr kumimoji="0" lang="fr-FR" sz="2400" b="1" i="0" u="none" strike="noStrike" cap="none" normalizeH="0" dirty="0" smtClean="0">
                <a:ln>
                  <a:noFill/>
                </a:ln>
                <a:effectLst/>
                <a:latin typeface="Times New Roman" pitchFamily="18" charset="0"/>
                <a:cs typeface="Times New Roman" pitchFamily="18" charset="0"/>
              </a:rPr>
              <a:t> industriel</a:t>
            </a:r>
            <a:endParaRPr kumimoji="0" lang="fr-FR" sz="2400" b="1" i="0" u="none" strike="noStrike" cap="none" normalizeH="0" baseline="0" dirty="0" smtClean="0">
              <a:ln>
                <a:noFill/>
              </a:ln>
              <a:solidFill>
                <a:srgbClr val="FF9900"/>
              </a:solidFill>
              <a:effectLst/>
              <a:latin typeface="Arial" pitchFamily="34" charset="0"/>
              <a:cs typeface="Arial" pitchFamily="34" charset="0"/>
            </a:endParaRPr>
          </a:p>
        </p:txBody>
      </p:sp>
      <p:sp>
        <p:nvSpPr>
          <p:cNvPr id="5" name="Rectangle 1"/>
          <p:cNvSpPr>
            <a:spLocks noChangeArrowheads="1"/>
          </p:cNvSpPr>
          <p:nvPr/>
        </p:nvSpPr>
        <p:spPr bwMode="auto">
          <a:xfrm>
            <a:off x="1214414" y="129581"/>
            <a:ext cx="633538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les m</a:t>
            </a:r>
            <a:r>
              <a:rPr kumimoji="0" lang="fr-FR" sz="3200" b="1" i="0" u="none" strike="noStrike" cap="none" normalizeH="0" baseline="0" dirty="0" smtClean="0">
                <a:ln>
                  <a:noFill/>
                </a:ln>
                <a:solidFill>
                  <a:srgbClr val="FFFF00"/>
                </a:solidFill>
                <a:effectLst/>
                <a:latin typeface="Calibri"/>
                <a:ea typeface="Calibri" pitchFamily="34" charset="0"/>
                <a:cs typeface="Times New Roman" pitchFamily="18" charset="0"/>
              </a:rPr>
              <a:t>é</a:t>
            </a:r>
            <a:r>
              <a:rPr kumimoji="0" lang="fr-FR" sz="32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thodologies de mod</a:t>
            </a:r>
            <a:r>
              <a:rPr kumimoji="0" lang="fr-FR" sz="3200" b="1" i="0" u="none" strike="noStrike" cap="none" normalizeH="0" baseline="0" dirty="0" smtClean="0">
                <a:ln>
                  <a:noFill/>
                </a:ln>
                <a:solidFill>
                  <a:srgbClr val="FFFF00"/>
                </a:solidFill>
                <a:effectLst/>
                <a:latin typeface="Calibri"/>
                <a:ea typeface="Calibri" pitchFamily="34" charset="0"/>
                <a:cs typeface="Times New Roman" pitchFamily="18" charset="0"/>
              </a:rPr>
              <a:t>é</a:t>
            </a:r>
            <a:r>
              <a:rPr kumimoji="0" lang="fr-FR" sz="32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lisation </a:t>
            </a:r>
            <a:endParaRPr kumimoji="0" lang="fr-FR" sz="20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786050" y="-71462"/>
            <a:ext cx="316144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Les</a:t>
            </a:r>
            <a:r>
              <a:rPr kumimoji="0" lang="fr-FR" sz="3200" b="1" i="0" u="none" strike="noStrike" cap="none" normalizeH="0" dirty="0" smtClean="0">
                <a:ln>
                  <a:noFill/>
                </a:ln>
                <a:solidFill>
                  <a:srgbClr val="FFFF00"/>
                </a:solidFill>
                <a:effectLst/>
                <a:latin typeface="Times New Roman" pitchFamily="18" charset="0"/>
                <a:ea typeface="Calibri" pitchFamily="34" charset="0"/>
                <a:cs typeface="Times New Roman" pitchFamily="18" charset="0"/>
              </a:rPr>
              <a:t> outils </a:t>
            </a:r>
            <a:r>
              <a:rPr kumimoji="0" lang="fr-FR" sz="32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de MC</a:t>
            </a:r>
            <a:endParaRPr kumimoji="0" lang="fr-FR" sz="20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5" name="Image 4"/>
          <p:cNvPicPr/>
          <p:nvPr/>
        </p:nvPicPr>
        <p:blipFill>
          <a:blip r:embed="rId2" cstate="print"/>
          <a:srcRect/>
          <a:stretch>
            <a:fillRect/>
          </a:stretch>
        </p:blipFill>
        <p:spPr bwMode="auto">
          <a:xfrm>
            <a:off x="357158" y="1142984"/>
            <a:ext cx="8501122" cy="5715016"/>
          </a:xfrm>
          <a:prstGeom prst="rect">
            <a:avLst/>
          </a:prstGeom>
          <a:noFill/>
          <a:ln w="9525">
            <a:noFill/>
            <a:miter lim="800000"/>
            <a:headEnd/>
            <a:tailEnd/>
          </a:ln>
        </p:spPr>
      </p:pic>
      <p:sp>
        <p:nvSpPr>
          <p:cNvPr id="166913" name="Rectangle 1"/>
          <p:cNvSpPr>
            <a:spLocks noChangeArrowheads="1"/>
          </p:cNvSpPr>
          <p:nvPr/>
        </p:nvSpPr>
        <p:spPr bwMode="auto">
          <a:xfrm>
            <a:off x="357158" y="500042"/>
            <a:ext cx="84296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Balmisse</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Balmisse</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2006] a propos</a:t>
            </a:r>
            <a:r>
              <a:rPr kumimoji="0" lang="fr-FR" sz="1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une liste d</a:t>
            </a:r>
            <a:r>
              <a:rPr kumimoji="0" lang="fr-FR" sz="1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outils du </a:t>
            </a:r>
            <a:r>
              <a:rPr lang="fr-FR" sz="1800" dirty="0" smtClean="0">
                <a:latin typeface="Times New Roman" pitchFamily="18" charset="0"/>
                <a:ea typeface="Calibri" pitchFamily="34" charset="0"/>
                <a:cs typeface="Times New Roman" pitchFamily="18" charset="0"/>
              </a:rPr>
              <a:t>m</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anagement des connaissances tel que l</a:t>
            </a:r>
            <a:r>
              <a:rPr kumimoji="0" lang="fr-FR" sz="1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outil de travail collaboratif, d</a:t>
            </a:r>
            <a:r>
              <a:rPr kumimoji="0" lang="fr-FR" sz="1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extraction de connaissances, gestion des processus.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15208" y="642918"/>
            <a:ext cx="9128792" cy="6215082"/>
          </a:xfrm>
          <a:prstGeom prst="rect">
            <a:avLst/>
          </a:prstGeom>
          <a:noFill/>
          <a:ln w="9525">
            <a:noFill/>
            <a:miter lim="800000"/>
            <a:headEnd/>
            <a:tailEnd/>
          </a:ln>
        </p:spPr>
      </p:pic>
      <p:sp>
        <p:nvSpPr>
          <p:cNvPr id="6" name="Rectangle 1"/>
          <p:cNvSpPr>
            <a:spLocks noChangeArrowheads="1"/>
          </p:cNvSpPr>
          <p:nvPr/>
        </p:nvSpPr>
        <p:spPr bwMode="auto">
          <a:xfrm>
            <a:off x="2786050" y="-71462"/>
            <a:ext cx="316144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Les</a:t>
            </a:r>
            <a:r>
              <a:rPr kumimoji="0" lang="fr-FR" sz="3200" b="1" i="0" u="none" strike="noStrike" cap="none" normalizeH="0" dirty="0" smtClean="0">
                <a:ln>
                  <a:noFill/>
                </a:ln>
                <a:solidFill>
                  <a:srgbClr val="FFFF00"/>
                </a:solidFill>
                <a:effectLst/>
                <a:latin typeface="Times New Roman" pitchFamily="18" charset="0"/>
                <a:ea typeface="Calibri" pitchFamily="34" charset="0"/>
                <a:cs typeface="Times New Roman" pitchFamily="18" charset="0"/>
              </a:rPr>
              <a:t> outils </a:t>
            </a:r>
            <a:r>
              <a:rPr kumimoji="0" lang="fr-FR" sz="32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de MC</a:t>
            </a:r>
            <a:endParaRPr kumimoji="0" lang="fr-FR" sz="20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428604"/>
            <a:ext cx="8858280" cy="646331"/>
          </a:xfrm>
          <a:prstGeom prst="rect">
            <a:avLst/>
          </a:prstGeom>
        </p:spPr>
        <p:txBody>
          <a:bodyPr wrap="square">
            <a:spAutoFit/>
          </a:bodyPr>
          <a:lstStyle/>
          <a:p>
            <a:pPr algn="just"/>
            <a:r>
              <a:rPr lang="fr-FR" sz="1800" dirty="0" smtClean="0"/>
              <a:t>Tous les auteurs du MC ont abordé les différents processus du MC sauf le processus d’actualisation comme ait cité Ben </a:t>
            </a:r>
            <a:r>
              <a:rPr lang="fr-FR" sz="1800" dirty="0" err="1" smtClean="0"/>
              <a:t>Miled</a:t>
            </a:r>
            <a:r>
              <a:rPr lang="fr-FR" sz="1800" dirty="0" smtClean="0"/>
              <a:t> [Ben </a:t>
            </a:r>
            <a:r>
              <a:rPr lang="fr-FR" sz="1800" dirty="0" err="1" smtClean="0"/>
              <a:t>Miled</a:t>
            </a:r>
            <a:r>
              <a:rPr lang="fr-FR" sz="1800" dirty="0" smtClean="0"/>
              <a:t>, 2011] dans un tableau :</a:t>
            </a:r>
            <a:endParaRPr lang="fr-FR" sz="1800" dirty="0"/>
          </a:p>
        </p:txBody>
      </p:sp>
      <p:sp>
        <p:nvSpPr>
          <p:cNvPr id="5" name="ZoneTexte 4"/>
          <p:cNvSpPr txBox="1"/>
          <p:nvPr/>
        </p:nvSpPr>
        <p:spPr>
          <a:xfrm>
            <a:off x="1142976" y="-45203"/>
            <a:ext cx="7215238" cy="461665"/>
          </a:xfrm>
          <a:prstGeom prst="rect">
            <a:avLst/>
          </a:prstGeom>
          <a:noFill/>
        </p:spPr>
        <p:txBody>
          <a:bodyPr wrap="square" rtlCol="0">
            <a:spAutoFit/>
          </a:bodyPr>
          <a:lstStyle/>
          <a:p>
            <a:pPr algn="ctr"/>
            <a:r>
              <a:rPr lang="fr-FR" sz="2400" b="1" dirty="0" smtClean="0">
                <a:solidFill>
                  <a:srgbClr val="FFFF00"/>
                </a:solidFill>
              </a:rPr>
              <a:t>Processus d’actualisation du MC</a:t>
            </a:r>
            <a:endParaRPr lang="fr-FR" sz="2400" b="1" dirty="0">
              <a:solidFill>
                <a:srgbClr val="FFFF00"/>
              </a:solidFill>
            </a:endParaRPr>
          </a:p>
        </p:txBody>
      </p:sp>
      <p:pic>
        <p:nvPicPr>
          <p:cNvPr id="6" name="Image 5"/>
          <p:cNvPicPr/>
          <p:nvPr/>
        </p:nvPicPr>
        <p:blipFill>
          <a:blip r:embed="rId2" cstate="print"/>
          <a:srcRect/>
          <a:stretch>
            <a:fillRect/>
          </a:stretch>
        </p:blipFill>
        <p:spPr bwMode="auto">
          <a:xfrm>
            <a:off x="0" y="1142984"/>
            <a:ext cx="9144000" cy="57150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FF00"/>
                </a:solidFill>
              </a:rPr>
              <a:t>La méthode </a:t>
            </a:r>
            <a:r>
              <a:rPr lang="fr-FR" dirty="0" err="1" smtClean="0">
                <a:solidFill>
                  <a:srgbClr val="FFFF00"/>
                </a:solidFill>
              </a:rPr>
              <a:t>CommonKADS</a:t>
            </a:r>
            <a:r>
              <a:rPr lang="fr-FR" dirty="0" smtClean="0">
                <a:solidFill>
                  <a:srgbClr val="FFFF00"/>
                </a:solidFill>
              </a:rPr>
              <a:t> (voir TP2) </a:t>
            </a:r>
            <a:endParaRPr lang="fr-FR" dirty="0">
              <a:solidFill>
                <a:srgbClr val="FFFF00"/>
              </a:solidFill>
            </a:endParaRPr>
          </a:p>
        </p:txBody>
      </p:sp>
      <p:sp>
        <p:nvSpPr>
          <p:cNvPr id="4" name="Rectangle 3"/>
          <p:cNvSpPr/>
          <p:nvPr/>
        </p:nvSpPr>
        <p:spPr>
          <a:xfrm>
            <a:off x="500034" y="1285860"/>
            <a:ext cx="8286808" cy="4524315"/>
          </a:xfrm>
          <a:prstGeom prst="rect">
            <a:avLst/>
          </a:prstGeom>
        </p:spPr>
        <p:txBody>
          <a:bodyPr wrap="square">
            <a:spAutoFit/>
          </a:bodyPr>
          <a:lstStyle/>
          <a:p>
            <a:pPr algn="just"/>
            <a:r>
              <a:rPr lang="fr-FR" sz="2400" dirty="0" err="1" smtClean="0"/>
              <a:t>CommonKADS</a:t>
            </a:r>
            <a:r>
              <a:rPr lang="fr-FR" sz="2400" dirty="0" smtClean="0"/>
              <a:t> [Schreiber et al., 1994a; Schreiber et al., 1994c] est la méthode de référence en IC pour la modélisation et le développement de systèmes à base de connaissances. Elle a été</a:t>
            </a:r>
          </a:p>
          <a:p>
            <a:pPr algn="just"/>
            <a:r>
              <a:rPr lang="fr-FR" sz="2400" dirty="0" smtClean="0"/>
              <a:t>développée sur la base de la méthode KADS-I [Schreiber et al., 1993] dans le contexte du Programme Européen ESPRIT. Pour élaborer un SBC, l’approche </a:t>
            </a:r>
            <a:r>
              <a:rPr lang="fr-FR" sz="2400" dirty="0" err="1" smtClean="0"/>
              <a:t>CommonKADS</a:t>
            </a:r>
            <a:r>
              <a:rPr lang="fr-FR" sz="2400" dirty="0" smtClean="0"/>
              <a:t> [Schreiber et al., 1994c] propose une phase de spécification développant cinq modèles (organisation, tâche, agent, communication et expert) et une phase de conception pour le développement d’un modèle de</a:t>
            </a:r>
          </a:p>
          <a:p>
            <a:pPr algn="just"/>
            <a:r>
              <a:rPr lang="fr-FR" sz="2400" dirty="0" smtClean="0"/>
              <a:t>conception</a:t>
            </a:r>
            <a:endParaRPr lang="fr-FR" sz="24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917576" y="1406660"/>
            <a:ext cx="7654952" cy="4236918"/>
            <a:chOff x="1459" y="2633"/>
            <a:chExt cx="8916" cy="5054"/>
          </a:xfrm>
        </p:grpSpPr>
        <p:grpSp>
          <p:nvGrpSpPr>
            <p:cNvPr id="98308" name="Group 4"/>
            <p:cNvGrpSpPr>
              <a:grpSpLocks/>
            </p:cNvGrpSpPr>
            <p:nvPr/>
          </p:nvGrpSpPr>
          <p:grpSpPr bwMode="auto">
            <a:xfrm>
              <a:off x="2859" y="2633"/>
              <a:ext cx="7516" cy="5054"/>
              <a:chOff x="2183" y="966"/>
              <a:chExt cx="7516" cy="4469"/>
            </a:xfrm>
          </p:grpSpPr>
          <p:grpSp>
            <p:nvGrpSpPr>
              <p:cNvPr id="98309" name="Group 5"/>
              <p:cNvGrpSpPr>
                <a:grpSpLocks/>
              </p:cNvGrpSpPr>
              <p:nvPr/>
            </p:nvGrpSpPr>
            <p:grpSpPr bwMode="auto">
              <a:xfrm>
                <a:off x="2183" y="966"/>
                <a:ext cx="7516" cy="4469"/>
                <a:chOff x="2183" y="966"/>
                <a:chExt cx="7516" cy="4469"/>
              </a:xfrm>
            </p:grpSpPr>
            <p:sp>
              <p:nvSpPr>
                <p:cNvPr id="98310" name="AutoShape 6"/>
                <p:cNvSpPr>
                  <a:spLocks noChangeArrowheads="1"/>
                </p:cNvSpPr>
                <p:nvPr/>
              </p:nvSpPr>
              <p:spPr bwMode="auto">
                <a:xfrm>
                  <a:off x="2183" y="966"/>
                  <a:ext cx="2388" cy="641"/>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smtClean="0">
                      <a:ln>
                        <a:noFill/>
                      </a:ln>
                      <a:solidFill>
                        <a:srgbClr val="211E54"/>
                      </a:solidFill>
                      <a:effectLst/>
                      <a:latin typeface="Times New Roman" pitchFamily="18" charset="0"/>
                      <a:ea typeface="Arial" pitchFamily="34" charset="0"/>
                      <a:cs typeface="Arial" pitchFamily="34" charset="0"/>
                    </a:rPr>
                    <a:t>Modèle d’organisation</a:t>
                  </a:r>
                  <a:endParaRPr kumimoji="0" lang="fr-FR" sz="1400" b="1" i="0" u="none" strike="noStrike" cap="none" normalizeH="0" baseline="0" dirty="0" smtClean="0">
                    <a:ln>
                      <a:noFill/>
                    </a:ln>
                    <a:solidFill>
                      <a:srgbClr val="211E54"/>
                    </a:solidFill>
                    <a:effectLst/>
                    <a:latin typeface="Arial" pitchFamily="34" charset="0"/>
                    <a:cs typeface="Arial" pitchFamily="34" charset="0"/>
                  </a:endParaRPr>
                </a:p>
              </p:txBody>
            </p:sp>
            <p:sp>
              <p:nvSpPr>
                <p:cNvPr id="98311" name="AutoShape 7"/>
                <p:cNvSpPr>
                  <a:spLocks noChangeArrowheads="1"/>
                </p:cNvSpPr>
                <p:nvPr/>
              </p:nvSpPr>
              <p:spPr bwMode="auto">
                <a:xfrm>
                  <a:off x="4793" y="966"/>
                  <a:ext cx="2249" cy="641"/>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smtClean="0">
                      <a:ln>
                        <a:noFill/>
                      </a:ln>
                      <a:solidFill>
                        <a:srgbClr val="211E54"/>
                      </a:solidFill>
                      <a:effectLst/>
                      <a:latin typeface="Times New Roman" pitchFamily="18" charset="0"/>
                      <a:ea typeface="Arial" pitchFamily="34" charset="0"/>
                      <a:cs typeface="Arial" pitchFamily="34" charset="0"/>
                    </a:rPr>
                    <a:t>Modèle de tache</a:t>
                  </a:r>
                  <a:endParaRPr kumimoji="0" lang="fr-FR" sz="1400" b="1" i="0" u="none" strike="noStrike" cap="none" normalizeH="0" baseline="0" smtClean="0">
                    <a:ln>
                      <a:noFill/>
                    </a:ln>
                    <a:solidFill>
                      <a:srgbClr val="211E54"/>
                    </a:solidFill>
                    <a:effectLst/>
                    <a:latin typeface="Arial" pitchFamily="34" charset="0"/>
                    <a:cs typeface="Arial" pitchFamily="34" charset="0"/>
                  </a:endParaRPr>
                </a:p>
              </p:txBody>
            </p:sp>
            <p:sp>
              <p:nvSpPr>
                <p:cNvPr id="98312" name="AutoShape 8"/>
                <p:cNvSpPr>
                  <a:spLocks noChangeArrowheads="1"/>
                </p:cNvSpPr>
                <p:nvPr/>
              </p:nvSpPr>
              <p:spPr bwMode="auto">
                <a:xfrm>
                  <a:off x="7445" y="966"/>
                  <a:ext cx="2254" cy="641"/>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smtClean="0">
                      <a:ln>
                        <a:noFill/>
                      </a:ln>
                      <a:solidFill>
                        <a:srgbClr val="211E54"/>
                      </a:solidFill>
                      <a:effectLst/>
                      <a:latin typeface="Times New Roman" pitchFamily="18" charset="0"/>
                      <a:ea typeface="Arial" pitchFamily="34" charset="0"/>
                      <a:cs typeface="Arial" pitchFamily="34" charset="0"/>
                    </a:rPr>
                    <a:t>Modèle d’agent</a:t>
                  </a:r>
                  <a:endParaRPr kumimoji="0" lang="fr-FR" sz="1400" b="1" i="0" u="none" strike="noStrike" cap="none" normalizeH="0" baseline="0" smtClean="0">
                    <a:ln>
                      <a:noFill/>
                    </a:ln>
                    <a:solidFill>
                      <a:srgbClr val="211E54"/>
                    </a:solidFill>
                    <a:effectLst/>
                    <a:latin typeface="Arial" pitchFamily="34" charset="0"/>
                    <a:cs typeface="Arial" pitchFamily="34" charset="0"/>
                  </a:endParaRPr>
                </a:p>
              </p:txBody>
            </p:sp>
            <p:sp>
              <p:nvSpPr>
                <p:cNvPr id="98313" name="AutoShape 9"/>
                <p:cNvSpPr>
                  <a:spLocks noChangeArrowheads="1"/>
                </p:cNvSpPr>
                <p:nvPr/>
              </p:nvSpPr>
              <p:spPr bwMode="auto">
                <a:xfrm>
                  <a:off x="3194" y="2942"/>
                  <a:ext cx="2388" cy="743"/>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smtClean="0">
                      <a:ln>
                        <a:noFill/>
                      </a:ln>
                      <a:solidFill>
                        <a:srgbClr val="211E54"/>
                      </a:solidFill>
                      <a:effectLst/>
                      <a:latin typeface="Times New Roman" pitchFamily="18" charset="0"/>
                      <a:ea typeface="Arial" pitchFamily="34" charset="0"/>
                      <a:cs typeface="Arial" pitchFamily="34" charset="0"/>
                    </a:rPr>
                    <a:t>Modèle de Connaissance</a:t>
                  </a:r>
                  <a:endParaRPr kumimoji="0" lang="fr-FR" sz="1400" b="1" i="0" u="none" strike="noStrike" cap="none" normalizeH="0" baseline="0" smtClean="0">
                    <a:ln>
                      <a:noFill/>
                    </a:ln>
                    <a:solidFill>
                      <a:srgbClr val="211E54"/>
                    </a:solidFill>
                    <a:effectLst/>
                    <a:latin typeface="Arial" pitchFamily="34" charset="0"/>
                    <a:cs typeface="Arial" pitchFamily="34" charset="0"/>
                  </a:endParaRPr>
                </a:p>
              </p:txBody>
            </p:sp>
            <p:sp>
              <p:nvSpPr>
                <p:cNvPr id="98314" name="AutoShape 10"/>
                <p:cNvSpPr>
                  <a:spLocks noChangeArrowheads="1"/>
                </p:cNvSpPr>
                <p:nvPr/>
              </p:nvSpPr>
              <p:spPr bwMode="auto">
                <a:xfrm>
                  <a:off x="6295" y="2933"/>
                  <a:ext cx="2540" cy="743"/>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smtClean="0">
                      <a:ln>
                        <a:noFill/>
                      </a:ln>
                      <a:solidFill>
                        <a:srgbClr val="211E54"/>
                      </a:solidFill>
                      <a:effectLst/>
                      <a:latin typeface="Times New Roman" pitchFamily="18" charset="0"/>
                      <a:ea typeface="Arial" pitchFamily="34" charset="0"/>
                      <a:cs typeface="Arial" pitchFamily="34" charset="0"/>
                    </a:rPr>
                    <a:t>Modèle de Communication</a:t>
                  </a:r>
                  <a:endParaRPr kumimoji="0" lang="fr-FR" sz="1400" b="1" i="0" u="none" strike="noStrike" cap="none" normalizeH="0" baseline="0" smtClean="0">
                    <a:ln>
                      <a:noFill/>
                    </a:ln>
                    <a:solidFill>
                      <a:srgbClr val="211E54"/>
                    </a:solidFill>
                    <a:effectLst/>
                    <a:latin typeface="Arial" pitchFamily="34" charset="0"/>
                    <a:cs typeface="Arial" pitchFamily="34" charset="0"/>
                  </a:endParaRPr>
                </a:p>
              </p:txBody>
            </p:sp>
            <p:sp>
              <p:nvSpPr>
                <p:cNvPr id="98315" name="AutoShape 11"/>
                <p:cNvSpPr>
                  <a:spLocks noChangeArrowheads="1"/>
                </p:cNvSpPr>
                <p:nvPr/>
              </p:nvSpPr>
              <p:spPr bwMode="auto">
                <a:xfrm>
                  <a:off x="4992" y="4738"/>
                  <a:ext cx="2388" cy="697"/>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smtClean="0">
                      <a:ln>
                        <a:noFill/>
                      </a:ln>
                      <a:solidFill>
                        <a:srgbClr val="211E54"/>
                      </a:solidFill>
                      <a:effectLst/>
                      <a:latin typeface="Times New Roman" pitchFamily="18" charset="0"/>
                      <a:ea typeface="Arial" pitchFamily="34" charset="0"/>
                      <a:cs typeface="Arial" pitchFamily="34" charset="0"/>
                    </a:rPr>
                    <a:t>Modèle de Conception</a:t>
                  </a:r>
                  <a:endParaRPr kumimoji="0" lang="fr-FR" sz="1400" b="1" i="0" u="none" strike="noStrike" cap="none" normalizeH="0" baseline="0" smtClean="0">
                    <a:ln>
                      <a:noFill/>
                    </a:ln>
                    <a:solidFill>
                      <a:srgbClr val="211E54"/>
                    </a:solidFill>
                    <a:effectLst/>
                    <a:latin typeface="Arial" pitchFamily="34" charset="0"/>
                    <a:cs typeface="Arial" pitchFamily="34" charset="0"/>
                  </a:endParaRPr>
                </a:p>
              </p:txBody>
            </p:sp>
          </p:grpSp>
          <p:grpSp>
            <p:nvGrpSpPr>
              <p:cNvPr id="98316" name="Group 12"/>
              <p:cNvGrpSpPr>
                <a:grpSpLocks/>
              </p:cNvGrpSpPr>
              <p:nvPr/>
            </p:nvGrpSpPr>
            <p:grpSpPr bwMode="auto">
              <a:xfrm>
                <a:off x="3345" y="1607"/>
                <a:ext cx="5304" cy="3131"/>
                <a:chOff x="3345" y="1607"/>
                <a:chExt cx="5304" cy="3131"/>
              </a:xfrm>
            </p:grpSpPr>
            <p:cxnSp>
              <p:nvCxnSpPr>
                <p:cNvPr id="98317" name="AutoShape 13"/>
                <p:cNvCxnSpPr>
                  <a:cxnSpLocks noChangeShapeType="1"/>
                </p:cNvCxnSpPr>
                <p:nvPr/>
              </p:nvCxnSpPr>
              <p:spPr bwMode="auto">
                <a:xfrm>
                  <a:off x="3345" y="1607"/>
                  <a:ext cx="1124" cy="1326"/>
                </a:xfrm>
                <a:prstGeom prst="straightConnector1">
                  <a:avLst/>
                </a:prstGeom>
                <a:noFill/>
                <a:ln w="9525">
                  <a:solidFill>
                    <a:srgbClr val="000000"/>
                  </a:solidFill>
                  <a:round/>
                  <a:headEnd/>
                  <a:tailEnd/>
                </a:ln>
              </p:spPr>
            </p:cxnSp>
            <p:cxnSp>
              <p:nvCxnSpPr>
                <p:cNvPr id="98318" name="AutoShape 14"/>
                <p:cNvCxnSpPr>
                  <a:cxnSpLocks noChangeShapeType="1"/>
                </p:cNvCxnSpPr>
                <p:nvPr/>
              </p:nvCxnSpPr>
              <p:spPr bwMode="auto">
                <a:xfrm flipH="1">
                  <a:off x="4571" y="1607"/>
                  <a:ext cx="1078" cy="1326"/>
                </a:xfrm>
                <a:prstGeom prst="straightConnector1">
                  <a:avLst/>
                </a:prstGeom>
                <a:noFill/>
                <a:ln w="9525">
                  <a:solidFill>
                    <a:srgbClr val="000000"/>
                  </a:solidFill>
                  <a:round/>
                  <a:headEnd/>
                  <a:tailEnd/>
                </a:ln>
              </p:spPr>
            </p:cxnSp>
            <p:cxnSp>
              <p:nvCxnSpPr>
                <p:cNvPr id="98319" name="AutoShape 15"/>
                <p:cNvCxnSpPr>
                  <a:cxnSpLocks noChangeShapeType="1"/>
                </p:cNvCxnSpPr>
                <p:nvPr/>
              </p:nvCxnSpPr>
              <p:spPr bwMode="auto">
                <a:xfrm flipH="1">
                  <a:off x="4645" y="1607"/>
                  <a:ext cx="4004" cy="1335"/>
                </a:xfrm>
                <a:prstGeom prst="straightConnector1">
                  <a:avLst/>
                </a:prstGeom>
                <a:noFill/>
                <a:ln w="9525">
                  <a:solidFill>
                    <a:srgbClr val="000000"/>
                  </a:solidFill>
                  <a:round/>
                  <a:headEnd/>
                  <a:tailEnd/>
                </a:ln>
              </p:spPr>
            </p:cxnSp>
            <p:cxnSp>
              <p:nvCxnSpPr>
                <p:cNvPr id="98320" name="AutoShape 16"/>
                <p:cNvCxnSpPr>
                  <a:cxnSpLocks noChangeShapeType="1"/>
                </p:cNvCxnSpPr>
                <p:nvPr/>
              </p:nvCxnSpPr>
              <p:spPr bwMode="auto">
                <a:xfrm>
                  <a:off x="3345" y="1607"/>
                  <a:ext cx="4320" cy="1326"/>
                </a:xfrm>
                <a:prstGeom prst="straightConnector1">
                  <a:avLst/>
                </a:prstGeom>
                <a:noFill/>
                <a:ln w="9525">
                  <a:solidFill>
                    <a:srgbClr val="000000"/>
                  </a:solidFill>
                  <a:round/>
                  <a:headEnd/>
                  <a:tailEnd/>
                </a:ln>
              </p:spPr>
            </p:cxnSp>
            <p:cxnSp>
              <p:nvCxnSpPr>
                <p:cNvPr id="98321" name="AutoShape 17"/>
                <p:cNvCxnSpPr>
                  <a:cxnSpLocks noChangeShapeType="1"/>
                </p:cNvCxnSpPr>
                <p:nvPr/>
              </p:nvCxnSpPr>
              <p:spPr bwMode="auto">
                <a:xfrm>
                  <a:off x="5649" y="1607"/>
                  <a:ext cx="2118" cy="1335"/>
                </a:xfrm>
                <a:prstGeom prst="straightConnector1">
                  <a:avLst/>
                </a:prstGeom>
                <a:noFill/>
                <a:ln w="9525">
                  <a:solidFill>
                    <a:srgbClr val="000000"/>
                  </a:solidFill>
                  <a:round/>
                  <a:headEnd/>
                  <a:tailEnd/>
                </a:ln>
              </p:spPr>
            </p:cxnSp>
            <p:cxnSp>
              <p:nvCxnSpPr>
                <p:cNvPr id="98322" name="AutoShape 18"/>
                <p:cNvCxnSpPr>
                  <a:cxnSpLocks noChangeShapeType="1"/>
                </p:cNvCxnSpPr>
                <p:nvPr/>
              </p:nvCxnSpPr>
              <p:spPr bwMode="auto">
                <a:xfrm flipH="1">
                  <a:off x="7767" y="1616"/>
                  <a:ext cx="882" cy="1326"/>
                </a:xfrm>
                <a:prstGeom prst="straightConnector1">
                  <a:avLst/>
                </a:prstGeom>
                <a:noFill/>
                <a:ln w="9525">
                  <a:solidFill>
                    <a:srgbClr val="000000"/>
                  </a:solidFill>
                  <a:round/>
                  <a:headEnd/>
                  <a:tailEnd/>
                </a:ln>
              </p:spPr>
            </p:cxnSp>
            <p:cxnSp>
              <p:nvCxnSpPr>
                <p:cNvPr id="98323" name="AutoShape 19"/>
                <p:cNvCxnSpPr>
                  <a:cxnSpLocks noChangeShapeType="1"/>
                </p:cNvCxnSpPr>
                <p:nvPr/>
              </p:nvCxnSpPr>
              <p:spPr bwMode="auto">
                <a:xfrm>
                  <a:off x="4469" y="3685"/>
                  <a:ext cx="1523" cy="1053"/>
                </a:xfrm>
                <a:prstGeom prst="straightConnector1">
                  <a:avLst/>
                </a:prstGeom>
                <a:noFill/>
                <a:ln w="9525">
                  <a:solidFill>
                    <a:srgbClr val="000000"/>
                  </a:solidFill>
                  <a:round/>
                  <a:headEnd/>
                  <a:tailEnd/>
                </a:ln>
              </p:spPr>
            </p:cxnSp>
            <p:cxnSp>
              <p:nvCxnSpPr>
                <p:cNvPr id="98324" name="AutoShape 20"/>
                <p:cNvCxnSpPr>
                  <a:cxnSpLocks noChangeShapeType="1"/>
                </p:cNvCxnSpPr>
                <p:nvPr/>
              </p:nvCxnSpPr>
              <p:spPr bwMode="auto">
                <a:xfrm flipH="1">
                  <a:off x="6364" y="3676"/>
                  <a:ext cx="1189" cy="1062"/>
                </a:xfrm>
                <a:prstGeom prst="straightConnector1">
                  <a:avLst/>
                </a:prstGeom>
                <a:noFill/>
                <a:ln w="9525">
                  <a:solidFill>
                    <a:srgbClr val="000000"/>
                  </a:solidFill>
                  <a:round/>
                  <a:headEnd/>
                  <a:tailEnd/>
                </a:ln>
              </p:spPr>
            </p:cxnSp>
          </p:grpSp>
        </p:grpSp>
        <p:grpSp>
          <p:nvGrpSpPr>
            <p:cNvPr id="98326" name="Group 22"/>
            <p:cNvGrpSpPr>
              <a:grpSpLocks/>
            </p:cNvGrpSpPr>
            <p:nvPr/>
          </p:nvGrpSpPr>
          <p:grpSpPr bwMode="auto">
            <a:xfrm>
              <a:off x="1459" y="2633"/>
              <a:ext cx="1538" cy="5054"/>
              <a:chOff x="1219" y="2633"/>
              <a:chExt cx="1538" cy="5054"/>
            </a:xfrm>
          </p:grpSpPr>
          <p:sp>
            <p:nvSpPr>
              <p:cNvPr id="98327" name="Rectangle 23"/>
              <p:cNvSpPr>
                <a:spLocks noChangeArrowheads="1"/>
              </p:cNvSpPr>
              <p:nvPr/>
            </p:nvSpPr>
            <p:spPr bwMode="auto">
              <a:xfrm>
                <a:off x="1219" y="2633"/>
                <a:ext cx="1310" cy="7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211E54"/>
                    </a:solidFill>
                    <a:effectLst/>
                    <a:latin typeface="Times New Roman" pitchFamily="18" charset="0"/>
                    <a:ea typeface="Arial" pitchFamily="34" charset="0"/>
                    <a:cs typeface="Arial" pitchFamily="34" charset="0"/>
                  </a:rPr>
                  <a:t>Contexte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smtClean="0">
                    <a:ln>
                      <a:noFill/>
                    </a:ln>
                    <a:solidFill>
                      <a:srgbClr val="211E54"/>
                    </a:solidFill>
                    <a:effectLst/>
                    <a:latin typeface="Times New Roman" pitchFamily="18" charset="0"/>
                    <a:ea typeface="Arial" pitchFamily="34" charset="0"/>
                    <a:cs typeface="Arial" pitchFamily="34" charset="0"/>
                  </a:rPr>
                  <a:t>Pourquoi?</a:t>
                </a:r>
                <a:endParaRPr kumimoji="0" lang="fr-FR" sz="1400" b="1" i="0" u="none" strike="noStrike" cap="none" normalizeH="0" baseline="0" smtClean="0">
                  <a:ln>
                    <a:noFill/>
                  </a:ln>
                  <a:solidFill>
                    <a:srgbClr val="211E54"/>
                  </a:solidFill>
                  <a:effectLst/>
                  <a:latin typeface="Arial" pitchFamily="34" charset="0"/>
                  <a:cs typeface="Arial" pitchFamily="34" charset="0"/>
                </a:endParaRPr>
              </a:p>
            </p:txBody>
          </p:sp>
          <p:sp>
            <p:nvSpPr>
              <p:cNvPr id="98328" name="Rectangle 24"/>
              <p:cNvSpPr>
                <a:spLocks noChangeArrowheads="1"/>
              </p:cNvSpPr>
              <p:nvPr/>
            </p:nvSpPr>
            <p:spPr bwMode="auto">
              <a:xfrm>
                <a:off x="1319" y="4727"/>
                <a:ext cx="1310" cy="7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211E54"/>
                    </a:solidFill>
                    <a:effectLst/>
                    <a:latin typeface="Times New Roman" pitchFamily="18" charset="0"/>
                    <a:ea typeface="Arial" pitchFamily="34" charset="0"/>
                    <a:cs typeface="Arial" pitchFamily="34" charset="0"/>
                  </a:rPr>
                  <a:t>Concept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smtClean="0">
                    <a:ln>
                      <a:noFill/>
                    </a:ln>
                    <a:solidFill>
                      <a:srgbClr val="211E54"/>
                    </a:solidFill>
                    <a:effectLst/>
                    <a:latin typeface="Times New Roman" pitchFamily="18" charset="0"/>
                    <a:ea typeface="Arial" pitchFamily="34" charset="0"/>
                    <a:cs typeface="Arial" pitchFamily="34" charset="0"/>
                  </a:rPr>
                  <a:t>Quoi?</a:t>
                </a:r>
                <a:endParaRPr kumimoji="0" lang="fr-FR" sz="1400" b="1" i="0" u="none" strike="noStrike" cap="none" normalizeH="0" baseline="0" smtClean="0">
                  <a:ln>
                    <a:noFill/>
                  </a:ln>
                  <a:solidFill>
                    <a:srgbClr val="211E54"/>
                  </a:solidFill>
                  <a:effectLst/>
                  <a:latin typeface="Arial" pitchFamily="34" charset="0"/>
                  <a:cs typeface="Arial" pitchFamily="34" charset="0"/>
                </a:endParaRPr>
              </a:p>
            </p:txBody>
          </p:sp>
          <p:sp>
            <p:nvSpPr>
              <p:cNvPr id="98329" name="Rectangle 25"/>
              <p:cNvSpPr>
                <a:spLocks noChangeArrowheads="1"/>
              </p:cNvSpPr>
              <p:nvPr/>
            </p:nvSpPr>
            <p:spPr bwMode="auto">
              <a:xfrm>
                <a:off x="1447" y="6952"/>
                <a:ext cx="1310" cy="73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211E54"/>
                    </a:solidFill>
                    <a:effectLst/>
                    <a:latin typeface="Times New Roman" pitchFamily="18" charset="0"/>
                    <a:ea typeface="Arial" pitchFamily="34" charset="0"/>
                    <a:cs typeface="Arial" pitchFamily="34" charset="0"/>
                  </a:rPr>
                  <a:t>Artefact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smtClean="0">
                    <a:ln>
                      <a:noFill/>
                    </a:ln>
                    <a:solidFill>
                      <a:srgbClr val="211E54"/>
                    </a:solidFill>
                    <a:effectLst/>
                    <a:latin typeface="Times New Roman" pitchFamily="18" charset="0"/>
                    <a:ea typeface="Arial" pitchFamily="34" charset="0"/>
                    <a:cs typeface="Arial" pitchFamily="34" charset="0"/>
                  </a:rPr>
                  <a:t>Comment?</a:t>
                </a:r>
                <a:endParaRPr kumimoji="0" lang="fr-FR" sz="1400" b="1" i="0" u="none" strike="noStrike" cap="none" normalizeH="0" baseline="0" smtClean="0">
                  <a:ln>
                    <a:noFill/>
                  </a:ln>
                  <a:solidFill>
                    <a:srgbClr val="211E54"/>
                  </a:solidFill>
                  <a:effectLst/>
                  <a:latin typeface="Arial" pitchFamily="34" charset="0"/>
                  <a:cs typeface="Arial" pitchFamily="34" charset="0"/>
                </a:endParaRPr>
              </a:p>
            </p:txBody>
          </p:sp>
        </p:grpSp>
      </p:grpSp>
      <p:sp>
        <p:nvSpPr>
          <p:cNvPr id="28" name="Titre 1"/>
          <p:cNvSpPr>
            <a:spLocks noGrp="1"/>
          </p:cNvSpPr>
          <p:nvPr>
            <p:ph type="title"/>
          </p:nvPr>
        </p:nvSpPr>
        <p:spPr>
          <a:xfrm>
            <a:off x="457200" y="228600"/>
            <a:ext cx="8305800" cy="563563"/>
          </a:xfrm>
        </p:spPr>
        <p:txBody>
          <a:bodyPr/>
          <a:lstStyle/>
          <a:p>
            <a:r>
              <a:rPr lang="fr-FR" sz="2800" dirty="0" smtClean="0">
                <a:solidFill>
                  <a:srgbClr val="FFFF00"/>
                </a:solidFill>
              </a:rPr>
              <a:t>Les six modèles de </a:t>
            </a:r>
            <a:r>
              <a:rPr lang="fr-FR" sz="2800" dirty="0" err="1" smtClean="0">
                <a:solidFill>
                  <a:srgbClr val="FFFF00"/>
                </a:solidFill>
              </a:rPr>
              <a:t>CommonKADS</a:t>
            </a:r>
            <a:endParaRPr lang="fr-FR" sz="2800" dirty="0">
              <a:solidFill>
                <a:srgbClr val="FFFF00"/>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28596" y="214290"/>
            <a:ext cx="8305800" cy="563563"/>
          </a:xfrm>
        </p:spPr>
        <p:txBody>
          <a:bodyPr/>
          <a:lstStyle/>
          <a:p>
            <a:r>
              <a:rPr lang="fr-FR" sz="2800" dirty="0" smtClean="0">
                <a:solidFill>
                  <a:srgbClr val="FFFF00"/>
                </a:solidFill>
              </a:rPr>
              <a:t>ETUDE DE CAS COMMONKADS (LAP Batna)    </a:t>
            </a:r>
            <a:endParaRPr lang="fr-FR" sz="2800" dirty="0">
              <a:solidFill>
                <a:srgbClr val="FFFF00"/>
              </a:solidFill>
            </a:endParaRPr>
          </a:p>
        </p:txBody>
      </p:sp>
      <p:sp>
        <p:nvSpPr>
          <p:cNvPr id="5" name="Rectangle 4"/>
          <p:cNvSpPr/>
          <p:nvPr/>
        </p:nvSpPr>
        <p:spPr>
          <a:xfrm>
            <a:off x="357158" y="1142984"/>
            <a:ext cx="8572560" cy="5170646"/>
          </a:xfrm>
          <a:prstGeom prst="rect">
            <a:avLst/>
          </a:prstGeom>
        </p:spPr>
        <p:txBody>
          <a:bodyPr wrap="square">
            <a:spAutoFit/>
          </a:bodyPr>
          <a:lstStyle/>
          <a:p>
            <a:pPr algn="just"/>
            <a:r>
              <a:rPr lang="fr-FR" sz="3000" dirty="0" smtClean="0"/>
              <a:t>Faire appel à Mr </a:t>
            </a:r>
            <a:r>
              <a:rPr lang="fr-FR" sz="3000" dirty="0" err="1" smtClean="0"/>
              <a:t>Titah</a:t>
            </a:r>
            <a:r>
              <a:rPr lang="fr-FR" sz="3000" dirty="0" smtClean="0"/>
              <a:t> </a:t>
            </a:r>
            <a:r>
              <a:rPr lang="fr-FR" sz="3000" dirty="0" err="1" smtClean="0"/>
              <a:t>Mawloud</a:t>
            </a:r>
            <a:r>
              <a:rPr lang="fr-FR" sz="3000" dirty="0" smtClean="0"/>
              <a:t> pour nous présenter son étude de cas; Application de </a:t>
            </a:r>
            <a:r>
              <a:rPr lang="fr-FR" sz="3000" dirty="0" err="1" smtClean="0"/>
              <a:t>CommonKADS</a:t>
            </a:r>
            <a:r>
              <a:rPr lang="fr-FR" sz="3000" dirty="0" smtClean="0"/>
              <a:t> à la centrale électrique de Jijel réalisé dans le cadre de son projet de Magister; intitulé </a:t>
            </a:r>
            <a:r>
              <a:rPr lang="fr-FR" sz="3000" b="1" dirty="0" smtClean="0">
                <a:solidFill>
                  <a:srgbClr val="FF9900"/>
                </a:solidFill>
              </a:rPr>
              <a:t>Externalisation des connaissances en connaissances explicites d’un système de production</a:t>
            </a:r>
          </a:p>
          <a:p>
            <a:pPr algn="just"/>
            <a:r>
              <a:rPr lang="fr-FR" sz="3000" dirty="0" smtClean="0"/>
              <a:t>Encadré par :    Pr </a:t>
            </a:r>
            <a:r>
              <a:rPr lang="fr-FR" sz="3000" dirty="0" err="1" smtClean="0"/>
              <a:t>Mouss</a:t>
            </a:r>
            <a:r>
              <a:rPr lang="fr-FR" sz="3000" dirty="0" smtClean="0"/>
              <a:t> Mohamed Djamel</a:t>
            </a:r>
          </a:p>
          <a:p>
            <a:pPr algn="just"/>
            <a:r>
              <a:rPr lang="fr-FR" sz="3000" dirty="0" smtClean="0"/>
              <a:t>Et Co encadré:  Dr </a:t>
            </a:r>
            <a:r>
              <a:rPr lang="fr-FR" sz="3000" dirty="0" err="1" smtClean="0"/>
              <a:t>Aitouche</a:t>
            </a:r>
            <a:r>
              <a:rPr lang="fr-FR" sz="3000" dirty="0" smtClean="0"/>
              <a:t> Samia. </a:t>
            </a:r>
          </a:p>
          <a:p>
            <a:pPr algn="ctr"/>
            <a:r>
              <a:rPr lang="fr-FR" sz="3000" dirty="0" smtClean="0"/>
              <a:t>Laboratoire d’Automatique et de Productique</a:t>
            </a:r>
          </a:p>
          <a:p>
            <a:pPr algn="just"/>
            <a:endParaRPr lang="fr-FR" sz="3000" dirty="0"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8596" y="500042"/>
            <a:ext cx="8429684" cy="503237"/>
          </a:xfrm>
        </p:spPr>
        <p:txBody>
          <a:bodyPr/>
          <a:lstStyle/>
          <a:p>
            <a:r>
              <a:rPr lang="fr-CA" dirty="0" smtClean="0">
                <a:solidFill>
                  <a:srgbClr val="FFFF00"/>
                </a:solidFill>
              </a:rPr>
              <a:t>Connaissance et pouvoir</a:t>
            </a:r>
            <a:endParaRPr lang="fr-CA" dirty="0">
              <a:solidFill>
                <a:srgbClr val="FFFF00"/>
              </a:solidFill>
            </a:endParaRPr>
          </a:p>
        </p:txBody>
      </p:sp>
      <p:sp>
        <p:nvSpPr>
          <p:cNvPr id="90115" name="Rectangle 3"/>
          <p:cNvSpPr>
            <a:spLocks noGrp="1" noChangeArrowheads="1"/>
          </p:cNvSpPr>
          <p:nvPr>
            <p:ph type="body" idx="1"/>
          </p:nvPr>
        </p:nvSpPr>
        <p:spPr>
          <a:xfrm>
            <a:off x="500034" y="1428736"/>
            <a:ext cx="8177242" cy="4724400"/>
          </a:xfrm>
        </p:spPr>
        <p:txBody>
          <a:bodyPr/>
          <a:lstStyle/>
          <a:p>
            <a:pPr marL="355600" indent="-355600" algn="just">
              <a:spcAft>
                <a:spcPct val="35000"/>
              </a:spcAft>
            </a:pPr>
            <a:r>
              <a:rPr lang="fr-CA" sz="2800" dirty="0" smtClean="0"/>
              <a:t>Les </a:t>
            </a:r>
            <a:r>
              <a:rPr lang="fr-CA" sz="2800" dirty="0"/>
              <a:t>entreprises qui possèdent des connaissances exclusives sur leurs clients et leurs opérations ont ce qu’on peut appeler un </a:t>
            </a:r>
            <a:r>
              <a:rPr lang="fr-CA" sz="2800" dirty="0">
                <a:solidFill>
                  <a:srgbClr val="FFC000"/>
                </a:solidFill>
              </a:rPr>
              <a:t>« avantage concurrentiel invisible</a:t>
            </a:r>
            <a:r>
              <a:rPr lang="fr-CA" sz="2800" dirty="0"/>
              <a:t> ».</a:t>
            </a:r>
          </a:p>
          <a:p>
            <a:pPr marL="355600" indent="-355600" algn="just">
              <a:spcAft>
                <a:spcPct val="35000"/>
              </a:spcAft>
            </a:pPr>
            <a:r>
              <a:rPr lang="fr-CA" sz="2800" dirty="0"/>
              <a:t>Cela vaut si leurs concurrents ne peuvent accéder à ces connaissances.</a:t>
            </a:r>
          </a:p>
          <a:p>
            <a:pPr marL="355600" indent="-355600" algn="just">
              <a:spcAft>
                <a:spcPct val="35000"/>
              </a:spcAft>
            </a:pPr>
            <a:r>
              <a:rPr lang="fr-CA" sz="2800" dirty="0"/>
              <a:t>Ainsi, les systèmes de gestion des connaissances peuvent être une source de valeur inestimable.</a:t>
            </a:r>
          </a:p>
          <a:p>
            <a:pPr marL="355600" indent="-355600" algn="just">
              <a:spcAft>
                <a:spcPct val="20000"/>
              </a:spcAft>
            </a:pPr>
            <a:endParaRPr lang="fr-CA" sz="2800"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22" y="1785926"/>
            <a:ext cx="7109639" cy="3170099"/>
          </a:xfrm>
          <a:prstGeom prst="rect">
            <a:avLst/>
          </a:prstGeom>
          <a:noFill/>
        </p:spPr>
        <p:txBody>
          <a:bodyPr wrap="none" lIns="91440" tIns="45720" rIns="91440" bIns="45720">
            <a:spAutoFit/>
          </a:bodyPr>
          <a:lstStyle/>
          <a:p>
            <a:pPr algn="ctr"/>
            <a:r>
              <a:rPr lang="fr-FR"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TEMOIGNAGES</a:t>
            </a:r>
          </a:p>
          <a:p>
            <a:pPr algn="ctr"/>
            <a:r>
              <a:rPr lang="fr-FR" b="1" dirty="0" smtClean="0">
                <a:ln w="10541" cmpd="sng">
                  <a:solidFill>
                    <a:schemeClr val="accent1">
                      <a:shade val="88000"/>
                      <a:satMod val="110000"/>
                    </a:schemeClr>
                  </a:solidFill>
                  <a:prstDash val="solid"/>
                </a:ln>
                <a:solidFill>
                  <a:srgbClr val="FFFF00"/>
                </a:solidFill>
              </a:rPr>
              <a:t>(suivre les experts; TP5)</a:t>
            </a:r>
            <a:endParaRPr lang="fr-FR" b="1" dirty="0">
              <a:ln w="10541" cmpd="sng">
                <a:solidFill>
                  <a:schemeClr val="accent1">
                    <a:shade val="88000"/>
                    <a:satMod val="110000"/>
                  </a:schemeClr>
                </a:solidFill>
                <a:prstDash val="solid"/>
              </a:ln>
              <a:solidFill>
                <a:srgbClr val="FFFF00"/>
              </a:solidFill>
            </a:endParaRPr>
          </a:p>
          <a:p>
            <a:pPr algn="ctr"/>
            <a:endParaRPr lang="fr-FR" b="1" dirty="0" smtClean="0">
              <a:ln w="10541" cmpd="sng">
                <a:solidFill>
                  <a:schemeClr val="accent1">
                    <a:shade val="88000"/>
                    <a:satMod val="110000"/>
                  </a:schemeClr>
                </a:solidFill>
                <a:prstDash val="solid"/>
              </a:ln>
              <a:solidFill>
                <a:srgbClr val="FFFF00"/>
              </a:solidFill>
            </a:endParaRPr>
          </a:p>
          <a:p>
            <a:pPr algn="ctr"/>
            <a:r>
              <a:rPr lang="fr-FR" sz="2800" b="1" dirty="0" smtClean="0">
                <a:ln w="10541" cmpd="sng">
                  <a:solidFill>
                    <a:schemeClr val="accent1">
                      <a:shade val="88000"/>
                      <a:satMod val="110000"/>
                    </a:schemeClr>
                  </a:solidFill>
                  <a:prstDash val="solid"/>
                </a:ln>
                <a:solidFill>
                  <a:srgbClr val="FF9933"/>
                </a:solidFill>
              </a:rPr>
              <a:t>Se fera en présentiel, invitation des </a:t>
            </a:r>
          </a:p>
          <a:p>
            <a:pPr algn="ctr"/>
            <a:r>
              <a:rPr lang="fr-FR" sz="2800" b="1" dirty="0" smtClean="0">
                <a:ln w="10541" cmpd="sng">
                  <a:solidFill>
                    <a:schemeClr val="accent1">
                      <a:shade val="88000"/>
                      <a:satMod val="110000"/>
                    </a:schemeClr>
                  </a:solidFill>
                  <a:prstDash val="solid"/>
                </a:ln>
                <a:solidFill>
                  <a:srgbClr val="FF9933"/>
                </a:solidFill>
              </a:rPr>
              <a:t>experts dans des usines algériennes</a:t>
            </a:r>
            <a:endParaRPr lang="fr-FR" sz="2800" b="1" cap="none" spc="0" dirty="0">
              <a:ln w="10541" cmpd="sng">
                <a:solidFill>
                  <a:schemeClr val="accent1">
                    <a:shade val="88000"/>
                    <a:satMod val="110000"/>
                  </a:schemeClr>
                </a:solidFill>
                <a:prstDash val="solid"/>
              </a:ln>
              <a:solidFill>
                <a:srgbClr val="FF9933"/>
              </a:solidFill>
              <a:effectLst/>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8" name="Rectangle 4"/>
          <p:cNvSpPr>
            <a:spLocks noGrp="1" noChangeArrowheads="1"/>
          </p:cNvSpPr>
          <p:nvPr>
            <p:ph type="ctrTitle"/>
          </p:nvPr>
        </p:nvSpPr>
        <p:spPr>
          <a:xfrm>
            <a:off x="4500562" y="1928802"/>
            <a:ext cx="4886332" cy="1470025"/>
          </a:xfrm>
        </p:spPr>
        <p:txBody>
          <a:bodyPr/>
          <a:lstStyle/>
          <a:p>
            <a:pPr algn="ctr"/>
            <a:r>
              <a:rPr lang="fr-FR" sz="5400" dirty="0" smtClean="0">
                <a:solidFill>
                  <a:srgbClr val="92D050"/>
                </a:solidFill>
              </a:rPr>
              <a:t>INNOVATION</a:t>
            </a:r>
            <a:endParaRPr lang="fr-FR" sz="5400" dirty="0">
              <a:solidFill>
                <a:srgbClr val="92D05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93735"/>
            <a:ext cx="8305800" cy="563563"/>
          </a:xfrm>
        </p:spPr>
        <p:txBody>
          <a:bodyPr/>
          <a:lstStyle/>
          <a:p>
            <a:r>
              <a:rPr lang="fr-FR" sz="3600" dirty="0" smtClean="0">
                <a:solidFill>
                  <a:srgbClr val="FFFF00"/>
                </a:solidFill>
              </a:rPr>
              <a:t>La </a:t>
            </a:r>
            <a:r>
              <a:rPr lang="fr-FR" sz="3600" dirty="0">
                <a:solidFill>
                  <a:srgbClr val="FFFF00"/>
                </a:solidFill>
              </a:rPr>
              <a:t>connaissance tacite comme source d'innovation </a:t>
            </a:r>
            <a:br>
              <a:rPr lang="fr-FR" sz="3600" dirty="0">
                <a:solidFill>
                  <a:srgbClr val="FFFF00"/>
                </a:solidFill>
              </a:rPr>
            </a:br>
            <a:endParaRPr lang="fr-FR" sz="3600" dirty="0">
              <a:solidFill>
                <a:srgbClr val="FFFF00"/>
              </a:solidFill>
            </a:endParaRPr>
          </a:p>
        </p:txBody>
      </p:sp>
      <p:sp>
        <p:nvSpPr>
          <p:cNvPr id="3" name="Espace réservé du contenu 2"/>
          <p:cNvSpPr>
            <a:spLocks noGrp="1"/>
          </p:cNvSpPr>
          <p:nvPr>
            <p:ph idx="1"/>
          </p:nvPr>
        </p:nvSpPr>
        <p:spPr>
          <a:xfrm>
            <a:off x="571472" y="1743084"/>
            <a:ext cx="7929618" cy="3829056"/>
          </a:xfrm>
        </p:spPr>
        <p:txBody>
          <a:bodyPr/>
          <a:lstStyle/>
          <a:p>
            <a:pPr algn="just">
              <a:buNone/>
            </a:pPr>
            <a:r>
              <a:rPr lang="fr-FR" dirty="0" smtClean="0">
                <a:solidFill>
                  <a:schemeClr val="tx1"/>
                </a:solidFill>
                <a:latin typeface="+mn-lt"/>
                <a:ea typeface="+mn-ea"/>
                <a:cs typeface="+mn-cs"/>
              </a:rPr>
              <a:t>Nous </a:t>
            </a:r>
            <a:r>
              <a:rPr lang="fr-FR" dirty="0">
                <a:solidFill>
                  <a:schemeClr val="tx1"/>
                </a:solidFill>
                <a:latin typeface="+mn-lt"/>
                <a:ea typeface="+mn-ea"/>
                <a:cs typeface="+mn-cs"/>
              </a:rPr>
              <a:t>retiendrons de ces définitions que la </a:t>
            </a:r>
            <a:r>
              <a:rPr lang="fr-FR" dirty="0">
                <a:solidFill>
                  <a:srgbClr val="FFFF00"/>
                </a:solidFill>
                <a:latin typeface="+mn-lt"/>
                <a:ea typeface="+mn-ea"/>
                <a:cs typeface="+mn-cs"/>
              </a:rPr>
              <a:t>connaissance tacite </a:t>
            </a:r>
            <a:r>
              <a:rPr lang="fr-FR" dirty="0">
                <a:solidFill>
                  <a:schemeClr val="tx1"/>
                </a:solidFill>
                <a:latin typeface="+mn-lt"/>
                <a:ea typeface="+mn-ea"/>
                <a:cs typeface="+mn-cs"/>
              </a:rPr>
              <a:t>peut jouer un rôle d’effet de levier pour les organisations donnant une priorité particulière à l’innovation. De part le caractère difficile à imiter, copier ou redessiner cette connaissance tacite, il est certain que cette dernière procure un avantage concurrentiel. </a:t>
            </a:r>
            <a:endParaRPr lang="fr-FR"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8" name="Rectangle 4"/>
          <p:cNvSpPr>
            <a:spLocks noGrp="1" noChangeArrowheads="1"/>
          </p:cNvSpPr>
          <p:nvPr>
            <p:ph type="ctrTitle"/>
          </p:nvPr>
        </p:nvSpPr>
        <p:spPr>
          <a:xfrm>
            <a:off x="4257700" y="1673223"/>
            <a:ext cx="4886332" cy="1470025"/>
          </a:xfrm>
        </p:spPr>
        <p:txBody>
          <a:bodyPr/>
          <a:lstStyle/>
          <a:p>
            <a:pPr algn="ctr"/>
            <a:r>
              <a:rPr lang="fr-FR" sz="4000" dirty="0">
                <a:solidFill>
                  <a:srgbClr val="92D050"/>
                </a:solidFill>
              </a:rPr>
              <a:t>Comment faire un Brainstorming</a:t>
            </a:r>
            <a:br>
              <a:rPr lang="fr-FR" sz="4000" dirty="0">
                <a:solidFill>
                  <a:srgbClr val="92D050"/>
                </a:solidFill>
              </a:rPr>
            </a:br>
            <a:endParaRPr lang="fr-FR" sz="4000" dirty="0">
              <a:solidFill>
                <a:srgbClr val="92D050"/>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Espace réservé du numéro de diapositive 3"/>
          <p:cNvSpPr>
            <a:spLocks noGrp="1"/>
          </p:cNvSpPr>
          <p:nvPr>
            <p:ph type="sldNum" sz="quarter" idx="12"/>
          </p:nvPr>
        </p:nvSpPr>
        <p:spPr/>
        <p:txBody>
          <a:bodyPr/>
          <a:lstStyle/>
          <a:p>
            <a:fld id="{DA5D072B-5A3E-4A95-A2F1-37C80DA0DBF7}" type="slidenum">
              <a:rPr lang="fr-FR"/>
              <a:pPr/>
              <a:t>71</a:t>
            </a:fld>
            <a:endParaRPr lang="fr-FR"/>
          </a:p>
        </p:txBody>
      </p:sp>
      <p:grpSp>
        <p:nvGrpSpPr>
          <p:cNvPr id="2" name="Group 2"/>
          <p:cNvGrpSpPr>
            <a:grpSpLocks/>
          </p:cNvGrpSpPr>
          <p:nvPr/>
        </p:nvGrpSpPr>
        <p:grpSpPr bwMode="auto">
          <a:xfrm>
            <a:off x="499853" y="2000630"/>
            <a:ext cx="7553254" cy="1626844"/>
            <a:chOff x="86" y="821"/>
            <a:chExt cx="3180" cy="1106"/>
          </a:xfrm>
        </p:grpSpPr>
        <p:grpSp>
          <p:nvGrpSpPr>
            <p:cNvPr id="3" name="Group 3"/>
            <p:cNvGrpSpPr>
              <a:grpSpLocks/>
            </p:cNvGrpSpPr>
            <p:nvPr/>
          </p:nvGrpSpPr>
          <p:grpSpPr bwMode="auto">
            <a:xfrm>
              <a:off x="2040" y="821"/>
              <a:ext cx="1226" cy="1106"/>
              <a:chOff x="4491" y="2429"/>
              <a:chExt cx="3065" cy="2768"/>
            </a:xfrm>
          </p:grpSpPr>
          <p:sp>
            <p:nvSpPr>
              <p:cNvPr id="509957" name="AutoShape 4"/>
              <p:cNvSpPr>
                <a:spLocks noChangeArrowheads="1"/>
              </p:cNvSpPr>
              <p:nvPr/>
            </p:nvSpPr>
            <p:spPr bwMode="auto">
              <a:xfrm flipV="1">
                <a:off x="6304" y="4324"/>
                <a:ext cx="375" cy="288"/>
              </a:xfrm>
              <a:prstGeom prst="triangle">
                <a:avLst>
                  <a:gd name="adj" fmla="val 50000"/>
                </a:avLst>
              </a:prstGeom>
              <a:solidFill>
                <a:srgbClr val="FFFFFF"/>
              </a:solidFill>
              <a:ln w="9525">
                <a:noFill/>
                <a:miter lim="800000"/>
                <a:headEnd/>
                <a:tailEnd/>
              </a:ln>
            </p:spPr>
            <p:txBody>
              <a:bodyPr/>
              <a:lstStyle/>
              <a:p>
                <a:endParaRPr lang="fr-FR" sz="2400">
                  <a:solidFill>
                    <a:schemeClr val="bg1"/>
                  </a:solidFill>
                </a:endParaRPr>
              </a:p>
            </p:txBody>
          </p:sp>
          <p:sp>
            <p:nvSpPr>
              <p:cNvPr id="509958" name="Rectangle 5"/>
              <p:cNvSpPr>
                <a:spLocks noChangeArrowheads="1"/>
              </p:cNvSpPr>
              <p:nvPr/>
            </p:nvSpPr>
            <p:spPr bwMode="auto">
              <a:xfrm>
                <a:off x="4491" y="2429"/>
                <a:ext cx="3065" cy="2630"/>
              </a:xfrm>
              <a:prstGeom prst="rect">
                <a:avLst/>
              </a:prstGeom>
              <a:gradFill rotWithShape="0">
                <a:gsLst>
                  <a:gs pos="0">
                    <a:srgbClr val="292929"/>
                  </a:gs>
                  <a:gs pos="100000">
                    <a:srgbClr val="131313"/>
                  </a:gs>
                </a:gsLst>
                <a:lin ang="5400000" scaled="1"/>
              </a:gradFill>
              <a:ln w="9525">
                <a:miter lim="800000"/>
                <a:headEnd/>
                <a:tailEnd/>
              </a:ln>
              <a:scene3d>
                <a:camera prst="legacyObliqueBottomLeft"/>
                <a:lightRig rig="legacyFlat1" dir="t"/>
              </a:scene3d>
              <a:sp3d extrusionH="100000" prstMaterial="legacyMatte">
                <a:bevelT w="13500" h="13500" prst="angle"/>
                <a:bevelB w="13500" h="13500" prst="angle"/>
                <a:extrusionClr>
                  <a:srgbClr val="292929"/>
                </a:extrusionClr>
              </a:sp3d>
            </p:spPr>
            <p:txBody>
              <a:bodyPr>
                <a:flatTx/>
              </a:bodyPr>
              <a:lstStyle/>
              <a:p>
                <a:endParaRPr lang="fr-FR" sz="2400">
                  <a:solidFill>
                    <a:schemeClr val="bg1"/>
                  </a:solidFill>
                </a:endParaRPr>
              </a:p>
            </p:txBody>
          </p:sp>
          <p:sp>
            <p:nvSpPr>
              <p:cNvPr id="509963" name="Rectangle 10"/>
              <p:cNvSpPr>
                <a:spLocks noChangeArrowheads="1"/>
              </p:cNvSpPr>
              <p:nvPr/>
            </p:nvSpPr>
            <p:spPr bwMode="auto">
              <a:xfrm>
                <a:off x="5145" y="2671"/>
                <a:ext cx="2052" cy="360"/>
              </a:xfrm>
              <a:prstGeom prst="rect">
                <a:avLst/>
              </a:prstGeom>
              <a:solidFill>
                <a:srgbClr val="FFFFFF"/>
              </a:solidFill>
              <a:ln w="3175">
                <a:solidFill>
                  <a:srgbClr val="000000"/>
                </a:solidFill>
                <a:miter lim="800000"/>
                <a:headEnd/>
                <a:tailEnd/>
              </a:ln>
            </p:spPr>
            <p:txBody>
              <a:bodyPr lIns="0" tIns="0" rIns="0" bIns="0"/>
              <a:lstStyle/>
              <a:p>
                <a:pPr>
                  <a:spcAft>
                    <a:spcPct val="50000"/>
                  </a:spcAft>
                  <a:buClr>
                    <a:srgbClr val="048C44"/>
                  </a:buClr>
                  <a:buFont typeface="Wingdings" pitchFamily="2" charset="2"/>
                  <a:buChar char="n"/>
                </a:pPr>
                <a:endParaRPr lang="fr-FR" sz="2400">
                  <a:solidFill>
                    <a:schemeClr val="bg1"/>
                  </a:solidFill>
                </a:endParaRPr>
              </a:p>
            </p:txBody>
          </p:sp>
          <p:sp>
            <p:nvSpPr>
              <p:cNvPr id="509964" name="Rectangle 11"/>
              <p:cNvSpPr>
                <a:spLocks noChangeArrowheads="1"/>
              </p:cNvSpPr>
              <p:nvPr/>
            </p:nvSpPr>
            <p:spPr bwMode="auto">
              <a:xfrm>
                <a:off x="6747" y="4914"/>
                <a:ext cx="714" cy="282"/>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65" name="Rectangle 12"/>
              <p:cNvSpPr>
                <a:spLocks noChangeArrowheads="1"/>
              </p:cNvSpPr>
              <p:nvPr/>
            </p:nvSpPr>
            <p:spPr bwMode="auto">
              <a:xfrm>
                <a:off x="5835" y="4914"/>
                <a:ext cx="714" cy="282"/>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66" name="Rectangle 13"/>
              <p:cNvSpPr>
                <a:spLocks noChangeArrowheads="1"/>
              </p:cNvSpPr>
              <p:nvPr/>
            </p:nvSpPr>
            <p:spPr bwMode="auto">
              <a:xfrm>
                <a:off x="4953" y="4914"/>
                <a:ext cx="714" cy="283"/>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67" name="Rectangle 14"/>
              <p:cNvSpPr>
                <a:spLocks noChangeArrowheads="1"/>
              </p:cNvSpPr>
              <p:nvPr/>
            </p:nvSpPr>
            <p:spPr bwMode="auto">
              <a:xfrm>
                <a:off x="4973" y="3718"/>
                <a:ext cx="714" cy="282"/>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68" name="Rectangle 15"/>
              <p:cNvSpPr>
                <a:spLocks noChangeArrowheads="1"/>
              </p:cNvSpPr>
              <p:nvPr/>
            </p:nvSpPr>
            <p:spPr bwMode="auto">
              <a:xfrm>
                <a:off x="4973" y="4137"/>
                <a:ext cx="714" cy="282"/>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69" name="Rectangle 16"/>
              <p:cNvSpPr>
                <a:spLocks noChangeArrowheads="1"/>
              </p:cNvSpPr>
              <p:nvPr/>
            </p:nvSpPr>
            <p:spPr bwMode="auto">
              <a:xfrm>
                <a:off x="4973" y="4556"/>
                <a:ext cx="714" cy="283"/>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70" name="Rectangle 17"/>
              <p:cNvSpPr>
                <a:spLocks noChangeArrowheads="1"/>
              </p:cNvSpPr>
              <p:nvPr/>
            </p:nvSpPr>
            <p:spPr bwMode="auto">
              <a:xfrm>
                <a:off x="5858" y="3718"/>
                <a:ext cx="714" cy="282"/>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71" name="Rectangle 18"/>
              <p:cNvSpPr>
                <a:spLocks noChangeArrowheads="1"/>
              </p:cNvSpPr>
              <p:nvPr/>
            </p:nvSpPr>
            <p:spPr bwMode="auto">
              <a:xfrm>
                <a:off x="5858" y="4137"/>
                <a:ext cx="714" cy="282"/>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72" name="Rectangle 19"/>
              <p:cNvSpPr>
                <a:spLocks noChangeArrowheads="1"/>
              </p:cNvSpPr>
              <p:nvPr/>
            </p:nvSpPr>
            <p:spPr bwMode="auto">
              <a:xfrm>
                <a:off x="5858" y="4556"/>
                <a:ext cx="714" cy="283"/>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73" name="Rectangle 20"/>
              <p:cNvSpPr>
                <a:spLocks noChangeArrowheads="1"/>
              </p:cNvSpPr>
              <p:nvPr/>
            </p:nvSpPr>
            <p:spPr bwMode="auto">
              <a:xfrm>
                <a:off x="6743" y="3718"/>
                <a:ext cx="714" cy="282"/>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74" name="Rectangle 21"/>
              <p:cNvSpPr>
                <a:spLocks noChangeArrowheads="1"/>
              </p:cNvSpPr>
              <p:nvPr/>
            </p:nvSpPr>
            <p:spPr bwMode="auto">
              <a:xfrm>
                <a:off x="6743" y="4137"/>
                <a:ext cx="714" cy="282"/>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75" name="Rectangle 22"/>
              <p:cNvSpPr>
                <a:spLocks noChangeArrowheads="1"/>
              </p:cNvSpPr>
              <p:nvPr/>
            </p:nvSpPr>
            <p:spPr bwMode="auto">
              <a:xfrm>
                <a:off x="6743" y="4556"/>
                <a:ext cx="714" cy="283"/>
              </a:xfrm>
              <a:prstGeom prst="rect">
                <a:avLst/>
              </a:prstGeom>
              <a:solidFill>
                <a:srgbClr val="FFFFFF"/>
              </a:solidFill>
              <a:ln w="9525">
                <a:solidFill>
                  <a:srgbClr val="000000"/>
                </a:solidFill>
                <a:miter lim="800000"/>
                <a:headEnd/>
                <a:tailEnd/>
              </a:ln>
            </p:spPr>
            <p:txBody>
              <a:bodyPr/>
              <a:lstStyle/>
              <a:p>
                <a:endParaRPr lang="fr-FR" sz="2400">
                  <a:solidFill>
                    <a:schemeClr val="bg1"/>
                  </a:solidFill>
                </a:endParaRPr>
              </a:p>
            </p:txBody>
          </p:sp>
          <p:sp>
            <p:nvSpPr>
              <p:cNvPr id="509978" name="Arc 25"/>
              <p:cNvSpPr>
                <a:spLocks/>
              </p:cNvSpPr>
              <p:nvPr/>
            </p:nvSpPr>
            <p:spPr bwMode="auto">
              <a:xfrm flipH="1">
                <a:off x="6937" y="4286"/>
                <a:ext cx="205" cy="155"/>
              </a:xfrm>
              <a:custGeom>
                <a:avLst/>
                <a:gdLst>
                  <a:gd name="T0" fmla="*/ 0 w 36612"/>
                  <a:gd name="T1" fmla="*/ 0 h 36436"/>
                  <a:gd name="T2" fmla="*/ 0 w 36612"/>
                  <a:gd name="T3" fmla="*/ 0 h 36436"/>
                  <a:gd name="T4" fmla="*/ 0 w 36612"/>
                  <a:gd name="T5" fmla="*/ 0 h 36436"/>
                  <a:gd name="T6" fmla="*/ 0 60000 65536"/>
                  <a:gd name="T7" fmla="*/ 0 60000 65536"/>
                  <a:gd name="T8" fmla="*/ 0 60000 65536"/>
                  <a:gd name="T9" fmla="*/ 0 w 36612"/>
                  <a:gd name="T10" fmla="*/ 0 h 36436"/>
                  <a:gd name="T11" fmla="*/ 36612 w 36612"/>
                  <a:gd name="T12" fmla="*/ 36436 h 36436"/>
                </a:gdLst>
                <a:ahLst/>
                <a:cxnLst>
                  <a:cxn ang="T6">
                    <a:pos x="T0" y="T1"/>
                  </a:cxn>
                  <a:cxn ang="T7">
                    <a:pos x="T2" y="T3"/>
                  </a:cxn>
                  <a:cxn ang="T8">
                    <a:pos x="T4" y="T5"/>
                  </a:cxn>
                </a:cxnLst>
                <a:rect l="T9" t="T10" r="T11" b="T12"/>
                <a:pathLst>
                  <a:path w="36612" h="36436" fill="none" extrusionOk="0">
                    <a:moveTo>
                      <a:pt x="5901" y="36435"/>
                    </a:moveTo>
                    <a:cubicBezTo>
                      <a:pt x="2111" y="32425"/>
                      <a:pt x="0" y="27117"/>
                      <a:pt x="0" y="21600"/>
                    </a:cubicBezTo>
                    <a:cubicBezTo>
                      <a:pt x="0" y="9670"/>
                      <a:pt x="9670" y="0"/>
                      <a:pt x="21600" y="0"/>
                    </a:cubicBezTo>
                    <a:cubicBezTo>
                      <a:pt x="27201" y="-1"/>
                      <a:pt x="32584" y="2176"/>
                      <a:pt x="36612" y="6069"/>
                    </a:cubicBezTo>
                  </a:path>
                  <a:path w="36612" h="36436" stroke="0" extrusionOk="0">
                    <a:moveTo>
                      <a:pt x="5901" y="36435"/>
                    </a:moveTo>
                    <a:cubicBezTo>
                      <a:pt x="2111" y="32425"/>
                      <a:pt x="0" y="27117"/>
                      <a:pt x="0" y="21600"/>
                    </a:cubicBezTo>
                    <a:cubicBezTo>
                      <a:pt x="0" y="9670"/>
                      <a:pt x="9670" y="0"/>
                      <a:pt x="21600" y="0"/>
                    </a:cubicBezTo>
                    <a:cubicBezTo>
                      <a:pt x="27201" y="-1"/>
                      <a:pt x="32584" y="2176"/>
                      <a:pt x="36612" y="6069"/>
                    </a:cubicBezTo>
                    <a:lnTo>
                      <a:pt x="21600" y="21600"/>
                    </a:lnTo>
                    <a:close/>
                  </a:path>
                </a:pathLst>
              </a:custGeom>
              <a:solidFill>
                <a:srgbClr val="333333"/>
              </a:solidFill>
              <a:ln w="9525">
                <a:noFill/>
                <a:round/>
                <a:headEnd/>
                <a:tailEnd/>
              </a:ln>
            </p:spPr>
            <p:txBody>
              <a:bodyPr/>
              <a:lstStyle/>
              <a:p>
                <a:endParaRPr lang="fr-FR" sz="2400">
                  <a:solidFill>
                    <a:schemeClr val="bg1"/>
                  </a:solidFill>
                </a:endParaRPr>
              </a:p>
            </p:txBody>
          </p:sp>
          <p:sp>
            <p:nvSpPr>
              <p:cNvPr id="509979" name="Oval 26"/>
              <p:cNvSpPr>
                <a:spLocks noChangeArrowheads="1"/>
              </p:cNvSpPr>
              <p:nvPr/>
            </p:nvSpPr>
            <p:spPr bwMode="auto">
              <a:xfrm flipH="1">
                <a:off x="7229" y="4659"/>
                <a:ext cx="166" cy="194"/>
              </a:xfrm>
              <a:prstGeom prst="ellipse">
                <a:avLst/>
              </a:prstGeom>
              <a:solidFill>
                <a:srgbClr val="333333"/>
              </a:solidFill>
              <a:ln w="9525">
                <a:noFill/>
                <a:round/>
                <a:headEnd/>
                <a:tailEnd/>
              </a:ln>
            </p:spPr>
            <p:txBody>
              <a:bodyPr/>
              <a:lstStyle/>
              <a:p>
                <a:endParaRPr lang="fr-FR" sz="2400">
                  <a:solidFill>
                    <a:schemeClr val="bg1"/>
                  </a:solidFill>
                </a:endParaRPr>
              </a:p>
            </p:txBody>
          </p:sp>
          <p:sp>
            <p:nvSpPr>
              <p:cNvPr id="509980" name="Oval 27"/>
              <p:cNvSpPr>
                <a:spLocks noChangeArrowheads="1"/>
              </p:cNvSpPr>
              <p:nvPr/>
            </p:nvSpPr>
            <p:spPr bwMode="auto">
              <a:xfrm flipH="1">
                <a:off x="6210" y="4648"/>
                <a:ext cx="184" cy="151"/>
              </a:xfrm>
              <a:prstGeom prst="ellipse">
                <a:avLst/>
              </a:prstGeom>
              <a:solidFill>
                <a:srgbClr val="333333"/>
              </a:solidFill>
              <a:ln w="9525">
                <a:noFill/>
                <a:round/>
                <a:headEnd/>
                <a:tailEnd/>
              </a:ln>
            </p:spPr>
            <p:txBody>
              <a:bodyPr/>
              <a:lstStyle/>
              <a:p>
                <a:endParaRPr lang="fr-FR" sz="2400">
                  <a:solidFill>
                    <a:schemeClr val="bg1"/>
                  </a:solidFill>
                </a:endParaRPr>
              </a:p>
            </p:txBody>
          </p:sp>
          <p:sp>
            <p:nvSpPr>
              <p:cNvPr id="509982" name="Line 29"/>
              <p:cNvSpPr>
                <a:spLocks noChangeShapeType="1"/>
              </p:cNvSpPr>
              <p:nvPr/>
            </p:nvSpPr>
            <p:spPr bwMode="auto">
              <a:xfrm>
                <a:off x="6743" y="4705"/>
                <a:ext cx="0" cy="134"/>
              </a:xfrm>
              <a:prstGeom prst="line">
                <a:avLst/>
              </a:prstGeom>
              <a:noFill/>
              <a:ln w="9525">
                <a:solidFill>
                  <a:srgbClr val="FFFFFF"/>
                </a:solidFill>
                <a:round/>
                <a:headEnd/>
                <a:tailEnd/>
              </a:ln>
            </p:spPr>
            <p:txBody>
              <a:bodyPr/>
              <a:lstStyle/>
              <a:p>
                <a:endParaRPr lang="fr-FR" sz="2400">
                  <a:solidFill>
                    <a:schemeClr val="bg1"/>
                  </a:solidFill>
                </a:endParaRPr>
              </a:p>
            </p:txBody>
          </p:sp>
          <p:sp>
            <p:nvSpPr>
              <p:cNvPr id="509983" name="Line 30"/>
              <p:cNvSpPr>
                <a:spLocks noChangeShapeType="1"/>
              </p:cNvSpPr>
              <p:nvPr/>
            </p:nvSpPr>
            <p:spPr bwMode="auto">
              <a:xfrm>
                <a:off x="6743" y="4839"/>
                <a:ext cx="169" cy="0"/>
              </a:xfrm>
              <a:prstGeom prst="line">
                <a:avLst/>
              </a:prstGeom>
              <a:noFill/>
              <a:ln w="9525">
                <a:solidFill>
                  <a:srgbClr val="FFFFFF"/>
                </a:solidFill>
                <a:round/>
                <a:headEnd/>
                <a:tailEnd/>
              </a:ln>
            </p:spPr>
            <p:txBody>
              <a:bodyPr/>
              <a:lstStyle/>
              <a:p>
                <a:endParaRPr lang="fr-FR" sz="2400">
                  <a:solidFill>
                    <a:schemeClr val="bg1"/>
                  </a:solidFill>
                </a:endParaRPr>
              </a:p>
            </p:txBody>
          </p:sp>
          <p:sp>
            <p:nvSpPr>
              <p:cNvPr id="509984" name="Line 31"/>
              <p:cNvSpPr>
                <a:spLocks noChangeShapeType="1"/>
              </p:cNvSpPr>
              <p:nvPr/>
            </p:nvSpPr>
            <p:spPr bwMode="auto">
              <a:xfrm>
                <a:off x="6743" y="4234"/>
                <a:ext cx="0" cy="157"/>
              </a:xfrm>
              <a:prstGeom prst="line">
                <a:avLst/>
              </a:prstGeom>
              <a:noFill/>
              <a:ln w="9525">
                <a:solidFill>
                  <a:srgbClr val="FFFFFF"/>
                </a:solidFill>
                <a:round/>
                <a:headEnd/>
                <a:tailEnd/>
              </a:ln>
            </p:spPr>
            <p:txBody>
              <a:bodyPr/>
              <a:lstStyle/>
              <a:p>
                <a:endParaRPr lang="fr-FR" sz="2400">
                  <a:solidFill>
                    <a:schemeClr val="bg1"/>
                  </a:solidFill>
                </a:endParaRPr>
              </a:p>
            </p:txBody>
          </p:sp>
          <p:sp>
            <p:nvSpPr>
              <p:cNvPr id="509985" name="Line 32"/>
              <p:cNvSpPr>
                <a:spLocks noChangeShapeType="1"/>
              </p:cNvSpPr>
              <p:nvPr/>
            </p:nvSpPr>
            <p:spPr bwMode="auto">
              <a:xfrm flipV="1">
                <a:off x="6743" y="4413"/>
                <a:ext cx="22" cy="6"/>
              </a:xfrm>
              <a:prstGeom prst="line">
                <a:avLst/>
              </a:prstGeom>
              <a:noFill/>
              <a:ln w="9525">
                <a:solidFill>
                  <a:srgbClr val="FFFFFF"/>
                </a:solidFill>
                <a:round/>
                <a:headEnd/>
                <a:tailEnd/>
              </a:ln>
            </p:spPr>
            <p:txBody>
              <a:bodyPr/>
              <a:lstStyle/>
              <a:p>
                <a:endParaRPr lang="fr-FR" sz="2400">
                  <a:solidFill>
                    <a:schemeClr val="bg1"/>
                  </a:solidFill>
                </a:endParaRPr>
              </a:p>
            </p:txBody>
          </p:sp>
          <p:sp>
            <p:nvSpPr>
              <p:cNvPr id="509986" name="Line 33"/>
              <p:cNvSpPr>
                <a:spLocks noChangeShapeType="1"/>
              </p:cNvSpPr>
              <p:nvPr/>
            </p:nvSpPr>
            <p:spPr bwMode="auto">
              <a:xfrm>
                <a:off x="6846" y="4419"/>
                <a:ext cx="29" cy="0"/>
              </a:xfrm>
              <a:prstGeom prst="line">
                <a:avLst/>
              </a:prstGeom>
              <a:noFill/>
              <a:ln w="9525">
                <a:solidFill>
                  <a:srgbClr val="FFFFFF"/>
                </a:solidFill>
                <a:round/>
                <a:headEnd/>
                <a:tailEnd/>
              </a:ln>
            </p:spPr>
            <p:txBody>
              <a:bodyPr/>
              <a:lstStyle/>
              <a:p>
                <a:endParaRPr lang="fr-FR" sz="2400">
                  <a:solidFill>
                    <a:schemeClr val="bg1"/>
                  </a:solidFill>
                </a:endParaRPr>
              </a:p>
            </p:txBody>
          </p:sp>
        </p:grpSp>
        <p:sp>
          <p:nvSpPr>
            <p:cNvPr id="377892" name="Text Box 36"/>
            <p:cNvSpPr txBox="1">
              <a:spLocks noChangeArrowheads="1"/>
            </p:cNvSpPr>
            <p:nvPr/>
          </p:nvSpPr>
          <p:spPr bwMode="auto">
            <a:xfrm>
              <a:off x="86" y="1112"/>
              <a:ext cx="1323" cy="272"/>
            </a:xfrm>
            <a:prstGeom prst="rect">
              <a:avLst/>
            </a:prstGeom>
            <a:solidFill>
              <a:srgbClr val="FFCC00"/>
            </a:solidFill>
            <a:ln w="9525" algn="ctr">
              <a:noFill/>
              <a:miter lim="800000"/>
              <a:headEnd/>
              <a:tailEnd/>
            </a:ln>
            <a:effectLst/>
          </p:spPr>
          <p:txBody>
            <a:bodyPr wrap="square">
              <a:spAutoFit/>
            </a:bodyPr>
            <a:lstStyle/>
            <a:p>
              <a:pPr marL="457200" indent="-457200">
                <a:spcAft>
                  <a:spcPct val="50000"/>
                </a:spcAft>
                <a:buClr>
                  <a:srgbClr val="048C44"/>
                </a:buClr>
                <a:buFont typeface="Wingdings" pitchFamily="2" charset="2"/>
                <a:buNone/>
                <a:tabLst>
                  <a:tab pos="363538" algn="l"/>
                </a:tabLst>
              </a:pPr>
              <a:r>
                <a:rPr lang="fr-FR" sz="2000" b="1" dirty="0">
                  <a:solidFill>
                    <a:schemeClr val="bg1"/>
                  </a:solidFill>
                  <a:effectLst>
                    <a:outerShdw blurRad="38100" dist="38100" dir="2700000" algn="tl">
                      <a:srgbClr val="FFFFFF"/>
                    </a:outerShdw>
                  </a:effectLst>
                </a:rPr>
                <a:t>2- Fixer les </a:t>
              </a:r>
              <a:r>
                <a:rPr lang="fr-FR" sz="2000" b="1" dirty="0" err="1">
                  <a:solidFill>
                    <a:schemeClr val="bg1"/>
                  </a:solidFill>
                  <a:effectLst>
                    <a:outerShdw blurRad="38100" dist="38100" dir="2700000" algn="tl">
                      <a:srgbClr val="FFFFFF"/>
                    </a:outerShdw>
                  </a:effectLst>
                </a:rPr>
                <a:t>cartonnétes</a:t>
              </a:r>
              <a:r>
                <a:rPr lang="fr-FR" sz="2000" b="1" dirty="0">
                  <a:solidFill>
                    <a:schemeClr val="bg1"/>
                  </a:solidFill>
                  <a:effectLst>
                    <a:outerShdw blurRad="38100" dist="38100" dir="2700000" algn="tl">
                      <a:srgbClr val="FFFFFF"/>
                    </a:outerShdw>
                  </a:effectLst>
                </a:rPr>
                <a:t> </a:t>
              </a:r>
            </a:p>
          </p:txBody>
        </p:sp>
      </p:grpSp>
      <p:grpSp>
        <p:nvGrpSpPr>
          <p:cNvPr id="4" name="Group 37"/>
          <p:cNvGrpSpPr>
            <a:grpSpLocks/>
          </p:cNvGrpSpPr>
          <p:nvPr/>
        </p:nvGrpSpPr>
        <p:grpSpPr bwMode="auto">
          <a:xfrm>
            <a:off x="285720" y="4000504"/>
            <a:ext cx="8412774" cy="1609610"/>
            <a:chOff x="235" y="3115"/>
            <a:chExt cx="3362" cy="1353"/>
          </a:xfrm>
        </p:grpSpPr>
        <p:grpSp>
          <p:nvGrpSpPr>
            <p:cNvPr id="5" name="Group 39"/>
            <p:cNvGrpSpPr>
              <a:grpSpLocks/>
            </p:cNvGrpSpPr>
            <p:nvPr/>
          </p:nvGrpSpPr>
          <p:grpSpPr bwMode="auto">
            <a:xfrm>
              <a:off x="2786" y="3275"/>
              <a:ext cx="811" cy="1193"/>
              <a:chOff x="3472" y="4821"/>
              <a:chExt cx="2028" cy="2981"/>
            </a:xfrm>
          </p:grpSpPr>
          <p:grpSp>
            <p:nvGrpSpPr>
              <p:cNvPr id="6" name="Group 40"/>
              <p:cNvGrpSpPr>
                <a:grpSpLocks/>
              </p:cNvGrpSpPr>
              <p:nvPr/>
            </p:nvGrpSpPr>
            <p:grpSpPr bwMode="auto">
              <a:xfrm>
                <a:off x="3472" y="4821"/>
                <a:ext cx="2028" cy="2981"/>
                <a:chOff x="3472" y="4821"/>
                <a:chExt cx="2028" cy="2981"/>
              </a:xfrm>
            </p:grpSpPr>
            <p:sp>
              <p:nvSpPr>
                <p:cNvPr id="509994" name="Rectangle 41"/>
                <p:cNvSpPr>
                  <a:spLocks noChangeArrowheads="1"/>
                </p:cNvSpPr>
                <p:nvPr/>
              </p:nvSpPr>
              <p:spPr bwMode="auto">
                <a:xfrm>
                  <a:off x="3583" y="4821"/>
                  <a:ext cx="1872" cy="2160"/>
                </a:xfrm>
                <a:prstGeom prst="rect">
                  <a:avLst/>
                </a:prstGeom>
                <a:solidFill>
                  <a:srgbClr val="333333"/>
                </a:solidFill>
                <a:ln w="9525">
                  <a:miter lim="800000"/>
                  <a:headEnd/>
                  <a:tailEnd/>
                </a:ln>
                <a:scene3d>
                  <a:camera prst="legacyObliqueTopLeft"/>
                  <a:lightRig rig="legacyFlat2" dir="t"/>
                </a:scene3d>
                <a:sp3d extrusionH="125400" prstMaterial="legacyMatte">
                  <a:bevelT w="13500" h="13500" prst="angle"/>
                  <a:bevelB w="13500" h="13500" prst="angle"/>
                  <a:extrusionClr>
                    <a:srgbClr val="808080"/>
                  </a:extrusionClr>
                </a:sp3d>
              </p:spPr>
              <p:txBody>
                <a:bodyPr>
                  <a:flatTx/>
                </a:bodyPr>
                <a:lstStyle/>
                <a:p>
                  <a:endParaRPr lang="fr-FR" sz="2400"/>
                </a:p>
              </p:txBody>
            </p:sp>
            <p:sp>
              <p:nvSpPr>
                <p:cNvPr id="509995" name="Line 42"/>
                <p:cNvSpPr>
                  <a:spLocks noChangeShapeType="1"/>
                </p:cNvSpPr>
                <p:nvPr/>
              </p:nvSpPr>
              <p:spPr bwMode="auto">
                <a:xfrm>
                  <a:off x="3517" y="6405"/>
                  <a:ext cx="0" cy="1008"/>
                </a:xfrm>
                <a:prstGeom prst="line">
                  <a:avLst/>
                </a:prstGeom>
                <a:noFill/>
                <a:ln w="28575">
                  <a:solidFill>
                    <a:srgbClr val="000000"/>
                  </a:solidFill>
                  <a:round/>
                  <a:headEnd/>
                  <a:tailEnd/>
                </a:ln>
              </p:spPr>
              <p:txBody>
                <a:bodyPr/>
                <a:lstStyle/>
                <a:p>
                  <a:endParaRPr lang="fr-FR" sz="2400"/>
                </a:p>
              </p:txBody>
            </p:sp>
            <p:sp>
              <p:nvSpPr>
                <p:cNvPr id="509996" name="Line 43"/>
                <p:cNvSpPr>
                  <a:spLocks noChangeShapeType="1"/>
                </p:cNvSpPr>
                <p:nvPr/>
              </p:nvSpPr>
              <p:spPr bwMode="auto">
                <a:xfrm>
                  <a:off x="5466" y="6404"/>
                  <a:ext cx="0" cy="1008"/>
                </a:xfrm>
                <a:prstGeom prst="line">
                  <a:avLst/>
                </a:prstGeom>
                <a:noFill/>
                <a:ln w="28575">
                  <a:solidFill>
                    <a:srgbClr val="000000"/>
                  </a:solidFill>
                  <a:round/>
                  <a:headEnd/>
                  <a:tailEnd/>
                </a:ln>
              </p:spPr>
              <p:txBody>
                <a:bodyPr/>
                <a:lstStyle/>
                <a:p>
                  <a:endParaRPr lang="fr-FR" sz="2400"/>
                </a:p>
              </p:txBody>
            </p:sp>
            <p:sp>
              <p:nvSpPr>
                <p:cNvPr id="509997" name="AutoShape 44"/>
                <p:cNvSpPr>
                  <a:spLocks noChangeArrowheads="1"/>
                </p:cNvSpPr>
                <p:nvPr/>
              </p:nvSpPr>
              <p:spPr bwMode="auto">
                <a:xfrm rot="-2150823">
                  <a:off x="3472" y="6981"/>
                  <a:ext cx="85" cy="821"/>
                </a:xfrm>
                <a:prstGeom prst="diamond">
                  <a:avLst/>
                </a:prstGeom>
                <a:solidFill>
                  <a:srgbClr val="000000"/>
                </a:solidFill>
                <a:ln w="9525">
                  <a:solidFill>
                    <a:srgbClr val="000000"/>
                  </a:solidFill>
                  <a:miter lim="800000"/>
                  <a:headEnd/>
                  <a:tailEnd/>
                </a:ln>
              </p:spPr>
              <p:txBody>
                <a:bodyPr/>
                <a:lstStyle/>
                <a:p>
                  <a:endParaRPr lang="fr-FR" sz="2400"/>
                </a:p>
              </p:txBody>
            </p:sp>
            <p:sp>
              <p:nvSpPr>
                <p:cNvPr id="509998" name="AutoShape 45"/>
                <p:cNvSpPr>
                  <a:spLocks noChangeArrowheads="1"/>
                </p:cNvSpPr>
                <p:nvPr/>
              </p:nvSpPr>
              <p:spPr bwMode="auto">
                <a:xfrm rot="-2150823">
                  <a:off x="5415" y="6981"/>
                  <a:ext cx="85" cy="821"/>
                </a:xfrm>
                <a:prstGeom prst="diamond">
                  <a:avLst/>
                </a:prstGeom>
                <a:solidFill>
                  <a:srgbClr val="000000"/>
                </a:solidFill>
                <a:ln w="9525">
                  <a:solidFill>
                    <a:srgbClr val="000000"/>
                  </a:solidFill>
                  <a:miter lim="800000"/>
                  <a:headEnd/>
                  <a:tailEnd/>
                </a:ln>
              </p:spPr>
              <p:txBody>
                <a:bodyPr/>
                <a:lstStyle/>
                <a:p>
                  <a:endParaRPr lang="fr-FR" sz="2400"/>
                </a:p>
              </p:txBody>
            </p:sp>
          </p:grpSp>
          <p:sp>
            <p:nvSpPr>
              <p:cNvPr id="509999" name="Rectangle 46"/>
              <p:cNvSpPr>
                <a:spLocks noChangeArrowheads="1"/>
              </p:cNvSpPr>
              <p:nvPr/>
            </p:nvSpPr>
            <p:spPr bwMode="auto">
              <a:xfrm>
                <a:off x="3698" y="4964"/>
                <a:ext cx="1110" cy="270"/>
              </a:xfrm>
              <a:prstGeom prst="rect">
                <a:avLst/>
              </a:prstGeom>
              <a:solidFill>
                <a:srgbClr val="FFFFFF"/>
              </a:solidFill>
              <a:ln w="9525">
                <a:solidFill>
                  <a:srgbClr val="000000"/>
                </a:solidFill>
                <a:miter lim="800000"/>
                <a:headEnd/>
                <a:tailEnd/>
              </a:ln>
            </p:spPr>
            <p:txBody>
              <a:bodyPr/>
              <a:lstStyle/>
              <a:p>
                <a:endParaRPr lang="fr-FR" sz="2400"/>
              </a:p>
            </p:txBody>
          </p:sp>
          <p:grpSp>
            <p:nvGrpSpPr>
              <p:cNvPr id="7" name="Group 47"/>
              <p:cNvGrpSpPr>
                <a:grpSpLocks/>
              </p:cNvGrpSpPr>
              <p:nvPr/>
            </p:nvGrpSpPr>
            <p:grpSpPr bwMode="auto">
              <a:xfrm>
                <a:off x="3644" y="5380"/>
                <a:ext cx="562" cy="278"/>
                <a:chOff x="3644" y="5380"/>
                <a:chExt cx="562" cy="278"/>
              </a:xfrm>
            </p:grpSpPr>
            <p:sp>
              <p:nvSpPr>
                <p:cNvPr id="510001" name="Oval 48"/>
                <p:cNvSpPr>
                  <a:spLocks noChangeAspect="1" noChangeArrowheads="1"/>
                </p:cNvSpPr>
                <p:nvPr/>
              </p:nvSpPr>
              <p:spPr bwMode="auto">
                <a:xfrm>
                  <a:off x="3925" y="5380"/>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02" name="Oval 49"/>
                <p:cNvSpPr>
                  <a:spLocks noChangeAspect="1" noChangeArrowheads="1"/>
                </p:cNvSpPr>
                <p:nvPr/>
              </p:nvSpPr>
              <p:spPr bwMode="auto">
                <a:xfrm>
                  <a:off x="3644" y="5380"/>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03" name="Oval 50"/>
                <p:cNvSpPr>
                  <a:spLocks noChangeAspect="1" noChangeArrowheads="1"/>
                </p:cNvSpPr>
                <p:nvPr/>
              </p:nvSpPr>
              <p:spPr bwMode="auto">
                <a:xfrm>
                  <a:off x="3782" y="5511"/>
                  <a:ext cx="281" cy="147"/>
                </a:xfrm>
                <a:prstGeom prst="ellipse">
                  <a:avLst/>
                </a:prstGeom>
                <a:solidFill>
                  <a:srgbClr val="FFFFFF"/>
                </a:solidFill>
                <a:ln w="6350">
                  <a:solidFill>
                    <a:srgbClr val="000000"/>
                  </a:solidFill>
                  <a:round/>
                  <a:headEnd/>
                  <a:tailEnd/>
                </a:ln>
              </p:spPr>
              <p:txBody>
                <a:bodyPr/>
                <a:lstStyle/>
                <a:p>
                  <a:endParaRPr lang="fr-FR" sz="2400"/>
                </a:p>
              </p:txBody>
            </p:sp>
          </p:grpSp>
          <p:sp>
            <p:nvSpPr>
              <p:cNvPr id="510004" name="Oval 51"/>
              <p:cNvSpPr>
                <a:spLocks noChangeAspect="1" noChangeArrowheads="1"/>
              </p:cNvSpPr>
              <p:nvPr/>
            </p:nvSpPr>
            <p:spPr bwMode="auto">
              <a:xfrm>
                <a:off x="5065" y="6690"/>
                <a:ext cx="281" cy="147"/>
              </a:xfrm>
              <a:prstGeom prst="ellipse">
                <a:avLst/>
              </a:prstGeom>
              <a:solidFill>
                <a:srgbClr val="FFFFFF"/>
              </a:solidFill>
              <a:ln w="6350">
                <a:solidFill>
                  <a:srgbClr val="000000"/>
                </a:solidFill>
                <a:round/>
                <a:headEnd/>
                <a:tailEnd/>
              </a:ln>
            </p:spPr>
            <p:txBody>
              <a:bodyPr/>
              <a:lstStyle/>
              <a:p>
                <a:endParaRPr lang="fr-FR" sz="2400"/>
              </a:p>
            </p:txBody>
          </p:sp>
          <p:grpSp>
            <p:nvGrpSpPr>
              <p:cNvPr id="8" name="Group 52"/>
              <p:cNvGrpSpPr>
                <a:grpSpLocks/>
              </p:cNvGrpSpPr>
              <p:nvPr/>
            </p:nvGrpSpPr>
            <p:grpSpPr bwMode="auto">
              <a:xfrm>
                <a:off x="4466" y="6328"/>
                <a:ext cx="554" cy="381"/>
                <a:chOff x="4466" y="6328"/>
                <a:chExt cx="554" cy="381"/>
              </a:xfrm>
            </p:grpSpPr>
            <p:sp>
              <p:nvSpPr>
                <p:cNvPr id="510006" name="Oval 53"/>
                <p:cNvSpPr>
                  <a:spLocks noChangeAspect="1" noChangeArrowheads="1"/>
                </p:cNvSpPr>
                <p:nvPr/>
              </p:nvSpPr>
              <p:spPr bwMode="auto">
                <a:xfrm>
                  <a:off x="4697" y="6328"/>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07" name="Oval 54"/>
                <p:cNvSpPr>
                  <a:spLocks noChangeAspect="1" noChangeArrowheads="1"/>
                </p:cNvSpPr>
                <p:nvPr/>
              </p:nvSpPr>
              <p:spPr bwMode="auto">
                <a:xfrm>
                  <a:off x="4739" y="6476"/>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08" name="Oval 55"/>
                <p:cNvSpPr>
                  <a:spLocks noChangeAspect="1" noChangeArrowheads="1"/>
                </p:cNvSpPr>
                <p:nvPr/>
              </p:nvSpPr>
              <p:spPr bwMode="auto">
                <a:xfrm>
                  <a:off x="4466" y="6423"/>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09" name="Oval 56"/>
                <p:cNvSpPr>
                  <a:spLocks noChangeAspect="1" noChangeArrowheads="1"/>
                </p:cNvSpPr>
                <p:nvPr/>
              </p:nvSpPr>
              <p:spPr bwMode="auto">
                <a:xfrm>
                  <a:off x="4506" y="6562"/>
                  <a:ext cx="281" cy="147"/>
                </a:xfrm>
                <a:prstGeom prst="ellipse">
                  <a:avLst/>
                </a:prstGeom>
                <a:solidFill>
                  <a:srgbClr val="FFFFFF"/>
                </a:solidFill>
                <a:ln w="6350">
                  <a:solidFill>
                    <a:srgbClr val="000000"/>
                  </a:solidFill>
                  <a:round/>
                  <a:headEnd/>
                  <a:tailEnd/>
                </a:ln>
              </p:spPr>
              <p:txBody>
                <a:bodyPr/>
                <a:lstStyle/>
                <a:p>
                  <a:endParaRPr lang="fr-FR" sz="2400"/>
                </a:p>
              </p:txBody>
            </p:sp>
          </p:grpSp>
          <p:grpSp>
            <p:nvGrpSpPr>
              <p:cNvPr id="9" name="Group 57"/>
              <p:cNvGrpSpPr>
                <a:grpSpLocks/>
              </p:cNvGrpSpPr>
              <p:nvPr/>
            </p:nvGrpSpPr>
            <p:grpSpPr bwMode="auto">
              <a:xfrm>
                <a:off x="3702" y="6543"/>
                <a:ext cx="431" cy="278"/>
                <a:chOff x="3702" y="6543"/>
                <a:chExt cx="431" cy="278"/>
              </a:xfrm>
            </p:grpSpPr>
            <p:sp>
              <p:nvSpPr>
                <p:cNvPr id="510011" name="Oval 58"/>
                <p:cNvSpPr>
                  <a:spLocks noChangeAspect="1" noChangeArrowheads="1"/>
                </p:cNvSpPr>
                <p:nvPr/>
              </p:nvSpPr>
              <p:spPr bwMode="auto">
                <a:xfrm>
                  <a:off x="3852" y="6543"/>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12" name="Oval 59"/>
                <p:cNvSpPr>
                  <a:spLocks noChangeAspect="1" noChangeArrowheads="1"/>
                </p:cNvSpPr>
                <p:nvPr/>
              </p:nvSpPr>
              <p:spPr bwMode="auto">
                <a:xfrm>
                  <a:off x="3702" y="6674"/>
                  <a:ext cx="281" cy="147"/>
                </a:xfrm>
                <a:prstGeom prst="ellipse">
                  <a:avLst/>
                </a:prstGeom>
                <a:solidFill>
                  <a:srgbClr val="FFFFFF"/>
                </a:solidFill>
                <a:ln w="6350">
                  <a:solidFill>
                    <a:srgbClr val="000000"/>
                  </a:solidFill>
                  <a:round/>
                  <a:headEnd/>
                  <a:tailEnd/>
                </a:ln>
              </p:spPr>
              <p:txBody>
                <a:bodyPr/>
                <a:lstStyle/>
                <a:p>
                  <a:endParaRPr lang="fr-FR" sz="2400"/>
                </a:p>
              </p:txBody>
            </p:sp>
          </p:grpSp>
          <p:grpSp>
            <p:nvGrpSpPr>
              <p:cNvPr id="10" name="Group 60"/>
              <p:cNvGrpSpPr>
                <a:grpSpLocks/>
              </p:cNvGrpSpPr>
              <p:nvPr/>
            </p:nvGrpSpPr>
            <p:grpSpPr bwMode="auto">
              <a:xfrm>
                <a:off x="3727" y="5912"/>
                <a:ext cx="626" cy="416"/>
                <a:chOff x="3727" y="5912"/>
                <a:chExt cx="626" cy="416"/>
              </a:xfrm>
            </p:grpSpPr>
            <p:sp>
              <p:nvSpPr>
                <p:cNvPr id="510014" name="Oval 61"/>
                <p:cNvSpPr>
                  <a:spLocks noChangeAspect="1" noChangeArrowheads="1"/>
                </p:cNvSpPr>
                <p:nvPr/>
              </p:nvSpPr>
              <p:spPr bwMode="auto">
                <a:xfrm>
                  <a:off x="3791" y="6181"/>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15" name="Oval 62"/>
                <p:cNvSpPr>
                  <a:spLocks noChangeAspect="1" noChangeArrowheads="1"/>
                </p:cNvSpPr>
                <p:nvPr/>
              </p:nvSpPr>
              <p:spPr bwMode="auto">
                <a:xfrm>
                  <a:off x="3727" y="5952"/>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16" name="Oval 63"/>
                <p:cNvSpPr>
                  <a:spLocks noChangeAspect="1" noChangeArrowheads="1"/>
                </p:cNvSpPr>
                <p:nvPr/>
              </p:nvSpPr>
              <p:spPr bwMode="auto">
                <a:xfrm>
                  <a:off x="3918" y="6059"/>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17" name="Oval 64"/>
                <p:cNvSpPr>
                  <a:spLocks noChangeAspect="1" noChangeArrowheads="1"/>
                </p:cNvSpPr>
                <p:nvPr/>
              </p:nvSpPr>
              <p:spPr bwMode="auto">
                <a:xfrm>
                  <a:off x="4008" y="5912"/>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18" name="Oval 65"/>
                <p:cNvSpPr>
                  <a:spLocks noChangeAspect="1" noChangeArrowheads="1"/>
                </p:cNvSpPr>
                <p:nvPr/>
              </p:nvSpPr>
              <p:spPr bwMode="auto">
                <a:xfrm>
                  <a:off x="4072" y="6181"/>
                  <a:ext cx="281" cy="147"/>
                </a:xfrm>
                <a:prstGeom prst="ellipse">
                  <a:avLst/>
                </a:prstGeom>
                <a:solidFill>
                  <a:srgbClr val="FFFFFF"/>
                </a:solidFill>
                <a:ln w="6350">
                  <a:solidFill>
                    <a:srgbClr val="000000"/>
                  </a:solidFill>
                  <a:round/>
                  <a:headEnd/>
                  <a:tailEnd/>
                </a:ln>
              </p:spPr>
              <p:txBody>
                <a:bodyPr/>
                <a:lstStyle/>
                <a:p>
                  <a:endParaRPr lang="fr-FR" sz="2400"/>
                </a:p>
              </p:txBody>
            </p:sp>
          </p:grpSp>
          <p:grpSp>
            <p:nvGrpSpPr>
              <p:cNvPr id="11" name="Group 66"/>
              <p:cNvGrpSpPr>
                <a:grpSpLocks/>
              </p:cNvGrpSpPr>
              <p:nvPr/>
            </p:nvGrpSpPr>
            <p:grpSpPr bwMode="auto">
              <a:xfrm>
                <a:off x="4270" y="5660"/>
                <a:ext cx="626" cy="439"/>
                <a:chOff x="4270" y="5660"/>
                <a:chExt cx="626" cy="439"/>
              </a:xfrm>
            </p:grpSpPr>
            <p:sp>
              <p:nvSpPr>
                <p:cNvPr id="510020" name="Oval 67"/>
                <p:cNvSpPr>
                  <a:spLocks noChangeAspect="1" noChangeArrowheads="1"/>
                </p:cNvSpPr>
                <p:nvPr/>
              </p:nvSpPr>
              <p:spPr bwMode="auto">
                <a:xfrm>
                  <a:off x="4367" y="5952"/>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21" name="Oval 68"/>
                <p:cNvSpPr>
                  <a:spLocks noChangeAspect="1" noChangeArrowheads="1"/>
                </p:cNvSpPr>
                <p:nvPr/>
              </p:nvSpPr>
              <p:spPr bwMode="auto">
                <a:xfrm>
                  <a:off x="4270" y="5660"/>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22" name="Oval 69"/>
                <p:cNvSpPr>
                  <a:spLocks noChangeAspect="1" noChangeArrowheads="1"/>
                </p:cNvSpPr>
                <p:nvPr/>
              </p:nvSpPr>
              <p:spPr bwMode="auto">
                <a:xfrm>
                  <a:off x="4416" y="5791"/>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23" name="Oval 70"/>
                <p:cNvSpPr>
                  <a:spLocks noChangeAspect="1" noChangeArrowheads="1"/>
                </p:cNvSpPr>
                <p:nvPr/>
              </p:nvSpPr>
              <p:spPr bwMode="auto">
                <a:xfrm>
                  <a:off x="4615" y="5884"/>
                  <a:ext cx="281" cy="147"/>
                </a:xfrm>
                <a:prstGeom prst="ellipse">
                  <a:avLst/>
                </a:prstGeom>
                <a:solidFill>
                  <a:srgbClr val="FFFFFF"/>
                </a:solidFill>
                <a:ln w="6350">
                  <a:solidFill>
                    <a:srgbClr val="000000"/>
                  </a:solidFill>
                  <a:round/>
                  <a:headEnd/>
                  <a:tailEnd/>
                </a:ln>
              </p:spPr>
              <p:txBody>
                <a:bodyPr/>
                <a:lstStyle/>
                <a:p>
                  <a:endParaRPr lang="fr-FR" sz="2400"/>
                </a:p>
              </p:txBody>
            </p:sp>
          </p:grpSp>
          <p:grpSp>
            <p:nvGrpSpPr>
              <p:cNvPr id="12" name="Group 71"/>
              <p:cNvGrpSpPr>
                <a:grpSpLocks/>
              </p:cNvGrpSpPr>
              <p:nvPr/>
            </p:nvGrpSpPr>
            <p:grpSpPr bwMode="auto">
              <a:xfrm>
                <a:off x="4825" y="5379"/>
                <a:ext cx="562" cy="533"/>
                <a:chOff x="4825" y="5379"/>
                <a:chExt cx="562" cy="533"/>
              </a:xfrm>
            </p:grpSpPr>
            <p:sp>
              <p:nvSpPr>
                <p:cNvPr id="510025" name="Oval 72"/>
                <p:cNvSpPr>
                  <a:spLocks noChangeAspect="1" noChangeArrowheads="1"/>
                </p:cNvSpPr>
                <p:nvPr/>
              </p:nvSpPr>
              <p:spPr bwMode="auto">
                <a:xfrm>
                  <a:off x="5020" y="5379"/>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26" name="Oval 73"/>
                <p:cNvSpPr>
                  <a:spLocks noChangeAspect="1" noChangeArrowheads="1"/>
                </p:cNvSpPr>
                <p:nvPr/>
              </p:nvSpPr>
              <p:spPr bwMode="auto">
                <a:xfrm>
                  <a:off x="5106" y="5526"/>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27" name="Oval 74"/>
                <p:cNvSpPr>
                  <a:spLocks noChangeAspect="1" noChangeArrowheads="1"/>
                </p:cNvSpPr>
                <p:nvPr/>
              </p:nvSpPr>
              <p:spPr bwMode="auto">
                <a:xfrm>
                  <a:off x="4825" y="5487"/>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28" name="Oval 75"/>
                <p:cNvSpPr>
                  <a:spLocks noChangeAspect="1" noChangeArrowheads="1"/>
                </p:cNvSpPr>
                <p:nvPr/>
              </p:nvSpPr>
              <p:spPr bwMode="auto">
                <a:xfrm>
                  <a:off x="4915" y="5634"/>
                  <a:ext cx="281" cy="147"/>
                </a:xfrm>
                <a:prstGeom prst="ellipse">
                  <a:avLst/>
                </a:prstGeom>
                <a:solidFill>
                  <a:srgbClr val="FFFFFF"/>
                </a:solidFill>
                <a:ln w="6350">
                  <a:solidFill>
                    <a:srgbClr val="000000"/>
                  </a:solidFill>
                  <a:round/>
                  <a:headEnd/>
                  <a:tailEnd/>
                </a:ln>
              </p:spPr>
              <p:txBody>
                <a:bodyPr/>
                <a:lstStyle/>
                <a:p>
                  <a:endParaRPr lang="fr-FR" sz="2400"/>
                </a:p>
              </p:txBody>
            </p:sp>
            <p:sp>
              <p:nvSpPr>
                <p:cNvPr id="510029" name="Oval 76"/>
                <p:cNvSpPr>
                  <a:spLocks noChangeAspect="1" noChangeArrowheads="1"/>
                </p:cNvSpPr>
                <p:nvPr/>
              </p:nvSpPr>
              <p:spPr bwMode="auto">
                <a:xfrm>
                  <a:off x="5065" y="5765"/>
                  <a:ext cx="281" cy="147"/>
                </a:xfrm>
                <a:prstGeom prst="ellipse">
                  <a:avLst/>
                </a:prstGeom>
                <a:solidFill>
                  <a:srgbClr val="FFFFFF"/>
                </a:solidFill>
                <a:ln w="6350">
                  <a:solidFill>
                    <a:srgbClr val="000000"/>
                  </a:solidFill>
                  <a:round/>
                  <a:headEnd/>
                  <a:tailEnd/>
                </a:ln>
              </p:spPr>
              <p:txBody>
                <a:bodyPr/>
                <a:lstStyle/>
                <a:p>
                  <a:endParaRPr lang="fr-FR" sz="2400"/>
                </a:p>
              </p:txBody>
            </p:sp>
          </p:grpSp>
        </p:grpSp>
        <p:sp>
          <p:nvSpPr>
            <p:cNvPr id="377953" name="Text Box 97"/>
            <p:cNvSpPr txBox="1">
              <a:spLocks noChangeArrowheads="1"/>
            </p:cNvSpPr>
            <p:nvPr/>
          </p:nvSpPr>
          <p:spPr bwMode="auto">
            <a:xfrm>
              <a:off x="235" y="3115"/>
              <a:ext cx="1273" cy="388"/>
            </a:xfrm>
            <a:prstGeom prst="rect">
              <a:avLst/>
            </a:prstGeom>
            <a:solidFill>
              <a:srgbClr val="FFCC00"/>
            </a:solidFill>
            <a:ln w="9525" algn="ctr">
              <a:noFill/>
              <a:miter lim="800000"/>
              <a:headEnd/>
              <a:tailEnd/>
            </a:ln>
            <a:effectLst/>
          </p:spPr>
          <p:txBody>
            <a:bodyPr>
              <a:spAutoFit/>
            </a:bodyPr>
            <a:lstStyle/>
            <a:p>
              <a:pPr marL="457200" indent="-457200">
                <a:spcAft>
                  <a:spcPct val="50000"/>
                </a:spcAft>
                <a:buClr>
                  <a:srgbClr val="048C44"/>
                </a:buClr>
                <a:buFont typeface="Wingdings" pitchFamily="2" charset="2"/>
                <a:buNone/>
                <a:tabLst>
                  <a:tab pos="363538" algn="l"/>
                </a:tabLst>
              </a:pPr>
              <a:r>
                <a:rPr lang="fr-FR" sz="2400" b="1" dirty="0">
                  <a:solidFill>
                    <a:schemeClr val="bg1"/>
                  </a:solidFill>
                  <a:effectLst>
                    <a:outerShdw blurRad="38100" dist="38100" dir="2700000" algn="tl">
                      <a:srgbClr val="FFFFFF"/>
                    </a:outerShdw>
                  </a:effectLst>
                </a:rPr>
                <a:t>3- Grouper les idées</a:t>
              </a:r>
            </a:p>
          </p:txBody>
        </p:sp>
      </p:grpSp>
      <p:grpSp>
        <p:nvGrpSpPr>
          <p:cNvPr id="13" name="Group 98"/>
          <p:cNvGrpSpPr>
            <a:grpSpLocks/>
          </p:cNvGrpSpPr>
          <p:nvPr/>
        </p:nvGrpSpPr>
        <p:grpSpPr bwMode="auto">
          <a:xfrm>
            <a:off x="5786446" y="285728"/>
            <a:ext cx="2286016" cy="1643074"/>
            <a:chOff x="6545" y="9431"/>
            <a:chExt cx="3730" cy="3124"/>
          </a:xfrm>
        </p:grpSpPr>
        <p:sp>
          <p:nvSpPr>
            <p:cNvPr id="510052" name="Rectangle 99"/>
            <p:cNvSpPr>
              <a:spLocks noChangeArrowheads="1"/>
            </p:cNvSpPr>
            <p:nvPr/>
          </p:nvSpPr>
          <p:spPr bwMode="auto">
            <a:xfrm>
              <a:off x="6628" y="9431"/>
              <a:ext cx="3645" cy="2604"/>
            </a:xfrm>
            <a:prstGeom prst="rect">
              <a:avLst/>
            </a:prstGeom>
            <a:solidFill>
              <a:srgbClr val="5F5F5F"/>
            </a:solidFill>
            <a:ln w="9525">
              <a:miter lim="800000"/>
              <a:headEnd/>
              <a:tailEnd/>
            </a:ln>
            <a:scene3d>
              <a:camera prst="legacyObliqueBottomLeft"/>
              <a:lightRig rig="legacyFlat3" dir="t"/>
            </a:scene3d>
            <a:sp3d extrusionH="100000" prstMaterial="legacyMatte">
              <a:bevelT w="13500" h="13500" prst="angle"/>
              <a:bevelB w="13500" h="13500" prst="angle"/>
              <a:extrusionClr>
                <a:srgbClr val="969696"/>
              </a:extrusionClr>
            </a:sp3d>
          </p:spPr>
          <p:txBody>
            <a:bodyPr>
              <a:flatTx/>
            </a:bodyPr>
            <a:lstStyle/>
            <a:p>
              <a:endParaRPr lang="fr-FR"/>
            </a:p>
          </p:txBody>
        </p:sp>
        <p:sp>
          <p:nvSpPr>
            <p:cNvPr id="510053" name="Line 100"/>
            <p:cNvSpPr>
              <a:spLocks noChangeShapeType="1"/>
            </p:cNvSpPr>
            <p:nvPr/>
          </p:nvSpPr>
          <p:spPr bwMode="auto">
            <a:xfrm>
              <a:off x="6545" y="11351"/>
              <a:ext cx="66" cy="1165"/>
            </a:xfrm>
            <a:prstGeom prst="line">
              <a:avLst/>
            </a:prstGeom>
            <a:noFill/>
            <a:ln w="28575">
              <a:solidFill>
                <a:srgbClr val="000000"/>
              </a:solidFill>
              <a:round/>
              <a:headEnd/>
              <a:tailEnd/>
            </a:ln>
          </p:spPr>
          <p:txBody>
            <a:bodyPr/>
            <a:lstStyle/>
            <a:p>
              <a:endParaRPr lang="fr-FR"/>
            </a:p>
          </p:txBody>
        </p:sp>
        <p:sp>
          <p:nvSpPr>
            <p:cNvPr id="510054" name="Line 101"/>
            <p:cNvSpPr>
              <a:spLocks noChangeShapeType="1"/>
            </p:cNvSpPr>
            <p:nvPr/>
          </p:nvSpPr>
          <p:spPr bwMode="auto">
            <a:xfrm>
              <a:off x="10275" y="11340"/>
              <a:ext cx="0" cy="1215"/>
            </a:xfrm>
            <a:prstGeom prst="line">
              <a:avLst/>
            </a:prstGeom>
            <a:noFill/>
            <a:ln w="28575">
              <a:solidFill>
                <a:srgbClr val="000000"/>
              </a:solidFill>
              <a:round/>
              <a:headEnd/>
              <a:tailEnd/>
            </a:ln>
          </p:spPr>
          <p:txBody>
            <a:bodyPr/>
            <a:lstStyle/>
            <a:p>
              <a:endParaRPr lang="fr-FR"/>
            </a:p>
          </p:txBody>
        </p:sp>
        <p:sp>
          <p:nvSpPr>
            <p:cNvPr id="510055" name="Rectangle 102"/>
            <p:cNvSpPr>
              <a:spLocks noChangeArrowheads="1"/>
            </p:cNvSpPr>
            <p:nvPr/>
          </p:nvSpPr>
          <p:spPr bwMode="auto">
            <a:xfrm>
              <a:off x="6698" y="9635"/>
              <a:ext cx="2488" cy="654"/>
            </a:xfrm>
            <a:prstGeom prst="rect">
              <a:avLst/>
            </a:prstGeom>
            <a:solidFill>
              <a:srgbClr val="FFFFFF"/>
            </a:solidFill>
            <a:ln w="3175">
              <a:solidFill>
                <a:srgbClr val="000000"/>
              </a:solidFill>
              <a:miter lim="800000"/>
              <a:headEnd/>
              <a:tailEnd/>
            </a:ln>
          </p:spPr>
          <p:txBody>
            <a:bodyPr lIns="0" tIns="0" rIns="0" bIns="0"/>
            <a:lstStyle/>
            <a:p>
              <a:endParaRPr lang="fr-FR" sz="1200">
                <a:solidFill>
                  <a:schemeClr val="bg1"/>
                </a:solidFill>
              </a:endParaRPr>
            </a:p>
            <a:p>
              <a:endParaRPr lang="fr-FR">
                <a:solidFill>
                  <a:schemeClr val="bg1"/>
                </a:solidFill>
              </a:endParaRPr>
            </a:p>
          </p:txBody>
        </p:sp>
      </p:grpSp>
      <p:grpSp>
        <p:nvGrpSpPr>
          <p:cNvPr id="14" name="Group 103"/>
          <p:cNvGrpSpPr>
            <a:grpSpLocks/>
          </p:cNvGrpSpPr>
          <p:nvPr/>
        </p:nvGrpSpPr>
        <p:grpSpPr bwMode="auto">
          <a:xfrm>
            <a:off x="7643834" y="285728"/>
            <a:ext cx="902338" cy="1365267"/>
            <a:chOff x="8108" y="3542"/>
            <a:chExt cx="1823" cy="2614"/>
          </a:xfrm>
        </p:grpSpPr>
        <p:sp>
          <p:nvSpPr>
            <p:cNvPr id="510057" name="Freeform 104"/>
            <p:cNvSpPr>
              <a:spLocks/>
            </p:cNvSpPr>
            <p:nvPr/>
          </p:nvSpPr>
          <p:spPr bwMode="auto">
            <a:xfrm flipH="1">
              <a:off x="8108" y="3542"/>
              <a:ext cx="640" cy="880"/>
            </a:xfrm>
            <a:custGeom>
              <a:avLst/>
              <a:gdLst>
                <a:gd name="T0" fmla="*/ 0 w 856"/>
                <a:gd name="T1" fmla="*/ 501 h 1166"/>
                <a:gd name="T2" fmla="*/ 358 w 856"/>
                <a:gd name="T3" fmla="*/ 0 h 1166"/>
                <a:gd name="T4" fmla="*/ 358 w 856"/>
                <a:gd name="T5" fmla="*/ 0 h 1166"/>
                <a:gd name="T6" fmla="*/ 0 60000 65536"/>
                <a:gd name="T7" fmla="*/ 0 60000 65536"/>
                <a:gd name="T8" fmla="*/ 0 60000 65536"/>
                <a:gd name="T9" fmla="*/ 0 w 856"/>
                <a:gd name="T10" fmla="*/ 0 h 1166"/>
                <a:gd name="T11" fmla="*/ 856 w 856"/>
                <a:gd name="T12" fmla="*/ 1166 h 1166"/>
              </a:gdLst>
              <a:ahLst/>
              <a:cxnLst>
                <a:cxn ang="T6">
                  <a:pos x="T0" y="T1"/>
                </a:cxn>
                <a:cxn ang="T7">
                  <a:pos x="T2" y="T3"/>
                </a:cxn>
                <a:cxn ang="T8">
                  <a:pos x="T4" y="T5"/>
                </a:cxn>
              </a:cxnLst>
              <a:rect l="T9" t="T10" r="T11" b="T12"/>
              <a:pathLst>
                <a:path w="856" h="1166">
                  <a:moveTo>
                    <a:pt x="0" y="1166"/>
                  </a:moveTo>
                  <a:lnTo>
                    <a:pt x="856" y="0"/>
                  </a:lnTo>
                </a:path>
              </a:pathLst>
            </a:custGeom>
            <a:solidFill>
              <a:srgbClr val="969696"/>
            </a:solidFill>
            <a:ln w="35560">
              <a:solidFill>
                <a:srgbClr val="000000"/>
              </a:solidFill>
              <a:round/>
              <a:headEnd/>
              <a:tailEnd/>
            </a:ln>
          </p:spPr>
          <p:txBody>
            <a:bodyPr/>
            <a:lstStyle/>
            <a:p>
              <a:endParaRPr lang="fr-FR"/>
            </a:p>
          </p:txBody>
        </p:sp>
        <p:sp>
          <p:nvSpPr>
            <p:cNvPr id="510058" name="Oval 105"/>
            <p:cNvSpPr>
              <a:spLocks noChangeArrowheads="1"/>
            </p:cNvSpPr>
            <p:nvPr/>
          </p:nvSpPr>
          <p:spPr bwMode="auto">
            <a:xfrm flipH="1">
              <a:off x="9150" y="3752"/>
              <a:ext cx="409" cy="412"/>
            </a:xfrm>
            <a:prstGeom prst="ellipse">
              <a:avLst/>
            </a:prstGeom>
            <a:gradFill rotWithShape="0">
              <a:gsLst>
                <a:gs pos="0">
                  <a:srgbClr val="FFFFFF"/>
                </a:gs>
                <a:gs pos="100000">
                  <a:srgbClr val="8F8F8F"/>
                </a:gs>
              </a:gsLst>
              <a:path path="shape">
                <a:fillToRect l="50000" t="50000" r="50000" b="50000"/>
              </a:path>
            </a:gradFill>
            <a:ln w="9525">
              <a:round/>
              <a:headEnd/>
              <a:tailEnd/>
            </a:ln>
            <a:scene3d>
              <a:camera prst="legacyPerspectiveTopRight"/>
              <a:lightRig rig="legacyFlat3" dir="b"/>
            </a:scene3d>
            <a:sp3d extrusionH="61900" prstMaterial="legacyMatte">
              <a:bevelT w="13500" h="13500" prst="angle"/>
              <a:bevelB w="13500" h="13500" prst="angle"/>
              <a:extrusionClr>
                <a:srgbClr val="000000"/>
              </a:extrusionClr>
            </a:sp3d>
          </p:spPr>
          <p:txBody>
            <a:bodyPr>
              <a:flatTx/>
            </a:bodyPr>
            <a:lstStyle/>
            <a:p>
              <a:endParaRPr lang="fr-FR"/>
            </a:p>
          </p:txBody>
        </p:sp>
        <p:sp>
          <p:nvSpPr>
            <p:cNvPr id="510059" name="Arc 106"/>
            <p:cNvSpPr>
              <a:spLocks/>
            </p:cNvSpPr>
            <p:nvPr/>
          </p:nvSpPr>
          <p:spPr bwMode="auto">
            <a:xfrm flipH="1">
              <a:off x="9483" y="4207"/>
              <a:ext cx="201" cy="153"/>
            </a:xfrm>
            <a:custGeom>
              <a:avLst/>
              <a:gdLst>
                <a:gd name="T0" fmla="*/ 0 w 36612"/>
                <a:gd name="T1" fmla="*/ 0 h 36436"/>
                <a:gd name="T2" fmla="*/ 0 w 36612"/>
                <a:gd name="T3" fmla="*/ 0 h 36436"/>
                <a:gd name="T4" fmla="*/ 0 w 36612"/>
                <a:gd name="T5" fmla="*/ 0 h 36436"/>
                <a:gd name="T6" fmla="*/ 0 60000 65536"/>
                <a:gd name="T7" fmla="*/ 0 60000 65536"/>
                <a:gd name="T8" fmla="*/ 0 60000 65536"/>
                <a:gd name="T9" fmla="*/ 0 w 36612"/>
                <a:gd name="T10" fmla="*/ 0 h 36436"/>
                <a:gd name="T11" fmla="*/ 36612 w 36612"/>
                <a:gd name="T12" fmla="*/ 36436 h 36436"/>
              </a:gdLst>
              <a:ahLst/>
              <a:cxnLst>
                <a:cxn ang="T6">
                  <a:pos x="T0" y="T1"/>
                </a:cxn>
                <a:cxn ang="T7">
                  <a:pos x="T2" y="T3"/>
                </a:cxn>
                <a:cxn ang="T8">
                  <a:pos x="T4" y="T5"/>
                </a:cxn>
              </a:cxnLst>
              <a:rect l="T9" t="T10" r="T11" b="T12"/>
              <a:pathLst>
                <a:path w="36612" h="36436" fill="none" extrusionOk="0">
                  <a:moveTo>
                    <a:pt x="5901" y="36435"/>
                  </a:moveTo>
                  <a:cubicBezTo>
                    <a:pt x="2111" y="32425"/>
                    <a:pt x="0" y="27117"/>
                    <a:pt x="0" y="21600"/>
                  </a:cubicBezTo>
                  <a:cubicBezTo>
                    <a:pt x="0" y="9670"/>
                    <a:pt x="9670" y="0"/>
                    <a:pt x="21600" y="0"/>
                  </a:cubicBezTo>
                  <a:cubicBezTo>
                    <a:pt x="27201" y="-1"/>
                    <a:pt x="32584" y="2176"/>
                    <a:pt x="36612" y="6069"/>
                  </a:cubicBezTo>
                </a:path>
                <a:path w="36612" h="36436" stroke="0" extrusionOk="0">
                  <a:moveTo>
                    <a:pt x="5901" y="36435"/>
                  </a:moveTo>
                  <a:cubicBezTo>
                    <a:pt x="2111" y="32425"/>
                    <a:pt x="0" y="27117"/>
                    <a:pt x="0" y="21600"/>
                  </a:cubicBezTo>
                  <a:cubicBezTo>
                    <a:pt x="0" y="9670"/>
                    <a:pt x="9670" y="0"/>
                    <a:pt x="21600" y="0"/>
                  </a:cubicBezTo>
                  <a:cubicBezTo>
                    <a:pt x="27201" y="-1"/>
                    <a:pt x="32584" y="2176"/>
                    <a:pt x="36612" y="6069"/>
                  </a:cubicBezTo>
                  <a:lnTo>
                    <a:pt x="21600" y="21600"/>
                  </a:lnTo>
                  <a:close/>
                </a:path>
              </a:pathLst>
            </a:custGeom>
            <a:solidFill>
              <a:srgbClr val="000000"/>
            </a:solidFill>
            <a:ln w="9525">
              <a:noFill/>
              <a:round/>
              <a:headEnd/>
              <a:tailEnd/>
            </a:ln>
          </p:spPr>
          <p:txBody>
            <a:bodyPr/>
            <a:lstStyle/>
            <a:p>
              <a:endParaRPr lang="fr-FR"/>
            </a:p>
          </p:txBody>
        </p:sp>
        <p:sp>
          <p:nvSpPr>
            <p:cNvPr id="510060" name="Oval 107"/>
            <p:cNvSpPr>
              <a:spLocks noChangeArrowheads="1"/>
            </p:cNvSpPr>
            <p:nvPr/>
          </p:nvSpPr>
          <p:spPr bwMode="auto">
            <a:xfrm flipH="1">
              <a:off x="9768" y="4575"/>
              <a:ext cx="163" cy="193"/>
            </a:xfrm>
            <a:prstGeom prst="ellipse">
              <a:avLst/>
            </a:prstGeom>
            <a:solidFill>
              <a:srgbClr val="000000"/>
            </a:solidFill>
            <a:ln w="9525">
              <a:noFill/>
              <a:round/>
              <a:headEnd/>
              <a:tailEnd/>
            </a:ln>
          </p:spPr>
          <p:txBody>
            <a:bodyPr/>
            <a:lstStyle/>
            <a:p>
              <a:endParaRPr lang="fr-FR"/>
            </a:p>
          </p:txBody>
        </p:sp>
        <p:sp>
          <p:nvSpPr>
            <p:cNvPr id="510061" name="Oval 108"/>
            <p:cNvSpPr>
              <a:spLocks noChangeArrowheads="1"/>
            </p:cNvSpPr>
            <p:nvPr/>
          </p:nvSpPr>
          <p:spPr bwMode="auto">
            <a:xfrm flipH="1">
              <a:off x="8761" y="4557"/>
              <a:ext cx="180" cy="150"/>
            </a:xfrm>
            <a:prstGeom prst="ellipse">
              <a:avLst/>
            </a:prstGeom>
            <a:solidFill>
              <a:srgbClr val="000000"/>
            </a:solidFill>
            <a:ln w="9525">
              <a:noFill/>
              <a:round/>
              <a:headEnd/>
              <a:tailEnd/>
            </a:ln>
          </p:spPr>
          <p:txBody>
            <a:bodyPr/>
            <a:lstStyle/>
            <a:p>
              <a:endParaRPr lang="fr-FR"/>
            </a:p>
          </p:txBody>
        </p:sp>
        <p:sp>
          <p:nvSpPr>
            <p:cNvPr id="510062" name="AutoShape 109"/>
            <p:cNvSpPr>
              <a:spLocks noChangeArrowheads="1"/>
            </p:cNvSpPr>
            <p:nvPr/>
          </p:nvSpPr>
          <p:spPr bwMode="auto">
            <a:xfrm>
              <a:off x="9043" y="5417"/>
              <a:ext cx="621" cy="7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7 w 21600"/>
                <a:gd name="T13" fmla="*/ 4501 h 21600"/>
                <a:gd name="T14" fmla="*/ 17113 w 21600"/>
                <a:gd name="T15" fmla="*/ 1709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00"/>
            </a:solidFill>
            <a:ln w="9525">
              <a:noFill/>
              <a:miter lim="800000"/>
              <a:headEnd/>
              <a:tailEnd/>
            </a:ln>
          </p:spPr>
          <p:txBody>
            <a:bodyPr/>
            <a:lstStyle/>
            <a:p>
              <a:endParaRPr lang="fr-FR"/>
            </a:p>
          </p:txBody>
        </p:sp>
        <p:sp>
          <p:nvSpPr>
            <p:cNvPr id="510063" name="Rectangle 110"/>
            <p:cNvSpPr>
              <a:spLocks noChangeArrowheads="1"/>
            </p:cNvSpPr>
            <p:nvPr/>
          </p:nvSpPr>
          <p:spPr bwMode="auto">
            <a:xfrm>
              <a:off x="9197" y="4198"/>
              <a:ext cx="343" cy="521"/>
            </a:xfrm>
            <a:prstGeom prst="rect">
              <a:avLst/>
            </a:prstGeom>
            <a:solidFill>
              <a:srgbClr val="FFFFFF"/>
            </a:solidFill>
            <a:ln w="9525">
              <a:noFill/>
              <a:miter lim="800000"/>
              <a:headEnd/>
              <a:tailEnd/>
            </a:ln>
          </p:spPr>
          <p:txBody>
            <a:bodyPr/>
            <a:lstStyle/>
            <a:p>
              <a:endParaRPr lang="fr-FR"/>
            </a:p>
          </p:txBody>
        </p:sp>
        <p:sp>
          <p:nvSpPr>
            <p:cNvPr id="510064" name="Rectangle 111"/>
            <p:cNvSpPr>
              <a:spLocks noChangeArrowheads="1"/>
            </p:cNvSpPr>
            <p:nvPr/>
          </p:nvSpPr>
          <p:spPr bwMode="auto">
            <a:xfrm>
              <a:off x="9057" y="4451"/>
              <a:ext cx="687" cy="695"/>
            </a:xfrm>
            <a:prstGeom prst="rect">
              <a:avLst/>
            </a:prstGeom>
            <a:solidFill>
              <a:srgbClr val="FFFFFF"/>
            </a:solidFill>
            <a:ln w="9525">
              <a:solidFill>
                <a:srgbClr val="000000"/>
              </a:solidFill>
              <a:miter lim="800000"/>
              <a:headEnd/>
              <a:tailEnd/>
            </a:ln>
          </p:spPr>
          <p:txBody>
            <a:bodyPr/>
            <a:lstStyle/>
            <a:p>
              <a:endParaRPr lang="fr-FR"/>
            </a:p>
          </p:txBody>
        </p:sp>
        <p:sp>
          <p:nvSpPr>
            <p:cNvPr id="510065" name="Freeform 112"/>
            <p:cNvSpPr>
              <a:spLocks/>
            </p:cNvSpPr>
            <p:nvPr/>
          </p:nvSpPr>
          <p:spPr bwMode="auto">
            <a:xfrm flipH="1">
              <a:off x="8491" y="4149"/>
              <a:ext cx="1422" cy="1293"/>
            </a:xfrm>
            <a:custGeom>
              <a:avLst/>
              <a:gdLst>
                <a:gd name="T0" fmla="*/ 236 w 1900"/>
                <a:gd name="T1" fmla="*/ 29 h 1714"/>
                <a:gd name="T2" fmla="*/ 190 w 1900"/>
                <a:gd name="T3" fmla="*/ 29 h 1714"/>
                <a:gd name="T4" fmla="*/ 129 w 1900"/>
                <a:gd name="T5" fmla="*/ 65 h 1714"/>
                <a:gd name="T6" fmla="*/ 0 w 1900"/>
                <a:gd name="T7" fmla="*/ 253 h 1714"/>
                <a:gd name="T8" fmla="*/ 5 w 1900"/>
                <a:gd name="T9" fmla="*/ 339 h 1714"/>
                <a:gd name="T10" fmla="*/ 94 w 1900"/>
                <a:gd name="T11" fmla="*/ 407 h 1714"/>
                <a:gd name="T12" fmla="*/ 164 w 1900"/>
                <a:gd name="T13" fmla="*/ 456 h 1714"/>
                <a:gd name="T14" fmla="*/ 252 w 1900"/>
                <a:gd name="T15" fmla="*/ 346 h 1714"/>
                <a:gd name="T16" fmla="*/ 217 w 1900"/>
                <a:gd name="T17" fmla="*/ 317 h 1714"/>
                <a:gd name="T18" fmla="*/ 191 w 1900"/>
                <a:gd name="T19" fmla="*/ 290 h 1714"/>
                <a:gd name="T20" fmla="*/ 249 w 1900"/>
                <a:gd name="T21" fmla="*/ 197 h 1714"/>
                <a:gd name="T22" fmla="*/ 421 w 1900"/>
                <a:gd name="T23" fmla="*/ 316 h 1714"/>
                <a:gd name="T24" fmla="*/ 254 w 1900"/>
                <a:gd name="T25" fmla="*/ 550 h 1714"/>
                <a:gd name="T26" fmla="*/ 90 w 1900"/>
                <a:gd name="T27" fmla="*/ 430 h 1714"/>
                <a:gd name="T28" fmla="*/ 90 w 1900"/>
                <a:gd name="T29" fmla="*/ 576 h 1714"/>
                <a:gd name="T30" fmla="*/ 115 w 1900"/>
                <a:gd name="T31" fmla="*/ 576 h 1714"/>
                <a:gd name="T32" fmla="*/ 115 w 1900"/>
                <a:gd name="T33" fmla="*/ 736 h 1714"/>
                <a:gd name="T34" fmla="*/ 494 w 1900"/>
                <a:gd name="T35" fmla="*/ 736 h 1714"/>
                <a:gd name="T36" fmla="*/ 494 w 1900"/>
                <a:gd name="T37" fmla="*/ 577 h 1714"/>
                <a:gd name="T38" fmla="*/ 523 w 1900"/>
                <a:gd name="T39" fmla="*/ 578 h 1714"/>
                <a:gd name="T40" fmla="*/ 523 w 1900"/>
                <a:gd name="T41" fmla="*/ 279 h 1714"/>
                <a:gd name="T42" fmla="*/ 558 w 1900"/>
                <a:gd name="T43" fmla="*/ 305 h 1714"/>
                <a:gd name="T44" fmla="*/ 629 w 1900"/>
                <a:gd name="T45" fmla="*/ 305 h 1714"/>
                <a:gd name="T46" fmla="*/ 638 w 1900"/>
                <a:gd name="T47" fmla="*/ 294 h 1714"/>
                <a:gd name="T48" fmla="*/ 692 w 1900"/>
                <a:gd name="T49" fmla="*/ 216 h 1714"/>
                <a:gd name="T50" fmla="*/ 796 w 1900"/>
                <a:gd name="T51" fmla="*/ 81 h 1714"/>
                <a:gd name="T52" fmla="*/ 678 w 1900"/>
                <a:gd name="T53" fmla="*/ 0 h 1714"/>
                <a:gd name="T54" fmla="*/ 604 w 1900"/>
                <a:gd name="T55" fmla="*/ 101 h 1714"/>
                <a:gd name="T56" fmla="*/ 585 w 1900"/>
                <a:gd name="T57" fmla="*/ 121 h 1714"/>
                <a:gd name="T58" fmla="*/ 433 w 1900"/>
                <a:gd name="T59" fmla="*/ 29 h 1714"/>
                <a:gd name="T60" fmla="*/ 372 w 1900"/>
                <a:gd name="T61" fmla="*/ 29 h 1714"/>
                <a:gd name="T62" fmla="*/ 334 w 1900"/>
                <a:gd name="T63" fmla="*/ 117 h 1714"/>
                <a:gd name="T64" fmla="*/ 316 w 1900"/>
                <a:gd name="T65" fmla="*/ 82 h 1714"/>
                <a:gd name="T66" fmla="*/ 335 w 1900"/>
                <a:gd name="T67" fmla="*/ 28 h 1714"/>
                <a:gd name="T68" fmla="*/ 279 w 1900"/>
                <a:gd name="T69" fmla="*/ 28 h 1714"/>
                <a:gd name="T70" fmla="*/ 298 w 1900"/>
                <a:gd name="T71" fmla="*/ 83 h 1714"/>
                <a:gd name="T72" fmla="*/ 279 w 1900"/>
                <a:gd name="T73" fmla="*/ 117 h 1714"/>
                <a:gd name="T74" fmla="*/ 236 w 1900"/>
                <a:gd name="T75" fmla="*/ 29 h 17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0"/>
                <a:gd name="T115" fmla="*/ 0 h 1714"/>
                <a:gd name="T116" fmla="*/ 1900 w 1900"/>
                <a:gd name="T117" fmla="*/ 1714 h 17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0" h="1714">
                  <a:moveTo>
                    <a:pt x="563" y="67"/>
                  </a:moveTo>
                  <a:lnTo>
                    <a:pt x="453" y="67"/>
                  </a:lnTo>
                  <a:lnTo>
                    <a:pt x="308" y="151"/>
                  </a:lnTo>
                  <a:lnTo>
                    <a:pt x="0" y="591"/>
                  </a:lnTo>
                  <a:lnTo>
                    <a:pt x="14" y="792"/>
                  </a:lnTo>
                  <a:lnTo>
                    <a:pt x="223" y="949"/>
                  </a:lnTo>
                  <a:lnTo>
                    <a:pt x="392" y="1061"/>
                  </a:lnTo>
                  <a:lnTo>
                    <a:pt x="601" y="805"/>
                  </a:lnTo>
                  <a:lnTo>
                    <a:pt x="518" y="739"/>
                  </a:lnTo>
                  <a:lnTo>
                    <a:pt x="456" y="678"/>
                  </a:lnTo>
                  <a:lnTo>
                    <a:pt x="594" y="458"/>
                  </a:lnTo>
                  <a:lnTo>
                    <a:pt x="1003" y="736"/>
                  </a:lnTo>
                  <a:lnTo>
                    <a:pt x="605" y="1281"/>
                  </a:lnTo>
                  <a:lnTo>
                    <a:pt x="214" y="1002"/>
                  </a:lnTo>
                  <a:lnTo>
                    <a:pt x="214" y="1342"/>
                  </a:lnTo>
                  <a:lnTo>
                    <a:pt x="274" y="1342"/>
                  </a:lnTo>
                  <a:lnTo>
                    <a:pt x="274" y="1714"/>
                  </a:lnTo>
                  <a:lnTo>
                    <a:pt x="1179" y="1714"/>
                  </a:lnTo>
                  <a:lnTo>
                    <a:pt x="1179" y="1344"/>
                  </a:lnTo>
                  <a:lnTo>
                    <a:pt x="1248" y="1345"/>
                  </a:lnTo>
                  <a:lnTo>
                    <a:pt x="1248" y="651"/>
                  </a:lnTo>
                  <a:lnTo>
                    <a:pt x="1329" y="710"/>
                  </a:lnTo>
                  <a:lnTo>
                    <a:pt x="1502" y="710"/>
                  </a:lnTo>
                  <a:lnTo>
                    <a:pt x="1522" y="685"/>
                  </a:lnTo>
                  <a:lnTo>
                    <a:pt x="1652" y="503"/>
                  </a:lnTo>
                  <a:lnTo>
                    <a:pt x="1900" y="189"/>
                  </a:lnTo>
                  <a:lnTo>
                    <a:pt x="1618" y="0"/>
                  </a:lnTo>
                  <a:lnTo>
                    <a:pt x="1440" y="235"/>
                  </a:lnTo>
                  <a:lnTo>
                    <a:pt x="1395" y="283"/>
                  </a:lnTo>
                  <a:lnTo>
                    <a:pt x="1032" y="67"/>
                  </a:lnTo>
                  <a:lnTo>
                    <a:pt x="887" y="67"/>
                  </a:lnTo>
                  <a:lnTo>
                    <a:pt x="796" y="273"/>
                  </a:lnTo>
                  <a:lnTo>
                    <a:pt x="753" y="191"/>
                  </a:lnTo>
                  <a:lnTo>
                    <a:pt x="798" y="65"/>
                  </a:lnTo>
                  <a:lnTo>
                    <a:pt x="666" y="65"/>
                  </a:lnTo>
                  <a:lnTo>
                    <a:pt x="711" y="193"/>
                  </a:lnTo>
                  <a:lnTo>
                    <a:pt x="666" y="273"/>
                  </a:lnTo>
                  <a:lnTo>
                    <a:pt x="563" y="67"/>
                  </a:lnTo>
                  <a:close/>
                </a:path>
              </a:pathLst>
            </a:custGeom>
            <a:solidFill>
              <a:srgbClr val="000000"/>
            </a:solidFill>
            <a:ln w="9525">
              <a:noFill/>
              <a:round/>
              <a:headEnd/>
              <a:tailEnd/>
            </a:ln>
          </p:spPr>
          <p:txBody>
            <a:bodyPr/>
            <a:lstStyle/>
            <a:p>
              <a:endParaRPr lang="fr-FR"/>
            </a:p>
          </p:txBody>
        </p:sp>
      </p:grpSp>
      <p:sp>
        <p:nvSpPr>
          <p:cNvPr id="378004" name="Text Box 148"/>
          <p:cNvSpPr txBox="1">
            <a:spLocks noChangeArrowheads="1"/>
          </p:cNvSpPr>
          <p:nvPr/>
        </p:nvSpPr>
        <p:spPr bwMode="auto">
          <a:xfrm>
            <a:off x="500034" y="428604"/>
            <a:ext cx="4501662" cy="1015663"/>
          </a:xfrm>
          <a:prstGeom prst="rect">
            <a:avLst/>
          </a:prstGeom>
          <a:solidFill>
            <a:srgbClr val="FFCC00"/>
          </a:solidFill>
          <a:ln w="9525" algn="ctr">
            <a:noFill/>
            <a:miter lim="800000"/>
            <a:headEnd/>
            <a:tailEnd/>
          </a:ln>
          <a:effectLst/>
        </p:spPr>
        <p:txBody>
          <a:bodyPr>
            <a:spAutoFit/>
          </a:bodyPr>
          <a:lstStyle/>
          <a:p>
            <a:pPr marL="457200" indent="-457200">
              <a:spcAft>
                <a:spcPct val="50000"/>
              </a:spcAft>
              <a:buClr>
                <a:srgbClr val="048C44"/>
              </a:buClr>
              <a:buFont typeface="Wingdings" pitchFamily="2" charset="2"/>
              <a:buNone/>
              <a:tabLst>
                <a:tab pos="363538" algn="l"/>
              </a:tabLst>
            </a:pPr>
            <a:r>
              <a:rPr lang="fr-FR" sz="2000" b="1" dirty="0">
                <a:solidFill>
                  <a:schemeClr val="bg1"/>
                </a:solidFill>
                <a:effectLst>
                  <a:outerShdw blurRad="38100" dist="38100" dir="2700000" algn="tl">
                    <a:srgbClr val="FFFFFF"/>
                  </a:outerShdw>
                </a:effectLst>
              </a:rPr>
              <a:t>1- On commence avec une </a:t>
            </a:r>
            <a:r>
              <a:rPr lang="fr-FR" sz="2000" b="1" dirty="0" smtClean="0">
                <a:solidFill>
                  <a:schemeClr val="bg1"/>
                </a:solidFill>
                <a:effectLst>
                  <a:outerShdw blurRad="38100" dist="38100" dir="2700000" algn="tl">
                    <a:srgbClr val="FFFFFF"/>
                  </a:outerShdw>
                </a:effectLst>
              </a:rPr>
              <a:t>phrase </a:t>
            </a:r>
            <a:r>
              <a:rPr lang="fr-FR" sz="2000" b="1" dirty="0">
                <a:solidFill>
                  <a:schemeClr val="bg1"/>
                </a:solidFill>
                <a:effectLst>
                  <a:outerShdw blurRad="38100" dist="38100" dir="2700000" algn="tl">
                    <a:srgbClr val="FFFFFF"/>
                  </a:outerShdw>
                </a:effectLst>
              </a:rPr>
              <a:t>ou question que va donner le chemin pour le Brainstorming</a:t>
            </a:r>
          </a:p>
        </p:txBody>
      </p:sp>
      <p:sp>
        <p:nvSpPr>
          <p:cNvPr id="115" name="Text Box 97"/>
          <p:cNvSpPr txBox="1">
            <a:spLocks noChangeArrowheads="1"/>
          </p:cNvSpPr>
          <p:nvPr/>
        </p:nvSpPr>
        <p:spPr bwMode="auto">
          <a:xfrm>
            <a:off x="285720" y="4857760"/>
            <a:ext cx="3185444" cy="461665"/>
          </a:xfrm>
          <a:prstGeom prst="rect">
            <a:avLst/>
          </a:prstGeom>
          <a:solidFill>
            <a:srgbClr val="FFCC00"/>
          </a:solidFill>
          <a:ln w="9525" algn="ctr">
            <a:noFill/>
            <a:miter lim="800000"/>
            <a:headEnd/>
            <a:tailEnd/>
          </a:ln>
          <a:effectLst/>
        </p:spPr>
        <p:txBody>
          <a:bodyPr>
            <a:spAutoFit/>
          </a:bodyPr>
          <a:lstStyle/>
          <a:p>
            <a:pPr marL="457200" indent="-457200">
              <a:spcAft>
                <a:spcPct val="50000"/>
              </a:spcAft>
              <a:buClr>
                <a:srgbClr val="048C44"/>
              </a:buClr>
              <a:buFont typeface="Wingdings" pitchFamily="2" charset="2"/>
              <a:buNone/>
              <a:tabLst>
                <a:tab pos="363538" algn="l"/>
              </a:tabLst>
            </a:pPr>
            <a:r>
              <a:rPr lang="fr-FR" sz="2400" b="1" dirty="0" smtClean="0">
                <a:solidFill>
                  <a:schemeClr val="bg1"/>
                </a:solidFill>
                <a:effectLst>
                  <a:outerShdw blurRad="38100" dist="38100" dir="2700000" algn="tl">
                    <a:srgbClr val="FFFFFF"/>
                  </a:outerShdw>
                </a:effectLst>
              </a:rPr>
              <a:t>4- Prioriser</a:t>
            </a:r>
            <a:endParaRPr lang="fr-FR" sz="2400" b="1" dirty="0">
              <a:solidFill>
                <a:schemeClr val="bg1"/>
              </a:solidFill>
              <a:effectLst>
                <a:outerShdw blurRad="38100" dist="38100" dir="2700000" algn="tl">
                  <a:srgbClr val="FFFFFF"/>
                </a:outerShdw>
              </a:effectLst>
            </a:endParaRPr>
          </a:p>
        </p:txBody>
      </p:sp>
      <p:sp>
        <p:nvSpPr>
          <p:cNvPr id="116" name="Text Box 97"/>
          <p:cNvSpPr txBox="1">
            <a:spLocks noChangeArrowheads="1"/>
          </p:cNvSpPr>
          <p:nvPr/>
        </p:nvSpPr>
        <p:spPr bwMode="auto">
          <a:xfrm>
            <a:off x="285720" y="5786454"/>
            <a:ext cx="4500594" cy="461665"/>
          </a:xfrm>
          <a:prstGeom prst="rect">
            <a:avLst/>
          </a:prstGeom>
          <a:solidFill>
            <a:srgbClr val="FFCC00"/>
          </a:solidFill>
          <a:ln w="9525" algn="ctr">
            <a:noFill/>
            <a:miter lim="800000"/>
            <a:headEnd/>
            <a:tailEnd/>
          </a:ln>
          <a:effectLst/>
        </p:spPr>
        <p:txBody>
          <a:bodyPr wrap="square">
            <a:spAutoFit/>
          </a:bodyPr>
          <a:lstStyle/>
          <a:p>
            <a:pPr marL="457200" indent="-457200">
              <a:spcAft>
                <a:spcPct val="50000"/>
              </a:spcAft>
              <a:buClr>
                <a:srgbClr val="048C44"/>
              </a:buClr>
              <a:buFont typeface="Wingdings" pitchFamily="2" charset="2"/>
              <a:buNone/>
              <a:tabLst>
                <a:tab pos="363538" algn="l"/>
              </a:tabLst>
            </a:pPr>
            <a:r>
              <a:rPr lang="fr-FR" sz="2400" b="1" dirty="0">
                <a:solidFill>
                  <a:schemeClr val="bg1"/>
                </a:solidFill>
                <a:effectLst>
                  <a:outerShdw blurRad="38100" dist="38100" dir="2700000" algn="tl">
                    <a:srgbClr val="FFFFFF"/>
                  </a:outerShdw>
                </a:effectLst>
              </a:rPr>
              <a:t>5</a:t>
            </a:r>
            <a:r>
              <a:rPr lang="fr-FR" sz="2400" b="1" dirty="0" smtClean="0">
                <a:solidFill>
                  <a:schemeClr val="bg1"/>
                </a:solidFill>
                <a:effectLst>
                  <a:outerShdw blurRad="38100" dist="38100" dir="2700000" algn="tl">
                    <a:srgbClr val="FFFFFF"/>
                  </a:outerShdw>
                </a:effectLst>
              </a:rPr>
              <a:t>- Discuter et conclusion</a:t>
            </a:r>
            <a:endParaRPr lang="fr-FR" sz="2400" b="1" dirty="0">
              <a:solidFill>
                <a:schemeClr val="bg1"/>
              </a:solidFill>
              <a:effectLst>
                <a:outerShdw blurRad="38100" dist="38100" dir="2700000" algn="tl">
                  <a:srgbClr val="FFFFFF"/>
                </a:outerShdw>
              </a:effectLst>
            </a:endParaRPr>
          </a:p>
        </p:txBody>
      </p:sp>
      <p:grpSp>
        <p:nvGrpSpPr>
          <p:cNvPr id="15" name="Group 103"/>
          <p:cNvGrpSpPr>
            <a:grpSpLocks/>
          </p:cNvGrpSpPr>
          <p:nvPr/>
        </p:nvGrpSpPr>
        <p:grpSpPr bwMode="auto">
          <a:xfrm>
            <a:off x="7643834" y="1920857"/>
            <a:ext cx="902338" cy="1365267"/>
            <a:chOff x="8108" y="3542"/>
            <a:chExt cx="1823" cy="2614"/>
          </a:xfrm>
        </p:grpSpPr>
        <p:sp>
          <p:nvSpPr>
            <p:cNvPr id="119" name="Freeform 104"/>
            <p:cNvSpPr>
              <a:spLocks/>
            </p:cNvSpPr>
            <p:nvPr/>
          </p:nvSpPr>
          <p:spPr bwMode="auto">
            <a:xfrm flipH="1">
              <a:off x="8108" y="3542"/>
              <a:ext cx="640" cy="880"/>
            </a:xfrm>
            <a:custGeom>
              <a:avLst/>
              <a:gdLst>
                <a:gd name="T0" fmla="*/ 0 w 856"/>
                <a:gd name="T1" fmla="*/ 501 h 1166"/>
                <a:gd name="T2" fmla="*/ 358 w 856"/>
                <a:gd name="T3" fmla="*/ 0 h 1166"/>
                <a:gd name="T4" fmla="*/ 358 w 856"/>
                <a:gd name="T5" fmla="*/ 0 h 1166"/>
                <a:gd name="T6" fmla="*/ 0 60000 65536"/>
                <a:gd name="T7" fmla="*/ 0 60000 65536"/>
                <a:gd name="T8" fmla="*/ 0 60000 65536"/>
                <a:gd name="T9" fmla="*/ 0 w 856"/>
                <a:gd name="T10" fmla="*/ 0 h 1166"/>
                <a:gd name="T11" fmla="*/ 856 w 856"/>
                <a:gd name="T12" fmla="*/ 1166 h 1166"/>
              </a:gdLst>
              <a:ahLst/>
              <a:cxnLst>
                <a:cxn ang="T6">
                  <a:pos x="T0" y="T1"/>
                </a:cxn>
                <a:cxn ang="T7">
                  <a:pos x="T2" y="T3"/>
                </a:cxn>
                <a:cxn ang="T8">
                  <a:pos x="T4" y="T5"/>
                </a:cxn>
              </a:cxnLst>
              <a:rect l="T9" t="T10" r="T11" b="T12"/>
              <a:pathLst>
                <a:path w="856" h="1166">
                  <a:moveTo>
                    <a:pt x="0" y="1166"/>
                  </a:moveTo>
                  <a:lnTo>
                    <a:pt x="856" y="0"/>
                  </a:lnTo>
                </a:path>
              </a:pathLst>
            </a:custGeom>
            <a:solidFill>
              <a:srgbClr val="969696"/>
            </a:solidFill>
            <a:ln w="35560">
              <a:solidFill>
                <a:srgbClr val="000000"/>
              </a:solidFill>
              <a:round/>
              <a:headEnd/>
              <a:tailEnd/>
            </a:ln>
          </p:spPr>
          <p:txBody>
            <a:bodyPr/>
            <a:lstStyle/>
            <a:p>
              <a:endParaRPr lang="fr-FR"/>
            </a:p>
          </p:txBody>
        </p:sp>
        <p:sp>
          <p:nvSpPr>
            <p:cNvPr id="120" name="Oval 105"/>
            <p:cNvSpPr>
              <a:spLocks noChangeArrowheads="1"/>
            </p:cNvSpPr>
            <p:nvPr/>
          </p:nvSpPr>
          <p:spPr bwMode="auto">
            <a:xfrm flipH="1">
              <a:off x="9150" y="3752"/>
              <a:ext cx="409" cy="412"/>
            </a:xfrm>
            <a:prstGeom prst="ellipse">
              <a:avLst/>
            </a:prstGeom>
            <a:gradFill rotWithShape="0">
              <a:gsLst>
                <a:gs pos="0">
                  <a:srgbClr val="FFFFFF"/>
                </a:gs>
                <a:gs pos="100000">
                  <a:srgbClr val="8F8F8F"/>
                </a:gs>
              </a:gsLst>
              <a:path path="shape">
                <a:fillToRect l="50000" t="50000" r="50000" b="50000"/>
              </a:path>
            </a:gradFill>
            <a:ln w="9525">
              <a:round/>
              <a:headEnd/>
              <a:tailEnd/>
            </a:ln>
            <a:scene3d>
              <a:camera prst="legacyPerspectiveTopRight"/>
              <a:lightRig rig="legacyFlat3" dir="b"/>
            </a:scene3d>
            <a:sp3d extrusionH="61900" prstMaterial="legacyMatte">
              <a:bevelT w="13500" h="13500" prst="angle"/>
              <a:bevelB w="13500" h="13500" prst="angle"/>
              <a:extrusionClr>
                <a:srgbClr val="000000"/>
              </a:extrusionClr>
            </a:sp3d>
          </p:spPr>
          <p:txBody>
            <a:bodyPr>
              <a:flatTx/>
            </a:bodyPr>
            <a:lstStyle/>
            <a:p>
              <a:endParaRPr lang="fr-FR"/>
            </a:p>
          </p:txBody>
        </p:sp>
        <p:sp>
          <p:nvSpPr>
            <p:cNvPr id="121" name="Arc 106"/>
            <p:cNvSpPr>
              <a:spLocks/>
            </p:cNvSpPr>
            <p:nvPr/>
          </p:nvSpPr>
          <p:spPr bwMode="auto">
            <a:xfrm flipH="1">
              <a:off x="9483" y="4207"/>
              <a:ext cx="201" cy="153"/>
            </a:xfrm>
            <a:custGeom>
              <a:avLst/>
              <a:gdLst>
                <a:gd name="T0" fmla="*/ 0 w 36612"/>
                <a:gd name="T1" fmla="*/ 0 h 36436"/>
                <a:gd name="T2" fmla="*/ 0 w 36612"/>
                <a:gd name="T3" fmla="*/ 0 h 36436"/>
                <a:gd name="T4" fmla="*/ 0 w 36612"/>
                <a:gd name="T5" fmla="*/ 0 h 36436"/>
                <a:gd name="T6" fmla="*/ 0 60000 65536"/>
                <a:gd name="T7" fmla="*/ 0 60000 65536"/>
                <a:gd name="T8" fmla="*/ 0 60000 65536"/>
                <a:gd name="T9" fmla="*/ 0 w 36612"/>
                <a:gd name="T10" fmla="*/ 0 h 36436"/>
                <a:gd name="T11" fmla="*/ 36612 w 36612"/>
                <a:gd name="T12" fmla="*/ 36436 h 36436"/>
              </a:gdLst>
              <a:ahLst/>
              <a:cxnLst>
                <a:cxn ang="T6">
                  <a:pos x="T0" y="T1"/>
                </a:cxn>
                <a:cxn ang="T7">
                  <a:pos x="T2" y="T3"/>
                </a:cxn>
                <a:cxn ang="T8">
                  <a:pos x="T4" y="T5"/>
                </a:cxn>
              </a:cxnLst>
              <a:rect l="T9" t="T10" r="T11" b="T12"/>
              <a:pathLst>
                <a:path w="36612" h="36436" fill="none" extrusionOk="0">
                  <a:moveTo>
                    <a:pt x="5901" y="36435"/>
                  </a:moveTo>
                  <a:cubicBezTo>
                    <a:pt x="2111" y="32425"/>
                    <a:pt x="0" y="27117"/>
                    <a:pt x="0" y="21600"/>
                  </a:cubicBezTo>
                  <a:cubicBezTo>
                    <a:pt x="0" y="9670"/>
                    <a:pt x="9670" y="0"/>
                    <a:pt x="21600" y="0"/>
                  </a:cubicBezTo>
                  <a:cubicBezTo>
                    <a:pt x="27201" y="-1"/>
                    <a:pt x="32584" y="2176"/>
                    <a:pt x="36612" y="6069"/>
                  </a:cubicBezTo>
                </a:path>
                <a:path w="36612" h="36436" stroke="0" extrusionOk="0">
                  <a:moveTo>
                    <a:pt x="5901" y="36435"/>
                  </a:moveTo>
                  <a:cubicBezTo>
                    <a:pt x="2111" y="32425"/>
                    <a:pt x="0" y="27117"/>
                    <a:pt x="0" y="21600"/>
                  </a:cubicBezTo>
                  <a:cubicBezTo>
                    <a:pt x="0" y="9670"/>
                    <a:pt x="9670" y="0"/>
                    <a:pt x="21600" y="0"/>
                  </a:cubicBezTo>
                  <a:cubicBezTo>
                    <a:pt x="27201" y="-1"/>
                    <a:pt x="32584" y="2176"/>
                    <a:pt x="36612" y="6069"/>
                  </a:cubicBezTo>
                  <a:lnTo>
                    <a:pt x="21600" y="21600"/>
                  </a:lnTo>
                  <a:close/>
                </a:path>
              </a:pathLst>
            </a:custGeom>
            <a:solidFill>
              <a:srgbClr val="000000"/>
            </a:solidFill>
            <a:ln w="9525">
              <a:noFill/>
              <a:round/>
              <a:headEnd/>
              <a:tailEnd/>
            </a:ln>
          </p:spPr>
          <p:txBody>
            <a:bodyPr/>
            <a:lstStyle/>
            <a:p>
              <a:endParaRPr lang="fr-FR"/>
            </a:p>
          </p:txBody>
        </p:sp>
        <p:sp>
          <p:nvSpPr>
            <p:cNvPr id="122" name="Oval 107"/>
            <p:cNvSpPr>
              <a:spLocks noChangeArrowheads="1"/>
            </p:cNvSpPr>
            <p:nvPr/>
          </p:nvSpPr>
          <p:spPr bwMode="auto">
            <a:xfrm flipH="1">
              <a:off x="9768" y="4575"/>
              <a:ext cx="163" cy="193"/>
            </a:xfrm>
            <a:prstGeom prst="ellipse">
              <a:avLst/>
            </a:prstGeom>
            <a:solidFill>
              <a:srgbClr val="000000"/>
            </a:solidFill>
            <a:ln w="9525">
              <a:noFill/>
              <a:round/>
              <a:headEnd/>
              <a:tailEnd/>
            </a:ln>
          </p:spPr>
          <p:txBody>
            <a:bodyPr/>
            <a:lstStyle/>
            <a:p>
              <a:endParaRPr lang="fr-FR"/>
            </a:p>
          </p:txBody>
        </p:sp>
        <p:sp>
          <p:nvSpPr>
            <p:cNvPr id="123" name="Oval 108"/>
            <p:cNvSpPr>
              <a:spLocks noChangeArrowheads="1"/>
            </p:cNvSpPr>
            <p:nvPr/>
          </p:nvSpPr>
          <p:spPr bwMode="auto">
            <a:xfrm flipH="1">
              <a:off x="8761" y="4557"/>
              <a:ext cx="180" cy="150"/>
            </a:xfrm>
            <a:prstGeom prst="ellipse">
              <a:avLst/>
            </a:prstGeom>
            <a:solidFill>
              <a:srgbClr val="000000"/>
            </a:solidFill>
            <a:ln w="9525">
              <a:noFill/>
              <a:round/>
              <a:headEnd/>
              <a:tailEnd/>
            </a:ln>
          </p:spPr>
          <p:txBody>
            <a:bodyPr/>
            <a:lstStyle/>
            <a:p>
              <a:endParaRPr lang="fr-FR"/>
            </a:p>
          </p:txBody>
        </p:sp>
        <p:sp>
          <p:nvSpPr>
            <p:cNvPr id="124" name="AutoShape 109"/>
            <p:cNvSpPr>
              <a:spLocks noChangeArrowheads="1"/>
            </p:cNvSpPr>
            <p:nvPr/>
          </p:nvSpPr>
          <p:spPr bwMode="auto">
            <a:xfrm>
              <a:off x="9043" y="5417"/>
              <a:ext cx="621" cy="7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7 w 21600"/>
                <a:gd name="T13" fmla="*/ 4501 h 21600"/>
                <a:gd name="T14" fmla="*/ 17113 w 21600"/>
                <a:gd name="T15" fmla="*/ 1709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00"/>
            </a:solidFill>
            <a:ln w="9525">
              <a:noFill/>
              <a:miter lim="800000"/>
              <a:headEnd/>
              <a:tailEnd/>
            </a:ln>
          </p:spPr>
          <p:txBody>
            <a:bodyPr/>
            <a:lstStyle/>
            <a:p>
              <a:endParaRPr lang="fr-FR"/>
            </a:p>
          </p:txBody>
        </p:sp>
        <p:sp>
          <p:nvSpPr>
            <p:cNvPr id="125" name="Rectangle 110"/>
            <p:cNvSpPr>
              <a:spLocks noChangeArrowheads="1"/>
            </p:cNvSpPr>
            <p:nvPr/>
          </p:nvSpPr>
          <p:spPr bwMode="auto">
            <a:xfrm>
              <a:off x="9197" y="4198"/>
              <a:ext cx="343" cy="521"/>
            </a:xfrm>
            <a:prstGeom prst="rect">
              <a:avLst/>
            </a:prstGeom>
            <a:solidFill>
              <a:srgbClr val="FFFFFF"/>
            </a:solidFill>
            <a:ln w="9525">
              <a:noFill/>
              <a:miter lim="800000"/>
              <a:headEnd/>
              <a:tailEnd/>
            </a:ln>
          </p:spPr>
          <p:txBody>
            <a:bodyPr/>
            <a:lstStyle/>
            <a:p>
              <a:endParaRPr lang="fr-FR"/>
            </a:p>
          </p:txBody>
        </p:sp>
        <p:sp>
          <p:nvSpPr>
            <p:cNvPr id="126" name="Rectangle 111"/>
            <p:cNvSpPr>
              <a:spLocks noChangeArrowheads="1"/>
            </p:cNvSpPr>
            <p:nvPr/>
          </p:nvSpPr>
          <p:spPr bwMode="auto">
            <a:xfrm>
              <a:off x="9057" y="4451"/>
              <a:ext cx="687" cy="695"/>
            </a:xfrm>
            <a:prstGeom prst="rect">
              <a:avLst/>
            </a:prstGeom>
            <a:solidFill>
              <a:srgbClr val="FFFFFF"/>
            </a:solidFill>
            <a:ln w="9525">
              <a:solidFill>
                <a:srgbClr val="000000"/>
              </a:solidFill>
              <a:miter lim="800000"/>
              <a:headEnd/>
              <a:tailEnd/>
            </a:ln>
          </p:spPr>
          <p:txBody>
            <a:bodyPr/>
            <a:lstStyle/>
            <a:p>
              <a:endParaRPr lang="fr-FR"/>
            </a:p>
          </p:txBody>
        </p:sp>
        <p:sp>
          <p:nvSpPr>
            <p:cNvPr id="127" name="Freeform 112"/>
            <p:cNvSpPr>
              <a:spLocks/>
            </p:cNvSpPr>
            <p:nvPr/>
          </p:nvSpPr>
          <p:spPr bwMode="auto">
            <a:xfrm flipH="1">
              <a:off x="8491" y="4149"/>
              <a:ext cx="1422" cy="1293"/>
            </a:xfrm>
            <a:custGeom>
              <a:avLst/>
              <a:gdLst>
                <a:gd name="T0" fmla="*/ 236 w 1900"/>
                <a:gd name="T1" fmla="*/ 29 h 1714"/>
                <a:gd name="T2" fmla="*/ 190 w 1900"/>
                <a:gd name="T3" fmla="*/ 29 h 1714"/>
                <a:gd name="T4" fmla="*/ 129 w 1900"/>
                <a:gd name="T5" fmla="*/ 65 h 1714"/>
                <a:gd name="T6" fmla="*/ 0 w 1900"/>
                <a:gd name="T7" fmla="*/ 253 h 1714"/>
                <a:gd name="T8" fmla="*/ 5 w 1900"/>
                <a:gd name="T9" fmla="*/ 339 h 1714"/>
                <a:gd name="T10" fmla="*/ 94 w 1900"/>
                <a:gd name="T11" fmla="*/ 407 h 1714"/>
                <a:gd name="T12" fmla="*/ 164 w 1900"/>
                <a:gd name="T13" fmla="*/ 456 h 1714"/>
                <a:gd name="T14" fmla="*/ 252 w 1900"/>
                <a:gd name="T15" fmla="*/ 346 h 1714"/>
                <a:gd name="T16" fmla="*/ 217 w 1900"/>
                <a:gd name="T17" fmla="*/ 317 h 1714"/>
                <a:gd name="T18" fmla="*/ 191 w 1900"/>
                <a:gd name="T19" fmla="*/ 290 h 1714"/>
                <a:gd name="T20" fmla="*/ 249 w 1900"/>
                <a:gd name="T21" fmla="*/ 197 h 1714"/>
                <a:gd name="T22" fmla="*/ 421 w 1900"/>
                <a:gd name="T23" fmla="*/ 316 h 1714"/>
                <a:gd name="T24" fmla="*/ 254 w 1900"/>
                <a:gd name="T25" fmla="*/ 550 h 1714"/>
                <a:gd name="T26" fmla="*/ 90 w 1900"/>
                <a:gd name="T27" fmla="*/ 430 h 1714"/>
                <a:gd name="T28" fmla="*/ 90 w 1900"/>
                <a:gd name="T29" fmla="*/ 576 h 1714"/>
                <a:gd name="T30" fmla="*/ 115 w 1900"/>
                <a:gd name="T31" fmla="*/ 576 h 1714"/>
                <a:gd name="T32" fmla="*/ 115 w 1900"/>
                <a:gd name="T33" fmla="*/ 736 h 1714"/>
                <a:gd name="T34" fmla="*/ 494 w 1900"/>
                <a:gd name="T35" fmla="*/ 736 h 1714"/>
                <a:gd name="T36" fmla="*/ 494 w 1900"/>
                <a:gd name="T37" fmla="*/ 577 h 1714"/>
                <a:gd name="T38" fmla="*/ 523 w 1900"/>
                <a:gd name="T39" fmla="*/ 578 h 1714"/>
                <a:gd name="T40" fmla="*/ 523 w 1900"/>
                <a:gd name="T41" fmla="*/ 279 h 1714"/>
                <a:gd name="T42" fmla="*/ 558 w 1900"/>
                <a:gd name="T43" fmla="*/ 305 h 1714"/>
                <a:gd name="T44" fmla="*/ 629 w 1900"/>
                <a:gd name="T45" fmla="*/ 305 h 1714"/>
                <a:gd name="T46" fmla="*/ 638 w 1900"/>
                <a:gd name="T47" fmla="*/ 294 h 1714"/>
                <a:gd name="T48" fmla="*/ 692 w 1900"/>
                <a:gd name="T49" fmla="*/ 216 h 1714"/>
                <a:gd name="T50" fmla="*/ 796 w 1900"/>
                <a:gd name="T51" fmla="*/ 81 h 1714"/>
                <a:gd name="T52" fmla="*/ 678 w 1900"/>
                <a:gd name="T53" fmla="*/ 0 h 1714"/>
                <a:gd name="T54" fmla="*/ 604 w 1900"/>
                <a:gd name="T55" fmla="*/ 101 h 1714"/>
                <a:gd name="T56" fmla="*/ 585 w 1900"/>
                <a:gd name="T57" fmla="*/ 121 h 1714"/>
                <a:gd name="T58" fmla="*/ 433 w 1900"/>
                <a:gd name="T59" fmla="*/ 29 h 1714"/>
                <a:gd name="T60" fmla="*/ 372 w 1900"/>
                <a:gd name="T61" fmla="*/ 29 h 1714"/>
                <a:gd name="T62" fmla="*/ 334 w 1900"/>
                <a:gd name="T63" fmla="*/ 117 h 1714"/>
                <a:gd name="T64" fmla="*/ 316 w 1900"/>
                <a:gd name="T65" fmla="*/ 82 h 1714"/>
                <a:gd name="T66" fmla="*/ 335 w 1900"/>
                <a:gd name="T67" fmla="*/ 28 h 1714"/>
                <a:gd name="T68" fmla="*/ 279 w 1900"/>
                <a:gd name="T69" fmla="*/ 28 h 1714"/>
                <a:gd name="T70" fmla="*/ 298 w 1900"/>
                <a:gd name="T71" fmla="*/ 83 h 1714"/>
                <a:gd name="T72" fmla="*/ 279 w 1900"/>
                <a:gd name="T73" fmla="*/ 117 h 1714"/>
                <a:gd name="T74" fmla="*/ 236 w 1900"/>
                <a:gd name="T75" fmla="*/ 29 h 17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0"/>
                <a:gd name="T115" fmla="*/ 0 h 1714"/>
                <a:gd name="T116" fmla="*/ 1900 w 1900"/>
                <a:gd name="T117" fmla="*/ 1714 h 17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0" h="1714">
                  <a:moveTo>
                    <a:pt x="563" y="67"/>
                  </a:moveTo>
                  <a:lnTo>
                    <a:pt x="453" y="67"/>
                  </a:lnTo>
                  <a:lnTo>
                    <a:pt x="308" y="151"/>
                  </a:lnTo>
                  <a:lnTo>
                    <a:pt x="0" y="591"/>
                  </a:lnTo>
                  <a:lnTo>
                    <a:pt x="14" y="792"/>
                  </a:lnTo>
                  <a:lnTo>
                    <a:pt x="223" y="949"/>
                  </a:lnTo>
                  <a:lnTo>
                    <a:pt x="392" y="1061"/>
                  </a:lnTo>
                  <a:lnTo>
                    <a:pt x="601" y="805"/>
                  </a:lnTo>
                  <a:lnTo>
                    <a:pt x="518" y="739"/>
                  </a:lnTo>
                  <a:lnTo>
                    <a:pt x="456" y="678"/>
                  </a:lnTo>
                  <a:lnTo>
                    <a:pt x="594" y="458"/>
                  </a:lnTo>
                  <a:lnTo>
                    <a:pt x="1003" y="736"/>
                  </a:lnTo>
                  <a:lnTo>
                    <a:pt x="605" y="1281"/>
                  </a:lnTo>
                  <a:lnTo>
                    <a:pt x="214" y="1002"/>
                  </a:lnTo>
                  <a:lnTo>
                    <a:pt x="214" y="1342"/>
                  </a:lnTo>
                  <a:lnTo>
                    <a:pt x="274" y="1342"/>
                  </a:lnTo>
                  <a:lnTo>
                    <a:pt x="274" y="1714"/>
                  </a:lnTo>
                  <a:lnTo>
                    <a:pt x="1179" y="1714"/>
                  </a:lnTo>
                  <a:lnTo>
                    <a:pt x="1179" y="1344"/>
                  </a:lnTo>
                  <a:lnTo>
                    <a:pt x="1248" y="1345"/>
                  </a:lnTo>
                  <a:lnTo>
                    <a:pt x="1248" y="651"/>
                  </a:lnTo>
                  <a:lnTo>
                    <a:pt x="1329" y="710"/>
                  </a:lnTo>
                  <a:lnTo>
                    <a:pt x="1502" y="710"/>
                  </a:lnTo>
                  <a:lnTo>
                    <a:pt x="1522" y="685"/>
                  </a:lnTo>
                  <a:lnTo>
                    <a:pt x="1652" y="503"/>
                  </a:lnTo>
                  <a:lnTo>
                    <a:pt x="1900" y="189"/>
                  </a:lnTo>
                  <a:lnTo>
                    <a:pt x="1618" y="0"/>
                  </a:lnTo>
                  <a:lnTo>
                    <a:pt x="1440" y="235"/>
                  </a:lnTo>
                  <a:lnTo>
                    <a:pt x="1395" y="283"/>
                  </a:lnTo>
                  <a:lnTo>
                    <a:pt x="1032" y="67"/>
                  </a:lnTo>
                  <a:lnTo>
                    <a:pt x="887" y="67"/>
                  </a:lnTo>
                  <a:lnTo>
                    <a:pt x="796" y="273"/>
                  </a:lnTo>
                  <a:lnTo>
                    <a:pt x="753" y="191"/>
                  </a:lnTo>
                  <a:lnTo>
                    <a:pt x="798" y="65"/>
                  </a:lnTo>
                  <a:lnTo>
                    <a:pt x="666" y="65"/>
                  </a:lnTo>
                  <a:lnTo>
                    <a:pt x="711" y="193"/>
                  </a:lnTo>
                  <a:lnTo>
                    <a:pt x="666" y="273"/>
                  </a:lnTo>
                  <a:lnTo>
                    <a:pt x="563" y="67"/>
                  </a:lnTo>
                  <a:close/>
                </a:path>
              </a:pathLst>
            </a:custGeom>
            <a:solidFill>
              <a:srgbClr val="000000"/>
            </a:solidFill>
            <a:ln w="9525">
              <a:noFill/>
              <a:round/>
              <a:headEnd/>
              <a:tailEnd/>
            </a:ln>
          </p:spPr>
          <p:txBody>
            <a:bodyP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p:cNvSpPr>
            <a:spLocks noChangeArrowheads="1"/>
          </p:cNvSpPr>
          <p:nvPr/>
        </p:nvSpPr>
        <p:spPr bwMode="auto">
          <a:xfrm>
            <a:off x="428596" y="1805836"/>
            <a:ext cx="3929404" cy="607854"/>
          </a:xfrm>
          <a:prstGeom prst="roundRect">
            <a:avLst>
              <a:gd name="adj" fmla="val 16667"/>
            </a:avLst>
          </a:prstGeom>
          <a:solidFill>
            <a:srgbClr val="CCFFCC"/>
          </a:solidFill>
          <a:ln w="9525">
            <a:solidFill>
              <a:schemeClr val="tx1"/>
            </a:solidFill>
            <a:round/>
            <a:headEnd/>
            <a:tailEnd/>
          </a:ln>
        </p:spPr>
        <p:txBody>
          <a:bodyPr/>
          <a:lstStyle/>
          <a:p>
            <a:pPr algn="just">
              <a:spcBef>
                <a:spcPct val="50000"/>
              </a:spcBef>
            </a:pPr>
            <a:r>
              <a:rPr lang="fr-FR" sz="1600" b="1">
                <a:solidFill>
                  <a:schemeClr val="bg1"/>
                </a:solidFill>
              </a:rPr>
              <a:t>Suivant les règles de visualisation on écrit une idée par cartonnète</a:t>
            </a:r>
          </a:p>
        </p:txBody>
      </p:sp>
      <p:sp>
        <p:nvSpPr>
          <p:cNvPr id="14340" name="Oval 4"/>
          <p:cNvSpPr>
            <a:spLocks noChangeArrowheads="1"/>
          </p:cNvSpPr>
          <p:nvPr/>
        </p:nvSpPr>
        <p:spPr bwMode="auto">
          <a:xfrm>
            <a:off x="285720" y="142852"/>
            <a:ext cx="4572032" cy="714380"/>
          </a:xfrm>
          <a:prstGeom prst="ellipse">
            <a:avLst/>
          </a:prstGeom>
          <a:solidFill>
            <a:srgbClr val="CCECFF"/>
          </a:solidFill>
          <a:ln w="9525">
            <a:solidFill>
              <a:schemeClr val="tx1"/>
            </a:solidFill>
            <a:round/>
            <a:headEnd/>
            <a:tailEnd/>
          </a:ln>
        </p:spPr>
        <p:txBody>
          <a:bodyPr/>
          <a:lstStyle/>
          <a:p>
            <a:pPr algn="ctr">
              <a:spcBef>
                <a:spcPct val="50000"/>
              </a:spcBef>
            </a:pPr>
            <a:r>
              <a:rPr lang="fr-FR" sz="2400" b="1" dirty="0">
                <a:solidFill>
                  <a:schemeClr val="bg1"/>
                </a:solidFill>
              </a:rPr>
              <a:t>Comment on le fait?</a:t>
            </a:r>
          </a:p>
        </p:txBody>
      </p:sp>
      <p:sp>
        <p:nvSpPr>
          <p:cNvPr id="14341" name="AutoShape 5"/>
          <p:cNvSpPr>
            <a:spLocks noChangeArrowheads="1"/>
          </p:cNvSpPr>
          <p:nvPr/>
        </p:nvSpPr>
        <p:spPr bwMode="auto">
          <a:xfrm>
            <a:off x="428596" y="2564667"/>
            <a:ext cx="3929404" cy="555324"/>
          </a:xfrm>
          <a:prstGeom prst="roundRect">
            <a:avLst>
              <a:gd name="adj" fmla="val 16667"/>
            </a:avLst>
          </a:prstGeom>
          <a:solidFill>
            <a:srgbClr val="CCFFCC"/>
          </a:solidFill>
          <a:ln w="9525">
            <a:solidFill>
              <a:schemeClr val="tx1"/>
            </a:solidFill>
            <a:round/>
            <a:headEnd/>
            <a:tailEnd/>
          </a:ln>
        </p:spPr>
        <p:txBody>
          <a:bodyPr/>
          <a:lstStyle/>
          <a:p>
            <a:pPr algn="just">
              <a:spcBef>
                <a:spcPct val="50000"/>
              </a:spcBef>
            </a:pPr>
            <a:r>
              <a:rPr lang="fr-FR" sz="1600" b="1">
                <a:solidFill>
                  <a:schemeClr val="bg1"/>
                </a:solidFill>
              </a:rPr>
              <a:t>Le modérateur ramasse les cartonnètes</a:t>
            </a:r>
          </a:p>
        </p:txBody>
      </p:sp>
      <p:sp>
        <p:nvSpPr>
          <p:cNvPr id="14342" name="AutoShape 6"/>
          <p:cNvSpPr>
            <a:spLocks noChangeArrowheads="1"/>
          </p:cNvSpPr>
          <p:nvPr/>
        </p:nvSpPr>
        <p:spPr bwMode="auto">
          <a:xfrm>
            <a:off x="428596" y="3231405"/>
            <a:ext cx="3929404" cy="642160"/>
          </a:xfrm>
          <a:prstGeom prst="roundRect">
            <a:avLst>
              <a:gd name="adj" fmla="val 16667"/>
            </a:avLst>
          </a:prstGeom>
          <a:solidFill>
            <a:srgbClr val="CCFFCC"/>
          </a:solidFill>
          <a:ln w="9525">
            <a:solidFill>
              <a:schemeClr val="tx1"/>
            </a:solidFill>
            <a:round/>
            <a:headEnd/>
            <a:tailEnd/>
          </a:ln>
        </p:spPr>
        <p:txBody>
          <a:bodyPr/>
          <a:lstStyle/>
          <a:p>
            <a:pPr algn="just">
              <a:spcBef>
                <a:spcPct val="50000"/>
              </a:spcBef>
            </a:pPr>
            <a:r>
              <a:rPr lang="fr-FR" sz="1600" b="1">
                <a:solidFill>
                  <a:schemeClr val="bg1"/>
                </a:solidFill>
              </a:rPr>
              <a:t>On fait une première lecture pour voire si manquent des idées</a:t>
            </a:r>
          </a:p>
        </p:txBody>
      </p:sp>
      <p:sp>
        <p:nvSpPr>
          <p:cNvPr id="14343" name="Rectangle 7"/>
          <p:cNvSpPr>
            <a:spLocks noChangeArrowheads="1"/>
          </p:cNvSpPr>
          <p:nvPr/>
        </p:nvSpPr>
        <p:spPr bwMode="auto">
          <a:xfrm>
            <a:off x="4631688" y="1761386"/>
            <a:ext cx="4155154" cy="647521"/>
          </a:xfrm>
          <a:prstGeom prst="rect">
            <a:avLst/>
          </a:prstGeom>
          <a:solidFill>
            <a:srgbClr val="FFFF99"/>
          </a:solidFill>
          <a:ln w="9525">
            <a:solidFill>
              <a:schemeClr val="tx1"/>
            </a:solidFill>
            <a:miter lim="800000"/>
            <a:headEnd/>
            <a:tailEnd/>
          </a:ln>
        </p:spPr>
        <p:txBody>
          <a:bodyPr/>
          <a:lstStyle/>
          <a:p>
            <a:pPr algn="just">
              <a:spcBef>
                <a:spcPct val="50000"/>
              </a:spcBef>
            </a:pPr>
            <a:r>
              <a:rPr lang="fr-FR" sz="1600" b="1" dirty="0">
                <a:solidFill>
                  <a:schemeClr val="bg1"/>
                </a:solidFill>
              </a:rPr>
              <a:t>En cette étape on ne parle pas on écrit </a:t>
            </a:r>
            <a:r>
              <a:rPr lang="fr-FR" sz="1600" b="1" dirty="0" smtClean="0">
                <a:solidFill>
                  <a:schemeClr val="bg1"/>
                </a:solidFill>
              </a:rPr>
              <a:t>EN </a:t>
            </a:r>
            <a:r>
              <a:rPr lang="fr-FR" sz="1600" b="1" dirty="0">
                <a:solidFill>
                  <a:schemeClr val="bg1"/>
                </a:solidFill>
              </a:rPr>
              <a:t>SILENCE</a:t>
            </a:r>
          </a:p>
        </p:txBody>
      </p:sp>
      <p:sp>
        <p:nvSpPr>
          <p:cNvPr id="14345" name="AutoShape 9"/>
          <p:cNvSpPr>
            <a:spLocks noChangeArrowheads="1"/>
          </p:cNvSpPr>
          <p:nvPr/>
        </p:nvSpPr>
        <p:spPr bwMode="auto">
          <a:xfrm>
            <a:off x="444714" y="4110878"/>
            <a:ext cx="3910733" cy="556396"/>
          </a:xfrm>
          <a:prstGeom prst="roundRect">
            <a:avLst>
              <a:gd name="adj" fmla="val 16667"/>
            </a:avLst>
          </a:prstGeom>
          <a:solidFill>
            <a:srgbClr val="CCFFCC"/>
          </a:solidFill>
          <a:ln w="9525">
            <a:solidFill>
              <a:schemeClr val="tx1"/>
            </a:solidFill>
            <a:round/>
            <a:headEnd/>
            <a:tailEnd/>
          </a:ln>
        </p:spPr>
        <p:txBody>
          <a:bodyPr/>
          <a:lstStyle/>
          <a:p>
            <a:pPr algn="just">
              <a:spcBef>
                <a:spcPct val="50000"/>
              </a:spcBef>
            </a:pPr>
            <a:r>
              <a:rPr lang="fr-FR" sz="1600" b="1">
                <a:solidFill>
                  <a:schemeClr val="bg1"/>
                </a:solidFill>
              </a:rPr>
              <a:t>On regroupe les idées par similarité</a:t>
            </a:r>
          </a:p>
        </p:txBody>
      </p:sp>
      <p:sp>
        <p:nvSpPr>
          <p:cNvPr id="14346" name="Rectangle 10"/>
          <p:cNvSpPr>
            <a:spLocks noChangeArrowheads="1"/>
          </p:cNvSpPr>
          <p:nvPr/>
        </p:nvSpPr>
        <p:spPr bwMode="auto">
          <a:xfrm>
            <a:off x="4637549" y="2547204"/>
            <a:ext cx="4148364" cy="555324"/>
          </a:xfrm>
          <a:prstGeom prst="rect">
            <a:avLst/>
          </a:prstGeom>
          <a:solidFill>
            <a:srgbClr val="FFFF99"/>
          </a:solidFill>
          <a:ln w="9525">
            <a:solidFill>
              <a:schemeClr val="tx1"/>
            </a:solidFill>
            <a:miter lim="800000"/>
            <a:headEnd/>
            <a:tailEnd/>
          </a:ln>
        </p:spPr>
        <p:txBody>
          <a:bodyPr/>
          <a:lstStyle/>
          <a:p>
            <a:pPr algn="just">
              <a:spcBef>
                <a:spcPct val="50000"/>
              </a:spcBef>
            </a:pPr>
            <a:r>
              <a:rPr lang="fr-FR" sz="1600" b="1">
                <a:solidFill>
                  <a:schemeClr val="bg1"/>
                </a:solidFill>
              </a:rPr>
              <a:t>Les cartonnètes collectées sont affichés au tableau </a:t>
            </a:r>
          </a:p>
        </p:txBody>
      </p:sp>
      <p:sp>
        <p:nvSpPr>
          <p:cNvPr id="14347" name="Rectangle 11"/>
          <p:cNvSpPr>
            <a:spLocks noChangeArrowheads="1"/>
          </p:cNvSpPr>
          <p:nvPr/>
        </p:nvSpPr>
        <p:spPr bwMode="auto">
          <a:xfrm>
            <a:off x="4637549" y="3239343"/>
            <a:ext cx="4148364" cy="637873"/>
          </a:xfrm>
          <a:prstGeom prst="rect">
            <a:avLst/>
          </a:prstGeom>
          <a:solidFill>
            <a:srgbClr val="FFFF99"/>
          </a:solidFill>
          <a:ln w="9525">
            <a:solidFill>
              <a:schemeClr val="tx1"/>
            </a:solidFill>
            <a:miter lim="800000"/>
            <a:headEnd/>
            <a:tailEnd/>
          </a:ln>
        </p:spPr>
        <p:txBody>
          <a:bodyPr/>
          <a:lstStyle/>
          <a:p>
            <a:pPr algn="just">
              <a:spcBef>
                <a:spcPct val="50000"/>
              </a:spcBef>
            </a:pPr>
            <a:r>
              <a:rPr lang="fr-FR" sz="1600" b="1">
                <a:solidFill>
                  <a:schemeClr val="bg1"/>
                </a:solidFill>
              </a:rPr>
              <a:t>On ne fait pas d’attention aux erreurs de langue quand on fait la lecture</a:t>
            </a:r>
          </a:p>
        </p:txBody>
      </p:sp>
      <p:sp>
        <p:nvSpPr>
          <p:cNvPr id="14348" name="Rectangle 12"/>
          <p:cNvSpPr>
            <a:spLocks noChangeArrowheads="1"/>
          </p:cNvSpPr>
          <p:nvPr/>
        </p:nvSpPr>
        <p:spPr bwMode="auto">
          <a:xfrm>
            <a:off x="4637550" y="4026742"/>
            <a:ext cx="4163641" cy="663602"/>
          </a:xfrm>
          <a:prstGeom prst="rect">
            <a:avLst/>
          </a:prstGeom>
          <a:solidFill>
            <a:srgbClr val="FFFF99"/>
          </a:solidFill>
          <a:ln w="9525">
            <a:solidFill>
              <a:schemeClr val="tx1"/>
            </a:solidFill>
            <a:miter lim="800000"/>
            <a:headEnd/>
            <a:tailEnd/>
          </a:ln>
        </p:spPr>
        <p:txBody>
          <a:bodyPr/>
          <a:lstStyle/>
          <a:p>
            <a:pPr algn="just">
              <a:spcBef>
                <a:spcPct val="50000"/>
              </a:spcBef>
            </a:pPr>
            <a:r>
              <a:rPr lang="fr-FR" sz="1600" b="1" dirty="0">
                <a:solidFill>
                  <a:schemeClr val="bg1"/>
                </a:solidFill>
              </a:rPr>
              <a:t>Grouper les idées  par “similarité” en colonnes ou suivant un “titre”</a:t>
            </a:r>
          </a:p>
        </p:txBody>
      </p:sp>
      <p:sp>
        <p:nvSpPr>
          <p:cNvPr id="375821" name="Text Box 13"/>
          <p:cNvSpPr txBox="1">
            <a:spLocks noChangeArrowheads="1"/>
          </p:cNvSpPr>
          <p:nvPr/>
        </p:nvSpPr>
        <p:spPr bwMode="auto">
          <a:xfrm>
            <a:off x="887657" y="1038509"/>
            <a:ext cx="7756309" cy="461665"/>
          </a:xfrm>
          <a:prstGeom prst="rect">
            <a:avLst/>
          </a:prstGeom>
          <a:noFill/>
          <a:ln w="9525" algn="ctr">
            <a:noFill/>
            <a:miter lim="800000"/>
            <a:headEnd/>
            <a:tailEnd/>
          </a:ln>
          <a:effectLst/>
        </p:spPr>
        <p:txBody>
          <a:bodyPr wrap="square">
            <a:spAutoFit/>
          </a:bodyPr>
          <a:lstStyle/>
          <a:p>
            <a:pPr marL="457200" indent="-457200">
              <a:spcAft>
                <a:spcPct val="50000"/>
              </a:spcAft>
              <a:buClr>
                <a:srgbClr val="048C44"/>
              </a:buClr>
              <a:buFont typeface="Wingdings" pitchFamily="2" charset="2"/>
              <a:buNone/>
              <a:tabLst>
                <a:tab pos="363538" algn="l"/>
              </a:tabLst>
            </a:pPr>
            <a:r>
              <a:rPr lang="fr-FR" sz="2400" b="1" dirty="0"/>
              <a:t>On commence le brainstorming avec une question </a:t>
            </a:r>
          </a:p>
        </p:txBody>
      </p:sp>
      <p:sp>
        <p:nvSpPr>
          <p:cNvPr id="13" name="AutoShape 7"/>
          <p:cNvSpPr>
            <a:spLocks noChangeArrowheads="1"/>
          </p:cNvSpPr>
          <p:nvPr/>
        </p:nvSpPr>
        <p:spPr bwMode="auto">
          <a:xfrm>
            <a:off x="428596" y="4798304"/>
            <a:ext cx="3929090" cy="820734"/>
          </a:xfrm>
          <a:prstGeom prst="roundRect">
            <a:avLst>
              <a:gd name="adj" fmla="val 16667"/>
            </a:avLst>
          </a:prstGeom>
          <a:solidFill>
            <a:srgbClr val="CCFFCC"/>
          </a:solidFill>
          <a:ln w="9525">
            <a:solidFill>
              <a:schemeClr val="tx1"/>
            </a:solidFill>
            <a:round/>
            <a:headEnd/>
            <a:tailEnd/>
          </a:ln>
        </p:spPr>
        <p:txBody>
          <a:bodyPr/>
          <a:lstStyle/>
          <a:p>
            <a:pPr>
              <a:spcBef>
                <a:spcPct val="50000"/>
              </a:spcBef>
            </a:pPr>
            <a:r>
              <a:rPr lang="fr-FR" sz="1600" b="1">
                <a:solidFill>
                  <a:schemeClr val="bg1"/>
                </a:solidFill>
              </a:rPr>
              <a:t>On priorise les idées, si c’est nécessaire, on suit des critères définis</a:t>
            </a:r>
          </a:p>
        </p:txBody>
      </p:sp>
      <p:sp>
        <p:nvSpPr>
          <p:cNvPr id="14" name="AutoShape 9"/>
          <p:cNvSpPr>
            <a:spLocks noChangeArrowheads="1"/>
          </p:cNvSpPr>
          <p:nvPr/>
        </p:nvSpPr>
        <p:spPr bwMode="auto">
          <a:xfrm>
            <a:off x="428596" y="5761914"/>
            <a:ext cx="3929090" cy="667482"/>
          </a:xfrm>
          <a:prstGeom prst="roundRect">
            <a:avLst>
              <a:gd name="adj" fmla="val 16667"/>
            </a:avLst>
          </a:prstGeom>
          <a:solidFill>
            <a:srgbClr val="CCFFCC"/>
          </a:solidFill>
          <a:ln w="9525">
            <a:solidFill>
              <a:schemeClr val="tx1"/>
            </a:solidFill>
            <a:round/>
            <a:headEnd/>
            <a:tailEnd/>
          </a:ln>
        </p:spPr>
        <p:txBody>
          <a:bodyPr anchor="ctr"/>
          <a:lstStyle/>
          <a:p>
            <a:pPr>
              <a:spcBef>
                <a:spcPct val="50000"/>
              </a:spcBef>
            </a:pPr>
            <a:r>
              <a:rPr lang="fr-FR" sz="1600" b="1">
                <a:solidFill>
                  <a:schemeClr val="bg1"/>
                </a:solidFill>
              </a:rPr>
              <a:t>On analyse les idées, on discute  et on tire des conclusions</a:t>
            </a:r>
          </a:p>
        </p:txBody>
      </p:sp>
      <p:sp>
        <p:nvSpPr>
          <p:cNvPr id="15" name="Rectangle 13"/>
          <p:cNvSpPr>
            <a:spLocks noChangeArrowheads="1"/>
          </p:cNvSpPr>
          <p:nvPr/>
        </p:nvSpPr>
        <p:spPr bwMode="auto">
          <a:xfrm>
            <a:off x="4643438" y="4911023"/>
            <a:ext cx="4143404" cy="571497"/>
          </a:xfrm>
          <a:prstGeom prst="rect">
            <a:avLst/>
          </a:prstGeom>
          <a:solidFill>
            <a:srgbClr val="FFFF99"/>
          </a:solidFill>
          <a:ln w="9525">
            <a:solidFill>
              <a:schemeClr val="tx1"/>
            </a:solidFill>
            <a:miter lim="800000"/>
            <a:headEnd/>
            <a:tailEnd/>
          </a:ln>
        </p:spPr>
        <p:txBody>
          <a:bodyPr/>
          <a:lstStyle/>
          <a:p>
            <a:pPr algn="just">
              <a:spcBef>
                <a:spcPct val="50000"/>
              </a:spcBef>
            </a:pPr>
            <a:r>
              <a:rPr lang="fr-FR" sz="1600" b="1" dirty="0">
                <a:solidFill>
                  <a:schemeClr val="bg1"/>
                </a:solidFill>
              </a:rPr>
              <a:t>Ne pas utiliser  le vote pour prioriser les problèmes </a:t>
            </a:r>
          </a:p>
        </p:txBody>
      </p:sp>
      <p:sp>
        <p:nvSpPr>
          <p:cNvPr id="16" name="Rectangle 11"/>
          <p:cNvSpPr>
            <a:spLocks noChangeArrowheads="1"/>
          </p:cNvSpPr>
          <p:nvPr/>
        </p:nvSpPr>
        <p:spPr bwMode="auto">
          <a:xfrm>
            <a:off x="4643438" y="5761914"/>
            <a:ext cx="4071966" cy="571497"/>
          </a:xfrm>
          <a:prstGeom prst="rect">
            <a:avLst/>
          </a:prstGeom>
          <a:solidFill>
            <a:srgbClr val="FFFF99"/>
          </a:solidFill>
          <a:ln w="9525">
            <a:solidFill>
              <a:schemeClr val="tx1"/>
            </a:solidFill>
            <a:miter lim="800000"/>
            <a:headEnd/>
            <a:tailEnd/>
          </a:ln>
        </p:spPr>
        <p:txBody>
          <a:bodyPr anchor="ctr"/>
          <a:lstStyle/>
          <a:p>
            <a:pPr algn="just">
              <a:spcBef>
                <a:spcPct val="50000"/>
              </a:spcBef>
            </a:pPr>
            <a:r>
              <a:rPr lang="fr-FR" sz="1600" b="1">
                <a:solidFill>
                  <a:schemeClr val="bg1"/>
                </a:solidFill>
              </a:rPr>
              <a:t>Discuter, analyser et finir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75821"/>
                                        </p:tgtEl>
                                        <p:attrNameLst>
                                          <p:attrName>style.visibility</p:attrName>
                                        </p:attrNameLst>
                                      </p:cBhvr>
                                      <p:to>
                                        <p:strVal val="visible"/>
                                      </p:to>
                                    </p:set>
                                    <p:anim calcmode="lin" valueType="num">
                                      <p:cBhvr additive="base">
                                        <p:cTn id="13" dur="500" fill="hold"/>
                                        <p:tgtEl>
                                          <p:spTgt spid="375821"/>
                                        </p:tgtEl>
                                        <p:attrNameLst>
                                          <p:attrName>ppt_x</p:attrName>
                                        </p:attrNameLst>
                                      </p:cBhvr>
                                      <p:tavLst>
                                        <p:tav tm="0">
                                          <p:val>
                                            <p:strVal val="#ppt_x"/>
                                          </p:val>
                                        </p:tav>
                                        <p:tav tm="100000">
                                          <p:val>
                                            <p:strVal val="#ppt_x"/>
                                          </p:val>
                                        </p:tav>
                                      </p:tavLst>
                                    </p:anim>
                                    <p:anim calcmode="lin" valueType="num">
                                      <p:cBhvr additive="base">
                                        <p:cTn id="14" dur="500" fill="hold"/>
                                        <p:tgtEl>
                                          <p:spTgt spid="37582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gtEl>
                                        <p:attrNameLst>
                                          <p:attrName>style.visibility</p:attrName>
                                        </p:attrNameLst>
                                      </p:cBhvr>
                                      <p:to>
                                        <p:strVal val="visible"/>
                                      </p:to>
                                    </p:set>
                                    <p:anim calcmode="lin" valueType="num">
                                      <p:cBhvr additive="base">
                                        <p:cTn id="19" dur="500" fill="hold"/>
                                        <p:tgtEl>
                                          <p:spTgt spid="14339"/>
                                        </p:tgtEl>
                                        <p:attrNameLst>
                                          <p:attrName>ppt_x</p:attrName>
                                        </p:attrNameLst>
                                      </p:cBhvr>
                                      <p:tavLst>
                                        <p:tav tm="0">
                                          <p:val>
                                            <p:strVal val="0-#ppt_w/2"/>
                                          </p:val>
                                        </p:tav>
                                        <p:tav tm="100000">
                                          <p:val>
                                            <p:strVal val="#ppt_x"/>
                                          </p:val>
                                        </p:tav>
                                      </p:tavLst>
                                    </p:anim>
                                    <p:anim calcmode="lin" valueType="num">
                                      <p:cBhvr additive="base">
                                        <p:cTn id="20"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343"/>
                                        </p:tgtEl>
                                        <p:attrNameLst>
                                          <p:attrName>style.visibility</p:attrName>
                                        </p:attrNameLst>
                                      </p:cBhvr>
                                      <p:to>
                                        <p:strVal val="visible"/>
                                      </p:to>
                                    </p:set>
                                    <p:anim calcmode="lin" valueType="num">
                                      <p:cBhvr additive="base">
                                        <p:cTn id="25" dur="500" fill="hold"/>
                                        <p:tgtEl>
                                          <p:spTgt spid="14343"/>
                                        </p:tgtEl>
                                        <p:attrNameLst>
                                          <p:attrName>ppt_x</p:attrName>
                                        </p:attrNameLst>
                                      </p:cBhvr>
                                      <p:tavLst>
                                        <p:tav tm="0">
                                          <p:val>
                                            <p:strVal val="1+#ppt_w/2"/>
                                          </p:val>
                                        </p:tav>
                                        <p:tav tm="100000">
                                          <p:val>
                                            <p:strVal val="#ppt_x"/>
                                          </p:val>
                                        </p:tav>
                                      </p:tavLst>
                                    </p:anim>
                                    <p:anim calcmode="lin" valueType="num">
                                      <p:cBhvr additive="base">
                                        <p:cTn id="26"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1"/>
                                        </p:tgtEl>
                                        <p:attrNameLst>
                                          <p:attrName>style.visibility</p:attrName>
                                        </p:attrNameLst>
                                      </p:cBhvr>
                                      <p:to>
                                        <p:strVal val="visible"/>
                                      </p:to>
                                    </p:set>
                                    <p:anim calcmode="lin" valueType="num">
                                      <p:cBhvr additive="base">
                                        <p:cTn id="31" dur="500" fill="hold"/>
                                        <p:tgtEl>
                                          <p:spTgt spid="14341"/>
                                        </p:tgtEl>
                                        <p:attrNameLst>
                                          <p:attrName>ppt_x</p:attrName>
                                        </p:attrNameLst>
                                      </p:cBhvr>
                                      <p:tavLst>
                                        <p:tav tm="0">
                                          <p:val>
                                            <p:strVal val="0-#ppt_w/2"/>
                                          </p:val>
                                        </p:tav>
                                        <p:tav tm="100000">
                                          <p:val>
                                            <p:strVal val="#ppt_x"/>
                                          </p:val>
                                        </p:tav>
                                      </p:tavLst>
                                    </p:anim>
                                    <p:anim calcmode="lin" valueType="num">
                                      <p:cBhvr additive="base">
                                        <p:cTn id="32"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346"/>
                                        </p:tgtEl>
                                        <p:attrNameLst>
                                          <p:attrName>style.visibility</p:attrName>
                                        </p:attrNameLst>
                                      </p:cBhvr>
                                      <p:to>
                                        <p:strVal val="visible"/>
                                      </p:to>
                                    </p:set>
                                    <p:anim calcmode="lin" valueType="num">
                                      <p:cBhvr additive="base">
                                        <p:cTn id="37" dur="500" fill="hold"/>
                                        <p:tgtEl>
                                          <p:spTgt spid="14346"/>
                                        </p:tgtEl>
                                        <p:attrNameLst>
                                          <p:attrName>ppt_x</p:attrName>
                                        </p:attrNameLst>
                                      </p:cBhvr>
                                      <p:tavLst>
                                        <p:tav tm="0">
                                          <p:val>
                                            <p:strVal val="1+#ppt_w/2"/>
                                          </p:val>
                                        </p:tav>
                                        <p:tav tm="100000">
                                          <p:val>
                                            <p:strVal val="#ppt_x"/>
                                          </p:val>
                                        </p:tav>
                                      </p:tavLst>
                                    </p:anim>
                                    <p:anim calcmode="lin" valueType="num">
                                      <p:cBhvr additive="base">
                                        <p:cTn id="38"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42"/>
                                        </p:tgtEl>
                                        <p:attrNameLst>
                                          <p:attrName>style.visibility</p:attrName>
                                        </p:attrNameLst>
                                      </p:cBhvr>
                                      <p:to>
                                        <p:strVal val="visible"/>
                                      </p:to>
                                    </p:set>
                                    <p:anim calcmode="lin" valueType="num">
                                      <p:cBhvr additive="base">
                                        <p:cTn id="43" dur="500" fill="hold"/>
                                        <p:tgtEl>
                                          <p:spTgt spid="14342"/>
                                        </p:tgtEl>
                                        <p:attrNameLst>
                                          <p:attrName>ppt_x</p:attrName>
                                        </p:attrNameLst>
                                      </p:cBhvr>
                                      <p:tavLst>
                                        <p:tav tm="0">
                                          <p:val>
                                            <p:strVal val="0-#ppt_w/2"/>
                                          </p:val>
                                        </p:tav>
                                        <p:tav tm="100000">
                                          <p:val>
                                            <p:strVal val="#ppt_x"/>
                                          </p:val>
                                        </p:tav>
                                      </p:tavLst>
                                    </p:anim>
                                    <p:anim calcmode="lin" valueType="num">
                                      <p:cBhvr additive="base">
                                        <p:cTn id="44"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347"/>
                                        </p:tgtEl>
                                        <p:attrNameLst>
                                          <p:attrName>style.visibility</p:attrName>
                                        </p:attrNameLst>
                                      </p:cBhvr>
                                      <p:to>
                                        <p:strVal val="visible"/>
                                      </p:to>
                                    </p:set>
                                    <p:anim calcmode="lin" valueType="num">
                                      <p:cBhvr additive="base">
                                        <p:cTn id="49" dur="500" fill="hold"/>
                                        <p:tgtEl>
                                          <p:spTgt spid="14347"/>
                                        </p:tgtEl>
                                        <p:attrNameLst>
                                          <p:attrName>ppt_x</p:attrName>
                                        </p:attrNameLst>
                                      </p:cBhvr>
                                      <p:tavLst>
                                        <p:tav tm="0">
                                          <p:val>
                                            <p:strVal val="1+#ppt_w/2"/>
                                          </p:val>
                                        </p:tav>
                                        <p:tav tm="100000">
                                          <p:val>
                                            <p:strVal val="#ppt_x"/>
                                          </p:val>
                                        </p:tav>
                                      </p:tavLst>
                                    </p:anim>
                                    <p:anim calcmode="lin" valueType="num">
                                      <p:cBhvr additive="base">
                                        <p:cTn id="50"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345"/>
                                        </p:tgtEl>
                                        <p:attrNameLst>
                                          <p:attrName>style.visibility</p:attrName>
                                        </p:attrNameLst>
                                      </p:cBhvr>
                                      <p:to>
                                        <p:strVal val="visible"/>
                                      </p:to>
                                    </p:set>
                                    <p:anim calcmode="lin" valueType="num">
                                      <p:cBhvr additive="base">
                                        <p:cTn id="55" dur="500" fill="hold"/>
                                        <p:tgtEl>
                                          <p:spTgt spid="14345"/>
                                        </p:tgtEl>
                                        <p:attrNameLst>
                                          <p:attrName>ppt_x</p:attrName>
                                        </p:attrNameLst>
                                      </p:cBhvr>
                                      <p:tavLst>
                                        <p:tav tm="0">
                                          <p:val>
                                            <p:strVal val="#ppt_x"/>
                                          </p:val>
                                        </p:tav>
                                        <p:tav tm="100000">
                                          <p:val>
                                            <p:strVal val="#ppt_x"/>
                                          </p:val>
                                        </p:tav>
                                      </p:tavLst>
                                    </p:anim>
                                    <p:anim calcmode="lin" valueType="num">
                                      <p:cBhvr additive="base">
                                        <p:cTn id="56"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348"/>
                                        </p:tgtEl>
                                        <p:attrNameLst>
                                          <p:attrName>style.visibility</p:attrName>
                                        </p:attrNameLst>
                                      </p:cBhvr>
                                      <p:to>
                                        <p:strVal val="visible"/>
                                      </p:to>
                                    </p:set>
                                    <p:anim calcmode="lin" valueType="num">
                                      <p:cBhvr additive="base">
                                        <p:cTn id="61" dur="500" fill="hold"/>
                                        <p:tgtEl>
                                          <p:spTgt spid="14348"/>
                                        </p:tgtEl>
                                        <p:attrNameLst>
                                          <p:attrName>ppt_x</p:attrName>
                                        </p:attrNameLst>
                                      </p:cBhvr>
                                      <p:tavLst>
                                        <p:tav tm="0">
                                          <p:val>
                                            <p:strVal val="#ppt_x"/>
                                          </p:val>
                                        </p:tav>
                                        <p:tav tm="100000">
                                          <p:val>
                                            <p:strVal val="#ppt_x"/>
                                          </p:val>
                                        </p:tav>
                                      </p:tavLst>
                                    </p:anim>
                                    <p:anim calcmode="lin" valueType="num">
                                      <p:cBhvr additive="base">
                                        <p:cTn id="62"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1+#ppt_w/2"/>
                                          </p:val>
                                        </p:tav>
                                        <p:tav tm="100000">
                                          <p:val>
                                            <p:strVal val="#ppt_x"/>
                                          </p:val>
                                        </p:tav>
                                      </p:tavLst>
                                    </p:anim>
                                    <p:anim calcmode="lin" valueType="num">
                                      <p:cBhvr additive="base">
                                        <p:cTn id="7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14341" grpId="0" animBg="1"/>
      <p:bldP spid="14342" grpId="0" animBg="1"/>
      <p:bldP spid="14343" grpId="0" animBg="1"/>
      <p:bldP spid="14345" grpId="0" animBg="1"/>
      <p:bldP spid="14346" grpId="0" animBg="1"/>
      <p:bldP spid="14347" grpId="0" animBg="1"/>
      <p:bldP spid="14348" grpId="0" animBg="1"/>
      <p:bldP spid="375821" grpId="0"/>
      <p:bldP spid="13" grpId="0" animBg="1"/>
      <p:bldP spid="14" grpId="0" animBg="1"/>
      <p:bldP spid="15" grpId="0" animBg="1"/>
      <p:bldP spid="1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57158" y="928670"/>
            <a:ext cx="8305800" cy="563563"/>
          </a:xfrm>
        </p:spPr>
        <p:txBody>
          <a:bodyPr/>
          <a:lstStyle/>
          <a:p>
            <a:r>
              <a:rPr lang="fr-FR" sz="2800" dirty="0" smtClean="0">
                <a:solidFill>
                  <a:srgbClr val="FFFF00"/>
                </a:solidFill>
              </a:rPr>
              <a:t>TP N°1 : Les cartes heuristiques ou les </a:t>
            </a:r>
            <a:r>
              <a:rPr lang="fr-FR" sz="2800" dirty="0" err="1" smtClean="0">
                <a:solidFill>
                  <a:srgbClr val="FFFF00"/>
                </a:solidFill>
              </a:rPr>
              <a:t>mindmaps</a:t>
            </a:r>
            <a:r>
              <a:rPr lang="fr-FR" sz="2800" dirty="0" smtClean="0">
                <a:solidFill>
                  <a:srgbClr val="FFFF00"/>
                </a:solidFill>
              </a:rPr>
              <a:t> utilisant </a:t>
            </a:r>
            <a:r>
              <a:rPr lang="fr-FR" sz="2800" dirty="0" err="1" smtClean="0">
                <a:solidFill>
                  <a:srgbClr val="FFFF00"/>
                </a:solidFill>
              </a:rPr>
              <a:t>freemind</a:t>
            </a:r>
            <a:r>
              <a:rPr lang="fr-FR" sz="2800" dirty="0" smtClean="0">
                <a:solidFill>
                  <a:srgbClr val="FFFF00"/>
                </a:solidFill>
              </a:rPr>
              <a:t/>
            </a:r>
            <a:br>
              <a:rPr lang="fr-FR" sz="2800" dirty="0" smtClean="0">
                <a:solidFill>
                  <a:srgbClr val="FFFF00"/>
                </a:solidFill>
              </a:rPr>
            </a:br>
            <a:r>
              <a:rPr lang="fr-FR" sz="2800" dirty="0" smtClean="0">
                <a:solidFill>
                  <a:srgbClr val="FFFF00"/>
                </a:solidFill>
              </a:rPr>
              <a:t/>
            </a:r>
            <a:br>
              <a:rPr lang="fr-FR" sz="2800" dirty="0" smtClean="0">
                <a:solidFill>
                  <a:srgbClr val="FFFF00"/>
                </a:solidFill>
              </a:rPr>
            </a:br>
            <a:endParaRPr lang="fr-FR" sz="2000" dirty="0" smtClean="0">
              <a:solidFill>
                <a:srgbClr val="FFFF00"/>
              </a:solidFill>
            </a:endParaRPr>
          </a:p>
        </p:txBody>
      </p:sp>
      <p:sp>
        <p:nvSpPr>
          <p:cNvPr id="5" name="Espace réservé du contenu 2"/>
          <p:cNvSpPr>
            <a:spLocks noGrp="1"/>
          </p:cNvSpPr>
          <p:nvPr>
            <p:ph idx="1"/>
          </p:nvPr>
        </p:nvSpPr>
        <p:spPr>
          <a:xfrm>
            <a:off x="785786" y="2000240"/>
            <a:ext cx="7358114" cy="2638428"/>
          </a:xfrm>
        </p:spPr>
        <p:txBody>
          <a:bodyPr/>
          <a:lstStyle/>
          <a:p>
            <a:pPr algn="just">
              <a:buNone/>
            </a:pPr>
            <a:r>
              <a:rPr lang="fr-FR" sz="2400" dirty="0" smtClean="0"/>
              <a:t>1- Créer une carte heuristique du management des connaissances</a:t>
            </a:r>
          </a:p>
          <a:p>
            <a:pPr algn="just">
              <a:buNone/>
            </a:pPr>
            <a:r>
              <a:rPr lang="fr-FR" sz="2400" dirty="0" smtClean="0"/>
              <a:t> </a:t>
            </a:r>
          </a:p>
          <a:p>
            <a:pPr algn="just">
              <a:buNone/>
            </a:pPr>
            <a:r>
              <a:rPr lang="fr-FR" sz="2400" dirty="0" smtClean="0"/>
              <a:t>2- Implémentez la dans </a:t>
            </a:r>
            <a:r>
              <a:rPr lang="fr-FR" sz="2400" dirty="0" err="1" smtClean="0"/>
              <a:t>freemind</a:t>
            </a:r>
            <a:endParaRPr lang="fr-FR" sz="2400" dirty="0" smtClean="0"/>
          </a:p>
          <a:p>
            <a:pPr algn="just">
              <a:buNone/>
            </a:pPr>
            <a:endParaRPr lang="fr-FR" sz="2400" dirty="0" smtClean="0"/>
          </a:p>
          <a:p>
            <a:pPr algn="just">
              <a:buNone/>
            </a:pPr>
            <a:r>
              <a:rPr lang="fr-FR" sz="2400" dirty="0" smtClean="0"/>
              <a:t>3- exportez la en </a:t>
            </a:r>
            <a:r>
              <a:rPr lang="fr-FR" sz="2400" dirty="0" err="1" smtClean="0"/>
              <a:t>word</a:t>
            </a:r>
            <a:r>
              <a:rPr lang="fr-FR" sz="2400" dirty="0" smtClean="0"/>
              <a:t> puis PDF</a:t>
            </a:r>
            <a:endParaRPr lang="fr-FR" sz="2400"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57158" y="928670"/>
            <a:ext cx="8305800" cy="563563"/>
          </a:xfrm>
        </p:spPr>
        <p:txBody>
          <a:bodyPr/>
          <a:lstStyle/>
          <a:p>
            <a:r>
              <a:rPr lang="fr-FR" sz="2800" dirty="0" smtClean="0">
                <a:solidFill>
                  <a:srgbClr val="FFFF00"/>
                </a:solidFill>
              </a:rPr>
              <a:t>TP N°2 : La méthode </a:t>
            </a:r>
            <a:r>
              <a:rPr lang="fr-FR" sz="2800" dirty="0" err="1" smtClean="0">
                <a:solidFill>
                  <a:srgbClr val="FFFF00"/>
                </a:solidFill>
              </a:rPr>
              <a:t>CommonKADS</a:t>
            </a:r>
            <a:r>
              <a:rPr lang="fr-FR" sz="2800" dirty="0" smtClean="0">
                <a:solidFill>
                  <a:srgbClr val="FFFF00"/>
                </a:solidFill>
              </a:rPr>
              <a:t/>
            </a:r>
            <a:br>
              <a:rPr lang="fr-FR" sz="2800" dirty="0" smtClean="0">
                <a:solidFill>
                  <a:srgbClr val="FFFF00"/>
                </a:solidFill>
              </a:rPr>
            </a:br>
            <a:r>
              <a:rPr lang="fr-FR" sz="2800" dirty="0" smtClean="0">
                <a:solidFill>
                  <a:srgbClr val="FFFF00"/>
                </a:solidFill>
              </a:rPr>
              <a:t/>
            </a:r>
            <a:br>
              <a:rPr lang="fr-FR" sz="2800" dirty="0" smtClean="0">
                <a:solidFill>
                  <a:srgbClr val="FFFF00"/>
                </a:solidFill>
              </a:rPr>
            </a:br>
            <a:endParaRPr lang="fr-FR" sz="2000" dirty="0" smtClean="0">
              <a:solidFill>
                <a:srgbClr val="FFFF00"/>
              </a:solidFill>
            </a:endParaRPr>
          </a:p>
        </p:txBody>
      </p:sp>
      <p:sp>
        <p:nvSpPr>
          <p:cNvPr id="5" name="Espace réservé du contenu 2"/>
          <p:cNvSpPr>
            <a:spLocks noGrp="1"/>
          </p:cNvSpPr>
          <p:nvPr>
            <p:ph idx="1"/>
          </p:nvPr>
        </p:nvSpPr>
        <p:spPr>
          <a:xfrm>
            <a:off x="785786" y="2000240"/>
            <a:ext cx="7358114" cy="2638428"/>
          </a:xfrm>
        </p:spPr>
        <p:txBody>
          <a:bodyPr/>
          <a:lstStyle/>
          <a:p>
            <a:pPr algn="just">
              <a:buNone/>
            </a:pPr>
            <a:r>
              <a:rPr lang="fr-FR" sz="2400" dirty="0" smtClean="0"/>
              <a:t>1- Suivre l’exposé de l’étude de cas: </a:t>
            </a:r>
            <a:r>
              <a:rPr lang="fr-FR" sz="2400" dirty="0"/>
              <a:t>A</a:t>
            </a:r>
            <a:r>
              <a:rPr lang="fr-FR" sz="2400" dirty="0" smtClean="0"/>
              <a:t>pplication de </a:t>
            </a:r>
            <a:r>
              <a:rPr lang="fr-FR" sz="2400" dirty="0" err="1" smtClean="0"/>
              <a:t>CommonKADS</a:t>
            </a:r>
            <a:r>
              <a:rPr lang="fr-FR" sz="2400" dirty="0" smtClean="0"/>
              <a:t> à la centrale de Jijel</a:t>
            </a:r>
          </a:p>
          <a:p>
            <a:pPr algn="just">
              <a:buNone/>
            </a:pPr>
            <a:endParaRPr lang="fr-FR" sz="2400" dirty="0" smtClean="0"/>
          </a:p>
          <a:p>
            <a:pPr algn="just">
              <a:buNone/>
            </a:pPr>
            <a:r>
              <a:rPr lang="fr-FR" sz="2400" dirty="0" smtClean="0"/>
              <a:t>2- Posez des question et faites des commentaires</a:t>
            </a:r>
          </a:p>
          <a:p>
            <a:pPr algn="just">
              <a:buNone/>
            </a:pPr>
            <a:r>
              <a:rPr lang="fr-FR" sz="2400" dirty="0" smtClean="0"/>
              <a:t> </a:t>
            </a:r>
            <a:endParaRPr lang="fr-FR" sz="24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365107"/>
            <a:ext cx="8305800" cy="563563"/>
          </a:xfrm>
        </p:spPr>
        <p:txBody>
          <a:bodyPr/>
          <a:lstStyle/>
          <a:p>
            <a:r>
              <a:rPr lang="fr-FR" sz="2800" dirty="0" smtClean="0">
                <a:solidFill>
                  <a:srgbClr val="FFFF00"/>
                </a:solidFill>
              </a:rPr>
              <a:t>TP N°3 : COMBINAISON CONNAISSANCES</a:t>
            </a:r>
            <a:br>
              <a:rPr lang="fr-FR" sz="2800" dirty="0" smtClean="0">
                <a:solidFill>
                  <a:srgbClr val="FFFF00"/>
                </a:solidFill>
              </a:rPr>
            </a:br>
            <a:r>
              <a:rPr lang="fr-FR" sz="2000" dirty="0" smtClean="0">
                <a:solidFill>
                  <a:srgbClr val="FFFF00"/>
                </a:solidFill>
              </a:rPr>
              <a:t>Explicites vers explicites ( 1h 30 mn )</a:t>
            </a:r>
          </a:p>
        </p:txBody>
      </p:sp>
      <p:sp>
        <p:nvSpPr>
          <p:cNvPr id="5" name="Espace réservé du contenu 2"/>
          <p:cNvSpPr>
            <a:spLocks noGrp="1"/>
          </p:cNvSpPr>
          <p:nvPr>
            <p:ph idx="1"/>
          </p:nvPr>
        </p:nvSpPr>
        <p:spPr>
          <a:xfrm>
            <a:off x="457200" y="1219200"/>
            <a:ext cx="8229600" cy="5181600"/>
          </a:xfrm>
        </p:spPr>
        <p:txBody>
          <a:bodyPr/>
          <a:lstStyle/>
          <a:p>
            <a:pPr algn="just"/>
            <a:r>
              <a:rPr lang="fr-FR" sz="2400" dirty="0" smtClean="0"/>
              <a:t>Présentation de deux vidéo de deux processus industriels; </a:t>
            </a:r>
          </a:p>
          <a:p>
            <a:pPr algn="just">
              <a:buNone/>
            </a:pPr>
            <a:r>
              <a:rPr lang="fr-FR" sz="2400" b="1" dirty="0" smtClean="0">
                <a:solidFill>
                  <a:srgbClr val="FFFF00"/>
                </a:solidFill>
              </a:rPr>
              <a:t>1</a:t>
            </a:r>
            <a:r>
              <a:rPr lang="fr-FR" sz="2400" dirty="0" smtClean="0"/>
              <a:t>- La dance des robots, vidéo sans commentaires (tiré de la série comment c’ est fait)</a:t>
            </a:r>
          </a:p>
          <a:p>
            <a:pPr algn="just">
              <a:buNone/>
            </a:pPr>
            <a:r>
              <a:rPr lang="fr-FR" sz="2400" b="1" dirty="0" smtClean="0">
                <a:solidFill>
                  <a:srgbClr val="FFFF00"/>
                </a:solidFill>
              </a:rPr>
              <a:t>2</a:t>
            </a:r>
            <a:r>
              <a:rPr lang="fr-FR" sz="2400" dirty="0" smtClean="0"/>
              <a:t>- La fabrication des baignoires modernes; avec commentaires (tiré de la série comment c’ est fait)</a:t>
            </a:r>
          </a:p>
          <a:p>
            <a:pPr algn="just"/>
            <a:r>
              <a:rPr lang="fr-FR" sz="2400" dirty="0" smtClean="0"/>
              <a:t>Chacun extrait les connaissances existantes dans une vidéo; traitements en plusieurs passes autorisés (30 mn, addition de 10 mn à la demande)</a:t>
            </a:r>
          </a:p>
          <a:p>
            <a:pPr algn="just"/>
            <a:r>
              <a:rPr lang="fr-FR" sz="2400" dirty="0" smtClean="0"/>
              <a:t>Chaque groupe exposera les connaissances explicitées</a:t>
            </a:r>
          </a:p>
          <a:p>
            <a:pPr algn="just"/>
            <a:r>
              <a:rPr lang="fr-FR" sz="2400" dirty="0" smtClean="0"/>
              <a:t>Discussion et Comparaison des deux exposés</a:t>
            </a:r>
            <a:endParaRPr lang="fr-FR" sz="2400"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28600"/>
            <a:ext cx="8305800" cy="563563"/>
          </a:xfrm>
        </p:spPr>
        <p:txBody>
          <a:bodyPr/>
          <a:lstStyle/>
          <a:p>
            <a:r>
              <a:rPr lang="fr-FR" dirty="0" smtClean="0">
                <a:solidFill>
                  <a:srgbClr val="FFFF00"/>
                </a:solidFill>
              </a:rPr>
              <a:t>TP N° 4 : Organisation d’une séance de brainstorming (1 h 30)</a:t>
            </a:r>
            <a:endParaRPr lang="fr-FR" sz="2800" dirty="0" smtClean="0">
              <a:solidFill>
                <a:srgbClr val="FFFF00"/>
              </a:solidFill>
            </a:endParaRPr>
          </a:p>
        </p:txBody>
      </p:sp>
      <p:sp>
        <p:nvSpPr>
          <p:cNvPr id="5" name="Espace réservé du contenu 2"/>
          <p:cNvSpPr>
            <a:spLocks noGrp="1"/>
          </p:cNvSpPr>
          <p:nvPr>
            <p:ph idx="1"/>
          </p:nvPr>
        </p:nvSpPr>
        <p:spPr>
          <a:xfrm>
            <a:off x="457200" y="1219200"/>
            <a:ext cx="8229600" cy="5181600"/>
          </a:xfrm>
        </p:spPr>
        <p:txBody>
          <a:bodyPr/>
          <a:lstStyle/>
          <a:p>
            <a:pPr algn="just"/>
            <a:r>
              <a:rPr lang="fr-FR" sz="2200" dirty="0" smtClean="0"/>
              <a:t>Présentation du processus de déroulement d’une séance de brainstorming.</a:t>
            </a:r>
          </a:p>
          <a:p>
            <a:pPr algn="just"/>
            <a:r>
              <a:rPr lang="fr-FR" sz="2200" dirty="0" smtClean="0"/>
              <a:t>Choix de résolution d’un problème posé par les masters dans un système de production; (10 mn); si abstention; poser le problème de transmission des connaissances d’un enseignant à ses étudiants.</a:t>
            </a:r>
          </a:p>
          <a:p>
            <a:pPr algn="just"/>
            <a:r>
              <a:rPr lang="fr-FR" sz="2200" dirty="0" smtClean="0"/>
              <a:t>Choix de l’animateur par les masters par consensus ou vote; (05 mn); il peut être secondé par un étudiant qui fera le secrétariat.</a:t>
            </a:r>
          </a:p>
          <a:p>
            <a:pPr algn="just"/>
            <a:r>
              <a:rPr lang="fr-FR" sz="2200" dirty="0" smtClean="0"/>
              <a:t>Quelque soit la dégénération du processus; l’enseignant n’intervient jamais</a:t>
            </a:r>
            <a:r>
              <a:rPr lang="fr-FR" sz="2200" dirty="0" smtClean="0"/>
              <a:t>…(sauf annoncer la fin).</a:t>
            </a:r>
            <a:endParaRPr lang="fr-FR" sz="2200" dirty="0" smtClean="0"/>
          </a:p>
          <a:p>
            <a:pPr algn="just"/>
            <a:r>
              <a:rPr lang="fr-FR" sz="2200" dirty="0" smtClean="0"/>
              <a:t>La séance se termine après une 1 heure de temps au max ou quand l’animateur prononce la fin de la séance.</a:t>
            </a:r>
          </a:p>
          <a:p>
            <a:pPr algn="just"/>
            <a:r>
              <a:rPr lang="fr-FR" sz="2200" dirty="0" smtClean="0"/>
              <a:t>Discussion; Evaluation de la séances; points forts et faibles…</a:t>
            </a:r>
          </a:p>
          <a:p>
            <a:pPr algn="just"/>
            <a:endParaRPr lang="fr-FR" sz="2200"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14282" y="365107"/>
            <a:ext cx="8929718" cy="563563"/>
          </a:xfrm>
        </p:spPr>
        <p:txBody>
          <a:bodyPr/>
          <a:lstStyle/>
          <a:p>
            <a:r>
              <a:rPr lang="fr-FR" sz="2700" dirty="0" smtClean="0">
                <a:solidFill>
                  <a:srgbClr val="FFFF00"/>
                </a:solidFill>
              </a:rPr>
              <a:t>TP N 5: Externalisation des connaissances </a:t>
            </a:r>
            <a:br>
              <a:rPr lang="fr-FR" sz="2700" dirty="0" smtClean="0">
                <a:solidFill>
                  <a:srgbClr val="FFFF00"/>
                </a:solidFill>
              </a:rPr>
            </a:br>
            <a:r>
              <a:rPr lang="fr-FR" sz="2700" dirty="0" smtClean="0">
                <a:solidFill>
                  <a:srgbClr val="FFFF00"/>
                </a:solidFill>
              </a:rPr>
              <a:t>tacites; conduite à tenir avec les experts (1 h 30)</a:t>
            </a:r>
            <a:endParaRPr lang="fr-FR" sz="2700" dirty="0">
              <a:solidFill>
                <a:srgbClr val="FFFF00"/>
              </a:solidFill>
            </a:endParaRPr>
          </a:p>
        </p:txBody>
      </p:sp>
      <p:sp>
        <p:nvSpPr>
          <p:cNvPr id="5" name="ZoneTexte 4"/>
          <p:cNvSpPr txBox="1"/>
          <p:nvPr/>
        </p:nvSpPr>
        <p:spPr>
          <a:xfrm>
            <a:off x="571472" y="1357298"/>
            <a:ext cx="8215338" cy="4893647"/>
          </a:xfrm>
          <a:prstGeom prst="rect">
            <a:avLst/>
          </a:prstGeom>
          <a:noFill/>
        </p:spPr>
        <p:txBody>
          <a:bodyPr wrap="square" rtlCol="0">
            <a:spAutoFit/>
          </a:bodyPr>
          <a:lstStyle/>
          <a:p>
            <a:pPr algn="just"/>
            <a:r>
              <a:rPr lang="fr-FR" sz="2400" b="1" dirty="0" smtClean="0">
                <a:solidFill>
                  <a:srgbClr val="FFFF00"/>
                </a:solidFill>
              </a:rPr>
              <a:t>1</a:t>
            </a:r>
            <a:r>
              <a:rPr lang="fr-FR" sz="2400" dirty="0" smtClean="0"/>
              <a:t>- Les étudiants préparent des questions à poser à l’expert</a:t>
            </a:r>
          </a:p>
          <a:p>
            <a:pPr algn="just"/>
            <a:r>
              <a:rPr lang="fr-FR" sz="2400" dirty="0" smtClean="0"/>
              <a:t>Travail individuel sans concertations (1 h); </a:t>
            </a:r>
          </a:p>
          <a:p>
            <a:pPr algn="just"/>
            <a:endParaRPr lang="fr-FR" sz="2400" dirty="0" smtClean="0"/>
          </a:p>
          <a:p>
            <a:pPr algn="just"/>
            <a:r>
              <a:rPr lang="fr-FR" sz="2400" b="1" dirty="0" smtClean="0">
                <a:solidFill>
                  <a:srgbClr val="FFFF00"/>
                </a:solidFill>
              </a:rPr>
              <a:t>2- </a:t>
            </a:r>
            <a:r>
              <a:rPr lang="fr-FR" sz="2400" dirty="0" smtClean="0"/>
              <a:t>A l’arrivée de l’expert un étudiant volontaire lui crée un centre d’intérêt et éclaircit le but de la séance et l’expert préside la séance; l’enseignant n’intervient pas</a:t>
            </a:r>
          </a:p>
          <a:p>
            <a:pPr algn="just"/>
            <a:endParaRPr lang="fr-FR" sz="2400" dirty="0" smtClean="0"/>
          </a:p>
          <a:p>
            <a:pPr algn="just"/>
            <a:r>
              <a:rPr lang="fr-FR" sz="2400" b="1" dirty="0" smtClean="0">
                <a:solidFill>
                  <a:srgbClr val="FFFF00"/>
                </a:solidFill>
              </a:rPr>
              <a:t>3- </a:t>
            </a:r>
            <a:r>
              <a:rPr lang="fr-FR" sz="2400" dirty="0" smtClean="0"/>
              <a:t>Après 30 mn on clôture; On demande à l’expert de nous faire une conclusion concernant le déroulement et le </a:t>
            </a:r>
            <a:r>
              <a:rPr lang="fr-FR" sz="2400" dirty="0" smtClean="0">
                <a:solidFill>
                  <a:srgbClr val="FFC000"/>
                </a:solidFill>
              </a:rPr>
              <a:t>savoir être des étudiants; </a:t>
            </a:r>
          </a:p>
          <a:p>
            <a:pPr algn="just"/>
            <a:endParaRPr lang="fr-FR" sz="2400" dirty="0" smtClean="0"/>
          </a:p>
          <a:p>
            <a:pPr algn="just"/>
            <a:r>
              <a:rPr lang="fr-FR" sz="2400" b="1" dirty="0" smtClean="0">
                <a:solidFill>
                  <a:srgbClr val="FFFF00"/>
                </a:solidFill>
              </a:rPr>
              <a:t>4</a:t>
            </a:r>
            <a:r>
              <a:rPr lang="fr-FR" sz="2400" dirty="0" smtClean="0"/>
              <a:t>- Conclusion faite par l’enseignant concernant le déroulement et la conduite des étudiants avec l’expert</a:t>
            </a:r>
            <a:endParaRPr lang="fr-FR" sz="2400"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14282" y="214290"/>
            <a:ext cx="8929718" cy="563563"/>
          </a:xfrm>
        </p:spPr>
        <p:txBody>
          <a:bodyPr/>
          <a:lstStyle/>
          <a:p>
            <a:r>
              <a:rPr lang="fr-FR" sz="2700" dirty="0" smtClean="0">
                <a:solidFill>
                  <a:srgbClr val="FFFF00"/>
                </a:solidFill>
              </a:rPr>
              <a:t>TP N 6: Invention industrielle</a:t>
            </a:r>
            <a:endParaRPr lang="fr-FR" sz="2700" dirty="0">
              <a:solidFill>
                <a:srgbClr val="FFFF00"/>
              </a:solidFill>
            </a:endParaRPr>
          </a:p>
        </p:txBody>
      </p:sp>
      <p:sp>
        <p:nvSpPr>
          <p:cNvPr id="5" name="ZoneTexte 4"/>
          <p:cNvSpPr txBox="1"/>
          <p:nvPr/>
        </p:nvSpPr>
        <p:spPr>
          <a:xfrm>
            <a:off x="500034" y="1000108"/>
            <a:ext cx="8215338" cy="5632311"/>
          </a:xfrm>
          <a:prstGeom prst="rect">
            <a:avLst/>
          </a:prstGeom>
          <a:noFill/>
        </p:spPr>
        <p:txBody>
          <a:bodyPr wrap="square" rtlCol="0">
            <a:spAutoFit/>
          </a:bodyPr>
          <a:lstStyle/>
          <a:p>
            <a:pPr algn="just"/>
            <a:r>
              <a:rPr lang="fr-FR" sz="2400" b="1" dirty="0" smtClean="0">
                <a:solidFill>
                  <a:srgbClr val="FFFF00"/>
                </a:solidFill>
              </a:rPr>
              <a:t>1</a:t>
            </a:r>
            <a:r>
              <a:rPr lang="fr-FR" sz="2400" dirty="0" smtClean="0"/>
              <a:t>- Si vous auriez inventé quelque chose ça serait quoi?</a:t>
            </a:r>
          </a:p>
          <a:p>
            <a:pPr algn="just"/>
            <a:endParaRPr lang="fr-FR" sz="2400" dirty="0" smtClean="0"/>
          </a:p>
          <a:p>
            <a:pPr algn="just"/>
            <a:r>
              <a:rPr lang="fr-FR" sz="2400" b="1" dirty="0" smtClean="0">
                <a:solidFill>
                  <a:srgbClr val="FFFF00"/>
                </a:solidFill>
              </a:rPr>
              <a:t>2- Pourquoi?</a:t>
            </a:r>
          </a:p>
          <a:p>
            <a:pPr algn="just"/>
            <a:endParaRPr lang="fr-FR" sz="2400" dirty="0" smtClean="0"/>
          </a:p>
          <a:p>
            <a:pPr algn="just"/>
            <a:r>
              <a:rPr lang="fr-FR" sz="2400" b="1" dirty="0" smtClean="0">
                <a:solidFill>
                  <a:srgbClr val="FFFF00"/>
                </a:solidFill>
              </a:rPr>
              <a:t>3- </a:t>
            </a:r>
            <a:r>
              <a:rPr lang="fr-FR" sz="2400" dirty="0" smtClean="0"/>
              <a:t>Etes-vous sûre que cette solution n’existe pas ailleurs</a:t>
            </a:r>
            <a:endParaRPr lang="fr-FR" sz="2400" dirty="0" smtClean="0">
              <a:solidFill>
                <a:srgbClr val="FFC000"/>
              </a:solidFill>
            </a:endParaRPr>
          </a:p>
          <a:p>
            <a:pPr algn="just"/>
            <a:endParaRPr lang="fr-FR" sz="2400" dirty="0" smtClean="0"/>
          </a:p>
          <a:p>
            <a:pPr algn="just"/>
            <a:r>
              <a:rPr lang="fr-FR" sz="2400" b="1" dirty="0" smtClean="0">
                <a:solidFill>
                  <a:srgbClr val="FFFF00"/>
                </a:solidFill>
              </a:rPr>
              <a:t>4</a:t>
            </a:r>
            <a:r>
              <a:rPr lang="fr-FR" sz="2400" dirty="0" smtClean="0"/>
              <a:t>- Si elle existe, qu’est ce qui lui manque pour innover?</a:t>
            </a:r>
          </a:p>
          <a:p>
            <a:pPr algn="just"/>
            <a:endParaRPr lang="fr-FR" sz="2400" dirty="0" smtClean="0"/>
          </a:p>
          <a:p>
            <a:pPr algn="just"/>
            <a:r>
              <a:rPr lang="fr-FR" sz="2400" b="1" dirty="0" smtClean="0">
                <a:solidFill>
                  <a:srgbClr val="FFFF00"/>
                </a:solidFill>
              </a:rPr>
              <a:t>5</a:t>
            </a:r>
            <a:r>
              <a:rPr lang="fr-FR" sz="2400" dirty="0" smtClean="0"/>
              <a:t>- Faites un schéma de design de l’invention avec une légende</a:t>
            </a:r>
          </a:p>
          <a:p>
            <a:pPr algn="just"/>
            <a:endParaRPr lang="fr-FR" sz="2400" dirty="0" smtClean="0"/>
          </a:p>
          <a:p>
            <a:pPr algn="just"/>
            <a:r>
              <a:rPr lang="fr-FR" sz="2400" b="1" dirty="0" smtClean="0">
                <a:solidFill>
                  <a:srgbClr val="FFFF00"/>
                </a:solidFill>
              </a:rPr>
              <a:t>6</a:t>
            </a:r>
            <a:r>
              <a:rPr lang="fr-FR" sz="2400" dirty="0" smtClean="0"/>
              <a:t>- Quels sont les moyens à mettre en œuvre ?</a:t>
            </a:r>
          </a:p>
          <a:p>
            <a:pPr algn="just"/>
            <a:endParaRPr lang="fr-FR" sz="2400" dirty="0" smtClean="0"/>
          </a:p>
          <a:p>
            <a:pPr algn="just"/>
            <a:r>
              <a:rPr lang="fr-FR" sz="2400" b="1" dirty="0" smtClean="0">
                <a:solidFill>
                  <a:srgbClr val="FFFF00"/>
                </a:solidFill>
              </a:rPr>
              <a:t>7</a:t>
            </a:r>
            <a:r>
              <a:rPr lang="fr-FR" sz="2400" dirty="0" smtClean="0"/>
              <a:t>- Quels seront les contraintes et les obstacles?</a:t>
            </a:r>
          </a:p>
          <a:p>
            <a:pPr algn="just"/>
            <a:endParaRPr lang="fr-FR" sz="2400"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8" name="Rectangle 4"/>
          <p:cNvSpPr>
            <a:spLocks noGrp="1" noChangeArrowheads="1"/>
          </p:cNvSpPr>
          <p:nvPr>
            <p:ph type="ctrTitle"/>
          </p:nvPr>
        </p:nvSpPr>
        <p:spPr>
          <a:xfrm>
            <a:off x="4257700" y="1673223"/>
            <a:ext cx="4886332" cy="1470025"/>
          </a:xfrm>
        </p:spPr>
        <p:txBody>
          <a:bodyPr/>
          <a:lstStyle/>
          <a:p>
            <a:pPr algn="ctr"/>
            <a:r>
              <a:rPr lang="fr-FR" sz="8000" dirty="0" smtClean="0">
                <a:solidFill>
                  <a:srgbClr val="92D050"/>
                </a:solidFill>
              </a:rPr>
              <a:t>MERCI</a:t>
            </a:r>
            <a:r>
              <a:rPr lang="fr-FR" sz="4000" dirty="0">
                <a:solidFill>
                  <a:srgbClr val="92D050"/>
                </a:solidFill>
              </a:rPr>
              <a:t/>
            </a:r>
            <a:br>
              <a:rPr lang="fr-FR" sz="4000" dirty="0">
                <a:solidFill>
                  <a:srgbClr val="92D050"/>
                </a:solidFill>
              </a:rPr>
            </a:br>
            <a:endParaRPr lang="fr-FR" sz="4000" dirty="0">
              <a:solidFill>
                <a:srgbClr val="92D05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solidFill>
                  <a:srgbClr val="FFFF00"/>
                </a:solidFill>
              </a:rPr>
              <a:t/>
            </a:r>
            <a:br>
              <a:rPr lang="fr-FR" sz="3600" dirty="0" smtClean="0">
                <a:solidFill>
                  <a:srgbClr val="FFFF00"/>
                </a:solidFill>
              </a:rPr>
            </a:br>
            <a:r>
              <a:rPr lang="fr-FR" sz="3600" dirty="0" smtClean="0">
                <a:solidFill>
                  <a:srgbClr val="FFFF00"/>
                </a:solidFill>
              </a:rPr>
              <a:t>La connaissance tacite comme source d'innovation (suite)</a:t>
            </a:r>
            <a:endParaRPr lang="fr-FR" sz="3600" dirty="0">
              <a:solidFill>
                <a:srgbClr val="FFFF00"/>
              </a:solidFill>
            </a:endParaRPr>
          </a:p>
        </p:txBody>
      </p:sp>
      <p:sp>
        <p:nvSpPr>
          <p:cNvPr id="3" name="Espace réservé du contenu 2"/>
          <p:cNvSpPr>
            <a:spLocks noGrp="1"/>
          </p:cNvSpPr>
          <p:nvPr>
            <p:ph idx="1"/>
          </p:nvPr>
        </p:nvSpPr>
        <p:spPr>
          <a:xfrm>
            <a:off x="457200" y="1747862"/>
            <a:ext cx="8229600" cy="3681402"/>
          </a:xfrm>
        </p:spPr>
        <p:txBody>
          <a:bodyPr/>
          <a:lstStyle/>
          <a:p>
            <a:pPr algn="just"/>
            <a:r>
              <a:rPr lang="fr-FR" dirty="0">
                <a:solidFill>
                  <a:schemeClr val="tx1"/>
                </a:solidFill>
                <a:latin typeface="+mn-lt"/>
                <a:ea typeface="+mn-ea"/>
                <a:cs typeface="+mn-cs"/>
              </a:rPr>
              <a:t>l’implication des individus. Ces derniers restent au </a:t>
            </a:r>
            <a:r>
              <a:rPr lang="fr-FR" dirty="0" err="1">
                <a:solidFill>
                  <a:schemeClr val="tx1"/>
                </a:solidFill>
                <a:latin typeface="+mn-lt"/>
                <a:ea typeface="+mn-ea"/>
                <a:cs typeface="+mn-cs"/>
              </a:rPr>
              <a:t>coeur</a:t>
            </a:r>
            <a:r>
              <a:rPr lang="fr-FR" dirty="0">
                <a:solidFill>
                  <a:schemeClr val="tx1"/>
                </a:solidFill>
                <a:latin typeface="+mn-lt"/>
                <a:ea typeface="+mn-ea"/>
                <a:cs typeface="+mn-cs"/>
              </a:rPr>
              <a:t> de la connaissance tacite. En effet, l’interaction va permettre l’échange et la création de connaissances nouvelles. Ce qui peut mener à l’amélioration du processus d'innovation, produit… </a:t>
            </a:r>
          </a:p>
          <a:p>
            <a:pPr algn="just"/>
            <a:endParaRPr lang="fr-F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fr-CA" dirty="0" smtClean="0">
                <a:solidFill>
                  <a:srgbClr val="FFFF00"/>
                </a:solidFill>
              </a:rPr>
              <a:t>Caractéristiques de la connaissance</a:t>
            </a:r>
            <a:endParaRPr lang="fr-CA" dirty="0">
              <a:solidFill>
                <a:srgbClr val="FFFF00"/>
              </a:solidFill>
            </a:endParaRPr>
          </a:p>
        </p:txBody>
      </p:sp>
      <p:sp>
        <p:nvSpPr>
          <p:cNvPr id="232451" name="Rectangle 3"/>
          <p:cNvSpPr>
            <a:spLocks noGrp="1" noChangeArrowheads="1"/>
          </p:cNvSpPr>
          <p:nvPr>
            <p:ph type="body" idx="1"/>
          </p:nvPr>
        </p:nvSpPr>
        <p:spPr>
          <a:xfrm>
            <a:off x="609600" y="1600200"/>
            <a:ext cx="8077200" cy="609600"/>
          </a:xfrm>
        </p:spPr>
        <p:txBody>
          <a:bodyPr/>
          <a:lstStyle/>
          <a:p>
            <a:pPr marL="0" indent="0" algn="ctr">
              <a:spcBef>
                <a:spcPct val="10000"/>
              </a:spcBef>
              <a:spcAft>
                <a:spcPct val="40000"/>
              </a:spcAft>
              <a:buFontTx/>
              <a:buNone/>
            </a:pPr>
            <a:r>
              <a:rPr lang="fr-CA">
                <a:solidFill>
                  <a:srgbClr val="A50021"/>
                </a:solidFill>
              </a:rPr>
              <a:t>Les dimensions importantes des connaissances</a:t>
            </a:r>
            <a:endParaRPr lang="fr-CA"/>
          </a:p>
          <a:p>
            <a:pPr marL="0" indent="0"/>
            <a:endParaRPr lang="fr-CA"/>
          </a:p>
          <a:p>
            <a:pPr marL="0" indent="0">
              <a:buFontTx/>
              <a:buNone/>
            </a:pPr>
            <a:endParaRPr lang="fr-CA">
              <a:solidFill>
                <a:srgbClr val="A50021"/>
              </a:solidFill>
            </a:endParaRPr>
          </a:p>
        </p:txBody>
      </p:sp>
      <p:pic>
        <p:nvPicPr>
          <p:cNvPr id="232456" name="Picture 8" descr="Tableau_12-1"/>
          <p:cNvPicPr>
            <a:picLocks noChangeAspect="1" noChangeArrowheads="1"/>
          </p:cNvPicPr>
          <p:nvPr/>
        </p:nvPicPr>
        <p:blipFill>
          <a:blip r:embed="rId3">
            <a:lum bright="-18000" contrast="18000"/>
          </a:blip>
          <a:srcRect l="3738" t="15344" r="5608" b="12094"/>
          <a:stretch>
            <a:fillRect/>
          </a:stretch>
        </p:blipFill>
        <p:spPr bwMode="auto">
          <a:xfrm>
            <a:off x="357158" y="1071546"/>
            <a:ext cx="8467756" cy="5214974"/>
          </a:xfrm>
          <a:prstGeom prst="rect">
            <a:avLst/>
          </a:prstGeom>
          <a:noFill/>
        </p:spPr>
      </p:pic>
    </p:spTree>
  </p:cSld>
  <p:clrMapOvr>
    <a:masterClrMapping/>
  </p:clrMapOvr>
  <p:transition spd="med">
    <p:newsfla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R_METADATA_KEY" val="508463c1-b3dd-4923-9a0c-572a4e80b2a5"/>
</p:tagLst>
</file>

<file path=ppt/theme/theme1.xml><?xml version="1.0" encoding="utf-8"?>
<a:theme xmlns:a="http://schemas.openxmlformats.org/drawingml/2006/main" name="208TGp_best biz_dark_v2">
  <a:themeElements>
    <a:clrScheme name="208TGp_best biz_dark_v2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fontScheme name="208TGp_best biz_dark_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8TGp_best biz_dark_v2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208TGp_best biz_dark_v2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3EB2AC"/>
        </a:folHlink>
      </a:clrScheme>
      <a:clrMap bg1="dk2" tx1="lt1" bg2="dk1" tx2="lt2" accent1="accent1" accent2="accent2" accent3="accent3" accent4="accent4" accent5="accent5" accent6="accent6" hlink="hlink" folHlink="folHlink"/>
    </a:extraClrScheme>
    <a:extraClrScheme>
      <a:clrScheme name="208TGp_best biz_dark_v2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208TGp_best biz_dark_v2</Template>
  <TotalTime>14974</TotalTime>
  <Words>3762</Words>
  <Application>Microsoft Office PowerPoint</Application>
  <PresentationFormat>Affichage à l'écran (4:3)</PresentationFormat>
  <Paragraphs>388</Paragraphs>
  <Slides>79</Slides>
  <Notes>21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79</vt:i4>
      </vt:variant>
    </vt:vector>
  </HeadingPairs>
  <TitlesOfParts>
    <vt:vector size="81" baseType="lpstr">
      <vt:lpstr>208TGp_best biz_dark_v2</vt:lpstr>
      <vt:lpstr>Image</vt:lpstr>
      <vt:lpstr>Dr AITOUCHE Samia Cours pour Master 2, en management industriel</vt:lpstr>
      <vt:lpstr>Définitions</vt:lpstr>
      <vt:lpstr>Définitions (suite)</vt:lpstr>
      <vt:lpstr>Cycle des connaissances</vt:lpstr>
      <vt:lpstr> La connaissance explicite</vt:lpstr>
      <vt:lpstr>La connaissance tacite </vt:lpstr>
      <vt:lpstr>La connaissance tacite comme source d'innovation  </vt:lpstr>
      <vt:lpstr> La connaissance tacite comme source d'innovation (suite)</vt:lpstr>
      <vt:lpstr>Caractéristiques de la connaissance</vt:lpstr>
      <vt:lpstr> La création de connaissances pour l’amélioration du processus d’innovation  </vt:lpstr>
      <vt:lpstr>La connaissance tacite versus explicite </vt:lpstr>
      <vt:lpstr>SOCIALISATION (du tacite vers le tacite)  </vt:lpstr>
      <vt:lpstr>EXTERNALISATION (du tacite vers l’explicite)</vt:lpstr>
      <vt:lpstr>INTERNALISATION (de l’explicite vers le tacite)</vt:lpstr>
      <vt:lpstr> COMBINAISON (de l’explicite à l’explicite)  </vt:lpstr>
      <vt:lpstr>Innovation et management de connaissances</vt:lpstr>
      <vt:lpstr>Présentation PowerPoint</vt:lpstr>
      <vt:lpstr>Définition de L’Organisation apprenante</vt:lpstr>
      <vt:lpstr>Qu’en est il du système  de production apprenant?  Donnez des situations rencontrées dans les usines  </vt:lpstr>
      <vt:lpstr>Les piliers de l’organisation apprenante</vt:lpstr>
      <vt:lpstr>Premier pilier: Le management visuel</vt:lpstr>
      <vt:lpstr>Deuxième pilier: Les systèmes de suggestions</vt:lpstr>
      <vt:lpstr>Le troisième pilier: La structuration  du rôle des équipes </vt:lpstr>
      <vt:lpstr>Présentation PowerPoint</vt:lpstr>
      <vt:lpstr> LE TRAVAIL COLLABORATIF A DISTANCE</vt:lpstr>
      <vt:lpstr>A. Distinguer collaborer et participer</vt:lpstr>
      <vt:lpstr>Présentation PowerPoint</vt:lpstr>
      <vt:lpstr>B. Distinguer groupes ou communautés virtuelles et réseaux sociaux</vt:lpstr>
      <vt:lpstr>B. Distinguer groupes ou communautés virtuelles et réseaux sociaux (suite)</vt:lpstr>
      <vt:lpstr>C. Qu'est-ce que le travail collaboratif ?</vt:lpstr>
      <vt:lpstr>C.1.Le travail collaboratif en situation de formation </vt:lpstr>
      <vt:lpstr>C.1. Le travail collaboratif en situation de formation (suite) </vt:lpstr>
      <vt:lpstr>C.1. Le travail collaboratif en situation de formation (suite)</vt:lpstr>
      <vt:lpstr>C.1. Le travail collaboratif en situation de formation (suite)</vt:lpstr>
      <vt:lpstr>C.1. Le travail collaboratif en situation de formation (suite)</vt:lpstr>
      <vt:lpstr>C.2. Le travail collaboratif en situation  professionnelle</vt:lpstr>
      <vt:lpstr>C.2. Le travail collaboratif en situation  professionnelle (suite)</vt:lpstr>
      <vt:lpstr>Présentation PowerPoint</vt:lpstr>
      <vt:lpstr>Outil de partage de connaissances Les systèmes experts</vt:lpstr>
      <vt:lpstr>Système Expert (Principe)</vt:lpstr>
      <vt:lpstr>Structures de contrôle (suite)</vt:lpstr>
      <vt:lpstr>Différents rôles</vt:lpstr>
      <vt:lpstr>Phases de développement</vt:lpstr>
      <vt:lpstr> Types de système expert </vt:lpstr>
      <vt:lpstr> Types de système expert (suite) </vt:lpstr>
      <vt:lpstr>Présentation PowerPoint</vt:lpstr>
      <vt:lpstr> Définitions du management des connaissance (Knowledge management) </vt:lpstr>
      <vt:lpstr>le management de connaissances (MC) : pourquoi ?</vt:lpstr>
      <vt:lpstr>Historique du MC : comment ?</vt:lpstr>
      <vt:lpstr>Apport organisationnel du MC</vt:lpstr>
      <vt:lpstr>Présentation PowerPoint</vt:lpstr>
      <vt:lpstr>Les systèmes de MC d’entreprise (suite)</vt:lpstr>
      <vt:lpstr>Les systèmes de MC d’entreprise (suite)</vt:lpstr>
      <vt:lpstr>Présentation PowerPoint</vt:lpstr>
      <vt:lpstr>Les systèmes de MC d’entreprise (suite)</vt:lpstr>
      <vt:lpstr>Les systèmes de MC d’entreprise (suite)</vt:lpstr>
      <vt:lpstr>Les systèmes de MC d’entreprise (suite)</vt:lpstr>
      <vt:lpstr>Etude de cas EKNOWSPHERE 1.0; un système de Management Connaissances développé pour la SCIMAT 2013  </vt:lpstr>
      <vt:lpstr>Présentation PowerPoint</vt:lpstr>
      <vt:lpstr>Présentation PowerPoint</vt:lpstr>
      <vt:lpstr>Présentation PowerPoint</vt:lpstr>
      <vt:lpstr>Présentation PowerPoint</vt:lpstr>
      <vt:lpstr>Présentation PowerPoint</vt:lpstr>
      <vt:lpstr>La méthode CommonKADS (voir TP2) </vt:lpstr>
      <vt:lpstr>Les six modèles de CommonKADS</vt:lpstr>
      <vt:lpstr>ETUDE DE CAS COMMONKADS (LAP Batna)    </vt:lpstr>
      <vt:lpstr>Connaissance et pouvoir</vt:lpstr>
      <vt:lpstr>Présentation PowerPoint</vt:lpstr>
      <vt:lpstr>INNOVATION</vt:lpstr>
      <vt:lpstr>Comment faire un Brainstorming </vt:lpstr>
      <vt:lpstr>Présentation PowerPoint</vt:lpstr>
      <vt:lpstr>Présentation PowerPoint</vt:lpstr>
      <vt:lpstr>TP N°1 : Les cartes heuristiques ou les mindmaps utilisant freemind  </vt:lpstr>
      <vt:lpstr>TP N°2 : La méthode CommonKADS  </vt:lpstr>
      <vt:lpstr>TP N°3 : COMBINAISON CONNAISSANCES Explicites vers explicites ( 1h 30 mn )</vt:lpstr>
      <vt:lpstr>TP N° 4 : Organisation d’une séance de brainstorming (1 h 30)</vt:lpstr>
      <vt:lpstr>TP N 5: Externalisation des connaissances  tacites; conduite à tenir avec les experts (1 h 30)</vt:lpstr>
      <vt:lpstr>TP N 6: Invention industrielle</vt:lpstr>
      <vt:lpstr>MERCI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info</dc:creator>
  <cp:lastModifiedBy>hp</cp:lastModifiedBy>
  <cp:revision>739</cp:revision>
  <cp:lastPrinted>2017-09-17T16:30:51Z</cp:lastPrinted>
  <dcterms:created xsi:type="dcterms:W3CDTF">2007-04-22T16:05:09Z</dcterms:created>
  <dcterms:modified xsi:type="dcterms:W3CDTF">2020-12-01T16:06:34Z</dcterms:modified>
</cp:coreProperties>
</file>