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4"/>
  </p:notesMasterIdLst>
  <p:handoutMasterIdLst>
    <p:handoutMasterId r:id="rId55"/>
  </p:handoutMasterIdLst>
  <p:sldIdLst>
    <p:sldId id="366" r:id="rId2"/>
    <p:sldId id="367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63" r:id="rId31"/>
    <p:sldId id="330" r:id="rId32"/>
    <p:sldId id="364" r:id="rId33"/>
    <p:sldId id="331" r:id="rId34"/>
    <p:sldId id="332" r:id="rId35"/>
    <p:sldId id="333" r:id="rId36"/>
    <p:sldId id="361" r:id="rId37"/>
    <p:sldId id="346" r:id="rId38"/>
    <p:sldId id="347" r:id="rId39"/>
    <p:sldId id="348" r:id="rId40"/>
    <p:sldId id="349" r:id="rId41"/>
    <p:sldId id="350" r:id="rId42"/>
    <p:sldId id="353" r:id="rId43"/>
    <p:sldId id="354" r:id="rId44"/>
    <p:sldId id="356" r:id="rId45"/>
    <p:sldId id="355" r:id="rId46"/>
    <p:sldId id="360" r:id="rId47"/>
    <p:sldId id="357" r:id="rId48"/>
    <p:sldId id="358" r:id="rId49"/>
    <p:sldId id="334" r:id="rId50"/>
    <p:sldId id="335" r:id="rId51"/>
    <p:sldId id="338" r:id="rId52"/>
    <p:sldId id="337" r:id="rId53"/>
  </p:sldIdLst>
  <p:sldSz cx="9144000" cy="6858000" type="screen4x3"/>
  <p:notesSz cx="7102475" cy="93884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58" autoAdjust="0"/>
  </p:normalViewPr>
  <p:slideViewPr>
    <p:cSldViewPr>
      <p:cViewPr>
        <p:scale>
          <a:sx n="70" d="100"/>
          <a:sy n="70" d="100"/>
        </p:scale>
        <p:origin x="-1172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4D6BD-DB47-4969-AEBF-2199AE62EA35}" type="doc">
      <dgm:prSet loTypeId="urn:microsoft.com/office/officeart/2005/8/layout/hProcess6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05EEA433-9648-4119-A510-B6F65E376357}">
      <dgm:prSet phldrT="[Text]" custT="1"/>
      <dgm:spPr/>
      <dgm:t>
        <a:bodyPr/>
        <a:lstStyle/>
        <a:p>
          <a:r>
            <a:rPr lang="fr-FR" sz="2000" b="1" dirty="0" smtClean="0">
              <a:latin typeface="Times New Roman" pitchFamily="18" charset="0"/>
              <a:cs typeface="Times New Roman" pitchFamily="18" charset="0"/>
            </a:rPr>
            <a:t>La règle</a:t>
          </a:r>
          <a:endParaRPr lang="fr-FR" sz="2000" b="1" dirty="0">
            <a:latin typeface="Times New Roman" pitchFamily="18" charset="0"/>
            <a:cs typeface="Times New Roman" pitchFamily="18" charset="0"/>
          </a:endParaRPr>
        </a:p>
      </dgm:t>
    </dgm:pt>
    <dgm:pt modelId="{AABC6A22-B948-4EF6-AEB1-A3F4A64B6B35}" type="parTrans" cxnId="{F207E933-1F81-4F97-9623-0C1FC8C52C2F}">
      <dgm:prSet/>
      <dgm:spPr/>
      <dgm:t>
        <a:bodyPr/>
        <a:lstStyle/>
        <a:p>
          <a:endParaRPr lang="fr-FR"/>
        </a:p>
      </dgm:t>
    </dgm:pt>
    <dgm:pt modelId="{03F15D38-E08E-485A-B277-3C23A76AD19A}" type="sibTrans" cxnId="{F207E933-1F81-4F97-9623-0C1FC8C52C2F}">
      <dgm:prSet/>
      <dgm:spPr/>
      <dgm:t>
        <a:bodyPr/>
        <a:lstStyle/>
        <a:p>
          <a:endParaRPr lang="fr-FR"/>
        </a:p>
      </dgm:t>
    </dgm:pt>
    <dgm:pt modelId="{72FFDA52-07D9-431C-A989-FDEB306E0C19}">
      <dgm:prSet phldrT="[Text]" custT="1"/>
      <dgm:spPr/>
      <dgm:t>
        <a:bodyPr/>
        <a:lstStyle/>
        <a:p>
          <a:r>
            <a:rPr lang="fr-FR" sz="2000" b="1" dirty="0" smtClean="0">
              <a:latin typeface="Times New Roman" pitchFamily="18" charset="0"/>
              <a:cs typeface="Times New Roman" pitchFamily="18" charset="0"/>
            </a:rPr>
            <a:t>le nom officiel complet d’une espèce est exprimé </a:t>
          </a:r>
          <a:r>
            <a:rPr lang="fr-FR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en latin :</a:t>
          </a:r>
          <a:r>
            <a:rPr lang="fr-FR" sz="2000" b="1" dirty="0" smtClean="0">
              <a:latin typeface="Times New Roman" pitchFamily="18" charset="0"/>
              <a:cs typeface="Times New Roman" pitchFamily="18" charset="0"/>
            </a:rPr>
            <a:t> est une combinaison binaire comportant  </a:t>
          </a:r>
          <a:r>
            <a:rPr lang="fr-FR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un nom de genre qui se commence par une majuscule </a:t>
          </a:r>
          <a:r>
            <a:rPr lang="fr-FR" sz="2000" b="1" dirty="0" smtClean="0">
              <a:latin typeface="Times New Roman" pitchFamily="18" charset="0"/>
              <a:cs typeface="Times New Roman" pitchFamily="18" charset="0"/>
            </a:rPr>
            <a:t>et </a:t>
          </a:r>
          <a:r>
            <a:rPr lang="fr-FR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un nom d’espèce qui se commence par une minuscule</a:t>
          </a:r>
          <a:r>
            <a:rPr lang="fr-FR" sz="2000" b="1" dirty="0" smtClean="0">
              <a:latin typeface="Times New Roman" pitchFamily="18" charset="0"/>
              <a:cs typeface="Times New Roman" pitchFamily="18" charset="0"/>
            </a:rPr>
            <a:t>, accompagné de </a:t>
          </a:r>
          <a:r>
            <a:rPr lang="fr-FR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l’initial ou l’abréviation du nom de botaniste responsable de la première description de cette espèce </a:t>
          </a:r>
          <a:endParaRPr lang="fr-FR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84222B-65B3-4827-BFD4-20EFAADEEE97}" type="parTrans" cxnId="{E6EFE28C-363C-4E83-B5FD-45C95529F79A}">
      <dgm:prSet/>
      <dgm:spPr/>
      <dgm:t>
        <a:bodyPr/>
        <a:lstStyle/>
        <a:p>
          <a:endParaRPr lang="fr-FR"/>
        </a:p>
      </dgm:t>
    </dgm:pt>
    <dgm:pt modelId="{6C5725C3-C70A-4F9E-9CEC-B2BEB46B5DC2}" type="sibTrans" cxnId="{E6EFE28C-363C-4E83-B5FD-45C95529F79A}">
      <dgm:prSet/>
      <dgm:spPr/>
      <dgm:t>
        <a:bodyPr/>
        <a:lstStyle/>
        <a:p>
          <a:endParaRPr lang="fr-FR"/>
        </a:p>
      </dgm:t>
    </dgm:pt>
    <dgm:pt modelId="{A4973566-42AF-49FC-9F6C-C2E5D12EE6BD}" type="pres">
      <dgm:prSet presAssocID="{C4C4D6BD-DB47-4969-AEBF-2199AE62EA3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64A79F8-E603-499C-8395-4FAABA95304D}" type="pres">
      <dgm:prSet presAssocID="{05EEA433-9648-4119-A510-B6F65E376357}" presName="compNode" presStyleCnt="0"/>
      <dgm:spPr/>
    </dgm:pt>
    <dgm:pt modelId="{952057CD-63C6-4365-BC70-D1259068BD20}" type="pres">
      <dgm:prSet presAssocID="{05EEA433-9648-4119-A510-B6F65E376357}" presName="noGeometry" presStyleCnt="0"/>
      <dgm:spPr/>
    </dgm:pt>
    <dgm:pt modelId="{E1CF0B10-DEAF-4692-BEFA-99ED351308DF}" type="pres">
      <dgm:prSet presAssocID="{05EEA433-9648-4119-A510-B6F65E376357}" presName="childTextVisible" presStyleLbl="bgAccFollowNode1" presStyleIdx="0" presStyleCnt="1" custScaleX="216331" custScaleY="110335" custLinFactNeighborX="126" custLinFactNeighborY="-4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E43822-1D9A-44BA-BA1A-5472BDFDD1BA}" type="pres">
      <dgm:prSet presAssocID="{05EEA433-9648-4119-A510-B6F65E376357}" presName="childTextHidden" presStyleLbl="bgAccFollowNode1" presStyleIdx="0" presStyleCnt="1"/>
      <dgm:spPr/>
      <dgm:t>
        <a:bodyPr/>
        <a:lstStyle/>
        <a:p>
          <a:endParaRPr lang="fr-FR"/>
        </a:p>
      </dgm:t>
    </dgm:pt>
    <dgm:pt modelId="{298D5F68-D80D-4DBD-A35B-DAC7F04B6A25}" type="pres">
      <dgm:prSet presAssocID="{05EEA433-9648-4119-A510-B6F65E376357}" presName="parentText" presStyleLbl="node1" presStyleIdx="0" presStyleCnt="1" custScaleX="102256" custScaleY="122770" custLinFactNeighborX="-65503" custLinFactNeighborY="-57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7F73A50-022B-4929-A5B8-437A8FCDBC5A}" type="presOf" srcId="{05EEA433-9648-4119-A510-B6F65E376357}" destId="{298D5F68-D80D-4DBD-A35B-DAC7F04B6A25}" srcOrd="0" destOrd="0" presId="urn:microsoft.com/office/officeart/2005/8/layout/hProcess6"/>
    <dgm:cxn modelId="{F207E933-1F81-4F97-9623-0C1FC8C52C2F}" srcId="{C4C4D6BD-DB47-4969-AEBF-2199AE62EA35}" destId="{05EEA433-9648-4119-A510-B6F65E376357}" srcOrd="0" destOrd="0" parTransId="{AABC6A22-B948-4EF6-AEB1-A3F4A64B6B35}" sibTransId="{03F15D38-E08E-485A-B277-3C23A76AD19A}"/>
    <dgm:cxn modelId="{60FD6B70-A56A-4708-B3EA-0DF789F32812}" type="presOf" srcId="{C4C4D6BD-DB47-4969-AEBF-2199AE62EA35}" destId="{A4973566-42AF-49FC-9F6C-C2E5D12EE6BD}" srcOrd="0" destOrd="0" presId="urn:microsoft.com/office/officeart/2005/8/layout/hProcess6"/>
    <dgm:cxn modelId="{E6EFE28C-363C-4E83-B5FD-45C95529F79A}" srcId="{05EEA433-9648-4119-A510-B6F65E376357}" destId="{72FFDA52-07D9-431C-A989-FDEB306E0C19}" srcOrd="0" destOrd="0" parTransId="{B084222B-65B3-4827-BFD4-20EFAADEEE97}" sibTransId="{6C5725C3-C70A-4F9E-9CEC-B2BEB46B5DC2}"/>
    <dgm:cxn modelId="{4A88CB7E-28D8-43A9-9FD7-0420C5CA477B}" type="presOf" srcId="{72FFDA52-07D9-431C-A989-FDEB306E0C19}" destId="{86E43822-1D9A-44BA-BA1A-5472BDFDD1BA}" srcOrd="1" destOrd="0" presId="urn:microsoft.com/office/officeart/2005/8/layout/hProcess6"/>
    <dgm:cxn modelId="{099DF870-58DB-4C03-A5D2-5B50078BE639}" type="presOf" srcId="{72FFDA52-07D9-431C-A989-FDEB306E0C19}" destId="{E1CF0B10-DEAF-4692-BEFA-99ED351308DF}" srcOrd="0" destOrd="0" presId="urn:microsoft.com/office/officeart/2005/8/layout/hProcess6"/>
    <dgm:cxn modelId="{47FD56FE-8516-4249-8037-35BEB1EDB827}" type="presParOf" srcId="{A4973566-42AF-49FC-9F6C-C2E5D12EE6BD}" destId="{A64A79F8-E603-499C-8395-4FAABA95304D}" srcOrd="0" destOrd="0" presId="urn:microsoft.com/office/officeart/2005/8/layout/hProcess6"/>
    <dgm:cxn modelId="{FDC14F85-0414-42AA-B5F7-74007AE124F4}" type="presParOf" srcId="{A64A79F8-E603-499C-8395-4FAABA95304D}" destId="{952057CD-63C6-4365-BC70-D1259068BD20}" srcOrd="0" destOrd="0" presId="urn:microsoft.com/office/officeart/2005/8/layout/hProcess6"/>
    <dgm:cxn modelId="{AC1C39F2-048C-46F0-B0B2-5ACB5AC0E9A7}" type="presParOf" srcId="{A64A79F8-E603-499C-8395-4FAABA95304D}" destId="{E1CF0B10-DEAF-4692-BEFA-99ED351308DF}" srcOrd="1" destOrd="0" presId="urn:microsoft.com/office/officeart/2005/8/layout/hProcess6"/>
    <dgm:cxn modelId="{EE9BE9BD-B46C-4F1E-AFD7-6A2CDAAD6A9D}" type="presParOf" srcId="{A64A79F8-E603-499C-8395-4FAABA95304D}" destId="{86E43822-1D9A-44BA-BA1A-5472BDFDD1BA}" srcOrd="2" destOrd="0" presId="urn:microsoft.com/office/officeart/2005/8/layout/hProcess6"/>
    <dgm:cxn modelId="{DD41556E-7BF0-43D6-AC88-E28FB95F9F2A}" type="presParOf" srcId="{A64A79F8-E603-499C-8395-4FAABA95304D}" destId="{298D5F68-D80D-4DBD-A35B-DAC7F04B6A25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C4D6BD-DB47-4969-AEBF-2199AE62EA35}" type="doc">
      <dgm:prSet loTypeId="urn:microsoft.com/office/officeart/2005/8/layout/hProcess6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05EEA433-9648-4119-A510-B6F65E376357}">
      <dgm:prSet phldrT="[Text]" custT="1"/>
      <dgm:spPr/>
      <dgm:t>
        <a:bodyPr/>
        <a:lstStyle/>
        <a:p>
          <a:r>
            <a:rPr lang="fr-FR" sz="2000" b="1" dirty="0" smtClean="0">
              <a:latin typeface="Times New Roman" pitchFamily="18" charset="0"/>
              <a:cs typeface="Times New Roman" pitchFamily="18" charset="0"/>
            </a:rPr>
            <a:t>Nomenclature</a:t>
          </a:r>
        </a:p>
        <a:p>
          <a:r>
            <a:rPr lang="fr-FR" sz="2000" b="1" dirty="0" smtClean="0">
              <a:latin typeface="Times New Roman" pitchFamily="18" charset="0"/>
              <a:cs typeface="Times New Roman" pitchFamily="18" charset="0"/>
            </a:rPr>
            <a:t>Botanique </a:t>
          </a:r>
          <a:endParaRPr lang="fr-FR" sz="2000" b="1" dirty="0">
            <a:latin typeface="Times New Roman" pitchFamily="18" charset="0"/>
            <a:cs typeface="Times New Roman" pitchFamily="18" charset="0"/>
          </a:endParaRPr>
        </a:p>
      </dgm:t>
    </dgm:pt>
    <dgm:pt modelId="{AABC6A22-B948-4EF6-AEB1-A3F4A64B6B35}" type="parTrans" cxnId="{F207E933-1F81-4F97-9623-0C1FC8C52C2F}">
      <dgm:prSet/>
      <dgm:spPr/>
      <dgm:t>
        <a:bodyPr/>
        <a:lstStyle/>
        <a:p>
          <a:endParaRPr lang="fr-FR"/>
        </a:p>
      </dgm:t>
    </dgm:pt>
    <dgm:pt modelId="{03F15D38-E08E-485A-B277-3C23A76AD19A}" type="sibTrans" cxnId="{F207E933-1F81-4F97-9623-0C1FC8C52C2F}">
      <dgm:prSet/>
      <dgm:spPr/>
      <dgm:t>
        <a:bodyPr/>
        <a:lstStyle/>
        <a:p>
          <a:endParaRPr lang="fr-FR"/>
        </a:p>
      </dgm:t>
    </dgm:pt>
    <dgm:pt modelId="{72FFDA52-07D9-431C-A989-FDEB306E0C19}">
      <dgm:prSet phldrT="[Text]" custT="1"/>
      <dgm:spPr/>
      <dgm:t>
        <a:bodyPr/>
        <a:lstStyle/>
        <a:p>
          <a:r>
            <a:rPr lang="fr-FR" sz="1600" b="1" dirty="0" smtClean="0">
              <a:latin typeface="Comic Sans MS" pitchFamily="66" charset="0"/>
            </a:rPr>
            <a:t> </a:t>
          </a:r>
          <a:r>
            <a:rPr lang="fr-FR" sz="2000" b="1" dirty="0" smtClean="0">
              <a:latin typeface="Times New Roman" pitchFamily="18" charset="0"/>
              <a:cs typeface="Times New Roman" pitchFamily="18" charset="0"/>
            </a:rPr>
            <a:t>la nomenclature botanique est régie par un code international</a:t>
          </a:r>
        </a:p>
        <a:p>
          <a:r>
            <a:rPr lang="fr-FR" sz="20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rPr>
            <a:t>Nomenclature binomiale ou binaire</a:t>
          </a:r>
          <a:endParaRPr lang="fr-FR" sz="2000" b="1" dirty="0">
            <a:solidFill>
              <a:schemeClr val="accent3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84222B-65B3-4827-BFD4-20EFAADEEE97}" type="parTrans" cxnId="{E6EFE28C-363C-4E83-B5FD-45C95529F79A}">
      <dgm:prSet/>
      <dgm:spPr/>
      <dgm:t>
        <a:bodyPr/>
        <a:lstStyle/>
        <a:p>
          <a:endParaRPr lang="fr-FR"/>
        </a:p>
      </dgm:t>
    </dgm:pt>
    <dgm:pt modelId="{6C5725C3-C70A-4F9E-9CEC-B2BEB46B5DC2}" type="sibTrans" cxnId="{E6EFE28C-363C-4E83-B5FD-45C95529F79A}">
      <dgm:prSet/>
      <dgm:spPr/>
      <dgm:t>
        <a:bodyPr/>
        <a:lstStyle/>
        <a:p>
          <a:endParaRPr lang="fr-FR"/>
        </a:p>
      </dgm:t>
    </dgm:pt>
    <dgm:pt modelId="{A4973566-42AF-49FC-9F6C-C2E5D12EE6BD}" type="pres">
      <dgm:prSet presAssocID="{C4C4D6BD-DB47-4969-AEBF-2199AE62EA3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64A79F8-E603-499C-8395-4FAABA95304D}" type="pres">
      <dgm:prSet presAssocID="{05EEA433-9648-4119-A510-B6F65E376357}" presName="compNode" presStyleCnt="0"/>
      <dgm:spPr/>
      <dgm:t>
        <a:bodyPr/>
        <a:lstStyle/>
        <a:p>
          <a:endParaRPr lang="en-US"/>
        </a:p>
      </dgm:t>
    </dgm:pt>
    <dgm:pt modelId="{952057CD-63C6-4365-BC70-D1259068BD20}" type="pres">
      <dgm:prSet presAssocID="{05EEA433-9648-4119-A510-B6F65E376357}" presName="noGeometry" presStyleCnt="0"/>
      <dgm:spPr/>
      <dgm:t>
        <a:bodyPr/>
        <a:lstStyle/>
        <a:p>
          <a:endParaRPr lang="en-US"/>
        </a:p>
      </dgm:t>
    </dgm:pt>
    <dgm:pt modelId="{E1CF0B10-DEAF-4692-BEFA-99ED351308DF}" type="pres">
      <dgm:prSet presAssocID="{05EEA433-9648-4119-A510-B6F65E376357}" presName="childTextVisible" presStyleLbl="bgAccFollowNode1" presStyleIdx="0" presStyleCnt="1" custScaleX="241180" custScaleY="66016" custLinFactNeighborX="24187" custLinFactNeighborY="-169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E43822-1D9A-44BA-BA1A-5472BDFDD1BA}" type="pres">
      <dgm:prSet presAssocID="{05EEA433-9648-4119-A510-B6F65E376357}" presName="childTextHidden" presStyleLbl="bgAccFollowNode1" presStyleIdx="0" presStyleCnt="1"/>
      <dgm:spPr/>
      <dgm:t>
        <a:bodyPr/>
        <a:lstStyle/>
        <a:p>
          <a:endParaRPr lang="fr-FR"/>
        </a:p>
      </dgm:t>
    </dgm:pt>
    <dgm:pt modelId="{298D5F68-D80D-4DBD-A35B-DAC7F04B6A25}" type="pres">
      <dgm:prSet presAssocID="{05EEA433-9648-4119-A510-B6F65E376357}" presName="parentText" presStyleLbl="node1" presStyleIdx="0" presStyleCnt="1" custScaleX="246263" custScaleY="121439" custLinFactNeighborX="-93739" custLinFactNeighborY="-2123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207E933-1F81-4F97-9623-0C1FC8C52C2F}" srcId="{C4C4D6BD-DB47-4969-AEBF-2199AE62EA35}" destId="{05EEA433-9648-4119-A510-B6F65E376357}" srcOrd="0" destOrd="0" parTransId="{AABC6A22-B948-4EF6-AEB1-A3F4A64B6B35}" sibTransId="{03F15D38-E08E-485A-B277-3C23A76AD19A}"/>
    <dgm:cxn modelId="{0E86FD6B-6BF0-45EF-A891-845EF949B053}" type="presOf" srcId="{72FFDA52-07D9-431C-A989-FDEB306E0C19}" destId="{E1CF0B10-DEAF-4692-BEFA-99ED351308DF}" srcOrd="0" destOrd="0" presId="urn:microsoft.com/office/officeart/2005/8/layout/hProcess6"/>
    <dgm:cxn modelId="{E6EFE28C-363C-4E83-B5FD-45C95529F79A}" srcId="{05EEA433-9648-4119-A510-B6F65E376357}" destId="{72FFDA52-07D9-431C-A989-FDEB306E0C19}" srcOrd="0" destOrd="0" parTransId="{B084222B-65B3-4827-BFD4-20EFAADEEE97}" sibTransId="{6C5725C3-C70A-4F9E-9CEC-B2BEB46B5DC2}"/>
    <dgm:cxn modelId="{3CC28398-5CC7-440F-98C7-AC580F541AFB}" type="presOf" srcId="{72FFDA52-07D9-431C-A989-FDEB306E0C19}" destId="{86E43822-1D9A-44BA-BA1A-5472BDFDD1BA}" srcOrd="1" destOrd="0" presId="urn:microsoft.com/office/officeart/2005/8/layout/hProcess6"/>
    <dgm:cxn modelId="{BFCAB19E-0B8B-4D60-BD26-9229A5536AC2}" type="presOf" srcId="{C4C4D6BD-DB47-4969-AEBF-2199AE62EA35}" destId="{A4973566-42AF-49FC-9F6C-C2E5D12EE6BD}" srcOrd="0" destOrd="0" presId="urn:microsoft.com/office/officeart/2005/8/layout/hProcess6"/>
    <dgm:cxn modelId="{AD36EE74-BEDB-48E2-8C24-6512FBA3231D}" type="presOf" srcId="{05EEA433-9648-4119-A510-B6F65E376357}" destId="{298D5F68-D80D-4DBD-A35B-DAC7F04B6A25}" srcOrd="0" destOrd="0" presId="urn:microsoft.com/office/officeart/2005/8/layout/hProcess6"/>
    <dgm:cxn modelId="{4A2A47CC-F1BB-4FEA-BA83-9679BE5A3E52}" type="presParOf" srcId="{A4973566-42AF-49FC-9F6C-C2E5D12EE6BD}" destId="{A64A79F8-E603-499C-8395-4FAABA95304D}" srcOrd="0" destOrd="0" presId="urn:microsoft.com/office/officeart/2005/8/layout/hProcess6"/>
    <dgm:cxn modelId="{96787DC8-9F0F-46C5-AE2C-D555AE1D7FBB}" type="presParOf" srcId="{A64A79F8-E603-499C-8395-4FAABA95304D}" destId="{952057CD-63C6-4365-BC70-D1259068BD20}" srcOrd="0" destOrd="0" presId="urn:microsoft.com/office/officeart/2005/8/layout/hProcess6"/>
    <dgm:cxn modelId="{AB159EDE-4B9E-459F-8C4A-30C011990E5A}" type="presParOf" srcId="{A64A79F8-E603-499C-8395-4FAABA95304D}" destId="{E1CF0B10-DEAF-4692-BEFA-99ED351308DF}" srcOrd="1" destOrd="0" presId="urn:microsoft.com/office/officeart/2005/8/layout/hProcess6"/>
    <dgm:cxn modelId="{D4A7364D-EFE9-4641-AA5B-9E17624830B0}" type="presParOf" srcId="{A64A79F8-E603-499C-8395-4FAABA95304D}" destId="{86E43822-1D9A-44BA-BA1A-5472BDFDD1BA}" srcOrd="2" destOrd="0" presId="urn:microsoft.com/office/officeart/2005/8/layout/hProcess6"/>
    <dgm:cxn modelId="{8EE73007-5336-4799-9553-70524960200E}" type="presParOf" srcId="{A64A79F8-E603-499C-8395-4FAABA95304D}" destId="{298D5F68-D80D-4DBD-A35B-DAC7F04B6A25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F0B10-DEAF-4692-BEFA-99ED351308DF}">
      <dsp:nvSpPr>
        <dsp:cNvPr id="0" name=""/>
        <dsp:cNvSpPr/>
      </dsp:nvSpPr>
      <dsp:spPr>
        <a:xfrm>
          <a:off x="10379" y="-169811"/>
          <a:ext cx="8132646" cy="3625771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Times New Roman" pitchFamily="18" charset="0"/>
              <a:cs typeface="Times New Roman" pitchFamily="18" charset="0"/>
            </a:rPr>
            <a:t>le nom officiel complet d’une espèce est exprimé </a:t>
          </a:r>
          <a:r>
            <a:rPr lang="fr-FR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en latin :</a:t>
          </a:r>
          <a:r>
            <a:rPr lang="fr-FR" sz="2000" b="1" kern="1200" dirty="0" smtClean="0">
              <a:latin typeface="Times New Roman" pitchFamily="18" charset="0"/>
              <a:cs typeface="Times New Roman" pitchFamily="18" charset="0"/>
            </a:rPr>
            <a:t> est une combinaison binaire comportant  </a:t>
          </a:r>
          <a:r>
            <a:rPr lang="fr-FR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un nom de genre qui se commence par une majuscule </a:t>
          </a:r>
          <a:r>
            <a:rPr lang="fr-FR" sz="2000" b="1" kern="1200" dirty="0" smtClean="0">
              <a:latin typeface="Times New Roman" pitchFamily="18" charset="0"/>
              <a:cs typeface="Times New Roman" pitchFamily="18" charset="0"/>
            </a:rPr>
            <a:t>et </a:t>
          </a:r>
          <a:r>
            <a:rPr lang="fr-FR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un nom d’espèce qui se commence par une minuscule</a:t>
          </a:r>
          <a:r>
            <a:rPr lang="fr-FR" sz="2000" b="1" kern="1200" dirty="0" smtClean="0">
              <a:latin typeface="Times New Roman" pitchFamily="18" charset="0"/>
              <a:cs typeface="Times New Roman" pitchFamily="18" charset="0"/>
            </a:rPr>
            <a:t>, accompagné de </a:t>
          </a:r>
          <a:r>
            <a:rPr lang="fr-FR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l’initial ou l’abréviation du nom de botaniste responsable de la première description de cette espèce </a:t>
          </a:r>
          <a:endParaRPr lang="fr-FR" sz="20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43541" y="374055"/>
        <a:ext cx="4830464" cy="2538039"/>
      </dsp:txXfrm>
    </dsp:sp>
    <dsp:sp modelId="{298D5F68-D80D-4DBD-A35B-DAC7F04B6A25}">
      <dsp:nvSpPr>
        <dsp:cNvPr id="0" name=""/>
        <dsp:cNvSpPr/>
      </dsp:nvSpPr>
      <dsp:spPr>
        <a:xfrm>
          <a:off x="3" y="478407"/>
          <a:ext cx="1922082" cy="230767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Times New Roman" pitchFamily="18" charset="0"/>
              <a:cs typeface="Times New Roman" pitchFamily="18" charset="0"/>
            </a:rPr>
            <a:t>La règle</a:t>
          </a:r>
          <a:endParaRPr lang="fr-FR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1485" y="816359"/>
        <a:ext cx="1359118" cy="1631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F0B10-DEAF-4692-BEFA-99ED351308DF}">
      <dsp:nvSpPr>
        <dsp:cNvPr id="0" name=""/>
        <dsp:cNvSpPr/>
      </dsp:nvSpPr>
      <dsp:spPr>
        <a:xfrm>
          <a:off x="1407956" y="0"/>
          <a:ext cx="6307344" cy="1509136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Comic Sans MS" pitchFamily="66" charset="0"/>
            </a:rPr>
            <a:t> </a:t>
          </a:r>
          <a:r>
            <a:rPr lang="fr-FR" sz="2000" b="1" kern="1200" dirty="0" smtClean="0">
              <a:latin typeface="Times New Roman" pitchFamily="18" charset="0"/>
              <a:cs typeface="Times New Roman" pitchFamily="18" charset="0"/>
            </a:rPr>
            <a:t>la nomenclature botanique est régie par un code international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rPr>
            <a:t>Nomenclature binomiale ou binaire</a:t>
          </a:r>
          <a:endParaRPr lang="fr-FR" sz="2000" b="1" kern="1200" dirty="0">
            <a:solidFill>
              <a:schemeClr val="accent3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84792" y="226370"/>
        <a:ext cx="4202310" cy="1056396"/>
      </dsp:txXfrm>
    </dsp:sp>
    <dsp:sp modelId="{298D5F68-D80D-4DBD-A35B-DAC7F04B6A25}">
      <dsp:nvSpPr>
        <dsp:cNvPr id="0" name=""/>
        <dsp:cNvSpPr/>
      </dsp:nvSpPr>
      <dsp:spPr>
        <a:xfrm>
          <a:off x="0" y="71435"/>
          <a:ext cx="3220137" cy="158793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Times New Roman" pitchFamily="18" charset="0"/>
              <a:cs typeface="Times New Roman" pitchFamily="18" charset="0"/>
            </a:rPr>
            <a:t>Nomenclature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Times New Roman" pitchFamily="18" charset="0"/>
              <a:cs typeface="Times New Roman" pitchFamily="18" charset="0"/>
            </a:rPr>
            <a:t>Botanique </a:t>
          </a:r>
          <a:endParaRPr lang="fr-FR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1578" y="303983"/>
        <a:ext cx="2276981" cy="1122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4EA1A-0ED1-4BCD-9229-8E1B64EF0195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580D2-7261-49D5-9AC1-1C3516BE6DE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55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79F0036-4318-4975-B2FD-CF72B578EF63}" type="datetimeFigureOut">
              <a:rPr lang="fr-FR" smtClean="0"/>
              <a:pPr/>
              <a:t>17/10/2021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466269E-27A1-462D-9C13-48F4B867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033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6269E-27A1-462D-9C13-48F4B867CB01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6269E-27A1-462D-9C13-48F4B867CB01}" type="slidenum">
              <a:rPr lang="fr-FR" smtClean="0"/>
              <a:pPr/>
              <a:t>42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dirty="0" smtClean="0"/>
              <a:t>²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6269E-27A1-462D-9C13-48F4B867CB01}" type="slidenum">
              <a:rPr lang="fr-FR" smtClean="0"/>
              <a:pPr/>
              <a:t>52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A017AF-C4C3-44AB-9B2D-C8A79587C8C9}" type="datetimeFigureOut">
              <a:rPr lang="fr-FR" smtClean="0"/>
              <a:pPr/>
              <a:t>17/10/2021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4E668D-E277-4552-9359-A42D14F372B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017AF-C4C3-44AB-9B2D-C8A79587C8C9}" type="datetimeFigureOut">
              <a:rPr lang="fr-FR" smtClean="0"/>
              <a:pPr/>
              <a:t>17/10/2021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E668D-E277-4552-9359-A42D14F372B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017AF-C4C3-44AB-9B2D-C8A79587C8C9}" type="datetimeFigureOut">
              <a:rPr lang="fr-FR" smtClean="0"/>
              <a:pPr/>
              <a:t>17/10/2021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E668D-E277-4552-9359-A42D14F372B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017AF-C4C3-44AB-9B2D-C8A79587C8C9}" type="datetimeFigureOut">
              <a:rPr lang="fr-FR" smtClean="0"/>
              <a:pPr/>
              <a:t>17/10/2021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E668D-E277-4552-9359-A42D14F372B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017AF-C4C3-44AB-9B2D-C8A79587C8C9}" type="datetimeFigureOut">
              <a:rPr lang="fr-FR" smtClean="0"/>
              <a:pPr/>
              <a:t>17/10/2021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E668D-E277-4552-9359-A42D14F372B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017AF-C4C3-44AB-9B2D-C8A79587C8C9}" type="datetimeFigureOut">
              <a:rPr lang="fr-FR" smtClean="0"/>
              <a:pPr/>
              <a:t>17/10/2021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E668D-E277-4552-9359-A42D14F372B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017AF-C4C3-44AB-9B2D-C8A79587C8C9}" type="datetimeFigureOut">
              <a:rPr lang="fr-FR" smtClean="0"/>
              <a:pPr/>
              <a:t>17/10/2021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E668D-E277-4552-9359-A42D14F372B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017AF-C4C3-44AB-9B2D-C8A79587C8C9}" type="datetimeFigureOut">
              <a:rPr lang="fr-FR" smtClean="0"/>
              <a:pPr/>
              <a:t>17/10/2021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E668D-E277-4552-9359-A42D14F372B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A017AF-C4C3-44AB-9B2D-C8A79587C8C9}" type="datetimeFigureOut">
              <a:rPr lang="fr-FR" smtClean="0"/>
              <a:pPr/>
              <a:t>17/10/2021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E668D-E277-4552-9359-A42D14F372B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7A017AF-C4C3-44AB-9B2D-C8A79587C8C9}" type="datetimeFigureOut">
              <a:rPr lang="fr-FR" smtClean="0"/>
              <a:pPr/>
              <a:t>17/10/2021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4E668D-E277-4552-9359-A42D14F372B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A017AF-C4C3-44AB-9B2D-C8A79587C8C9}" type="datetimeFigureOut">
              <a:rPr lang="fr-FR" smtClean="0"/>
              <a:pPr/>
              <a:t>17/10/2021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4E668D-E277-4552-9359-A42D14F372B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7A017AF-C4C3-44AB-9B2D-C8A79587C8C9}" type="datetimeFigureOut">
              <a:rPr lang="fr-FR" smtClean="0"/>
              <a:pPr/>
              <a:t>17/10/2021</a:t>
            </a:fld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74E668D-E277-4552-9359-A42D14F372B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oflora.com/images/original/pulmonaire-en-fleurs---pulmonaria-officinalis-visoflora-24597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4/Digitalis_purpurea2.j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61.jpeg"/><Relationship Id="rId7" Type="http://schemas.openxmlformats.org/officeDocument/2006/relationships/image" Target="../media/image6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Relationship Id="rId9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gif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8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9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9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fr.wikipedia.org/wiki/Organisation_mondiale_de_la_sant%C3%A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fr.wikipedia.org/wiki/Fichier:Acupuncture1-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714348" y="2091722"/>
            <a:ext cx="8001056" cy="219453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lvl="1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Introduction à la Botanique pharmaceutique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Introduction à la systématique</a:t>
            </a:r>
          </a:p>
          <a:p>
            <a:pPr algn="ctr">
              <a:lnSpc>
                <a:spcPct val="150000"/>
              </a:lnSpc>
            </a:pPr>
            <a:r>
              <a:rPr lang="fr-FR" sz="10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Préparé par </a:t>
            </a:r>
            <a:r>
              <a:rPr lang="fr-FR" sz="105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dr</a:t>
            </a:r>
            <a:r>
              <a:rPr lang="fr-FR" sz="10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: </a:t>
            </a:r>
            <a:r>
              <a:rPr lang="fr-FR" sz="105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Amroune</a:t>
            </a:r>
            <a:endParaRPr lang="fr-FR" sz="105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pPr algn="ctr">
              <a:buClr>
                <a:srgbClr val="FF0000"/>
              </a:buClr>
            </a:pPr>
            <a:endParaRPr lang="fr-F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857488" y="285728"/>
            <a:ext cx="3714776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Faculté de Médecine-Batna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Département de Pharmacie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Laboratoire de Botanique Médicale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059832" y="1357298"/>
            <a:ext cx="366102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</a:tabLst>
            </a:pPr>
            <a:r>
              <a:rPr kumimoji="0" lang="fr-FR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Deuxi</a:t>
            </a:r>
            <a:r>
              <a:rPr kumimoji="0" lang="fr-FR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  Ann</a:t>
            </a:r>
            <a:r>
              <a:rPr kumimoji="0" lang="fr-FR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De  Pharmacie        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5400"/>
            <a:ext cx="3000396" cy="1811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82054"/>
            <a:ext cx="3214678" cy="2547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262" y="0"/>
            <a:ext cx="233977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3948372"/>
            <a:ext cx="1895484" cy="29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4130866"/>
            <a:ext cx="3214710" cy="244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E:\654123.jpeg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/>
          <a:stretch>
            <a:fillRect/>
          </a:stretch>
        </p:blipFill>
        <p:spPr bwMode="auto">
          <a:xfrm>
            <a:off x="4500626" y="5643578"/>
            <a:ext cx="2000200" cy="1143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5448401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85720" y="428604"/>
            <a:ext cx="8215370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Quelques  approches qui ont permis la découverte de nouvelles molécules à partir de plantes :</a:t>
            </a:r>
          </a:p>
          <a:p>
            <a:pPr algn="ctr"/>
            <a:endParaRPr lang="fr-FR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857224" y="1500174"/>
            <a:ext cx="5072098" cy="1571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Théorie de la signature</a:t>
            </a:r>
          </a:p>
          <a:p>
            <a:endParaRPr lang="fr-FR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Enquêtes ethnobotaniques</a:t>
            </a:r>
          </a:p>
          <a:p>
            <a:endParaRPr lang="fr-FR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13304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716" y="764704"/>
            <a:ext cx="864399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« Une plante est supposée aider à guérir un mal car sa forme, son fonctionnement présentent certaines similitudes avec l'organe atteint ou des ressemblances avec des maladies » .</a:t>
            </a:r>
          </a:p>
          <a:p>
            <a:pPr algn="ctr"/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00034" y="214290"/>
            <a:ext cx="3929090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  Théorie de la signature :</a:t>
            </a:r>
            <a:endParaRPr lang="fr-FR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théorie des signa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39389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éorie des signatures | Nutrition recipes, Healthy tips, Real food reci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44" y="2060848"/>
            <a:ext cx="4821569" cy="463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02405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627950"/>
            <a:ext cx="8572560" cy="50783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 la pulmonaire (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Pulmonaria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officinalis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L.,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Borraginaceae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 aux feuilles parsemées de taches blanches comme le tissu pulmonaire devait être souveraine contre les maladies des poumons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Actuellement ; la pulmonaire est une  Plante médicinale expectorante et émolliente, utilisée principalement lors de toux ou de bronchite  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nzplantpics.com/pics_herbs/pulmonaria_officinal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35" y="2100284"/>
            <a:ext cx="2359444" cy="2185972"/>
          </a:xfrm>
          <a:prstGeom prst="rect">
            <a:avLst/>
          </a:prstGeom>
          <a:noFill/>
        </p:spPr>
      </p:pic>
      <p:pic>
        <p:nvPicPr>
          <p:cNvPr id="4" name="Picture 4" descr="Pulmonaire en fleurs - Pulmonaria officinali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071678"/>
            <a:ext cx="2447049" cy="2214578"/>
          </a:xfrm>
          <a:prstGeom prst="rect">
            <a:avLst/>
          </a:prstGeom>
          <a:noFill/>
        </p:spPr>
      </p:pic>
      <p:pic>
        <p:nvPicPr>
          <p:cNvPr id="41986" name="Picture 2" descr="http://pneumocourlancy.fr/images/anat_poumon6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0777" y="2071678"/>
            <a:ext cx="2743189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95435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642918"/>
            <a:ext cx="8572560" cy="5355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l’anémone hépatique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Hepatica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triloba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Chaix,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Ranunculacea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), aux feuilles trilobées, serait utile au traitement des maladies du foie dont elle rappelait les lobes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http://t0.gstatic.com/images?q=tbn:ANd9GcTZ7Y8aL_oKyx1O7I8cHriDToGn9dXfmm5ud_dMJmFw5iSMfQ5o2Aml013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14555"/>
            <a:ext cx="3143272" cy="2357454"/>
          </a:xfrm>
          <a:prstGeom prst="rect">
            <a:avLst/>
          </a:prstGeom>
          <a:noFill/>
        </p:spPr>
      </p:pic>
      <p:pic>
        <p:nvPicPr>
          <p:cNvPr id="40962" name="Picture 2" descr="http://www.transhepate.org/Images/VueAnterieureFo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499" y="2409834"/>
            <a:ext cx="3057525" cy="2305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36447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1000108"/>
            <a:ext cx="8072494" cy="50783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la sanguinaire du Canada (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Sanguinaria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canadensis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L.,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Papaveraceae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), au latex rouge vif, était utilisée pour traiter les affections du sang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 descr="http://t3.gstatic.com/images?q=tbn:ANd9GcQ6dI_sAZx25NtVXlLuvXT7chMKeeZhGI0hRz_8JarE3tc7vEZ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519367"/>
            <a:ext cx="2500330" cy="1766889"/>
          </a:xfrm>
          <a:prstGeom prst="rect">
            <a:avLst/>
          </a:prstGeom>
          <a:noFill/>
        </p:spPr>
      </p:pic>
      <p:pic>
        <p:nvPicPr>
          <p:cNvPr id="4" name="Picture 14" descr="http://t2.gstatic.com/images?q=tbn:ANd9GcShRzcGYjzCW0d3ME5K6jxsZI5Itd5Mlag-ODA__206NURZ23e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2" y="2500306"/>
            <a:ext cx="1876414" cy="1928826"/>
          </a:xfrm>
          <a:prstGeom prst="rect">
            <a:avLst/>
          </a:prstGeom>
          <a:noFill/>
        </p:spPr>
      </p:pic>
      <p:pic>
        <p:nvPicPr>
          <p:cNvPr id="5" name="Picture 16" descr="http://t2.gstatic.com/images?q=tbn:ANd9GcS6e-u0vtohitcmQCkHDjhEcm6pJGNQ4tiCz_Kj9ud_iTEy5WpTP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6569" y="2500306"/>
            <a:ext cx="2524125" cy="1857388"/>
          </a:xfrm>
          <a:prstGeom prst="rect">
            <a:avLst/>
          </a:prstGeom>
          <a:noFill/>
        </p:spPr>
      </p:pic>
      <p:pic>
        <p:nvPicPr>
          <p:cNvPr id="47106" name="Picture 2" descr="http://t3.gstatic.com/images?q=tbn:ANd9GcRbyrn3bXVhYwM5Mn_xTVPvY7Y3jF3N6bZOT_N2gmFvtZH1p9Mel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7265" y="4676794"/>
            <a:ext cx="1585909" cy="1323974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786050" y="4857760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Sanguinarine : Alcaloïde majoritaire présent dans toutes la plante surtout dans le rhizome  douée de propriétés antimicrobiennes; antifongiques et anti inflammatoires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4251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928670"/>
            <a:ext cx="8286808" cy="5355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les scrofulariacées, qui présentent souvent un pétale avant bilobé faisait penser à des poumons. C’est pour cette raison que les scrofuleux (nom donné aux tuberculeux) étaient soigner à l’aide des plantes de cette famille.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wildchicken.com/nature/garden/digitalis_fox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928802"/>
            <a:ext cx="2000264" cy="2166923"/>
          </a:xfrm>
          <a:prstGeom prst="rect">
            <a:avLst/>
          </a:prstGeom>
          <a:noFill/>
        </p:spPr>
      </p:pic>
      <p:pic>
        <p:nvPicPr>
          <p:cNvPr id="4" name="Picture 4" descr="File:Digitalis purpurea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86" y="1928802"/>
            <a:ext cx="2214548" cy="221457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714612" y="427411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Digitalis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purpurea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 L ; </a:t>
            </a:r>
            <a:r>
              <a:rPr lang="fr-FR" b="1" i="1" dirty="0" err="1" smtClean="0">
                <a:latin typeface="Times New Roman" pitchFamily="18" charset="0"/>
                <a:cs typeface="Times New Roman" pitchFamily="18" charset="0"/>
              </a:rPr>
              <a:t>Scofulariaceae</a:t>
            </a:r>
            <a:endParaRPr lang="fr-F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42910" y="5214950"/>
            <a:ext cx="8072494" cy="7143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Bien sûr, très souvent, la science est venue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contredire</a:t>
            </a: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ces croyances, mais le nom de certaines plantes en gardent la trace.</a:t>
            </a:r>
            <a:endParaRPr lang="fr-FR" b="1" dirty="0" smtClean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" name="Picture 16" descr="http://mumuland.m.u.pic.centerblog.net/47jvalwj.gif"/>
          <p:cNvPicPr>
            <a:picLocks noChangeAspect="1" noChangeArrowheads="1" noCrop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500958" y="5572140"/>
            <a:ext cx="1047750" cy="104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22133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152" y="4365104"/>
            <a:ext cx="8429684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L'enquête ethnobotanique s'est avérée 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une des approches la plus fiable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pour la découverte de nouveaux médicaments. 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714348" y="552124"/>
            <a:ext cx="7572428" cy="428604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Place de l’ethnobotanique dans la découverte de nouvelle molécules :</a:t>
            </a:r>
          </a:p>
        </p:txBody>
      </p:sp>
      <p:sp>
        <p:nvSpPr>
          <p:cNvPr id="4" name="Rectangle 3"/>
          <p:cNvSpPr/>
          <p:nvPr/>
        </p:nvSpPr>
        <p:spPr>
          <a:xfrm>
            <a:off x="392498" y="1484784"/>
            <a:ext cx="8643998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Définition de l’ethnologie :</a:t>
            </a:r>
          </a:p>
          <a:p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L'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ethnologie</a:t>
            </a:r>
            <a:r>
              <a:rPr lang="fr-FR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Ethnos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signifie  petit  groupe  humain.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Ethnologie est une science humaine ,  dont l'objet est l'étude explicative et comparative de l'ensemble des caractères sociaux et culturels des groupes humains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86930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3"/>
          <p:cNvSpPr>
            <a:spLocks noChangeArrowheads="1"/>
          </p:cNvSpPr>
          <p:nvPr/>
        </p:nvSpPr>
        <p:spPr bwMode="auto">
          <a:xfrm>
            <a:off x="5292725" y="4940300"/>
            <a:ext cx="1727200" cy="574675"/>
          </a:xfrm>
          <a:prstGeom prst="rightArrow">
            <a:avLst>
              <a:gd name="adj1" fmla="val 50000"/>
              <a:gd name="adj2" fmla="val 50106"/>
            </a:avLst>
          </a:prstGeom>
          <a:solidFill>
            <a:srgbClr val="FFC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/>
              <a:t>Médication</a:t>
            </a:r>
          </a:p>
        </p:txBody>
      </p:sp>
      <p:sp>
        <p:nvSpPr>
          <p:cNvPr id="27" name="AutoShape 23"/>
          <p:cNvSpPr>
            <a:spLocks noChangeArrowheads="1"/>
          </p:cNvSpPr>
          <p:nvPr/>
        </p:nvSpPr>
        <p:spPr bwMode="auto">
          <a:xfrm>
            <a:off x="4918075" y="2925763"/>
            <a:ext cx="1727200" cy="574675"/>
          </a:xfrm>
          <a:prstGeom prst="rightArrow">
            <a:avLst>
              <a:gd name="adj1" fmla="val 50000"/>
              <a:gd name="adj2" fmla="val 50106"/>
            </a:avLst>
          </a:prstGeom>
          <a:solidFill>
            <a:srgbClr val="FFC000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/>
              <a:t>Autres</a:t>
            </a:r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auto">
          <a:xfrm>
            <a:off x="5148263" y="2262188"/>
            <a:ext cx="1512887" cy="574675"/>
          </a:xfrm>
          <a:prstGeom prst="rightArrow">
            <a:avLst>
              <a:gd name="adj1" fmla="val 50000"/>
              <a:gd name="adj2" fmla="val 50153"/>
            </a:avLst>
          </a:prstGeom>
          <a:solidFill>
            <a:srgbClr val="FFC000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/>
              <a:t>Nutrition</a:t>
            </a:r>
          </a:p>
        </p:txBody>
      </p:sp>
      <p:sp>
        <p:nvSpPr>
          <p:cNvPr id="25" name="AutoShape 23"/>
          <p:cNvSpPr>
            <a:spLocks noChangeArrowheads="1"/>
          </p:cNvSpPr>
          <p:nvPr/>
        </p:nvSpPr>
        <p:spPr bwMode="auto">
          <a:xfrm>
            <a:off x="4932363" y="1630363"/>
            <a:ext cx="1728787" cy="574675"/>
          </a:xfrm>
          <a:prstGeom prst="rightArrow">
            <a:avLst>
              <a:gd name="adj1" fmla="val 50000"/>
              <a:gd name="adj2" fmla="val 50152"/>
            </a:avLst>
          </a:prstGeom>
          <a:solidFill>
            <a:srgbClr val="FFC000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/>
              <a:t>Médication</a:t>
            </a:r>
          </a:p>
        </p:txBody>
      </p:sp>
      <p:sp>
        <p:nvSpPr>
          <p:cNvPr id="10254" name="Oval 3"/>
          <p:cNvSpPr>
            <a:spLocks noChangeArrowheads="1"/>
          </p:cNvSpPr>
          <p:nvPr/>
        </p:nvSpPr>
        <p:spPr bwMode="auto">
          <a:xfrm>
            <a:off x="3349625" y="1628775"/>
            <a:ext cx="2016125" cy="1871663"/>
          </a:xfrm>
          <a:prstGeom prst="ellipse">
            <a:avLst/>
          </a:prstGeom>
          <a:solidFill>
            <a:srgbClr val="00FF00"/>
          </a:solidFill>
          <a:ln w="222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/>
              <a:t>Ethnobotanique</a:t>
            </a:r>
          </a:p>
        </p:txBody>
      </p:sp>
      <p:sp>
        <p:nvSpPr>
          <p:cNvPr id="10245" name="Oval 13"/>
          <p:cNvSpPr>
            <a:spLocks noChangeArrowheads="1"/>
          </p:cNvSpPr>
          <p:nvPr/>
        </p:nvSpPr>
        <p:spPr bwMode="auto">
          <a:xfrm>
            <a:off x="3349625" y="4294188"/>
            <a:ext cx="2016125" cy="1871662"/>
          </a:xfrm>
          <a:prstGeom prst="ellipse">
            <a:avLst/>
          </a:prstGeom>
          <a:solidFill>
            <a:schemeClr val="accent1"/>
          </a:solidFill>
          <a:ln w="222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/>
              <a:t>Ethnopharmacologie</a:t>
            </a:r>
          </a:p>
        </p:txBody>
      </p:sp>
      <p:sp>
        <p:nvSpPr>
          <p:cNvPr id="10244" name="AutoShape 23"/>
          <p:cNvSpPr>
            <a:spLocks noChangeArrowheads="1"/>
          </p:cNvSpPr>
          <p:nvPr/>
        </p:nvSpPr>
        <p:spPr bwMode="auto">
          <a:xfrm>
            <a:off x="2051050" y="2278063"/>
            <a:ext cx="1441450" cy="574675"/>
          </a:xfrm>
          <a:prstGeom prst="rightArrow">
            <a:avLst>
              <a:gd name="adj1" fmla="val 50000"/>
              <a:gd name="adj2" fmla="val 50166"/>
            </a:avLst>
          </a:prstGeom>
          <a:solidFill>
            <a:srgbClr val="92D05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/>
              <a:t>Plantes</a:t>
            </a:r>
          </a:p>
        </p:txBody>
      </p:sp>
      <p:sp>
        <p:nvSpPr>
          <p:cNvPr id="28" name="AutoShape 23"/>
          <p:cNvSpPr>
            <a:spLocks noChangeArrowheads="1"/>
          </p:cNvSpPr>
          <p:nvPr/>
        </p:nvSpPr>
        <p:spPr bwMode="auto">
          <a:xfrm>
            <a:off x="2051050" y="5588000"/>
            <a:ext cx="1728788" cy="574675"/>
          </a:xfrm>
          <a:prstGeom prst="rightArrow">
            <a:avLst>
              <a:gd name="adj1" fmla="val 50000"/>
              <a:gd name="adj2" fmla="val 50152"/>
            </a:avLst>
          </a:prstGeom>
          <a:solidFill>
            <a:srgbClr val="92D05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/>
              <a:t>Animal</a:t>
            </a:r>
          </a:p>
        </p:txBody>
      </p:sp>
      <p:sp>
        <p:nvSpPr>
          <p:cNvPr id="29" name="AutoShape 23"/>
          <p:cNvSpPr>
            <a:spLocks noChangeArrowheads="1"/>
          </p:cNvSpPr>
          <p:nvPr/>
        </p:nvSpPr>
        <p:spPr bwMode="auto">
          <a:xfrm>
            <a:off x="1922463" y="4926013"/>
            <a:ext cx="1512887" cy="574675"/>
          </a:xfrm>
          <a:prstGeom prst="rightArrow">
            <a:avLst>
              <a:gd name="adj1" fmla="val 50000"/>
              <a:gd name="adj2" fmla="val 50153"/>
            </a:avLst>
          </a:prstGeom>
          <a:solidFill>
            <a:srgbClr val="92D05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/>
              <a:t>Minéral</a:t>
            </a:r>
          </a:p>
        </p:txBody>
      </p:sp>
      <p:sp>
        <p:nvSpPr>
          <p:cNvPr id="30" name="AutoShape 23"/>
          <p:cNvSpPr>
            <a:spLocks noChangeArrowheads="1"/>
          </p:cNvSpPr>
          <p:nvPr/>
        </p:nvSpPr>
        <p:spPr bwMode="auto">
          <a:xfrm>
            <a:off x="2051050" y="4292600"/>
            <a:ext cx="1728788" cy="574675"/>
          </a:xfrm>
          <a:prstGeom prst="rightArrow">
            <a:avLst>
              <a:gd name="adj1" fmla="val 50000"/>
              <a:gd name="adj2" fmla="val 50152"/>
            </a:avLst>
          </a:prstGeom>
          <a:solidFill>
            <a:srgbClr val="92D05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/>
              <a:t>Végétal</a:t>
            </a:r>
          </a:p>
        </p:txBody>
      </p:sp>
    </p:spTree>
    <p:extLst>
      <p:ext uri="{BB962C8B-B14F-4D97-AF65-F5344CB8AC3E}">
        <p14:creationId xmlns:p14="http://schemas.microsoft.com/office/powerpoint/2010/main" val="143971409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7" grpId="0" animBg="1"/>
      <p:bldP spid="26" grpId="0" animBg="1"/>
      <p:bldP spid="25" grpId="0" animBg="1"/>
      <p:bldP spid="10245" grpId="0" animBg="1"/>
      <p:bldP spid="10244" grpId="0" animBg="1"/>
      <p:bldP spid="28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23"/>
          <p:cNvSpPr>
            <a:spLocks noChangeArrowheads="1"/>
          </p:cNvSpPr>
          <p:nvPr/>
        </p:nvSpPr>
        <p:spPr bwMode="auto">
          <a:xfrm>
            <a:off x="6875463" y="5532438"/>
            <a:ext cx="1728787" cy="574675"/>
          </a:xfrm>
          <a:prstGeom prst="rightArrow">
            <a:avLst>
              <a:gd name="adj1" fmla="val 50000"/>
              <a:gd name="adj2" fmla="val 50152"/>
            </a:avLst>
          </a:prstGeom>
          <a:solidFill>
            <a:srgbClr val="FFC000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/>
              <a:t>Médication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6985000" cy="1143000"/>
          </a:xfrm>
        </p:spPr>
        <p:txBody>
          <a:bodyPr/>
          <a:lstStyle/>
          <a:p>
            <a:pPr eaLnBrk="1" hangingPunct="1"/>
            <a:r>
              <a:rPr lang="fr-FR" sz="2800" b="1" smtClean="0"/>
              <a:t>Liens entre ethnobotanique et ethnopharmacologie</a:t>
            </a:r>
          </a:p>
        </p:txBody>
      </p:sp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455613" y="981075"/>
            <a:ext cx="2016125" cy="1871663"/>
          </a:xfrm>
          <a:prstGeom prst="ellipse">
            <a:avLst/>
          </a:prstGeom>
          <a:solidFill>
            <a:srgbClr val="00FF00"/>
          </a:solidFill>
          <a:ln w="222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/>
              <a:t>Ethnobotanique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527050" y="2206625"/>
            <a:ext cx="2016125" cy="1871663"/>
          </a:xfrm>
          <a:prstGeom prst="ellipse">
            <a:avLst/>
          </a:prstGeom>
          <a:solidFill>
            <a:schemeClr val="accent1"/>
          </a:solidFill>
          <a:ln w="222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/>
              <a:t>Ethnopharmacologie</a:t>
            </a:r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742950" y="2493963"/>
            <a:ext cx="1512888" cy="287337"/>
          </a:xfrm>
          <a:custGeom>
            <a:avLst/>
            <a:gdLst>
              <a:gd name="T0" fmla="*/ 0 w 953"/>
              <a:gd name="T1" fmla="*/ 2147483647 h 181"/>
              <a:gd name="T2" fmla="*/ 2147483647 w 953"/>
              <a:gd name="T3" fmla="*/ 2147483647 h 181"/>
              <a:gd name="T4" fmla="*/ 2147483647 w 953"/>
              <a:gd name="T5" fmla="*/ 2147483647 h 181"/>
              <a:gd name="T6" fmla="*/ 2147483647 w 953"/>
              <a:gd name="T7" fmla="*/ 2147483647 h 181"/>
              <a:gd name="T8" fmla="*/ 2147483647 w 953"/>
              <a:gd name="T9" fmla="*/ 0 h 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53"/>
              <a:gd name="T16" fmla="*/ 0 h 181"/>
              <a:gd name="T17" fmla="*/ 953 w 953"/>
              <a:gd name="T18" fmla="*/ 181 h 1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53" h="181">
                <a:moveTo>
                  <a:pt x="0" y="45"/>
                </a:moveTo>
                <a:cubicBezTo>
                  <a:pt x="75" y="79"/>
                  <a:pt x="151" y="113"/>
                  <a:pt x="227" y="136"/>
                </a:cubicBezTo>
                <a:cubicBezTo>
                  <a:pt x="303" y="159"/>
                  <a:pt x="378" y="181"/>
                  <a:pt x="454" y="181"/>
                </a:cubicBezTo>
                <a:cubicBezTo>
                  <a:pt x="530" y="181"/>
                  <a:pt x="598" y="166"/>
                  <a:pt x="681" y="136"/>
                </a:cubicBezTo>
                <a:cubicBezTo>
                  <a:pt x="764" y="106"/>
                  <a:pt x="858" y="53"/>
                  <a:pt x="953" y="0"/>
                </a:cubicBezTo>
              </a:path>
            </a:pathLst>
          </a:custGeom>
          <a:noFill/>
          <a:ln w="22225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58850" y="2206625"/>
            <a:ext cx="1079500" cy="503238"/>
            <a:chOff x="1882" y="2478"/>
            <a:chExt cx="680" cy="317"/>
          </a:xfrm>
        </p:grpSpPr>
        <p:sp>
          <p:nvSpPr>
            <p:cNvPr id="17425" name="Line 7"/>
            <p:cNvSpPr>
              <a:spLocks noChangeShapeType="1"/>
            </p:cNvSpPr>
            <p:nvPr/>
          </p:nvSpPr>
          <p:spPr bwMode="auto">
            <a:xfrm flipH="1">
              <a:off x="1882" y="2568"/>
              <a:ext cx="91" cy="1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26" name="Line 8"/>
            <p:cNvSpPr>
              <a:spLocks noChangeShapeType="1"/>
            </p:cNvSpPr>
            <p:nvPr/>
          </p:nvSpPr>
          <p:spPr bwMode="auto">
            <a:xfrm flipV="1">
              <a:off x="1973" y="2523"/>
              <a:ext cx="136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27" name="Line 9"/>
            <p:cNvSpPr>
              <a:spLocks noChangeShapeType="1"/>
            </p:cNvSpPr>
            <p:nvPr/>
          </p:nvSpPr>
          <p:spPr bwMode="auto">
            <a:xfrm flipV="1">
              <a:off x="2064" y="2478"/>
              <a:ext cx="181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28" name="Line 10"/>
            <p:cNvSpPr>
              <a:spLocks noChangeShapeType="1"/>
            </p:cNvSpPr>
            <p:nvPr/>
          </p:nvSpPr>
          <p:spPr bwMode="auto">
            <a:xfrm flipV="1">
              <a:off x="2200" y="2478"/>
              <a:ext cx="181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29" name="Line 11"/>
            <p:cNvSpPr>
              <a:spLocks noChangeShapeType="1"/>
            </p:cNvSpPr>
            <p:nvPr/>
          </p:nvSpPr>
          <p:spPr bwMode="auto">
            <a:xfrm flipV="1">
              <a:off x="2336" y="2523"/>
              <a:ext cx="136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430" name="Line 12"/>
            <p:cNvSpPr>
              <a:spLocks noChangeShapeType="1"/>
            </p:cNvSpPr>
            <p:nvPr/>
          </p:nvSpPr>
          <p:spPr bwMode="auto">
            <a:xfrm flipV="1">
              <a:off x="2472" y="2568"/>
              <a:ext cx="90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87638" y="2062163"/>
            <a:ext cx="3397250" cy="863600"/>
            <a:chOff x="3016" y="2387"/>
            <a:chExt cx="2140" cy="544"/>
          </a:xfrm>
        </p:grpSpPr>
        <p:sp>
          <p:nvSpPr>
            <p:cNvPr id="17423" name="AutoShape 14"/>
            <p:cNvSpPr>
              <a:spLocks/>
            </p:cNvSpPr>
            <p:nvPr/>
          </p:nvSpPr>
          <p:spPr bwMode="auto">
            <a:xfrm>
              <a:off x="3016" y="2387"/>
              <a:ext cx="362" cy="544"/>
            </a:xfrm>
            <a:prstGeom prst="rightBrace">
              <a:avLst>
                <a:gd name="adj1" fmla="val 12523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424" name="Rectangle 15"/>
            <p:cNvSpPr>
              <a:spLocks noChangeArrowheads="1"/>
            </p:cNvSpPr>
            <p:nvPr/>
          </p:nvSpPr>
          <p:spPr bwMode="auto">
            <a:xfrm>
              <a:off x="3379" y="2408"/>
              <a:ext cx="1777" cy="49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 b="1">
                  <a:solidFill>
                    <a:srgbClr val="FF0000"/>
                  </a:solidFill>
                </a:rPr>
                <a:t>Ethnobotanique médicale</a:t>
              </a:r>
            </a:p>
          </p:txBody>
        </p:sp>
      </p:grpSp>
      <p:sp>
        <p:nvSpPr>
          <p:cNvPr id="11273" name="Oval 17"/>
          <p:cNvSpPr>
            <a:spLocks noChangeArrowheads="1"/>
          </p:cNvSpPr>
          <p:nvPr/>
        </p:nvSpPr>
        <p:spPr bwMode="auto">
          <a:xfrm>
            <a:off x="5005388" y="4870450"/>
            <a:ext cx="2016125" cy="1871663"/>
          </a:xfrm>
          <a:prstGeom prst="ellipse">
            <a:avLst/>
          </a:prstGeom>
          <a:solidFill>
            <a:srgbClr val="FFFF99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>
                <a:solidFill>
                  <a:srgbClr val="FF0000"/>
                </a:solidFill>
              </a:rPr>
              <a:t>Ethnobotanique</a:t>
            </a:r>
          </a:p>
          <a:p>
            <a:pPr algn="ctr"/>
            <a:r>
              <a:rPr lang="fr-FR" sz="1400" b="1">
                <a:solidFill>
                  <a:srgbClr val="FF0000"/>
                </a:solidFill>
              </a:rPr>
              <a:t> médicale</a:t>
            </a: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3563938" y="5489575"/>
            <a:ext cx="1439862" cy="574675"/>
          </a:xfrm>
          <a:prstGeom prst="rightArrow">
            <a:avLst>
              <a:gd name="adj1" fmla="val 50000"/>
              <a:gd name="adj2" fmla="val 50110"/>
            </a:avLst>
          </a:prstGeom>
          <a:solidFill>
            <a:srgbClr val="92D05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b="1" i="1"/>
              <a:t>Plantes</a:t>
            </a:r>
          </a:p>
        </p:txBody>
      </p:sp>
    </p:spTree>
    <p:extLst>
      <p:ext uri="{BB962C8B-B14F-4D97-AF65-F5344CB8AC3E}">
        <p14:creationId xmlns:p14="http://schemas.microsoft.com/office/powerpoint/2010/main" val="414749636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4" repeatCount="4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651" grpId="0" animBg="1"/>
      <p:bldP spid="27652" grpId="0" animBg="1"/>
      <p:bldP spid="27653" grpId="0" animBg="1"/>
      <p:bldP spid="11273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thumb/a/a6/Catharanthus_roseus_Bain_fleur.jpg/300px-Catharanthus_roseus_Bain_fle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285992"/>
            <a:ext cx="2058971" cy="1500198"/>
          </a:xfrm>
          <a:prstGeom prst="rect">
            <a:avLst/>
          </a:prstGeom>
          <a:noFill/>
        </p:spPr>
      </p:pic>
      <p:pic>
        <p:nvPicPr>
          <p:cNvPr id="6" name="Picture 4" descr="http://t3.gstatic.com/images?q=tbn:ANd9GcQpnoWl2KAjwUPSbNF1MIFEzKi8A_LD40P8nBlnSUD_oR21xY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285992"/>
            <a:ext cx="2143141" cy="1509711"/>
          </a:xfrm>
          <a:prstGeom prst="rect">
            <a:avLst/>
          </a:prstGeom>
          <a:noFill/>
        </p:spPr>
      </p:pic>
      <p:pic>
        <p:nvPicPr>
          <p:cNvPr id="7" name="Picture 6" descr="http://t3.gstatic.com/images?q=tbn:ANd9GcRmECKHcpn5OyoNVicJnjYlsv_P2piHhxlMqPIEv4Kua9VeXpx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357694"/>
            <a:ext cx="2071702" cy="1571636"/>
          </a:xfrm>
          <a:prstGeom prst="rect">
            <a:avLst/>
          </a:prstGeom>
          <a:noFill/>
        </p:spPr>
      </p:pic>
      <p:pic>
        <p:nvPicPr>
          <p:cNvPr id="8" name="Picture 8" descr="http://t1.gstatic.com/images?q=tbn:ANd9GcQdtE79VrPCGC-IyapcBerKYFR3Gthhrivtn5a4eyzdMZu20Oqf0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4429132"/>
            <a:ext cx="1928826" cy="150019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071538" y="3845486"/>
            <a:ext cx="210608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Catharanthus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roseus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714480" y="6060064"/>
            <a:ext cx="9778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Taxus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sp</a:t>
            </a:r>
            <a:endParaRPr lang="fr-FR" dirty="0"/>
          </a:p>
        </p:txBody>
      </p:sp>
      <p:pic>
        <p:nvPicPr>
          <p:cNvPr id="38914" name="Picture 2" descr="http://laplaneterevisitee.org/img/vignettes/Structures_de_la_vinblastine_et_la_vincristine_33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428868"/>
            <a:ext cx="1500198" cy="12144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8916" name="Picture 4" descr="http://www.uky.edu/~dhild/biochem/26/Taxo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429132"/>
            <a:ext cx="1500198" cy="1357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6572280" y="4637798"/>
            <a:ext cx="2143124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altLang="zh-CN" sz="1600" dirty="0" err="1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Paclitaxel</a:t>
            </a:r>
            <a:r>
              <a:rPr lang="fr-FR" altLang="zh-CN" sz="16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:Cancers du sein métastatique ,</a:t>
            </a:r>
            <a:endParaRPr lang="fr-FR" altLang="zh-CN" sz="1600" dirty="0" smtClean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CN" sz="16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Cancer du poumon et de la prostate.</a:t>
            </a:r>
            <a:endParaRPr lang="fr-FR" altLang="zh-CN" sz="1600" dirty="0" smtClean="0">
              <a:latin typeface="Arial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143636" y="2571744"/>
            <a:ext cx="107157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Vinblastine  </a:t>
            </a:r>
          </a:p>
          <a:p>
            <a:r>
              <a:rPr lang="fr-FR" sz="1400" dirty="0" smtClean="0">
                <a:latin typeface="Times New Roman" pitchFamily="18" charset="0"/>
                <a:cs typeface="Times New Roman" pitchFamily="18" charset="0"/>
              </a:rPr>
              <a:t>Vincristine  </a:t>
            </a:r>
            <a:endParaRPr lang="fr-FR" sz="1400" dirty="0"/>
          </a:p>
        </p:txBody>
      </p:sp>
      <p:sp>
        <p:nvSpPr>
          <p:cNvPr id="2" name="Rectangle 1"/>
          <p:cNvSpPr/>
          <p:nvPr/>
        </p:nvSpPr>
        <p:spPr>
          <a:xfrm>
            <a:off x="71406" y="117717"/>
            <a:ext cx="9001156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Anticancéreux:</a:t>
            </a:r>
          </a:p>
          <a:p>
            <a:pPr lvl="0">
              <a:buFont typeface="Wingdings" pitchFamily="2" charset="2"/>
              <a:buChar char="Ø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Vinblastine  et Vincristine </a:t>
            </a:r>
            <a:r>
              <a:rPr lang="fr-FR" altLang="zh-CN" b="1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196</a:t>
            </a:r>
            <a:r>
              <a:rPr lang="fr-FR" altLang="zh-CN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5</a:t>
            </a:r>
            <a:r>
              <a:rPr lang="fr-FR" altLang="zh-CN" b="1" dirty="0" smtClean="0">
                <a:latin typeface="Arial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de la Pervenche de Madagascar </a:t>
            </a:r>
          </a:p>
          <a:p>
            <a:pPr lvl="0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Catharanthus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roseus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Apocynaceae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Paclitaxel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« Taxol »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1971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Taxus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brevifolia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Taxaceae</a:t>
            </a: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5182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0100" y="71414"/>
            <a:ext cx="700092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i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1-Introduction à la botanique pharmaceutique</a:t>
            </a:r>
            <a:endParaRPr lang="fr-FR" sz="3600" b="1" i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Algerian" pitchFamily="82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235636" y="1218456"/>
            <a:ext cx="500066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Définitions</a:t>
            </a:r>
            <a:endParaRPr lang="fr-FR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285720" y="1928802"/>
            <a:ext cx="1250658" cy="1571636"/>
            <a:chOff x="1" y="62135"/>
            <a:chExt cx="964906" cy="1378438"/>
          </a:xfrm>
        </p:grpSpPr>
        <p:sp>
          <p:nvSpPr>
            <p:cNvPr id="9" name="Chevron 8"/>
            <p:cNvSpPr/>
            <p:nvPr/>
          </p:nvSpPr>
          <p:spPr>
            <a:xfrm rot="5400000">
              <a:off x="-206765" y="268901"/>
              <a:ext cx="1378438" cy="964906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0" name="Chevron 4"/>
            <p:cNvSpPr/>
            <p:nvPr/>
          </p:nvSpPr>
          <p:spPr>
            <a:xfrm>
              <a:off x="1" y="544588"/>
              <a:ext cx="964906" cy="4135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Végétal?</a:t>
              </a:r>
              <a:endParaRPr lang="fr-FR" sz="1000" kern="1200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750693" y="2214554"/>
            <a:ext cx="6893273" cy="1015371"/>
            <a:chOff x="964906" y="2678"/>
            <a:chExt cx="7393307" cy="1015371"/>
          </a:xfrm>
        </p:grpSpPr>
        <p:sp>
          <p:nvSpPr>
            <p:cNvPr id="12" name="Arrondir un rectangle avec un coin du même côté 11"/>
            <p:cNvSpPr/>
            <p:nvPr/>
          </p:nvSpPr>
          <p:spPr>
            <a:xfrm rot="5400000">
              <a:off x="4153874" y="-3186290"/>
              <a:ext cx="1015371" cy="7393307"/>
            </a:xfrm>
            <a:prstGeom prst="round2SameRect">
              <a:avLst/>
            </a:prstGeom>
            <a:gradFill flip="none" rotWithShape="0">
              <a:gsLst>
                <a:gs pos="0">
                  <a:srgbClr val="008000">
                    <a:tint val="66000"/>
                    <a:satMod val="160000"/>
                  </a:srgbClr>
                </a:gs>
                <a:gs pos="50000">
                  <a:srgbClr val="008000">
                    <a:tint val="44500"/>
                    <a:satMod val="160000"/>
                  </a:srgbClr>
                </a:gs>
                <a:gs pos="10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Arrondir un rectangle avec un coin du même côté 4"/>
            <p:cNvSpPr/>
            <p:nvPr/>
          </p:nvSpPr>
          <p:spPr>
            <a:xfrm>
              <a:off x="964906" y="52244"/>
              <a:ext cx="7343741" cy="916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lvl="0"/>
              <a:r>
                <a:rPr lang="fr-FR" sz="2000" b="1" dirty="0" smtClean="0">
                  <a:latin typeface="Times New Roman" pitchFamily="18" charset="0"/>
                  <a:cs typeface="Times New Roman" pitchFamily="18" charset="0"/>
                </a:rPr>
                <a:t>est un être vivant c'est-à-dire, par opposition à l’inanimé, au minéral et à la matière brute, </a:t>
              </a:r>
              <a:r>
                <a:rPr lang="fr-FR" sz="2000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il est organisé, croît, se nourrit et se reproduit.</a:t>
              </a:r>
              <a:endPara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285720" y="3429000"/>
            <a:ext cx="1250658" cy="1571636"/>
            <a:chOff x="1" y="62135"/>
            <a:chExt cx="964906" cy="1378438"/>
          </a:xfrm>
        </p:grpSpPr>
        <p:sp>
          <p:nvSpPr>
            <p:cNvPr id="15" name="Chevron 14"/>
            <p:cNvSpPr/>
            <p:nvPr/>
          </p:nvSpPr>
          <p:spPr>
            <a:xfrm rot="5400000">
              <a:off x="-206765" y="268901"/>
              <a:ext cx="1378438" cy="964906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Chevron 4"/>
            <p:cNvSpPr/>
            <p:nvPr/>
          </p:nvSpPr>
          <p:spPr>
            <a:xfrm>
              <a:off x="1" y="544588"/>
              <a:ext cx="964906" cy="4135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Botanique</a:t>
              </a:r>
              <a:endParaRPr lang="fr-FR" sz="1000" kern="1200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1750693" y="3599499"/>
            <a:ext cx="6893273" cy="1015371"/>
            <a:chOff x="964906" y="2678"/>
            <a:chExt cx="7393307" cy="1015371"/>
          </a:xfrm>
        </p:grpSpPr>
        <p:sp>
          <p:nvSpPr>
            <p:cNvPr id="18" name="Arrondir un rectangle avec un coin du même côté 17"/>
            <p:cNvSpPr/>
            <p:nvPr/>
          </p:nvSpPr>
          <p:spPr>
            <a:xfrm rot="5400000">
              <a:off x="4153874" y="-3186290"/>
              <a:ext cx="1015371" cy="7393307"/>
            </a:xfrm>
            <a:prstGeom prst="round2SameRect">
              <a:avLst/>
            </a:prstGeom>
            <a:gradFill flip="none" rotWithShape="0">
              <a:gsLst>
                <a:gs pos="0">
                  <a:srgbClr val="008000">
                    <a:tint val="66000"/>
                    <a:satMod val="160000"/>
                  </a:srgbClr>
                </a:gs>
                <a:gs pos="50000">
                  <a:srgbClr val="008000">
                    <a:tint val="44500"/>
                    <a:satMod val="160000"/>
                  </a:srgbClr>
                </a:gs>
                <a:gs pos="10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Arrondir un rectangle avec un coin du même côté 4"/>
            <p:cNvSpPr/>
            <p:nvPr/>
          </p:nvSpPr>
          <p:spPr>
            <a:xfrm>
              <a:off x="964906" y="52244"/>
              <a:ext cx="7343741" cy="916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lvl="0"/>
              <a:r>
                <a:rPr lang="fr-FR" sz="2000" b="1" dirty="0" smtClean="0">
                  <a:latin typeface="Times New Roman" pitchFamily="18" charset="0"/>
                  <a:cs typeface="Times New Roman" pitchFamily="18" charset="0"/>
                </a:rPr>
                <a:t>mot latin    </a:t>
              </a:r>
              <a:r>
                <a:rPr lang="fr-FR" sz="2000" b="1" dirty="0" err="1" smtClean="0">
                  <a:latin typeface="Times New Roman" pitchFamily="18" charset="0"/>
                  <a:cs typeface="Times New Roman" pitchFamily="18" charset="0"/>
                </a:rPr>
                <a:t>Botanê</a:t>
              </a:r>
              <a:r>
                <a:rPr lang="fr-FR" sz="2000" b="1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fr-FR" sz="2000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plante : Science qui étudie les végétaux</a:t>
              </a:r>
              <a:endPara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278084" y="4725144"/>
            <a:ext cx="1250658" cy="1847128"/>
            <a:chOff x="1" y="62135"/>
            <a:chExt cx="964906" cy="1378438"/>
          </a:xfrm>
        </p:grpSpPr>
        <p:sp>
          <p:nvSpPr>
            <p:cNvPr id="21" name="Chevron 20"/>
            <p:cNvSpPr/>
            <p:nvPr/>
          </p:nvSpPr>
          <p:spPr>
            <a:xfrm rot="5400000">
              <a:off x="-206765" y="268901"/>
              <a:ext cx="1378438" cy="964906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Chevron 4"/>
            <p:cNvSpPr/>
            <p:nvPr/>
          </p:nvSpPr>
          <p:spPr>
            <a:xfrm>
              <a:off x="1" y="544588"/>
              <a:ext cx="964906" cy="4135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Domaines de botanique</a:t>
              </a:r>
              <a:endParaRPr lang="fr-FR" sz="1000" kern="1200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1785918" y="5143512"/>
            <a:ext cx="6893273" cy="1015371"/>
            <a:chOff x="964906" y="2678"/>
            <a:chExt cx="7393307" cy="1015371"/>
          </a:xfrm>
        </p:grpSpPr>
        <p:sp>
          <p:nvSpPr>
            <p:cNvPr id="24" name="Arrondir un rectangle avec un coin du même côté 23"/>
            <p:cNvSpPr/>
            <p:nvPr/>
          </p:nvSpPr>
          <p:spPr>
            <a:xfrm rot="5400000">
              <a:off x="4153874" y="-3186290"/>
              <a:ext cx="1015371" cy="7393307"/>
            </a:xfrm>
            <a:prstGeom prst="round2SameRect">
              <a:avLst/>
            </a:prstGeom>
            <a:gradFill flip="none" rotWithShape="0">
              <a:gsLst>
                <a:gs pos="0">
                  <a:srgbClr val="008000">
                    <a:tint val="66000"/>
                    <a:satMod val="160000"/>
                  </a:srgbClr>
                </a:gs>
                <a:gs pos="50000">
                  <a:srgbClr val="008000">
                    <a:tint val="44500"/>
                    <a:satMod val="160000"/>
                  </a:srgbClr>
                </a:gs>
                <a:gs pos="10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Arrondir un rectangle avec un coin du même côté 4"/>
            <p:cNvSpPr/>
            <p:nvPr/>
          </p:nvSpPr>
          <p:spPr>
            <a:xfrm>
              <a:off x="964906" y="52244"/>
              <a:ext cx="7343741" cy="916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lvl="0"/>
              <a:r>
                <a:rPr lang="fr-FR" sz="2000" b="1" dirty="0" smtClean="0">
                  <a:latin typeface="Times New Roman" pitchFamily="18" charset="0"/>
                  <a:cs typeface="Times New Roman" pitchFamily="18" charset="0"/>
                </a:rPr>
                <a:t>Biotechnologie végétale, biodiversité, écologie végétale, physiologie végétale, </a:t>
              </a:r>
              <a:r>
                <a:rPr lang="fr-FR" sz="2000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la palynologie(grain de pollen), </a:t>
              </a:r>
              <a:r>
                <a:rPr lang="fr-FR" sz="2000" b="1" dirty="0" err="1" smtClean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phytochimie</a:t>
              </a:r>
              <a:endParaRPr lang="en-US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99799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335847"/>
            <a:ext cx="842968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Antipaludiques:</a:t>
            </a:r>
          </a:p>
          <a:p>
            <a:pPr>
              <a:buFont typeface="Wingdings" pitchFamily="2" charset="2"/>
              <a:buChar char="q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Quinine  de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Cinchona spp “ quinquina”, Rubiaceae</a:t>
            </a:r>
          </a:p>
          <a:p>
            <a:pPr>
              <a:buFont typeface="Wingdings" pitchFamily="2" charset="2"/>
              <a:buChar char="q"/>
            </a:pP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Artémisinine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de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Artemisia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annua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L  « Armoise annuelle » 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Asteraceae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anniesremedy.com/images/oils/Koeh-179-cincho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1928802"/>
            <a:ext cx="2500330" cy="21431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4" descr="http://www.anniesremedy.com/images/oils/Cinchona.pubesce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928802"/>
            <a:ext cx="2857500" cy="207170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71736" y="4121355"/>
            <a:ext cx="1669047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sz="1400" i="1" dirty="0" err="1" smtClean="0">
                <a:latin typeface="Times New Roman" pitchFamily="18" charset="0"/>
                <a:cs typeface="Times New Roman" pitchFamily="18" charset="0"/>
              </a:rPr>
              <a:t>Cinchona</a:t>
            </a:r>
            <a:r>
              <a:rPr lang="fr-FR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i="1" dirty="0" err="1" smtClean="0">
                <a:latin typeface="Times New Roman" pitchFamily="18" charset="0"/>
                <a:cs typeface="Times New Roman" pitchFamily="18" charset="0"/>
              </a:rPr>
              <a:t>pubescens</a:t>
            </a:r>
            <a:endParaRPr lang="fr-FR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http://www.acp-paludisme.org/images/artemis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572008"/>
            <a:ext cx="2286017" cy="1785950"/>
          </a:xfrm>
          <a:prstGeom prst="rect">
            <a:avLst/>
          </a:prstGeom>
          <a:noFill/>
        </p:spPr>
      </p:pic>
      <p:pic>
        <p:nvPicPr>
          <p:cNvPr id="7" name="Picture 8" descr="http://upload.wikimedia.org/wikipedia/commons/thumb/5/59/Artemisia_annua_detail.jpeg/240px-Artemisia_annua_detail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4" y="4714884"/>
            <a:ext cx="2714628" cy="17145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97477" y="6429396"/>
            <a:ext cx="19030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Artemisia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annua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 L</a:t>
            </a:r>
            <a:endParaRPr lang="fr-FR" dirty="0"/>
          </a:p>
        </p:txBody>
      </p:sp>
      <p:sp>
        <p:nvSpPr>
          <p:cNvPr id="36866" name="AutoShape 2" descr="data:image/jpeg;base64,/9j/4AAQSkZJRgABAQAAAQABAAD/2wCEAAkGBhQSEBUUExITFRMVFRUaGBUYFRUaGBUZGBgVGhkYGBoYGyYeGhojHBcVIC8gIycpLCwsGCExNTAqNSYrLCkBCQoKDgwOGg8PGiklHyQtMCwpLS4vLC0vLCwtLywpLDQ0KiksLCwqKSwvLCoqKjUsLCksLDQsLCosLCwpKSwvKf/AABEIAPAA0gMBIgACEQEDEQH/xAAbAAEAAgMBAQAAAAAAAAAAAAAABQYDBAcCAf/EAEYQAAIBAgQDBQMHCQUJAQAAAAECAwARBBIhMQVBUQYTImGBMnGRFCNCUnKhsQcVMzRic4KywVOSk9HwFiRDVIOiwtPhtP/EABkBAQADAQEAAAAAAAAAAAAAAAACAwQBBf/EACURAQACAgEEAgIDAQAAAAAAAAABAgMRMQQSIUETYSKRUYHBsf/aAAwDAQACEQMRAD8A7jSlKBSlKBXxjYV4nmyj/Wnn7hUa2MZmyA630165dPTUg9OtRmdOTLfTGKQxv7JIPwzfhWJ8f4lA2LW9wyZyfw+NQEnEwM8R0lGU5dNRlkDEb+EIpa4924rOjtLiJMmkanIr2vqFUOVG17jLc6XXQHlDvR7ljVri4r7Wvgo0VcqbA663N+ZY9a2KshMpSldClKUClKUClKUClKUClKUClKUClKUClKUClK8ySBRckADmaD1UVxqCYKZMO7ZxqU3DgcgDsfda/wB9SiuCLggjqK+1G0d0acmNwpGH7W97lEwCnk6g5QepF8y+/X3CtqPEyR4kILMXiPdrfwswIGdXtqgRmJB1Fra+GvHavs+jnPEQsjbrcANra/kbkD1qKwHFWw80aOVZY5F8Q2USDKwv08ak+a1iibUtq/7Ze61Z1b9pfjcQw8qysF/VsUmbmTZHFz55W+NZeGQNHhUYrmREWzMfE17ZmZLAAG5I1v13rN2z4cswwysTl+Ux3A+kDe6nyIrN2x4msOFYE2MngXS9uZa3QAE/Ac6umsRMzPpbMamZfY8ayZx4QEtmYsojS42a21gQctyTca1n4LxcTZgmZkXQykWDN0UdP/lc4GIlxRSO5ClgEj3F2Orud3c3JLHqdq6pw/ArDGsaDRR8TzJ8zvXMN5vPjiHMd5vPjhsUpStS8pSlApSlApSlApSlApSlApSlApSlApSlAr4ygggi4O4POvtKCl8cwLYV8yF+6bYC/gPMaakf65VlwfGH7v2ZGUglXF225Ec19b1Y+LcPE8Lxn6Q0PQ8j8a5XjMXLC3diWQBCQV7xhrzGh3rzskfBk7o4n0yXn47b9LHPxQSxSNYh42zmMmxFlDsAed/GLaXuOY13OJcIQosZFu9QFyFDMwFx3a/tEsNfI1z+R3A7yL2iCrJykUjUH9rmD1q6dip0x0RMtzIFCIb6oieGw8y1yb73AOgtU8eWMs+XKXi/iUiMcZMPhu9I72PEQiTxKbFb+JrGwuozEcjccqrPa/GnETrvYjwrzVGtl0+s9s1uhUcqmu0/Zxi8SKwySyIrWGW+U5gGC2GWwcaWPiYc6s+A4DFExkCBpW1aUgFmP/iPIWAqdqWybqstSb/ihOyHZoxnvpVs1rIh3UEasejEaW5C/XS2Vo8Q4usNrhmLGwCi5Jte3wqFwnbIyTLGIcoYkZi2ul76W8rb1ZWaYoikJxNMcdq0UqtY3txHFK0ZRmymxYEWvbkDvWbB9r1lbLHDKzfw2HvObSpfNTetu/JXetp+leIibDMADzANwPWwr3VqwpSlApSlApSlApSlApSlApSlApSlApSvmbS9Bp8UdsoCnX8Rz92+4vY20NVbiCLiZCe7JyFg8aizM+Vb8rjVl1NT/E5dbtog+lqVHmSuq8xUHhsekeNu5YK8WQg+JTqrI6SjR1y5hr4hboNM2SIt4lVfU+JVyXhKJh3ciQTd7lC3Frb7cz7WtfexmI7nGquyysSOVmbRx8bNb31ZO0GDCyG7qMirJdwSCSSiaAatcnTmRfmarOM4DiI5hI5YoWDd6hVjE+4ksDe199PxrJbHOO0THplmk0tEw6D2hH6Bvq4mH/uJT/zqVLWFzVbxXFO+wMpYATQZWkUG4DRlZAy9UYAMp6GpLtDiLYOZlO8ZsftC2nxr0ItzP9tm+Zc+xHbQvilL/o0mMq/WynwBAOtlv61v8IxhkC5FXvO8ypc7KWkkZ720BLqpt0PWvUfBYsSkWIkj7oMchdAMpX2VcD6Nz4b7WINbmG4XFGkAHhXuWeVidbRZdzyBcgacgRWWIvvbNEW3uWaHhcEsyhYlMcejyEkd61hqQN9RfXf3VasEseQd2FCcsoAH3VXOFQy4gZ3idARZRIQqhemVdTm3Psi1hrrexYXCZNSzMbe5R5Ko0ArRjj3ENFIjmIbFKUq5YUpSgUpSgUpSgUpSgUpSgUpSgUpSgVRMVxB8PPJHfwlyQh1BDeIDqNCNulXuqJ+ULBlZElAFnGU32zLqPUrf+7WTq6z2d1eYUZ9xXcemd+MwsV8UkZt4nGdgvkNyT93vrHLwqKTN3GLWQsoDRPkUta+VlIUFJBc+Iqb3Ia96rMGNsvj0HU7epG3vNZpVDcgefvHUVgjq7cWhm+aZ5hYeCStLj0XEi0sMFsrC3eMrMA9jcEhXbYkXuQTVvjwCKxIUDMLEcvhsK5iMU4CgsxCnMjX8UbDmh1y+Y2I0IINXrsv2jGJQq1hMntDYMOTqOh6cjp0J3dPmrfx7X4ckT4RvHOz8sbd5h7MuVkeMn2o2veM9QLkqdwSdwTWrwdnx8MUDXEEKIs7c5XXQRqRsCoDMf2gN9rxVf7JR5Gxcegy4pz6OkbD8TVvx6tqOJWTTz9JxsOpTIVGQrly20ta1rdLVTeyXC3kZs7Xw8EjxxjnL3cshDMeaqTtzZQfo1ZO0GPMUBKayuRHGOrubL6DVj5Ka1ZeJQ4GBIr5mRQAo3JtqzdLm5v5867ftid29Ftb3PpOV5VwdiDbfXaubYztBNO5zMQn1FJA9evrV74DhRHh0HMgMfe2v/wA9KjizxltMVjw5TLF51CQpSlaFxSlKBSlKBSlKBSlKBSlKBSlKBSlKBWhxvhK4mFo20J1Vreyw2P8ArkTW2MQpJXMtxuLi494r3euTqY05MRMacex2EkgkMbrZhyOoI5Mp5qeR/rpWssjDZf8Au+8XGnu2rrnFeExYlMkgBtsQfEp6g8vwNVLGfk4a/wA1IhHRwQfit/wrysvSWifx8ww36e0T+KsQ4g7EEdAevv2qS4YSsylWyNfQn6Dcs3WNvZYdDcagVkb8nmJJ/wCGPPvG/opqQg/J7OAP95UW5EO4+8ioY8GWttxCNcV4nelx4ZxESqbgq6nK6HdG6eY5g8xUbwpcvEMYOTLhn+Kup/kFa8+EniKyHK0iKF7xA2WRR9CVLlrb2cE2+6oXiXaIid5I1dWmiWIHLfI6sSWFvbsrErbe3vt6E5YjXdy1zfWttvj3aAd8XUgiHMkXnIdJJB1Cg5B5lulVeZ2c5mJJY+pJ8+taeLxveN4FyRgWQE5mCre22gJ3J1uSa+O7KBZ262JFiTrbQdK8vPkm9uWHJfulKQQH6Wg6X/yqw/7XygWCoABoLHYetVXDcQZibHXmDb+n47Vl+Ut+zb1Fvv1quuS9PFfBW/bwtuH7YP8ASRSPLT/Opvh/HopdAcrfVb+h2Nc9STkV92twazxt0P3D+utW063JTnyurmt7dNpVZ4H2h2SU6cmPLyPl51ZQb16+LLXLXdWytotG4faUpVqRSvjMACSbAbk8q0cPxyJyAGPiKhbo65swdlK5lF1IRyCNNKDfpWKPFKwYhhZSQx2sV3vetX8/4b/mIP8AFj/zoN+laT8YiCBhIHDNlXJ4yzWJyqEuSbAnTYAmi8ZhKM+fwoqu2jDKrAkEgi+wOm+lBu0pSgUpSghuP9nhOMy2WUDQ/W8j/nXO8RO8bMjsVZTYg8j7667VW7Z9lxOvexj51RqBu6j8WHL4dKwdT00X/OvP/WbNi3HdXlSZcW1uR8zWxgeLuPYkdG6Zjb4bH4VCOSm1vcTofSvOHxOu1iD11PuPP8a8yNxww7l0Pg/bU6LPYj64FiPtAaEe74Vb45AwBBBBFwRsRXHQSCf9f60q59heLE3hJ0sWXyP0h7tb/GvQ6bqZmey/9S14c0zPbZcapmKwYPE5soA7vBMR0DyEgtbqQN/f1q51VOGrnxvEW6LEg/w2P9a25I3qPtov505dBCxy3aw5+Q5/ca+RMc1zc3vbU+tZwPCR5D79Pwre4F2fkxUuSPQD25LaRqenVug9dr14tazedQ8yIm06hOdj+yvymGWViUJYLEwvpkvmJH0lLG38PKtPivB5cO3ziEL9cXKN5huXrauo4HBLDGsaCyIoUDyH4nzrMRXp26SlqxHtunp6zWI9uQwyaWvccj0rciVnayXdv2QWPqF2ro7cGgJuYISepjS/xtWzFCqiyqFHQAAfdVMdD/MoR038yoWE4BiX17or9tlA+GrD4VYuFYLFxaExFPq52+7waVPUrRj6WmOdxva+uKK8Pgr7SlalrFi8OJI2Q3s6sptvZgQbfGomTgckojWZ0ZYnRgFRlzZUkUknNoTmU2Ggy871N0oIGDh7wyLHGXEbPK7EAFAGvZNbnNfW50021rP+YW/5mX/Dwv8A6Kl6UFZ7QyR4OGOebEhRDISHkQZT3ismUiFBbe4NuVeIOCx42J5xKsnymGPJIEdQLBrMFLXsc2x6c60fy04bPwTFdVETD+GWO/3Xqc7EYbu+G4NOa4aAH392t6CbpUdxTipikgULmEkjK1gSwtFI4sB5qPQ1k4RjjNHnIt85MtrEGySuguDsbKL+dBu0pSgUpSgrHabsUuIvJFlSbnceB/fbY/tD1Brm/GODTQeGaEgfWysyH+JdK7fXwis2Tpq3nfEqL4K288OD4XiIFgxFuRu2g6ag3HrVj7PY7JiI2B0vy5jY29CavHF+xGFxFy0QR/rp4T6jZvUGqu3YOfDMWhKzRk7ey48wD4SfXXpWG/S3xz3V8s84LVncOjVV+zABfHvybEEf3Y0H9TU9gMWHiVgb6a+8DWqjwzFiLhmIlN7yzT26ku2QAeelehe0bi31Mtdp8xKsdnuzr4pgq+FRq7/VHIW5sdbD19/VOF8Kjw8QjiXKo+LHmzHmT1rW7N8K+T4dEIAc+J7fWO/w0HpUpUenwxjrv2jixxSPspSlaVxSlKBSlKBSlKBSlKBSlYsXiljjaRzZUUsTYnQC50GpoIjtxw/v+G4uIbvh5QPflJH3gVttKwQRQAFlULmPsIQpAvbexC3W4NmvUfxeOaXDzM5aFBFIVjVvG1kJHeOp01+ih5asQSKsAFBH4Lg6oczEu973NiQbMoN7asEbJm3KgX2reihVRZQALsbDqxLMfeSSfWvdKBSlKBSlKBSlKBSlKCH4l8wWkUeCQEOOjkeF/XY+8edVzsbhDiEhzAiHDFmt/aTszNfzCBh6nyqydrZQuCmY62S9vcQaydmeHiDCQx8wgLebN4mP94ms3ZvJ9cqpru6TpSlaVpSlKBSlKBSlKBSlKBSlKBUZ2m/UsR+6f+U1u4rFpGpaR1RR9JiAPiage0XFGkwk4ihcr3T/ADj3jS2U7AjO2mvsgH61BLcb/VZ/3Uv8jVvVFvwYygjEStIp3jX5uO3QhTmYdQzEHpT83Sx/oZSQB+jmu6+j/pF9Sw8qCUpUZ+ewmk6NDt4z4oj7pBoB9sKfKpFHBAIIIOxGxoPVKUoFKV8ZrC50A50H2laMHHYHtkmjbMVC2YeLOGK265gjEW3ym1b1ApWHC4xJVzRsrrdhcG4urFWHvDAg+YrNQQPbWMvhCgv42VfQnWp0C1fGQHcA++tXHcXhhIEsqRlr2DMBe1r2v7x8RUIrq0y5rztuUrBhMbHKuaN1dbkXUgi43GnOveHxCyIrowZGAKsDcEHYgjcVN1kpWDEY1EKh3VS5IUE2zEKWIHUhVY+4GvcE6uiujBkYBlYG4YEXBB5gjWgyUpXwtQfaxzTqguxAF1F/NmCqPUkD1r2GvtWpxbAd9HkvbxxMTcg2SRHIBUggkLa460GeLEqzMoIJQgMPqkgMAfQg+tZa5721x+M4YhlwWHfECSdXk9uTJGkSKytdi92K3DDRQDUx2H/KNheJx/NNkmUeOByM69SPrrf6Q9QNqC1VHYyd3lEMbZLLnkcAFlBJCBQ1wCxDm5BFozpqK3pZQqlmNlUEk9ANSa0eCxHIZWBDzNnIIsVUgBEPmqBQfPN1oPeF4NGjB7F5ALd45Lv6FvZHkth5V549Hnw0sYIzyRuqAkDMxU2AvXrFcZjRily8gH6OMF38rgeyPNrDzqM41wmXFrFde6KSOwJYMyHu3Eb+HTMJCpsCdBvRZirW1tWnUfyn0cEXBBFzt5Gx++vVQPCO+w2GQSQlmzTM4iYMVLyu4spsWFm5a6bGpXB8RjlvkcEr7S6hlPRlNmU+RAo5krFbzWJ3qeWzUZLwZFu8bNAdSShAQ9SyMCh8zYHzqTqM4yc+TDj/AIxOf90tjJ/euqf9TyoghI+I8UYBkhwrIwBVmLqxU6glcxyki2lzalW0ClB9qJ7V8GbF4KfDq+RpY2UNrYX621sdj5E1LUoK7xXheJlMTR91EU726h5LNeCRIwSqjMqyPmsRpYEa6VocJ7LYuJ0EmI72INdgZpgxKxYVEe9rnxRTEpexMt/KrjSgonDuxmMiiKfKVObuywDyhWa2JeS2ngBmmQ+HVljAO9e5uyOPDM0eNJbuiqMzy+0MLHErldVuZe9kO+uQ6kEVeKUFbg4FiFwkkQlCyPiM4PeSNaHvUJjDMMynugUuOZvz0rcnZ2aTEIsiSyEHDIZTnVAqYqTETAEnVAogRSdWt1Bt0ilBUcJ2cxgJzzKwyT5LSzAJK8s7Kx0u65HjSxPhCaXrU/2Sx6kMmLGdYVRbySkB1wjRByCLPeZ2c3GuRDvcVeaUFIPY7FED51cynGMl5pmMbSwCGEhit/CM99tWLDe1TfBeDSxTM7yZkMUSBS7tlZFAYi4As2UHUE3BNxmIqcpQaPHMM0mGlRPbaNgu25Btvp8ahsXwaX5QZGzTxj5OSp7sFwnyu6hRYHKZYns29t7irPSg55x78oEXCJFE8ThcVMWEa2vDGERTIQLrdpATkBvYk73FXfhPGIcVEs0EiyRtsym49x5gjmDqK98Q4ZFPGY5okljO6OoZfgedUyH8mRwUpm4XiGw5Y3fDSZpMNL0BF86H9oEkcqC+VXOO9gcJinEpjMWIU3XEwnu5lPXMNG/iBrbj464VVlw7riGvaJSHDW3ZZNFyC41bKRcaXIByfmx5tcQwK/2CE937nbQy+4gL+yd6CGE2IlT5OCmKUOA+I/RKyLqUcgFWYkKrd2CLFrhDYVNfmuST9PMSLaxxXjTXqQe8bp7QB+rUkiAAAAAAWAGwHQV9oMOGwiRrljRUUclAA+ArNSlArVxnDI5bF0BZfZYXV1+y6kMvoa2qUEZ8nxEXsOJk+rJ4ZB9mRRY+5luebV94ZE7PJNIjIzWVUYqSqJe18pK3Zi7aE6ZelSVKBSlKBSlKBSlKBSlKBStSDi0LmyyoTcDRhre5FuoOVrEb5T0rYSdTezA5SQbHYjcHzoPdK1sLxKKQ2SRWIF9CDpyYdV8xpWzQKUpQKUpQKUpQaGIQHExggEGGe4Ox8WHrxiIpoyTEc4P0GJ0Jvazb2zNdiSbKgCrWSX9aj/dTfz4et6gjJe0ESlwb3jmihI8Ny0vc5SBfVfnlufI+snUbLwGNjITe8k0UxOlw0Xc5QNPZ+ZW/vPpJUClKUClKUClKUClKUClKUClKUCsWKgzoyXIzKRcbi4IuKy0oII8JmkWJZO7QRtHrG7hmCq4JBsMo8S2XW2uprWxHCZFVoA75J3nDEBnKpKjAMXYe0pt9IetWalBDJhZ86yMkd4onVUSRrSFzHe5KDKBkFhrqdxbXdwXFUkJXVJALtG4s4F7XtsVv9JSR51uVr4zh6SgB1vY3U3IZT1VhZlPmCKDYqKxvH1XMI8rlL53LBYYrb95IdAf2VueoG9aUmElcyRmRpVjyAISI84cXPfOguwF9lAuNw1b2D4GBlaQh2S2RQoWKK39lGNB9o3bzA0oNfB/KHUyLKSbnwSRCOJxyyAXkQcszZr6mxFq3cLxZWYRupil18DW8VtyjDwuPdqOYFb9YcXg0lUrIoZTyI+8dCOo1FBmrQxXFgrGONTLKLXRbeG4uDIx0Qe/U8gaiMA7yymITSiEB2sSO88EzxFO9HiyeC9/b19rlVgwuESJQkahVHID7/M+fOghsdFMhWZ5CHFxaOIPFGrZS2caSOCVXxra1gbAZr7WC48rZRJlQvbI4YNDLfbu5BoSfqmzeR3qVqLxnAwczRkIz3zqVDRS/vIzoftCzeZGlBKUqCwIkhliQ3CSCQGIt3gjKAWMbkBspH0WvbS2W1jO0EdjeORxuUIdnVBIyojMUQlgGa3Uq1hucpsDatrDY1JEWRHVkdVZWBuGVhcEdQRrUNxbhUySy4jClS8scUbow5RtJaRCWAzgSv4WIDWGq84vAdgDEYu7kAjjOHYJJGGe8OFfDWZlfLqrAmw3B5UFuw+MV1VlOjqGW4Kkgi48LWINuRFxXzDY1HVWU6OLrcFSf4WAIOh0Iqo4H8nzR9189GWjGAF+6IJGEEg+vpnD+ludfML+TtkWMGZC0a4FQwiIP+6YiSa4OfTOHy+Vue1BdVcHYg2NvXpX2oTsr2bGDiyZgxyopfxguIxlVmBYjNbcra/4TdApSlApSlApSlApSlApSlApSlBH4L9PP74/5KkKh/lojnnGUs57tggtmZctmZQxGYDW9tdOpAMjg8ckq5o2DC9juCpG6sDqrDoQCKDPSlKCsdnf1g/YxH/7Jqs9VfhEix4wxs6Zsso0OmZ8RJIEvtnyMDl3tra2tWigUpWvjMckS5nYAE2G5LE7KqjVmPQAmg1Mf+tYf/rfyCpOoQ4zvMTB4WVgJWZDbMikAKzhScublfX4G03QKUpQKUpQKUpQKUpQKUpQKUpQKUpQKUpQKUpQYMZgUlXLIoYXuOqkbMpGqsOosahMZwiSNs6l3sAO8UqMQoHJr+DEJ+ywuNbZjVipQQ2E7Qrk8brJLcgJEr941rbxN4ozrqGNhuSL6ZPks036UmKP+yRvGf3kg25eFLfaYVJCIBi1hmIAJsLkC9gT5XPxr3Qax4bF3Xdd2ndWt3eUZbb7bb61qHDTQ6xEyx/2Tt4x+7kO/2X/vAVKUoILE9qY880K5lliMS3ZAVJlaNQVAcZgplTNqLXG9eMPwWRnLMzJuplJVp3W+ykeCBD9VBc6G6ms2L7KRSSd4WcN36zXBG6rEuTb2D3SEjqL3qaovy/Fqvx737/Uf7tgwmCSJcqKFF7m25J3LE6sT1OtZ6UooKUpQKUpQKUpQKUpQf//Z"/>
          <p:cNvSpPr>
            <a:spLocks noChangeAspect="1" noChangeArrowheads="1"/>
          </p:cNvSpPr>
          <p:nvPr/>
        </p:nvSpPr>
        <p:spPr bwMode="auto">
          <a:xfrm>
            <a:off x="63500" y="-1109663"/>
            <a:ext cx="200025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6870" name="Picture 6" descr="http://s3.e-monsite.com/2011/01/16/05/quiquina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3834" y="1928802"/>
            <a:ext cx="2313008" cy="2071702"/>
          </a:xfrm>
          <a:prstGeom prst="rect">
            <a:avLst/>
          </a:prstGeom>
          <a:noFill/>
        </p:spPr>
      </p:pic>
      <p:pic>
        <p:nvPicPr>
          <p:cNvPr id="36872" name="Picture 8" descr="http://www.palumed.fr/IMG/gif/arte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10400" y="4738705"/>
            <a:ext cx="1333500" cy="1333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007427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857232"/>
            <a:ext cx="821537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Antalgique naturel :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morphine extraite du pavot ; Principal remède contre la douleur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Papaver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somniferum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i="1" dirty="0" err="1" smtClean="0">
                <a:latin typeface="Times New Roman" pitchFamily="18" charset="0"/>
                <a:cs typeface="Times New Roman" pitchFamily="18" charset="0"/>
              </a:rPr>
              <a:t>Papaveraceae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http://t3.gstatic.com/images?q=tbn:ANd9GcR86pn6dtpoL7nE7lrIPyf9DjgszFY__b7dczuWHkceifIdOC_EG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571744"/>
            <a:ext cx="2571768" cy="2214578"/>
          </a:xfrm>
          <a:prstGeom prst="rect">
            <a:avLst/>
          </a:prstGeom>
          <a:noFill/>
        </p:spPr>
      </p:pic>
      <p:pic>
        <p:nvPicPr>
          <p:cNvPr id="4" name="Picture 12" descr="http://t2.gstatic.com/images?q=tbn:ANd9GcSbywJWQBfhIAPLXdKXrfXDw7h59IXsUda5oJcnWmdURdZA5_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571744"/>
            <a:ext cx="2714644" cy="2143140"/>
          </a:xfrm>
          <a:prstGeom prst="rect">
            <a:avLst/>
          </a:prstGeom>
          <a:noFill/>
        </p:spPr>
      </p:pic>
      <p:pic>
        <p:nvPicPr>
          <p:cNvPr id="5" name="Picture 18" descr="http://www.le-jardin-ethnobotanique.com/photo/produit-40.jpg?v=13035698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571744"/>
            <a:ext cx="2571768" cy="2143140"/>
          </a:xfrm>
          <a:prstGeom prst="rect">
            <a:avLst/>
          </a:prstGeom>
          <a:noFill/>
        </p:spPr>
      </p:pic>
      <p:pic>
        <p:nvPicPr>
          <p:cNvPr id="35842" name="Picture 2" descr="http://upload.wikimedia.org/wikipedia/commons/thumb/3/33/Morphin_-_Morphine.svg/200px-Morphin_-_Morphine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4929199"/>
            <a:ext cx="1500198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38263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 bwMode="auto">
          <a:xfrm>
            <a:off x="4071934" y="5214950"/>
            <a:ext cx="1857388" cy="14287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8000" tIns="10800" rIns="18000" bIns="10800" rtlCol="1" anchor="ctr" anchorCtr="1"/>
          <a:lstStyle/>
          <a:p>
            <a:pPr algn="ctr" rtl="0">
              <a:defRPr/>
            </a:pPr>
            <a:r>
              <a:rPr lang="fr-FR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Tamiflu</a:t>
            </a:r>
            <a:endParaRPr lang="fr-FR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llipse 2"/>
          <p:cNvSpPr/>
          <p:nvPr/>
        </p:nvSpPr>
        <p:spPr bwMode="auto">
          <a:xfrm>
            <a:off x="2071670" y="5143512"/>
            <a:ext cx="1857388" cy="14287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8000" tIns="10800" rIns="18000" bIns="10800" rtlCol="1" anchor="ctr" anchorCtr="1"/>
          <a:lstStyle/>
          <a:p>
            <a:pPr algn="ctr" rtl="0"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Vit. C</a:t>
            </a:r>
            <a:endParaRPr lang="fr-FR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llipse 3"/>
          <p:cNvSpPr/>
          <p:nvPr/>
        </p:nvSpPr>
        <p:spPr bwMode="auto">
          <a:xfrm>
            <a:off x="142844" y="5072074"/>
            <a:ext cx="1857388" cy="14287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8000" tIns="10800" rIns="18000" bIns="10800" rtlCol="1" anchor="ctr" anchorCtr="1"/>
          <a:lstStyle/>
          <a:p>
            <a:pPr algn="ctr" rtl="0">
              <a:defRPr/>
            </a:pP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aspirine</a:t>
            </a:r>
          </a:p>
        </p:txBody>
      </p:sp>
      <p:sp>
        <p:nvSpPr>
          <p:cNvPr id="5" name="Flèche droite à entaille 4"/>
          <p:cNvSpPr/>
          <p:nvPr/>
        </p:nvSpPr>
        <p:spPr bwMode="auto">
          <a:xfrm rot="5400000">
            <a:off x="2276359" y="4438757"/>
            <a:ext cx="859950" cy="412073"/>
          </a:xfrm>
          <a:prstGeom prst="notchedRightArrow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8000" tIns="10800" rIns="18000" bIns="10800" rtlCol="1" anchor="ctr" anchorCtr="1"/>
          <a:lstStyle/>
          <a:p>
            <a:pPr algn="ctr" rtl="0">
              <a:defRPr/>
            </a:pPr>
            <a:endParaRPr lang="ar-DZ" sz="24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Flèche droite à entaille 5"/>
          <p:cNvSpPr/>
          <p:nvPr/>
        </p:nvSpPr>
        <p:spPr bwMode="auto">
          <a:xfrm rot="2276137">
            <a:off x="3679119" y="4435621"/>
            <a:ext cx="859950" cy="412073"/>
          </a:xfrm>
          <a:prstGeom prst="notchedRightArrow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8000" tIns="10800" rIns="18000" bIns="10800" rtlCol="1" anchor="ctr" anchorCtr="1"/>
          <a:lstStyle/>
          <a:p>
            <a:pPr algn="ctr" rtl="0">
              <a:defRPr/>
            </a:pPr>
            <a:endParaRPr lang="ar-DZ" sz="24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Flèche droite à entaille 6"/>
          <p:cNvSpPr/>
          <p:nvPr/>
        </p:nvSpPr>
        <p:spPr bwMode="auto">
          <a:xfrm rot="7622854">
            <a:off x="922183" y="4047465"/>
            <a:ext cx="859950" cy="412073"/>
          </a:xfrm>
          <a:prstGeom prst="notchedRightArrow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8000" tIns="10800" rIns="18000" bIns="10800" rtlCol="1" anchor="ctr" anchorCtr="1"/>
          <a:lstStyle/>
          <a:p>
            <a:pPr algn="ctr" rtl="0">
              <a:defRPr/>
            </a:pPr>
            <a:endParaRPr lang="ar-DZ" sz="2400" b="1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8" name="Groupe 26"/>
          <p:cNvGrpSpPr/>
          <p:nvPr/>
        </p:nvGrpSpPr>
        <p:grpSpPr>
          <a:xfrm>
            <a:off x="2428860" y="428604"/>
            <a:ext cx="3442837" cy="1165583"/>
            <a:chOff x="1486377" y="1264175"/>
            <a:chExt cx="3442837" cy="1165583"/>
          </a:xfrm>
          <a:gradFill>
            <a:gsLst>
              <a:gs pos="0">
                <a:srgbClr val="002060"/>
              </a:gs>
              <a:gs pos="80000">
                <a:schemeClr val="accent4">
                  <a:alpha val="90000"/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alpha val="90000"/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ectangle 8"/>
            <p:cNvSpPr/>
            <p:nvPr/>
          </p:nvSpPr>
          <p:spPr>
            <a:xfrm>
              <a:off x="2986575" y="1264175"/>
              <a:ext cx="1942639" cy="1165583"/>
            </a:xfrm>
            <a:prstGeom prst="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1486377" y="1264175"/>
              <a:ext cx="3442837" cy="116558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300" b="1" i="1" kern="12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Importance de la botanique en pharmacie </a:t>
              </a:r>
              <a:endParaRPr lang="ar-DZ" sz="2300" i="1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716016" y="2285992"/>
            <a:ext cx="4213702" cy="1165583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Connaissance de plantes</a:t>
            </a:r>
          </a:p>
          <a:p>
            <a:pPr algn="ctr"/>
            <a:r>
              <a:rPr lang="fr-FR" sz="28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Toxiques et allergisantes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20" y="2714620"/>
            <a:ext cx="3429024" cy="1165583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80%Médicaments d’origine végétale </a:t>
            </a:r>
          </a:p>
          <a:p>
            <a:endParaRPr lang="fr-FR" dirty="0"/>
          </a:p>
        </p:txBody>
      </p:sp>
      <p:sp>
        <p:nvSpPr>
          <p:cNvPr id="13" name="Flèche courbée vers le haut 12"/>
          <p:cNvSpPr/>
          <p:nvPr/>
        </p:nvSpPr>
        <p:spPr>
          <a:xfrm rot="7974487">
            <a:off x="1359669" y="1685941"/>
            <a:ext cx="1216152" cy="731520"/>
          </a:xfrm>
          <a:prstGeom prst="curvedUp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Flèche courbée vers le bas 13"/>
          <p:cNvSpPr/>
          <p:nvPr/>
        </p:nvSpPr>
        <p:spPr>
          <a:xfrm rot="2620467">
            <a:off x="5942194" y="1247368"/>
            <a:ext cx="1216152" cy="731520"/>
          </a:xfrm>
          <a:prstGeom prst="curved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6143636" y="5143512"/>
            <a:ext cx="1857388" cy="14287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8000" tIns="10800" rIns="18000" bIns="10800" rtlCol="1" anchor="ctr" anchorCtr="1"/>
          <a:lstStyle/>
          <a:p>
            <a:pPr algn="ctr" rtl="0">
              <a:defRPr/>
            </a:pPr>
            <a:r>
              <a:rPr lang="fr-FR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Taxotére</a:t>
            </a:r>
            <a:endParaRPr lang="fr-FR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èche droite à entaille 17"/>
          <p:cNvSpPr/>
          <p:nvPr/>
        </p:nvSpPr>
        <p:spPr bwMode="auto">
          <a:xfrm rot="1635809">
            <a:off x="3530938" y="4166120"/>
            <a:ext cx="2861630" cy="412073"/>
          </a:xfrm>
          <a:prstGeom prst="notchedRightArrow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18000" tIns="10800" rIns="18000" bIns="10800" rtlCol="1" anchor="ctr" anchorCtr="1"/>
          <a:lstStyle/>
          <a:p>
            <a:pPr algn="ctr" rtl="0">
              <a:defRPr/>
            </a:pPr>
            <a:endParaRPr lang="ar-DZ" sz="2400" b="1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643446"/>
            <a:ext cx="272825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143512"/>
            <a:ext cx="18573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5214950"/>
            <a:ext cx="185381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8" y="4929198"/>
            <a:ext cx="1928794" cy="189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5003816"/>
            <a:ext cx="1857388" cy="163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30" name="Object 6"/>
          <p:cNvGraphicFramePr>
            <a:graphicFrameLocks noGrp="1" noChangeAspect="1"/>
          </p:cNvGraphicFramePr>
          <p:nvPr/>
        </p:nvGraphicFramePr>
        <p:xfrm>
          <a:off x="6215074" y="3214686"/>
          <a:ext cx="136366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hoto Editor Photo" r:id="rId8" imgW="942857" imgH="914286" progId="">
                  <p:embed/>
                </p:oleObj>
              </mc:Choice>
              <mc:Fallback>
                <p:oleObj name="Photo Editor Photo" r:id="rId8" imgW="942857" imgH="914286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4" y="3214686"/>
                        <a:ext cx="1363663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850877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290"/>
            <a:ext cx="3381375" cy="881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1357298"/>
            <a:ext cx="8834470" cy="33855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la Botanique pharmaceutique=</a:t>
            </a:r>
            <a:r>
              <a:rPr lang="fr-FR" sz="1600" b="1" i="1" u="sng" dirty="0" smtClean="0"/>
              <a:t> </a:t>
            </a:r>
            <a:r>
              <a:rPr lang="fr-FR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Botanique Médicale &amp;  Cryptogamie</a:t>
            </a:r>
          </a:p>
        </p:txBody>
      </p:sp>
      <p:sp>
        <p:nvSpPr>
          <p:cNvPr id="18436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8437" name="Picture 5" descr="C:\Users\user\Desktop\mycologi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785926"/>
            <a:ext cx="2960289" cy="296028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4282" y="3071810"/>
            <a:ext cx="1888659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Cryptogamie</a:t>
            </a:r>
            <a:endParaRPr lang="fr-FR" dirty="0"/>
          </a:p>
        </p:txBody>
      </p:sp>
      <p:pic>
        <p:nvPicPr>
          <p:cNvPr id="18439" name="Picture 7" descr="Afficher l'image d'orig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5527" y="1857364"/>
            <a:ext cx="2619415" cy="261941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57158" y="5274246"/>
            <a:ext cx="2996333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Botanique médicale</a:t>
            </a:r>
            <a:endParaRPr lang="fr-FR" dirty="0"/>
          </a:p>
        </p:txBody>
      </p:sp>
      <p:sp>
        <p:nvSpPr>
          <p:cNvPr id="9" name="Flèche droite 8"/>
          <p:cNvSpPr/>
          <p:nvPr/>
        </p:nvSpPr>
        <p:spPr>
          <a:xfrm>
            <a:off x="2143108" y="3214686"/>
            <a:ext cx="500066" cy="14287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69" name="Picture 1" descr="C:\Users\user\Desktop\9782842510152F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414959"/>
            <a:ext cx="1690686" cy="2443041"/>
          </a:xfrm>
          <a:prstGeom prst="rect">
            <a:avLst/>
          </a:prstGeom>
          <a:noFill/>
        </p:spPr>
      </p:pic>
      <p:sp>
        <p:nvSpPr>
          <p:cNvPr id="11" name="Flèche droite 10"/>
          <p:cNvSpPr/>
          <p:nvPr/>
        </p:nvSpPr>
        <p:spPr>
          <a:xfrm>
            <a:off x="5500694" y="5500702"/>
            <a:ext cx="500066" cy="14287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62872" y="5357826"/>
            <a:ext cx="3081128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475586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785794"/>
            <a:ext cx="7582525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Introduction a la systématique </a:t>
            </a:r>
            <a:endParaRPr lang="fr-FR" sz="2800" dirty="0"/>
          </a:p>
        </p:txBody>
      </p:sp>
      <p:sp>
        <p:nvSpPr>
          <p:cNvPr id="5122" name="AutoShape 2" descr="Afficher l'image d'origin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57226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786322"/>
            <a:ext cx="5857916" cy="1214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05035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000372"/>
            <a:ext cx="3217547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fr-F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Mycologie </a:t>
            </a:r>
            <a:endParaRPr lang="fr-FR" sz="3600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2285984" y="1357298"/>
            <a:ext cx="4000528" cy="914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Caractères généraux</a:t>
            </a:r>
            <a:endParaRPr lang="ar-DZ" sz="3200" b="1" dirty="0">
              <a:solidFill>
                <a:schemeClr val="tx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000100" y="428604"/>
            <a:ext cx="4000528" cy="914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Introduction  </a:t>
            </a:r>
            <a:endParaRPr lang="fr-FR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357554" y="2285992"/>
            <a:ext cx="4000528" cy="914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Systématique des mycètes</a:t>
            </a:r>
            <a:endParaRPr lang="ar-DZ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214810" y="3214686"/>
            <a:ext cx="4000528" cy="914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Intoxication fongique</a:t>
            </a:r>
            <a:endParaRPr lang="ar-DZ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072066" y="4143380"/>
            <a:ext cx="4000528" cy="914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Rôle et intérêt des champignons</a:t>
            </a:r>
            <a:endParaRPr lang="ar-DZ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9" y="571480"/>
            <a:ext cx="4143372" cy="49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285992"/>
            <a:ext cx="5857884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user\Desktop\slide_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286124"/>
            <a:ext cx="5857884" cy="3571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C:\Users\user\Desktop\poster-champignons-mortel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437432"/>
            <a:ext cx="5715008" cy="4420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5" descr="methergin-packsho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214818"/>
            <a:ext cx="3786214" cy="230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DSC0057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4750595" y="3393281"/>
            <a:ext cx="228601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358052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3509" y="500042"/>
            <a:ext cx="6367449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Systématiques des spermaphytes</a:t>
            </a:r>
          </a:p>
          <a:p>
            <a:pPr algn="ctr"/>
            <a:r>
              <a:rPr lang="fr-F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++++</a:t>
            </a:r>
            <a:endParaRPr lang="fr-FR" sz="2400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428596" y="1447800"/>
            <a:ext cx="7498080" cy="25527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Spermaphytes (Plantes produisant des graines):se divisent en</a:t>
            </a:r>
          </a:p>
          <a:p>
            <a:pPr marL="363538" marR="0" lvl="0" indent="-363538" algn="l" defTabSz="914400" rtl="0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Gymnospermes (Conifères et formes apparentées): </a:t>
            </a:r>
          </a:p>
          <a:p>
            <a:pPr marL="363538" marR="0" lvl="0" indent="-363538" algn="l" defTabSz="914400" rtl="0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kumimoji="0" lang="fr-FR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caractères</a:t>
            </a:r>
            <a:r>
              <a:rPr kumimoji="0" lang="fr-FR" sz="2000" b="1" i="1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généraux et classification</a:t>
            </a:r>
            <a:endParaRPr kumimoji="0" lang="fr-FR" sz="20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3538" marR="0" lvl="0" indent="-363538" algn="l" defTabSz="914400" rtl="0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Angiospermes (Plantes à fleurs)+++:</a:t>
            </a:r>
          </a:p>
          <a:p>
            <a:pPr marL="363538" marR="0" lvl="0" indent="-363538" algn="l" defTabSz="914400" rtl="0" eaLnBrk="1" fontAlgn="auto" latinLnBrk="0" hangingPunct="1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fr-F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71012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1802" y="500042"/>
            <a:ext cx="314541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Les Angiospermes +++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57158" y="3571876"/>
            <a:ext cx="857256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Eudicotylédones:</a:t>
            </a:r>
            <a:r>
              <a:rPr lang="fr-FR" sz="28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étude</a:t>
            </a:r>
            <a:r>
              <a:rPr lang="fr-FR" sz="2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de principales familles:</a:t>
            </a:r>
          </a:p>
          <a:p>
            <a:r>
              <a:rPr lang="fr-FR" sz="2800" i="1" u="sng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Appareil végétatif, appareil reproducteur, anatomie, et les espèces à intérêt médicinal et/ou toxique</a:t>
            </a:r>
          </a:p>
          <a:p>
            <a:pPr>
              <a:buFont typeface="Wingdings" pitchFamily="2" charset="2"/>
              <a:buChar char="Ø"/>
            </a:pPr>
            <a:endParaRPr lang="fr-FR" sz="2800" kern="10" dirty="0" smtClean="0">
              <a:ln w="9525">
                <a:noFill/>
                <a:round/>
                <a:headEnd/>
                <a:tailEnd/>
              </a:ln>
              <a:solidFill>
                <a:schemeClr val="tx1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ea typeface="+mj-ea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1285860"/>
            <a:ext cx="8715436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Monocotylédones: </a:t>
            </a:r>
            <a:r>
              <a:rPr lang="fr-FR" sz="2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étude de principales familles:</a:t>
            </a:r>
          </a:p>
          <a:p>
            <a:r>
              <a:rPr lang="fr-FR" sz="2800" i="1" u="sng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>Appareil végétatif, appareil reproducteur, anatomie, et les espèces à intérêt médicinal et/ou toxique</a:t>
            </a:r>
          </a:p>
          <a:p>
            <a:endParaRPr lang="fr-FR" sz="2800" kern="10" dirty="0" smtClean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913402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Poster-plantes-toxiques-sauv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00174"/>
            <a:ext cx="3929090" cy="4927734"/>
          </a:xfrm>
          <a:prstGeom prst="rect">
            <a:avLst/>
          </a:prstGeom>
          <a:noFill/>
        </p:spPr>
      </p:pic>
      <p:pic>
        <p:nvPicPr>
          <p:cNvPr id="31747" name="Picture 3" descr="C:\Users\user\Desktop\Plantes-toxiques-et-dangereuses-pour-lHomm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0"/>
            <a:ext cx="3786182" cy="1214421"/>
          </a:xfrm>
          <a:prstGeom prst="rect">
            <a:avLst/>
          </a:prstGeom>
          <a:noFill/>
        </p:spPr>
      </p:pic>
      <p:pic>
        <p:nvPicPr>
          <p:cNvPr id="31748" name="Picture 4" descr="C:\Users\user\Desktop\allergie pol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000240"/>
            <a:ext cx="3810000" cy="2857500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5143512"/>
            <a:ext cx="3143272" cy="962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66414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714348" y="2091722"/>
            <a:ext cx="8001056" cy="219453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Introduction à la systématique</a:t>
            </a:r>
          </a:p>
          <a:p>
            <a:pPr algn="r">
              <a:lnSpc>
                <a:spcPct val="150000"/>
              </a:lnSpc>
            </a:pPr>
            <a:endParaRPr lang="fr-FR" sz="105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pPr algn="r">
              <a:lnSpc>
                <a:spcPct val="150000"/>
              </a:lnSpc>
            </a:pPr>
            <a:r>
              <a:rPr lang="fr-FR" sz="10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Préparé par </a:t>
            </a:r>
            <a:r>
              <a:rPr lang="fr-FR" sz="105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dr</a:t>
            </a:r>
            <a:r>
              <a:rPr lang="fr-FR" sz="105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: </a:t>
            </a:r>
            <a:r>
              <a:rPr lang="fr-FR" sz="105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Amroune</a:t>
            </a:r>
            <a:endParaRPr lang="fr-FR" sz="105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  <a:p>
            <a:pPr>
              <a:buClr>
                <a:srgbClr val="FF0000"/>
              </a:buClr>
            </a:pPr>
            <a:endParaRPr lang="fr-F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857488" y="285728"/>
            <a:ext cx="3714776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Faculté de Médecine-Batna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Département de Pharmacie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Laboratoire de Botanique Médicale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003214" y="1357298"/>
            <a:ext cx="387304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</a:tabLst>
            </a:pPr>
            <a:r>
              <a:rPr kumimoji="0" lang="fr-FR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Deuxi</a:t>
            </a:r>
            <a:r>
              <a:rPr kumimoji="0" lang="fr-FR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  Ann</a:t>
            </a:r>
            <a:r>
              <a:rPr kumimoji="0" lang="fr-FR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De  Pharmacie        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5400"/>
            <a:ext cx="3000396" cy="1811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82054"/>
            <a:ext cx="3214678" cy="2547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262" y="0"/>
            <a:ext cx="233977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3849574"/>
            <a:ext cx="1895484" cy="29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4130866"/>
            <a:ext cx="3214710" cy="244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E:\654123.jpeg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/>
          <a:stretch>
            <a:fillRect/>
          </a:stretch>
        </p:blipFill>
        <p:spPr bwMode="auto">
          <a:xfrm>
            <a:off x="4500626" y="5643578"/>
            <a:ext cx="2000200" cy="1143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336486257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E:\ds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2950" y="-542898"/>
            <a:ext cx="10629900" cy="7972426"/>
          </a:xfrm>
          <a:prstGeom prst="rect">
            <a:avLst/>
          </a:prstGeom>
          <a:noFill/>
        </p:spPr>
      </p:pic>
      <p:sp>
        <p:nvSpPr>
          <p:cNvPr id="4" name="Losange 3"/>
          <p:cNvSpPr/>
          <p:nvPr/>
        </p:nvSpPr>
        <p:spPr bwMode="auto">
          <a:xfrm>
            <a:off x="-142908" y="2357430"/>
            <a:ext cx="3857620" cy="3000396"/>
          </a:xfrm>
          <a:prstGeom prst="diamond">
            <a:avLst/>
          </a:prstGeom>
          <a:solidFill>
            <a:srgbClr val="002060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18000" tIns="10800" rIns="18000" bIns="10800" rtlCol="1" anchor="ctr" anchorCtr="1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Phytochimie</a:t>
            </a:r>
            <a:endParaRPr lang="fr-FR" sz="24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Chimie végétale</a:t>
            </a:r>
            <a:endParaRPr lang="ar-DZ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osange 4"/>
          <p:cNvSpPr/>
          <p:nvPr/>
        </p:nvSpPr>
        <p:spPr bwMode="auto">
          <a:xfrm>
            <a:off x="4139952" y="2357430"/>
            <a:ext cx="3857620" cy="3000396"/>
          </a:xfrm>
          <a:prstGeom prst="diamond">
            <a:avLst/>
          </a:prstGeom>
          <a:solidFill>
            <a:srgbClr val="002060"/>
          </a:solidFill>
          <a:ln>
            <a:solidFill>
              <a:schemeClr val="bg2">
                <a:lumMod val="9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1003">
            <a:schemeClr val="dk1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18000" tIns="10800" rIns="18000" bIns="10800" rtlCol="1" anchor="ctr" anchorCtr="1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Systématique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Science de la	 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classification</a:t>
            </a:r>
            <a:endParaRPr lang="ar-DZ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6"/>
          <p:cNvSpPr>
            <a:spLocks/>
          </p:cNvSpPr>
          <p:nvPr/>
        </p:nvSpPr>
        <p:spPr bwMode="auto">
          <a:xfrm rot="5400000">
            <a:off x="3748876" y="34108"/>
            <a:ext cx="360362" cy="4286280"/>
          </a:xfrm>
          <a:prstGeom prst="leftBrace">
            <a:avLst>
              <a:gd name="adj1" fmla="val 124229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 rtl="0"/>
            <a:endParaRPr lang="ar-DZ"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3042" y="1357298"/>
            <a:ext cx="4801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Botanique pharmaceutique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03041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2643182"/>
            <a:ext cx="878684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>
                <a:latin typeface="Comic Sans MS" pitchFamily="66" charset="0"/>
              </a:rPr>
              <a:t>Un problème dans notre rapport au réel: comment ordonner la  diversité?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500174"/>
            <a:ext cx="2214578" cy="642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5" name="Picture 3" descr="C:\Users\user\Documents\managed-it-services-nj-it-support-help-desk-it-consulting-new-OIEBLg-clip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214290"/>
            <a:ext cx="1562095" cy="22859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42876" y="3559734"/>
            <a:ext cx="87154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chemeClr val="dk1"/>
                </a:solidFill>
                <a:latin typeface="Comic Sans MS" pitchFamily="66" charset="0"/>
              </a:rPr>
              <a:t>Adopter une dénomination des plantes compréhensible par tous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844" y="4357694"/>
            <a:ext cx="864399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chemeClr val="dk1"/>
                </a:solidFill>
                <a:latin typeface="Comic Sans MS" pitchFamily="66" charset="0"/>
              </a:rPr>
              <a:t>3 opérations indissociables : 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identifier / nommer / classer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85918" y="428604"/>
            <a:ext cx="424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1-Introduction à la Systématique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143372" y="5357826"/>
            <a:ext cx="40005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>
                <a:latin typeface="Comic Sans MS" pitchFamily="66" charset="0"/>
              </a:rPr>
              <a:t>comment ordonner la  diversité?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latin typeface="Comic Sans MS" pitchFamily="66" charset="0"/>
              </a:rPr>
              <a:t>mettre en ordre.</a:t>
            </a:r>
            <a:endParaRPr lang="fr-FR" dirty="0"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25255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00" y="71414"/>
            <a:ext cx="700092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i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1-Introduction à la Systématique</a:t>
            </a:r>
            <a:endParaRPr lang="fr-FR" sz="3600" b="1" i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Algerian" pitchFamily="82" charset="0"/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714348" y="1500174"/>
            <a:ext cx="3929090" cy="914400"/>
          </a:xfrm>
          <a:prstGeom prst="ellips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solidFill>
              <a:sysClr val="windowText" lastClr="00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Définitions de la systématique 1813: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 rot="10800000">
            <a:off x="71438" y="2500306"/>
            <a:ext cx="8858280" cy="2428892"/>
          </a:xfrm>
          <a:prstGeom prst="wedgeRoundRectCallout">
            <a:avLst>
              <a:gd name="adj1" fmla="val -1351"/>
              <a:gd name="adj2" fmla="val 69081"/>
              <a:gd name="adj3" fmla="val 16667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85720" y="2643182"/>
            <a:ext cx="8858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u="sng" dirty="0" smtClean="0"/>
              <a:t>:</a:t>
            </a:r>
            <a:r>
              <a:rPr lang="fr-FR" dirty="0" smtClean="0"/>
              <a:t>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systématique est la science qui s’intéresse à la diversité des organismes ou </a:t>
            </a:r>
            <a:r>
              <a:rPr lang="fr-FR" sz="28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 c’est l’étude scientifique des types d’organismes et de leur diversité »</a:t>
            </a:r>
            <a:endParaRPr lang="en-US" sz="2800" b="1" u="sng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3324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 animBg="1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034" y="928670"/>
            <a:ext cx="7858180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La systématique est</a:t>
            </a:r>
            <a:r>
              <a:rPr lang="fr-FR" sz="2400" b="1" dirty="0" smtClean="0">
                <a:latin typeface="Bell MT" pitchFamily="18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sz="2400" b="1" dirty="0" smtClean="0">
                <a:latin typeface="Bell MT" pitchFamily="18" charset="0"/>
              </a:rPr>
              <a:t> la description des êtres vivants (monographie),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b="1" dirty="0" smtClean="0">
              <a:latin typeface="Bell MT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sz="2400" b="1" dirty="0" smtClean="0">
                <a:latin typeface="Bell MT" pitchFamily="18" charset="0"/>
              </a:rPr>
              <a:t> la recherche de la nature de leurs différences et de leurs ressemblances,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b="1" dirty="0" smtClean="0">
              <a:latin typeface="Bell MT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sz="2400" b="1" dirty="0" smtClean="0">
                <a:latin typeface="Bell MT" pitchFamily="18" charset="0"/>
              </a:rPr>
              <a:t> la mise en évidence </a:t>
            </a:r>
            <a:r>
              <a:rPr lang="fr-FR" sz="2400" b="1" dirty="0" smtClean="0">
                <a:solidFill>
                  <a:srgbClr val="FF0000"/>
                </a:solidFill>
                <a:latin typeface="Bell MT" pitchFamily="18" charset="0"/>
              </a:rPr>
              <a:t>des relations de parenté existant entre eux</a:t>
            </a:r>
            <a:r>
              <a:rPr lang="fr-FR" sz="2400" b="1" dirty="0" smtClean="0">
                <a:latin typeface="Bell MT" pitchFamily="18" charset="0"/>
              </a:rPr>
              <a:t> et l'élaboration d'une classification traduisant ces relations de parenté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b="1" dirty="0" smtClean="0">
              <a:solidFill>
                <a:srgbClr val="FF3399"/>
              </a:solidFill>
              <a:latin typeface="Bell MT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FF3399"/>
                </a:solidFill>
                <a:latin typeface="Bell MT" pitchFamily="18" charset="0"/>
              </a:rPr>
              <a:t>Société Française de Systématique, 1987</a:t>
            </a:r>
            <a:endParaRPr lang="fr-FR" sz="2400" b="1" dirty="0">
              <a:solidFill>
                <a:srgbClr val="FF3399"/>
              </a:solidFill>
              <a:latin typeface="Bell MT" pitchFamily="18" charset="0"/>
            </a:endParaRPr>
          </a:p>
        </p:txBody>
      </p:sp>
    </p:spTree>
  </p:cSld>
  <p:clrMapOvr>
    <a:masterClrMapping/>
  </p:clrMapOvr>
  <p:transition advTm="380392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 bwMode="auto">
          <a:xfrm>
            <a:off x="285720" y="4000504"/>
            <a:ext cx="8358214" cy="2071702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381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none" lIns="18000" tIns="10800" rIns="18000" bIns="10800" numCol="1" rtlCol="0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fr-FR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 systématique est l’étude de la diversité biologique présente </a:t>
            </a:r>
          </a:p>
          <a:p>
            <a:pPr lvl="0"/>
            <a:r>
              <a:rPr lang="fr-FR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aujourd’hui sur la terre et son histoire évolutive.</a:t>
            </a:r>
            <a:endParaRPr lang="en-US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4786314" y="500042"/>
            <a:ext cx="3571868" cy="2286016"/>
          </a:xfrm>
          <a:prstGeom prst="wedgeRoundRectCallout">
            <a:avLst>
              <a:gd name="adj1" fmla="val -70365"/>
              <a:gd name="adj2" fmla="val 103147"/>
              <a:gd name="adj3" fmla="val 16667"/>
            </a:avLst>
          </a:prstGeo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38100" algn="ctr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lIns="0" tIns="10800" rIns="0" bIns="10800" anchor="ctr" anchorCtr="1"/>
          <a:lstStyle/>
          <a:p>
            <a:pPr algn="ctr">
              <a:lnSpc>
                <a:spcPct val="150000"/>
              </a:lnSpc>
            </a:pPr>
            <a:endParaRPr lang="fr-FR" b="1" u="sng" dirty="0" smtClean="0"/>
          </a:p>
          <a:p>
            <a:pPr algn="ctr">
              <a:lnSpc>
                <a:spcPct val="150000"/>
              </a:lnSpc>
            </a:pPr>
            <a:endParaRPr lang="fr-FR" b="1" u="sng" dirty="0" smtClean="0"/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fr-FR" b="1" u="sng" dirty="0" smtClean="0">
                <a:latin typeface="Times New Roman" pitchFamily="18" charset="0"/>
                <a:cs typeface="Times New Roman" pitchFamily="18" charset="0"/>
              </a:rPr>
              <a:t>L’objectif fondamental de la systématique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est la découverte de toutes les ramifications de l’arbre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généalogique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représentant le monde vivant  </a:t>
            </a:r>
          </a:p>
          <a:p>
            <a:pPr algn="ctr">
              <a:lnSpc>
                <a:spcPct val="150000"/>
              </a:lnSpc>
            </a:pPr>
            <a:endParaRPr lang="fr-FR" b="1" u="sng" dirty="0" smtClean="0"/>
          </a:p>
          <a:p>
            <a:pPr algn="ctr">
              <a:lnSpc>
                <a:spcPct val="150000"/>
              </a:lnSpc>
            </a:pPr>
            <a:endParaRPr lang="fr-FR" b="1" u="sng" dirty="0" smtClean="0"/>
          </a:p>
          <a:p>
            <a:pPr algn="ctr">
              <a:lnSpc>
                <a:spcPct val="150000"/>
              </a:lnSpc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28662" y="928670"/>
            <a:ext cx="307183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généalogie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est la science qui a pour objet l’étude, la recherche des filiations(lien de parenté qui unit l’enfant à ses parents)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31" y="214290"/>
            <a:ext cx="8902669" cy="6092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6572264" y="500042"/>
            <a:ext cx="235745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Arbre généalogique</a:t>
            </a:r>
            <a:endParaRPr lang="fr-FR" b="1" dirty="0"/>
          </a:p>
        </p:txBody>
      </p:sp>
    </p:spTree>
    <p:custDataLst>
      <p:tags r:id="rId1"/>
    </p:custDataLst>
  </p:cSld>
  <p:clrMapOvr>
    <a:masterClrMapping/>
  </p:clrMapOvr>
  <p:transition advTm="22776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7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18"/>
          <p:cNvGraphicFramePr/>
          <p:nvPr>
            <p:extLst>
              <p:ext uri="{D42A27DB-BD31-4B8C-83A1-F6EECF244321}">
                <p14:modId xmlns:p14="http://schemas.microsoft.com/office/powerpoint/2010/main" val="3358802930"/>
              </p:ext>
            </p:extLst>
          </p:nvPr>
        </p:nvGraphicFramePr>
        <p:xfrm>
          <a:off x="571472" y="3071810"/>
          <a:ext cx="8143932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18"/>
          <p:cNvGraphicFramePr/>
          <p:nvPr>
            <p:extLst>
              <p:ext uri="{D42A27DB-BD31-4B8C-83A1-F6EECF244321}">
                <p14:modId xmlns:p14="http://schemas.microsoft.com/office/powerpoint/2010/main" val="3358802930"/>
              </p:ext>
            </p:extLst>
          </p:nvPr>
        </p:nvGraphicFramePr>
        <p:xfrm>
          <a:off x="571472" y="815432"/>
          <a:ext cx="7858180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Rectangle 4"/>
          <p:cNvSpPr/>
          <p:nvPr/>
        </p:nvSpPr>
        <p:spPr>
          <a:xfrm>
            <a:off x="857224" y="243928"/>
            <a:ext cx="700092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3600" b="1" i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2- Système binomial</a:t>
            </a:r>
            <a:endParaRPr lang="fr-FR" sz="3600" b="1" i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Algerian" pitchFamily="82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00166" y="2357430"/>
            <a:ext cx="6000792" cy="741362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fr-FR" b="1" dirty="0">
                <a:solidFill>
                  <a:srgbClr val="800080"/>
                </a:solidFill>
                <a:latin typeface="Times New Roman" pitchFamily="18" charset="0"/>
                <a:cs typeface="Arial" charset="0"/>
              </a:rPr>
              <a:t>toutes les espèces nommées par 2 termes </a:t>
            </a:r>
          </a:p>
          <a:p>
            <a:pPr algn="ctr"/>
            <a:r>
              <a:rPr lang="fr-FR" b="1" dirty="0">
                <a:solidFill>
                  <a:srgbClr val="80008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fr-FR" b="1" u="sng" dirty="0">
                <a:solidFill>
                  <a:srgbClr val="800080"/>
                </a:solidFill>
                <a:latin typeface="Times New Roman" pitchFamily="18" charset="0"/>
                <a:cs typeface="Arial" charset="0"/>
              </a:rPr>
              <a:t>Genre + espèce</a:t>
            </a:r>
            <a:r>
              <a:rPr lang="fr-FR" b="1" dirty="0">
                <a:solidFill>
                  <a:srgbClr val="800080"/>
                </a:solidFill>
                <a:latin typeface="Times New Roman" pitchFamily="18" charset="0"/>
                <a:cs typeface="Arial" charset="0"/>
              </a:rPr>
              <a:t> : le </a:t>
            </a:r>
            <a:r>
              <a:rPr lang="fr-FR" sz="2400" b="1" dirty="0">
                <a:solidFill>
                  <a:srgbClr val="800080"/>
                </a:solidFill>
                <a:latin typeface="Times New Roman" pitchFamily="18" charset="0"/>
                <a:cs typeface="Arial" charset="0"/>
              </a:rPr>
              <a:t>binôme</a:t>
            </a:r>
          </a:p>
        </p:txBody>
      </p:sp>
      <p:sp>
        <p:nvSpPr>
          <p:cNvPr id="2" name="Rectangle 1"/>
          <p:cNvSpPr/>
          <p:nvPr/>
        </p:nvSpPr>
        <p:spPr>
          <a:xfrm>
            <a:off x="2771800" y="980728"/>
            <a:ext cx="5976664" cy="12311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Charles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Linné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est un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botaniste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suédois du 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18éme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siècle (1707-1778). Il est réputé pour être à l’origine de la généralisation du système moderne de la nomenclature binomiale.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arl von Linné 1707–1778 par Alexandre Roslin, conservée au Nationalmuseum (Domaine public)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" y="890259"/>
            <a:ext cx="2723323" cy="328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2729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P spid="6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2285984" y="642918"/>
            <a:ext cx="6566482" cy="2000264"/>
            <a:chOff x="1480042" y="397738"/>
            <a:chExt cx="5480696" cy="1461975"/>
          </a:xfrm>
          <a:scene3d>
            <a:camera prst="orthographicFront"/>
            <a:lightRig rig="flat" dir="t"/>
          </a:scene3d>
        </p:grpSpPr>
        <p:sp>
          <p:nvSpPr>
            <p:cNvPr id="5" name="Flèche droite 4"/>
            <p:cNvSpPr/>
            <p:nvPr/>
          </p:nvSpPr>
          <p:spPr>
            <a:xfrm>
              <a:off x="1480042" y="397738"/>
              <a:ext cx="5480696" cy="1461975"/>
            </a:xfrm>
            <a:prstGeom prst="rightArrow">
              <a:avLst>
                <a:gd name="adj1" fmla="val 70000"/>
                <a:gd name="adj2" fmla="val 5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lèche droite 4"/>
            <p:cNvSpPr/>
            <p:nvPr/>
          </p:nvSpPr>
          <p:spPr>
            <a:xfrm>
              <a:off x="2850215" y="617034"/>
              <a:ext cx="3876874" cy="1023383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12700" rIns="25400" bIns="12700" numCol="1" spcCol="1270" anchor="ctr" anchorCtr="0">
              <a:noAutofit/>
            </a:bodyPr>
            <a:lstStyle/>
            <a:p>
              <a:r>
                <a:rPr lang="fr-FR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Pisum</a:t>
              </a:r>
              <a:r>
                <a:rPr lang="fr-FR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000" b="1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sativum</a:t>
              </a:r>
              <a:r>
                <a:rPr lang="fr-FR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fr-FR" sz="2000" b="1" i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fr-FR" sz="2000" b="1" dirty="0" smtClean="0">
                  <a:latin typeface="Times New Roman" pitchFamily="18" charset="0"/>
                  <a:cs typeface="Times New Roman" pitchFamily="18" charset="0"/>
                </a:rPr>
                <a:t>    L. : </a:t>
              </a:r>
              <a:r>
                <a:rPr lang="fr-FR" sz="2000" b="1" dirty="0" err="1" smtClean="0">
                  <a:latin typeface="Times New Roman" pitchFamily="18" charset="0"/>
                  <a:cs typeface="Times New Roman" pitchFamily="18" charset="0"/>
                </a:rPr>
                <a:t>Linnée</a:t>
              </a:r>
              <a:r>
                <a:rPr lang="fr-FR" sz="2000" b="1" dirty="0" smtClean="0">
                  <a:latin typeface="Times New Roman" pitchFamily="18" charset="0"/>
                  <a:cs typeface="Times New Roman" pitchFamily="18" charset="0"/>
                </a:rPr>
                <a:t> a décrit  cette espèce</a:t>
              </a:r>
              <a:endParaRPr lang="en-US" sz="2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r>
                <a:rPr lang="fr-FR" sz="2000" b="1" dirty="0" smtClean="0">
                  <a:latin typeface="Times New Roman" pitchFamily="18" charset="0"/>
                  <a:cs typeface="Times New Roman" pitchFamily="18" charset="0"/>
                </a:rPr>
                <a:t>Charles Linné (18ème siècle) Botaniste suédois</a:t>
              </a:r>
              <a:endParaRPr lang="fr-FR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987400" y="382566"/>
            <a:ext cx="2786875" cy="1538314"/>
            <a:chOff x="0" y="357196"/>
            <a:chExt cx="2786875" cy="1538314"/>
          </a:xfrm>
          <a:scene3d>
            <a:camera prst="orthographicFront"/>
            <a:lightRig rig="flat" dir="t"/>
          </a:scene3d>
        </p:grpSpPr>
        <p:sp>
          <p:nvSpPr>
            <p:cNvPr id="8" name="Ellipse 7"/>
            <p:cNvSpPr/>
            <p:nvPr/>
          </p:nvSpPr>
          <p:spPr>
            <a:xfrm>
              <a:off x="0" y="357196"/>
              <a:ext cx="2786875" cy="1538314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lipse 4"/>
            <p:cNvSpPr/>
            <p:nvPr/>
          </p:nvSpPr>
          <p:spPr>
            <a:xfrm>
              <a:off x="408129" y="582477"/>
              <a:ext cx="1970617" cy="10877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600" b="1" dirty="0" smtClean="0">
                  <a:latin typeface="Times New Roman" pitchFamily="18" charset="0"/>
                  <a:cs typeface="Times New Roman" pitchFamily="18" charset="0"/>
                </a:rPr>
                <a:t>Exemple:</a:t>
              </a:r>
              <a:endParaRPr lang="fr-FR" sz="23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785786" y="2607492"/>
            <a:ext cx="6929486" cy="2464582"/>
            <a:chOff x="2194560" y="683167"/>
            <a:chExt cx="3901440" cy="164301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Arrondir un rectangle avec un coin du même côté 10"/>
            <p:cNvSpPr/>
            <p:nvPr/>
          </p:nvSpPr>
          <p:spPr>
            <a:xfrm rot="5400000">
              <a:off x="3323772" y="-446045"/>
              <a:ext cx="1643015" cy="3901440"/>
            </a:xfrm>
            <a:prstGeom prst="round2SameRect">
              <a:avLst/>
            </a:prstGeom>
            <a:gradFill flip="none" rotWithShape="0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Arrondir un rectangle avec un coin du même côté 4"/>
            <p:cNvSpPr/>
            <p:nvPr/>
          </p:nvSpPr>
          <p:spPr>
            <a:xfrm>
              <a:off x="2194560" y="763372"/>
              <a:ext cx="3821235" cy="14826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0490" tIns="55245" rIns="110490" bIns="55245" numCol="1" spcCol="1270" anchor="ctr" anchorCtr="0">
              <a:noAutofit/>
            </a:bodyPr>
            <a:lstStyle/>
            <a:p>
              <a:pPr marL="285750" lvl="1" indent="-28575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2900" kern="1200" dirty="0"/>
            </a:p>
          </p:txBody>
        </p:sp>
      </p:grp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28662" y="3143248"/>
            <a:ext cx="650085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sz="20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Le nom scientifique est toujours écrit en </a:t>
            </a:r>
            <a:r>
              <a:rPr lang="fr-FR" sz="2000" b="1" i="1" u="sng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italique</a:t>
            </a:r>
            <a:r>
              <a:rPr lang="fr-FR" sz="2000" b="1" i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(oblique) ou  droit </a:t>
            </a:r>
            <a:r>
              <a:rPr lang="fr-FR" sz="2000" b="1" u="sng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souligné 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fr-FR" sz="20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Le nom scientifique latin </a:t>
            </a:r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 reconnu mondialement dans toutes les langues 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 nom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vernaculaire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régional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différe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d’une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langue à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l’autre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89748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1472" y="3143248"/>
            <a:ext cx="764386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Pourquoi les noms scientifiques des plantes sont - ils si compliqués ? Quelles aides peut - on attendre dans les noms latins </a:t>
            </a:r>
            <a:r>
              <a:rPr lang="fr-FR" dirty="0" smtClean="0">
                <a:latin typeface="Comic Sans MS" pitchFamily="66" charset="0"/>
              </a:rPr>
              <a:t>appliqués </a:t>
            </a:r>
            <a:r>
              <a:rPr lang="fr-FR" dirty="0" smtClean="0">
                <a:latin typeface="Comic Sans MS" pitchFamily="66" charset="0"/>
              </a:rPr>
              <a:t>aux végétaux ?</a:t>
            </a:r>
            <a:br>
              <a:rPr lang="fr-FR" dirty="0" smtClean="0">
                <a:latin typeface="Comic Sans MS" pitchFamily="66" charset="0"/>
              </a:rPr>
            </a:br>
            <a:endParaRPr lang="fr-FR" dirty="0">
              <a:latin typeface="Comic Sans MS" pitchFamily="66" charset="0"/>
            </a:endParaRPr>
          </a:p>
        </p:txBody>
      </p:sp>
      <p:pic>
        <p:nvPicPr>
          <p:cNvPr id="18434" name="Picture 2" descr="C:\Users\user\Documents\ob_718b79_ques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7" y="1071546"/>
            <a:ext cx="666316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2225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714620"/>
            <a:ext cx="3967174" cy="376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571472" y="5559998"/>
            <a:ext cx="3643338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dk1"/>
                </a:solidFill>
                <a:latin typeface="Comic Sans MS" pitchFamily="66" charset="0"/>
              </a:rPr>
              <a:t>Alba: blanc: couleur de l’écorce</a:t>
            </a:r>
            <a:endParaRPr lang="fr-FR" dirty="0">
              <a:solidFill>
                <a:schemeClr val="dk1"/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4282" y="357166"/>
            <a:ext cx="8715404" cy="175432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>
                <a:latin typeface="Comic Sans MS" pitchFamily="66" charset="0"/>
              </a:rPr>
              <a:t>Les noms de plantes sont donnés en fonction </a:t>
            </a:r>
            <a:r>
              <a:rPr lang="fr-FR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des indications qu’on peut les trouver sur les plantes ;</a:t>
            </a:r>
          </a:p>
          <a:p>
            <a:pPr>
              <a:buFont typeface="Wingdings" pitchFamily="2" charset="2"/>
              <a:buChar char="Ø"/>
            </a:pPr>
            <a:endParaRPr lang="fr-FR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latin typeface="Comic Sans MS" pitchFamily="66" charset="0"/>
              </a:rPr>
              <a:t>Les noms scientifiques peuvent nous aider </a:t>
            </a:r>
            <a:r>
              <a:rPr lang="fr-FR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à reconnaître </a:t>
            </a:r>
            <a:r>
              <a:rPr lang="fr-FR" dirty="0" smtClean="0">
                <a:latin typeface="Comic Sans MS" pitchFamily="66" charset="0"/>
              </a:rPr>
              <a:t>les plantes sur terrain: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 peut voir sur le nom: la  couleur de fruit, de fleur ou de l’écorce…….</a:t>
            </a:r>
          </a:p>
          <a:p>
            <a:endParaRPr lang="fr-FR" dirty="0"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10493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3647195" cy="555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214546" y="6143644"/>
            <a:ext cx="10715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dk1"/>
                </a:solidFill>
                <a:latin typeface="Comic Sans MS" pitchFamily="66" charset="0"/>
              </a:rPr>
              <a:t>Orange</a:t>
            </a:r>
            <a:endParaRPr lang="fr-FR" dirty="0">
              <a:solidFill>
                <a:schemeClr val="dk1"/>
              </a:solidFill>
              <a:latin typeface="Comic Sans MS" pitchFamily="66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0401" y="1000108"/>
            <a:ext cx="3667879" cy="45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6143636" y="5559998"/>
            <a:ext cx="207170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dk1"/>
                </a:solidFill>
                <a:latin typeface="Comic Sans MS" pitchFamily="66" charset="0"/>
              </a:rPr>
              <a:t>Floraison jaune </a:t>
            </a:r>
            <a:endParaRPr lang="fr-FR" dirty="0">
              <a:solidFill>
                <a:schemeClr val="dk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26072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1433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643174" y="5643578"/>
            <a:ext cx="15716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dk1"/>
                </a:solidFill>
                <a:latin typeface="Comic Sans MS" pitchFamily="66" charset="0"/>
              </a:rPr>
              <a:t>Chaume noir</a:t>
            </a:r>
            <a:endParaRPr lang="fr-FR" dirty="0">
              <a:solidFill>
                <a:schemeClr val="dk1"/>
              </a:solidFill>
              <a:latin typeface="Comic Sans MS" pitchFamily="66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3942" y="281006"/>
            <a:ext cx="41529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7000892" y="5643578"/>
            <a:ext cx="178595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dk1"/>
                </a:solidFill>
                <a:latin typeface="Comic Sans MS" pitchFamily="66" charset="0"/>
              </a:rPr>
              <a:t>Chaume jaune</a:t>
            </a:r>
            <a:endParaRPr lang="fr-FR" dirty="0">
              <a:solidFill>
                <a:schemeClr val="dk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87106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 courbée vers le haut 1"/>
          <p:cNvSpPr/>
          <p:nvPr/>
        </p:nvSpPr>
        <p:spPr>
          <a:xfrm>
            <a:off x="250825" y="2781300"/>
            <a:ext cx="8893175" cy="3455988"/>
          </a:xfrm>
          <a:prstGeom prst="curved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Picture 5" descr="http://api.ning.com/files/OJSAprl44zlv6Utb1OgiSgf-Sx5wmLNMi1bQknMmZblEWeVCPp-eMea8dO2TlLPjrraGIe06XFvBeM7oC89p56rMWqp3vSq2/logoforejournal.JPG?width=183&amp;height=183&amp;crop=1%3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268413"/>
            <a:ext cx="17430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350" y="3141663"/>
            <a:ext cx="6192838" cy="10541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sz="4000" dirty="0" smtClean="0">
                <a:solidFill>
                  <a:srgbClr val="FF0000"/>
                </a:solidFill>
              </a:rPr>
              <a:t>La botanique appliquée: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58888" y="4365625"/>
            <a:ext cx="6400800" cy="76676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r-FR" sz="2800" b="1" i="1" smtClean="0">
                <a:solidFill>
                  <a:schemeClr val="accent2"/>
                </a:solidFill>
                <a:latin typeface="Bookman Old Style" pitchFamily="18" charset="0"/>
              </a:rPr>
              <a:t>Du Terrain au Laboratoire</a:t>
            </a:r>
          </a:p>
        </p:txBody>
      </p:sp>
      <p:pic>
        <p:nvPicPr>
          <p:cNvPr id="6" name="Picture 2" descr="http://dev.anthropology.uga.edu/media/slideshows/RickStepp_TzeltalMa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09721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www.boursier.com/illustrations/photos/l_laboratoire-boiron-dividende-recherche-groupe-homeopathiq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8913"/>
            <a:ext cx="31321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62034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821615"/>
            <a:ext cx="5495945" cy="6036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1428728" y="357166"/>
            <a:ext cx="650085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dk1"/>
                </a:solidFill>
                <a:latin typeface="Comic Sans MS" pitchFamily="66" charset="0"/>
              </a:rPr>
              <a:t>Indication sur la couleur d’une partie ou tout le végétal</a:t>
            </a:r>
          </a:p>
        </p:txBody>
      </p:sp>
      <p:sp>
        <p:nvSpPr>
          <p:cNvPr id="4" name="Rectangle 3"/>
          <p:cNvSpPr/>
          <p:nvPr/>
        </p:nvSpPr>
        <p:spPr>
          <a:xfrm>
            <a:off x="2000232" y="1428736"/>
            <a:ext cx="550072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071670" y="2786058"/>
            <a:ext cx="550072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071670" y="4643446"/>
            <a:ext cx="550072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</p:cSld>
  <p:clrMapOvr>
    <a:masterClrMapping/>
  </p:clrMapOvr>
  <p:transition advTm="4227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76" y="428604"/>
            <a:ext cx="87154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dk1"/>
                </a:solidFill>
                <a:latin typeface="Comic Sans MS" pitchFamily="66" charset="0"/>
              </a:rPr>
              <a:t>Nom scientifique  porte une indication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sur la morphologie des plantes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85860"/>
            <a:ext cx="2966723" cy="453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5143504" y="4714884"/>
            <a:ext cx="2071702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dk1"/>
                </a:solidFill>
                <a:latin typeface="Comic Sans MS" pitchFamily="66" charset="0"/>
              </a:rPr>
              <a:t>Poli: plusieurs</a:t>
            </a:r>
          </a:p>
          <a:p>
            <a:r>
              <a:rPr lang="fr-FR" b="1" dirty="0" err="1" smtClean="0">
                <a:solidFill>
                  <a:schemeClr val="dk1"/>
                </a:solidFill>
                <a:latin typeface="Comic Sans MS" pitchFamily="66" charset="0"/>
              </a:rPr>
              <a:t>Anthes</a:t>
            </a:r>
            <a:r>
              <a:rPr lang="fr-FR" b="1" dirty="0" smtClean="0">
                <a:solidFill>
                  <a:schemeClr val="dk1"/>
                </a:solidFill>
                <a:latin typeface="Comic Sans MS" pitchFamily="66" charset="0"/>
              </a:rPr>
              <a:t>: fleur</a:t>
            </a:r>
          </a:p>
          <a:p>
            <a:r>
              <a:rPr lang="fr-FR" b="1" dirty="0" err="1" smtClean="0">
                <a:solidFill>
                  <a:schemeClr val="dk1"/>
                </a:solidFill>
                <a:latin typeface="Comic Sans MS" pitchFamily="66" charset="0"/>
              </a:rPr>
              <a:t>Tuberosa</a:t>
            </a:r>
            <a:r>
              <a:rPr lang="fr-FR" b="1" dirty="0" smtClean="0">
                <a:solidFill>
                  <a:schemeClr val="dk1"/>
                </a:solidFill>
                <a:latin typeface="Comic Sans MS" pitchFamily="66" charset="0"/>
              </a:rPr>
              <a:t>: bulbe</a:t>
            </a:r>
            <a:endParaRPr lang="fr-FR" b="1" dirty="0">
              <a:solidFill>
                <a:schemeClr val="dk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67076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571480"/>
            <a:ext cx="4429125" cy="538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6643702" y="3845486"/>
            <a:ext cx="171451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dk1"/>
                </a:solidFill>
                <a:latin typeface="Comic Sans MS" pitchFamily="66" charset="0"/>
              </a:rPr>
              <a:t>Fruit gonflé</a:t>
            </a:r>
            <a:endParaRPr lang="fr-FR" b="1" dirty="0">
              <a:solidFill>
                <a:schemeClr val="dk1"/>
              </a:solidFill>
              <a:latin typeface="Comic Sans MS" pitchFamily="66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42"/>
            <a:ext cx="434340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643174" y="5715016"/>
            <a:ext cx="135732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dk1"/>
                </a:solidFill>
                <a:latin typeface="Comic Sans MS" pitchFamily="66" charset="0"/>
              </a:rPr>
              <a:t>Sans tige</a:t>
            </a:r>
            <a:endParaRPr lang="fr-FR" b="1" dirty="0">
              <a:solidFill>
                <a:schemeClr val="dk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66042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871538"/>
            <a:ext cx="5372121" cy="5623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000232" y="357166"/>
            <a:ext cx="378621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dk1"/>
                </a:solidFill>
                <a:latin typeface="Comic Sans MS" pitchFamily="66" charset="0"/>
              </a:rPr>
              <a:t>Indication sur la morphologie </a:t>
            </a:r>
            <a:endParaRPr lang="fr-FR" b="1" dirty="0">
              <a:solidFill>
                <a:schemeClr val="dk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7533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7372" y="928670"/>
            <a:ext cx="3763726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540" y="1000108"/>
            <a:ext cx="4819650" cy="5153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14348" y="559338"/>
            <a:ext cx="700092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dk1"/>
                </a:solidFill>
                <a:latin typeface="Comic Sans MS" pitchFamily="66" charset="0"/>
              </a:rPr>
              <a:t>Indication sur le milieu ou </a:t>
            </a:r>
            <a:r>
              <a:rPr lang="fr-FR" b="1" smtClean="0">
                <a:solidFill>
                  <a:schemeClr val="dk1"/>
                </a:solidFill>
                <a:latin typeface="Comic Sans MS" pitchFamily="66" charset="0"/>
              </a:rPr>
              <a:t>l’habitat où  </a:t>
            </a:r>
            <a:r>
              <a:rPr lang="fr-FR" b="1" dirty="0" smtClean="0">
                <a:solidFill>
                  <a:schemeClr val="dk1"/>
                </a:solidFill>
                <a:latin typeface="Comic Sans MS" pitchFamily="66" charset="0"/>
              </a:rPr>
              <a:t>pousse les végétaux</a:t>
            </a:r>
            <a:endParaRPr lang="fr-FR" b="1" dirty="0">
              <a:solidFill>
                <a:schemeClr val="dk1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3071810"/>
            <a:ext cx="400052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072198" y="5286388"/>
            <a:ext cx="2357454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</p:cSld>
  <p:clrMapOvr>
    <a:masterClrMapping/>
  </p:clrMapOvr>
  <p:transition advTm="2795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9075" y="285728"/>
            <a:ext cx="4000577" cy="92333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dk1"/>
                </a:solidFill>
                <a:latin typeface="Comic Sans MS" pitchFamily="66" charset="0"/>
              </a:rPr>
              <a:t>Indication sur l’habitat</a:t>
            </a:r>
          </a:p>
          <a:p>
            <a:r>
              <a:rPr lang="fr-FR" b="1" dirty="0" err="1" smtClean="0">
                <a:solidFill>
                  <a:schemeClr val="dk1"/>
                </a:solidFill>
                <a:latin typeface="Comic Sans MS" pitchFamily="66" charset="0"/>
              </a:rPr>
              <a:t>Arenaria</a:t>
            </a:r>
            <a:r>
              <a:rPr lang="fr-FR" b="1" dirty="0" smtClean="0">
                <a:solidFill>
                  <a:schemeClr val="dk1"/>
                </a:solidFill>
                <a:latin typeface="Comic Sans MS" pitchFamily="66" charset="0"/>
              </a:rPr>
              <a:t>  : sable</a:t>
            </a:r>
          </a:p>
          <a:p>
            <a:r>
              <a:rPr lang="fr-FR" b="1" dirty="0" smtClean="0">
                <a:solidFill>
                  <a:schemeClr val="dk1"/>
                </a:solidFill>
                <a:latin typeface="Comic Sans MS" pitchFamily="66" charset="0"/>
              </a:rPr>
              <a:t>Elle pousse sur le sable </a:t>
            </a:r>
            <a:endParaRPr lang="fr-FR" b="1" dirty="0">
              <a:solidFill>
                <a:schemeClr val="dk1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0"/>
            <a:ext cx="3886212" cy="476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" y="1285860"/>
            <a:ext cx="437197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428596" y="500042"/>
            <a:ext cx="2286016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dk1"/>
                </a:solidFill>
                <a:latin typeface="Comic Sans MS" pitchFamily="66" charset="0"/>
              </a:rPr>
              <a:t>Lithodora</a:t>
            </a:r>
            <a:r>
              <a:rPr lang="fr-FR" b="1" dirty="0" smtClean="0">
                <a:solidFill>
                  <a:schemeClr val="dk1"/>
                </a:solidFill>
                <a:latin typeface="Comic Sans MS" pitchFamily="66" charset="0"/>
              </a:rPr>
              <a:t>: pierre </a:t>
            </a:r>
            <a:endParaRPr lang="fr-FR" b="1" dirty="0">
              <a:solidFill>
                <a:schemeClr val="dk1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0562" y="612424"/>
            <a:ext cx="207170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28596" y="500042"/>
            <a:ext cx="2286016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</p:cSld>
  <p:clrMapOvr>
    <a:masterClrMapping/>
  </p:clrMapOvr>
  <p:transition advTm="4196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00108"/>
            <a:ext cx="4229100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40957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1071538" y="5286388"/>
            <a:ext cx="80010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Foret 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72000" y="5734033"/>
            <a:ext cx="42291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2800" dirty="0" smtClean="0"/>
              <a:t>…….</a:t>
            </a:r>
            <a:r>
              <a:rPr lang="fr-CH" sz="2800" b="1" dirty="0" smtClean="0">
                <a:solidFill>
                  <a:srgbClr val="FF6600"/>
                </a:solidFill>
              </a:rPr>
              <a:t>ICA</a:t>
            </a:r>
            <a:endParaRPr lang="fr-CH" sz="28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advTm="133293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3163" y="428605"/>
            <a:ext cx="4257675" cy="585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2965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247774"/>
            <a:ext cx="5857743" cy="5110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857356" y="559338"/>
            <a:ext cx="361990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dk1"/>
                </a:solidFill>
                <a:latin typeface="Comic Sans MS" pitchFamily="66" charset="0"/>
              </a:rPr>
              <a:t>Indication sur le lieu d’origine </a:t>
            </a:r>
            <a:endParaRPr lang="fr-FR" b="1" dirty="0">
              <a:solidFill>
                <a:schemeClr val="dk1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728" y="4286256"/>
            <a:ext cx="550072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500166" y="1928802"/>
            <a:ext cx="550072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428728" y="3214686"/>
            <a:ext cx="5500726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</p:cSld>
  <p:clrMapOvr>
    <a:masterClrMapping/>
  </p:clrMapOvr>
  <p:transition advTm="14485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428604"/>
            <a:ext cx="700092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fr-FR" sz="3600" b="1" i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3- Hiérarchie taxonomique :</a:t>
            </a:r>
            <a:endParaRPr lang="en-US" sz="3600" b="1" i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Algerian" pitchFamily="82" charset="0"/>
            </a:endParaRPr>
          </a:p>
        </p:txBody>
      </p:sp>
      <p:pic>
        <p:nvPicPr>
          <p:cNvPr id="3" name="Picture 2" descr="E:\654123.jpe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</p:pic>
      <p:sp>
        <p:nvSpPr>
          <p:cNvPr id="4" name="Ellipse 3"/>
          <p:cNvSpPr/>
          <p:nvPr/>
        </p:nvSpPr>
        <p:spPr>
          <a:xfrm>
            <a:off x="285720" y="3170241"/>
            <a:ext cx="4214842" cy="2544775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classification:</a:t>
            </a:r>
            <a:r>
              <a:rPr lang="fr-FR" sz="2000" dirty="0" smtClean="0"/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consiste à placer une espèce dans un système de relation logiquement organisé, ce </a:t>
            </a:r>
            <a:r>
              <a:rPr lang="fr-FR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système est généralement hiérarchisé</a:t>
            </a:r>
            <a:endParaRPr lang="ar-DZ" sz="20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4714876" y="2980313"/>
            <a:ext cx="4429156" cy="2591827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-l’identification </a:t>
            </a:r>
            <a:r>
              <a:rPr lang="fr-F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consiste à déterminer si </a:t>
            </a:r>
            <a:r>
              <a:rPr lang="fr-FR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une plante  inconnue</a:t>
            </a:r>
            <a:r>
              <a:rPr lang="fr-F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appartient  à un groupe de plantes connu et nommé. (en se basant sur des ressemblances)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1736" y="1517640"/>
            <a:ext cx="3500462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fr-FR" sz="20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L’exercice  de la systématique</a:t>
            </a:r>
          </a:p>
          <a:p>
            <a:pPr algn="ctr">
              <a:defRPr/>
            </a:pPr>
            <a:r>
              <a:rPr lang="fr-FR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 plante</a:t>
            </a:r>
            <a:endParaRPr lang="ar-DZ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Flèche courbée vers la gauche 6"/>
          <p:cNvSpPr/>
          <p:nvPr/>
        </p:nvSpPr>
        <p:spPr>
          <a:xfrm rot="19977247">
            <a:off x="6372485" y="1794204"/>
            <a:ext cx="731520" cy="1496731"/>
          </a:xfrm>
          <a:prstGeom prst="curvedLeft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Flèche courbée vers la droite 7"/>
          <p:cNvSpPr/>
          <p:nvPr/>
        </p:nvSpPr>
        <p:spPr>
          <a:xfrm rot="1036692">
            <a:off x="1563573" y="1988958"/>
            <a:ext cx="731520" cy="1500198"/>
          </a:xfrm>
          <a:prstGeom prst="curved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9624" y="581004"/>
            <a:ext cx="700092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fr-FR" sz="3600" b="1" i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3- Hiérarchie taxonomique :</a:t>
            </a:r>
            <a:endParaRPr lang="en-US" sz="3600" b="1" i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Algerian" pitchFamily="82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928794" y="214291"/>
            <a:ext cx="4071966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342900" algn="l"/>
              </a:tabLst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la systématique est synonyme 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de taxonomie. 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280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25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3286148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Selon la définition officielle de l'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  <a:hlinkClick r:id="rId2" action="ppaction://hlinkfile" tooltip="Organisation mondiale de la santé"/>
              </a:rPr>
              <a:t>OMS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,:</a:t>
            </a:r>
          </a:p>
          <a:p>
            <a:pPr lvl="0" algn="just"/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médecine traditionnelle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« </a:t>
            </a:r>
            <a:r>
              <a:rPr lang="fr-FR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médecine traditionnelle  existe  depuis  toujours : elle est la somme  totale  des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pratiques, méthodes, savoirs et croyances en matière de santé qui impliquent l’usage à des fins médicales de plantes, de parties d’animaux et de minéraux, de thérapies spirituelles, de techniques et d’exercices manuels – séparément ou en association – pour soigner, diagnostiquer et prévenir les maladies ou préserver la santé».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i="1" dirty="0" smtClean="0">
              <a:solidFill>
                <a:srgbClr val="FF0000"/>
              </a:solidFill>
            </a:endParaRPr>
          </a:p>
          <a:p>
            <a:endParaRPr lang="fr-FR" dirty="0" smtClean="0"/>
          </a:p>
        </p:txBody>
      </p:sp>
      <p:pic>
        <p:nvPicPr>
          <p:cNvPr id="11268" name="Picture 5" descr="http://kwanzaamillenium.files.wordpress.com/2010/09/swaziculture_inyan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437063"/>
            <a:ext cx="2952750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http://justcare.files.wordpress.com/2012/03/medicalchartrubinno952.jpeg?w=5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4437063"/>
            <a:ext cx="2665413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 descr="http://burkina24.com/wp-content/uploads/2011/10/Cabinet-de-tradipraticien.-Ph.-tele-botanica.org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4437063"/>
            <a:ext cx="2592388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afrique7.com/wp-content/uploads/2011/04/OM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128888"/>
            <a:ext cx="1857388" cy="1196750"/>
          </a:xfrm>
          <a:prstGeom prst="rect">
            <a:avLst/>
          </a:prstGeom>
          <a:noFill/>
        </p:spPr>
      </p:pic>
      <p:sp>
        <p:nvSpPr>
          <p:cNvPr id="9" name="Rectangle à coins arrondis 8"/>
          <p:cNvSpPr/>
          <p:nvPr/>
        </p:nvSpPr>
        <p:spPr>
          <a:xfrm>
            <a:off x="142876" y="428604"/>
            <a:ext cx="4929190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Médecine traditionnelle ( Selon l’OMS )</a:t>
            </a:r>
            <a:endParaRPr lang="fr-F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96" y="3643314"/>
            <a:ext cx="8715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Dans certains pays, les appellations médecine  </a:t>
            </a:r>
            <a:r>
              <a:rPr lang="fr-FR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parallèle /alternative /douce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sont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synonymes de médecine traditionnelle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06317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5"/>
          <p:cNvGrpSpPr/>
          <p:nvPr/>
        </p:nvGrpSpPr>
        <p:grpSpPr>
          <a:xfrm>
            <a:off x="357158" y="1500174"/>
            <a:ext cx="3429024" cy="3429024"/>
            <a:chOff x="3091219" y="2001689"/>
            <a:chExt cx="2904218" cy="2472281"/>
          </a:xfrm>
          <a:solidFill>
            <a:schemeClr val="accent3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" name="Étoile à 7 branches 2"/>
            <p:cNvSpPr/>
            <p:nvPr/>
          </p:nvSpPr>
          <p:spPr>
            <a:xfrm>
              <a:off x="3091219" y="2001689"/>
              <a:ext cx="2904218" cy="2472281"/>
            </a:xfrm>
            <a:prstGeom prst="star7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Étoile à 7 branches 4"/>
            <p:cNvSpPr/>
            <p:nvPr/>
          </p:nvSpPr>
          <p:spPr>
            <a:xfrm>
              <a:off x="3635760" y="2535388"/>
              <a:ext cx="1875641" cy="137201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Les unités</a:t>
              </a:r>
            </a:p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systématiques</a:t>
              </a:r>
              <a:endParaRPr lang="ar-DZ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Rectangle à coins arrondis 4"/>
          <p:cNvSpPr/>
          <p:nvPr/>
        </p:nvSpPr>
        <p:spPr>
          <a:xfrm>
            <a:off x="285752" y="428604"/>
            <a:ext cx="4000528" cy="914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espèce</a:t>
            </a:r>
            <a:r>
              <a:rPr lang="fr-FR" sz="3200" b="1" i="1" dirty="0" smtClean="0"/>
              <a:t> </a:t>
            </a:r>
            <a:endParaRPr lang="ar-DZ" sz="3200" b="1" dirty="0">
              <a:solidFill>
                <a:srgbClr val="00206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072066" y="1643050"/>
            <a:ext cx="4000528" cy="914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Famille </a:t>
            </a:r>
            <a:endParaRPr lang="ar-DZ" sz="3200" b="1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357686" y="728650"/>
            <a:ext cx="4000528" cy="914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Genre  </a:t>
            </a:r>
            <a:endParaRPr lang="fr-FR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072066" y="2586038"/>
            <a:ext cx="4000528" cy="914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Ordre </a:t>
            </a:r>
            <a:endParaRPr lang="ar-DZ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072066" y="3514732"/>
            <a:ext cx="4000528" cy="914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Classe</a:t>
            </a:r>
            <a:r>
              <a:rPr lang="fr-FR" sz="32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ar-DZ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429124" y="4443426"/>
            <a:ext cx="4000528" cy="914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Embranchement </a:t>
            </a:r>
            <a:endParaRPr lang="ar-DZ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57158" y="5086368"/>
            <a:ext cx="4000528" cy="914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Règne végétal </a:t>
            </a:r>
            <a:endParaRPr lang="ar-DZ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508104" y="5543568"/>
            <a:ext cx="2850110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dirty="0" smtClean="0"/>
              <a:t>sous-embranchement</a:t>
            </a:r>
            <a:endParaRPr lang="fr-CH" dirty="0"/>
          </a:p>
        </p:txBody>
      </p:sp>
      <p:sp>
        <p:nvSpPr>
          <p:cNvPr id="13" name="ZoneTexte 12"/>
          <p:cNvSpPr txBox="1"/>
          <p:nvPr/>
        </p:nvSpPr>
        <p:spPr>
          <a:xfrm>
            <a:off x="6228184" y="2372784"/>
            <a:ext cx="1728192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dirty="0" smtClean="0"/>
              <a:t>sous-famille</a:t>
            </a:r>
            <a:endParaRPr lang="fr-CH" dirty="0"/>
          </a:p>
        </p:txBody>
      </p:sp>
      <p:sp>
        <p:nvSpPr>
          <p:cNvPr id="14" name="ZoneTexte 13"/>
          <p:cNvSpPr txBox="1"/>
          <p:nvPr/>
        </p:nvSpPr>
        <p:spPr>
          <a:xfrm>
            <a:off x="6380584" y="4283804"/>
            <a:ext cx="1728192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dirty="0" smtClean="0"/>
              <a:t>sous-classe</a:t>
            </a:r>
            <a:endParaRPr lang="fr-CH" dirty="0"/>
          </a:p>
        </p:txBody>
      </p:sp>
    </p:spTree>
    <p:custDataLst>
      <p:tags r:id="rId1"/>
    </p:custDataLst>
  </p:cSld>
  <p:clrMapOvr>
    <a:masterClrMapping/>
  </p:clrMapOvr>
  <p:transition advTm="10286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5"/>
          <p:cNvGrpSpPr/>
          <p:nvPr/>
        </p:nvGrpSpPr>
        <p:grpSpPr>
          <a:xfrm>
            <a:off x="357158" y="1500174"/>
            <a:ext cx="3429024" cy="3429024"/>
            <a:chOff x="3091219" y="2001689"/>
            <a:chExt cx="2904218" cy="2472281"/>
          </a:xfrm>
          <a:solidFill>
            <a:schemeClr val="accent3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" name="Étoile à 7 branches 2"/>
            <p:cNvSpPr/>
            <p:nvPr/>
          </p:nvSpPr>
          <p:spPr>
            <a:xfrm>
              <a:off x="3091219" y="2001689"/>
              <a:ext cx="2904218" cy="2472281"/>
            </a:xfrm>
            <a:prstGeom prst="star7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Étoile à 7 branches 4"/>
            <p:cNvSpPr/>
            <p:nvPr/>
          </p:nvSpPr>
          <p:spPr>
            <a:xfrm>
              <a:off x="3635760" y="2535388"/>
              <a:ext cx="1875641" cy="137201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8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Les terminaisons des  unités</a:t>
              </a:r>
            </a:p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8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systématiques</a:t>
              </a:r>
              <a:endParaRPr lang="ar-DZ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Rectangle à coins arrondis 4"/>
          <p:cNvSpPr/>
          <p:nvPr/>
        </p:nvSpPr>
        <p:spPr>
          <a:xfrm>
            <a:off x="0" y="428604"/>
            <a:ext cx="4286280" cy="914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Embranchement: </a:t>
            </a:r>
            <a:r>
              <a:rPr lang="fr-FR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Phytes</a:t>
            </a:r>
            <a:endParaRPr lang="fr-FR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fr-FR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Bryo</a:t>
            </a:r>
            <a:r>
              <a:rPr lang="fr-FR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phytes</a:t>
            </a:r>
            <a:r>
              <a:rPr lang="fr-FR" sz="3200" b="1" i="1" dirty="0" smtClean="0">
                <a:solidFill>
                  <a:srgbClr val="FFFF00"/>
                </a:solidFill>
              </a:rPr>
              <a:t> </a:t>
            </a:r>
            <a:endParaRPr lang="ar-DZ" sz="3200" b="1" dirty="0">
              <a:solidFill>
                <a:srgbClr val="FFFF0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072066" y="1643050"/>
            <a:ext cx="4000528" cy="914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Ordre: </a:t>
            </a:r>
            <a:r>
              <a:rPr lang="fr-FR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-Ales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fr-FR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Lami</a:t>
            </a:r>
            <a:r>
              <a:rPr lang="fr-FR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ales</a:t>
            </a:r>
            <a:r>
              <a:rPr lang="fr-FR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DZ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357686" y="500042"/>
            <a:ext cx="4000528" cy="914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Classe: </a:t>
            </a:r>
            <a:r>
              <a:rPr lang="fr-FR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Opsida</a:t>
            </a:r>
            <a:endParaRPr lang="fr-FR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fr-FR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Magn</a:t>
            </a:r>
            <a:r>
              <a:rPr lang="fr-FR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olpsida</a:t>
            </a:r>
            <a:r>
              <a:rPr lang="fr-FR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5072066" y="2586038"/>
            <a:ext cx="4000528" cy="914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Famille:</a:t>
            </a:r>
            <a:r>
              <a:rPr lang="fr-FR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fr-FR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Acées</a:t>
            </a:r>
            <a:endParaRPr lang="fr-FR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fr-FR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Lami</a:t>
            </a:r>
            <a:r>
              <a:rPr lang="fr-FR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acées</a:t>
            </a:r>
            <a:r>
              <a:rPr lang="fr-FR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DZ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644008" y="3666728"/>
            <a:ext cx="4428586" cy="914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fr-FR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Genre: </a:t>
            </a:r>
            <a:r>
              <a:rPr lang="fr-FR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toujours avec </a:t>
            </a:r>
          </a:p>
          <a:p>
            <a:pPr lvl="1">
              <a:defRPr/>
            </a:pPr>
            <a:r>
              <a:rPr lang="fr-FR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majuscule</a:t>
            </a:r>
            <a:endParaRPr lang="ar-DZ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675928" y="4602832"/>
            <a:ext cx="4396666" cy="914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endParaRPr lang="fr-FR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endParaRPr lang="fr-FR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fr-FR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Espèce :</a:t>
            </a:r>
            <a:r>
              <a:rPr lang="fr-FR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toujours avec minuscule</a:t>
            </a:r>
            <a:endParaRPr lang="ar-DZ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DZ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57158" y="5086368"/>
            <a:ext cx="4000528" cy="9144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Règne </a:t>
            </a:r>
            <a:endParaRPr lang="ar-DZ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5393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harmacie-du-centre-saumur.com/ressources/common/medecine_herbes.jpg"/>
          <p:cNvPicPr/>
          <p:nvPr/>
        </p:nvPicPr>
        <p:blipFill>
          <a:blip r:embed="rId3">
            <a:lum bright="41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704924" y="142852"/>
            <a:ext cx="743907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fr-FR" sz="3600" b="1" i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4- </a:t>
            </a:r>
            <a:r>
              <a:rPr lang="fr-FR" sz="3600" b="1" i="1" cap="all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Interêt</a:t>
            </a:r>
            <a:r>
              <a:rPr lang="fr-FR" sz="3600" b="1" i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 de la systématique</a:t>
            </a:r>
            <a:endParaRPr lang="en-US" sz="3600" b="1" i="1" cap="all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Algerian" pitchFamily="82" charset="0"/>
            </a:endParaRPr>
          </a:p>
        </p:txBody>
      </p:sp>
      <p:pic>
        <p:nvPicPr>
          <p:cNvPr id="4" name="Picture 12" descr="http://t0.gstatic.com/images?q=tbn:ANd9GcQZAOJTU2RiEW9f185cTEh_-K-_2lFhYGzzKqmp1dIqK4KXX_tBJw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1209675" cy="1042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2" descr="http://t0.gstatic.com/images?q=tbn:ANd9GcQZAOJTU2RiEW9f185cTEh_-K-_2lFhYGzzKqmp1dIqK4KXX_tBJw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5815516"/>
            <a:ext cx="1209675" cy="1042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e 14"/>
          <p:cNvGrpSpPr/>
          <p:nvPr/>
        </p:nvGrpSpPr>
        <p:grpSpPr>
          <a:xfrm>
            <a:off x="2643174" y="785794"/>
            <a:ext cx="3621190" cy="1603009"/>
            <a:chOff x="3310794" y="24694"/>
            <a:chExt cx="3621190" cy="1603009"/>
          </a:xfrm>
          <a:scene3d>
            <a:camera prst="orthographicFront"/>
            <a:lightRig rig="flat" dir="t"/>
          </a:scene3d>
        </p:grpSpPr>
        <p:sp>
          <p:nvSpPr>
            <p:cNvPr id="24" name="Ellipse 23"/>
            <p:cNvSpPr/>
            <p:nvPr/>
          </p:nvSpPr>
          <p:spPr>
            <a:xfrm>
              <a:off x="3310794" y="24694"/>
              <a:ext cx="3621190" cy="1603009"/>
            </a:xfrm>
            <a:prstGeom prst="ellipse">
              <a:avLst/>
            </a:prstGeom>
            <a:solidFill>
              <a:srgbClr val="00206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Ellipse 4"/>
            <p:cNvSpPr/>
            <p:nvPr/>
          </p:nvSpPr>
          <p:spPr>
            <a:xfrm>
              <a:off x="3841105" y="259449"/>
              <a:ext cx="2560568" cy="11334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200" b="1" i="1" kern="1200" cap="none" spc="0" dirty="0" smtClean="0">
                  <a:ln w="17780" cmpd="sng"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Systématique</a:t>
              </a:r>
              <a:endParaRPr lang="fr-FR" sz="3200" b="1" i="1" kern="1200" cap="none" spc="0" dirty="0">
                <a:ln w="17780" cmpd="sng"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Flèche gauche 15"/>
          <p:cNvSpPr/>
          <p:nvPr/>
        </p:nvSpPr>
        <p:spPr>
          <a:xfrm rot="19153865">
            <a:off x="2092325" y="2144079"/>
            <a:ext cx="874606" cy="486932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accent4">
              <a:shade val="90000"/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9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Groupe 16"/>
          <p:cNvGrpSpPr/>
          <p:nvPr/>
        </p:nvGrpSpPr>
        <p:grpSpPr>
          <a:xfrm>
            <a:off x="571472" y="2500306"/>
            <a:ext cx="3357586" cy="3214710"/>
            <a:chOff x="85016" y="1182740"/>
            <a:chExt cx="3357586" cy="2739339"/>
          </a:xfrm>
          <a:scene3d>
            <a:camera prst="orthographicFront"/>
            <a:lightRig rig="flat" dir="t"/>
          </a:scene3d>
        </p:grpSpPr>
        <p:sp>
          <p:nvSpPr>
            <p:cNvPr id="22" name="Rectangle à coins arrondis 21"/>
            <p:cNvSpPr/>
            <p:nvPr/>
          </p:nvSpPr>
          <p:spPr>
            <a:xfrm>
              <a:off x="85016" y="1456673"/>
              <a:ext cx="3357586" cy="2465406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002060"/>
                </a:gs>
                <a:gs pos="80000">
                  <a:schemeClr val="accent4">
                    <a:alpha val="9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4">
                    <a:alpha val="9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370768" y="1182740"/>
              <a:ext cx="3056822" cy="22596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/>
              <a:endParaRPr lang="fr-FR" sz="2000" b="1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endParaRPr lang="fr-FR" sz="2000" b="1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/>
              <a:r>
                <a:rPr lang="fr-FR" sz="2000" b="1" i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la nomenclature exacte des espèces  et la compréhension des relations  entre elles, </a:t>
              </a:r>
              <a:r>
                <a:rPr lang="fr-FR" sz="2000" b="1" i="1" dirty="0" smtClean="0">
                  <a:latin typeface="Times New Roman" pitchFamily="18" charset="0"/>
                  <a:cs typeface="Times New Roman" pitchFamily="18" charset="0"/>
                </a:rPr>
                <a:t>sont la base essentielle dans tous les travaux de la </a:t>
              </a:r>
              <a:r>
                <a:rPr lang="fr-FR" sz="2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pharmacognosie ;</a:t>
              </a:r>
              <a:endPara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Flèche gauche 17"/>
          <p:cNvSpPr/>
          <p:nvPr/>
        </p:nvSpPr>
        <p:spPr>
          <a:xfrm rot="14054315">
            <a:off x="5874377" y="2142377"/>
            <a:ext cx="741784" cy="420554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accent4">
              <a:shade val="90000"/>
              <a:hueOff val="-108785"/>
              <a:satOff val="-2965"/>
              <a:lumOff val="16025"/>
              <a:alphaOff val="0"/>
            </a:schemeClr>
          </a:lnRef>
          <a:fillRef idx="3">
            <a:schemeClr val="accent4">
              <a:shade val="90000"/>
              <a:hueOff val="-108785"/>
              <a:satOff val="-2965"/>
              <a:lumOff val="16025"/>
              <a:alphaOff val="0"/>
            </a:schemeClr>
          </a:fillRef>
          <a:effectRef idx="2">
            <a:schemeClr val="accent4">
              <a:shade val="90000"/>
              <a:hueOff val="-108785"/>
              <a:satOff val="-2965"/>
              <a:lumOff val="16025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Groupe 18"/>
          <p:cNvGrpSpPr/>
          <p:nvPr/>
        </p:nvGrpSpPr>
        <p:grpSpPr>
          <a:xfrm>
            <a:off x="5143504" y="2714620"/>
            <a:ext cx="3500462" cy="2428892"/>
            <a:chOff x="4442734" y="1897119"/>
            <a:chExt cx="3071834" cy="2071702"/>
          </a:xfrm>
          <a:scene3d>
            <a:camera prst="orthographicFront"/>
            <a:lightRig rig="flat" dir="t"/>
          </a:scene3d>
        </p:grpSpPr>
        <p:sp>
          <p:nvSpPr>
            <p:cNvPr id="20" name="Rectangle à coins arrondis 19"/>
            <p:cNvSpPr/>
            <p:nvPr/>
          </p:nvSpPr>
          <p:spPr>
            <a:xfrm>
              <a:off x="4442734" y="1897119"/>
              <a:ext cx="3071834" cy="2071702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002060"/>
                </a:gs>
                <a:gs pos="80000">
                  <a:schemeClr val="accent4">
                    <a:alpha val="90000"/>
                    <a:hueOff val="0"/>
                    <a:satOff val="0"/>
                    <a:lumOff val="0"/>
                    <a:alphaOff val="-20000"/>
                    <a:shade val="93000"/>
                    <a:satMod val="130000"/>
                  </a:schemeClr>
                </a:gs>
                <a:gs pos="100000">
                  <a:schemeClr val="accent4">
                    <a:alpha val="90000"/>
                    <a:hueOff val="0"/>
                    <a:satOff val="0"/>
                    <a:lumOff val="0"/>
                    <a:alphaOff val="-20000"/>
                    <a:shade val="94000"/>
                    <a:satMod val="135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/>
              <a:r>
                <a:rPr lang="fr-FR" sz="2000" b="1" i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L’identification exacte des drogues végétales </a:t>
              </a:r>
              <a:r>
                <a:rPr lang="fr-FR" sz="2000" b="1" i="1" dirty="0" smtClean="0">
                  <a:latin typeface="Times New Roman" pitchFamily="18" charset="0"/>
                  <a:cs typeface="Times New Roman" pitchFamily="18" charset="0"/>
                </a:rPr>
                <a:t>constituera une  base solide pour de plus amples recherches dans les domaines pharmacologiques, </a:t>
              </a:r>
              <a:r>
                <a:rPr lang="fr-FR" sz="2000" b="1" i="1" dirty="0" err="1" smtClean="0">
                  <a:latin typeface="Times New Roman" pitchFamily="18" charset="0"/>
                  <a:cs typeface="Times New Roman" pitchFamily="18" charset="0"/>
                </a:rPr>
                <a:t>phytochimiques</a:t>
              </a:r>
              <a:r>
                <a:rPr lang="fr-FR" sz="2000" b="1" i="1" dirty="0" smtClean="0">
                  <a:latin typeface="Times New Roman" pitchFamily="18" charset="0"/>
                  <a:cs typeface="Times New Roman" pitchFamily="18" charset="0"/>
                </a:rPr>
                <a:t>, analytiques et cliniques.</a:t>
              </a:r>
              <a:endParaRPr lang="en-US" sz="2000" b="1" i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fr-FR" sz="2000" b="1" i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  <a:endParaRPr lang="en-US" sz="2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42734" y="1968557"/>
              <a:ext cx="2723089" cy="13293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3200" b="1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57456" y="5643578"/>
            <a:ext cx="6072262" cy="1000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2928926" y="5786454"/>
            <a:ext cx="6215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omic Sans MS" pitchFamily="66" charset="0"/>
              </a:rPr>
              <a:t>La pharmacognosie</a:t>
            </a:r>
            <a:r>
              <a:rPr lang="fr-FR" sz="1400" dirty="0" smtClean="0">
                <a:latin typeface="Comic Sans MS" pitchFamily="66" charset="0"/>
              </a:rPr>
              <a:t> est la science appliquée traitant des matières premières et des substances à potentialité médicamenteuse d'origine biologique(végétale, animale, organique …).</a:t>
            </a:r>
            <a:endParaRPr lang="fr-FR" sz="1400" dirty="0">
              <a:latin typeface="Comic Sans MS" pitchFamily="66" charset="0"/>
            </a:endParaRPr>
          </a:p>
        </p:txBody>
      </p:sp>
    </p:spTree>
  </p:cSld>
  <p:clrMapOvr>
    <a:masterClrMapping/>
  </p:clrMapOvr>
  <p:transition advTm="6242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cupuncture du poignet">
            <a:hlinkClick r:id="rId2" tooltip="Acupuncture du poignet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1214" y="985839"/>
            <a:ext cx="2667000" cy="28003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857884" y="3786190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L’acupuncture «  chine »  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www.vincentfromentin.fr/blog/wp-content/uploads/2010/09/arabic_guidebook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857232"/>
            <a:ext cx="3714776" cy="300039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142844" y="391692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Médecine traditionnelle arabe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Kali Yuga Yoga center in Lav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041" y="4297722"/>
            <a:ext cx="2428892" cy="194848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31973" y="6336099"/>
            <a:ext cx="689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Yuga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un homme médit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714" y="4286256"/>
            <a:ext cx="28575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691214" y="6021288"/>
            <a:ext cx="190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La méditation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340080815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317616"/>
            <a:ext cx="871543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Le terme dérive du grec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pharmakopoiia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: l'art de préparer les médicaments.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Historiquement, une pharmacopée est un ouvrage encyclopédique recensant les plantes officinales contenant une drogue à effet thérapeutique. 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428596" y="928670"/>
            <a:ext cx="3714776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Pharmacopée traditionnelle</a:t>
            </a:r>
          </a:p>
        </p:txBody>
      </p:sp>
    </p:spTree>
    <p:extLst>
      <p:ext uri="{BB962C8B-B14F-4D97-AF65-F5344CB8AC3E}">
        <p14:creationId xmlns:p14="http://schemas.microsoft.com/office/powerpoint/2010/main" val="32584787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357166"/>
            <a:ext cx="4786346" cy="2169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On appelle  «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pharmacopée traditionnelle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» : l'ensemble  des 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plantes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utilisées dans une région ou à une époque donnée. </a:t>
            </a:r>
          </a:p>
          <a:p>
            <a:pPr algn="ctr">
              <a:lnSpc>
                <a:spcPct val="150000"/>
              </a:lnSpc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6" name="Picture 2" descr="http://www.escalenature.fr/images/Marabout_Medecine_traditionnelle_chino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500570"/>
            <a:ext cx="2357454" cy="2000264"/>
          </a:xfrm>
          <a:prstGeom prst="rect">
            <a:avLst/>
          </a:prstGeom>
          <a:noFill/>
        </p:spPr>
      </p:pic>
      <p:pic>
        <p:nvPicPr>
          <p:cNvPr id="72708" name="Picture 4" descr="http://pmcdn.priceminister.com/photo/Bellakhdar-Jamal-Medecine-Traditionnelle-Et-Toxicologie-Ouest-Sahariennes-Contribution-A-L-etude-De-La-Pharmacopee-Marocaine-Livre-660456332_M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571744"/>
            <a:ext cx="2214578" cy="1785950"/>
          </a:xfrm>
          <a:prstGeom prst="rect">
            <a:avLst/>
          </a:prstGeom>
          <a:noFill/>
        </p:spPr>
      </p:pic>
      <p:pic>
        <p:nvPicPr>
          <p:cNvPr id="72710" name="Picture 6" descr="http://2.bp.blogspot.com/-rSGWNuuLq74/Tm9gm_B0b-I/AAAAAAAAACo/l1wT-Ss-FI8/s1600/livre+couverture+m%25C3%25A9dec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643182"/>
            <a:ext cx="1571636" cy="1643074"/>
          </a:xfrm>
          <a:prstGeom prst="rect">
            <a:avLst/>
          </a:prstGeom>
          <a:noFill/>
        </p:spPr>
      </p:pic>
      <p:pic>
        <p:nvPicPr>
          <p:cNvPr id="72712" name="Picture 8" descr="http://t0.gstatic.com/images?q=tbn:ANd9GcRv3YO_H8gFYXcp5CcKPGNQwYDesfsC3ol6aomPARtumn_GWJOSQ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95270"/>
            <a:ext cx="1571636" cy="1990722"/>
          </a:xfrm>
          <a:prstGeom prst="rect">
            <a:avLst/>
          </a:prstGeom>
          <a:noFill/>
        </p:spPr>
      </p:pic>
      <p:pic>
        <p:nvPicPr>
          <p:cNvPr id="72714" name="Picture 10" descr="http://www.ethnopharmacologia.org/images/bibliotheque/medtradtunisi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285728"/>
            <a:ext cx="1428760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8385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thnopharmacologia.org/images/bibliotheque/Pharmacopee_e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85728"/>
            <a:ext cx="1857388" cy="2071702"/>
          </a:xfrm>
          <a:prstGeom prst="rect">
            <a:avLst/>
          </a:prstGeom>
          <a:noFill/>
        </p:spPr>
      </p:pic>
      <p:pic>
        <p:nvPicPr>
          <p:cNvPr id="1028" name="Picture 4" descr="http://www.e100.fr/453-452-thickbox/la-pharmacopee-chinoise-les-herbes-medicinales-usuel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572008"/>
            <a:ext cx="2357454" cy="2286016"/>
          </a:xfrm>
          <a:prstGeom prst="rect">
            <a:avLst/>
          </a:prstGeom>
          <a:noFill/>
        </p:spPr>
      </p:pic>
      <p:pic>
        <p:nvPicPr>
          <p:cNvPr id="1030" name="Picture 6" descr="http://www.decitre.fr/gi/43/9782906974043F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7186" y="4786322"/>
            <a:ext cx="1427181" cy="1857388"/>
          </a:xfrm>
          <a:prstGeom prst="rect">
            <a:avLst/>
          </a:prstGeom>
          <a:noFill/>
        </p:spPr>
      </p:pic>
      <p:pic>
        <p:nvPicPr>
          <p:cNvPr id="1032" name="Picture 8" descr="http://www.unitheque.com/UploadFile/CouvertureP/H/3260050921954-pharmacopee-francaise_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9243" y="2571744"/>
            <a:ext cx="1558905" cy="2071702"/>
          </a:xfrm>
          <a:prstGeom prst="rect">
            <a:avLst/>
          </a:prstGeom>
          <a:noFill/>
        </p:spPr>
      </p:pic>
      <p:pic>
        <p:nvPicPr>
          <p:cNvPr id="1034" name="Picture 10" descr="http://www.decitre.fr/gi/10/9789287163110FS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357166"/>
            <a:ext cx="1643074" cy="200026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1406" y="1084250"/>
            <a:ext cx="4572000" cy="31393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 nos jours, le terme désigne en général un recueil à caractère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officiel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réglementaire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des médicaments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autorisés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dans un pays ou dans un groupe de pays.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Il existe des pharmacopées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nationales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comme la pharmacopée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chinoise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française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et des pharmacopées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internationales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comme la pharmacopée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africaine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la pharmacopée 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européenne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3759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37.5|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6|71.9|1|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15.6|1.9|2|2|1|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0.9|13.8|68.8|13.9|14.4|5.6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1|1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8.7|43.4|101.7|0.9|1.5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1|24.2|1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7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1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1|2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13005</TotalTime>
  <Words>1415</Words>
  <Application>Microsoft Office PowerPoint</Application>
  <PresentationFormat>Affichage à l'écran (4:3)</PresentationFormat>
  <Paragraphs>311</Paragraphs>
  <Slides>52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4" baseType="lpstr">
      <vt:lpstr>Rotonde</vt:lpstr>
      <vt:lpstr>Photo Editor Photo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Liens entre ethnobotanique et ethnopharmacologie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2014</dc:title>
  <dc:creator>KADER</dc:creator>
  <cp:lastModifiedBy>Utilisateur Windows</cp:lastModifiedBy>
  <cp:revision>618</cp:revision>
  <dcterms:created xsi:type="dcterms:W3CDTF">2011-11-23T19:14:04Z</dcterms:created>
  <dcterms:modified xsi:type="dcterms:W3CDTF">2021-10-17T18:58:40Z</dcterms:modified>
</cp:coreProperties>
</file>