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85" r:id="rId1"/>
  </p:sldMasterIdLst>
  <p:sldIdLst>
    <p:sldId id="256" r:id="rId2"/>
    <p:sldId id="261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4" r:id="rId18"/>
    <p:sldId id="286" r:id="rId19"/>
    <p:sldId id="287" r:id="rId20"/>
    <p:sldId id="294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20" r:id="rId37"/>
    <p:sldId id="323" r:id="rId38"/>
    <p:sldId id="324" r:id="rId39"/>
    <p:sldId id="327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5"/>
  </p:normalViewPr>
  <p:slideViewPr>
    <p:cSldViewPr>
      <p:cViewPr varScale="1">
        <p:scale>
          <a:sx n="89" d="100"/>
          <a:sy n="89" d="100"/>
        </p:scale>
        <p:origin x="536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161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273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794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2256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590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969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7332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768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2211" y="1860131"/>
            <a:ext cx="789957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113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232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5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795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080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637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896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547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817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258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761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11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  <p:sldLayoutId id="2147484303" r:id="rId18"/>
    <p:sldLayoutId id="2147484304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9.jpg"/><Relationship Id="rId4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9.jpg"/><Relationship Id="rId4" Type="http://schemas.openxmlformats.org/officeDocument/2006/relationships/image" Target="../media/image3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52400" y="783006"/>
            <a:ext cx="8839200" cy="9257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340">
              <a:lnSpc>
                <a:spcPct val="100000"/>
              </a:lnSpc>
              <a:spcBef>
                <a:spcPts val="95"/>
              </a:spcBef>
            </a:pPr>
            <a:r>
              <a:rPr lang="de-DE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ENDOCRINOLOGIE FONCTIONNELLE</a:t>
            </a:r>
            <a:br>
              <a:rPr lang="de-DE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6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1952" y="3959478"/>
            <a:ext cx="38639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de-DE" sz="32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BABA AHMED F.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E095BCB-9DCC-5546-A4D8-0CD8522B119E}"/>
              </a:ext>
            </a:extLst>
          </p:cNvPr>
          <p:cNvSpPr txBox="1">
            <a:spLocks/>
          </p:cNvSpPr>
          <p:nvPr/>
        </p:nvSpPr>
        <p:spPr>
          <a:xfrm>
            <a:off x="280987" y="1981200"/>
            <a:ext cx="8839200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07340" algn="ctr">
              <a:spcBef>
                <a:spcPts val="95"/>
              </a:spcBef>
            </a:pPr>
            <a:r>
              <a:rPr lang="de-DE" sz="3600" kern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DIFFERENTES GLANDES ENDOCRINE</a:t>
            </a:r>
            <a:br>
              <a:rPr lang="de-DE" sz="3600" kern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kern="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075" y="763396"/>
            <a:ext cx="2498725" cy="5615305"/>
            <a:chOff x="139" y="763396"/>
            <a:chExt cx="2498725" cy="5615305"/>
          </a:xfrm>
        </p:grpSpPr>
        <p:sp>
          <p:nvSpPr>
            <p:cNvPr id="3" name="object 3"/>
            <p:cNvSpPr/>
            <p:nvPr/>
          </p:nvSpPr>
          <p:spPr>
            <a:xfrm>
              <a:off x="139" y="763396"/>
              <a:ext cx="2268473" cy="56151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8187" y="1627505"/>
              <a:ext cx="504190" cy="649605"/>
            </a:xfrm>
            <a:custGeom>
              <a:avLst/>
              <a:gdLst/>
              <a:ahLst/>
              <a:cxnLst/>
              <a:rect l="l" t="t" r="r" b="b"/>
              <a:pathLst>
                <a:path w="504189" h="649605">
                  <a:moveTo>
                    <a:pt x="503681" y="649223"/>
                  </a:moveTo>
                  <a:lnTo>
                    <a:pt x="503681" y="0"/>
                  </a:lnTo>
                  <a:lnTo>
                    <a:pt x="0" y="0"/>
                  </a:lnTo>
                  <a:lnTo>
                    <a:pt x="0" y="649224"/>
                  </a:lnTo>
                  <a:lnTo>
                    <a:pt x="503681" y="649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7761" y="3714623"/>
              <a:ext cx="951230" cy="1092200"/>
            </a:xfrm>
            <a:custGeom>
              <a:avLst/>
              <a:gdLst/>
              <a:ahLst/>
              <a:cxnLst/>
              <a:rect l="l" t="t" r="r" b="b"/>
              <a:pathLst>
                <a:path w="951230" h="1092200">
                  <a:moveTo>
                    <a:pt x="118109" y="48767"/>
                  </a:moveTo>
                  <a:lnTo>
                    <a:pt x="0" y="0"/>
                  </a:lnTo>
                  <a:lnTo>
                    <a:pt x="32003" y="124205"/>
                  </a:lnTo>
                  <a:lnTo>
                    <a:pt x="48006" y="110186"/>
                  </a:lnTo>
                  <a:lnTo>
                    <a:pt x="48006" y="84581"/>
                  </a:lnTo>
                  <a:lnTo>
                    <a:pt x="76962" y="59435"/>
                  </a:lnTo>
                  <a:lnTo>
                    <a:pt x="89473" y="73856"/>
                  </a:lnTo>
                  <a:lnTo>
                    <a:pt x="118109" y="48767"/>
                  </a:lnTo>
                  <a:close/>
                </a:path>
                <a:path w="951230" h="1092200">
                  <a:moveTo>
                    <a:pt x="89473" y="73856"/>
                  </a:moveTo>
                  <a:lnTo>
                    <a:pt x="76962" y="59435"/>
                  </a:lnTo>
                  <a:lnTo>
                    <a:pt x="48006" y="84581"/>
                  </a:lnTo>
                  <a:lnTo>
                    <a:pt x="60633" y="99123"/>
                  </a:lnTo>
                  <a:lnTo>
                    <a:pt x="89473" y="73856"/>
                  </a:lnTo>
                  <a:close/>
                </a:path>
                <a:path w="951230" h="1092200">
                  <a:moveTo>
                    <a:pt x="60633" y="99123"/>
                  </a:moveTo>
                  <a:lnTo>
                    <a:pt x="48006" y="84581"/>
                  </a:lnTo>
                  <a:lnTo>
                    <a:pt x="48006" y="110186"/>
                  </a:lnTo>
                  <a:lnTo>
                    <a:pt x="60633" y="99123"/>
                  </a:lnTo>
                  <a:close/>
                </a:path>
                <a:path w="951230" h="1092200">
                  <a:moveTo>
                    <a:pt x="950975" y="1066800"/>
                  </a:moveTo>
                  <a:lnTo>
                    <a:pt x="89473" y="73856"/>
                  </a:lnTo>
                  <a:lnTo>
                    <a:pt x="60633" y="99123"/>
                  </a:lnTo>
                  <a:lnTo>
                    <a:pt x="922782" y="1091945"/>
                  </a:lnTo>
                  <a:lnTo>
                    <a:pt x="950975" y="1066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82322" y="4716730"/>
            <a:ext cx="1228725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Glande  surrénale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686" y="62939"/>
            <a:ext cx="2470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Glandes</a:t>
            </a:r>
            <a:r>
              <a:rPr sz="20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surrénales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43575" y="605093"/>
            <a:ext cx="453326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Anatomie-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42593" y="1649680"/>
            <a:ext cx="418655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zones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différentes de la</a:t>
            </a:r>
            <a:r>
              <a:rPr sz="2000" b="1" spc="4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surrénale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4686" y="4917300"/>
            <a:ext cx="17437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CC0000"/>
                </a:solidFill>
                <a:latin typeface="Times New Roman"/>
                <a:cs typeface="Times New Roman"/>
              </a:rPr>
              <a:t>Catécholamines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02995" y="4435690"/>
            <a:ext cx="1955800" cy="19875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95630">
              <a:lnSpc>
                <a:spcPts val="1920"/>
              </a:lnSpc>
              <a:spcBef>
                <a:spcPts val="560"/>
              </a:spcBef>
            </a:pPr>
            <a:r>
              <a:rPr sz="2000" b="1" spc="-10" dirty="0">
                <a:solidFill>
                  <a:srgbClr val="FF9A00"/>
                </a:solidFill>
                <a:latin typeface="Times New Roman"/>
                <a:cs typeface="Times New Roman"/>
              </a:rPr>
              <a:t>Stéroïdes  surrénaliens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000" b="1" spc="-10" dirty="0">
                <a:solidFill>
                  <a:srgbClr val="FF9A00"/>
                </a:solidFill>
                <a:latin typeface="Times New Roman"/>
                <a:cs typeface="Times New Roman"/>
              </a:rPr>
              <a:t>(cholestérol)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79800"/>
              </a:lnSpc>
              <a:spcBef>
                <a:spcPts val="1100"/>
              </a:spcBef>
            </a:pPr>
            <a:r>
              <a:rPr sz="1800" b="1" dirty="0">
                <a:solidFill>
                  <a:srgbClr val="FF9A00"/>
                </a:solidFill>
                <a:latin typeface="Times New Roman"/>
                <a:cs typeface="Times New Roman"/>
              </a:rPr>
              <a:t>3 types:  glucocorticoïdes,  minéralocorticoïdes  androgènes</a:t>
            </a:r>
            <a:r>
              <a:rPr sz="1800" b="1" spc="-15" dirty="0">
                <a:solidFill>
                  <a:srgbClr val="FF9A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9A00"/>
                </a:solidFill>
                <a:latin typeface="Times New Roman"/>
                <a:cs typeface="Times New Roman"/>
              </a:rPr>
              <a:t>SR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46422" y="2946780"/>
            <a:ext cx="89979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imes New Roman"/>
                <a:cs typeface="Times New Roman"/>
              </a:rPr>
              <a:t>C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0" dirty="0">
                <a:latin typeface="Times New Roman"/>
                <a:cs typeface="Times New Roman"/>
              </a:rPr>
              <a:t>psule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2499" y="4043972"/>
            <a:ext cx="195833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Médullosurrénale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82431" y="2462480"/>
            <a:ext cx="3924300" cy="2646680"/>
            <a:chOff x="5219839" y="2419222"/>
            <a:chExt cx="3924300" cy="2646680"/>
          </a:xfrm>
        </p:grpSpPr>
        <p:sp>
          <p:nvSpPr>
            <p:cNvPr id="15" name="object 15"/>
            <p:cNvSpPr/>
            <p:nvPr/>
          </p:nvSpPr>
          <p:spPr>
            <a:xfrm>
              <a:off x="6012319" y="2419222"/>
              <a:ext cx="1319022" cy="26464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219839" y="3063887"/>
              <a:ext cx="1224280" cy="1303020"/>
            </a:xfrm>
            <a:custGeom>
              <a:avLst/>
              <a:gdLst/>
              <a:ahLst/>
              <a:cxnLst/>
              <a:rect l="l" t="t" r="r" b="b"/>
              <a:pathLst>
                <a:path w="1224279" h="1303020">
                  <a:moveTo>
                    <a:pt x="898385" y="76200"/>
                  </a:moveTo>
                  <a:lnTo>
                    <a:pt x="745985" y="0"/>
                  </a:lnTo>
                  <a:lnTo>
                    <a:pt x="745985" y="51054"/>
                  </a:lnTo>
                  <a:lnTo>
                    <a:pt x="0" y="51054"/>
                  </a:lnTo>
                  <a:lnTo>
                    <a:pt x="0" y="101346"/>
                  </a:lnTo>
                  <a:lnTo>
                    <a:pt x="745985" y="101346"/>
                  </a:lnTo>
                  <a:lnTo>
                    <a:pt x="745985" y="152400"/>
                  </a:lnTo>
                  <a:lnTo>
                    <a:pt x="771144" y="139814"/>
                  </a:lnTo>
                  <a:lnTo>
                    <a:pt x="898385" y="76200"/>
                  </a:lnTo>
                  <a:close/>
                </a:path>
                <a:path w="1224279" h="1303020">
                  <a:moveTo>
                    <a:pt x="1223759" y="1226820"/>
                  </a:moveTo>
                  <a:lnTo>
                    <a:pt x="1071359" y="1150620"/>
                  </a:lnTo>
                  <a:lnTo>
                    <a:pt x="1071359" y="1201674"/>
                  </a:lnTo>
                  <a:lnTo>
                    <a:pt x="360426" y="1201674"/>
                  </a:lnTo>
                  <a:lnTo>
                    <a:pt x="360426" y="1252728"/>
                  </a:lnTo>
                  <a:lnTo>
                    <a:pt x="1071359" y="1252728"/>
                  </a:lnTo>
                  <a:lnTo>
                    <a:pt x="1071359" y="1303020"/>
                  </a:lnTo>
                  <a:lnTo>
                    <a:pt x="1097280" y="1290053"/>
                  </a:lnTo>
                  <a:lnTo>
                    <a:pt x="1223759" y="1226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956943" y="3859402"/>
              <a:ext cx="212725" cy="455930"/>
            </a:xfrm>
            <a:custGeom>
              <a:avLst/>
              <a:gdLst/>
              <a:ahLst/>
              <a:cxnLst/>
              <a:rect l="l" t="t" r="r" b="b"/>
              <a:pathLst>
                <a:path w="212725" h="455929">
                  <a:moveTo>
                    <a:pt x="212598" y="341375"/>
                  </a:moveTo>
                  <a:lnTo>
                    <a:pt x="159258" y="341375"/>
                  </a:lnTo>
                  <a:lnTo>
                    <a:pt x="159258" y="0"/>
                  </a:lnTo>
                  <a:lnTo>
                    <a:pt x="52578" y="0"/>
                  </a:lnTo>
                  <a:lnTo>
                    <a:pt x="52578" y="341375"/>
                  </a:lnTo>
                  <a:lnTo>
                    <a:pt x="0" y="341375"/>
                  </a:lnTo>
                  <a:lnTo>
                    <a:pt x="105918" y="455675"/>
                  </a:lnTo>
                  <a:lnTo>
                    <a:pt x="212598" y="341375"/>
                  </a:lnTo>
                  <a:close/>
                </a:path>
              </a:pathLst>
            </a:custGeom>
            <a:solidFill>
              <a:srgbClr val="CC66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956943" y="3859402"/>
              <a:ext cx="212725" cy="455930"/>
            </a:xfrm>
            <a:custGeom>
              <a:avLst/>
              <a:gdLst/>
              <a:ahLst/>
              <a:cxnLst/>
              <a:rect l="l" t="t" r="r" b="b"/>
              <a:pathLst>
                <a:path w="212725" h="455929">
                  <a:moveTo>
                    <a:pt x="0" y="341375"/>
                  </a:moveTo>
                  <a:lnTo>
                    <a:pt x="52577" y="341375"/>
                  </a:lnTo>
                  <a:lnTo>
                    <a:pt x="52577" y="0"/>
                  </a:lnTo>
                  <a:lnTo>
                    <a:pt x="159257" y="0"/>
                  </a:lnTo>
                  <a:lnTo>
                    <a:pt x="159258" y="341375"/>
                  </a:lnTo>
                  <a:lnTo>
                    <a:pt x="212597" y="341375"/>
                  </a:lnTo>
                  <a:lnTo>
                    <a:pt x="105918" y="455675"/>
                  </a:lnTo>
                  <a:lnTo>
                    <a:pt x="0" y="341375"/>
                  </a:lnTo>
                  <a:close/>
                </a:path>
              </a:pathLst>
            </a:custGeom>
            <a:ln w="38100">
              <a:solidFill>
                <a:srgbClr val="CC66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092822" y="3572128"/>
              <a:ext cx="2051685" cy="304800"/>
            </a:xfrm>
            <a:custGeom>
              <a:avLst/>
              <a:gdLst/>
              <a:ahLst/>
              <a:cxnLst/>
              <a:rect l="l" t="t" r="r" b="b"/>
              <a:pathLst>
                <a:path w="2051684" h="304800">
                  <a:moveTo>
                    <a:pt x="2051303" y="304800"/>
                  </a:moveTo>
                  <a:lnTo>
                    <a:pt x="2051303" y="0"/>
                  </a:lnTo>
                  <a:lnTo>
                    <a:pt x="0" y="0"/>
                  </a:lnTo>
                  <a:lnTo>
                    <a:pt x="0" y="304800"/>
                  </a:lnTo>
                  <a:lnTo>
                    <a:pt x="2051303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82231" y="3522852"/>
            <a:ext cx="187261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9A00"/>
                </a:solidFill>
                <a:latin typeface="Times New Roman"/>
                <a:cs typeface="Times New Roman"/>
              </a:rPr>
              <a:t>Corticosurrénale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43598" y="3639946"/>
            <a:ext cx="649605" cy="152400"/>
          </a:xfrm>
          <a:custGeom>
            <a:avLst/>
            <a:gdLst/>
            <a:ahLst/>
            <a:cxnLst/>
            <a:rect l="l" t="t" r="r" b="b"/>
            <a:pathLst>
              <a:path w="649604" h="152400">
                <a:moveTo>
                  <a:pt x="152400" y="50255"/>
                </a:moveTo>
                <a:lnTo>
                  <a:pt x="152400" y="0"/>
                </a:lnTo>
                <a:lnTo>
                  <a:pt x="0" y="76200"/>
                </a:lnTo>
                <a:lnTo>
                  <a:pt x="127253" y="139826"/>
                </a:lnTo>
                <a:lnTo>
                  <a:pt x="127253" y="50291"/>
                </a:lnTo>
                <a:lnTo>
                  <a:pt x="152400" y="50255"/>
                </a:lnTo>
                <a:close/>
              </a:path>
              <a:path w="649604" h="152400">
                <a:moveTo>
                  <a:pt x="649224" y="99821"/>
                </a:moveTo>
                <a:lnTo>
                  <a:pt x="649224" y="49529"/>
                </a:lnTo>
                <a:lnTo>
                  <a:pt x="127253" y="50291"/>
                </a:lnTo>
                <a:lnTo>
                  <a:pt x="127253" y="101345"/>
                </a:lnTo>
                <a:lnTo>
                  <a:pt x="649224" y="99821"/>
                </a:lnTo>
                <a:close/>
              </a:path>
              <a:path w="649604" h="152400">
                <a:moveTo>
                  <a:pt x="152400" y="152400"/>
                </a:moveTo>
                <a:lnTo>
                  <a:pt x="152400" y="101272"/>
                </a:lnTo>
                <a:lnTo>
                  <a:pt x="127253" y="101345"/>
                </a:lnTo>
                <a:lnTo>
                  <a:pt x="127253" y="139826"/>
                </a:lnTo>
                <a:lnTo>
                  <a:pt x="152400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481461" y="4416425"/>
            <a:ext cx="250825" cy="492759"/>
            <a:chOff x="4481461" y="4416425"/>
            <a:chExt cx="250825" cy="492759"/>
          </a:xfrm>
        </p:grpSpPr>
        <p:sp>
          <p:nvSpPr>
            <p:cNvPr id="23" name="object 23"/>
            <p:cNvSpPr/>
            <p:nvPr/>
          </p:nvSpPr>
          <p:spPr>
            <a:xfrm>
              <a:off x="4500511" y="4435475"/>
              <a:ext cx="212725" cy="454659"/>
            </a:xfrm>
            <a:custGeom>
              <a:avLst/>
              <a:gdLst/>
              <a:ahLst/>
              <a:cxnLst/>
              <a:rect l="l" t="t" r="r" b="b"/>
              <a:pathLst>
                <a:path w="212725" h="454660">
                  <a:moveTo>
                    <a:pt x="212598" y="340613"/>
                  </a:moveTo>
                  <a:lnTo>
                    <a:pt x="160020" y="340613"/>
                  </a:lnTo>
                  <a:lnTo>
                    <a:pt x="160020" y="0"/>
                  </a:lnTo>
                  <a:lnTo>
                    <a:pt x="53340" y="0"/>
                  </a:lnTo>
                  <a:lnTo>
                    <a:pt x="53340" y="340613"/>
                  </a:lnTo>
                  <a:lnTo>
                    <a:pt x="0" y="340613"/>
                  </a:lnTo>
                  <a:lnTo>
                    <a:pt x="106680" y="454151"/>
                  </a:lnTo>
                  <a:lnTo>
                    <a:pt x="212598" y="340613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00511" y="4435475"/>
              <a:ext cx="212725" cy="454659"/>
            </a:xfrm>
            <a:custGeom>
              <a:avLst/>
              <a:gdLst/>
              <a:ahLst/>
              <a:cxnLst/>
              <a:rect l="l" t="t" r="r" b="b"/>
              <a:pathLst>
                <a:path w="212725" h="454660">
                  <a:moveTo>
                    <a:pt x="0" y="340613"/>
                  </a:moveTo>
                  <a:lnTo>
                    <a:pt x="53340" y="340613"/>
                  </a:lnTo>
                  <a:lnTo>
                    <a:pt x="53339" y="0"/>
                  </a:lnTo>
                  <a:lnTo>
                    <a:pt x="160019" y="0"/>
                  </a:lnTo>
                  <a:lnTo>
                    <a:pt x="160020" y="340613"/>
                  </a:lnTo>
                  <a:lnTo>
                    <a:pt x="212597" y="340613"/>
                  </a:lnTo>
                  <a:lnTo>
                    <a:pt x="106680" y="454151"/>
                  </a:lnTo>
                  <a:lnTo>
                    <a:pt x="0" y="340613"/>
                  </a:lnTo>
                  <a:close/>
                </a:path>
              </a:pathLst>
            </a:custGeom>
            <a:ln w="381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114" y="1077594"/>
            <a:ext cx="8680450" cy="571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glucocorticoïde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sécrétée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sz="2400" b="1" spc="-8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corticosurrénale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2380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Indispensable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vie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(Addison 1850-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surrénalectomie=</a:t>
            </a:r>
            <a:r>
              <a:rPr sz="20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décès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>
              <a:lnSpc>
                <a:spcPct val="100000"/>
              </a:lnSpc>
              <a:spcBef>
                <a:spcPts val="2060"/>
              </a:spcBef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sur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nombreux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organes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3665" lvl="1" indent="-457834">
              <a:lnSpc>
                <a:spcPct val="100000"/>
              </a:lnSpc>
              <a:spcBef>
                <a:spcPts val="2000"/>
              </a:spcBef>
              <a:buClr>
                <a:srgbClr val="010000"/>
              </a:buClr>
              <a:buFont typeface="Arial"/>
              <a:buChar char="–"/>
              <a:tabLst>
                <a:tab pos="1383665" algn="l"/>
                <a:tab pos="13843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maintien de grandes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fonctions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635">
              <a:lnSpc>
                <a:spcPct val="100000"/>
              </a:lnSpc>
              <a:spcBef>
                <a:spcPts val="1755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(équilibre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glycémique, hydro-électrolytique,</a:t>
            </a:r>
            <a:r>
              <a:rPr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3665" marR="857250" lvl="1" indent="-457200">
              <a:lnSpc>
                <a:spcPct val="144100"/>
              </a:lnSpc>
              <a:spcBef>
                <a:spcPts val="660"/>
              </a:spcBef>
              <a:buClr>
                <a:srgbClr val="010000"/>
              </a:buClr>
              <a:buFont typeface="Arial"/>
              <a:buChar char="–"/>
              <a:tabLst>
                <a:tab pos="1383665" algn="l"/>
                <a:tab pos="13843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réponse au stress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(effet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synergique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 d’autres  hormones)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010000"/>
              </a:buClr>
              <a:buFont typeface="Arial"/>
              <a:buChar char="–"/>
            </a:pP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Très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utilisé en thérapeutique sous forme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synthétique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marR="227329" indent="-58419">
              <a:lnSpc>
                <a:spcPct val="158300"/>
              </a:lnSpc>
              <a:spcBef>
                <a:spcPts val="143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(solupred,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cortancyl célestène): asthme, maladies inflammatoires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chroniques intestinales ou rhumatologiques, rejet</a:t>
            </a:r>
            <a:r>
              <a:rPr sz="20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greffe…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2855" y="301990"/>
            <a:ext cx="201041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FD4F66E2-54BE-EB4D-8FA0-98C2D97E84BD}"/>
              </a:ext>
            </a:extLst>
          </p:cNvPr>
          <p:cNvSpPr txBox="1"/>
          <p:nvPr/>
        </p:nvSpPr>
        <p:spPr>
          <a:xfrm>
            <a:off x="312686" y="62939"/>
            <a:ext cx="2470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Glandes</a:t>
            </a:r>
            <a:r>
              <a:rPr sz="20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surrénales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1216" y="256417"/>
            <a:ext cx="4455160" cy="933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5080" indent="-368300">
              <a:lnSpc>
                <a:spcPct val="111400"/>
              </a:lnSpc>
              <a:spcBef>
                <a:spcPts val="100"/>
              </a:spcBef>
            </a:pP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Régulation de la</a:t>
            </a:r>
            <a:r>
              <a:rPr sz="2800" spc="-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sécrétion  </a:t>
            </a:r>
            <a:r>
              <a:rPr sz="2800" i="1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</a:t>
            </a:r>
            <a:r>
              <a:rPr sz="2800" i="1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CORTICOTROPE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8201" y="2498902"/>
            <a:ext cx="1426311" cy="1191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771849" y="3343338"/>
            <a:ext cx="475615" cy="914400"/>
            <a:chOff x="3771849" y="3343338"/>
            <a:chExt cx="475615" cy="914400"/>
          </a:xfrm>
        </p:grpSpPr>
        <p:sp>
          <p:nvSpPr>
            <p:cNvPr id="6" name="object 6"/>
            <p:cNvSpPr/>
            <p:nvPr/>
          </p:nvSpPr>
          <p:spPr>
            <a:xfrm>
              <a:off x="3776611" y="3348101"/>
              <a:ext cx="466090" cy="904875"/>
            </a:xfrm>
            <a:custGeom>
              <a:avLst/>
              <a:gdLst/>
              <a:ahLst/>
              <a:cxnLst/>
              <a:rect l="l" t="t" r="r" b="b"/>
              <a:pathLst>
                <a:path w="466089" h="904875">
                  <a:moveTo>
                    <a:pt x="465582" y="678179"/>
                  </a:moveTo>
                  <a:lnTo>
                    <a:pt x="348996" y="678179"/>
                  </a:lnTo>
                  <a:lnTo>
                    <a:pt x="348996" y="0"/>
                  </a:lnTo>
                  <a:lnTo>
                    <a:pt x="116586" y="0"/>
                  </a:lnTo>
                  <a:lnTo>
                    <a:pt x="116586" y="678179"/>
                  </a:lnTo>
                  <a:lnTo>
                    <a:pt x="0" y="678179"/>
                  </a:lnTo>
                  <a:lnTo>
                    <a:pt x="232410" y="904493"/>
                  </a:lnTo>
                  <a:lnTo>
                    <a:pt x="465582" y="678179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76611" y="3348101"/>
              <a:ext cx="466090" cy="904875"/>
            </a:xfrm>
            <a:custGeom>
              <a:avLst/>
              <a:gdLst/>
              <a:ahLst/>
              <a:cxnLst/>
              <a:rect l="l" t="t" r="r" b="b"/>
              <a:pathLst>
                <a:path w="466089" h="904875">
                  <a:moveTo>
                    <a:pt x="0" y="678179"/>
                  </a:moveTo>
                  <a:lnTo>
                    <a:pt x="116586" y="678179"/>
                  </a:lnTo>
                  <a:lnTo>
                    <a:pt x="116585" y="0"/>
                  </a:lnTo>
                  <a:lnTo>
                    <a:pt x="348995" y="0"/>
                  </a:lnTo>
                  <a:lnTo>
                    <a:pt x="348996" y="678179"/>
                  </a:lnTo>
                  <a:lnTo>
                    <a:pt x="465581" y="678179"/>
                  </a:lnTo>
                  <a:lnTo>
                    <a:pt x="232410" y="904493"/>
                  </a:lnTo>
                  <a:lnTo>
                    <a:pt x="0" y="678179"/>
                  </a:lnTo>
                  <a:close/>
                </a:path>
              </a:pathLst>
            </a:custGeom>
            <a:ln w="9525">
              <a:solidFill>
                <a:srgbClr val="33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774897" y="5294058"/>
            <a:ext cx="519430" cy="586105"/>
            <a:chOff x="3774897" y="5294058"/>
            <a:chExt cx="519430" cy="586105"/>
          </a:xfrm>
        </p:grpSpPr>
        <p:sp>
          <p:nvSpPr>
            <p:cNvPr id="9" name="object 9"/>
            <p:cNvSpPr/>
            <p:nvPr/>
          </p:nvSpPr>
          <p:spPr>
            <a:xfrm>
              <a:off x="3779659" y="5298821"/>
              <a:ext cx="509905" cy="576580"/>
            </a:xfrm>
            <a:custGeom>
              <a:avLst/>
              <a:gdLst/>
              <a:ahLst/>
              <a:cxnLst/>
              <a:rect l="l" t="t" r="r" b="b"/>
              <a:pathLst>
                <a:path w="509904" h="576579">
                  <a:moveTo>
                    <a:pt x="509777" y="432054"/>
                  </a:moveTo>
                  <a:lnTo>
                    <a:pt x="382524" y="432054"/>
                  </a:lnTo>
                  <a:lnTo>
                    <a:pt x="382523" y="0"/>
                  </a:lnTo>
                  <a:lnTo>
                    <a:pt x="128015" y="0"/>
                  </a:lnTo>
                  <a:lnTo>
                    <a:pt x="128015" y="432054"/>
                  </a:lnTo>
                  <a:lnTo>
                    <a:pt x="0" y="432054"/>
                  </a:lnTo>
                  <a:lnTo>
                    <a:pt x="255270" y="576072"/>
                  </a:lnTo>
                  <a:lnTo>
                    <a:pt x="509777" y="43205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9659" y="5298821"/>
              <a:ext cx="509905" cy="576580"/>
            </a:xfrm>
            <a:custGeom>
              <a:avLst/>
              <a:gdLst/>
              <a:ahLst/>
              <a:cxnLst/>
              <a:rect l="l" t="t" r="r" b="b"/>
              <a:pathLst>
                <a:path w="509904" h="576579">
                  <a:moveTo>
                    <a:pt x="0" y="432053"/>
                  </a:moveTo>
                  <a:lnTo>
                    <a:pt x="128016" y="432053"/>
                  </a:lnTo>
                  <a:lnTo>
                    <a:pt x="128015" y="0"/>
                  </a:lnTo>
                  <a:lnTo>
                    <a:pt x="382523" y="0"/>
                  </a:lnTo>
                  <a:lnTo>
                    <a:pt x="382524" y="432053"/>
                  </a:lnTo>
                  <a:lnTo>
                    <a:pt x="509778" y="432053"/>
                  </a:lnTo>
                  <a:lnTo>
                    <a:pt x="255270" y="576071"/>
                  </a:lnTo>
                  <a:lnTo>
                    <a:pt x="0" y="432053"/>
                  </a:lnTo>
                  <a:close/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111639" y="2385040"/>
            <a:ext cx="4794250" cy="4298613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6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Hypothalamus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2440">
              <a:lnSpc>
                <a:spcPct val="100000"/>
              </a:lnSpc>
              <a:spcBef>
                <a:spcPts val="790"/>
              </a:spcBef>
            </a:pPr>
            <a:r>
              <a:rPr sz="24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CRH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0140">
              <a:lnSpc>
                <a:spcPct val="100000"/>
              </a:lnSpc>
              <a:spcBef>
                <a:spcPts val="1060"/>
              </a:spcBef>
            </a:pPr>
            <a:r>
              <a:rPr sz="3200" b="1" i="1" spc="-5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Antéhypophyse (cellules</a:t>
            </a:r>
            <a:r>
              <a:rPr sz="2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corticotropes)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>
              <a:lnSpc>
                <a:spcPct val="100000"/>
              </a:lnSpc>
              <a:spcBef>
                <a:spcPts val="1160"/>
              </a:spcBef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ACTH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0140">
              <a:lnSpc>
                <a:spcPct val="100000"/>
              </a:lnSpc>
              <a:spcBef>
                <a:spcPts val="1060"/>
              </a:spcBef>
            </a:pPr>
            <a:r>
              <a:rPr sz="32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sz="24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(et action</a:t>
            </a:r>
            <a:r>
              <a:rPr sz="2400" b="1" i="1" spc="-3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trophique)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0495">
              <a:lnSpc>
                <a:spcPct val="100000"/>
              </a:lnSpc>
              <a:spcBef>
                <a:spcPts val="146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Surrénales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9895">
              <a:lnSpc>
                <a:spcPct val="100000"/>
              </a:lnSpc>
              <a:spcBef>
                <a:spcPts val="35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43311" y="3918077"/>
            <a:ext cx="998912" cy="920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5035" y="5156327"/>
            <a:ext cx="622554" cy="868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8236" y="1258306"/>
            <a:ext cx="4771390" cy="773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3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CRH = </a:t>
            </a:r>
            <a:r>
              <a:rPr sz="2000" b="1" i="1" spc="-10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corticotropin releasing </a:t>
            </a:r>
            <a:r>
              <a:rPr sz="2000" b="1" i="1" spc="-5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  </a:t>
            </a: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ACTH = adreno corticotropin</a:t>
            </a:r>
            <a:r>
              <a:rPr sz="2000" b="1" i="1" spc="3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5474F5E3-3A26-214A-83BF-443F8E7FC8F5}"/>
              </a:ext>
            </a:extLst>
          </p:cNvPr>
          <p:cNvSpPr txBox="1"/>
          <p:nvPr/>
        </p:nvSpPr>
        <p:spPr>
          <a:xfrm>
            <a:off x="312686" y="62939"/>
            <a:ext cx="2470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Glandes</a:t>
            </a:r>
            <a:r>
              <a:rPr sz="20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surrénales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1216" y="256417"/>
            <a:ext cx="4455160" cy="933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5080" indent="-368300">
              <a:lnSpc>
                <a:spcPct val="111400"/>
              </a:lnSpc>
              <a:spcBef>
                <a:spcPts val="100"/>
              </a:spcBef>
            </a:pP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Régulation de la</a:t>
            </a:r>
            <a:r>
              <a:rPr sz="2800" spc="-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sécrétion  </a:t>
            </a:r>
            <a:r>
              <a:rPr sz="2800" i="1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</a:t>
            </a:r>
            <a:r>
              <a:rPr sz="2800" i="1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CORTICOTROPE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idx="1"/>
          </p:nvPr>
        </p:nvSpPr>
        <p:spPr>
          <a:xfrm>
            <a:off x="87587" y="1145407"/>
            <a:ext cx="5282579" cy="278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198120" indent="0">
              <a:lnSpc>
                <a:spcPct val="130300"/>
              </a:lnSpc>
              <a:spcBef>
                <a:spcPts val="100"/>
              </a:spcBef>
              <a:buNone/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CRH =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corticotropin releasing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  </a:t>
            </a:r>
            <a:endParaRPr lang="de-DE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98120" indent="0">
              <a:lnSpc>
                <a:spcPct val="130300"/>
              </a:lnSpc>
              <a:spcBef>
                <a:spcPts val="100"/>
              </a:spcBef>
              <a:buNone/>
            </a:pPr>
            <a:r>
              <a:rPr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ACTH = adreno corticotropin</a:t>
            </a:r>
            <a:r>
              <a:rPr i="1" spc="3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</a:p>
          <a:p>
            <a:pPr marR="355600" lvl="8" algn="r">
              <a:lnSpc>
                <a:spcPts val="3740"/>
              </a:lnSpc>
              <a:spcBef>
                <a:spcPts val="254"/>
              </a:spcBef>
            </a:pPr>
            <a:r>
              <a:rPr sz="2600" spc="-5" dirty="0">
                <a:solidFill>
                  <a:srgbClr val="FF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3575">
              <a:lnSpc>
                <a:spcPts val="2300"/>
              </a:lnSpc>
            </a:pPr>
            <a:r>
              <a:rPr i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Hypothalamus</a:t>
            </a:r>
          </a:p>
          <a:p>
            <a:pPr marR="789940" algn="r">
              <a:lnSpc>
                <a:spcPct val="100000"/>
              </a:lnSpc>
              <a:spcBef>
                <a:spcPts val="795"/>
              </a:spcBef>
            </a:pPr>
            <a:r>
              <a:rPr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CRH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72135" algn="r">
              <a:lnSpc>
                <a:spcPct val="100000"/>
              </a:lnSpc>
              <a:spcBef>
                <a:spcPts val="1060"/>
              </a:spcBef>
            </a:pP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8201" y="2498902"/>
            <a:ext cx="1426311" cy="1191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770776" y="3479308"/>
            <a:ext cx="475615" cy="914400"/>
            <a:chOff x="3771849" y="3343338"/>
            <a:chExt cx="475615" cy="914400"/>
          </a:xfrm>
        </p:grpSpPr>
        <p:sp>
          <p:nvSpPr>
            <p:cNvPr id="6" name="object 6"/>
            <p:cNvSpPr/>
            <p:nvPr/>
          </p:nvSpPr>
          <p:spPr>
            <a:xfrm>
              <a:off x="3776611" y="3348101"/>
              <a:ext cx="466090" cy="904875"/>
            </a:xfrm>
            <a:custGeom>
              <a:avLst/>
              <a:gdLst/>
              <a:ahLst/>
              <a:cxnLst/>
              <a:rect l="l" t="t" r="r" b="b"/>
              <a:pathLst>
                <a:path w="466089" h="904875">
                  <a:moveTo>
                    <a:pt x="465582" y="678179"/>
                  </a:moveTo>
                  <a:lnTo>
                    <a:pt x="348996" y="678179"/>
                  </a:lnTo>
                  <a:lnTo>
                    <a:pt x="348996" y="0"/>
                  </a:lnTo>
                  <a:lnTo>
                    <a:pt x="116586" y="0"/>
                  </a:lnTo>
                  <a:lnTo>
                    <a:pt x="116586" y="678179"/>
                  </a:lnTo>
                  <a:lnTo>
                    <a:pt x="0" y="678179"/>
                  </a:lnTo>
                  <a:lnTo>
                    <a:pt x="232410" y="904493"/>
                  </a:lnTo>
                  <a:lnTo>
                    <a:pt x="465582" y="678179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76611" y="3348101"/>
              <a:ext cx="466090" cy="904875"/>
            </a:xfrm>
            <a:custGeom>
              <a:avLst/>
              <a:gdLst/>
              <a:ahLst/>
              <a:cxnLst/>
              <a:rect l="l" t="t" r="r" b="b"/>
              <a:pathLst>
                <a:path w="466089" h="904875">
                  <a:moveTo>
                    <a:pt x="0" y="678179"/>
                  </a:moveTo>
                  <a:lnTo>
                    <a:pt x="116586" y="678179"/>
                  </a:lnTo>
                  <a:lnTo>
                    <a:pt x="116585" y="0"/>
                  </a:lnTo>
                  <a:lnTo>
                    <a:pt x="348995" y="0"/>
                  </a:lnTo>
                  <a:lnTo>
                    <a:pt x="348996" y="678179"/>
                  </a:lnTo>
                  <a:lnTo>
                    <a:pt x="465581" y="678179"/>
                  </a:lnTo>
                  <a:lnTo>
                    <a:pt x="232410" y="904493"/>
                  </a:lnTo>
                  <a:lnTo>
                    <a:pt x="0" y="678179"/>
                  </a:lnTo>
                  <a:close/>
                </a:path>
              </a:pathLst>
            </a:custGeom>
            <a:ln w="9525">
              <a:solidFill>
                <a:srgbClr val="33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774897" y="5294058"/>
            <a:ext cx="519430" cy="586105"/>
            <a:chOff x="3774897" y="5294058"/>
            <a:chExt cx="519430" cy="586105"/>
          </a:xfrm>
        </p:grpSpPr>
        <p:sp>
          <p:nvSpPr>
            <p:cNvPr id="9" name="object 9"/>
            <p:cNvSpPr/>
            <p:nvPr/>
          </p:nvSpPr>
          <p:spPr>
            <a:xfrm>
              <a:off x="3779659" y="5298821"/>
              <a:ext cx="509905" cy="576580"/>
            </a:xfrm>
            <a:custGeom>
              <a:avLst/>
              <a:gdLst/>
              <a:ahLst/>
              <a:cxnLst/>
              <a:rect l="l" t="t" r="r" b="b"/>
              <a:pathLst>
                <a:path w="509904" h="576579">
                  <a:moveTo>
                    <a:pt x="509777" y="432054"/>
                  </a:moveTo>
                  <a:lnTo>
                    <a:pt x="382524" y="432054"/>
                  </a:lnTo>
                  <a:lnTo>
                    <a:pt x="382523" y="0"/>
                  </a:lnTo>
                  <a:lnTo>
                    <a:pt x="128015" y="0"/>
                  </a:lnTo>
                  <a:lnTo>
                    <a:pt x="128015" y="432054"/>
                  </a:lnTo>
                  <a:lnTo>
                    <a:pt x="0" y="432054"/>
                  </a:lnTo>
                  <a:lnTo>
                    <a:pt x="255270" y="576072"/>
                  </a:lnTo>
                  <a:lnTo>
                    <a:pt x="509777" y="43205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9659" y="5298821"/>
              <a:ext cx="509905" cy="576580"/>
            </a:xfrm>
            <a:custGeom>
              <a:avLst/>
              <a:gdLst/>
              <a:ahLst/>
              <a:cxnLst/>
              <a:rect l="l" t="t" r="r" b="b"/>
              <a:pathLst>
                <a:path w="509904" h="576579">
                  <a:moveTo>
                    <a:pt x="0" y="432053"/>
                  </a:moveTo>
                  <a:lnTo>
                    <a:pt x="128016" y="432053"/>
                  </a:lnTo>
                  <a:lnTo>
                    <a:pt x="128015" y="0"/>
                  </a:lnTo>
                  <a:lnTo>
                    <a:pt x="382523" y="0"/>
                  </a:lnTo>
                  <a:lnTo>
                    <a:pt x="382524" y="432053"/>
                  </a:lnTo>
                  <a:lnTo>
                    <a:pt x="509778" y="432053"/>
                  </a:lnTo>
                  <a:lnTo>
                    <a:pt x="255270" y="576071"/>
                  </a:lnTo>
                  <a:lnTo>
                    <a:pt x="0" y="432053"/>
                  </a:lnTo>
                  <a:close/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111639" y="4172222"/>
            <a:ext cx="4794250" cy="2469907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Antéhypophyse (cellules</a:t>
            </a:r>
            <a:r>
              <a:rPr sz="2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corticotropes)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>
              <a:lnSpc>
                <a:spcPct val="100000"/>
              </a:lnSpc>
              <a:spcBef>
                <a:spcPts val="1160"/>
              </a:spcBef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ACTH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060" algn="ctr">
              <a:lnSpc>
                <a:spcPct val="100000"/>
              </a:lnSpc>
              <a:spcBef>
                <a:spcPts val="1060"/>
              </a:spcBef>
            </a:pPr>
            <a:r>
              <a:rPr sz="32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sz="24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(et action</a:t>
            </a:r>
            <a:r>
              <a:rPr sz="2400" b="1" i="1" spc="-3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trophique)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0495">
              <a:lnSpc>
                <a:spcPct val="100000"/>
              </a:lnSpc>
              <a:spcBef>
                <a:spcPts val="146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Surrénales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9895">
              <a:lnSpc>
                <a:spcPct val="100000"/>
              </a:lnSpc>
              <a:spcBef>
                <a:spcPts val="35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43311" y="3918077"/>
            <a:ext cx="998912" cy="920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5035" y="5156327"/>
            <a:ext cx="622554" cy="868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713440" y="1599610"/>
            <a:ext cx="942340" cy="581025"/>
            <a:chOff x="4651197" y="1897062"/>
            <a:chExt cx="942340" cy="581025"/>
          </a:xfrm>
        </p:grpSpPr>
        <p:sp>
          <p:nvSpPr>
            <p:cNvPr id="15" name="object 15"/>
            <p:cNvSpPr/>
            <p:nvPr/>
          </p:nvSpPr>
          <p:spPr>
            <a:xfrm>
              <a:off x="4655959" y="1901825"/>
              <a:ext cx="932815" cy="571500"/>
            </a:xfrm>
            <a:custGeom>
              <a:avLst/>
              <a:gdLst/>
              <a:ahLst/>
              <a:cxnLst/>
              <a:rect l="l" t="t" r="r" b="b"/>
              <a:pathLst>
                <a:path w="932814" h="571500">
                  <a:moveTo>
                    <a:pt x="932688" y="307085"/>
                  </a:moveTo>
                  <a:lnTo>
                    <a:pt x="832865" y="0"/>
                  </a:lnTo>
                  <a:lnTo>
                    <a:pt x="608838" y="214883"/>
                  </a:lnTo>
                  <a:lnTo>
                    <a:pt x="573024" y="120395"/>
                  </a:lnTo>
                  <a:lnTo>
                    <a:pt x="362712" y="323849"/>
                  </a:lnTo>
                  <a:lnTo>
                    <a:pt x="336042" y="243839"/>
                  </a:lnTo>
                  <a:lnTo>
                    <a:pt x="0" y="571499"/>
                  </a:lnTo>
                  <a:lnTo>
                    <a:pt x="386334" y="414527"/>
                  </a:lnTo>
                  <a:lnTo>
                    <a:pt x="409194" y="480059"/>
                  </a:lnTo>
                  <a:lnTo>
                    <a:pt x="649224" y="339089"/>
                  </a:lnTo>
                  <a:lnTo>
                    <a:pt x="665988" y="403859"/>
                  </a:lnTo>
                  <a:lnTo>
                    <a:pt x="932688" y="30708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55959" y="1901825"/>
              <a:ext cx="932815" cy="571500"/>
            </a:xfrm>
            <a:custGeom>
              <a:avLst/>
              <a:gdLst/>
              <a:ahLst/>
              <a:cxnLst/>
              <a:rect l="l" t="t" r="r" b="b"/>
              <a:pathLst>
                <a:path w="932814" h="571500">
                  <a:moveTo>
                    <a:pt x="932688" y="307086"/>
                  </a:moveTo>
                  <a:lnTo>
                    <a:pt x="832866" y="0"/>
                  </a:lnTo>
                  <a:lnTo>
                    <a:pt x="608838" y="214884"/>
                  </a:lnTo>
                  <a:lnTo>
                    <a:pt x="573024" y="120396"/>
                  </a:lnTo>
                  <a:lnTo>
                    <a:pt x="362711" y="323850"/>
                  </a:lnTo>
                  <a:lnTo>
                    <a:pt x="336042" y="243840"/>
                  </a:lnTo>
                  <a:lnTo>
                    <a:pt x="0" y="571500"/>
                  </a:lnTo>
                  <a:lnTo>
                    <a:pt x="386333" y="414528"/>
                  </a:lnTo>
                  <a:lnTo>
                    <a:pt x="409194" y="480060"/>
                  </a:lnTo>
                  <a:lnTo>
                    <a:pt x="649224" y="339090"/>
                  </a:lnTo>
                  <a:lnTo>
                    <a:pt x="665988" y="403860"/>
                  </a:lnTo>
                  <a:lnTo>
                    <a:pt x="932688" y="30708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655780" y="1997819"/>
            <a:ext cx="336677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976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6500"/>
                </a:solidFill>
                <a:latin typeface="Arial"/>
                <a:cs typeface="Arial"/>
              </a:rPr>
              <a:t>STRESS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(physique, psychique,</a:t>
            </a:r>
            <a:r>
              <a:rPr sz="1600" b="1" spc="-7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6500"/>
                </a:solidFill>
                <a:latin typeface="Arial"/>
                <a:cs typeface="Arial"/>
              </a:rPr>
              <a:t>émotionnel)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44201" y="3126377"/>
            <a:ext cx="232410" cy="370840"/>
          </a:xfrm>
          <a:custGeom>
            <a:avLst/>
            <a:gdLst/>
            <a:ahLst/>
            <a:cxnLst/>
            <a:rect l="l" t="t" r="r" b="b"/>
            <a:pathLst>
              <a:path w="232410" h="370839">
                <a:moveTo>
                  <a:pt x="189917" y="108413"/>
                </a:moveTo>
                <a:lnTo>
                  <a:pt x="157126" y="88687"/>
                </a:lnTo>
                <a:lnTo>
                  <a:pt x="0" y="351282"/>
                </a:lnTo>
                <a:lnTo>
                  <a:pt x="32765" y="370332"/>
                </a:lnTo>
                <a:lnTo>
                  <a:pt x="189917" y="108413"/>
                </a:lnTo>
                <a:close/>
              </a:path>
              <a:path w="232410" h="370839">
                <a:moveTo>
                  <a:pt x="232409" y="0"/>
                </a:moveTo>
                <a:lnTo>
                  <a:pt x="124967" y="69342"/>
                </a:lnTo>
                <a:lnTo>
                  <a:pt x="157126" y="88687"/>
                </a:lnTo>
                <a:lnTo>
                  <a:pt x="166877" y="72389"/>
                </a:lnTo>
                <a:lnTo>
                  <a:pt x="199643" y="92201"/>
                </a:lnTo>
                <a:lnTo>
                  <a:pt x="199643" y="114264"/>
                </a:lnTo>
                <a:lnTo>
                  <a:pt x="222503" y="128015"/>
                </a:lnTo>
                <a:lnTo>
                  <a:pt x="232409" y="0"/>
                </a:lnTo>
                <a:close/>
              </a:path>
              <a:path w="232410" h="370839">
                <a:moveTo>
                  <a:pt x="199643" y="92201"/>
                </a:moveTo>
                <a:lnTo>
                  <a:pt x="166877" y="72389"/>
                </a:lnTo>
                <a:lnTo>
                  <a:pt x="157126" y="88687"/>
                </a:lnTo>
                <a:lnTo>
                  <a:pt x="189917" y="108413"/>
                </a:lnTo>
                <a:lnTo>
                  <a:pt x="199643" y="92201"/>
                </a:lnTo>
                <a:close/>
              </a:path>
              <a:path w="232410" h="370839">
                <a:moveTo>
                  <a:pt x="199643" y="114264"/>
                </a:moveTo>
                <a:lnTo>
                  <a:pt x="199643" y="92201"/>
                </a:lnTo>
                <a:lnTo>
                  <a:pt x="189917" y="108413"/>
                </a:lnTo>
                <a:lnTo>
                  <a:pt x="199643" y="11426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0737" y="4795901"/>
            <a:ext cx="231775" cy="370840"/>
          </a:xfrm>
          <a:custGeom>
            <a:avLst/>
            <a:gdLst/>
            <a:ahLst/>
            <a:cxnLst/>
            <a:rect l="l" t="t" r="r" b="b"/>
            <a:pathLst>
              <a:path w="231775" h="370839">
                <a:moveTo>
                  <a:pt x="189837" y="107755"/>
                </a:moveTo>
                <a:lnTo>
                  <a:pt x="156991" y="88149"/>
                </a:lnTo>
                <a:lnTo>
                  <a:pt x="0" y="350519"/>
                </a:lnTo>
                <a:lnTo>
                  <a:pt x="32004" y="370331"/>
                </a:lnTo>
                <a:lnTo>
                  <a:pt x="189837" y="107755"/>
                </a:lnTo>
                <a:close/>
              </a:path>
              <a:path w="231775" h="370839">
                <a:moveTo>
                  <a:pt x="231648" y="0"/>
                </a:moveTo>
                <a:lnTo>
                  <a:pt x="124206" y="68579"/>
                </a:lnTo>
                <a:lnTo>
                  <a:pt x="156991" y="88149"/>
                </a:lnTo>
                <a:lnTo>
                  <a:pt x="166878" y="71627"/>
                </a:lnTo>
                <a:lnTo>
                  <a:pt x="199644" y="91439"/>
                </a:lnTo>
                <a:lnTo>
                  <a:pt x="199644" y="113608"/>
                </a:lnTo>
                <a:lnTo>
                  <a:pt x="222504" y="127253"/>
                </a:lnTo>
                <a:lnTo>
                  <a:pt x="231648" y="0"/>
                </a:lnTo>
                <a:close/>
              </a:path>
              <a:path w="231775" h="370839">
                <a:moveTo>
                  <a:pt x="199644" y="91439"/>
                </a:moveTo>
                <a:lnTo>
                  <a:pt x="166878" y="71627"/>
                </a:lnTo>
                <a:lnTo>
                  <a:pt x="156991" y="88149"/>
                </a:lnTo>
                <a:lnTo>
                  <a:pt x="189837" y="107755"/>
                </a:lnTo>
                <a:lnTo>
                  <a:pt x="199644" y="91439"/>
                </a:lnTo>
                <a:close/>
              </a:path>
              <a:path w="231775" h="370839">
                <a:moveTo>
                  <a:pt x="199644" y="113608"/>
                </a:moveTo>
                <a:lnTo>
                  <a:pt x="199644" y="91439"/>
                </a:lnTo>
                <a:lnTo>
                  <a:pt x="189837" y="107755"/>
                </a:lnTo>
                <a:lnTo>
                  <a:pt x="199644" y="11360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585" y="6235319"/>
            <a:ext cx="231775" cy="370840"/>
          </a:xfrm>
          <a:custGeom>
            <a:avLst/>
            <a:gdLst/>
            <a:ahLst/>
            <a:cxnLst/>
            <a:rect l="l" t="t" r="r" b="b"/>
            <a:pathLst>
              <a:path w="231775" h="370840">
                <a:moveTo>
                  <a:pt x="189533" y="108336"/>
                </a:moveTo>
                <a:lnTo>
                  <a:pt x="156972" y="88899"/>
                </a:lnTo>
                <a:lnTo>
                  <a:pt x="0" y="350519"/>
                </a:lnTo>
                <a:lnTo>
                  <a:pt x="32766" y="370331"/>
                </a:lnTo>
                <a:lnTo>
                  <a:pt x="189533" y="108336"/>
                </a:lnTo>
                <a:close/>
              </a:path>
              <a:path w="231775" h="370840">
                <a:moveTo>
                  <a:pt x="231648" y="0"/>
                </a:moveTo>
                <a:lnTo>
                  <a:pt x="124206" y="69341"/>
                </a:lnTo>
                <a:lnTo>
                  <a:pt x="156972" y="88899"/>
                </a:lnTo>
                <a:lnTo>
                  <a:pt x="166877" y="72389"/>
                </a:lnTo>
                <a:lnTo>
                  <a:pt x="199644" y="91439"/>
                </a:lnTo>
                <a:lnTo>
                  <a:pt x="199644" y="114370"/>
                </a:lnTo>
                <a:lnTo>
                  <a:pt x="222504" y="128015"/>
                </a:lnTo>
                <a:lnTo>
                  <a:pt x="231648" y="0"/>
                </a:lnTo>
                <a:close/>
              </a:path>
              <a:path w="231775" h="370840">
                <a:moveTo>
                  <a:pt x="199644" y="91439"/>
                </a:moveTo>
                <a:lnTo>
                  <a:pt x="166877" y="72389"/>
                </a:lnTo>
                <a:lnTo>
                  <a:pt x="156972" y="88899"/>
                </a:lnTo>
                <a:lnTo>
                  <a:pt x="189533" y="108336"/>
                </a:lnTo>
                <a:lnTo>
                  <a:pt x="199644" y="91439"/>
                </a:lnTo>
                <a:close/>
              </a:path>
              <a:path w="231775" h="370840">
                <a:moveTo>
                  <a:pt x="199644" y="114370"/>
                </a:moveTo>
                <a:lnTo>
                  <a:pt x="199644" y="91439"/>
                </a:lnTo>
                <a:lnTo>
                  <a:pt x="189533" y="108336"/>
                </a:lnTo>
                <a:lnTo>
                  <a:pt x="199644" y="11437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1C12D308-9666-A247-BA87-D2184591B7FD}"/>
              </a:ext>
            </a:extLst>
          </p:cNvPr>
          <p:cNvSpPr txBox="1"/>
          <p:nvPr/>
        </p:nvSpPr>
        <p:spPr>
          <a:xfrm>
            <a:off x="312686" y="62939"/>
            <a:ext cx="2470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Glandes</a:t>
            </a:r>
            <a:r>
              <a:rPr sz="20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surrénales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21216" y="256417"/>
            <a:ext cx="4455160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5080" indent="-368300">
              <a:lnSpc>
                <a:spcPct val="111400"/>
              </a:lnSpc>
              <a:spcBef>
                <a:spcPts val="100"/>
              </a:spcBef>
            </a:pPr>
            <a:r>
              <a:rPr sz="2800" b="1" i="1" dirty="0">
                <a:latin typeface="Arial"/>
                <a:cs typeface="Arial"/>
              </a:rPr>
              <a:t>Régulation de la</a:t>
            </a:r>
            <a:r>
              <a:rPr sz="2800" b="1" i="1" spc="-6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sécrétion  AXE</a:t>
            </a:r>
            <a:r>
              <a:rPr sz="2800" b="1" i="1" spc="-2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CORTICOTROPE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8201" y="2498902"/>
            <a:ext cx="1426311" cy="1191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771849" y="3343338"/>
            <a:ext cx="475615" cy="914400"/>
            <a:chOff x="3771849" y="3343338"/>
            <a:chExt cx="475615" cy="914400"/>
          </a:xfrm>
        </p:grpSpPr>
        <p:sp>
          <p:nvSpPr>
            <p:cNvPr id="6" name="object 6"/>
            <p:cNvSpPr/>
            <p:nvPr/>
          </p:nvSpPr>
          <p:spPr>
            <a:xfrm>
              <a:off x="3776611" y="3348101"/>
              <a:ext cx="466090" cy="904875"/>
            </a:xfrm>
            <a:custGeom>
              <a:avLst/>
              <a:gdLst/>
              <a:ahLst/>
              <a:cxnLst/>
              <a:rect l="l" t="t" r="r" b="b"/>
              <a:pathLst>
                <a:path w="466089" h="904875">
                  <a:moveTo>
                    <a:pt x="465582" y="678179"/>
                  </a:moveTo>
                  <a:lnTo>
                    <a:pt x="348996" y="678179"/>
                  </a:lnTo>
                  <a:lnTo>
                    <a:pt x="348996" y="0"/>
                  </a:lnTo>
                  <a:lnTo>
                    <a:pt x="116586" y="0"/>
                  </a:lnTo>
                  <a:lnTo>
                    <a:pt x="116586" y="678179"/>
                  </a:lnTo>
                  <a:lnTo>
                    <a:pt x="0" y="678179"/>
                  </a:lnTo>
                  <a:lnTo>
                    <a:pt x="232410" y="904493"/>
                  </a:lnTo>
                  <a:lnTo>
                    <a:pt x="465582" y="678179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76611" y="3348101"/>
              <a:ext cx="466090" cy="904875"/>
            </a:xfrm>
            <a:custGeom>
              <a:avLst/>
              <a:gdLst/>
              <a:ahLst/>
              <a:cxnLst/>
              <a:rect l="l" t="t" r="r" b="b"/>
              <a:pathLst>
                <a:path w="466089" h="904875">
                  <a:moveTo>
                    <a:pt x="0" y="678179"/>
                  </a:moveTo>
                  <a:lnTo>
                    <a:pt x="116586" y="678179"/>
                  </a:lnTo>
                  <a:lnTo>
                    <a:pt x="116585" y="0"/>
                  </a:lnTo>
                  <a:lnTo>
                    <a:pt x="348995" y="0"/>
                  </a:lnTo>
                  <a:lnTo>
                    <a:pt x="348996" y="678179"/>
                  </a:lnTo>
                  <a:lnTo>
                    <a:pt x="465581" y="678179"/>
                  </a:lnTo>
                  <a:lnTo>
                    <a:pt x="232410" y="904493"/>
                  </a:lnTo>
                  <a:lnTo>
                    <a:pt x="0" y="678179"/>
                  </a:lnTo>
                  <a:close/>
                </a:path>
              </a:pathLst>
            </a:custGeom>
            <a:ln w="9525">
              <a:solidFill>
                <a:srgbClr val="33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774897" y="5294058"/>
            <a:ext cx="519430" cy="586105"/>
            <a:chOff x="3774897" y="5294058"/>
            <a:chExt cx="519430" cy="586105"/>
          </a:xfrm>
        </p:grpSpPr>
        <p:sp>
          <p:nvSpPr>
            <p:cNvPr id="9" name="object 9"/>
            <p:cNvSpPr/>
            <p:nvPr/>
          </p:nvSpPr>
          <p:spPr>
            <a:xfrm>
              <a:off x="3779659" y="5298821"/>
              <a:ext cx="509905" cy="576580"/>
            </a:xfrm>
            <a:custGeom>
              <a:avLst/>
              <a:gdLst/>
              <a:ahLst/>
              <a:cxnLst/>
              <a:rect l="l" t="t" r="r" b="b"/>
              <a:pathLst>
                <a:path w="509904" h="576579">
                  <a:moveTo>
                    <a:pt x="509777" y="432054"/>
                  </a:moveTo>
                  <a:lnTo>
                    <a:pt x="382524" y="432054"/>
                  </a:lnTo>
                  <a:lnTo>
                    <a:pt x="382523" y="0"/>
                  </a:lnTo>
                  <a:lnTo>
                    <a:pt x="128015" y="0"/>
                  </a:lnTo>
                  <a:lnTo>
                    <a:pt x="128015" y="432054"/>
                  </a:lnTo>
                  <a:lnTo>
                    <a:pt x="0" y="432054"/>
                  </a:lnTo>
                  <a:lnTo>
                    <a:pt x="255270" y="576072"/>
                  </a:lnTo>
                  <a:lnTo>
                    <a:pt x="509777" y="43205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9659" y="5298821"/>
              <a:ext cx="509905" cy="576580"/>
            </a:xfrm>
            <a:custGeom>
              <a:avLst/>
              <a:gdLst/>
              <a:ahLst/>
              <a:cxnLst/>
              <a:rect l="l" t="t" r="r" b="b"/>
              <a:pathLst>
                <a:path w="509904" h="576579">
                  <a:moveTo>
                    <a:pt x="0" y="432053"/>
                  </a:moveTo>
                  <a:lnTo>
                    <a:pt x="128016" y="432053"/>
                  </a:lnTo>
                  <a:lnTo>
                    <a:pt x="128015" y="0"/>
                  </a:lnTo>
                  <a:lnTo>
                    <a:pt x="382523" y="0"/>
                  </a:lnTo>
                  <a:lnTo>
                    <a:pt x="382524" y="432053"/>
                  </a:lnTo>
                  <a:lnTo>
                    <a:pt x="509778" y="432053"/>
                  </a:lnTo>
                  <a:lnTo>
                    <a:pt x="255270" y="576071"/>
                  </a:lnTo>
                  <a:lnTo>
                    <a:pt x="0" y="432053"/>
                  </a:lnTo>
                  <a:close/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643311" y="3918077"/>
            <a:ext cx="998912" cy="920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5035" y="5156327"/>
            <a:ext cx="622554" cy="868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651197" y="1897062"/>
            <a:ext cx="942340" cy="581025"/>
            <a:chOff x="4651197" y="1897062"/>
            <a:chExt cx="942340" cy="581025"/>
          </a:xfrm>
        </p:grpSpPr>
        <p:sp>
          <p:nvSpPr>
            <p:cNvPr id="14" name="object 14"/>
            <p:cNvSpPr/>
            <p:nvPr/>
          </p:nvSpPr>
          <p:spPr>
            <a:xfrm>
              <a:off x="4655959" y="1901825"/>
              <a:ext cx="932815" cy="571500"/>
            </a:xfrm>
            <a:custGeom>
              <a:avLst/>
              <a:gdLst/>
              <a:ahLst/>
              <a:cxnLst/>
              <a:rect l="l" t="t" r="r" b="b"/>
              <a:pathLst>
                <a:path w="932814" h="571500">
                  <a:moveTo>
                    <a:pt x="932688" y="307085"/>
                  </a:moveTo>
                  <a:lnTo>
                    <a:pt x="832865" y="0"/>
                  </a:lnTo>
                  <a:lnTo>
                    <a:pt x="608838" y="214883"/>
                  </a:lnTo>
                  <a:lnTo>
                    <a:pt x="573024" y="120395"/>
                  </a:lnTo>
                  <a:lnTo>
                    <a:pt x="362712" y="323849"/>
                  </a:lnTo>
                  <a:lnTo>
                    <a:pt x="336042" y="243839"/>
                  </a:lnTo>
                  <a:lnTo>
                    <a:pt x="0" y="571499"/>
                  </a:lnTo>
                  <a:lnTo>
                    <a:pt x="386334" y="414527"/>
                  </a:lnTo>
                  <a:lnTo>
                    <a:pt x="409194" y="480059"/>
                  </a:lnTo>
                  <a:lnTo>
                    <a:pt x="649224" y="339089"/>
                  </a:lnTo>
                  <a:lnTo>
                    <a:pt x="665988" y="403859"/>
                  </a:lnTo>
                  <a:lnTo>
                    <a:pt x="932688" y="30708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55959" y="1901825"/>
              <a:ext cx="932815" cy="571500"/>
            </a:xfrm>
            <a:custGeom>
              <a:avLst/>
              <a:gdLst/>
              <a:ahLst/>
              <a:cxnLst/>
              <a:rect l="l" t="t" r="r" b="b"/>
              <a:pathLst>
                <a:path w="932814" h="571500">
                  <a:moveTo>
                    <a:pt x="932688" y="307086"/>
                  </a:moveTo>
                  <a:lnTo>
                    <a:pt x="832866" y="0"/>
                  </a:lnTo>
                  <a:lnTo>
                    <a:pt x="608838" y="214884"/>
                  </a:lnTo>
                  <a:lnTo>
                    <a:pt x="573024" y="120396"/>
                  </a:lnTo>
                  <a:lnTo>
                    <a:pt x="362711" y="323850"/>
                  </a:lnTo>
                  <a:lnTo>
                    <a:pt x="336042" y="243840"/>
                  </a:lnTo>
                  <a:lnTo>
                    <a:pt x="0" y="571500"/>
                  </a:lnTo>
                  <a:lnTo>
                    <a:pt x="386333" y="414528"/>
                  </a:lnTo>
                  <a:lnTo>
                    <a:pt x="409194" y="480060"/>
                  </a:lnTo>
                  <a:lnTo>
                    <a:pt x="649224" y="339090"/>
                  </a:lnTo>
                  <a:lnTo>
                    <a:pt x="665988" y="403860"/>
                  </a:lnTo>
                  <a:lnTo>
                    <a:pt x="932688" y="30708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070017" y="1722247"/>
            <a:ext cx="336677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976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6500"/>
                </a:solidFill>
                <a:latin typeface="Arial"/>
                <a:cs typeface="Arial"/>
              </a:rPr>
              <a:t>STRESS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(physique, psychique,</a:t>
            </a:r>
            <a:r>
              <a:rPr sz="1600" b="1" spc="-7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6500"/>
                </a:solidFill>
                <a:latin typeface="Arial"/>
                <a:cs typeface="Arial"/>
              </a:rPr>
              <a:t>émotionnel)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516751" y="3044825"/>
            <a:ext cx="1687830" cy="3367404"/>
            <a:chOff x="6516751" y="3044825"/>
            <a:chExt cx="1687830" cy="3367404"/>
          </a:xfrm>
        </p:grpSpPr>
        <p:sp>
          <p:nvSpPr>
            <p:cNvPr id="18" name="object 18"/>
            <p:cNvSpPr/>
            <p:nvPr/>
          </p:nvSpPr>
          <p:spPr>
            <a:xfrm>
              <a:off x="6516751" y="6380098"/>
              <a:ext cx="1656080" cy="0"/>
            </a:xfrm>
            <a:custGeom>
              <a:avLst/>
              <a:gdLst/>
              <a:ahLst/>
              <a:cxnLst/>
              <a:rect l="l" t="t" r="r" b="b"/>
              <a:pathLst>
                <a:path w="1656079">
                  <a:moveTo>
                    <a:pt x="0" y="0"/>
                  </a:moveTo>
                  <a:lnTo>
                    <a:pt x="1655826" y="0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60020" y="3044837"/>
              <a:ext cx="1512570" cy="2062480"/>
            </a:xfrm>
            <a:custGeom>
              <a:avLst/>
              <a:gdLst/>
              <a:ahLst/>
              <a:cxnLst/>
              <a:rect l="l" t="t" r="r" b="b"/>
              <a:pathLst>
                <a:path w="1512570" h="2062479">
                  <a:moveTo>
                    <a:pt x="1512570" y="1934718"/>
                  </a:moveTo>
                  <a:lnTo>
                    <a:pt x="190500" y="1934718"/>
                  </a:lnTo>
                  <a:lnTo>
                    <a:pt x="190500" y="1871472"/>
                  </a:lnTo>
                  <a:lnTo>
                    <a:pt x="0" y="1966722"/>
                  </a:lnTo>
                  <a:lnTo>
                    <a:pt x="158496" y="2045970"/>
                  </a:lnTo>
                  <a:lnTo>
                    <a:pt x="190500" y="2061972"/>
                  </a:lnTo>
                  <a:lnTo>
                    <a:pt x="190500" y="1998726"/>
                  </a:lnTo>
                  <a:lnTo>
                    <a:pt x="1512570" y="1998726"/>
                  </a:lnTo>
                  <a:lnTo>
                    <a:pt x="1512570" y="1934718"/>
                  </a:lnTo>
                  <a:close/>
                </a:path>
                <a:path w="1512570" h="2062479">
                  <a:moveTo>
                    <a:pt x="1512570" y="63246"/>
                  </a:moveTo>
                  <a:lnTo>
                    <a:pt x="190500" y="63246"/>
                  </a:lnTo>
                  <a:lnTo>
                    <a:pt x="190500" y="0"/>
                  </a:lnTo>
                  <a:lnTo>
                    <a:pt x="0" y="95250"/>
                  </a:lnTo>
                  <a:lnTo>
                    <a:pt x="158496" y="174498"/>
                  </a:lnTo>
                  <a:lnTo>
                    <a:pt x="190500" y="190500"/>
                  </a:lnTo>
                  <a:lnTo>
                    <a:pt x="190500" y="127254"/>
                  </a:lnTo>
                  <a:lnTo>
                    <a:pt x="1512570" y="127254"/>
                  </a:lnTo>
                  <a:lnTo>
                    <a:pt x="1512570" y="6324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72577" y="3140075"/>
              <a:ext cx="0" cy="3240405"/>
            </a:xfrm>
            <a:custGeom>
              <a:avLst/>
              <a:gdLst/>
              <a:ahLst/>
              <a:cxnLst/>
              <a:rect l="l" t="t" r="r" b="b"/>
              <a:pathLst>
                <a:path h="3240404">
                  <a:moveTo>
                    <a:pt x="0" y="3240024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56691" y="3083178"/>
            <a:ext cx="1949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86239" y="4172222"/>
            <a:ext cx="4845050" cy="244856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60"/>
              </a:spcBef>
            </a:pPr>
            <a:r>
              <a:rPr sz="2000" b="1" spc="-5" dirty="0">
                <a:latin typeface="Arial"/>
                <a:cs typeface="Arial"/>
              </a:rPr>
              <a:t>Antéhypophyse (cellules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corticotropes)</a:t>
            </a:r>
            <a:endParaRPr sz="2000">
              <a:latin typeface="Arial"/>
              <a:cs typeface="Arial"/>
            </a:endParaRPr>
          </a:p>
          <a:p>
            <a:pPr marL="474980">
              <a:lnSpc>
                <a:spcPct val="100000"/>
              </a:lnSpc>
              <a:spcBef>
                <a:spcPts val="1160"/>
              </a:spcBef>
            </a:pP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ACTH</a:t>
            </a:r>
            <a:endParaRPr sz="2400">
              <a:latin typeface="Arial"/>
              <a:cs typeface="Arial"/>
            </a:endParaRPr>
          </a:p>
          <a:p>
            <a:pPr marL="424815" algn="ctr">
              <a:lnSpc>
                <a:spcPct val="100000"/>
              </a:lnSpc>
              <a:spcBef>
                <a:spcPts val="260"/>
              </a:spcBef>
            </a:pPr>
            <a:r>
              <a:rPr sz="3200" b="1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+ </a:t>
            </a:r>
            <a:r>
              <a:rPr sz="2400" b="1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(et action</a:t>
            </a:r>
            <a:r>
              <a:rPr sz="2400" b="1" i="1" spc="-3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400" b="1" i="1" spc="-70" dirty="0">
                <a:solidFill>
                  <a:srgbClr val="3333CC"/>
                </a:solidFill>
                <a:latin typeface="Times New Roman"/>
                <a:cs typeface="Times New Roman"/>
              </a:rPr>
              <a:t>trophique)</a:t>
            </a:r>
            <a:r>
              <a:rPr sz="6000" b="1" i="1" spc="-104" baseline="20833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endParaRPr sz="6000" baseline="20833">
              <a:latin typeface="Times New Roman"/>
              <a:cs typeface="Times New Roman"/>
            </a:endParaRPr>
          </a:p>
          <a:p>
            <a:pPr marL="175895">
              <a:lnSpc>
                <a:spcPct val="100000"/>
              </a:lnSpc>
              <a:spcBef>
                <a:spcPts val="1300"/>
              </a:spcBef>
            </a:pPr>
            <a:r>
              <a:rPr sz="2000" b="1" spc="-5" dirty="0">
                <a:latin typeface="Arial"/>
                <a:cs typeface="Arial"/>
              </a:rPr>
              <a:t>Surrénales</a:t>
            </a:r>
            <a:endParaRPr sz="2000">
              <a:latin typeface="Arial"/>
              <a:cs typeface="Arial"/>
            </a:endParaRPr>
          </a:p>
          <a:p>
            <a:pPr marL="455295">
              <a:lnSpc>
                <a:spcPct val="100000"/>
              </a:lnSpc>
              <a:spcBef>
                <a:spcPts val="35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Cortisol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31603" y="2922142"/>
            <a:ext cx="232410" cy="370840"/>
          </a:xfrm>
          <a:custGeom>
            <a:avLst/>
            <a:gdLst/>
            <a:ahLst/>
            <a:cxnLst/>
            <a:rect l="l" t="t" r="r" b="b"/>
            <a:pathLst>
              <a:path w="232410" h="370839">
                <a:moveTo>
                  <a:pt x="189917" y="108413"/>
                </a:moveTo>
                <a:lnTo>
                  <a:pt x="157126" y="88687"/>
                </a:lnTo>
                <a:lnTo>
                  <a:pt x="0" y="351282"/>
                </a:lnTo>
                <a:lnTo>
                  <a:pt x="32765" y="370332"/>
                </a:lnTo>
                <a:lnTo>
                  <a:pt x="189917" y="108413"/>
                </a:lnTo>
                <a:close/>
              </a:path>
              <a:path w="232410" h="370839">
                <a:moveTo>
                  <a:pt x="232409" y="0"/>
                </a:moveTo>
                <a:lnTo>
                  <a:pt x="124967" y="69342"/>
                </a:lnTo>
                <a:lnTo>
                  <a:pt x="157126" y="88687"/>
                </a:lnTo>
                <a:lnTo>
                  <a:pt x="166877" y="72389"/>
                </a:lnTo>
                <a:lnTo>
                  <a:pt x="199643" y="92201"/>
                </a:lnTo>
                <a:lnTo>
                  <a:pt x="199643" y="114264"/>
                </a:lnTo>
                <a:lnTo>
                  <a:pt x="222503" y="128015"/>
                </a:lnTo>
                <a:lnTo>
                  <a:pt x="232409" y="0"/>
                </a:lnTo>
                <a:close/>
              </a:path>
              <a:path w="232410" h="370839">
                <a:moveTo>
                  <a:pt x="199643" y="92201"/>
                </a:moveTo>
                <a:lnTo>
                  <a:pt x="166877" y="72389"/>
                </a:lnTo>
                <a:lnTo>
                  <a:pt x="157126" y="88687"/>
                </a:lnTo>
                <a:lnTo>
                  <a:pt x="189917" y="108413"/>
                </a:lnTo>
                <a:lnTo>
                  <a:pt x="199643" y="92201"/>
                </a:lnTo>
                <a:close/>
              </a:path>
              <a:path w="232410" h="370839">
                <a:moveTo>
                  <a:pt x="199643" y="114264"/>
                </a:moveTo>
                <a:lnTo>
                  <a:pt x="199643" y="92201"/>
                </a:lnTo>
                <a:lnTo>
                  <a:pt x="189917" y="108413"/>
                </a:lnTo>
                <a:lnTo>
                  <a:pt x="199643" y="11426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60737" y="4795901"/>
            <a:ext cx="231775" cy="370840"/>
          </a:xfrm>
          <a:custGeom>
            <a:avLst/>
            <a:gdLst/>
            <a:ahLst/>
            <a:cxnLst/>
            <a:rect l="l" t="t" r="r" b="b"/>
            <a:pathLst>
              <a:path w="231775" h="370839">
                <a:moveTo>
                  <a:pt x="189837" y="107755"/>
                </a:moveTo>
                <a:lnTo>
                  <a:pt x="156991" y="88149"/>
                </a:lnTo>
                <a:lnTo>
                  <a:pt x="0" y="350519"/>
                </a:lnTo>
                <a:lnTo>
                  <a:pt x="32004" y="370331"/>
                </a:lnTo>
                <a:lnTo>
                  <a:pt x="189837" y="107755"/>
                </a:lnTo>
                <a:close/>
              </a:path>
              <a:path w="231775" h="370839">
                <a:moveTo>
                  <a:pt x="231648" y="0"/>
                </a:moveTo>
                <a:lnTo>
                  <a:pt x="124206" y="68579"/>
                </a:lnTo>
                <a:lnTo>
                  <a:pt x="156991" y="88149"/>
                </a:lnTo>
                <a:lnTo>
                  <a:pt x="166878" y="71627"/>
                </a:lnTo>
                <a:lnTo>
                  <a:pt x="199644" y="91439"/>
                </a:lnTo>
                <a:lnTo>
                  <a:pt x="199644" y="113608"/>
                </a:lnTo>
                <a:lnTo>
                  <a:pt x="222504" y="127253"/>
                </a:lnTo>
                <a:lnTo>
                  <a:pt x="231648" y="0"/>
                </a:lnTo>
                <a:close/>
              </a:path>
              <a:path w="231775" h="370839">
                <a:moveTo>
                  <a:pt x="199644" y="91439"/>
                </a:moveTo>
                <a:lnTo>
                  <a:pt x="166878" y="71627"/>
                </a:lnTo>
                <a:lnTo>
                  <a:pt x="156991" y="88149"/>
                </a:lnTo>
                <a:lnTo>
                  <a:pt x="189837" y="107755"/>
                </a:lnTo>
                <a:lnTo>
                  <a:pt x="199644" y="91439"/>
                </a:lnTo>
                <a:close/>
              </a:path>
              <a:path w="231775" h="370839">
                <a:moveTo>
                  <a:pt x="199644" y="113608"/>
                </a:moveTo>
                <a:lnTo>
                  <a:pt x="199644" y="91439"/>
                </a:lnTo>
                <a:lnTo>
                  <a:pt x="189837" y="107755"/>
                </a:lnTo>
                <a:lnTo>
                  <a:pt x="199644" y="11360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87585" y="6235319"/>
            <a:ext cx="231775" cy="370840"/>
          </a:xfrm>
          <a:custGeom>
            <a:avLst/>
            <a:gdLst/>
            <a:ahLst/>
            <a:cxnLst/>
            <a:rect l="l" t="t" r="r" b="b"/>
            <a:pathLst>
              <a:path w="231775" h="370840">
                <a:moveTo>
                  <a:pt x="189533" y="108336"/>
                </a:moveTo>
                <a:lnTo>
                  <a:pt x="156972" y="88899"/>
                </a:lnTo>
                <a:lnTo>
                  <a:pt x="0" y="350519"/>
                </a:lnTo>
                <a:lnTo>
                  <a:pt x="32766" y="370331"/>
                </a:lnTo>
                <a:lnTo>
                  <a:pt x="189533" y="108336"/>
                </a:lnTo>
                <a:close/>
              </a:path>
              <a:path w="231775" h="370840">
                <a:moveTo>
                  <a:pt x="231648" y="0"/>
                </a:moveTo>
                <a:lnTo>
                  <a:pt x="124206" y="69341"/>
                </a:lnTo>
                <a:lnTo>
                  <a:pt x="156972" y="88899"/>
                </a:lnTo>
                <a:lnTo>
                  <a:pt x="166877" y="72389"/>
                </a:lnTo>
                <a:lnTo>
                  <a:pt x="199644" y="91439"/>
                </a:lnTo>
                <a:lnTo>
                  <a:pt x="199644" y="114370"/>
                </a:lnTo>
                <a:lnTo>
                  <a:pt x="222504" y="128015"/>
                </a:lnTo>
                <a:lnTo>
                  <a:pt x="231648" y="0"/>
                </a:lnTo>
                <a:close/>
              </a:path>
              <a:path w="231775" h="370840">
                <a:moveTo>
                  <a:pt x="199644" y="91439"/>
                </a:moveTo>
                <a:lnTo>
                  <a:pt x="166877" y="72389"/>
                </a:lnTo>
                <a:lnTo>
                  <a:pt x="156972" y="88899"/>
                </a:lnTo>
                <a:lnTo>
                  <a:pt x="189533" y="108336"/>
                </a:lnTo>
                <a:lnTo>
                  <a:pt x="199644" y="91439"/>
                </a:lnTo>
                <a:close/>
              </a:path>
              <a:path w="231775" h="370840">
                <a:moveTo>
                  <a:pt x="199644" y="114370"/>
                </a:moveTo>
                <a:lnTo>
                  <a:pt x="199644" y="91439"/>
                </a:lnTo>
                <a:lnTo>
                  <a:pt x="189533" y="108336"/>
                </a:lnTo>
                <a:lnTo>
                  <a:pt x="199644" y="11437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0008" y="1144447"/>
            <a:ext cx="4964430" cy="270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8120">
              <a:lnSpc>
                <a:spcPct val="1303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33CCFF"/>
                </a:solidFill>
                <a:latin typeface="Arial"/>
                <a:cs typeface="Arial"/>
              </a:rPr>
              <a:t>CRH = </a:t>
            </a:r>
            <a:r>
              <a:rPr sz="2000" b="1" i="1" spc="-10" dirty="0">
                <a:solidFill>
                  <a:srgbClr val="33CCFF"/>
                </a:solidFill>
                <a:latin typeface="Arial"/>
                <a:cs typeface="Arial"/>
              </a:rPr>
              <a:t>corticotropin releasing </a:t>
            </a:r>
            <a:r>
              <a:rPr sz="2000" b="1" i="1" spc="-5" dirty="0">
                <a:solidFill>
                  <a:srgbClr val="33CCFF"/>
                </a:solidFill>
                <a:latin typeface="Arial"/>
                <a:cs typeface="Arial"/>
              </a:rPr>
              <a:t>hormone  </a:t>
            </a:r>
            <a:r>
              <a:rPr sz="2000" b="1" i="1" spc="-5" dirty="0">
                <a:solidFill>
                  <a:srgbClr val="3333CC"/>
                </a:solidFill>
                <a:latin typeface="Arial"/>
                <a:cs typeface="Arial"/>
              </a:rPr>
              <a:t>ACTH = adreno corticotropin</a:t>
            </a:r>
            <a:r>
              <a:rPr sz="2000" b="1" i="1" spc="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3333CC"/>
                </a:solidFill>
                <a:latin typeface="Arial"/>
                <a:cs typeface="Arial"/>
              </a:rPr>
              <a:t>hormone</a:t>
            </a:r>
            <a:endParaRPr sz="2000" dirty="0">
              <a:latin typeface="Arial"/>
              <a:cs typeface="Arial"/>
            </a:endParaRPr>
          </a:p>
          <a:p>
            <a:pPr marR="355600" algn="r">
              <a:lnSpc>
                <a:spcPts val="3740"/>
              </a:lnSpc>
              <a:spcBef>
                <a:spcPts val="254"/>
              </a:spcBef>
            </a:pPr>
            <a:r>
              <a:rPr sz="3200" b="1" i="1" spc="-5" dirty="0">
                <a:solidFill>
                  <a:srgbClr val="FF6500"/>
                </a:solidFill>
                <a:latin typeface="Times New Roman"/>
                <a:cs typeface="Times New Roman"/>
              </a:rPr>
              <a:t>+</a:t>
            </a:r>
            <a:endParaRPr sz="3200" dirty="0">
              <a:latin typeface="Times New Roman"/>
              <a:cs typeface="Times New Roman"/>
            </a:endParaRPr>
          </a:p>
          <a:p>
            <a:pPr marL="3203575">
              <a:lnSpc>
                <a:spcPts val="2300"/>
              </a:lnSpc>
            </a:pPr>
            <a:r>
              <a:rPr sz="2000" b="1" spc="-10" dirty="0">
                <a:latin typeface="Arial"/>
                <a:cs typeface="Arial"/>
              </a:rPr>
              <a:t>Hypothalamus</a:t>
            </a:r>
            <a:endParaRPr sz="2000" dirty="0">
              <a:latin typeface="Arial"/>
              <a:cs typeface="Arial"/>
            </a:endParaRPr>
          </a:p>
          <a:p>
            <a:pPr marR="789940" algn="r">
              <a:lnSpc>
                <a:spcPct val="100000"/>
              </a:lnSpc>
              <a:spcBef>
                <a:spcPts val="795"/>
              </a:spcBef>
            </a:pPr>
            <a:r>
              <a:rPr sz="2400" b="1" dirty="0">
                <a:solidFill>
                  <a:srgbClr val="33CCFF"/>
                </a:solidFill>
                <a:latin typeface="Arial"/>
                <a:cs typeface="Arial"/>
              </a:rPr>
              <a:t>CRH</a:t>
            </a:r>
            <a:endParaRPr sz="2400" dirty="0">
              <a:latin typeface="Arial"/>
              <a:cs typeface="Arial"/>
            </a:endParaRPr>
          </a:p>
          <a:p>
            <a:pPr marR="572135" algn="r">
              <a:lnSpc>
                <a:spcPct val="100000"/>
              </a:lnSpc>
              <a:spcBef>
                <a:spcPts val="1060"/>
              </a:spcBef>
            </a:pPr>
            <a:r>
              <a:rPr sz="3200" b="1" i="1" spc="-5" dirty="0">
                <a:solidFill>
                  <a:srgbClr val="33CCFF"/>
                </a:solidFill>
                <a:latin typeface="Times New Roman"/>
                <a:cs typeface="Times New Roman"/>
              </a:rPr>
              <a:t>+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11F143E0-B869-694D-A17C-C7CB46F80DD2}"/>
              </a:ext>
            </a:extLst>
          </p:cNvPr>
          <p:cNvSpPr txBox="1"/>
          <p:nvPr/>
        </p:nvSpPr>
        <p:spPr>
          <a:xfrm>
            <a:off x="312686" y="62939"/>
            <a:ext cx="2470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Glandes</a:t>
            </a:r>
            <a:r>
              <a:rPr sz="20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surrénales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4637" y="384063"/>
            <a:ext cx="36639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Actions </a:t>
            </a:r>
            <a:r>
              <a:rPr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sz="2800" i="0" spc="-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35" y="1322197"/>
            <a:ext cx="8909685" cy="355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0"/>
              </a:spcBef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Métaboliques</a:t>
            </a:r>
            <a:r>
              <a:rPr sz="24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+++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433CC"/>
              </a:buClr>
              <a:buFont typeface="Arial"/>
              <a:buChar char="•"/>
            </a:pPr>
            <a:endParaRPr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lvl="1" indent="-533400">
              <a:lnSpc>
                <a:spcPct val="100000"/>
              </a:lnSpc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 hyperglycémiant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(augmentation du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sucre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</a:t>
            </a:r>
            <a:r>
              <a:rPr sz="20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–"/>
            </a:pPr>
            <a:endParaRPr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lvl="1" indent="-533400">
              <a:lnSpc>
                <a:spcPct val="100000"/>
              </a:lnSpc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des lipides dans le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marR="5080" lvl="1" indent="-534035">
              <a:lnSpc>
                <a:spcPct val="144100"/>
              </a:lnSpc>
              <a:spcBef>
                <a:spcPts val="1170"/>
              </a:spcBef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de la répartition de la graisse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 </a:t>
            </a: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niveau </a:t>
            </a: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partie </a:t>
            </a: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du</a:t>
            </a:r>
            <a:r>
              <a:rPr sz="2000" b="1" i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tronc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–"/>
            </a:pPr>
            <a:endParaRPr sz="2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lvl="1" indent="-533400">
              <a:lnSpc>
                <a:spcPct val="100000"/>
              </a:lnSpc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de l’appétit et la prise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alimentaire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536A2517-7767-F247-8D4A-E332CB2387E2}"/>
              </a:ext>
            </a:extLst>
          </p:cNvPr>
          <p:cNvSpPr txBox="1"/>
          <p:nvPr/>
        </p:nvSpPr>
        <p:spPr>
          <a:xfrm>
            <a:off x="312686" y="62939"/>
            <a:ext cx="2470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Glandes</a:t>
            </a:r>
            <a:r>
              <a:rPr sz="20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surrénales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4637" y="384063"/>
            <a:ext cx="36639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Actions </a:t>
            </a:r>
            <a:r>
              <a:rPr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sz="2800" i="0" spc="-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30" y="1322197"/>
            <a:ext cx="8168005" cy="4537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100"/>
              </a:spcBef>
              <a:buClr>
                <a:srgbClr val="3433CC"/>
              </a:buClr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Vasculaires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lvl="1" indent="-534035">
              <a:lnSpc>
                <a:spcPct val="100000"/>
              </a:lnSpc>
              <a:buClr>
                <a:srgbClr val="010000"/>
              </a:buClr>
              <a:buFont typeface="Arial"/>
              <a:buChar char="–"/>
              <a:tabLst>
                <a:tab pos="1003300" algn="l"/>
                <a:tab pos="100393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de la pression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artérielle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–"/>
            </a:pPr>
            <a:endParaRPr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lvl="1" indent="-533400">
              <a:lnSpc>
                <a:spcPct val="100000"/>
              </a:lnSpc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Rétention de sel et eau, élimination du</a:t>
            </a:r>
            <a:r>
              <a:rPr sz="24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har char="–"/>
            </a:pPr>
            <a:endParaRPr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lvl="1" indent="-533400">
              <a:lnSpc>
                <a:spcPct val="100000"/>
              </a:lnSpc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 anti-inflammatoire et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immunosuppresseur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har char="–"/>
            </a:pPr>
            <a:endParaRPr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lvl="1" indent="-533400">
              <a:lnSpc>
                <a:spcPct val="100000"/>
              </a:lnSpc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(croissance,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ostéoformation)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–"/>
            </a:pPr>
            <a:endParaRPr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lvl="1" indent="-533400">
              <a:lnSpc>
                <a:spcPct val="100000"/>
              </a:lnSpc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 sur estomac (augmente acidité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gastrique)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35" y="22225"/>
            <a:ext cx="2470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Glandes</a:t>
            </a:r>
            <a:r>
              <a:rPr sz="20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surrénales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32" y="1184123"/>
            <a:ext cx="8688705" cy="458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1691639" indent="-609600">
              <a:lnSpc>
                <a:spcPct val="1498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 minéralocorticoïde sécrétée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la 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corticosurrénale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2005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rôle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majeur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la régulation</a:t>
            </a:r>
            <a:r>
              <a:rPr sz="20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hydro-électrolytique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2005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unique sur le</a:t>
            </a:r>
            <a:r>
              <a:rPr sz="2400" b="1" spc="-1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rein: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marR="5080" indent="-58419">
              <a:lnSpc>
                <a:spcPct val="158300"/>
              </a:lnSpc>
              <a:spcBef>
                <a:spcPts val="1385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retient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l’eau et le sel,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élimine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(comme cortisol,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puissant)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marR="332105" indent="-610235">
              <a:lnSpc>
                <a:spcPct val="144100"/>
              </a:lnSpc>
              <a:spcBef>
                <a:spcPts val="670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Intégrée dans le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 rénine angiotensine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(très</a:t>
            </a:r>
            <a:r>
              <a:rPr sz="2000" b="1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régulée par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l’ACTH)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1400" y="634987"/>
            <a:ext cx="284543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Aldostérone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232" y="22225"/>
            <a:ext cx="2470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Glandes</a:t>
            </a:r>
            <a:r>
              <a:rPr sz="20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surrénales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114" y="1798447"/>
            <a:ext cx="8660130" cy="3942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Adrénaline spécifique de la</a:t>
            </a:r>
            <a:r>
              <a:rPr sz="2400" b="1" spc="-2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médullosurrénale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marR="328295" indent="-609600">
              <a:lnSpc>
                <a:spcPct val="151400"/>
              </a:lnSpc>
              <a:spcBef>
                <a:spcPts val="900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Noradrénaline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sécrétée aussi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le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nerveux 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(sympathique)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2005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Sécrétion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lvl="1" indent="-533400">
              <a:lnSpc>
                <a:spcPct val="100000"/>
              </a:lnSpc>
              <a:spcBef>
                <a:spcPts val="2010"/>
              </a:spcBef>
              <a:buClr>
                <a:srgbClr val="00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basse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situation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base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 dehors de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stress)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marR="5080" lvl="1" indent="-533400">
              <a:lnSpc>
                <a:spcPct val="144100"/>
              </a:lnSpc>
              <a:spcBef>
                <a:spcPts val="740"/>
              </a:spcBef>
              <a:buClr>
                <a:srgbClr val="00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très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augmentée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le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(rôle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majeur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la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défense  contre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 le</a:t>
            </a:r>
            <a:r>
              <a:rPr sz="20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cortisol)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1488" y="319516"/>
            <a:ext cx="531622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5295">
              <a:lnSpc>
                <a:spcPts val="3835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Catécholamines</a:t>
            </a:r>
          </a:p>
          <a:p>
            <a:pPr marL="12700">
              <a:lnSpc>
                <a:spcPts val="3835"/>
              </a:lnSpc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adrénaline,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noradrénaline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635" y="22225"/>
            <a:ext cx="2470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5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sz="2000" b="1" i="1" spc="-1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Glandes</a:t>
            </a:r>
            <a:r>
              <a:rPr sz="2000" b="1" i="1" spc="-25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surrénales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497" y="671334"/>
            <a:ext cx="8053705" cy="2741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0595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sz="2800" b="1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biologiques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75">
              <a:lnSpc>
                <a:spcPct val="100000"/>
              </a:lnSpc>
              <a:spcBef>
                <a:spcPts val="2130"/>
              </a:spcBef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sz="24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récepteurs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𝞪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de-DE" sz="2400" b="1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𝞫</a:t>
            </a:r>
            <a:r>
              <a:rPr sz="2400" b="1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adrénergiques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cardiovasculaire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marR="5080">
              <a:lnSpc>
                <a:spcPct val="177700"/>
              </a:lnSpc>
              <a:spcBef>
                <a:spcPts val="545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fréquence et débit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cardiaque, augmentation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(inhibition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les </a:t>
            </a:r>
            <a:r>
              <a:rPr sz="20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</a:t>
            </a:r>
            <a:r>
              <a:rPr sz="2000" b="1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bloquants)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97" y="3651630"/>
            <a:ext cx="6245225" cy="1042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Métabolisme </a:t>
            </a:r>
            <a:r>
              <a:rPr sz="26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</a:t>
            </a:r>
            <a:r>
              <a:rPr sz="20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glycémie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2014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Bronches,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utérus,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tractus</a:t>
            </a:r>
            <a:r>
              <a:rPr sz="2400" b="1" spc="-3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digestif: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6119" y="4354195"/>
            <a:ext cx="28168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Arial"/>
                <a:cs typeface="Arial"/>
              </a:rPr>
              <a:t>relaxation </a:t>
            </a:r>
            <a:r>
              <a:rPr sz="2000" b="1" spc="-5" dirty="0">
                <a:latin typeface="Arial"/>
                <a:cs typeface="Arial"/>
              </a:rPr>
              <a:t>des </a:t>
            </a:r>
            <a:r>
              <a:rPr sz="2000" b="1" spc="-10" dirty="0">
                <a:latin typeface="Arial"/>
                <a:cs typeface="Arial"/>
              </a:rPr>
              <a:t>muscles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497" y="4688408"/>
            <a:ext cx="8307070" cy="199898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22300" marR="5080" indent="-635">
              <a:lnSpc>
                <a:spcPct val="150000"/>
              </a:lnSpc>
              <a:spcBef>
                <a:spcPts val="55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lisses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R </a:t>
            </a:r>
            <a:r>
              <a:rPr sz="1800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(stimulée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les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médicaments </a:t>
            </a:r>
            <a:r>
              <a:rPr sz="20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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adrénergiques):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bronchodilatation, diminution des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contractions  utérines (stimulation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les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médicaments </a:t>
            </a:r>
            <a:r>
              <a:rPr sz="20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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adrénergiques)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1900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nerveux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</a:t>
            </a:r>
            <a:r>
              <a:rPr sz="2000" b="1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vigilance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4185" y="58912"/>
            <a:ext cx="358775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Catécholamines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09E70B45-405B-2E45-B064-61C59469F9F0}"/>
              </a:ext>
            </a:extLst>
          </p:cNvPr>
          <p:cNvSpPr txBox="1"/>
          <p:nvPr/>
        </p:nvSpPr>
        <p:spPr>
          <a:xfrm>
            <a:off x="312686" y="62939"/>
            <a:ext cx="2470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Glandes</a:t>
            </a:r>
            <a:r>
              <a:rPr sz="20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surrénales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762000"/>
            <a:ext cx="7162800" cy="573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41478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endocrinien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1139" y="40639"/>
            <a:ext cx="7232015" cy="5974080"/>
            <a:chOff x="951139" y="40639"/>
            <a:chExt cx="7232015" cy="5974080"/>
          </a:xfrm>
        </p:grpSpPr>
        <p:sp>
          <p:nvSpPr>
            <p:cNvPr id="3" name="object 3"/>
            <p:cNvSpPr/>
            <p:nvPr/>
          </p:nvSpPr>
          <p:spPr>
            <a:xfrm>
              <a:off x="951139" y="621228"/>
              <a:ext cx="7231800" cy="53931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39529" y="50164"/>
              <a:ext cx="2989580" cy="1016635"/>
            </a:xfrm>
            <a:custGeom>
              <a:avLst/>
              <a:gdLst/>
              <a:ahLst/>
              <a:cxnLst/>
              <a:rect l="l" t="t" r="r" b="b"/>
              <a:pathLst>
                <a:path w="2989579" h="1016635">
                  <a:moveTo>
                    <a:pt x="2989326" y="433578"/>
                  </a:moveTo>
                  <a:lnTo>
                    <a:pt x="2274569" y="363474"/>
                  </a:lnTo>
                  <a:lnTo>
                    <a:pt x="2513076" y="206502"/>
                  </a:lnTo>
                  <a:lnTo>
                    <a:pt x="2023872" y="300990"/>
                  </a:lnTo>
                  <a:lnTo>
                    <a:pt x="2087879" y="0"/>
                  </a:lnTo>
                  <a:lnTo>
                    <a:pt x="1610867" y="187452"/>
                  </a:lnTo>
                  <a:lnTo>
                    <a:pt x="1384553" y="36576"/>
                  </a:lnTo>
                  <a:lnTo>
                    <a:pt x="1202436" y="259080"/>
                  </a:lnTo>
                  <a:lnTo>
                    <a:pt x="660653" y="64008"/>
                  </a:lnTo>
                  <a:lnTo>
                    <a:pt x="759713" y="295656"/>
                  </a:lnTo>
                  <a:lnTo>
                    <a:pt x="182117" y="267462"/>
                  </a:lnTo>
                  <a:lnTo>
                    <a:pt x="545591" y="477012"/>
                  </a:lnTo>
                  <a:lnTo>
                    <a:pt x="0" y="496062"/>
                  </a:lnTo>
                  <a:lnTo>
                    <a:pt x="444245" y="668274"/>
                  </a:lnTo>
                  <a:lnTo>
                    <a:pt x="152400" y="772668"/>
                  </a:lnTo>
                  <a:lnTo>
                    <a:pt x="633222" y="837438"/>
                  </a:lnTo>
                  <a:lnTo>
                    <a:pt x="632460" y="1016508"/>
                  </a:lnTo>
                  <a:lnTo>
                    <a:pt x="1006601" y="865632"/>
                  </a:lnTo>
                  <a:lnTo>
                    <a:pt x="1159764" y="963168"/>
                  </a:lnTo>
                  <a:lnTo>
                    <a:pt x="1331214" y="854202"/>
                  </a:lnTo>
                  <a:lnTo>
                    <a:pt x="1562862" y="953262"/>
                  </a:lnTo>
                  <a:lnTo>
                    <a:pt x="1654302" y="806958"/>
                  </a:lnTo>
                  <a:lnTo>
                    <a:pt x="2026157" y="916686"/>
                  </a:lnTo>
                  <a:lnTo>
                    <a:pt x="1998726" y="754380"/>
                  </a:lnTo>
                  <a:lnTo>
                    <a:pt x="2573274" y="874014"/>
                  </a:lnTo>
                  <a:lnTo>
                    <a:pt x="2247138" y="668274"/>
                  </a:lnTo>
                  <a:lnTo>
                    <a:pt x="2510790" y="637794"/>
                  </a:lnTo>
                  <a:lnTo>
                    <a:pt x="2343912" y="521970"/>
                  </a:lnTo>
                  <a:lnTo>
                    <a:pt x="2989326" y="433578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39529" y="50164"/>
              <a:ext cx="2989580" cy="1016635"/>
            </a:xfrm>
            <a:custGeom>
              <a:avLst/>
              <a:gdLst/>
              <a:ahLst/>
              <a:cxnLst/>
              <a:rect l="l" t="t" r="r" b="b"/>
              <a:pathLst>
                <a:path w="2989579" h="1016635">
                  <a:moveTo>
                    <a:pt x="1610868" y="187451"/>
                  </a:moveTo>
                  <a:lnTo>
                    <a:pt x="1384554" y="36575"/>
                  </a:lnTo>
                  <a:lnTo>
                    <a:pt x="1202436" y="259079"/>
                  </a:lnTo>
                  <a:lnTo>
                    <a:pt x="660654" y="64007"/>
                  </a:lnTo>
                  <a:lnTo>
                    <a:pt x="759714" y="295655"/>
                  </a:lnTo>
                  <a:lnTo>
                    <a:pt x="182118" y="267462"/>
                  </a:lnTo>
                  <a:lnTo>
                    <a:pt x="545592" y="477011"/>
                  </a:lnTo>
                  <a:lnTo>
                    <a:pt x="0" y="496062"/>
                  </a:lnTo>
                  <a:lnTo>
                    <a:pt x="444246" y="668274"/>
                  </a:lnTo>
                  <a:lnTo>
                    <a:pt x="152400" y="772668"/>
                  </a:lnTo>
                  <a:lnTo>
                    <a:pt x="633222" y="837438"/>
                  </a:lnTo>
                  <a:lnTo>
                    <a:pt x="632460" y="1016507"/>
                  </a:lnTo>
                  <a:lnTo>
                    <a:pt x="1006602" y="865632"/>
                  </a:lnTo>
                  <a:lnTo>
                    <a:pt x="1159764" y="963167"/>
                  </a:lnTo>
                  <a:lnTo>
                    <a:pt x="1331214" y="854201"/>
                  </a:lnTo>
                  <a:lnTo>
                    <a:pt x="1562862" y="953261"/>
                  </a:lnTo>
                  <a:lnTo>
                    <a:pt x="1654302" y="806957"/>
                  </a:lnTo>
                  <a:lnTo>
                    <a:pt x="2026158" y="916685"/>
                  </a:lnTo>
                  <a:lnTo>
                    <a:pt x="1998726" y="754379"/>
                  </a:lnTo>
                  <a:lnTo>
                    <a:pt x="2573274" y="874013"/>
                  </a:lnTo>
                  <a:lnTo>
                    <a:pt x="2247138" y="668273"/>
                  </a:lnTo>
                  <a:lnTo>
                    <a:pt x="2510790" y="637793"/>
                  </a:lnTo>
                  <a:lnTo>
                    <a:pt x="2343912" y="521969"/>
                  </a:lnTo>
                  <a:lnTo>
                    <a:pt x="2989326" y="433577"/>
                  </a:lnTo>
                  <a:lnTo>
                    <a:pt x="2274570" y="363473"/>
                  </a:lnTo>
                  <a:lnTo>
                    <a:pt x="2513076" y="206501"/>
                  </a:lnTo>
                  <a:lnTo>
                    <a:pt x="2023872" y="300989"/>
                  </a:lnTo>
                  <a:lnTo>
                    <a:pt x="2087880" y="0"/>
                  </a:lnTo>
                  <a:lnTo>
                    <a:pt x="1610868" y="18745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03829" y="404748"/>
            <a:ext cx="19450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Agent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stressant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139" y="607961"/>
            <a:ext cx="4800600" cy="1175385"/>
          </a:xfrm>
          <a:custGeom>
            <a:avLst/>
            <a:gdLst/>
            <a:ahLst/>
            <a:cxnLst/>
            <a:rect l="l" t="t" r="r" b="b"/>
            <a:pathLst>
              <a:path w="4800600" h="1175385">
                <a:moveTo>
                  <a:pt x="3048000" y="838200"/>
                </a:moveTo>
                <a:lnTo>
                  <a:pt x="0" y="838200"/>
                </a:lnTo>
                <a:lnTo>
                  <a:pt x="0" y="1175004"/>
                </a:lnTo>
                <a:lnTo>
                  <a:pt x="3048000" y="1175004"/>
                </a:lnTo>
                <a:lnTo>
                  <a:pt x="3048000" y="838200"/>
                </a:lnTo>
                <a:close/>
              </a:path>
              <a:path w="4800600" h="1175385">
                <a:moveTo>
                  <a:pt x="4800600" y="0"/>
                </a:moveTo>
                <a:lnTo>
                  <a:pt x="2286000" y="0"/>
                </a:lnTo>
                <a:lnTo>
                  <a:pt x="2286000" y="533400"/>
                </a:lnTo>
                <a:lnTo>
                  <a:pt x="4800600" y="533400"/>
                </a:lnTo>
                <a:lnTo>
                  <a:pt x="480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62375" y="1474635"/>
            <a:ext cx="24180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5" dirty="0">
                <a:latin typeface="Arial"/>
                <a:cs typeface="Arial"/>
              </a:rPr>
              <a:t>Système nerveux</a:t>
            </a:r>
            <a:r>
              <a:rPr sz="1600" b="1" i="1" spc="-6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central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05139" y="912749"/>
            <a:ext cx="5334000" cy="2286000"/>
            <a:chOff x="1905139" y="912749"/>
            <a:chExt cx="5334000" cy="2286000"/>
          </a:xfrm>
        </p:grpSpPr>
        <p:sp>
          <p:nvSpPr>
            <p:cNvPr id="10" name="object 10"/>
            <p:cNvSpPr/>
            <p:nvPr/>
          </p:nvSpPr>
          <p:spPr>
            <a:xfrm>
              <a:off x="3429139" y="912761"/>
              <a:ext cx="2362200" cy="533400"/>
            </a:xfrm>
            <a:custGeom>
              <a:avLst/>
              <a:gdLst/>
              <a:ahLst/>
              <a:cxnLst/>
              <a:rect l="l" t="t" r="r" b="b"/>
              <a:pathLst>
                <a:path w="2362200" h="533400">
                  <a:moveTo>
                    <a:pt x="2362187" y="114300"/>
                  </a:moveTo>
                  <a:lnTo>
                    <a:pt x="2338857" y="78117"/>
                  </a:lnTo>
                  <a:lnTo>
                    <a:pt x="2273897" y="46736"/>
                  </a:lnTo>
                  <a:lnTo>
                    <a:pt x="2228177" y="33426"/>
                  </a:lnTo>
                  <a:lnTo>
                    <a:pt x="2174887" y="22009"/>
                  </a:lnTo>
                  <a:lnTo>
                    <a:pt x="2114981" y="12725"/>
                  </a:lnTo>
                  <a:lnTo>
                    <a:pt x="2049399" y="5803"/>
                  </a:lnTo>
                  <a:lnTo>
                    <a:pt x="1979079" y="1485"/>
                  </a:lnTo>
                  <a:lnTo>
                    <a:pt x="1905000" y="0"/>
                  </a:lnTo>
                  <a:lnTo>
                    <a:pt x="1830908" y="1485"/>
                  </a:lnTo>
                  <a:lnTo>
                    <a:pt x="1760588" y="5803"/>
                  </a:lnTo>
                  <a:lnTo>
                    <a:pt x="1695005" y="12725"/>
                  </a:lnTo>
                  <a:lnTo>
                    <a:pt x="1635099" y="22009"/>
                  </a:lnTo>
                  <a:lnTo>
                    <a:pt x="1581810" y="33426"/>
                  </a:lnTo>
                  <a:lnTo>
                    <a:pt x="1536090" y="46736"/>
                  </a:lnTo>
                  <a:lnTo>
                    <a:pt x="1498879" y="61709"/>
                  </a:lnTo>
                  <a:lnTo>
                    <a:pt x="1453781" y="95719"/>
                  </a:lnTo>
                  <a:lnTo>
                    <a:pt x="1447800" y="114300"/>
                  </a:lnTo>
                  <a:lnTo>
                    <a:pt x="1453781" y="132867"/>
                  </a:lnTo>
                  <a:lnTo>
                    <a:pt x="1471129" y="150469"/>
                  </a:lnTo>
                  <a:lnTo>
                    <a:pt x="1474393" y="152400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2133600" y="533400"/>
                  </a:lnTo>
                  <a:lnTo>
                    <a:pt x="2133600" y="212979"/>
                  </a:lnTo>
                  <a:lnTo>
                    <a:pt x="2174887" y="206578"/>
                  </a:lnTo>
                  <a:lnTo>
                    <a:pt x="2228177" y="195160"/>
                  </a:lnTo>
                  <a:lnTo>
                    <a:pt x="2273897" y="181851"/>
                  </a:lnTo>
                  <a:lnTo>
                    <a:pt x="2311108" y="166878"/>
                  </a:lnTo>
                  <a:lnTo>
                    <a:pt x="2356205" y="132867"/>
                  </a:lnTo>
                  <a:lnTo>
                    <a:pt x="2362187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1139" y="988949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381000" y="342900"/>
                  </a:moveTo>
                  <a:lnTo>
                    <a:pt x="285750" y="342900"/>
                  </a:lnTo>
                  <a:lnTo>
                    <a:pt x="285750" y="0"/>
                  </a:lnTo>
                  <a:lnTo>
                    <a:pt x="95250" y="0"/>
                  </a:lnTo>
                  <a:lnTo>
                    <a:pt x="95250" y="342900"/>
                  </a:lnTo>
                  <a:lnTo>
                    <a:pt x="0" y="342900"/>
                  </a:lnTo>
                  <a:lnTo>
                    <a:pt x="190500" y="457200"/>
                  </a:lnTo>
                  <a:lnTo>
                    <a:pt x="381000" y="342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1139" y="988949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342900"/>
                  </a:moveTo>
                  <a:lnTo>
                    <a:pt x="95250" y="342900"/>
                  </a:lnTo>
                  <a:lnTo>
                    <a:pt x="95249" y="0"/>
                  </a:lnTo>
                  <a:lnTo>
                    <a:pt x="285750" y="0"/>
                  </a:lnTo>
                  <a:lnTo>
                    <a:pt x="285750" y="342900"/>
                  </a:lnTo>
                  <a:lnTo>
                    <a:pt x="381000" y="342899"/>
                  </a:lnTo>
                  <a:lnTo>
                    <a:pt x="190500" y="457200"/>
                  </a:lnTo>
                  <a:lnTo>
                    <a:pt x="0" y="3429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05139" y="1979561"/>
              <a:ext cx="5334000" cy="1219200"/>
            </a:xfrm>
            <a:custGeom>
              <a:avLst/>
              <a:gdLst/>
              <a:ahLst/>
              <a:cxnLst/>
              <a:rect l="l" t="t" r="r" b="b"/>
              <a:pathLst>
                <a:path w="5334000" h="1219200">
                  <a:moveTo>
                    <a:pt x="2133587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2133587" y="1219200"/>
                  </a:lnTo>
                  <a:lnTo>
                    <a:pt x="2133587" y="0"/>
                  </a:lnTo>
                  <a:close/>
                </a:path>
                <a:path w="5334000" h="1219200">
                  <a:moveTo>
                    <a:pt x="5334000" y="0"/>
                  </a:moveTo>
                  <a:lnTo>
                    <a:pt x="3200400" y="0"/>
                  </a:lnTo>
                  <a:lnTo>
                    <a:pt x="3200400" y="1219200"/>
                  </a:lnTo>
                  <a:lnTo>
                    <a:pt x="5334000" y="1219200"/>
                  </a:lnTo>
                  <a:lnTo>
                    <a:pt x="533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35961" y="2389035"/>
            <a:ext cx="14243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5" dirty="0">
                <a:latin typeface="Arial"/>
                <a:cs typeface="Arial"/>
              </a:rPr>
              <a:t>Hypothalamus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6439" y="3274948"/>
            <a:ext cx="7391400" cy="2971800"/>
            <a:chOff x="876439" y="3274948"/>
            <a:chExt cx="7391400" cy="2971800"/>
          </a:xfrm>
        </p:grpSpPr>
        <p:sp>
          <p:nvSpPr>
            <p:cNvPr id="16" name="object 16"/>
            <p:cNvSpPr/>
            <p:nvPr/>
          </p:nvSpPr>
          <p:spPr>
            <a:xfrm>
              <a:off x="876439" y="3274948"/>
              <a:ext cx="7391400" cy="2971800"/>
            </a:xfrm>
            <a:custGeom>
              <a:avLst/>
              <a:gdLst/>
              <a:ahLst/>
              <a:cxnLst/>
              <a:rect l="l" t="t" r="r" b="b"/>
              <a:pathLst>
                <a:path w="7391400" h="2971800">
                  <a:moveTo>
                    <a:pt x="7391400" y="2971800"/>
                  </a:moveTo>
                  <a:lnTo>
                    <a:pt x="7391400" y="0"/>
                  </a:lnTo>
                  <a:lnTo>
                    <a:pt x="0" y="0"/>
                  </a:lnTo>
                  <a:lnTo>
                    <a:pt x="0" y="2971800"/>
                  </a:lnTo>
                  <a:lnTo>
                    <a:pt x="7391400" y="2971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90939" y="3274948"/>
              <a:ext cx="977646" cy="990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241973" y="3760635"/>
            <a:ext cx="9277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5" dirty="0">
                <a:latin typeface="Arial"/>
                <a:cs typeface="Arial"/>
              </a:rPr>
              <a:t>Panc</a:t>
            </a:r>
            <a:r>
              <a:rPr sz="1600" b="1" i="1" dirty="0">
                <a:latin typeface="Arial"/>
                <a:cs typeface="Arial"/>
              </a:rPr>
              <a:t>r</a:t>
            </a:r>
            <a:r>
              <a:rPr sz="1600" b="1" i="1" spc="-5" dirty="0">
                <a:latin typeface="Arial"/>
                <a:cs typeface="Arial"/>
              </a:rPr>
              <a:t>éas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81739" y="4875148"/>
            <a:ext cx="3733800" cy="924560"/>
          </a:xfrm>
          <a:custGeom>
            <a:avLst/>
            <a:gdLst/>
            <a:ahLst/>
            <a:cxnLst/>
            <a:rect l="l" t="t" r="r" b="b"/>
            <a:pathLst>
              <a:path w="3733800" h="924560">
                <a:moveTo>
                  <a:pt x="3733799" y="924305"/>
                </a:moveTo>
                <a:lnTo>
                  <a:pt x="3733799" y="0"/>
                </a:lnTo>
                <a:lnTo>
                  <a:pt x="0" y="0"/>
                </a:lnTo>
                <a:lnTo>
                  <a:pt x="0" y="924305"/>
                </a:lnTo>
                <a:lnTo>
                  <a:pt x="3733799" y="92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81739" y="4875148"/>
            <a:ext cx="3733800" cy="9239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46050" rIns="0" bIns="0" rtlCol="0">
            <a:spAutoFit/>
          </a:bodyPr>
          <a:lstStyle/>
          <a:p>
            <a:pPr marL="1310005">
              <a:lnSpc>
                <a:spcPts val="2110"/>
              </a:lnSpc>
              <a:spcBef>
                <a:spcPts val="1150"/>
              </a:spcBef>
            </a:pPr>
            <a:r>
              <a:rPr sz="1800" b="1" spc="-15" dirty="0">
                <a:latin typeface="Symbol"/>
                <a:cs typeface="Symbol"/>
              </a:rPr>
              <a:t>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Glucagon</a:t>
            </a:r>
            <a:endParaRPr sz="1800">
              <a:latin typeface="Arial"/>
              <a:cs typeface="Arial"/>
            </a:endParaRPr>
          </a:p>
          <a:p>
            <a:pPr marL="1334135">
              <a:lnSpc>
                <a:spcPts val="2110"/>
              </a:lnSpc>
            </a:pPr>
            <a:r>
              <a:rPr sz="1800" b="1" spc="5" dirty="0">
                <a:latin typeface="Symbol"/>
                <a:cs typeface="Symbol"/>
              </a:rPr>
              <a:t>†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Insuline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2001" y="3760635"/>
            <a:ext cx="15474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5" dirty="0">
                <a:latin typeface="Arial"/>
                <a:cs typeface="Arial"/>
              </a:rPr>
              <a:t>Antéhypophyse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47199" y="3760635"/>
            <a:ext cx="15367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5" dirty="0">
                <a:latin typeface="Arial"/>
                <a:cs typeface="Arial"/>
              </a:rPr>
              <a:t>Posthypophyse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76739" y="4875148"/>
            <a:ext cx="1752600" cy="392430"/>
          </a:xfrm>
          <a:custGeom>
            <a:avLst/>
            <a:gdLst/>
            <a:ahLst/>
            <a:cxnLst/>
            <a:rect l="l" t="t" r="r" b="b"/>
            <a:pathLst>
              <a:path w="1752600" h="392429">
                <a:moveTo>
                  <a:pt x="0" y="0"/>
                </a:moveTo>
                <a:lnTo>
                  <a:pt x="0" y="392429"/>
                </a:lnTo>
                <a:lnTo>
                  <a:pt x="1752600" y="392429"/>
                </a:lnTo>
                <a:lnTo>
                  <a:pt x="1752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04297" y="4918075"/>
            <a:ext cx="697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Symbol"/>
                <a:cs typeface="Symbol"/>
              </a:rPr>
              <a:t>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AVP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8739" y="4875148"/>
            <a:ext cx="2971800" cy="1941830"/>
          </a:xfrm>
          <a:custGeom>
            <a:avLst/>
            <a:gdLst/>
            <a:ahLst/>
            <a:cxnLst/>
            <a:rect l="l" t="t" r="r" b="b"/>
            <a:pathLst>
              <a:path w="2971800" h="1941829">
                <a:moveTo>
                  <a:pt x="2971800" y="1941576"/>
                </a:moveTo>
                <a:lnTo>
                  <a:pt x="2971799" y="0"/>
                </a:lnTo>
                <a:lnTo>
                  <a:pt x="0" y="0"/>
                </a:lnTo>
                <a:lnTo>
                  <a:pt x="0" y="1941576"/>
                </a:lnTo>
                <a:lnTo>
                  <a:pt x="2971800" y="1941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8739" y="4875148"/>
            <a:ext cx="2971800" cy="19418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Surrénales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85"/>
              </a:spcBef>
            </a:pPr>
            <a:r>
              <a:rPr sz="1800" spc="-10" dirty="0">
                <a:latin typeface="Symbol"/>
                <a:cs typeface="Symbol"/>
              </a:rPr>
              <a:t></a:t>
            </a:r>
            <a:r>
              <a:rPr sz="1800" b="1" spc="-10" dirty="0">
                <a:latin typeface="Arial"/>
                <a:cs typeface="Arial"/>
              </a:rPr>
              <a:t>Cortisol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sz="1800" spc="-10" dirty="0">
                <a:latin typeface="Symbol"/>
                <a:cs typeface="Symbol"/>
              </a:rPr>
              <a:t></a:t>
            </a:r>
            <a:r>
              <a:rPr sz="1800" b="1" spc="-10" dirty="0">
                <a:latin typeface="Arial"/>
                <a:cs typeface="Arial"/>
              </a:rPr>
              <a:t>catécholamines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595577" y="1746186"/>
            <a:ext cx="5343525" cy="3133725"/>
            <a:chOff x="1595577" y="1746186"/>
            <a:chExt cx="5343525" cy="3133725"/>
          </a:xfrm>
        </p:grpSpPr>
        <p:sp>
          <p:nvSpPr>
            <p:cNvPr id="28" name="object 28"/>
            <p:cNvSpPr/>
            <p:nvPr/>
          </p:nvSpPr>
          <p:spPr>
            <a:xfrm>
              <a:off x="1600339" y="4036948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304800" y="571500"/>
                  </a:moveTo>
                  <a:lnTo>
                    <a:pt x="228600" y="571500"/>
                  </a:lnTo>
                  <a:lnTo>
                    <a:pt x="228600" y="0"/>
                  </a:lnTo>
                  <a:lnTo>
                    <a:pt x="76200" y="0"/>
                  </a:lnTo>
                  <a:lnTo>
                    <a:pt x="76200" y="571500"/>
                  </a:lnTo>
                  <a:lnTo>
                    <a:pt x="0" y="571500"/>
                  </a:lnTo>
                  <a:lnTo>
                    <a:pt x="152400" y="762000"/>
                  </a:lnTo>
                  <a:lnTo>
                    <a:pt x="304800" y="571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00339" y="4036948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0" y="571500"/>
                  </a:moveTo>
                  <a:lnTo>
                    <a:pt x="76200" y="571500"/>
                  </a:lnTo>
                  <a:lnTo>
                    <a:pt x="76199" y="0"/>
                  </a:lnTo>
                  <a:lnTo>
                    <a:pt x="228599" y="0"/>
                  </a:lnTo>
                  <a:lnTo>
                    <a:pt x="228600" y="571500"/>
                  </a:lnTo>
                  <a:lnTo>
                    <a:pt x="304800" y="571500"/>
                  </a:lnTo>
                  <a:lnTo>
                    <a:pt x="152400" y="762000"/>
                  </a:lnTo>
                  <a:lnTo>
                    <a:pt x="0" y="571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29526" y="4113148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304800" y="571500"/>
                  </a:moveTo>
                  <a:lnTo>
                    <a:pt x="228600" y="571500"/>
                  </a:lnTo>
                  <a:lnTo>
                    <a:pt x="228600" y="0"/>
                  </a:lnTo>
                  <a:lnTo>
                    <a:pt x="76200" y="0"/>
                  </a:lnTo>
                  <a:lnTo>
                    <a:pt x="76200" y="571500"/>
                  </a:lnTo>
                  <a:lnTo>
                    <a:pt x="0" y="571500"/>
                  </a:lnTo>
                  <a:lnTo>
                    <a:pt x="152400" y="762000"/>
                  </a:lnTo>
                  <a:lnTo>
                    <a:pt x="304800" y="571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29526" y="4113148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0" y="571500"/>
                  </a:moveTo>
                  <a:lnTo>
                    <a:pt x="76200" y="571500"/>
                  </a:lnTo>
                  <a:lnTo>
                    <a:pt x="76199" y="0"/>
                  </a:lnTo>
                  <a:lnTo>
                    <a:pt x="228599" y="0"/>
                  </a:lnTo>
                  <a:lnTo>
                    <a:pt x="228600" y="571500"/>
                  </a:lnTo>
                  <a:lnTo>
                    <a:pt x="304800" y="571500"/>
                  </a:lnTo>
                  <a:lnTo>
                    <a:pt x="152400" y="762000"/>
                  </a:lnTo>
                  <a:lnTo>
                    <a:pt x="0" y="571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62539" y="4036948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304800" y="571500"/>
                  </a:moveTo>
                  <a:lnTo>
                    <a:pt x="228600" y="571500"/>
                  </a:lnTo>
                  <a:lnTo>
                    <a:pt x="228600" y="0"/>
                  </a:lnTo>
                  <a:lnTo>
                    <a:pt x="76200" y="0"/>
                  </a:lnTo>
                  <a:lnTo>
                    <a:pt x="76200" y="571500"/>
                  </a:lnTo>
                  <a:lnTo>
                    <a:pt x="0" y="571500"/>
                  </a:lnTo>
                  <a:lnTo>
                    <a:pt x="152400" y="762000"/>
                  </a:lnTo>
                  <a:lnTo>
                    <a:pt x="304800" y="571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62539" y="4036948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0" y="571500"/>
                  </a:moveTo>
                  <a:lnTo>
                    <a:pt x="76200" y="571500"/>
                  </a:lnTo>
                  <a:lnTo>
                    <a:pt x="76199" y="0"/>
                  </a:lnTo>
                  <a:lnTo>
                    <a:pt x="228599" y="0"/>
                  </a:lnTo>
                  <a:lnTo>
                    <a:pt x="228600" y="571500"/>
                  </a:lnTo>
                  <a:lnTo>
                    <a:pt x="304800" y="571500"/>
                  </a:lnTo>
                  <a:lnTo>
                    <a:pt x="152400" y="762000"/>
                  </a:lnTo>
                  <a:lnTo>
                    <a:pt x="0" y="571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38739" y="2131948"/>
              <a:ext cx="1143000" cy="1066800"/>
            </a:xfrm>
            <a:custGeom>
              <a:avLst/>
              <a:gdLst/>
              <a:ahLst/>
              <a:cxnLst/>
              <a:rect l="l" t="t" r="r" b="b"/>
              <a:pathLst>
                <a:path w="1143000" h="1066800">
                  <a:moveTo>
                    <a:pt x="1143000" y="1066800"/>
                  </a:moveTo>
                  <a:lnTo>
                    <a:pt x="1143000" y="0"/>
                  </a:lnTo>
                  <a:lnTo>
                    <a:pt x="0" y="0"/>
                  </a:lnTo>
                  <a:lnTo>
                    <a:pt x="0" y="1066800"/>
                  </a:lnTo>
                  <a:lnTo>
                    <a:pt x="1143000" y="1066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86339" y="2131948"/>
              <a:ext cx="1066800" cy="1066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93909" y="2897758"/>
              <a:ext cx="539115" cy="506730"/>
            </a:xfrm>
            <a:custGeom>
              <a:avLst/>
              <a:gdLst/>
              <a:ahLst/>
              <a:cxnLst/>
              <a:rect l="l" t="t" r="r" b="b"/>
              <a:pathLst>
                <a:path w="539114" h="506729">
                  <a:moveTo>
                    <a:pt x="538734" y="150114"/>
                  </a:moveTo>
                  <a:lnTo>
                    <a:pt x="421386" y="0"/>
                  </a:lnTo>
                  <a:lnTo>
                    <a:pt x="60960" y="281940"/>
                  </a:lnTo>
                  <a:lnTo>
                    <a:pt x="2286" y="206502"/>
                  </a:lnTo>
                  <a:lnTo>
                    <a:pt x="0" y="451104"/>
                  </a:lnTo>
                  <a:lnTo>
                    <a:pt x="237744" y="506730"/>
                  </a:lnTo>
                  <a:lnTo>
                    <a:pt x="179070" y="432054"/>
                  </a:lnTo>
                  <a:lnTo>
                    <a:pt x="538734" y="150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93909" y="2897758"/>
              <a:ext cx="539115" cy="506730"/>
            </a:xfrm>
            <a:custGeom>
              <a:avLst/>
              <a:gdLst/>
              <a:ahLst/>
              <a:cxnLst/>
              <a:rect l="l" t="t" r="r" b="b"/>
              <a:pathLst>
                <a:path w="539114" h="506729">
                  <a:moveTo>
                    <a:pt x="2286" y="206501"/>
                  </a:moveTo>
                  <a:lnTo>
                    <a:pt x="60960" y="281939"/>
                  </a:lnTo>
                  <a:lnTo>
                    <a:pt x="421386" y="0"/>
                  </a:lnTo>
                  <a:lnTo>
                    <a:pt x="538734" y="150113"/>
                  </a:lnTo>
                  <a:lnTo>
                    <a:pt x="179070" y="432053"/>
                  </a:lnTo>
                  <a:lnTo>
                    <a:pt x="237744" y="506729"/>
                  </a:lnTo>
                  <a:lnTo>
                    <a:pt x="0" y="451103"/>
                  </a:lnTo>
                  <a:lnTo>
                    <a:pt x="2286" y="2065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30101" y="2906902"/>
              <a:ext cx="553720" cy="497840"/>
            </a:xfrm>
            <a:custGeom>
              <a:avLst/>
              <a:gdLst/>
              <a:ahLst/>
              <a:cxnLst/>
              <a:rect l="l" t="t" r="r" b="b"/>
              <a:pathLst>
                <a:path w="553720" h="497839">
                  <a:moveTo>
                    <a:pt x="553211" y="429767"/>
                  </a:moveTo>
                  <a:lnTo>
                    <a:pt x="538733" y="185927"/>
                  </a:lnTo>
                  <a:lnTo>
                    <a:pt x="483107" y="263651"/>
                  </a:lnTo>
                  <a:lnTo>
                    <a:pt x="109727" y="0"/>
                  </a:lnTo>
                  <a:lnTo>
                    <a:pt x="0" y="155448"/>
                  </a:lnTo>
                  <a:lnTo>
                    <a:pt x="373379" y="419100"/>
                  </a:lnTo>
                  <a:lnTo>
                    <a:pt x="318515" y="497586"/>
                  </a:lnTo>
                  <a:lnTo>
                    <a:pt x="553211" y="4297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30101" y="2906902"/>
              <a:ext cx="553720" cy="497840"/>
            </a:xfrm>
            <a:custGeom>
              <a:avLst/>
              <a:gdLst/>
              <a:ahLst/>
              <a:cxnLst/>
              <a:rect l="l" t="t" r="r" b="b"/>
              <a:pathLst>
                <a:path w="553720" h="497839">
                  <a:moveTo>
                    <a:pt x="318515" y="497586"/>
                  </a:moveTo>
                  <a:lnTo>
                    <a:pt x="373379" y="419100"/>
                  </a:lnTo>
                  <a:lnTo>
                    <a:pt x="0" y="155448"/>
                  </a:lnTo>
                  <a:lnTo>
                    <a:pt x="109727" y="0"/>
                  </a:lnTo>
                  <a:lnTo>
                    <a:pt x="483107" y="263652"/>
                  </a:lnTo>
                  <a:lnTo>
                    <a:pt x="538733" y="185928"/>
                  </a:lnTo>
                  <a:lnTo>
                    <a:pt x="553211" y="429768"/>
                  </a:lnTo>
                  <a:lnTo>
                    <a:pt x="318515" y="49758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19739" y="1750948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152400" y="304800"/>
                  </a:moveTo>
                  <a:lnTo>
                    <a:pt x="152400" y="0"/>
                  </a:lnTo>
                  <a:lnTo>
                    <a:pt x="0" y="0"/>
                  </a:lnTo>
                  <a:lnTo>
                    <a:pt x="0" y="304800"/>
                  </a:lnTo>
                  <a:lnTo>
                    <a:pt x="1524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91139" y="1750948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81000" y="285750"/>
                  </a:moveTo>
                  <a:lnTo>
                    <a:pt x="285750" y="285750"/>
                  </a:lnTo>
                  <a:lnTo>
                    <a:pt x="285750" y="0"/>
                  </a:lnTo>
                  <a:lnTo>
                    <a:pt x="95250" y="0"/>
                  </a:lnTo>
                  <a:lnTo>
                    <a:pt x="95250" y="285750"/>
                  </a:lnTo>
                  <a:lnTo>
                    <a:pt x="0" y="285750"/>
                  </a:lnTo>
                  <a:lnTo>
                    <a:pt x="190500" y="381000"/>
                  </a:lnTo>
                  <a:lnTo>
                    <a:pt x="381000" y="285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91139" y="1750948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285750"/>
                  </a:moveTo>
                  <a:lnTo>
                    <a:pt x="95250" y="285750"/>
                  </a:lnTo>
                  <a:lnTo>
                    <a:pt x="95249" y="0"/>
                  </a:lnTo>
                  <a:lnTo>
                    <a:pt x="285750" y="0"/>
                  </a:lnTo>
                  <a:lnTo>
                    <a:pt x="285750" y="285750"/>
                  </a:lnTo>
                  <a:lnTo>
                    <a:pt x="381000" y="285749"/>
                  </a:lnTo>
                  <a:lnTo>
                    <a:pt x="190500" y="381000"/>
                  </a:lnTo>
                  <a:lnTo>
                    <a:pt x="0" y="2857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277646" y="50164"/>
            <a:ext cx="273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 au</a:t>
            </a:r>
            <a:r>
              <a:rPr sz="240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4939" y="1217549"/>
            <a:ext cx="930910" cy="3975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93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9"/>
              </a:spcBef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sang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739" y="896874"/>
            <a:ext cx="5502275" cy="5975350"/>
            <a:chOff x="228739" y="896874"/>
            <a:chExt cx="5502275" cy="5975350"/>
          </a:xfrm>
        </p:grpSpPr>
        <p:sp>
          <p:nvSpPr>
            <p:cNvPr id="4" name="object 4"/>
            <p:cNvSpPr/>
            <p:nvPr/>
          </p:nvSpPr>
          <p:spPr>
            <a:xfrm>
              <a:off x="228739" y="3503549"/>
              <a:ext cx="1417319" cy="1447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28739" y="1750949"/>
              <a:ext cx="1752600" cy="1122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505339" y="912749"/>
              <a:ext cx="2209800" cy="5943600"/>
            </a:xfrm>
            <a:custGeom>
              <a:avLst/>
              <a:gdLst/>
              <a:ahLst/>
              <a:cxnLst/>
              <a:rect l="l" t="t" r="r" b="b"/>
              <a:pathLst>
                <a:path w="2209800" h="5943600">
                  <a:moveTo>
                    <a:pt x="1104900" y="0"/>
                  </a:moveTo>
                  <a:lnTo>
                    <a:pt x="1054312" y="3057"/>
                  </a:lnTo>
                  <a:lnTo>
                    <a:pt x="1004310" y="12144"/>
                  </a:lnTo>
                  <a:lnTo>
                    <a:pt x="954941" y="27127"/>
                  </a:lnTo>
                  <a:lnTo>
                    <a:pt x="906255" y="47877"/>
                  </a:lnTo>
                  <a:lnTo>
                    <a:pt x="858299" y="74262"/>
                  </a:lnTo>
                  <a:lnTo>
                    <a:pt x="811124" y="106150"/>
                  </a:lnTo>
                  <a:lnTo>
                    <a:pt x="764777" y="143412"/>
                  </a:lnTo>
                  <a:lnTo>
                    <a:pt x="719307" y="185915"/>
                  </a:lnTo>
                  <a:lnTo>
                    <a:pt x="674762" y="233529"/>
                  </a:lnTo>
                  <a:lnTo>
                    <a:pt x="631193" y="286122"/>
                  </a:lnTo>
                  <a:lnTo>
                    <a:pt x="588646" y="343563"/>
                  </a:lnTo>
                  <a:lnTo>
                    <a:pt x="547172" y="405722"/>
                  </a:lnTo>
                  <a:lnTo>
                    <a:pt x="526852" y="438530"/>
                  </a:lnTo>
                  <a:lnTo>
                    <a:pt x="506818" y="472467"/>
                  </a:lnTo>
                  <a:lnTo>
                    <a:pt x="487077" y="507518"/>
                  </a:lnTo>
                  <a:lnTo>
                    <a:pt x="467634" y="543667"/>
                  </a:lnTo>
                  <a:lnTo>
                    <a:pt x="448495" y="580896"/>
                  </a:lnTo>
                  <a:lnTo>
                    <a:pt x="429667" y="619191"/>
                  </a:lnTo>
                  <a:lnTo>
                    <a:pt x="411156" y="658533"/>
                  </a:lnTo>
                  <a:lnTo>
                    <a:pt x="392968" y="698907"/>
                  </a:lnTo>
                  <a:lnTo>
                    <a:pt x="375108" y="740297"/>
                  </a:lnTo>
                  <a:lnTo>
                    <a:pt x="357584" y="782685"/>
                  </a:lnTo>
                  <a:lnTo>
                    <a:pt x="340400" y="826057"/>
                  </a:lnTo>
                  <a:lnTo>
                    <a:pt x="323564" y="870394"/>
                  </a:lnTo>
                  <a:lnTo>
                    <a:pt x="307081" y="915681"/>
                  </a:lnTo>
                  <a:lnTo>
                    <a:pt x="290957" y="961902"/>
                  </a:lnTo>
                  <a:lnTo>
                    <a:pt x="275198" y="1009040"/>
                  </a:lnTo>
                  <a:lnTo>
                    <a:pt x="259811" y="1057079"/>
                  </a:lnTo>
                  <a:lnTo>
                    <a:pt x="244802" y="1106001"/>
                  </a:lnTo>
                  <a:lnTo>
                    <a:pt x="230176" y="1155792"/>
                  </a:lnTo>
                  <a:lnTo>
                    <a:pt x="215940" y="1206434"/>
                  </a:lnTo>
                  <a:lnTo>
                    <a:pt x="202100" y="1257912"/>
                  </a:lnTo>
                  <a:lnTo>
                    <a:pt x="188661" y="1310208"/>
                  </a:lnTo>
                  <a:lnTo>
                    <a:pt x="175631" y="1363306"/>
                  </a:lnTo>
                  <a:lnTo>
                    <a:pt x="163015" y="1417191"/>
                  </a:lnTo>
                  <a:lnTo>
                    <a:pt x="150819" y="1471845"/>
                  </a:lnTo>
                  <a:lnTo>
                    <a:pt x="139049" y="1527252"/>
                  </a:lnTo>
                  <a:lnTo>
                    <a:pt x="127712" y="1583396"/>
                  </a:lnTo>
                  <a:lnTo>
                    <a:pt x="116813" y="1640260"/>
                  </a:lnTo>
                  <a:lnTo>
                    <a:pt x="106359" y="1697829"/>
                  </a:lnTo>
                  <a:lnTo>
                    <a:pt x="96355" y="1756085"/>
                  </a:lnTo>
                  <a:lnTo>
                    <a:pt x="86808" y="1815012"/>
                  </a:lnTo>
                  <a:lnTo>
                    <a:pt x="77724" y="1874594"/>
                  </a:lnTo>
                  <a:lnTo>
                    <a:pt x="69108" y="1934815"/>
                  </a:lnTo>
                  <a:lnTo>
                    <a:pt x="60968" y="1995657"/>
                  </a:lnTo>
                  <a:lnTo>
                    <a:pt x="53309" y="2057106"/>
                  </a:lnTo>
                  <a:lnTo>
                    <a:pt x="46137" y="2119143"/>
                  </a:lnTo>
                  <a:lnTo>
                    <a:pt x="39458" y="2181754"/>
                  </a:lnTo>
                  <a:lnTo>
                    <a:pt x="33278" y="2244921"/>
                  </a:lnTo>
                  <a:lnTo>
                    <a:pt x="27604" y="2308628"/>
                  </a:lnTo>
                  <a:lnTo>
                    <a:pt x="22441" y="2372859"/>
                  </a:lnTo>
                  <a:lnTo>
                    <a:pt x="17796" y="2437597"/>
                  </a:lnTo>
                  <a:lnTo>
                    <a:pt x="13675" y="2502826"/>
                  </a:lnTo>
                  <a:lnTo>
                    <a:pt x="10083" y="2568530"/>
                  </a:lnTo>
                  <a:lnTo>
                    <a:pt x="7027" y="2634691"/>
                  </a:lnTo>
                  <a:lnTo>
                    <a:pt x="4514" y="2701295"/>
                  </a:lnTo>
                  <a:lnTo>
                    <a:pt x="2548" y="2768324"/>
                  </a:lnTo>
                  <a:lnTo>
                    <a:pt x="1136" y="2835762"/>
                  </a:lnTo>
                  <a:lnTo>
                    <a:pt x="285" y="2903593"/>
                  </a:lnTo>
                  <a:lnTo>
                    <a:pt x="0" y="2971800"/>
                  </a:lnTo>
                  <a:lnTo>
                    <a:pt x="285" y="3040006"/>
                  </a:lnTo>
                  <a:lnTo>
                    <a:pt x="1136" y="3107837"/>
                  </a:lnTo>
                  <a:lnTo>
                    <a:pt x="2548" y="3175275"/>
                  </a:lnTo>
                  <a:lnTo>
                    <a:pt x="4514" y="3242304"/>
                  </a:lnTo>
                  <a:lnTo>
                    <a:pt x="7027" y="3308908"/>
                  </a:lnTo>
                  <a:lnTo>
                    <a:pt x="10083" y="3375069"/>
                  </a:lnTo>
                  <a:lnTo>
                    <a:pt x="13675" y="3440773"/>
                  </a:lnTo>
                  <a:lnTo>
                    <a:pt x="17796" y="3506002"/>
                  </a:lnTo>
                  <a:lnTo>
                    <a:pt x="22441" y="3570740"/>
                  </a:lnTo>
                  <a:lnTo>
                    <a:pt x="27604" y="3634971"/>
                  </a:lnTo>
                  <a:lnTo>
                    <a:pt x="33278" y="3698678"/>
                  </a:lnTo>
                  <a:lnTo>
                    <a:pt x="39458" y="3761845"/>
                  </a:lnTo>
                  <a:lnTo>
                    <a:pt x="46137" y="3824456"/>
                  </a:lnTo>
                  <a:lnTo>
                    <a:pt x="53309" y="3886493"/>
                  </a:lnTo>
                  <a:lnTo>
                    <a:pt x="60968" y="3947942"/>
                  </a:lnTo>
                  <a:lnTo>
                    <a:pt x="69108" y="4008784"/>
                  </a:lnTo>
                  <a:lnTo>
                    <a:pt x="77724" y="4069005"/>
                  </a:lnTo>
                  <a:lnTo>
                    <a:pt x="86808" y="4128587"/>
                  </a:lnTo>
                  <a:lnTo>
                    <a:pt x="96355" y="4187514"/>
                  </a:lnTo>
                  <a:lnTo>
                    <a:pt x="106359" y="4245770"/>
                  </a:lnTo>
                  <a:lnTo>
                    <a:pt x="116813" y="4303339"/>
                  </a:lnTo>
                  <a:lnTo>
                    <a:pt x="127712" y="4360203"/>
                  </a:lnTo>
                  <a:lnTo>
                    <a:pt x="139049" y="4416347"/>
                  </a:lnTo>
                  <a:lnTo>
                    <a:pt x="150819" y="4471754"/>
                  </a:lnTo>
                  <a:lnTo>
                    <a:pt x="163015" y="4526408"/>
                  </a:lnTo>
                  <a:lnTo>
                    <a:pt x="175631" y="4580293"/>
                  </a:lnTo>
                  <a:lnTo>
                    <a:pt x="188661" y="4633391"/>
                  </a:lnTo>
                  <a:lnTo>
                    <a:pt x="202100" y="4685687"/>
                  </a:lnTo>
                  <a:lnTo>
                    <a:pt x="215940" y="4737165"/>
                  </a:lnTo>
                  <a:lnTo>
                    <a:pt x="230176" y="4787807"/>
                  </a:lnTo>
                  <a:lnTo>
                    <a:pt x="244802" y="4837598"/>
                  </a:lnTo>
                  <a:lnTo>
                    <a:pt x="259811" y="4886520"/>
                  </a:lnTo>
                  <a:lnTo>
                    <a:pt x="275198" y="4934559"/>
                  </a:lnTo>
                  <a:lnTo>
                    <a:pt x="290957" y="4981697"/>
                  </a:lnTo>
                  <a:lnTo>
                    <a:pt x="307081" y="5027918"/>
                  </a:lnTo>
                  <a:lnTo>
                    <a:pt x="323564" y="5073205"/>
                  </a:lnTo>
                  <a:lnTo>
                    <a:pt x="340400" y="5117542"/>
                  </a:lnTo>
                  <a:lnTo>
                    <a:pt x="357584" y="5160914"/>
                  </a:lnTo>
                  <a:lnTo>
                    <a:pt x="375108" y="5203302"/>
                  </a:lnTo>
                  <a:lnTo>
                    <a:pt x="392968" y="5244692"/>
                  </a:lnTo>
                  <a:lnTo>
                    <a:pt x="411156" y="5285066"/>
                  </a:lnTo>
                  <a:lnTo>
                    <a:pt x="429667" y="5324408"/>
                  </a:lnTo>
                  <a:lnTo>
                    <a:pt x="448495" y="5362703"/>
                  </a:lnTo>
                  <a:lnTo>
                    <a:pt x="467634" y="5399932"/>
                  </a:lnTo>
                  <a:lnTo>
                    <a:pt x="487077" y="5436081"/>
                  </a:lnTo>
                  <a:lnTo>
                    <a:pt x="506818" y="5471132"/>
                  </a:lnTo>
                  <a:lnTo>
                    <a:pt x="526852" y="5505069"/>
                  </a:lnTo>
                  <a:lnTo>
                    <a:pt x="547172" y="5537877"/>
                  </a:lnTo>
                  <a:lnTo>
                    <a:pt x="588646" y="5600036"/>
                  </a:lnTo>
                  <a:lnTo>
                    <a:pt x="631193" y="5657477"/>
                  </a:lnTo>
                  <a:lnTo>
                    <a:pt x="674762" y="5710070"/>
                  </a:lnTo>
                  <a:lnTo>
                    <a:pt x="719307" y="5757684"/>
                  </a:lnTo>
                  <a:lnTo>
                    <a:pt x="764777" y="5800187"/>
                  </a:lnTo>
                  <a:lnTo>
                    <a:pt x="811124" y="5837449"/>
                  </a:lnTo>
                  <a:lnTo>
                    <a:pt x="858299" y="5869337"/>
                  </a:lnTo>
                  <a:lnTo>
                    <a:pt x="906255" y="5895722"/>
                  </a:lnTo>
                  <a:lnTo>
                    <a:pt x="954941" y="5916472"/>
                  </a:lnTo>
                  <a:lnTo>
                    <a:pt x="1004310" y="5931455"/>
                  </a:lnTo>
                  <a:lnTo>
                    <a:pt x="1054312" y="5940542"/>
                  </a:lnTo>
                  <a:lnTo>
                    <a:pt x="1104900" y="5943600"/>
                  </a:lnTo>
                  <a:lnTo>
                    <a:pt x="1130263" y="5942832"/>
                  </a:lnTo>
                  <a:lnTo>
                    <a:pt x="1180564" y="5936744"/>
                  </a:lnTo>
                  <a:lnTo>
                    <a:pt x="1230256" y="5924693"/>
                  </a:lnTo>
                  <a:lnTo>
                    <a:pt x="1279289" y="5906809"/>
                  </a:lnTo>
                  <a:lnTo>
                    <a:pt x="1327616" y="5883226"/>
                  </a:lnTo>
                  <a:lnTo>
                    <a:pt x="1375188" y="5854073"/>
                  </a:lnTo>
                  <a:lnTo>
                    <a:pt x="1421955" y="5819481"/>
                  </a:lnTo>
                  <a:lnTo>
                    <a:pt x="1467870" y="5779583"/>
                  </a:lnTo>
                  <a:lnTo>
                    <a:pt x="1512883" y="5734508"/>
                  </a:lnTo>
                  <a:lnTo>
                    <a:pt x="1556946" y="5684388"/>
                  </a:lnTo>
                  <a:lnTo>
                    <a:pt x="1600010" y="5629354"/>
                  </a:lnTo>
                  <a:lnTo>
                    <a:pt x="1642027" y="5569538"/>
                  </a:lnTo>
                  <a:lnTo>
                    <a:pt x="1682947" y="5505069"/>
                  </a:lnTo>
                  <a:lnTo>
                    <a:pt x="1702981" y="5471132"/>
                  </a:lnTo>
                  <a:lnTo>
                    <a:pt x="1722722" y="5436081"/>
                  </a:lnTo>
                  <a:lnTo>
                    <a:pt x="1742165" y="5399932"/>
                  </a:lnTo>
                  <a:lnTo>
                    <a:pt x="1761304" y="5362703"/>
                  </a:lnTo>
                  <a:lnTo>
                    <a:pt x="1780132" y="5324408"/>
                  </a:lnTo>
                  <a:lnTo>
                    <a:pt x="1798643" y="5285066"/>
                  </a:lnTo>
                  <a:lnTo>
                    <a:pt x="1816831" y="5244692"/>
                  </a:lnTo>
                  <a:lnTo>
                    <a:pt x="1834691" y="5203302"/>
                  </a:lnTo>
                  <a:lnTo>
                    <a:pt x="1852215" y="5160914"/>
                  </a:lnTo>
                  <a:lnTo>
                    <a:pt x="1869399" y="5117542"/>
                  </a:lnTo>
                  <a:lnTo>
                    <a:pt x="1886235" y="5073205"/>
                  </a:lnTo>
                  <a:lnTo>
                    <a:pt x="1902718" y="5027918"/>
                  </a:lnTo>
                  <a:lnTo>
                    <a:pt x="1918842" y="4981697"/>
                  </a:lnTo>
                  <a:lnTo>
                    <a:pt x="1934601" y="4934559"/>
                  </a:lnTo>
                  <a:lnTo>
                    <a:pt x="1949988" y="4886520"/>
                  </a:lnTo>
                  <a:lnTo>
                    <a:pt x="1964997" y="4837598"/>
                  </a:lnTo>
                  <a:lnTo>
                    <a:pt x="1979623" y="4787807"/>
                  </a:lnTo>
                  <a:lnTo>
                    <a:pt x="1993859" y="4737165"/>
                  </a:lnTo>
                  <a:lnTo>
                    <a:pt x="2007699" y="4685687"/>
                  </a:lnTo>
                  <a:lnTo>
                    <a:pt x="2021138" y="4633391"/>
                  </a:lnTo>
                  <a:lnTo>
                    <a:pt x="2034168" y="4580293"/>
                  </a:lnTo>
                  <a:lnTo>
                    <a:pt x="2046784" y="4526408"/>
                  </a:lnTo>
                  <a:lnTo>
                    <a:pt x="2058980" y="4471754"/>
                  </a:lnTo>
                  <a:lnTo>
                    <a:pt x="2070750" y="4416347"/>
                  </a:lnTo>
                  <a:lnTo>
                    <a:pt x="2082087" y="4360203"/>
                  </a:lnTo>
                  <a:lnTo>
                    <a:pt x="2092986" y="4303339"/>
                  </a:lnTo>
                  <a:lnTo>
                    <a:pt x="2103440" y="4245770"/>
                  </a:lnTo>
                  <a:lnTo>
                    <a:pt x="2113444" y="4187514"/>
                  </a:lnTo>
                  <a:lnTo>
                    <a:pt x="2122991" y="4128587"/>
                  </a:lnTo>
                  <a:lnTo>
                    <a:pt x="2132075" y="4069005"/>
                  </a:lnTo>
                  <a:lnTo>
                    <a:pt x="2140691" y="4008784"/>
                  </a:lnTo>
                  <a:lnTo>
                    <a:pt x="2148831" y="3947942"/>
                  </a:lnTo>
                  <a:lnTo>
                    <a:pt x="2156490" y="3886493"/>
                  </a:lnTo>
                  <a:lnTo>
                    <a:pt x="2163662" y="3824456"/>
                  </a:lnTo>
                  <a:lnTo>
                    <a:pt x="2170341" y="3761845"/>
                  </a:lnTo>
                  <a:lnTo>
                    <a:pt x="2176521" y="3698678"/>
                  </a:lnTo>
                  <a:lnTo>
                    <a:pt x="2182195" y="3634971"/>
                  </a:lnTo>
                  <a:lnTo>
                    <a:pt x="2187358" y="3570740"/>
                  </a:lnTo>
                  <a:lnTo>
                    <a:pt x="2192003" y="3506002"/>
                  </a:lnTo>
                  <a:lnTo>
                    <a:pt x="2196124" y="3440773"/>
                  </a:lnTo>
                  <a:lnTo>
                    <a:pt x="2199716" y="3375069"/>
                  </a:lnTo>
                  <a:lnTo>
                    <a:pt x="2202772" y="3308908"/>
                  </a:lnTo>
                  <a:lnTo>
                    <a:pt x="2205285" y="3242304"/>
                  </a:lnTo>
                  <a:lnTo>
                    <a:pt x="2207251" y="3175275"/>
                  </a:lnTo>
                  <a:lnTo>
                    <a:pt x="2208663" y="3107837"/>
                  </a:lnTo>
                  <a:lnTo>
                    <a:pt x="2209514" y="3040006"/>
                  </a:lnTo>
                  <a:lnTo>
                    <a:pt x="2209800" y="2971800"/>
                  </a:lnTo>
                  <a:lnTo>
                    <a:pt x="2209514" y="2903593"/>
                  </a:lnTo>
                  <a:lnTo>
                    <a:pt x="2208663" y="2835762"/>
                  </a:lnTo>
                  <a:lnTo>
                    <a:pt x="2207251" y="2768324"/>
                  </a:lnTo>
                  <a:lnTo>
                    <a:pt x="2205285" y="2701295"/>
                  </a:lnTo>
                  <a:lnTo>
                    <a:pt x="2202772" y="2634691"/>
                  </a:lnTo>
                  <a:lnTo>
                    <a:pt x="2199716" y="2568530"/>
                  </a:lnTo>
                  <a:lnTo>
                    <a:pt x="2196124" y="2502826"/>
                  </a:lnTo>
                  <a:lnTo>
                    <a:pt x="2192003" y="2437597"/>
                  </a:lnTo>
                  <a:lnTo>
                    <a:pt x="2187358" y="2372859"/>
                  </a:lnTo>
                  <a:lnTo>
                    <a:pt x="2182195" y="2308628"/>
                  </a:lnTo>
                  <a:lnTo>
                    <a:pt x="2176521" y="2244921"/>
                  </a:lnTo>
                  <a:lnTo>
                    <a:pt x="2170341" y="2181754"/>
                  </a:lnTo>
                  <a:lnTo>
                    <a:pt x="2163662" y="2119143"/>
                  </a:lnTo>
                  <a:lnTo>
                    <a:pt x="2156490" y="2057106"/>
                  </a:lnTo>
                  <a:lnTo>
                    <a:pt x="2148831" y="1995657"/>
                  </a:lnTo>
                  <a:lnTo>
                    <a:pt x="2140691" y="1934815"/>
                  </a:lnTo>
                  <a:lnTo>
                    <a:pt x="2132075" y="1874594"/>
                  </a:lnTo>
                  <a:lnTo>
                    <a:pt x="2122991" y="1815012"/>
                  </a:lnTo>
                  <a:lnTo>
                    <a:pt x="2113444" y="1756085"/>
                  </a:lnTo>
                  <a:lnTo>
                    <a:pt x="2103440" y="1697829"/>
                  </a:lnTo>
                  <a:lnTo>
                    <a:pt x="2092986" y="1640260"/>
                  </a:lnTo>
                  <a:lnTo>
                    <a:pt x="2082087" y="1583396"/>
                  </a:lnTo>
                  <a:lnTo>
                    <a:pt x="2070750" y="1527252"/>
                  </a:lnTo>
                  <a:lnTo>
                    <a:pt x="2058980" y="1471845"/>
                  </a:lnTo>
                  <a:lnTo>
                    <a:pt x="2046784" y="1417191"/>
                  </a:lnTo>
                  <a:lnTo>
                    <a:pt x="2034168" y="1363306"/>
                  </a:lnTo>
                  <a:lnTo>
                    <a:pt x="2021138" y="1310208"/>
                  </a:lnTo>
                  <a:lnTo>
                    <a:pt x="2007699" y="1257912"/>
                  </a:lnTo>
                  <a:lnTo>
                    <a:pt x="1993859" y="1206434"/>
                  </a:lnTo>
                  <a:lnTo>
                    <a:pt x="1979623" y="1155792"/>
                  </a:lnTo>
                  <a:lnTo>
                    <a:pt x="1964997" y="1106001"/>
                  </a:lnTo>
                  <a:lnTo>
                    <a:pt x="1949988" y="1057079"/>
                  </a:lnTo>
                  <a:lnTo>
                    <a:pt x="1934601" y="1009040"/>
                  </a:lnTo>
                  <a:lnTo>
                    <a:pt x="1918842" y="961902"/>
                  </a:lnTo>
                  <a:lnTo>
                    <a:pt x="1902718" y="915681"/>
                  </a:lnTo>
                  <a:lnTo>
                    <a:pt x="1886235" y="870394"/>
                  </a:lnTo>
                  <a:lnTo>
                    <a:pt x="1869399" y="826057"/>
                  </a:lnTo>
                  <a:lnTo>
                    <a:pt x="1852215" y="782685"/>
                  </a:lnTo>
                  <a:lnTo>
                    <a:pt x="1834691" y="740297"/>
                  </a:lnTo>
                  <a:lnTo>
                    <a:pt x="1816831" y="698907"/>
                  </a:lnTo>
                  <a:lnTo>
                    <a:pt x="1798643" y="658533"/>
                  </a:lnTo>
                  <a:lnTo>
                    <a:pt x="1780132" y="619191"/>
                  </a:lnTo>
                  <a:lnTo>
                    <a:pt x="1761304" y="580896"/>
                  </a:lnTo>
                  <a:lnTo>
                    <a:pt x="1742165" y="543667"/>
                  </a:lnTo>
                  <a:lnTo>
                    <a:pt x="1722722" y="507518"/>
                  </a:lnTo>
                  <a:lnTo>
                    <a:pt x="1702981" y="472467"/>
                  </a:lnTo>
                  <a:lnTo>
                    <a:pt x="1682947" y="438530"/>
                  </a:lnTo>
                  <a:lnTo>
                    <a:pt x="1662627" y="405722"/>
                  </a:lnTo>
                  <a:lnTo>
                    <a:pt x="1621153" y="343563"/>
                  </a:lnTo>
                  <a:lnTo>
                    <a:pt x="1578606" y="286122"/>
                  </a:lnTo>
                  <a:lnTo>
                    <a:pt x="1535037" y="233529"/>
                  </a:lnTo>
                  <a:lnTo>
                    <a:pt x="1490492" y="185915"/>
                  </a:lnTo>
                  <a:lnTo>
                    <a:pt x="1445022" y="143412"/>
                  </a:lnTo>
                  <a:lnTo>
                    <a:pt x="1398675" y="106150"/>
                  </a:lnTo>
                  <a:lnTo>
                    <a:pt x="1351500" y="74262"/>
                  </a:lnTo>
                  <a:lnTo>
                    <a:pt x="1303544" y="47877"/>
                  </a:lnTo>
                  <a:lnTo>
                    <a:pt x="1254858" y="27127"/>
                  </a:lnTo>
                  <a:lnTo>
                    <a:pt x="1205489" y="12144"/>
                  </a:lnTo>
                  <a:lnTo>
                    <a:pt x="1155487" y="3057"/>
                  </a:lnTo>
                  <a:lnTo>
                    <a:pt x="1104900" y="0"/>
                  </a:lnTo>
                  <a:close/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79575" y="5777554"/>
            <a:ext cx="2965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Tg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9839" y="1204849"/>
            <a:ext cx="3832860" cy="2852420"/>
            <a:chOff x="139839" y="1204849"/>
            <a:chExt cx="3832860" cy="2852420"/>
          </a:xfrm>
        </p:grpSpPr>
        <p:sp>
          <p:nvSpPr>
            <p:cNvPr id="9" name="object 9"/>
            <p:cNvSpPr/>
            <p:nvPr/>
          </p:nvSpPr>
          <p:spPr>
            <a:xfrm>
              <a:off x="2895739" y="3503549"/>
              <a:ext cx="1076960" cy="553720"/>
            </a:xfrm>
            <a:custGeom>
              <a:avLst/>
              <a:gdLst/>
              <a:ahLst/>
              <a:cxnLst/>
              <a:rect l="l" t="t" r="r" b="b"/>
              <a:pathLst>
                <a:path w="1076960" h="553720">
                  <a:moveTo>
                    <a:pt x="1076705" y="513588"/>
                  </a:moveTo>
                  <a:lnTo>
                    <a:pt x="1037081" y="493775"/>
                  </a:lnTo>
                  <a:lnTo>
                    <a:pt x="1017269" y="533400"/>
                  </a:lnTo>
                  <a:lnTo>
                    <a:pt x="1056893" y="553212"/>
                  </a:lnTo>
                  <a:lnTo>
                    <a:pt x="1076705" y="513588"/>
                  </a:lnTo>
                  <a:close/>
                </a:path>
                <a:path w="1076960" h="553720">
                  <a:moveTo>
                    <a:pt x="997457" y="473963"/>
                  </a:moveTo>
                  <a:lnTo>
                    <a:pt x="957071" y="454151"/>
                  </a:lnTo>
                  <a:lnTo>
                    <a:pt x="937259" y="493775"/>
                  </a:lnTo>
                  <a:lnTo>
                    <a:pt x="977645" y="513588"/>
                  </a:lnTo>
                  <a:lnTo>
                    <a:pt x="997457" y="473963"/>
                  </a:lnTo>
                  <a:close/>
                </a:path>
                <a:path w="1076960" h="553720">
                  <a:moveTo>
                    <a:pt x="917447" y="434339"/>
                  </a:moveTo>
                  <a:lnTo>
                    <a:pt x="877823" y="413765"/>
                  </a:lnTo>
                  <a:lnTo>
                    <a:pt x="858012" y="454151"/>
                  </a:lnTo>
                  <a:lnTo>
                    <a:pt x="897635" y="473963"/>
                  </a:lnTo>
                  <a:lnTo>
                    <a:pt x="917447" y="434339"/>
                  </a:lnTo>
                  <a:close/>
                </a:path>
                <a:path w="1076960" h="553720">
                  <a:moveTo>
                    <a:pt x="838200" y="393953"/>
                  </a:moveTo>
                  <a:lnTo>
                    <a:pt x="798576" y="374141"/>
                  </a:lnTo>
                  <a:lnTo>
                    <a:pt x="778763" y="413765"/>
                  </a:lnTo>
                  <a:lnTo>
                    <a:pt x="818388" y="434339"/>
                  </a:lnTo>
                  <a:lnTo>
                    <a:pt x="838200" y="393953"/>
                  </a:lnTo>
                  <a:close/>
                </a:path>
                <a:path w="1076960" h="553720">
                  <a:moveTo>
                    <a:pt x="758951" y="354329"/>
                  </a:moveTo>
                  <a:lnTo>
                    <a:pt x="718565" y="334517"/>
                  </a:lnTo>
                  <a:lnTo>
                    <a:pt x="698753" y="374141"/>
                  </a:lnTo>
                  <a:lnTo>
                    <a:pt x="739139" y="393953"/>
                  </a:lnTo>
                  <a:lnTo>
                    <a:pt x="758951" y="354329"/>
                  </a:lnTo>
                  <a:close/>
                </a:path>
                <a:path w="1076960" h="553720">
                  <a:moveTo>
                    <a:pt x="678941" y="314705"/>
                  </a:moveTo>
                  <a:lnTo>
                    <a:pt x="639317" y="294893"/>
                  </a:lnTo>
                  <a:lnTo>
                    <a:pt x="619505" y="334517"/>
                  </a:lnTo>
                  <a:lnTo>
                    <a:pt x="659129" y="354329"/>
                  </a:lnTo>
                  <a:lnTo>
                    <a:pt x="678941" y="314705"/>
                  </a:lnTo>
                  <a:close/>
                </a:path>
                <a:path w="1076960" h="553720">
                  <a:moveTo>
                    <a:pt x="599693" y="275081"/>
                  </a:moveTo>
                  <a:lnTo>
                    <a:pt x="560069" y="255269"/>
                  </a:lnTo>
                  <a:lnTo>
                    <a:pt x="540257" y="294893"/>
                  </a:lnTo>
                  <a:lnTo>
                    <a:pt x="579881" y="314705"/>
                  </a:lnTo>
                  <a:lnTo>
                    <a:pt x="599693" y="275081"/>
                  </a:lnTo>
                  <a:close/>
                </a:path>
                <a:path w="1076960" h="553720">
                  <a:moveTo>
                    <a:pt x="520445" y="235457"/>
                  </a:moveTo>
                  <a:lnTo>
                    <a:pt x="480059" y="215645"/>
                  </a:lnTo>
                  <a:lnTo>
                    <a:pt x="460247" y="255269"/>
                  </a:lnTo>
                  <a:lnTo>
                    <a:pt x="499871" y="275081"/>
                  </a:lnTo>
                  <a:lnTo>
                    <a:pt x="520445" y="235457"/>
                  </a:lnTo>
                  <a:close/>
                </a:path>
                <a:path w="1076960" h="553720">
                  <a:moveTo>
                    <a:pt x="440435" y="195071"/>
                  </a:moveTo>
                  <a:lnTo>
                    <a:pt x="400812" y="175259"/>
                  </a:lnTo>
                  <a:lnTo>
                    <a:pt x="381000" y="215645"/>
                  </a:lnTo>
                  <a:lnTo>
                    <a:pt x="420623" y="235457"/>
                  </a:lnTo>
                  <a:lnTo>
                    <a:pt x="440435" y="195071"/>
                  </a:lnTo>
                  <a:close/>
                </a:path>
                <a:path w="1076960" h="553720">
                  <a:moveTo>
                    <a:pt x="361188" y="155448"/>
                  </a:moveTo>
                  <a:lnTo>
                    <a:pt x="321563" y="135636"/>
                  </a:lnTo>
                  <a:lnTo>
                    <a:pt x="301751" y="175259"/>
                  </a:lnTo>
                  <a:lnTo>
                    <a:pt x="341375" y="195071"/>
                  </a:lnTo>
                  <a:lnTo>
                    <a:pt x="361188" y="155448"/>
                  </a:lnTo>
                  <a:close/>
                </a:path>
                <a:path w="1076960" h="553720">
                  <a:moveTo>
                    <a:pt x="281939" y="115824"/>
                  </a:moveTo>
                  <a:lnTo>
                    <a:pt x="241553" y="96012"/>
                  </a:lnTo>
                  <a:lnTo>
                    <a:pt x="221741" y="135636"/>
                  </a:lnTo>
                  <a:lnTo>
                    <a:pt x="261365" y="155448"/>
                  </a:lnTo>
                  <a:lnTo>
                    <a:pt x="281939" y="115824"/>
                  </a:lnTo>
                  <a:close/>
                </a:path>
                <a:path w="1076960" h="553720">
                  <a:moveTo>
                    <a:pt x="149351" y="0"/>
                  </a:moveTo>
                  <a:lnTo>
                    <a:pt x="0" y="0"/>
                  </a:lnTo>
                  <a:lnTo>
                    <a:pt x="89153" y="118871"/>
                  </a:lnTo>
                  <a:lnTo>
                    <a:pt x="89153" y="69341"/>
                  </a:lnTo>
                  <a:lnTo>
                    <a:pt x="108965" y="29717"/>
                  </a:lnTo>
                  <a:lnTo>
                    <a:pt x="122681" y="36575"/>
                  </a:lnTo>
                  <a:lnTo>
                    <a:pt x="122681" y="52664"/>
                  </a:lnTo>
                  <a:lnTo>
                    <a:pt x="149351" y="0"/>
                  </a:lnTo>
                  <a:close/>
                </a:path>
                <a:path w="1076960" h="553720">
                  <a:moveTo>
                    <a:pt x="122681" y="36575"/>
                  </a:moveTo>
                  <a:lnTo>
                    <a:pt x="108965" y="29717"/>
                  </a:lnTo>
                  <a:lnTo>
                    <a:pt x="89153" y="69341"/>
                  </a:lnTo>
                  <a:lnTo>
                    <a:pt x="102869" y="76200"/>
                  </a:lnTo>
                  <a:lnTo>
                    <a:pt x="122681" y="36575"/>
                  </a:lnTo>
                  <a:close/>
                </a:path>
                <a:path w="1076960" h="553720">
                  <a:moveTo>
                    <a:pt x="122681" y="52664"/>
                  </a:moveTo>
                  <a:lnTo>
                    <a:pt x="122681" y="36575"/>
                  </a:lnTo>
                  <a:lnTo>
                    <a:pt x="102869" y="76200"/>
                  </a:lnTo>
                  <a:lnTo>
                    <a:pt x="89153" y="69341"/>
                  </a:lnTo>
                  <a:lnTo>
                    <a:pt x="89153" y="118871"/>
                  </a:lnTo>
                  <a:lnTo>
                    <a:pt x="122681" y="52664"/>
                  </a:lnTo>
                  <a:close/>
                </a:path>
                <a:path w="1076960" h="553720">
                  <a:moveTo>
                    <a:pt x="201929" y="76200"/>
                  </a:moveTo>
                  <a:lnTo>
                    <a:pt x="162305" y="56387"/>
                  </a:lnTo>
                  <a:lnTo>
                    <a:pt x="142493" y="96012"/>
                  </a:lnTo>
                  <a:lnTo>
                    <a:pt x="182117" y="115824"/>
                  </a:lnTo>
                  <a:lnTo>
                    <a:pt x="201929" y="762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539" y="1217549"/>
              <a:ext cx="3124200" cy="1676400"/>
            </a:xfrm>
            <a:custGeom>
              <a:avLst/>
              <a:gdLst/>
              <a:ahLst/>
              <a:cxnLst/>
              <a:rect l="l" t="t" r="r" b="b"/>
              <a:pathLst>
                <a:path w="3124200" h="1676400">
                  <a:moveTo>
                    <a:pt x="0" y="0"/>
                  </a:moveTo>
                  <a:lnTo>
                    <a:pt x="0" y="1676400"/>
                  </a:lnTo>
                  <a:lnTo>
                    <a:pt x="3124199" y="1676399"/>
                  </a:lnTo>
                  <a:lnTo>
                    <a:pt x="3124199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4939" y="1293749"/>
            <a:ext cx="706755" cy="3975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93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9"/>
              </a:spcBef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Foie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739" y="3106547"/>
            <a:ext cx="1045210" cy="3975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Muscle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939" y="5408548"/>
            <a:ext cx="1676400" cy="1090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8739" y="4951348"/>
            <a:ext cx="1905000" cy="3975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Tissu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adipeux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71739" y="4417948"/>
            <a:ext cx="304800" cy="533400"/>
          </a:xfrm>
          <a:custGeom>
            <a:avLst/>
            <a:gdLst/>
            <a:ahLst/>
            <a:cxnLst/>
            <a:rect l="l" t="t" r="r" b="b"/>
            <a:pathLst>
              <a:path w="304800" h="533400">
                <a:moveTo>
                  <a:pt x="304800" y="266700"/>
                </a:moveTo>
                <a:lnTo>
                  <a:pt x="300756" y="205620"/>
                </a:lnTo>
                <a:lnTo>
                  <a:pt x="289248" y="149511"/>
                </a:lnTo>
                <a:lnTo>
                  <a:pt x="271209" y="99988"/>
                </a:lnTo>
                <a:lnTo>
                  <a:pt x="247572" y="58662"/>
                </a:lnTo>
                <a:lnTo>
                  <a:pt x="219269" y="27147"/>
                </a:lnTo>
                <a:lnTo>
                  <a:pt x="152400" y="0"/>
                </a:lnTo>
                <a:lnTo>
                  <a:pt x="117565" y="7055"/>
                </a:lnTo>
                <a:lnTo>
                  <a:pt x="57227" y="58662"/>
                </a:lnTo>
                <a:lnTo>
                  <a:pt x="33590" y="99988"/>
                </a:lnTo>
                <a:lnTo>
                  <a:pt x="15551" y="149511"/>
                </a:lnTo>
                <a:lnTo>
                  <a:pt x="4043" y="205620"/>
                </a:lnTo>
                <a:lnTo>
                  <a:pt x="0" y="266700"/>
                </a:lnTo>
                <a:lnTo>
                  <a:pt x="4043" y="327779"/>
                </a:lnTo>
                <a:lnTo>
                  <a:pt x="15551" y="383888"/>
                </a:lnTo>
                <a:lnTo>
                  <a:pt x="33590" y="433411"/>
                </a:lnTo>
                <a:lnTo>
                  <a:pt x="57227" y="474737"/>
                </a:lnTo>
                <a:lnTo>
                  <a:pt x="85530" y="506252"/>
                </a:lnTo>
                <a:lnTo>
                  <a:pt x="152400" y="533400"/>
                </a:lnTo>
                <a:lnTo>
                  <a:pt x="187234" y="526344"/>
                </a:lnTo>
                <a:lnTo>
                  <a:pt x="247572" y="474737"/>
                </a:lnTo>
                <a:lnTo>
                  <a:pt x="271209" y="433411"/>
                </a:lnTo>
                <a:lnTo>
                  <a:pt x="289248" y="383888"/>
                </a:lnTo>
                <a:lnTo>
                  <a:pt x="300756" y="327779"/>
                </a:lnTo>
                <a:lnTo>
                  <a:pt x="304800" y="266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37029" y="2460625"/>
            <a:ext cx="8940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glucose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971939" y="1204849"/>
            <a:ext cx="6032500" cy="3898900"/>
            <a:chOff x="2971939" y="1204849"/>
            <a:chExt cx="6032500" cy="3898900"/>
          </a:xfrm>
        </p:grpSpPr>
        <p:sp>
          <p:nvSpPr>
            <p:cNvPr id="18" name="object 18"/>
            <p:cNvSpPr/>
            <p:nvPr/>
          </p:nvSpPr>
          <p:spPr>
            <a:xfrm>
              <a:off x="2971939" y="4097909"/>
              <a:ext cx="930910" cy="1005840"/>
            </a:xfrm>
            <a:custGeom>
              <a:avLst/>
              <a:gdLst/>
              <a:ahLst/>
              <a:cxnLst/>
              <a:rect l="l" t="t" r="r" b="b"/>
              <a:pathLst>
                <a:path w="930910" h="1005839">
                  <a:moveTo>
                    <a:pt x="930401" y="30480"/>
                  </a:moveTo>
                  <a:lnTo>
                    <a:pt x="898397" y="0"/>
                  </a:lnTo>
                  <a:lnTo>
                    <a:pt x="867917" y="32766"/>
                  </a:lnTo>
                  <a:lnTo>
                    <a:pt x="900683" y="63246"/>
                  </a:lnTo>
                  <a:lnTo>
                    <a:pt x="930401" y="30480"/>
                  </a:lnTo>
                  <a:close/>
                </a:path>
                <a:path w="930910" h="1005839">
                  <a:moveTo>
                    <a:pt x="870203" y="95250"/>
                  </a:moveTo>
                  <a:lnTo>
                    <a:pt x="837438" y="65532"/>
                  </a:lnTo>
                  <a:lnTo>
                    <a:pt x="807719" y="98298"/>
                  </a:lnTo>
                  <a:lnTo>
                    <a:pt x="840485" y="128016"/>
                  </a:lnTo>
                  <a:lnTo>
                    <a:pt x="870203" y="95250"/>
                  </a:lnTo>
                  <a:close/>
                </a:path>
                <a:path w="930910" h="1005839">
                  <a:moveTo>
                    <a:pt x="810005" y="160782"/>
                  </a:moveTo>
                  <a:lnTo>
                    <a:pt x="777239" y="131064"/>
                  </a:lnTo>
                  <a:lnTo>
                    <a:pt x="747521" y="163830"/>
                  </a:lnTo>
                  <a:lnTo>
                    <a:pt x="780288" y="193548"/>
                  </a:lnTo>
                  <a:lnTo>
                    <a:pt x="810005" y="160782"/>
                  </a:lnTo>
                  <a:close/>
                </a:path>
                <a:path w="930910" h="1005839">
                  <a:moveTo>
                    <a:pt x="749807" y="226314"/>
                  </a:moveTo>
                  <a:lnTo>
                    <a:pt x="717041" y="195834"/>
                  </a:lnTo>
                  <a:lnTo>
                    <a:pt x="687323" y="228600"/>
                  </a:lnTo>
                  <a:lnTo>
                    <a:pt x="719327" y="259080"/>
                  </a:lnTo>
                  <a:lnTo>
                    <a:pt x="749807" y="226314"/>
                  </a:lnTo>
                  <a:close/>
                </a:path>
                <a:path w="930910" h="1005839">
                  <a:moveTo>
                    <a:pt x="689609" y="291846"/>
                  </a:moveTo>
                  <a:lnTo>
                    <a:pt x="656843" y="261366"/>
                  </a:lnTo>
                  <a:lnTo>
                    <a:pt x="626363" y="294132"/>
                  </a:lnTo>
                  <a:lnTo>
                    <a:pt x="659129" y="324612"/>
                  </a:lnTo>
                  <a:lnTo>
                    <a:pt x="689609" y="291846"/>
                  </a:lnTo>
                  <a:close/>
                </a:path>
                <a:path w="930910" h="1005839">
                  <a:moveTo>
                    <a:pt x="629412" y="356616"/>
                  </a:moveTo>
                  <a:lnTo>
                    <a:pt x="596645" y="326898"/>
                  </a:lnTo>
                  <a:lnTo>
                    <a:pt x="566165" y="359664"/>
                  </a:lnTo>
                  <a:lnTo>
                    <a:pt x="598931" y="389382"/>
                  </a:lnTo>
                  <a:lnTo>
                    <a:pt x="629412" y="356616"/>
                  </a:lnTo>
                  <a:close/>
                </a:path>
                <a:path w="930910" h="1005839">
                  <a:moveTo>
                    <a:pt x="569213" y="422148"/>
                  </a:moveTo>
                  <a:lnTo>
                    <a:pt x="536447" y="392430"/>
                  </a:lnTo>
                  <a:lnTo>
                    <a:pt x="505967" y="424434"/>
                  </a:lnTo>
                  <a:lnTo>
                    <a:pt x="538733" y="454914"/>
                  </a:lnTo>
                  <a:lnTo>
                    <a:pt x="569213" y="422148"/>
                  </a:lnTo>
                  <a:close/>
                </a:path>
                <a:path w="930910" h="1005839">
                  <a:moveTo>
                    <a:pt x="508253" y="487680"/>
                  </a:moveTo>
                  <a:lnTo>
                    <a:pt x="476250" y="457200"/>
                  </a:lnTo>
                  <a:lnTo>
                    <a:pt x="445769" y="489966"/>
                  </a:lnTo>
                  <a:lnTo>
                    <a:pt x="478535" y="520446"/>
                  </a:lnTo>
                  <a:lnTo>
                    <a:pt x="508253" y="487680"/>
                  </a:lnTo>
                  <a:close/>
                </a:path>
                <a:path w="930910" h="1005839">
                  <a:moveTo>
                    <a:pt x="448055" y="553212"/>
                  </a:moveTo>
                  <a:lnTo>
                    <a:pt x="415289" y="522732"/>
                  </a:lnTo>
                  <a:lnTo>
                    <a:pt x="385571" y="555498"/>
                  </a:lnTo>
                  <a:lnTo>
                    <a:pt x="418338" y="585216"/>
                  </a:lnTo>
                  <a:lnTo>
                    <a:pt x="448055" y="553212"/>
                  </a:lnTo>
                  <a:close/>
                </a:path>
                <a:path w="930910" h="1005839">
                  <a:moveTo>
                    <a:pt x="387857" y="617982"/>
                  </a:moveTo>
                  <a:lnTo>
                    <a:pt x="355091" y="588264"/>
                  </a:lnTo>
                  <a:lnTo>
                    <a:pt x="325373" y="621030"/>
                  </a:lnTo>
                  <a:lnTo>
                    <a:pt x="358139" y="650748"/>
                  </a:lnTo>
                  <a:lnTo>
                    <a:pt x="387857" y="617982"/>
                  </a:lnTo>
                  <a:close/>
                </a:path>
                <a:path w="930910" h="1005839">
                  <a:moveTo>
                    <a:pt x="327659" y="683514"/>
                  </a:moveTo>
                  <a:lnTo>
                    <a:pt x="294893" y="653034"/>
                  </a:lnTo>
                  <a:lnTo>
                    <a:pt x="265175" y="685800"/>
                  </a:lnTo>
                  <a:lnTo>
                    <a:pt x="297941" y="716280"/>
                  </a:lnTo>
                  <a:lnTo>
                    <a:pt x="327659" y="683514"/>
                  </a:lnTo>
                  <a:close/>
                </a:path>
                <a:path w="930910" h="1005839">
                  <a:moveTo>
                    <a:pt x="267462" y="749046"/>
                  </a:moveTo>
                  <a:lnTo>
                    <a:pt x="234695" y="718566"/>
                  </a:lnTo>
                  <a:lnTo>
                    <a:pt x="204977" y="751332"/>
                  </a:lnTo>
                  <a:lnTo>
                    <a:pt x="236981" y="781812"/>
                  </a:lnTo>
                  <a:lnTo>
                    <a:pt x="267462" y="749046"/>
                  </a:lnTo>
                  <a:close/>
                </a:path>
                <a:path w="930910" h="1005839">
                  <a:moveTo>
                    <a:pt x="207263" y="813816"/>
                  </a:moveTo>
                  <a:lnTo>
                    <a:pt x="174497" y="784098"/>
                  </a:lnTo>
                  <a:lnTo>
                    <a:pt x="144017" y="816864"/>
                  </a:lnTo>
                  <a:lnTo>
                    <a:pt x="176783" y="846582"/>
                  </a:lnTo>
                  <a:lnTo>
                    <a:pt x="207263" y="813816"/>
                  </a:lnTo>
                  <a:close/>
                </a:path>
                <a:path w="930910" h="1005839">
                  <a:moveTo>
                    <a:pt x="139445" y="953262"/>
                  </a:moveTo>
                  <a:lnTo>
                    <a:pt x="41147" y="862584"/>
                  </a:lnTo>
                  <a:lnTo>
                    <a:pt x="0" y="1005840"/>
                  </a:lnTo>
                  <a:lnTo>
                    <a:pt x="139445" y="953262"/>
                  </a:lnTo>
                  <a:close/>
                </a:path>
                <a:path w="930910" h="1005839">
                  <a:moveTo>
                    <a:pt x="147065" y="879348"/>
                  </a:moveTo>
                  <a:lnTo>
                    <a:pt x="114300" y="849630"/>
                  </a:lnTo>
                  <a:lnTo>
                    <a:pt x="83819" y="882396"/>
                  </a:lnTo>
                  <a:lnTo>
                    <a:pt x="116585" y="912114"/>
                  </a:lnTo>
                  <a:lnTo>
                    <a:pt x="147065" y="879348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867526" y="1217549"/>
              <a:ext cx="3124200" cy="1676400"/>
            </a:xfrm>
            <a:custGeom>
              <a:avLst/>
              <a:gdLst/>
              <a:ahLst/>
              <a:cxnLst/>
              <a:rect l="l" t="t" r="r" b="b"/>
              <a:pathLst>
                <a:path w="3124200" h="1676400">
                  <a:moveTo>
                    <a:pt x="0" y="0"/>
                  </a:moveTo>
                  <a:lnTo>
                    <a:pt x="0" y="1676400"/>
                  </a:lnTo>
                  <a:lnTo>
                    <a:pt x="3124200" y="1676400"/>
                  </a:lnTo>
                  <a:lnTo>
                    <a:pt x="3124200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7924926" y="1598549"/>
              <a:ext cx="934974" cy="1371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077326" y="1293749"/>
              <a:ext cx="735330" cy="397510"/>
            </a:xfrm>
            <a:custGeom>
              <a:avLst/>
              <a:gdLst/>
              <a:ahLst/>
              <a:cxnLst/>
              <a:rect l="l" t="t" r="r" b="b"/>
              <a:pathLst>
                <a:path w="735329" h="397510">
                  <a:moveTo>
                    <a:pt x="735329" y="397002"/>
                  </a:moveTo>
                  <a:lnTo>
                    <a:pt x="735329" y="0"/>
                  </a:lnTo>
                  <a:lnTo>
                    <a:pt x="0" y="0"/>
                  </a:lnTo>
                  <a:lnTo>
                    <a:pt x="0" y="397002"/>
                  </a:lnTo>
                  <a:lnTo>
                    <a:pt x="735329" y="3970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077327" y="1293749"/>
            <a:ext cx="735330" cy="39751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9"/>
              </a:spcBef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Rein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810139" y="2589148"/>
            <a:ext cx="5143500" cy="2133600"/>
            <a:chOff x="3810139" y="2589148"/>
            <a:chExt cx="5143500" cy="2133600"/>
          </a:xfrm>
        </p:grpSpPr>
        <p:sp>
          <p:nvSpPr>
            <p:cNvPr id="24" name="object 24"/>
            <p:cNvSpPr/>
            <p:nvPr/>
          </p:nvSpPr>
          <p:spPr>
            <a:xfrm>
              <a:off x="3810139" y="2589148"/>
              <a:ext cx="1676400" cy="489584"/>
            </a:xfrm>
            <a:custGeom>
              <a:avLst/>
              <a:gdLst/>
              <a:ahLst/>
              <a:cxnLst/>
              <a:rect l="l" t="t" r="r" b="b"/>
              <a:pathLst>
                <a:path w="1676400" h="489585">
                  <a:moveTo>
                    <a:pt x="1676400" y="489203"/>
                  </a:moveTo>
                  <a:lnTo>
                    <a:pt x="1676400" y="0"/>
                  </a:lnTo>
                  <a:lnTo>
                    <a:pt x="0" y="0"/>
                  </a:lnTo>
                  <a:lnTo>
                    <a:pt x="0" y="489204"/>
                  </a:lnTo>
                  <a:lnTo>
                    <a:pt x="1676400" y="489203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40941" y="3503548"/>
              <a:ext cx="1012697" cy="1219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810139" y="2589148"/>
            <a:ext cx="1676400" cy="489584"/>
          </a:xfrm>
          <a:prstGeom prst="rect">
            <a:avLst/>
          </a:prstGeom>
          <a:ln w="31750">
            <a:solidFill>
              <a:srgbClr val="CC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605"/>
              </a:spcBef>
            </a:pPr>
            <a:r>
              <a:rPr sz="2200" b="1" spc="-20" dirty="0">
                <a:solidFill>
                  <a:srgbClr val="CC0000"/>
                </a:solidFill>
                <a:latin typeface="Symbol"/>
                <a:cs typeface="Symbol"/>
              </a:rPr>
              <a:t></a:t>
            </a:r>
            <a:r>
              <a:rPr sz="2200" b="1" spc="-2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CC0000"/>
                </a:solidFill>
                <a:latin typeface="Symbol"/>
                <a:cs typeface="Symbol"/>
              </a:rPr>
              <a:t></a:t>
            </a:r>
            <a:r>
              <a:rPr sz="2200" b="1" spc="-2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CC0000"/>
                </a:solidFill>
                <a:latin typeface="Symbol"/>
                <a:cs typeface="Symbol"/>
              </a:rPr>
              <a:t></a:t>
            </a:r>
            <a:r>
              <a:rPr sz="2200" b="1" spc="14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PA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410327" y="2567051"/>
            <a:ext cx="773430" cy="959485"/>
            <a:chOff x="5410327" y="2567051"/>
            <a:chExt cx="773430" cy="959485"/>
          </a:xfrm>
        </p:grpSpPr>
        <p:sp>
          <p:nvSpPr>
            <p:cNvPr id="28" name="object 28"/>
            <p:cNvSpPr/>
            <p:nvPr/>
          </p:nvSpPr>
          <p:spPr>
            <a:xfrm>
              <a:off x="5562739" y="2567051"/>
              <a:ext cx="546735" cy="327025"/>
            </a:xfrm>
            <a:custGeom>
              <a:avLst/>
              <a:gdLst/>
              <a:ahLst/>
              <a:cxnLst/>
              <a:rect l="l" t="t" r="r" b="b"/>
              <a:pathLst>
                <a:path w="546735" h="327025">
                  <a:moveTo>
                    <a:pt x="119449" y="229037"/>
                  </a:moveTo>
                  <a:lnTo>
                    <a:pt x="94487" y="185165"/>
                  </a:lnTo>
                  <a:lnTo>
                    <a:pt x="0" y="326897"/>
                  </a:lnTo>
                  <a:lnTo>
                    <a:pt x="97535" y="321649"/>
                  </a:lnTo>
                  <a:lnTo>
                    <a:pt x="97535" y="241553"/>
                  </a:lnTo>
                  <a:lnTo>
                    <a:pt x="119449" y="229037"/>
                  </a:lnTo>
                  <a:close/>
                </a:path>
                <a:path w="546735" h="327025">
                  <a:moveTo>
                    <a:pt x="144605" y="273250"/>
                  </a:moveTo>
                  <a:lnTo>
                    <a:pt x="119449" y="229037"/>
                  </a:lnTo>
                  <a:lnTo>
                    <a:pt x="97535" y="241553"/>
                  </a:lnTo>
                  <a:lnTo>
                    <a:pt x="122681" y="285749"/>
                  </a:lnTo>
                  <a:lnTo>
                    <a:pt x="144605" y="273250"/>
                  </a:lnTo>
                  <a:close/>
                </a:path>
                <a:path w="546735" h="327025">
                  <a:moveTo>
                    <a:pt x="169925" y="317753"/>
                  </a:moveTo>
                  <a:lnTo>
                    <a:pt x="144605" y="273250"/>
                  </a:lnTo>
                  <a:lnTo>
                    <a:pt x="122681" y="285749"/>
                  </a:lnTo>
                  <a:lnTo>
                    <a:pt x="97535" y="241553"/>
                  </a:lnTo>
                  <a:lnTo>
                    <a:pt x="97535" y="321649"/>
                  </a:lnTo>
                  <a:lnTo>
                    <a:pt x="169925" y="317753"/>
                  </a:lnTo>
                  <a:close/>
                </a:path>
                <a:path w="546735" h="327025">
                  <a:moveTo>
                    <a:pt x="546353" y="44195"/>
                  </a:moveTo>
                  <a:lnTo>
                    <a:pt x="520445" y="0"/>
                  </a:lnTo>
                  <a:lnTo>
                    <a:pt x="119449" y="229037"/>
                  </a:lnTo>
                  <a:lnTo>
                    <a:pt x="144605" y="273250"/>
                  </a:lnTo>
                  <a:lnTo>
                    <a:pt x="546353" y="44195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10327" y="3122549"/>
              <a:ext cx="773430" cy="403860"/>
            </a:xfrm>
            <a:custGeom>
              <a:avLst/>
              <a:gdLst/>
              <a:ahLst/>
              <a:cxnLst/>
              <a:rect l="l" t="t" r="r" b="b"/>
              <a:pathLst>
                <a:path w="773429" h="403860">
                  <a:moveTo>
                    <a:pt x="170687" y="0"/>
                  </a:moveTo>
                  <a:lnTo>
                    <a:pt x="0" y="0"/>
                  </a:lnTo>
                  <a:lnTo>
                    <a:pt x="102108" y="136398"/>
                  </a:lnTo>
                  <a:lnTo>
                    <a:pt x="102108" y="79248"/>
                  </a:lnTo>
                  <a:lnTo>
                    <a:pt x="124968" y="34289"/>
                  </a:lnTo>
                  <a:lnTo>
                    <a:pt x="147731" y="45658"/>
                  </a:lnTo>
                  <a:lnTo>
                    <a:pt x="170687" y="0"/>
                  </a:lnTo>
                  <a:close/>
                </a:path>
                <a:path w="773429" h="403860">
                  <a:moveTo>
                    <a:pt x="147731" y="45658"/>
                  </a:moveTo>
                  <a:lnTo>
                    <a:pt x="124968" y="34289"/>
                  </a:lnTo>
                  <a:lnTo>
                    <a:pt x="102108" y="79248"/>
                  </a:lnTo>
                  <a:lnTo>
                    <a:pt x="125064" y="90739"/>
                  </a:lnTo>
                  <a:lnTo>
                    <a:pt x="147731" y="45658"/>
                  </a:lnTo>
                  <a:close/>
                </a:path>
                <a:path w="773429" h="403860">
                  <a:moveTo>
                    <a:pt x="125064" y="90739"/>
                  </a:moveTo>
                  <a:lnTo>
                    <a:pt x="102108" y="79248"/>
                  </a:lnTo>
                  <a:lnTo>
                    <a:pt x="102108" y="136398"/>
                  </a:lnTo>
                  <a:lnTo>
                    <a:pt x="125064" y="90739"/>
                  </a:lnTo>
                  <a:close/>
                </a:path>
                <a:path w="773429" h="403860">
                  <a:moveTo>
                    <a:pt x="773429" y="358139"/>
                  </a:moveTo>
                  <a:lnTo>
                    <a:pt x="147731" y="45658"/>
                  </a:lnTo>
                  <a:lnTo>
                    <a:pt x="125064" y="90739"/>
                  </a:lnTo>
                  <a:lnTo>
                    <a:pt x="750570" y="403859"/>
                  </a:lnTo>
                  <a:lnTo>
                    <a:pt x="773429" y="358139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203676" y="3521938"/>
            <a:ext cx="433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85" dirty="0">
                <a:solidFill>
                  <a:srgbClr val="FF0000"/>
                </a:solidFill>
                <a:latin typeface="Verdana"/>
                <a:cs typeface="Verdana"/>
              </a:rPr>
              <a:t>×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2539" y="4875148"/>
            <a:ext cx="3124200" cy="1676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2149475">
              <a:lnSpc>
                <a:spcPct val="100000"/>
              </a:lnSpc>
              <a:spcBef>
                <a:spcPts val="890"/>
              </a:spcBef>
            </a:pPr>
            <a:r>
              <a:rPr sz="22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glucose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2149475">
              <a:lnSpc>
                <a:spcPct val="100000"/>
              </a:lnSpc>
            </a:pPr>
            <a:r>
              <a:rPr sz="2200" b="1" spc="-5" dirty="0">
                <a:solidFill>
                  <a:srgbClr val="FF6500"/>
                </a:solidFill>
                <a:latin typeface="Times New Roman"/>
                <a:cs typeface="Times New Roman"/>
              </a:rPr>
              <a:t>AGL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65629" y="4365625"/>
            <a:ext cx="42925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AA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39839" y="3033648"/>
            <a:ext cx="5362575" cy="2300605"/>
            <a:chOff x="139839" y="3033648"/>
            <a:chExt cx="5362575" cy="2300605"/>
          </a:xfrm>
        </p:grpSpPr>
        <p:sp>
          <p:nvSpPr>
            <p:cNvPr id="34" name="object 34"/>
            <p:cNvSpPr/>
            <p:nvPr/>
          </p:nvSpPr>
          <p:spPr>
            <a:xfrm>
              <a:off x="152539" y="3046348"/>
              <a:ext cx="3124200" cy="1676400"/>
            </a:xfrm>
            <a:custGeom>
              <a:avLst/>
              <a:gdLst/>
              <a:ahLst/>
              <a:cxnLst/>
              <a:rect l="l" t="t" r="r" b="b"/>
              <a:pathLst>
                <a:path w="3124200" h="1676400">
                  <a:moveTo>
                    <a:pt x="0" y="0"/>
                  </a:moveTo>
                  <a:lnTo>
                    <a:pt x="0" y="1676400"/>
                  </a:lnTo>
                  <a:lnTo>
                    <a:pt x="3124199" y="1676400"/>
                  </a:lnTo>
                  <a:lnTo>
                    <a:pt x="3124199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86339" y="3274948"/>
              <a:ext cx="1600200" cy="2043430"/>
            </a:xfrm>
            <a:custGeom>
              <a:avLst/>
              <a:gdLst/>
              <a:ahLst/>
              <a:cxnLst/>
              <a:rect l="l" t="t" r="r" b="b"/>
              <a:pathLst>
                <a:path w="1600200" h="2043429">
                  <a:moveTo>
                    <a:pt x="1600200" y="2042922"/>
                  </a:moveTo>
                  <a:lnTo>
                    <a:pt x="1600200" y="0"/>
                  </a:lnTo>
                  <a:lnTo>
                    <a:pt x="0" y="0"/>
                  </a:lnTo>
                  <a:lnTo>
                    <a:pt x="0" y="2042922"/>
                  </a:lnTo>
                  <a:lnTo>
                    <a:pt x="1600200" y="204292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86339" y="3274948"/>
              <a:ext cx="1600200" cy="2043430"/>
            </a:xfrm>
            <a:custGeom>
              <a:avLst/>
              <a:gdLst/>
              <a:ahLst/>
              <a:cxnLst/>
              <a:rect l="l" t="t" r="r" b="b"/>
              <a:pathLst>
                <a:path w="1600200" h="2043429">
                  <a:moveTo>
                    <a:pt x="0" y="0"/>
                  </a:moveTo>
                  <a:lnTo>
                    <a:pt x="0" y="2042922"/>
                  </a:lnTo>
                  <a:lnTo>
                    <a:pt x="1600200" y="2042922"/>
                  </a:lnTo>
                  <a:lnTo>
                    <a:pt x="1600200" y="0"/>
                  </a:lnTo>
                  <a:lnTo>
                    <a:pt x="0" y="0"/>
                  </a:lnTo>
                  <a:close/>
                </a:path>
              </a:pathLst>
            </a:custGeom>
            <a:ln w="31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508628" y="3314827"/>
            <a:ext cx="1875155" cy="1950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4030" marR="5080" indent="62865" algn="ctr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Times New Roman"/>
                <a:cs typeface="Times New Roman"/>
              </a:rPr>
              <a:t>Apports de  </a:t>
            </a:r>
            <a:r>
              <a:rPr sz="2000" b="1" spc="-10" dirty="0">
                <a:latin typeface="Times New Roman"/>
                <a:cs typeface="Times New Roman"/>
              </a:rPr>
              <a:t>substrats  </a:t>
            </a:r>
            <a:r>
              <a:rPr sz="2000" b="1" spc="-5" dirty="0">
                <a:latin typeface="Times New Roman"/>
                <a:cs typeface="Times New Roman"/>
              </a:rPr>
              <a:t>énergétiques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815"/>
              </a:lnSpc>
            </a:pPr>
            <a:r>
              <a:rPr sz="3600" b="1" spc="85" dirty="0">
                <a:solidFill>
                  <a:srgbClr val="FF0000"/>
                </a:solidFill>
                <a:latin typeface="Verdana"/>
                <a:cs typeface="Verdana"/>
              </a:rPr>
              <a:t>× </a:t>
            </a:r>
            <a:r>
              <a:rPr sz="2200" b="1" spc="-20" dirty="0">
                <a:solidFill>
                  <a:srgbClr val="3333CC"/>
                </a:solidFill>
                <a:latin typeface="Symbol"/>
                <a:cs typeface="Symbol"/>
              </a:rPr>
              <a:t></a:t>
            </a:r>
            <a:r>
              <a:rPr sz="2200" b="1" spc="204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glucose</a:t>
            </a:r>
            <a:endParaRPr sz="2200">
              <a:latin typeface="Times New Roman"/>
              <a:cs typeface="Times New Roman"/>
            </a:endParaRPr>
          </a:p>
          <a:p>
            <a:pPr marL="545465" algn="ctr">
              <a:lnSpc>
                <a:spcPts val="2495"/>
              </a:lnSpc>
            </a:pPr>
            <a:r>
              <a:rPr sz="2200" b="1" spc="-20" dirty="0">
                <a:solidFill>
                  <a:srgbClr val="FF00FF"/>
                </a:solidFill>
                <a:latin typeface="Symbol"/>
                <a:cs typeface="Symbol"/>
              </a:rPr>
              <a:t></a:t>
            </a:r>
            <a:r>
              <a:rPr sz="2200" b="1" spc="-2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AA</a:t>
            </a:r>
            <a:endParaRPr sz="2200">
              <a:latin typeface="Times New Roman"/>
              <a:cs typeface="Times New Roman"/>
            </a:endParaRPr>
          </a:p>
          <a:p>
            <a:pPr marL="550545" algn="ctr">
              <a:lnSpc>
                <a:spcPct val="100000"/>
              </a:lnSpc>
            </a:pPr>
            <a:r>
              <a:rPr sz="2200" b="1" spc="-10" dirty="0">
                <a:solidFill>
                  <a:srgbClr val="FF6500"/>
                </a:solidFill>
                <a:latin typeface="Symbol"/>
                <a:cs typeface="Symbol"/>
              </a:rPr>
              <a:t></a:t>
            </a:r>
            <a:r>
              <a:rPr sz="2200" b="1" spc="-10" dirty="0">
                <a:solidFill>
                  <a:srgbClr val="FF6500"/>
                </a:solidFill>
                <a:latin typeface="Times New Roman"/>
                <a:cs typeface="Times New Roman"/>
              </a:rPr>
              <a:t>AGL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819539" y="2799460"/>
            <a:ext cx="1219200" cy="1847214"/>
            <a:chOff x="2819539" y="2799460"/>
            <a:chExt cx="1219200" cy="1847214"/>
          </a:xfrm>
        </p:grpSpPr>
        <p:sp>
          <p:nvSpPr>
            <p:cNvPr id="39" name="object 39"/>
            <p:cNvSpPr/>
            <p:nvPr/>
          </p:nvSpPr>
          <p:spPr>
            <a:xfrm>
              <a:off x="3029851" y="2799460"/>
              <a:ext cx="932815" cy="932815"/>
            </a:xfrm>
            <a:custGeom>
              <a:avLst/>
              <a:gdLst/>
              <a:ahLst/>
              <a:cxnLst/>
              <a:rect l="l" t="t" r="r" b="b"/>
              <a:pathLst>
                <a:path w="932814" h="932814">
                  <a:moveTo>
                    <a:pt x="842780" y="806949"/>
                  </a:moveTo>
                  <a:lnTo>
                    <a:pt x="36575" y="0"/>
                  </a:lnTo>
                  <a:lnTo>
                    <a:pt x="0" y="36575"/>
                  </a:lnTo>
                  <a:lnTo>
                    <a:pt x="806949" y="842780"/>
                  </a:lnTo>
                  <a:lnTo>
                    <a:pt x="842780" y="806949"/>
                  </a:lnTo>
                  <a:close/>
                </a:path>
                <a:path w="932814" h="932814">
                  <a:moveTo>
                    <a:pt x="861059" y="908699"/>
                  </a:moveTo>
                  <a:lnTo>
                    <a:pt x="861059" y="825246"/>
                  </a:lnTo>
                  <a:lnTo>
                    <a:pt x="825245" y="861060"/>
                  </a:lnTo>
                  <a:lnTo>
                    <a:pt x="806949" y="842780"/>
                  </a:lnTo>
                  <a:lnTo>
                    <a:pt x="771143" y="878586"/>
                  </a:lnTo>
                  <a:lnTo>
                    <a:pt x="861059" y="908699"/>
                  </a:lnTo>
                  <a:close/>
                </a:path>
                <a:path w="932814" h="932814">
                  <a:moveTo>
                    <a:pt x="861059" y="825246"/>
                  </a:moveTo>
                  <a:lnTo>
                    <a:pt x="842780" y="806949"/>
                  </a:lnTo>
                  <a:lnTo>
                    <a:pt x="806949" y="842780"/>
                  </a:lnTo>
                  <a:lnTo>
                    <a:pt x="825245" y="861060"/>
                  </a:lnTo>
                  <a:lnTo>
                    <a:pt x="861059" y="825246"/>
                  </a:lnTo>
                  <a:close/>
                </a:path>
                <a:path w="932814" h="932814">
                  <a:moveTo>
                    <a:pt x="932688" y="932688"/>
                  </a:moveTo>
                  <a:lnTo>
                    <a:pt x="878585" y="771144"/>
                  </a:lnTo>
                  <a:lnTo>
                    <a:pt x="842780" y="806949"/>
                  </a:lnTo>
                  <a:lnTo>
                    <a:pt x="861059" y="825246"/>
                  </a:lnTo>
                  <a:lnTo>
                    <a:pt x="861059" y="908699"/>
                  </a:lnTo>
                  <a:lnTo>
                    <a:pt x="932688" y="932688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19539" y="4494148"/>
              <a:ext cx="1219200" cy="152400"/>
            </a:xfrm>
            <a:custGeom>
              <a:avLst/>
              <a:gdLst/>
              <a:ahLst/>
              <a:cxnLst/>
              <a:rect l="l" t="t" r="r" b="b"/>
              <a:pathLst>
                <a:path w="1219200" h="152400">
                  <a:moveTo>
                    <a:pt x="1091945" y="101345"/>
                  </a:moveTo>
                  <a:lnTo>
                    <a:pt x="1091945" y="51053"/>
                  </a:lnTo>
                  <a:lnTo>
                    <a:pt x="0" y="51053"/>
                  </a:lnTo>
                  <a:lnTo>
                    <a:pt x="0" y="101345"/>
                  </a:lnTo>
                  <a:lnTo>
                    <a:pt x="1091945" y="101345"/>
                  </a:lnTo>
                  <a:close/>
                </a:path>
                <a:path w="1219200" h="152400">
                  <a:moveTo>
                    <a:pt x="1219200" y="76200"/>
                  </a:moveTo>
                  <a:lnTo>
                    <a:pt x="1066800" y="0"/>
                  </a:lnTo>
                  <a:lnTo>
                    <a:pt x="1066800" y="51053"/>
                  </a:lnTo>
                  <a:lnTo>
                    <a:pt x="1091945" y="51053"/>
                  </a:lnTo>
                  <a:lnTo>
                    <a:pt x="1091945" y="139826"/>
                  </a:lnTo>
                  <a:lnTo>
                    <a:pt x="1219200" y="76200"/>
                  </a:lnTo>
                  <a:close/>
                </a:path>
                <a:path w="1219200" h="152400">
                  <a:moveTo>
                    <a:pt x="1091945" y="139826"/>
                  </a:moveTo>
                  <a:lnTo>
                    <a:pt x="1091945" y="101345"/>
                  </a:lnTo>
                  <a:lnTo>
                    <a:pt x="1066800" y="101345"/>
                  </a:lnTo>
                  <a:lnTo>
                    <a:pt x="1066800" y="152400"/>
                  </a:lnTo>
                  <a:lnTo>
                    <a:pt x="1091945" y="13982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36943" y="54865"/>
            <a:ext cx="839343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Lors d’un </a:t>
            </a:r>
            <a:r>
              <a:rPr sz="3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</a:t>
            </a:r>
            <a:r>
              <a:rPr sz="3350" b="1" i="1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 </a:t>
            </a:r>
            <a:r>
              <a:rPr sz="32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mécanismes de</a:t>
            </a:r>
            <a:r>
              <a:rPr sz="3200" b="1" i="1" spc="-5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défense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954413" y="5332348"/>
            <a:ext cx="932180" cy="857250"/>
          </a:xfrm>
          <a:custGeom>
            <a:avLst/>
            <a:gdLst/>
            <a:ahLst/>
            <a:cxnLst/>
            <a:rect l="l" t="t" r="r" b="b"/>
            <a:pathLst>
              <a:path w="932179" h="857250">
                <a:moveTo>
                  <a:pt x="836769" y="121768"/>
                </a:moveTo>
                <a:lnTo>
                  <a:pt x="802596" y="84304"/>
                </a:lnTo>
                <a:lnTo>
                  <a:pt x="0" y="819150"/>
                </a:lnTo>
                <a:lnTo>
                  <a:pt x="34290" y="857250"/>
                </a:lnTo>
                <a:lnTo>
                  <a:pt x="836769" y="121768"/>
                </a:lnTo>
                <a:close/>
              </a:path>
              <a:path w="932179" h="857250">
                <a:moveTo>
                  <a:pt x="931926" y="0"/>
                </a:moveTo>
                <a:lnTo>
                  <a:pt x="768095" y="46481"/>
                </a:lnTo>
                <a:lnTo>
                  <a:pt x="802596" y="84304"/>
                </a:lnTo>
                <a:lnTo>
                  <a:pt x="821435" y="67055"/>
                </a:lnTo>
                <a:lnTo>
                  <a:pt x="855726" y="104393"/>
                </a:lnTo>
                <a:lnTo>
                  <a:pt x="855726" y="142550"/>
                </a:lnTo>
                <a:lnTo>
                  <a:pt x="870965" y="159257"/>
                </a:lnTo>
                <a:lnTo>
                  <a:pt x="931926" y="0"/>
                </a:lnTo>
                <a:close/>
              </a:path>
              <a:path w="932179" h="857250">
                <a:moveTo>
                  <a:pt x="855726" y="104393"/>
                </a:moveTo>
                <a:lnTo>
                  <a:pt x="821435" y="67055"/>
                </a:lnTo>
                <a:lnTo>
                  <a:pt x="802596" y="84304"/>
                </a:lnTo>
                <a:lnTo>
                  <a:pt x="836769" y="121768"/>
                </a:lnTo>
                <a:lnTo>
                  <a:pt x="855726" y="104393"/>
                </a:lnTo>
                <a:close/>
              </a:path>
              <a:path w="932179" h="857250">
                <a:moveTo>
                  <a:pt x="855726" y="142550"/>
                </a:moveTo>
                <a:lnTo>
                  <a:pt x="855726" y="104393"/>
                </a:lnTo>
                <a:lnTo>
                  <a:pt x="836769" y="121768"/>
                </a:lnTo>
                <a:lnTo>
                  <a:pt x="855726" y="14255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9635" y="708025"/>
            <a:ext cx="9874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Times New Roman"/>
                <a:cs typeface="Times New Roman"/>
              </a:rPr>
              <a:t>Insuline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51228" y="609726"/>
            <a:ext cx="1960245" cy="55656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Cortisol,Adrénaline 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Glucagon,GH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307971" y="623176"/>
            <a:ext cx="4787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95" dirty="0">
                <a:solidFill>
                  <a:srgbClr val="FF0000"/>
                </a:solidFill>
                <a:latin typeface="Verdana"/>
                <a:cs typeface="Verdana"/>
              </a:rPr>
              <a:t>×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43139" y="531748"/>
            <a:ext cx="2438400" cy="685800"/>
          </a:xfrm>
          <a:custGeom>
            <a:avLst/>
            <a:gdLst/>
            <a:ahLst/>
            <a:cxnLst/>
            <a:rect l="l" t="t" r="r" b="b"/>
            <a:pathLst>
              <a:path w="2438400" h="685800">
                <a:moveTo>
                  <a:pt x="1219200" y="0"/>
                </a:moveTo>
                <a:lnTo>
                  <a:pt x="1147536" y="580"/>
                </a:lnTo>
                <a:lnTo>
                  <a:pt x="1076967" y="2301"/>
                </a:lnTo>
                <a:lnTo>
                  <a:pt x="1007605" y="5131"/>
                </a:lnTo>
                <a:lnTo>
                  <a:pt x="939565" y="9037"/>
                </a:lnTo>
                <a:lnTo>
                  <a:pt x="872962" y="13988"/>
                </a:lnTo>
                <a:lnTo>
                  <a:pt x="807909" y="19951"/>
                </a:lnTo>
                <a:lnTo>
                  <a:pt x="744521" y="26896"/>
                </a:lnTo>
                <a:lnTo>
                  <a:pt x="682911" y="34789"/>
                </a:lnTo>
                <a:lnTo>
                  <a:pt x="623195" y="43600"/>
                </a:lnTo>
                <a:lnTo>
                  <a:pt x="565485" y="53296"/>
                </a:lnTo>
                <a:lnTo>
                  <a:pt x="509896" y="63846"/>
                </a:lnTo>
                <a:lnTo>
                  <a:pt x="456542" y="75218"/>
                </a:lnTo>
                <a:lnTo>
                  <a:pt x="405537" y="87379"/>
                </a:lnTo>
                <a:lnTo>
                  <a:pt x="356997" y="100298"/>
                </a:lnTo>
                <a:lnTo>
                  <a:pt x="311033" y="113943"/>
                </a:lnTo>
                <a:lnTo>
                  <a:pt x="267761" y="128282"/>
                </a:lnTo>
                <a:lnTo>
                  <a:pt x="227296" y="143284"/>
                </a:lnTo>
                <a:lnTo>
                  <a:pt x="189750" y="158916"/>
                </a:lnTo>
                <a:lnTo>
                  <a:pt x="155238" y="175146"/>
                </a:lnTo>
                <a:lnTo>
                  <a:pt x="95773" y="209276"/>
                </a:lnTo>
                <a:lnTo>
                  <a:pt x="49815" y="245417"/>
                </a:lnTo>
                <a:lnTo>
                  <a:pt x="18275" y="283315"/>
                </a:lnTo>
                <a:lnTo>
                  <a:pt x="2068" y="322716"/>
                </a:lnTo>
                <a:lnTo>
                  <a:pt x="0" y="342900"/>
                </a:lnTo>
                <a:lnTo>
                  <a:pt x="2068" y="363083"/>
                </a:lnTo>
                <a:lnTo>
                  <a:pt x="18275" y="402484"/>
                </a:lnTo>
                <a:lnTo>
                  <a:pt x="49815" y="440382"/>
                </a:lnTo>
                <a:lnTo>
                  <a:pt x="95773" y="476523"/>
                </a:lnTo>
                <a:lnTo>
                  <a:pt x="155238" y="510653"/>
                </a:lnTo>
                <a:lnTo>
                  <a:pt x="189750" y="526883"/>
                </a:lnTo>
                <a:lnTo>
                  <a:pt x="227296" y="542515"/>
                </a:lnTo>
                <a:lnTo>
                  <a:pt x="267761" y="557517"/>
                </a:lnTo>
                <a:lnTo>
                  <a:pt x="311033" y="571856"/>
                </a:lnTo>
                <a:lnTo>
                  <a:pt x="356997" y="585501"/>
                </a:lnTo>
                <a:lnTo>
                  <a:pt x="405537" y="598420"/>
                </a:lnTo>
                <a:lnTo>
                  <a:pt x="456542" y="610581"/>
                </a:lnTo>
                <a:lnTo>
                  <a:pt x="509896" y="621953"/>
                </a:lnTo>
                <a:lnTo>
                  <a:pt x="565485" y="632503"/>
                </a:lnTo>
                <a:lnTo>
                  <a:pt x="623195" y="642199"/>
                </a:lnTo>
                <a:lnTo>
                  <a:pt x="682911" y="651010"/>
                </a:lnTo>
                <a:lnTo>
                  <a:pt x="744521" y="658903"/>
                </a:lnTo>
                <a:lnTo>
                  <a:pt x="807909" y="665848"/>
                </a:lnTo>
                <a:lnTo>
                  <a:pt x="872962" y="671811"/>
                </a:lnTo>
                <a:lnTo>
                  <a:pt x="939565" y="676762"/>
                </a:lnTo>
                <a:lnTo>
                  <a:pt x="1007605" y="680668"/>
                </a:lnTo>
                <a:lnTo>
                  <a:pt x="1076967" y="683498"/>
                </a:lnTo>
                <a:lnTo>
                  <a:pt x="1147536" y="685219"/>
                </a:lnTo>
                <a:lnTo>
                  <a:pt x="1219200" y="685800"/>
                </a:lnTo>
                <a:lnTo>
                  <a:pt x="1290863" y="685219"/>
                </a:lnTo>
                <a:lnTo>
                  <a:pt x="1361432" y="683498"/>
                </a:lnTo>
                <a:lnTo>
                  <a:pt x="1430794" y="680668"/>
                </a:lnTo>
                <a:lnTo>
                  <a:pt x="1498834" y="676762"/>
                </a:lnTo>
                <a:lnTo>
                  <a:pt x="1565437" y="671811"/>
                </a:lnTo>
                <a:lnTo>
                  <a:pt x="1630490" y="665848"/>
                </a:lnTo>
                <a:lnTo>
                  <a:pt x="1693878" y="658903"/>
                </a:lnTo>
                <a:lnTo>
                  <a:pt x="1755488" y="651010"/>
                </a:lnTo>
                <a:lnTo>
                  <a:pt x="1815204" y="642199"/>
                </a:lnTo>
                <a:lnTo>
                  <a:pt x="1872914" y="632503"/>
                </a:lnTo>
                <a:lnTo>
                  <a:pt x="1928503" y="621953"/>
                </a:lnTo>
                <a:lnTo>
                  <a:pt x="1981857" y="610581"/>
                </a:lnTo>
                <a:lnTo>
                  <a:pt x="2032862" y="598420"/>
                </a:lnTo>
                <a:lnTo>
                  <a:pt x="2081402" y="585501"/>
                </a:lnTo>
                <a:lnTo>
                  <a:pt x="2127366" y="571856"/>
                </a:lnTo>
                <a:lnTo>
                  <a:pt x="2170638" y="557517"/>
                </a:lnTo>
                <a:lnTo>
                  <a:pt x="2211103" y="542515"/>
                </a:lnTo>
                <a:lnTo>
                  <a:pt x="2248649" y="526883"/>
                </a:lnTo>
                <a:lnTo>
                  <a:pt x="2283161" y="510653"/>
                </a:lnTo>
                <a:lnTo>
                  <a:pt x="2342626" y="476523"/>
                </a:lnTo>
                <a:lnTo>
                  <a:pt x="2388584" y="440382"/>
                </a:lnTo>
                <a:lnTo>
                  <a:pt x="2420124" y="402484"/>
                </a:lnTo>
                <a:lnTo>
                  <a:pt x="2436331" y="363083"/>
                </a:lnTo>
                <a:lnTo>
                  <a:pt x="2438400" y="342899"/>
                </a:lnTo>
                <a:lnTo>
                  <a:pt x="2436331" y="322716"/>
                </a:lnTo>
                <a:lnTo>
                  <a:pt x="2420124" y="283315"/>
                </a:lnTo>
                <a:lnTo>
                  <a:pt x="2388584" y="245417"/>
                </a:lnTo>
                <a:lnTo>
                  <a:pt x="2342626" y="209276"/>
                </a:lnTo>
                <a:lnTo>
                  <a:pt x="2283161" y="175146"/>
                </a:lnTo>
                <a:lnTo>
                  <a:pt x="2248649" y="158916"/>
                </a:lnTo>
                <a:lnTo>
                  <a:pt x="2211103" y="143284"/>
                </a:lnTo>
                <a:lnTo>
                  <a:pt x="2170638" y="128282"/>
                </a:lnTo>
                <a:lnTo>
                  <a:pt x="2127366" y="113943"/>
                </a:lnTo>
                <a:lnTo>
                  <a:pt x="2081402" y="100298"/>
                </a:lnTo>
                <a:lnTo>
                  <a:pt x="2032862" y="87379"/>
                </a:lnTo>
                <a:lnTo>
                  <a:pt x="1981857" y="75218"/>
                </a:lnTo>
                <a:lnTo>
                  <a:pt x="1928503" y="63846"/>
                </a:lnTo>
                <a:lnTo>
                  <a:pt x="1872914" y="53296"/>
                </a:lnTo>
                <a:lnTo>
                  <a:pt x="1815204" y="43600"/>
                </a:lnTo>
                <a:lnTo>
                  <a:pt x="1755488" y="34789"/>
                </a:lnTo>
                <a:lnTo>
                  <a:pt x="1693878" y="26896"/>
                </a:lnTo>
                <a:lnTo>
                  <a:pt x="1630490" y="19951"/>
                </a:lnTo>
                <a:lnTo>
                  <a:pt x="1565437" y="13988"/>
                </a:lnTo>
                <a:lnTo>
                  <a:pt x="1498834" y="9037"/>
                </a:lnTo>
                <a:lnTo>
                  <a:pt x="1430794" y="5131"/>
                </a:lnTo>
                <a:lnTo>
                  <a:pt x="1361432" y="2301"/>
                </a:lnTo>
                <a:lnTo>
                  <a:pt x="1290863" y="580"/>
                </a:lnTo>
                <a:lnTo>
                  <a:pt x="121920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95721" y="1524126"/>
            <a:ext cx="2183765" cy="14046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0" marR="30480" indent="-57150">
              <a:lnSpc>
                <a:spcPts val="1950"/>
              </a:lnSpc>
              <a:spcBef>
                <a:spcPts val="340"/>
              </a:spcBef>
            </a:pPr>
            <a:r>
              <a:rPr sz="1800" b="1" spc="-5" dirty="0">
                <a:latin typeface="Times New Roman"/>
                <a:cs typeface="Times New Roman"/>
              </a:rPr>
              <a:t>Cortisol, Aldostérone  </a:t>
            </a:r>
            <a:r>
              <a:rPr sz="1800" b="1" dirty="0">
                <a:latin typeface="Times New Roman"/>
                <a:cs typeface="Times New Roman"/>
              </a:rPr>
              <a:t>AVP</a:t>
            </a:r>
            <a:endParaRPr sz="1800">
              <a:latin typeface="Times New Roman"/>
              <a:cs typeface="Times New Roman"/>
            </a:endParaRPr>
          </a:p>
          <a:p>
            <a:pPr marL="260985" marR="360045" indent="-223520">
              <a:lnSpc>
                <a:spcPts val="2610"/>
              </a:lnSpc>
              <a:spcBef>
                <a:spcPts val="1580"/>
              </a:spcBef>
            </a:pPr>
            <a:r>
              <a:rPr sz="2200" b="1" spc="-20" dirty="0">
                <a:solidFill>
                  <a:srgbClr val="009A00"/>
                </a:solidFill>
                <a:latin typeface="Symbol"/>
                <a:cs typeface="Symbol"/>
              </a:rPr>
              <a:t></a:t>
            </a:r>
            <a:r>
              <a:rPr sz="2200" b="1" spc="-85" dirty="0">
                <a:solidFill>
                  <a:srgbClr val="009A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9A00"/>
                </a:solidFill>
                <a:latin typeface="Times New Roman"/>
                <a:cs typeface="Times New Roman"/>
              </a:rPr>
              <a:t>réabsorption  </a:t>
            </a:r>
            <a:r>
              <a:rPr sz="2200" b="1" spc="-5" dirty="0">
                <a:solidFill>
                  <a:srgbClr val="009A00"/>
                </a:solidFill>
                <a:latin typeface="Times New Roman"/>
                <a:cs typeface="Times New Roman"/>
              </a:rPr>
              <a:t>Na</a:t>
            </a:r>
            <a:r>
              <a:rPr sz="2250" b="1" spc="-7" baseline="25925" dirty="0">
                <a:solidFill>
                  <a:srgbClr val="009A00"/>
                </a:solidFill>
                <a:latin typeface="Times New Roman"/>
                <a:cs typeface="Times New Roman"/>
              </a:rPr>
              <a:t>+ </a:t>
            </a:r>
            <a:r>
              <a:rPr sz="2200" b="1" dirty="0">
                <a:solidFill>
                  <a:srgbClr val="009A00"/>
                </a:solidFill>
                <a:latin typeface="Times New Roman"/>
                <a:cs typeface="Times New Roman"/>
              </a:rPr>
              <a:t>/</a:t>
            </a:r>
            <a:r>
              <a:rPr sz="2200" b="1" spc="-20" dirty="0">
                <a:solidFill>
                  <a:srgbClr val="009A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9A00"/>
                </a:solidFill>
                <a:latin typeface="Times New Roman"/>
                <a:cs typeface="Times New Roman"/>
              </a:rPr>
              <a:t>eau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791327" y="1446149"/>
            <a:ext cx="2438400" cy="685800"/>
          </a:xfrm>
          <a:custGeom>
            <a:avLst/>
            <a:gdLst/>
            <a:ahLst/>
            <a:cxnLst/>
            <a:rect l="l" t="t" r="r" b="b"/>
            <a:pathLst>
              <a:path w="2438400" h="685800">
                <a:moveTo>
                  <a:pt x="1219200" y="0"/>
                </a:moveTo>
                <a:lnTo>
                  <a:pt x="1147536" y="580"/>
                </a:lnTo>
                <a:lnTo>
                  <a:pt x="1076967" y="2301"/>
                </a:lnTo>
                <a:lnTo>
                  <a:pt x="1007605" y="5131"/>
                </a:lnTo>
                <a:lnTo>
                  <a:pt x="939565" y="9037"/>
                </a:lnTo>
                <a:lnTo>
                  <a:pt x="872962" y="13988"/>
                </a:lnTo>
                <a:lnTo>
                  <a:pt x="807909" y="19951"/>
                </a:lnTo>
                <a:lnTo>
                  <a:pt x="744521" y="26896"/>
                </a:lnTo>
                <a:lnTo>
                  <a:pt x="682911" y="34789"/>
                </a:lnTo>
                <a:lnTo>
                  <a:pt x="623195" y="43600"/>
                </a:lnTo>
                <a:lnTo>
                  <a:pt x="565485" y="53296"/>
                </a:lnTo>
                <a:lnTo>
                  <a:pt x="509896" y="63846"/>
                </a:lnTo>
                <a:lnTo>
                  <a:pt x="456542" y="75218"/>
                </a:lnTo>
                <a:lnTo>
                  <a:pt x="405537" y="87379"/>
                </a:lnTo>
                <a:lnTo>
                  <a:pt x="356997" y="100298"/>
                </a:lnTo>
                <a:lnTo>
                  <a:pt x="311033" y="113943"/>
                </a:lnTo>
                <a:lnTo>
                  <a:pt x="267761" y="128282"/>
                </a:lnTo>
                <a:lnTo>
                  <a:pt x="227296" y="143284"/>
                </a:lnTo>
                <a:lnTo>
                  <a:pt x="189750" y="158916"/>
                </a:lnTo>
                <a:lnTo>
                  <a:pt x="155238" y="175146"/>
                </a:lnTo>
                <a:lnTo>
                  <a:pt x="95773" y="209276"/>
                </a:lnTo>
                <a:lnTo>
                  <a:pt x="49815" y="245417"/>
                </a:lnTo>
                <a:lnTo>
                  <a:pt x="18275" y="283315"/>
                </a:lnTo>
                <a:lnTo>
                  <a:pt x="2068" y="322716"/>
                </a:lnTo>
                <a:lnTo>
                  <a:pt x="0" y="342900"/>
                </a:lnTo>
                <a:lnTo>
                  <a:pt x="2068" y="363083"/>
                </a:lnTo>
                <a:lnTo>
                  <a:pt x="18275" y="402484"/>
                </a:lnTo>
                <a:lnTo>
                  <a:pt x="49815" y="440382"/>
                </a:lnTo>
                <a:lnTo>
                  <a:pt x="95773" y="476523"/>
                </a:lnTo>
                <a:lnTo>
                  <a:pt x="155238" y="510653"/>
                </a:lnTo>
                <a:lnTo>
                  <a:pt x="189750" y="526883"/>
                </a:lnTo>
                <a:lnTo>
                  <a:pt x="227296" y="542515"/>
                </a:lnTo>
                <a:lnTo>
                  <a:pt x="267761" y="557517"/>
                </a:lnTo>
                <a:lnTo>
                  <a:pt x="311033" y="571856"/>
                </a:lnTo>
                <a:lnTo>
                  <a:pt x="356997" y="585501"/>
                </a:lnTo>
                <a:lnTo>
                  <a:pt x="405537" y="598420"/>
                </a:lnTo>
                <a:lnTo>
                  <a:pt x="456542" y="610581"/>
                </a:lnTo>
                <a:lnTo>
                  <a:pt x="509896" y="621953"/>
                </a:lnTo>
                <a:lnTo>
                  <a:pt x="565485" y="632503"/>
                </a:lnTo>
                <a:lnTo>
                  <a:pt x="623195" y="642199"/>
                </a:lnTo>
                <a:lnTo>
                  <a:pt x="682911" y="651010"/>
                </a:lnTo>
                <a:lnTo>
                  <a:pt x="744521" y="658903"/>
                </a:lnTo>
                <a:lnTo>
                  <a:pt x="807909" y="665848"/>
                </a:lnTo>
                <a:lnTo>
                  <a:pt x="872962" y="671811"/>
                </a:lnTo>
                <a:lnTo>
                  <a:pt x="939565" y="676762"/>
                </a:lnTo>
                <a:lnTo>
                  <a:pt x="1007605" y="680668"/>
                </a:lnTo>
                <a:lnTo>
                  <a:pt x="1076967" y="683498"/>
                </a:lnTo>
                <a:lnTo>
                  <a:pt x="1147536" y="685219"/>
                </a:lnTo>
                <a:lnTo>
                  <a:pt x="1219200" y="685800"/>
                </a:lnTo>
                <a:lnTo>
                  <a:pt x="1290863" y="685219"/>
                </a:lnTo>
                <a:lnTo>
                  <a:pt x="1361432" y="683498"/>
                </a:lnTo>
                <a:lnTo>
                  <a:pt x="1430794" y="680668"/>
                </a:lnTo>
                <a:lnTo>
                  <a:pt x="1498834" y="676762"/>
                </a:lnTo>
                <a:lnTo>
                  <a:pt x="1565437" y="671811"/>
                </a:lnTo>
                <a:lnTo>
                  <a:pt x="1630490" y="665848"/>
                </a:lnTo>
                <a:lnTo>
                  <a:pt x="1693878" y="658903"/>
                </a:lnTo>
                <a:lnTo>
                  <a:pt x="1755488" y="651010"/>
                </a:lnTo>
                <a:lnTo>
                  <a:pt x="1815204" y="642199"/>
                </a:lnTo>
                <a:lnTo>
                  <a:pt x="1872914" y="632503"/>
                </a:lnTo>
                <a:lnTo>
                  <a:pt x="1928503" y="621953"/>
                </a:lnTo>
                <a:lnTo>
                  <a:pt x="1981857" y="610581"/>
                </a:lnTo>
                <a:lnTo>
                  <a:pt x="2032862" y="598420"/>
                </a:lnTo>
                <a:lnTo>
                  <a:pt x="2081402" y="585501"/>
                </a:lnTo>
                <a:lnTo>
                  <a:pt x="2127366" y="571856"/>
                </a:lnTo>
                <a:lnTo>
                  <a:pt x="2170638" y="557517"/>
                </a:lnTo>
                <a:lnTo>
                  <a:pt x="2211103" y="542515"/>
                </a:lnTo>
                <a:lnTo>
                  <a:pt x="2248649" y="526883"/>
                </a:lnTo>
                <a:lnTo>
                  <a:pt x="2283161" y="510653"/>
                </a:lnTo>
                <a:lnTo>
                  <a:pt x="2342626" y="476523"/>
                </a:lnTo>
                <a:lnTo>
                  <a:pt x="2388584" y="440382"/>
                </a:lnTo>
                <a:lnTo>
                  <a:pt x="2420124" y="402484"/>
                </a:lnTo>
                <a:lnTo>
                  <a:pt x="2436331" y="363083"/>
                </a:lnTo>
                <a:lnTo>
                  <a:pt x="2438400" y="342899"/>
                </a:lnTo>
                <a:lnTo>
                  <a:pt x="2436331" y="322716"/>
                </a:lnTo>
                <a:lnTo>
                  <a:pt x="2420124" y="283315"/>
                </a:lnTo>
                <a:lnTo>
                  <a:pt x="2388584" y="245417"/>
                </a:lnTo>
                <a:lnTo>
                  <a:pt x="2342626" y="209276"/>
                </a:lnTo>
                <a:lnTo>
                  <a:pt x="2283161" y="175146"/>
                </a:lnTo>
                <a:lnTo>
                  <a:pt x="2248649" y="158916"/>
                </a:lnTo>
                <a:lnTo>
                  <a:pt x="2211103" y="143284"/>
                </a:lnTo>
                <a:lnTo>
                  <a:pt x="2170638" y="128282"/>
                </a:lnTo>
                <a:lnTo>
                  <a:pt x="2127366" y="113943"/>
                </a:lnTo>
                <a:lnTo>
                  <a:pt x="2081402" y="100298"/>
                </a:lnTo>
                <a:lnTo>
                  <a:pt x="2032862" y="87379"/>
                </a:lnTo>
                <a:lnTo>
                  <a:pt x="1981857" y="75218"/>
                </a:lnTo>
                <a:lnTo>
                  <a:pt x="1928503" y="63846"/>
                </a:lnTo>
                <a:lnTo>
                  <a:pt x="1872914" y="53296"/>
                </a:lnTo>
                <a:lnTo>
                  <a:pt x="1815204" y="43600"/>
                </a:lnTo>
                <a:lnTo>
                  <a:pt x="1755488" y="34789"/>
                </a:lnTo>
                <a:lnTo>
                  <a:pt x="1693878" y="26896"/>
                </a:lnTo>
                <a:lnTo>
                  <a:pt x="1630490" y="19951"/>
                </a:lnTo>
                <a:lnTo>
                  <a:pt x="1565437" y="13988"/>
                </a:lnTo>
                <a:lnTo>
                  <a:pt x="1498834" y="9037"/>
                </a:lnTo>
                <a:lnTo>
                  <a:pt x="1430794" y="5131"/>
                </a:lnTo>
                <a:lnTo>
                  <a:pt x="1361432" y="2301"/>
                </a:lnTo>
                <a:lnTo>
                  <a:pt x="1290863" y="580"/>
                </a:lnTo>
                <a:lnTo>
                  <a:pt x="121920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5854827" y="3033648"/>
          <a:ext cx="3124200" cy="1676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9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Cœur-</a:t>
                      </a:r>
                      <a:r>
                        <a:rPr sz="2000" b="1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Vaisseaux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 gridSpan="2"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200" b="1" spc="-5" dirty="0">
                          <a:solidFill>
                            <a:srgbClr val="CC0000"/>
                          </a:solidFill>
                          <a:latin typeface="Symbol"/>
                          <a:cs typeface="Symbol"/>
                        </a:rPr>
                        <a:t></a:t>
                      </a:r>
                      <a:r>
                        <a:rPr sz="2200" b="1" spc="-5" dirty="0">
                          <a:solidFill>
                            <a:srgbClr val="CC0000"/>
                          </a:solidFill>
                          <a:latin typeface="Times New Roman"/>
                          <a:cs typeface="Times New Roman"/>
                        </a:rPr>
                        <a:t>Vasoconstriction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44525" marR="1321435" indent="-400050">
                        <a:lnSpc>
                          <a:spcPct val="1006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Catécholamines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Cortisol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object 50"/>
          <p:cNvSpPr/>
          <p:nvPr/>
        </p:nvSpPr>
        <p:spPr>
          <a:xfrm>
            <a:off x="5791327" y="3808348"/>
            <a:ext cx="2286000" cy="914400"/>
          </a:xfrm>
          <a:custGeom>
            <a:avLst/>
            <a:gdLst/>
            <a:ahLst/>
            <a:cxnLst/>
            <a:rect l="l" t="t" r="r" b="b"/>
            <a:pathLst>
              <a:path w="2286000" h="914400">
                <a:moveTo>
                  <a:pt x="1143000" y="0"/>
                </a:moveTo>
                <a:lnTo>
                  <a:pt x="1075796" y="777"/>
                </a:lnTo>
                <a:lnTo>
                  <a:pt x="1009621" y="3079"/>
                </a:lnTo>
                <a:lnTo>
                  <a:pt x="944581" y="6865"/>
                </a:lnTo>
                <a:lnTo>
                  <a:pt x="880783" y="12089"/>
                </a:lnTo>
                <a:lnTo>
                  <a:pt x="818333" y="18710"/>
                </a:lnTo>
                <a:lnTo>
                  <a:pt x="757339" y="26684"/>
                </a:lnTo>
                <a:lnTo>
                  <a:pt x="697908" y="35968"/>
                </a:lnTo>
                <a:lnTo>
                  <a:pt x="640146" y="46519"/>
                </a:lnTo>
                <a:lnTo>
                  <a:pt x="584160" y="58294"/>
                </a:lnTo>
                <a:lnTo>
                  <a:pt x="530057" y="71250"/>
                </a:lnTo>
                <a:lnTo>
                  <a:pt x="477944" y="85343"/>
                </a:lnTo>
                <a:lnTo>
                  <a:pt x="427928" y="100530"/>
                </a:lnTo>
                <a:lnTo>
                  <a:pt x="380115" y="116769"/>
                </a:lnTo>
                <a:lnTo>
                  <a:pt x="334613" y="134016"/>
                </a:lnTo>
                <a:lnTo>
                  <a:pt x="291528" y="152229"/>
                </a:lnTo>
                <a:lnTo>
                  <a:pt x="250966" y="171363"/>
                </a:lnTo>
                <a:lnTo>
                  <a:pt x="213036" y="191376"/>
                </a:lnTo>
                <a:lnTo>
                  <a:pt x="177843" y="212225"/>
                </a:lnTo>
                <a:lnTo>
                  <a:pt x="145496" y="233867"/>
                </a:lnTo>
                <a:lnTo>
                  <a:pt x="89761" y="279356"/>
                </a:lnTo>
                <a:lnTo>
                  <a:pt x="46686" y="327498"/>
                </a:lnTo>
                <a:lnTo>
                  <a:pt x="17127" y="377949"/>
                </a:lnTo>
                <a:lnTo>
                  <a:pt x="1938" y="430364"/>
                </a:lnTo>
                <a:lnTo>
                  <a:pt x="0" y="457200"/>
                </a:lnTo>
                <a:lnTo>
                  <a:pt x="1938" y="484035"/>
                </a:lnTo>
                <a:lnTo>
                  <a:pt x="17127" y="536450"/>
                </a:lnTo>
                <a:lnTo>
                  <a:pt x="46686" y="586901"/>
                </a:lnTo>
                <a:lnTo>
                  <a:pt x="89761" y="635043"/>
                </a:lnTo>
                <a:lnTo>
                  <a:pt x="145496" y="680532"/>
                </a:lnTo>
                <a:lnTo>
                  <a:pt x="177843" y="702174"/>
                </a:lnTo>
                <a:lnTo>
                  <a:pt x="213036" y="723023"/>
                </a:lnTo>
                <a:lnTo>
                  <a:pt x="250966" y="743036"/>
                </a:lnTo>
                <a:lnTo>
                  <a:pt x="291528" y="762170"/>
                </a:lnTo>
                <a:lnTo>
                  <a:pt x="334613" y="780383"/>
                </a:lnTo>
                <a:lnTo>
                  <a:pt x="380115" y="797630"/>
                </a:lnTo>
                <a:lnTo>
                  <a:pt x="427928" y="813869"/>
                </a:lnTo>
                <a:lnTo>
                  <a:pt x="477944" y="829056"/>
                </a:lnTo>
                <a:lnTo>
                  <a:pt x="530057" y="843149"/>
                </a:lnTo>
                <a:lnTo>
                  <a:pt x="584160" y="856105"/>
                </a:lnTo>
                <a:lnTo>
                  <a:pt x="640146" y="867880"/>
                </a:lnTo>
                <a:lnTo>
                  <a:pt x="697908" y="878431"/>
                </a:lnTo>
                <a:lnTo>
                  <a:pt x="757339" y="887715"/>
                </a:lnTo>
                <a:lnTo>
                  <a:pt x="818333" y="895689"/>
                </a:lnTo>
                <a:lnTo>
                  <a:pt x="880783" y="902310"/>
                </a:lnTo>
                <a:lnTo>
                  <a:pt x="944581" y="907534"/>
                </a:lnTo>
                <a:lnTo>
                  <a:pt x="1009621" y="911320"/>
                </a:lnTo>
                <a:lnTo>
                  <a:pt x="1075796" y="913622"/>
                </a:lnTo>
                <a:lnTo>
                  <a:pt x="1143000" y="914400"/>
                </a:lnTo>
                <a:lnTo>
                  <a:pt x="1210127" y="913622"/>
                </a:lnTo>
                <a:lnTo>
                  <a:pt x="1276237" y="911320"/>
                </a:lnTo>
                <a:lnTo>
                  <a:pt x="1341223" y="907534"/>
                </a:lnTo>
                <a:lnTo>
                  <a:pt x="1404976" y="902310"/>
                </a:lnTo>
                <a:lnTo>
                  <a:pt x="1467390" y="895689"/>
                </a:lnTo>
                <a:lnTo>
                  <a:pt x="1528357" y="887715"/>
                </a:lnTo>
                <a:lnTo>
                  <a:pt x="1587769" y="878431"/>
                </a:lnTo>
                <a:lnTo>
                  <a:pt x="1645520" y="867880"/>
                </a:lnTo>
                <a:lnTo>
                  <a:pt x="1701500" y="856105"/>
                </a:lnTo>
                <a:lnTo>
                  <a:pt x="1755604" y="843149"/>
                </a:lnTo>
                <a:lnTo>
                  <a:pt x="1807724" y="829056"/>
                </a:lnTo>
                <a:lnTo>
                  <a:pt x="1857751" y="813869"/>
                </a:lnTo>
                <a:lnTo>
                  <a:pt x="1905579" y="797630"/>
                </a:lnTo>
                <a:lnTo>
                  <a:pt x="1951101" y="780383"/>
                </a:lnTo>
                <a:lnTo>
                  <a:pt x="1994208" y="762170"/>
                </a:lnTo>
                <a:lnTo>
                  <a:pt x="2034793" y="743036"/>
                </a:lnTo>
                <a:lnTo>
                  <a:pt x="2072749" y="723023"/>
                </a:lnTo>
                <a:lnTo>
                  <a:pt x="2107968" y="702174"/>
                </a:lnTo>
                <a:lnTo>
                  <a:pt x="2140343" y="680532"/>
                </a:lnTo>
                <a:lnTo>
                  <a:pt x="2196131" y="635043"/>
                </a:lnTo>
                <a:lnTo>
                  <a:pt x="2239253" y="586901"/>
                </a:lnTo>
                <a:lnTo>
                  <a:pt x="2268848" y="536450"/>
                </a:lnTo>
                <a:lnTo>
                  <a:pt x="2284058" y="484035"/>
                </a:lnTo>
                <a:lnTo>
                  <a:pt x="2286000" y="457199"/>
                </a:lnTo>
                <a:lnTo>
                  <a:pt x="2284058" y="430364"/>
                </a:lnTo>
                <a:lnTo>
                  <a:pt x="2268848" y="377949"/>
                </a:lnTo>
                <a:lnTo>
                  <a:pt x="2239253" y="327498"/>
                </a:lnTo>
                <a:lnTo>
                  <a:pt x="2196131" y="279356"/>
                </a:lnTo>
                <a:lnTo>
                  <a:pt x="2140343" y="233867"/>
                </a:lnTo>
                <a:lnTo>
                  <a:pt x="2107968" y="212225"/>
                </a:lnTo>
                <a:lnTo>
                  <a:pt x="2072749" y="191376"/>
                </a:lnTo>
                <a:lnTo>
                  <a:pt x="2034793" y="171363"/>
                </a:lnTo>
                <a:lnTo>
                  <a:pt x="1994208" y="152229"/>
                </a:lnTo>
                <a:lnTo>
                  <a:pt x="1951101" y="134016"/>
                </a:lnTo>
                <a:lnTo>
                  <a:pt x="1905579" y="116769"/>
                </a:lnTo>
                <a:lnTo>
                  <a:pt x="1857751" y="100530"/>
                </a:lnTo>
                <a:lnTo>
                  <a:pt x="1807724" y="85343"/>
                </a:lnTo>
                <a:lnTo>
                  <a:pt x="1755604" y="71250"/>
                </a:lnTo>
                <a:lnTo>
                  <a:pt x="1701500" y="58294"/>
                </a:lnTo>
                <a:lnTo>
                  <a:pt x="1645520" y="46519"/>
                </a:lnTo>
                <a:lnTo>
                  <a:pt x="1587769" y="35968"/>
                </a:lnTo>
                <a:lnTo>
                  <a:pt x="1528357" y="26684"/>
                </a:lnTo>
                <a:lnTo>
                  <a:pt x="1467390" y="18710"/>
                </a:lnTo>
                <a:lnTo>
                  <a:pt x="1404976" y="12089"/>
                </a:lnTo>
                <a:lnTo>
                  <a:pt x="1341223" y="6865"/>
                </a:lnTo>
                <a:lnTo>
                  <a:pt x="1276237" y="3079"/>
                </a:lnTo>
                <a:lnTo>
                  <a:pt x="1210127" y="777"/>
                </a:lnTo>
                <a:lnTo>
                  <a:pt x="114300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172327" y="4951348"/>
            <a:ext cx="2735580" cy="3975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Système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immunitaire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257939" y="5484748"/>
            <a:ext cx="3634104" cy="949960"/>
            <a:chOff x="5257939" y="5484748"/>
            <a:chExt cx="3634104" cy="949960"/>
          </a:xfrm>
        </p:grpSpPr>
        <p:sp>
          <p:nvSpPr>
            <p:cNvPr id="53" name="object 53"/>
            <p:cNvSpPr/>
            <p:nvPr/>
          </p:nvSpPr>
          <p:spPr>
            <a:xfrm>
              <a:off x="7996567" y="5484748"/>
              <a:ext cx="895350" cy="9494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57939" y="5865748"/>
              <a:ext cx="609600" cy="152400"/>
            </a:xfrm>
            <a:custGeom>
              <a:avLst/>
              <a:gdLst/>
              <a:ahLst/>
              <a:cxnLst/>
              <a:rect l="l" t="t" r="r" b="b"/>
              <a:pathLst>
                <a:path w="609600" h="152400">
                  <a:moveTo>
                    <a:pt x="152400" y="51053"/>
                  </a:moveTo>
                  <a:lnTo>
                    <a:pt x="152400" y="0"/>
                  </a:lnTo>
                  <a:lnTo>
                    <a:pt x="0" y="76200"/>
                  </a:lnTo>
                  <a:lnTo>
                    <a:pt x="127241" y="139820"/>
                  </a:lnTo>
                  <a:lnTo>
                    <a:pt x="127241" y="51053"/>
                  </a:lnTo>
                  <a:lnTo>
                    <a:pt x="152400" y="51053"/>
                  </a:lnTo>
                  <a:close/>
                </a:path>
                <a:path w="609600" h="152400">
                  <a:moveTo>
                    <a:pt x="609587" y="101345"/>
                  </a:moveTo>
                  <a:lnTo>
                    <a:pt x="609587" y="51053"/>
                  </a:lnTo>
                  <a:lnTo>
                    <a:pt x="127241" y="51053"/>
                  </a:lnTo>
                  <a:lnTo>
                    <a:pt x="127241" y="101345"/>
                  </a:lnTo>
                  <a:lnTo>
                    <a:pt x="609587" y="101345"/>
                  </a:lnTo>
                  <a:close/>
                </a:path>
                <a:path w="609600" h="152400">
                  <a:moveTo>
                    <a:pt x="152400" y="152400"/>
                  </a:moveTo>
                  <a:lnTo>
                    <a:pt x="152400" y="101345"/>
                  </a:lnTo>
                  <a:lnTo>
                    <a:pt x="127241" y="101345"/>
                  </a:lnTo>
                  <a:lnTo>
                    <a:pt x="127241" y="139820"/>
                  </a:lnTo>
                  <a:lnTo>
                    <a:pt x="152400" y="152400"/>
                  </a:lnTo>
                  <a:close/>
                </a:path>
              </a:pathLst>
            </a:custGeom>
            <a:solidFill>
              <a:srgbClr val="99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924439" y="5484748"/>
            <a:ext cx="1295400" cy="702310"/>
          </a:xfrm>
          <a:prstGeom prst="rect">
            <a:avLst/>
          </a:prstGeom>
          <a:solidFill>
            <a:srgbClr val="CC9900"/>
          </a:solidFill>
          <a:ln w="31750">
            <a:solidFill>
              <a:srgbClr val="9933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2235"/>
              </a:lnSpc>
            </a:pPr>
            <a:r>
              <a:rPr sz="2000" b="1" spc="-5" dirty="0">
                <a:solidFill>
                  <a:srgbClr val="9A3300"/>
                </a:solidFill>
                <a:latin typeface="Times New Roman"/>
                <a:cs typeface="Times New Roman"/>
              </a:rPr>
              <a:t>effet</a:t>
            </a:r>
            <a:r>
              <a:rPr sz="2000" b="1" spc="-85" dirty="0">
                <a:solidFill>
                  <a:srgbClr val="9A33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A3300"/>
                </a:solidFill>
                <a:latin typeface="Times New Roman"/>
                <a:cs typeface="Times New Roman"/>
              </a:rPr>
              <a:t>anti-</a:t>
            </a:r>
            <a:endParaRPr sz="200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  <a:spcBef>
                <a:spcPts val="480"/>
              </a:spcBef>
            </a:pPr>
            <a:r>
              <a:rPr sz="2000" b="1" spc="-10" dirty="0">
                <a:solidFill>
                  <a:srgbClr val="9A3300"/>
                </a:solidFill>
                <a:latin typeface="Times New Roman"/>
                <a:cs typeface="Times New Roman"/>
              </a:rPr>
              <a:t>infectieux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67527" y="4875148"/>
            <a:ext cx="3124200" cy="1676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6475">
              <a:lnSpc>
                <a:spcPts val="1805"/>
              </a:lnSpc>
              <a:spcBef>
                <a:spcPts val="1340"/>
              </a:spcBef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>
              <a:lnSpc>
                <a:spcPts val="2285"/>
              </a:lnSpc>
            </a:pPr>
            <a:r>
              <a:rPr sz="2200" b="1" spc="-5" dirty="0">
                <a:solidFill>
                  <a:srgbClr val="9A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Afflux de </a:t>
            </a:r>
            <a:r>
              <a:rPr sz="2200" b="1" dirty="0">
                <a:solidFill>
                  <a:srgbClr val="9A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cellules</a:t>
            </a:r>
            <a:endParaRPr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marR="1547495">
              <a:lnSpc>
                <a:spcPct val="100000"/>
              </a:lnSpc>
            </a:pPr>
            <a:r>
              <a:rPr sz="2200" b="1" dirty="0">
                <a:solidFill>
                  <a:srgbClr val="9A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immuno-  compétentes</a:t>
            </a:r>
            <a:endParaRPr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423553" y="2040763"/>
            <a:ext cx="5285740" cy="3609340"/>
            <a:chOff x="2423553" y="2040763"/>
            <a:chExt cx="5285740" cy="3609340"/>
          </a:xfrm>
        </p:grpSpPr>
        <p:sp>
          <p:nvSpPr>
            <p:cNvPr id="58" name="object 58"/>
            <p:cNvSpPr/>
            <p:nvPr/>
          </p:nvSpPr>
          <p:spPr>
            <a:xfrm>
              <a:off x="6781926" y="5332348"/>
              <a:ext cx="914400" cy="304800"/>
            </a:xfrm>
            <a:custGeom>
              <a:avLst/>
              <a:gdLst/>
              <a:ahLst/>
              <a:cxnLst/>
              <a:rect l="l" t="t" r="r" b="b"/>
              <a:pathLst>
                <a:path w="914400" h="304800">
                  <a:moveTo>
                    <a:pt x="457200" y="0"/>
                  </a:moveTo>
                  <a:lnTo>
                    <a:pt x="389702" y="1660"/>
                  </a:lnTo>
                  <a:lnTo>
                    <a:pt x="325257" y="6480"/>
                  </a:lnTo>
                  <a:lnTo>
                    <a:pt x="264578" y="14220"/>
                  </a:lnTo>
                  <a:lnTo>
                    <a:pt x="208374" y="24640"/>
                  </a:lnTo>
                  <a:lnTo>
                    <a:pt x="157357" y="37498"/>
                  </a:lnTo>
                  <a:lnTo>
                    <a:pt x="112238" y="52555"/>
                  </a:lnTo>
                  <a:lnTo>
                    <a:pt x="73729" y="69570"/>
                  </a:lnTo>
                  <a:lnTo>
                    <a:pt x="19380" y="108512"/>
                  </a:lnTo>
                  <a:lnTo>
                    <a:pt x="0" y="152400"/>
                  </a:lnTo>
                  <a:lnTo>
                    <a:pt x="4963" y="174842"/>
                  </a:lnTo>
                  <a:lnTo>
                    <a:pt x="42539" y="216497"/>
                  </a:lnTo>
                  <a:lnTo>
                    <a:pt x="112238" y="252244"/>
                  </a:lnTo>
                  <a:lnTo>
                    <a:pt x="157357" y="267301"/>
                  </a:lnTo>
                  <a:lnTo>
                    <a:pt x="208374" y="280159"/>
                  </a:lnTo>
                  <a:lnTo>
                    <a:pt x="264578" y="290579"/>
                  </a:lnTo>
                  <a:lnTo>
                    <a:pt x="325257" y="298319"/>
                  </a:lnTo>
                  <a:lnTo>
                    <a:pt x="389702" y="303139"/>
                  </a:lnTo>
                  <a:lnTo>
                    <a:pt x="457200" y="304800"/>
                  </a:lnTo>
                  <a:lnTo>
                    <a:pt x="524697" y="303139"/>
                  </a:lnTo>
                  <a:lnTo>
                    <a:pt x="589142" y="298319"/>
                  </a:lnTo>
                  <a:lnTo>
                    <a:pt x="649821" y="290579"/>
                  </a:lnTo>
                  <a:lnTo>
                    <a:pt x="706025" y="280159"/>
                  </a:lnTo>
                  <a:lnTo>
                    <a:pt x="757042" y="267301"/>
                  </a:lnTo>
                  <a:lnTo>
                    <a:pt x="802161" y="252244"/>
                  </a:lnTo>
                  <a:lnTo>
                    <a:pt x="840670" y="235229"/>
                  </a:lnTo>
                  <a:lnTo>
                    <a:pt x="895019" y="196287"/>
                  </a:lnTo>
                  <a:lnTo>
                    <a:pt x="914400" y="152399"/>
                  </a:lnTo>
                  <a:lnTo>
                    <a:pt x="909436" y="129957"/>
                  </a:lnTo>
                  <a:lnTo>
                    <a:pt x="871860" y="88302"/>
                  </a:lnTo>
                  <a:lnTo>
                    <a:pt x="802161" y="52555"/>
                  </a:lnTo>
                  <a:lnTo>
                    <a:pt x="757042" y="37498"/>
                  </a:lnTo>
                  <a:lnTo>
                    <a:pt x="706025" y="24640"/>
                  </a:lnTo>
                  <a:lnTo>
                    <a:pt x="649821" y="14220"/>
                  </a:lnTo>
                  <a:lnTo>
                    <a:pt x="589142" y="6480"/>
                  </a:lnTo>
                  <a:lnTo>
                    <a:pt x="524697" y="1660"/>
                  </a:lnTo>
                  <a:lnTo>
                    <a:pt x="457200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2436253" y="2053463"/>
              <a:ext cx="228600" cy="458470"/>
            </a:xfrm>
            <a:custGeom>
              <a:avLst/>
              <a:gdLst/>
              <a:ahLst/>
              <a:cxnLst/>
              <a:rect l="l" t="t" r="r" b="b"/>
              <a:pathLst>
                <a:path w="228600" h="458469">
                  <a:moveTo>
                    <a:pt x="228600" y="344424"/>
                  </a:moveTo>
                  <a:lnTo>
                    <a:pt x="171450" y="343662"/>
                  </a:lnTo>
                  <a:lnTo>
                    <a:pt x="173736" y="762"/>
                  </a:lnTo>
                  <a:lnTo>
                    <a:pt x="59436" y="0"/>
                  </a:lnTo>
                  <a:lnTo>
                    <a:pt x="57150" y="342900"/>
                  </a:lnTo>
                  <a:lnTo>
                    <a:pt x="0" y="342900"/>
                  </a:lnTo>
                  <a:lnTo>
                    <a:pt x="113538" y="457962"/>
                  </a:lnTo>
                  <a:lnTo>
                    <a:pt x="228600" y="3444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2436253" y="2053463"/>
              <a:ext cx="228600" cy="458470"/>
            </a:xfrm>
            <a:custGeom>
              <a:avLst/>
              <a:gdLst/>
              <a:ahLst/>
              <a:cxnLst/>
              <a:rect l="l" t="t" r="r" b="b"/>
              <a:pathLst>
                <a:path w="228600" h="458469">
                  <a:moveTo>
                    <a:pt x="228600" y="344424"/>
                  </a:moveTo>
                  <a:lnTo>
                    <a:pt x="171450" y="343662"/>
                  </a:lnTo>
                  <a:lnTo>
                    <a:pt x="173735" y="762"/>
                  </a:lnTo>
                  <a:lnTo>
                    <a:pt x="59435" y="0"/>
                  </a:lnTo>
                  <a:lnTo>
                    <a:pt x="57150" y="342900"/>
                  </a:lnTo>
                  <a:lnTo>
                    <a:pt x="0" y="342900"/>
                  </a:lnTo>
                  <a:lnTo>
                    <a:pt x="113538" y="457962"/>
                  </a:lnTo>
                  <a:lnTo>
                    <a:pt x="228600" y="34442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908429" y="3527425"/>
            <a:ext cx="8940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glucose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812681" y="3783965"/>
            <a:ext cx="1073785" cy="360680"/>
          </a:xfrm>
          <a:custGeom>
            <a:avLst/>
            <a:gdLst/>
            <a:ahLst/>
            <a:cxnLst/>
            <a:rect l="l" t="t" r="r" b="b"/>
            <a:pathLst>
              <a:path w="1073785" h="360679">
                <a:moveTo>
                  <a:pt x="934004" y="262727"/>
                </a:moveTo>
                <a:lnTo>
                  <a:pt x="13715" y="0"/>
                </a:lnTo>
                <a:lnTo>
                  <a:pt x="0" y="48767"/>
                </a:lnTo>
                <a:lnTo>
                  <a:pt x="920053" y="311428"/>
                </a:lnTo>
                <a:lnTo>
                  <a:pt x="934004" y="262727"/>
                </a:lnTo>
                <a:close/>
              </a:path>
              <a:path w="1073785" h="360679">
                <a:moveTo>
                  <a:pt x="958596" y="350627"/>
                </a:moveTo>
                <a:lnTo>
                  <a:pt x="958596" y="269748"/>
                </a:lnTo>
                <a:lnTo>
                  <a:pt x="944879" y="318515"/>
                </a:lnTo>
                <a:lnTo>
                  <a:pt x="920053" y="311428"/>
                </a:lnTo>
                <a:lnTo>
                  <a:pt x="906017" y="360425"/>
                </a:lnTo>
                <a:lnTo>
                  <a:pt x="958596" y="350627"/>
                </a:lnTo>
                <a:close/>
              </a:path>
              <a:path w="1073785" h="360679">
                <a:moveTo>
                  <a:pt x="958596" y="269748"/>
                </a:moveTo>
                <a:lnTo>
                  <a:pt x="934004" y="262727"/>
                </a:lnTo>
                <a:lnTo>
                  <a:pt x="920053" y="311428"/>
                </a:lnTo>
                <a:lnTo>
                  <a:pt x="944879" y="318515"/>
                </a:lnTo>
                <a:lnTo>
                  <a:pt x="958596" y="269748"/>
                </a:lnTo>
                <a:close/>
              </a:path>
              <a:path w="1073785" h="360679">
                <a:moveTo>
                  <a:pt x="1073658" y="329184"/>
                </a:moveTo>
                <a:lnTo>
                  <a:pt x="947927" y="214122"/>
                </a:lnTo>
                <a:lnTo>
                  <a:pt x="934004" y="262727"/>
                </a:lnTo>
                <a:lnTo>
                  <a:pt x="958596" y="269748"/>
                </a:lnTo>
                <a:lnTo>
                  <a:pt x="958596" y="350627"/>
                </a:lnTo>
                <a:lnTo>
                  <a:pt x="1073658" y="32918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966" y="457936"/>
            <a:ext cx="4190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Glande</a:t>
            </a:r>
            <a:r>
              <a:rPr sz="3600" i="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thyroïde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180" y="2004949"/>
            <a:ext cx="5000625" cy="3164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0" indent="-813435">
              <a:lnSpc>
                <a:spcPct val="100000"/>
              </a:lnSpc>
              <a:spcBef>
                <a:spcPts val="100"/>
              </a:spcBef>
              <a:buClr>
                <a:srgbClr val="010000"/>
              </a:buClr>
              <a:buAutoNum type="arabicPeriod"/>
              <a:tabLst>
                <a:tab pos="825500" algn="l"/>
                <a:tab pos="82613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Anatomie-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0" indent="-813435">
              <a:lnSpc>
                <a:spcPct val="100000"/>
              </a:lnSpc>
              <a:spcBef>
                <a:spcPts val="2295"/>
              </a:spcBef>
              <a:buClr>
                <a:srgbClr val="010000"/>
              </a:buClr>
              <a:buAutoNum type="arabicPeriod"/>
              <a:tabLst>
                <a:tab pos="825500" algn="l"/>
                <a:tab pos="82613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thyroïdiennes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0465" lvl="1" indent="-355600">
              <a:lnSpc>
                <a:spcPct val="100000"/>
              </a:lnSpc>
              <a:spcBef>
                <a:spcPts val="2290"/>
              </a:spcBef>
              <a:buAutoNum type="alphaLcParenR"/>
              <a:tabLst>
                <a:tab pos="11811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Synthèse et</a:t>
            </a:r>
            <a:r>
              <a:rPr sz="24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AutoNum type="alphaLcParenR"/>
            </a:pPr>
            <a:endParaRPr sz="2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975" lvl="1" indent="-372745">
              <a:lnSpc>
                <a:spcPct val="100000"/>
              </a:lnSpc>
              <a:buAutoNum type="alphaLcParenR"/>
              <a:tabLst>
                <a:tab pos="119761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Régulation de la</a:t>
            </a:r>
            <a:r>
              <a:rPr sz="24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9195" lvl="1" indent="-355600">
              <a:lnSpc>
                <a:spcPct val="100000"/>
              </a:lnSpc>
              <a:spcBef>
                <a:spcPts val="2410"/>
              </a:spcBef>
              <a:buAutoNum type="alphaLcParenR"/>
              <a:tabLst>
                <a:tab pos="117983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biologiques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3106" y="1771523"/>
            <a:ext cx="5565775" cy="4337685"/>
            <a:chOff x="1383106" y="1771523"/>
            <a:chExt cx="5565775" cy="4337685"/>
          </a:xfrm>
        </p:grpSpPr>
        <p:sp>
          <p:nvSpPr>
            <p:cNvPr id="3" name="object 3"/>
            <p:cNvSpPr/>
            <p:nvPr/>
          </p:nvSpPr>
          <p:spPr>
            <a:xfrm>
              <a:off x="1619389" y="1771523"/>
              <a:ext cx="5329428" cy="4337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2541" y="2573159"/>
              <a:ext cx="2938780" cy="2759710"/>
            </a:xfrm>
            <a:custGeom>
              <a:avLst/>
              <a:gdLst/>
              <a:ahLst/>
              <a:cxnLst/>
              <a:rect l="l" t="t" r="r" b="b"/>
              <a:pathLst>
                <a:path w="2938779" h="2759710">
                  <a:moveTo>
                    <a:pt x="2311146" y="61722"/>
                  </a:moveTo>
                  <a:lnTo>
                    <a:pt x="2187702" y="0"/>
                  </a:lnTo>
                  <a:lnTo>
                    <a:pt x="2187702" y="41148"/>
                  </a:lnTo>
                  <a:lnTo>
                    <a:pt x="0" y="41148"/>
                  </a:lnTo>
                  <a:lnTo>
                    <a:pt x="0" y="82296"/>
                  </a:lnTo>
                  <a:lnTo>
                    <a:pt x="2187702" y="82296"/>
                  </a:lnTo>
                  <a:lnTo>
                    <a:pt x="2187702" y="124206"/>
                  </a:lnTo>
                  <a:lnTo>
                    <a:pt x="2208276" y="113792"/>
                  </a:lnTo>
                  <a:lnTo>
                    <a:pt x="2311146" y="61722"/>
                  </a:lnTo>
                  <a:close/>
                </a:path>
                <a:path w="2938779" h="2759710">
                  <a:moveTo>
                    <a:pt x="2938272" y="2751582"/>
                  </a:moveTo>
                  <a:lnTo>
                    <a:pt x="2849118" y="2645664"/>
                  </a:lnTo>
                  <a:lnTo>
                    <a:pt x="2832874" y="2683446"/>
                  </a:lnTo>
                  <a:lnTo>
                    <a:pt x="1879854" y="2275332"/>
                  </a:lnTo>
                  <a:lnTo>
                    <a:pt x="1863090" y="2312670"/>
                  </a:lnTo>
                  <a:lnTo>
                    <a:pt x="2816568" y="2721406"/>
                  </a:lnTo>
                  <a:lnTo>
                    <a:pt x="2800350" y="2759202"/>
                  </a:lnTo>
                  <a:lnTo>
                    <a:pt x="2851404" y="2756370"/>
                  </a:lnTo>
                  <a:lnTo>
                    <a:pt x="2938272" y="27515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3743" y="4722748"/>
              <a:ext cx="2147570" cy="144780"/>
            </a:xfrm>
            <a:custGeom>
              <a:avLst/>
              <a:gdLst/>
              <a:ahLst/>
              <a:cxnLst/>
              <a:rect l="l" t="t" r="r" b="b"/>
              <a:pathLst>
                <a:path w="2147570" h="144779">
                  <a:moveTo>
                    <a:pt x="0" y="0"/>
                  </a:moveTo>
                  <a:lnTo>
                    <a:pt x="2147316" y="144779"/>
                  </a:lnTo>
                </a:path>
              </a:pathLst>
            </a:custGeom>
            <a:ln w="412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2541" y="5741542"/>
              <a:ext cx="2857500" cy="124460"/>
            </a:xfrm>
            <a:custGeom>
              <a:avLst/>
              <a:gdLst/>
              <a:ahLst/>
              <a:cxnLst/>
              <a:rect l="l" t="t" r="r" b="b"/>
              <a:pathLst>
                <a:path w="2857500" h="124460">
                  <a:moveTo>
                    <a:pt x="2753868" y="83058"/>
                  </a:moveTo>
                  <a:lnTo>
                    <a:pt x="2753868" y="41910"/>
                  </a:lnTo>
                  <a:lnTo>
                    <a:pt x="0" y="41910"/>
                  </a:lnTo>
                  <a:lnTo>
                    <a:pt x="0" y="83058"/>
                  </a:lnTo>
                  <a:lnTo>
                    <a:pt x="2753868" y="83058"/>
                  </a:lnTo>
                  <a:close/>
                </a:path>
                <a:path w="2857500" h="124460">
                  <a:moveTo>
                    <a:pt x="2857500" y="62484"/>
                  </a:moveTo>
                  <a:lnTo>
                    <a:pt x="2733294" y="0"/>
                  </a:lnTo>
                  <a:lnTo>
                    <a:pt x="2733294" y="41910"/>
                  </a:lnTo>
                  <a:lnTo>
                    <a:pt x="2753868" y="41910"/>
                  </a:lnTo>
                  <a:lnTo>
                    <a:pt x="2753868" y="113982"/>
                  </a:lnTo>
                  <a:lnTo>
                    <a:pt x="2857500" y="62484"/>
                  </a:lnTo>
                  <a:close/>
                </a:path>
                <a:path w="2857500" h="124460">
                  <a:moveTo>
                    <a:pt x="2753868" y="113982"/>
                  </a:moveTo>
                  <a:lnTo>
                    <a:pt x="2753868" y="83058"/>
                  </a:lnTo>
                  <a:lnTo>
                    <a:pt x="2733294" y="83058"/>
                  </a:lnTo>
                  <a:lnTo>
                    <a:pt x="2733294" y="124206"/>
                  </a:lnTo>
                  <a:lnTo>
                    <a:pt x="2753868" y="1139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47761" y="3509644"/>
              <a:ext cx="1783080" cy="124460"/>
            </a:xfrm>
            <a:custGeom>
              <a:avLst/>
              <a:gdLst/>
              <a:ahLst/>
              <a:cxnLst/>
              <a:rect l="l" t="t" r="r" b="b"/>
              <a:pathLst>
                <a:path w="1783079" h="124460">
                  <a:moveTo>
                    <a:pt x="1679447" y="83058"/>
                  </a:moveTo>
                  <a:lnTo>
                    <a:pt x="1679447" y="41148"/>
                  </a:lnTo>
                  <a:lnTo>
                    <a:pt x="0" y="41148"/>
                  </a:lnTo>
                  <a:lnTo>
                    <a:pt x="0" y="83058"/>
                  </a:lnTo>
                  <a:lnTo>
                    <a:pt x="1679447" y="83058"/>
                  </a:lnTo>
                  <a:close/>
                </a:path>
                <a:path w="1783079" h="124460">
                  <a:moveTo>
                    <a:pt x="1783079" y="62484"/>
                  </a:moveTo>
                  <a:lnTo>
                    <a:pt x="1658873" y="0"/>
                  </a:lnTo>
                  <a:lnTo>
                    <a:pt x="1658873" y="41148"/>
                  </a:lnTo>
                  <a:lnTo>
                    <a:pt x="1679447" y="41148"/>
                  </a:lnTo>
                  <a:lnTo>
                    <a:pt x="1679447" y="113982"/>
                  </a:lnTo>
                  <a:lnTo>
                    <a:pt x="1783079" y="62484"/>
                  </a:lnTo>
                  <a:close/>
                </a:path>
                <a:path w="1783079" h="124460">
                  <a:moveTo>
                    <a:pt x="1679447" y="113982"/>
                  </a:moveTo>
                  <a:lnTo>
                    <a:pt x="1679447" y="83058"/>
                  </a:lnTo>
                  <a:lnTo>
                    <a:pt x="1658873" y="83058"/>
                  </a:lnTo>
                  <a:lnTo>
                    <a:pt x="1658873" y="124206"/>
                  </a:lnTo>
                  <a:lnTo>
                    <a:pt x="1679447" y="1139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5114" y="2443860"/>
            <a:ext cx="8312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Times New Roman"/>
                <a:cs typeface="Times New Roman"/>
              </a:rPr>
              <a:t>Larynx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557" y="3380435"/>
            <a:ext cx="102679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Thyroïde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557" y="4459363"/>
            <a:ext cx="9150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Times New Roman"/>
                <a:cs typeface="Times New Roman"/>
              </a:rPr>
              <a:t>Trachée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687" y="5683948"/>
            <a:ext cx="9709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Times New Roman"/>
                <a:cs typeface="Times New Roman"/>
              </a:rPr>
              <a:t>Sternum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72325" y="3163951"/>
            <a:ext cx="1401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Pyramide</a:t>
            </a:r>
            <a:r>
              <a:rPr sz="2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  Lalouette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1360" y="3739197"/>
            <a:ext cx="5753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Lobe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46410" y="3883317"/>
            <a:ext cx="7715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Isthme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59413" y="3365627"/>
            <a:ext cx="2209800" cy="123825"/>
          </a:xfrm>
          <a:custGeom>
            <a:avLst/>
            <a:gdLst/>
            <a:ahLst/>
            <a:cxnLst/>
            <a:rect l="l" t="t" r="r" b="b"/>
            <a:pathLst>
              <a:path w="2209800" h="123825">
                <a:moveTo>
                  <a:pt x="124205" y="41148"/>
                </a:moveTo>
                <a:lnTo>
                  <a:pt x="124205" y="0"/>
                </a:lnTo>
                <a:lnTo>
                  <a:pt x="0" y="61722"/>
                </a:lnTo>
                <a:lnTo>
                  <a:pt x="102857" y="112835"/>
                </a:lnTo>
                <a:lnTo>
                  <a:pt x="102857" y="41148"/>
                </a:lnTo>
                <a:lnTo>
                  <a:pt x="124205" y="41148"/>
                </a:lnTo>
                <a:close/>
              </a:path>
              <a:path w="2209800" h="123825">
                <a:moveTo>
                  <a:pt x="2209787" y="82295"/>
                </a:moveTo>
                <a:lnTo>
                  <a:pt x="2209787" y="41147"/>
                </a:lnTo>
                <a:lnTo>
                  <a:pt x="102857" y="41148"/>
                </a:lnTo>
                <a:lnTo>
                  <a:pt x="102857" y="82296"/>
                </a:lnTo>
                <a:lnTo>
                  <a:pt x="2209787" y="82295"/>
                </a:lnTo>
                <a:close/>
              </a:path>
              <a:path w="2209800" h="123825">
                <a:moveTo>
                  <a:pt x="124205" y="123443"/>
                </a:moveTo>
                <a:lnTo>
                  <a:pt x="124205" y="82296"/>
                </a:lnTo>
                <a:lnTo>
                  <a:pt x="102857" y="82296"/>
                </a:lnTo>
                <a:lnTo>
                  <a:pt x="102857" y="112835"/>
                </a:lnTo>
                <a:lnTo>
                  <a:pt x="124205" y="1234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80983" y="561835"/>
            <a:ext cx="45332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Anatomie-</a:t>
            </a:r>
            <a:r>
              <a:rPr sz="3200" b="1" i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94931" y="86531"/>
            <a:ext cx="21056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lang="de-DE" sz="2000" spc="-5" dirty="0">
                <a:latin typeface="Times New Roman"/>
                <a:cs typeface="Times New Roman"/>
              </a:rPr>
              <a:t>II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spc="-10" dirty="0">
                <a:latin typeface="Times New Roman"/>
                <a:cs typeface="Times New Roman"/>
              </a:rPr>
              <a:t>Glande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thyroïde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0983" y="561835"/>
            <a:ext cx="453326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Anatomie-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635" y="1322197"/>
            <a:ext cx="8406765" cy="470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0"/>
              </a:spcBef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Cellules</a:t>
            </a:r>
            <a:r>
              <a:rPr sz="24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folliculaires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lvl="1" indent="-533400">
              <a:lnSpc>
                <a:spcPct val="100000"/>
              </a:lnSpc>
              <a:spcBef>
                <a:spcPts val="2100"/>
              </a:spcBef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majoritaires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marR="5080" lvl="1" indent="-533400">
              <a:lnSpc>
                <a:spcPct val="150000"/>
              </a:lnSpc>
              <a:spcBef>
                <a:spcPts val="840"/>
              </a:spcBef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thyroglobuline: grosse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molécule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précurseur des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hormones thyroïdiennes T4 et T3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stockée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une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énorme  vésicule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har char="–"/>
            </a:pPr>
            <a:endParaRPr sz="2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Cellules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</a:t>
            </a:r>
            <a:r>
              <a:rPr sz="2400" b="1" spc="-2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parafolliculaires)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lvl="1" indent="-533400">
              <a:lnSpc>
                <a:spcPct val="100000"/>
              </a:lnSpc>
              <a:spcBef>
                <a:spcPts val="2110"/>
              </a:spcBef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Faible quantité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(2%)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marR="220345" lvl="1" indent="-533400">
              <a:lnSpc>
                <a:spcPct val="150000"/>
              </a:lnSpc>
              <a:spcBef>
                <a:spcPts val="840"/>
              </a:spcBef>
              <a:buClr>
                <a:srgbClr val="3433CC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(Thyro)calcitonine: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 participant très faiblement à la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régulation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F660BD60-2CC7-DC41-9439-FD040196C001}"/>
              </a:ext>
            </a:extLst>
          </p:cNvPr>
          <p:cNvSpPr txBox="1">
            <a:spLocks/>
          </p:cNvSpPr>
          <p:nvPr/>
        </p:nvSpPr>
        <p:spPr>
          <a:xfrm>
            <a:off x="494931" y="86531"/>
            <a:ext cx="2105660" cy="33020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fr-BE" sz="2000" spc="-5">
                <a:latin typeface="Times New Roman"/>
                <a:cs typeface="Times New Roman"/>
              </a:rPr>
              <a:t>III. </a:t>
            </a:r>
            <a:r>
              <a:rPr lang="fr-BE" sz="2000" spc="-10">
                <a:latin typeface="Times New Roman"/>
                <a:cs typeface="Times New Roman"/>
              </a:rPr>
              <a:t>Glande</a:t>
            </a:r>
            <a:r>
              <a:rPr lang="fr-BE" sz="2000" spc="-30">
                <a:latin typeface="Times New Roman"/>
                <a:cs typeface="Times New Roman"/>
              </a:rPr>
              <a:t> </a:t>
            </a:r>
            <a:r>
              <a:rPr lang="fr-BE" sz="2000" spc="-5">
                <a:latin typeface="Times New Roman"/>
                <a:cs typeface="Times New Roman"/>
              </a:rPr>
              <a:t>thyroïde</a:t>
            </a:r>
            <a:endParaRPr lang="fr-BE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497" y="1074432"/>
            <a:ext cx="8637905" cy="532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4725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Synthèse et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1739"/>
              </a:spcBef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Formées à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partir de la thyroglobuline</a:t>
            </a:r>
            <a:r>
              <a:rPr sz="2400" b="1" spc="-5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(précurseur)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950"/>
              </a:spcBef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  <a:tab pos="1788795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Riches	en</a:t>
            </a:r>
            <a:r>
              <a:rPr sz="24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>
              <a:lnSpc>
                <a:spcPct val="10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T3: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tri-iodothyronine- T4: tétra-iodothyronine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(thyroxine)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10235">
              <a:lnSpc>
                <a:spcPct val="100000"/>
              </a:lnSpc>
              <a:spcBef>
                <a:spcPts val="1730"/>
              </a:spcBef>
              <a:buClr>
                <a:srgbClr val="000000"/>
              </a:buClr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 libre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(L)= forme active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10235">
              <a:lnSpc>
                <a:spcPct val="100000"/>
              </a:lnSpc>
              <a:spcBef>
                <a:spcPts val="2390"/>
              </a:spcBef>
              <a:buClr>
                <a:srgbClr val="000000"/>
              </a:buClr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Indispensables à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nombreuses</a:t>
            </a:r>
            <a:r>
              <a:rPr sz="2400" b="1" spc="-4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fonctions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4300" lvl="1" indent="-457834">
              <a:lnSpc>
                <a:spcPct val="100000"/>
              </a:lnSpc>
              <a:spcBef>
                <a:spcPts val="1789"/>
              </a:spcBef>
              <a:buClr>
                <a:srgbClr val="010000"/>
              </a:buClr>
              <a:buFont typeface="Arial"/>
              <a:buChar char="–"/>
              <a:tabLst>
                <a:tab pos="1383665" algn="l"/>
                <a:tab pos="1384935" algn="l"/>
              </a:tabLst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cardiaque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4300" lvl="1" indent="-457834">
              <a:lnSpc>
                <a:spcPct val="100000"/>
              </a:lnSpc>
              <a:spcBef>
                <a:spcPts val="1675"/>
              </a:spcBef>
              <a:buClr>
                <a:srgbClr val="010000"/>
              </a:buClr>
              <a:buFont typeface="Arial"/>
              <a:buChar char="–"/>
              <a:tabLst>
                <a:tab pos="1383665" algn="l"/>
                <a:tab pos="1384935" algn="l"/>
              </a:tabLst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Dépense énergétique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température</a:t>
            </a:r>
            <a:r>
              <a:rPr sz="20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corporelle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4300" lvl="1" indent="-457834">
              <a:lnSpc>
                <a:spcPct val="100000"/>
              </a:lnSpc>
              <a:spcBef>
                <a:spcPts val="1675"/>
              </a:spcBef>
              <a:buClr>
                <a:srgbClr val="010000"/>
              </a:buClr>
              <a:buFont typeface="Arial"/>
              <a:buChar char="–"/>
              <a:tabLst>
                <a:tab pos="1383665" algn="l"/>
                <a:tab pos="1384935" algn="l"/>
              </a:tabLst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 nerveux…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1939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Existent sous forme synthétique:</a:t>
            </a:r>
            <a:r>
              <a:rPr sz="2400" b="1" spc="-2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lévothyrox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9795" y="530593"/>
            <a:ext cx="5257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thyroïdiennes</a:t>
            </a:r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A5FE682C-A595-2B4F-88B8-47EF065C86F6}"/>
              </a:ext>
            </a:extLst>
          </p:cNvPr>
          <p:cNvSpPr txBox="1">
            <a:spLocks/>
          </p:cNvSpPr>
          <p:nvPr/>
        </p:nvSpPr>
        <p:spPr>
          <a:xfrm>
            <a:off x="494931" y="86531"/>
            <a:ext cx="2105660" cy="33020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fr-BE" sz="2000" spc="-5">
                <a:latin typeface="Times New Roman"/>
                <a:cs typeface="Times New Roman"/>
              </a:rPr>
              <a:t>III. </a:t>
            </a:r>
            <a:r>
              <a:rPr lang="fr-BE" sz="2000" spc="-10">
                <a:latin typeface="Times New Roman"/>
                <a:cs typeface="Times New Roman"/>
              </a:rPr>
              <a:t>Glande</a:t>
            </a:r>
            <a:r>
              <a:rPr lang="fr-BE" sz="2000" spc="-30">
                <a:latin typeface="Times New Roman"/>
                <a:cs typeface="Times New Roman"/>
              </a:rPr>
              <a:t> </a:t>
            </a:r>
            <a:r>
              <a:rPr lang="fr-BE" sz="2000" spc="-5">
                <a:latin typeface="Times New Roman"/>
                <a:cs typeface="Times New Roman"/>
              </a:rPr>
              <a:t>thyroïde</a:t>
            </a:r>
            <a:endParaRPr lang="fr-BE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795" y="301990"/>
            <a:ext cx="5257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thyroïdiennes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0529" y="886980"/>
            <a:ext cx="48907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Régulation de la</a:t>
            </a:r>
            <a:r>
              <a:rPr sz="28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114" y="2276881"/>
            <a:ext cx="31654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1665" indent="-6096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AXE</a:t>
            </a:r>
            <a:r>
              <a:rPr sz="20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THYREOTROPE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8201" y="2714548"/>
            <a:ext cx="1426311" cy="1191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771849" y="3558984"/>
            <a:ext cx="475615" cy="915035"/>
            <a:chOff x="3771849" y="3558984"/>
            <a:chExt cx="475615" cy="915035"/>
          </a:xfrm>
        </p:grpSpPr>
        <p:sp>
          <p:nvSpPr>
            <p:cNvPr id="8" name="object 8"/>
            <p:cNvSpPr/>
            <p:nvPr/>
          </p:nvSpPr>
          <p:spPr>
            <a:xfrm>
              <a:off x="3776611" y="3563746"/>
              <a:ext cx="466090" cy="905510"/>
            </a:xfrm>
            <a:custGeom>
              <a:avLst/>
              <a:gdLst/>
              <a:ahLst/>
              <a:cxnLst/>
              <a:rect l="l" t="t" r="r" b="b"/>
              <a:pathLst>
                <a:path w="466089" h="905510">
                  <a:moveTo>
                    <a:pt x="465582" y="678941"/>
                  </a:moveTo>
                  <a:lnTo>
                    <a:pt x="348996" y="678941"/>
                  </a:lnTo>
                  <a:lnTo>
                    <a:pt x="348996" y="0"/>
                  </a:lnTo>
                  <a:lnTo>
                    <a:pt x="116586" y="0"/>
                  </a:lnTo>
                  <a:lnTo>
                    <a:pt x="116586" y="678941"/>
                  </a:lnTo>
                  <a:lnTo>
                    <a:pt x="0" y="678941"/>
                  </a:lnTo>
                  <a:lnTo>
                    <a:pt x="232410" y="905255"/>
                  </a:lnTo>
                  <a:lnTo>
                    <a:pt x="465582" y="678941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76611" y="3563746"/>
              <a:ext cx="466090" cy="905510"/>
            </a:xfrm>
            <a:custGeom>
              <a:avLst/>
              <a:gdLst/>
              <a:ahLst/>
              <a:cxnLst/>
              <a:rect l="l" t="t" r="r" b="b"/>
              <a:pathLst>
                <a:path w="466089" h="905510">
                  <a:moveTo>
                    <a:pt x="0" y="678941"/>
                  </a:moveTo>
                  <a:lnTo>
                    <a:pt x="116586" y="678941"/>
                  </a:lnTo>
                  <a:lnTo>
                    <a:pt x="116585" y="0"/>
                  </a:lnTo>
                  <a:lnTo>
                    <a:pt x="348995" y="0"/>
                  </a:lnTo>
                  <a:lnTo>
                    <a:pt x="348996" y="678941"/>
                  </a:lnTo>
                  <a:lnTo>
                    <a:pt x="465581" y="678941"/>
                  </a:lnTo>
                  <a:lnTo>
                    <a:pt x="232410" y="905255"/>
                  </a:lnTo>
                  <a:lnTo>
                    <a:pt x="0" y="678941"/>
                  </a:lnTo>
                  <a:close/>
                </a:path>
              </a:pathLst>
            </a:custGeom>
            <a:ln w="9525">
              <a:solidFill>
                <a:srgbClr val="33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774897" y="5510466"/>
            <a:ext cx="519430" cy="514350"/>
            <a:chOff x="3774897" y="5510466"/>
            <a:chExt cx="519430" cy="514350"/>
          </a:xfrm>
        </p:grpSpPr>
        <p:sp>
          <p:nvSpPr>
            <p:cNvPr id="11" name="object 11"/>
            <p:cNvSpPr/>
            <p:nvPr/>
          </p:nvSpPr>
          <p:spPr>
            <a:xfrm>
              <a:off x="3779659" y="5515228"/>
              <a:ext cx="509905" cy="504825"/>
            </a:xfrm>
            <a:custGeom>
              <a:avLst/>
              <a:gdLst/>
              <a:ahLst/>
              <a:cxnLst/>
              <a:rect l="l" t="t" r="r" b="b"/>
              <a:pathLst>
                <a:path w="509904" h="504825">
                  <a:moveTo>
                    <a:pt x="509777" y="377951"/>
                  </a:moveTo>
                  <a:lnTo>
                    <a:pt x="382524" y="377951"/>
                  </a:lnTo>
                  <a:lnTo>
                    <a:pt x="382523" y="0"/>
                  </a:lnTo>
                  <a:lnTo>
                    <a:pt x="128015" y="0"/>
                  </a:lnTo>
                  <a:lnTo>
                    <a:pt x="128015" y="377951"/>
                  </a:lnTo>
                  <a:lnTo>
                    <a:pt x="0" y="377951"/>
                  </a:lnTo>
                  <a:lnTo>
                    <a:pt x="255270" y="504444"/>
                  </a:lnTo>
                  <a:lnTo>
                    <a:pt x="509777" y="37795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9659" y="5515228"/>
              <a:ext cx="509905" cy="504825"/>
            </a:xfrm>
            <a:custGeom>
              <a:avLst/>
              <a:gdLst/>
              <a:ahLst/>
              <a:cxnLst/>
              <a:rect l="l" t="t" r="r" b="b"/>
              <a:pathLst>
                <a:path w="509904" h="504825">
                  <a:moveTo>
                    <a:pt x="0" y="377951"/>
                  </a:moveTo>
                  <a:lnTo>
                    <a:pt x="128016" y="377951"/>
                  </a:lnTo>
                  <a:lnTo>
                    <a:pt x="128015" y="0"/>
                  </a:lnTo>
                  <a:lnTo>
                    <a:pt x="382523" y="0"/>
                  </a:lnTo>
                  <a:lnTo>
                    <a:pt x="382524" y="377951"/>
                  </a:lnTo>
                  <a:lnTo>
                    <a:pt x="509778" y="377951"/>
                  </a:lnTo>
                  <a:lnTo>
                    <a:pt x="255270" y="504443"/>
                  </a:lnTo>
                  <a:lnTo>
                    <a:pt x="0" y="377951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643311" y="4133722"/>
            <a:ext cx="998912" cy="920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70897" y="2600051"/>
            <a:ext cx="1773555" cy="15043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Hypothalamus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055">
              <a:lnSpc>
                <a:spcPct val="100000"/>
              </a:lnSpc>
              <a:spcBef>
                <a:spcPts val="800"/>
              </a:spcBef>
            </a:pPr>
            <a:r>
              <a:rPr sz="2400" b="1" spc="-5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TRH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0755">
              <a:lnSpc>
                <a:spcPct val="100000"/>
              </a:lnSpc>
              <a:spcBef>
                <a:spcPts val="1060"/>
              </a:spcBef>
            </a:pPr>
            <a:r>
              <a:rPr sz="3200" b="1" i="1" spc="-5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8238" y="4387741"/>
            <a:ext cx="5729605" cy="233426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016000">
              <a:lnSpc>
                <a:spcPct val="100000"/>
              </a:lnSpc>
              <a:spcBef>
                <a:spcPts val="1060"/>
              </a:spcBef>
            </a:pPr>
            <a:r>
              <a:rPr sz="2000" b="1" spc="-5" dirty="0">
                <a:latin typeface="Arial"/>
                <a:cs typeface="Arial"/>
              </a:rPr>
              <a:t>Antéhypophyse (cellules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thyréotropes)</a:t>
            </a:r>
            <a:endParaRPr sz="2000">
              <a:latin typeface="Arial"/>
              <a:cs typeface="Arial"/>
            </a:endParaRPr>
          </a:p>
          <a:p>
            <a:pPr marL="1620520">
              <a:lnSpc>
                <a:spcPct val="100000"/>
              </a:lnSpc>
              <a:spcBef>
                <a:spcPts val="1160"/>
              </a:spcBef>
            </a:pP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TSH</a:t>
            </a:r>
            <a:endParaRPr sz="2400">
              <a:latin typeface="Arial"/>
              <a:cs typeface="Arial"/>
            </a:endParaRPr>
          </a:p>
          <a:p>
            <a:pPr marL="2123440">
              <a:lnSpc>
                <a:spcPct val="100000"/>
              </a:lnSpc>
              <a:spcBef>
                <a:spcPts val="1065"/>
              </a:spcBef>
            </a:pPr>
            <a:r>
              <a:rPr sz="3200" b="1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+ </a:t>
            </a:r>
            <a:r>
              <a:rPr sz="2400" b="1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(et action</a:t>
            </a:r>
            <a:r>
              <a:rPr sz="2400" b="1" i="1" spc="-3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333CC"/>
                </a:solidFill>
                <a:latin typeface="Times New Roman"/>
                <a:cs typeface="Times New Roman"/>
              </a:rPr>
              <a:t>trophique)</a:t>
            </a:r>
            <a:endParaRPr sz="2400">
              <a:latin typeface="Times New Roman"/>
              <a:cs typeface="Times New Roman"/>
            </a:endParaRPr>
          </a:p>
          <a:p>
            <a:pPr marL="1322070">
              <a:lnSpc>
                <a:spcPct val="100000"/>
              </a:lnSpc>
              <a:spcBef>
                <a:spcPts val="370"/>
              </a:spcBef>
            </a:pPr>
            <a:r>
              <a:rPr sz="2000" b="1" spc="-5" dirty="0">
                <a:latin typeface="Arial"/>
                <a:cs typeface="Arial"/>
              </a:rPr>
              <a:t>Thyroïde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Hormones thyroïdiennes (T4,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T3)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76539" y="5332348"/>
            <a:ext cx="1028700" cy="771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5114" y="1355534"/>
            <a:ext cx="8430260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197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Apport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d’iode 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(alimentation,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 iodés):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Carence/ surcharge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iodée: perturbation de leur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synthèse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sz="20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28415">
              <a:lnSpc>
                <a:spcPct val="100000"/>
              </a:lnSpc>
              <a:spcBef>
                <a:spcPts val="229"/>
              </a:spcBef>
            </a:pPr>
            <a:r>
              <a:rPr sz="1800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TRH = thyroropin </a:t>
            </a:r>
            <a:r>
              <a:rPr sz="1800" b="1" i="1" spc="-5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releasing</a:t>
            </a:r>
            <a:r>
              <a:rPr sz="1800" b="1" i="1" spc="-114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91203" y="2471978"/>
            <a:ext cx="3843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3333CC"/>
                </a:solidFill>
                <a:latin typeface="Arial"/>
                <a:cs typeface="Arial"/>
              </a:rPr>
              <a:t>TSH = thyroid </a:t>
            </a:r>
            <a:r>
              <a:rPr sz="1800" b="1" i="1" spc="-5" dirty="0">
                <a:solidFill>
                  <a:srgbClr val="3333CC"/>
                </a:solidFill>
                <a:latin typeface="Arial"/>
                <a:cs typeface="Arial"/>
              </a:rPr>
              <a:t>stimulating</a:t>
            </a:r>
            <a:r>
              <a:rPr sz="1800" b="1" i="1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333CC"/>
                </a:solidFill>
                <a:latin typeface="Arial"/>
                <a:cs typeface="Arial"/>
              </a:rPr>
              <a:t>hormone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DA8A2B12-6601-B945-972E-2CEB0071246C}"/>
              </a:ext>
            </a:extLst>
          </p:cNvPr>
          <p:cNvSpPr txBox="1">
            <a:spLocks/>
          </p:cNvSpPr>
          <p:nvPr/>
        </p:nvSpPr>
        <p:spPr>
          <a:xfrm>
            <a:off x="494931" y="86531"/>
            <a:ext cx="2105660" cy="33020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fr-BE" sz="2000" spc="-5">
                <a:latin typeface="Times New Roman"/>
                <a:cs typeface="Times New Roman"/>
              </a:rPr>
              <a:t>III. </a:t>
            </a:r>
            <a:r>
              <a:rPr lang="fr-BE" sz="2000" spc="-10">
                <a:latin typeface="Times New Roman"/>
                <a:cs typeface="Times New Roman"/>
              </a:rPr>
              <a:t>Glande</a:t>
            </a:r>
            <a:r>
              <a:rPr lang="fr-BE" sz="2000" spc="-30">
                <a:latin typeface="Times New Roman"/>
                <a:cs typeface="Times New Roman"/>
              </a:rPr>
              <a:t> </a:t>
            </a:r>
            <a:r>
              <a:rPr lang="fr-BE" sz="2000" spc="-5">
                <a:latin typeface="Times New Roman"/>
                <a:cs typeface="Times New Roman"/>
              </a:rPr>
              <a:t>thyroïde</a:t>
            </a:r>
            <a:endParaRPr lang="fr-BE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795" y="301990"/>
            <a:ext cx="5257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thyroïdiennes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0529" y="886980"/>
            <a:ext cx="48907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Régulation de la</a:t>
            </a:r>
            <a:r>
              <a:rPr sz="28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114" y="2276881"/>
            <a:ext cx="31654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1665" indent="-6096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AXE</a:t>
            </a:r>
            <a:r>
              <a:rPr sz="20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THYREOTROPE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8201" y="2714548"/>
            <a:ext cx="1426311" cy="1191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771849" y="3558984"/>
            <a:ext cx="475615" cy="915035"/>
            <a:chOff x="3771849" y="3558984"/>
            <a:chExt cx="475615" cy="915035"/>
          </a:xfrm>
        </p:grpSpPr>
        <p:sp>
          <p:nvSpPr>
            <p:cNvPr id="8" name="object 8"/>
            <p:cNvSpPr/>
            <p:nvPr/>
          </p:nvSpPr>
          <p:spPr>
            <a:xfrm>
              <a:off x="3776611" y="3563746"/>
              <a:ext cx="466090" cy="905510"/>
            </a:xfrm>
            <a:custGeom>
              <a:avLst/>
              <a:gdLst/>
              <a:ahLst/>
              <a:cxnLst/>
              <a:rect l="l" t="t" r="r" b="b"/>
              <a:pathLst>
                <a:path w="466089" h="905510">
                  <a:moveTo>
                    <a:pt x="465582" y="678941"/>
                  </a:moveTo>
                  <a:lnTo>
                    <a:pt x="348996" y="678941"/>
                  </a:lnTo>
                  <a:lnTo>
                    <a:pt x="348996" y="0"/>
                  </a:lnTo>
                  <a:lnTo>
                    <a:pt x="116586" y="0"/>
                  </a:lnTo>
                  <a:lnTo>
                    <a:pt x="116586" y="678941"/>
                  </a:lnTo>
                  <a:lnTo>
                    <a:pt x="0" y="678941"/>
                  </a:lnTo>
                  <a:lnTo>
                    <a:pt x="232410" y="905255"/>
                  </a:lnTo>
                  <a:lnTo>
                    <a:pt x="465582" y="678941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76611" y="3563746"/>
              <a:ext cx="466090" cy="905510"/>
            </a:xfrm>
            <a:custGeom>
              <a:avLst/>
              <a:gdLst/>
              <a:ahLst/>
              <a:cxnLst/>
              <a:rect l="l" t="t" r="r" b="b"/>
              <a:pathLst>
                <a:path w="466089" h="905510">
                  <a:moveTo>
                    <a:pt x="0" y="678941"/>
                  </a:moveTo>
                  <a:lnTo>
                    <a:pt x="116586" y="678941"/>
                  </a:lnTo>
                  <a:lnTo>
                    <a:pt x="116585" y="0"/>
                  </a:lnTo>
                  <a:lnTo>
                    <a:pt x="348995" y="0"/>
                  </a:lnTo>
                  <a:lnTo>
                    <a:pt x="348996" y="678941"/>
                  </a:lnTo>
                  <a:lnTo>
                    <a:pt x="465581" y="678941"/>
                  </a:lnTo>
                  <a:lnTo>
                    <a:pt x="232410" y="905255"/>
                  </a:lnTo>
                  <a:lnTo>
                    <a:pt x="0" y="678941"/>
                  </a:lnTo>
                  <a:close/>
                </a:path>
              </a:pathLst>
            </a:custGeom>
            <a:ln w="9525">
              <a:solidFill>
                <a:srgbClr val="33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774897" y="5510466"/>
            <a:ext cx="519430" cy="514350"/>
            <a:chOff x="3774897" y="5510466"/>
            <a:chExt cx="519430" cy="514350"/>
          </a:xfrm>
        </p:grpSpPr>
        <p:sp>
          <p:nvSpPr>
            <p:cNvPr id="11" name="object 11"/>
            <p:cNvSpPr/>
            <p:nvPr/>
          </p:nvSpPr>
          <p:spPr>
            <a:xfrm>
              <a:off x="3779659" y="5515228"/>
              <a:ext cx="509905" cy="504825"/>
            </a:xfrm>
            <a:custGeom>
              <a:avLst/>
              <a:gdLst/>
              <a:ahLst/>
              <a:cxnLst/>
              <a:rect l="l" t="t" r="r" b="b"/>
              <a:pathLst>
                <a:path w="509904" h="504825">
                  <a:moveTo>
                    <a:pt x="509777" y="377951"/>
                  </a:moveTo>
                  <a:lnTo>
                    <a:pt x="382524" y="377951"/>
                  </a:lnTo>
                  <a:lnTo>
                    <a:pt x="382523" y="0"/>
                  </a:lnTo>
                  <a:lnTo>
                    <a:pt x="128015" y="0"/>
                  </a:lnTo>
                  <a:lnTo>
                    <a:pt x="128015" y="377951"/>
                  </a:lnTo>
                  <a:lnTo>
                    <a:pt x="0" y="377951"/>
                  </a:lnTo>
                  <a:lnTo>
                    <a:pt x="255270" y="504444"/>
                  </a:lnTo>
                  <a:lnTo>
                    <a:pt x="509777" y="37795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9659" y="5515228"/>
              <a:ext cx="509905" cy="504825"/>
            </a:xfrm>
            <a:custGeom>
              <a:avLst/>
              <a:gdLst/>
              <a:ahLst/>
              <a:cxnLst/>
              <a:rect l="l" t="t" r="r" b="b"/>
              <a:pathLst>
                <a:path w="509904" h="504825">
                  <a:moveTo>
                    <a:pt x="0" y="377951"/>
                  </a:moveTo>
                  <a:lnTo>
                    <a:pt x="128016" y="377951"/>
                  </a:lnTo>
                  <a:lnTo>
                    <a:pt x="128015" y="0"/>
                  </a:lnTo>
                  <a:lnTo>
                    <a:pt x="382523" y="0"/>
                  </a:lnTo>
                  <a:lnTo>
                    <a:pt x="382524" y="377951"/>
                  </a:lnTo>
                  <a:lnTo>
                    <a:pt x="509778" y="377951"/>
                  </a:lnTo>
                  <a:lnTo>
                    <a:pt x="255270" y="504443"/>
                  </a:lnTo>
                  <a:lnTo>
                    <a:pt x="0" y="377951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643311" y="4133722"/>
            <a:ext cx="998912" cy="920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70897" y="2600051"/>
            <a:ext cx="1773555" cy="15043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000" b="1" spc="-10" dirty="0">
                <a:latin typeface="Arial"/>
                <a:cs typeface="Arial"/>
              </a:rPr>
              <a:t>Hypothalamus</a:t>
            </a:r>
            <a:endParaRPr sz="2000">
              <a:latin typeface="Arial"/>
              <a:cs typeface="Arial"/>
            </a:endParaRPr>
          </a:p>
          <a:p>
            <a:pPr marL="313055">
              <a:lnSpc>
                <a:spcPct val="100000"/>
              </a:lnSpc>
              <a:spcBef>
                <a:spcPts val="800"/>
              </a:spcBef>
            </a:pPr>
            <a:r>
              <a:rPr sz="2400" b="1" spc="-5" dirty="0">
                <a:solidFill>
                  <a:srgbClr val="33CCFF"/>
                </a:solidFill>
                <a:latin typeface="Arial"/>
                <a:cs typeface="Arial"/>
              </a:rPr>
              <a:t>TRH</a:t>
            </a:r>
            <a:endParaRPr sz="2400">
              <a:latin typeface="Arial"/>
              <a:cs typeface="Arial"/>
            </a:endParaRPr>
          </a:p>
          <a:p>
            <a:pPr marL="960755">
              <a:lnSpc>
                <a:spcPct val="100000"/>
              </a:lnSpc>
              <a:spcBef>
                <a:spcPts val="1060"/>
              </a:spcBef>
            </a:pPr>
            <a:r>
              <a:rPr sz="3200" b="1" i="1" spc="-5" dirty="0">
                <a:solidFill>
                  <a:srgbClr val="33CCFF"/>
                </a:solidFill>
                <a:latin typeface="Times New Roman"/>
                <a:cs typeface="Times New Roman"/>
              </a:rPr>
              <a:t>+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660019" y="3260471"/>
            <a:ext cx="1544320" cy="3294379"/>
            <a:chOff x="6660019" y="3260471"/>
            <a:chExt cx="1544320" cy="3294379"/>
          </a:xfrm>
        </p:grpSpPr>
        <p:sp>
          <p:nvSpPr>
            <p:cNvPr id="16" name="object 16"/>
            <p:cNvSpPr/>
            <p:nvPr/>
          </p:nvSpPr>
          <p:spPr>
            <a:xfrm>
              <a:off x="6948817" y="6522592"/>
              <a:ext cx="1224280" cy="0"/>
            </a:xfrm>
            <a:custGeom>
              <a:avLst/>
              <a:gdLst/>
              <a:ahLst/>
              <a:cxnLst/>
              <a:rect l="l" t="t" r="r" b="b"/>
              <a:pathLst>
                <a:path w="1224279">
                  <a:moveTo>
                    <a:pt x="0" y="0"/>
                  </a:moveTo>
                  <a:lnTo>
                    <a:pt x="1223772" y="0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72577" y="3355721"/>
              <a:ext cx="0" cy="3167380"/>
            </a:xfrm>
            <a:custGeom>
              <a:avLst/>
              <a:gdLst/>
              <a:ahLst/>
              <a:cxnLst/>
              <a:rect l="l" t="t" r="r" b="b"/>
              <a:pathLst>
                <a:path h="3167379">
                  <a:moveTo>
                    <a:pt x="0" y="3166872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60020" y="3260483"/>
              <a:ext cx="1512570" cy="2062480"/>
            </a:xfrm>
            <a:custGeom>
              <a:avLst/>
              <a:gdLst/>
              <a:ahLst/>
              <a:cxnLst/>
              <a:rect l="l" t="t" r="r" b="b"/>
              <a:pathLst>
                <a:path w="1512570" h="2062479">
                  <a:moveTo>
                    <a:pt x="1512570" y="1935480"/>
                  </a:moveTo>
                  <a:lnTo>
                    <a:pt x="190500" y="1935480"/>
                  </a:lnTo>
                  <a:lnTo>
                    <a:pt x="190500" y="1871472"/>
                  </a:lnTo>
                  <a:lnTo>
                    <a:pt x="0" y="1966722"/>
                  </a:lnTo>
                  <a:lnTo>
                    <a:pt x="158496" y="2045970"/>
                  </a:lnTo>
                  <a:lnTo>
                    <a:pt x="190500" y="2061972"/>
                  </a:lnTo>
                  <a:lnTo>
                    <a:pt x="190500" y="1998726"/>
                  </a:lnTo>
                  <a:lnTo>
                    <a:pt x="1512570" y="1998726"/>
                  </a:lnTo>
                  <a:lnTo>
                    <a:pt x="1512570" y="1935480"/>
                  </a:lnTo>
                  <a:close/>
                </a:path>
                <a:path w="1512570" h="2062479">
                  <a:moveTo>
                    <a:pt x="1512570" y="64008"/>
                  </a:moveTo>
                  <a:lnTo>
                    <a:pt x="190500" y="64008"/>
                  </a:lnTo>
                  <a:lnTo>
                    <a:pt x="190500" y="0"/>
                  </a:lnTo>
                  <a:lnTo>
                    <a:pt x="0" y="95250"/>
                  </a:lnTo>
                  <a:lnTo>
                    <a:pt x="158496" y="174498"/>
                  </a:lnTo>
                  <a:lnTo>
                    <a:pt x="190500" y="190500"/>
                  </a:lnTo>
                  <a:lnTo>
                    <a:pt x="190500" y="127254"/>
                  </a:lnTo>
                  <a:lnTo>
                    <a:pt x="1512570" y="127254"/>
                  </a:lnTo>
                  <a:lnTo>
                    <a:pt x="1512570" y="6400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95538" y="4387741"/>
            <a:ext cx="5767705" cy="233426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028700">
              <a:lnSpc>
                <a:spcPct val="100000"/>
              </a:lnSpc>
              <a:spcBef>
                <a:spcPts val="1060"/>
              </a:spcBef>
            </a:pPr>
            <a:r>
              <a:rPr sz="2000" b="1" spc="-5" dirty="0">
                <a:latin typeface="Arial"/>
                <a:cs typeface="Arial"/>
              </a:rPr>
              <a:t>Antéhypophyse (cellules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thyréotropes)</a:t>
            </a:r>
            <a:endParaRPr sz="2000">
              <a:latin typeface="Arial"/>
              <a:cs typeface="Arial"/>
            </a:endParaRPr>
          </a:p>
          <a:p>
            <a:pPr marL="1633220">
              <a:lnSpc>
                <a:spcPct val="100000"/>
              </a:lnSpc>
              <a:spcBef>
                <a:spcPts val="1160"/>
              </a:spcBef>
            </a:pP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TSH</a:t>
            </a:r>
            <a:endParaRPr sz="2400">
              <a:latin typeface="Arial"/>
              <a:cs typeface="Arial"/>
            </a:endParaRPr>
          </a:p>
          <a:p>
            <a:pPr marL="2136140">
              <a:lnSpc>
                <a:spcPct val="100000"/>
              </a:lnSpc>
              <a:spcBef>
                <a:spcPts val="265"/>
              </a:spcBef>
            </a:pPr>
            <a:r>
              <a:rPr sz="3200" b="1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+ </a:t>
            </a:r>
            <a:r>
              <a:rPr sz="2400" b="1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(et action</a:t>
            </a:r>
            <a:r>
              <a:rPr sz="2400" b="1" i="1" spc="-3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400" b="1" i="1" spc="-70" dirty="0">
                <a:solidFill>
                  <a:srgbClr val="3333CC"/>
                </a:solidFill>
                <a:latin typeface="Times New Roman"/>
                <a:cs typeface="Times New Roman"/>
              </a:rPr>
              <a:t>trophique)</a:t>
            </a:r>
            <a:r>
              <a:rPr sz="6000" b="1" i="1" spc="-104" baseline="20833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endParaRPr sz="6000" baseline="20833">
              <a:latin typeface="Times New Roman"/>
              <a:cs typeface="Times New Roman"/>
            </a:endParaRPr>
          </a:p>
          <a:p>
            <a:pPr marL="1334770">
              <a:lnSpc>
                <a:spcPct val="100000"/>
              </a:lnSpc>
              <a:spcBef>
                <a:spcPts val="210"/>
              </a:spcBef>
            </a:pPr>
            <a:r>
              <a:rPr sz="2000" b="1" spc="-5" dirty="0">
                <a:latin typeface="Arial"/>
                <a:cs typeface="Arial"/>
              </a:rPr>
              <a:t>Thyroïde</a:t>
            </a:r>
            <a:endParaRPr sz="2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225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Hormones thyroïdiennes (T4,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T3)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28306" y="3298901"/>
            <a:ext cx="1949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76539" y="5332348"/>
            <a:ext cx="1028700" cy="771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5114" y="1355534"/>
            <a:ext cx="8430260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197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Apport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d’iode 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(alimentation,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 iodés):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Carence/ surcharge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iodée: perturbation de leur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synthèse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sz="20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28415">
              <a:lnSpc>
                <a:spcPct val="100000"/>
              </a:lnSpc>
              <a:spcBef>
                <a:spcPts val="229"/>
              </a:spcBef>
            </a:pPr>
            <a:r>
              <a:rPr sz="1800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TRH = thyroropin </a:t>
            </a:r>
            <a:r>
              <a:rPr sz="1800" b="1" i="1" spc="-5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releasing</a:t>
            </a:r>
            <a:r>
              <a:rPr sz="1800" b="1" i="1" spc="-114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91203" y="2471978"/>
            <a:ext cx="3843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3333CC"/>
                </a:solidFill>
                <a:latin typeface="Arial"/>
                <a:cs typeface="Arial"/>
              </a:rPr>
              <a:t>TSH = thyroid </a:t>
            </a:r>
            <a:r>
              <a:rPr sz="1800" b="1" i="1" spc="-5" dirty="0">
                <a:solidFill>
                  <a:srgbClr val="3333CC"/>
                </a:solidFill>
                <a:latin typeface="Arial"/>
                <a:cs typeface="Arial"/>
              </a:rPr>
              <a:t>stimulating</a:t>
            </a:r>
            <a:r>
              <a:rPr sz="1800" b="1" i="1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333CC"/>
                </a:solidFill>
                <a:latin typeface="Arial"/>
                <a:cs typeface="Arial"/>
              </a:rPr>
              <a:t>hormone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959C383D-6EF4-2B47-A5FD-06AB6FC6C0EE}"/>
              </a:ext>
            </a:extLst>
          </p:cNvPr>
          <p:cNvSpPr txBox="1">
            <a:spLocks/>
          </p:cNvSpPr>
          <p:nvPr/>
        </p:nvSpPr>
        <p:spPr>
          <a:xfrm>
            <a:off x="494931" y="86531"/>
            <a:ext cx="2105660" cy="33020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fr-BE" sz="2000" spc="-5">
                <a:latin typeface="Times New Roman"/>
                <a:cs typeface="Times New Roman"/>
              </a:rPr>
              <a:t>III. </a:t>
            </a:r>
            <a:r>
              <a:rPr lang="fr-BE" sz="2000" spc="-10">
                <a:latin typeface="Times New Roman"/>
                <a:cs typeface="Times New Roman"/>
              </a:rPr>
              <a:t>Glande</a:t>
            </a:r>
            <a:r>
              <a:rPr lang="fr-BE" sz="2000" spc="-30">
                <a:latin typeface="Times New Roman"/>
                <a:cs typeface="Times New Roman"/>
              </a:rPr>
              <a:t> </a:t>
            </a:r>
            <a:r>
              <a:rPr lang="fr-BE" sz="2000" spc="-5">
                <a:latin typeface="Times New Roman"/>
                <a:cs typeface="Times New Roman"/>
              </a:rPr>
              <a:t>thyroïde</a:t>
            </a:r>
            <a:endParaRPr lang="fr-BE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795" y="301990"/>
            <a:ext cx="5257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thyroïdiennes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5114" y="656787"/>
            <a:ext cx="8630920" cy="5977255"/>
          </a:xfrm>
          <a:prstGeom prst="rect">
            <a:avLst/>
          </a:prstGeom>
        </p:spPr>
        <p:txBody>
          <a:bodyPr vert="horz" wrap="square" lIns="0" tIns="243205" rIns="0" bIns="0" rtlCol="0">
            <a:spAutoFit/>
          </a:bodyPr>
          <a:lstStyle/>
          <a:p>
            <a:pPr marL="2063114">
              <a:lnSpc>
                <a:spcPct val="100000"/>
              </a:lnSpc>
              <a:spcBef>
                <a:spcPts val="1915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Actions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biologiques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1550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sz="24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métaboliques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marR="365125" indent="-533400">
              <a:lnSpc>
                <a:spcPct val="150000"/>
              </a:lnSpc>
              <a:spcBef>
                <a:spcPts val="545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métabolisme de base (dépense énergétique de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repos) -Accélération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différents</a:t>
            </a:r>
            <a:r>
              <a:rPr sz="20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métabolismes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1935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sz="24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cardiovasculaires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>
              <a:lnSpc>
                <a:spcPct val="100000"/>
              </a:lnSpc>
              <a:spcBef>
                <a:spcPts val="175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fréquence et débit cardiaque- Augmentation</a:t>
            </a:r>
            <a:r>
              <a:rPr sz="20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1935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sur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sz="2400" b="1" spc="-2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nerveux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marR="5080">
              <a:lnSpc>
                <a:spcPct val="169700"/>
              </a:lnSpc>
              <a:spcBef>
                <a:spcPts val="7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de la vigilance- Accélération de la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motricité digestive  (transit)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1939"/>
              </a:spcBef>
              <a:buClr>
                <a:srgbClr val="000000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sur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croissance et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sz="2400" b="1" spc="-2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>
              <a:lnSpc>
                <a:spcPct val="100000"/>
              </a:lnSpc>
              <a:spcBef>
                <a:spcPts val="295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Maturation osseuse – développement du système</a:t>
            </a:r>
            <a:r>
              <a:rPr sz="20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nerveux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9B925551-5158-8640-8509-6DB45D2E2541}"/>
              </a:ext>
            </a:extLst>
          </p:cNvPr>
          <p:cNvSpPr txBox="1">
            <a:spLocks/>
          </p:cNvSpPr>
          <p:nvPr/>
        </p:nvSpPr>
        <p:spPr>
          <a:xfrm>
            <a:off x="494931" y="86531"/>
            <a:ext cx="2105660" cy="33020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fr-BE" sz="2000" spc="-5">
                <a:latin typeface="Times New Roman"/>
                <a:cs typeface="Times New Roman"/>
              </a:rPr>
              <a:t>III. </a:t>
            </a:r>
            <a:r>
              <a:rPr lang="fr-BE" sz="2000" spc="-10">
                <a:latin typeface="Times New Roman"/>
                <a:cs typeface="Times New Roman"/>
              </a:rPr>
              <a:t>Glande</a:t>
            </a:r>
            <a:r>
              <a:rPr lang="fr-BE" sz="2000" spc="-30">
                <a:latin typeface="Times New Roman"/>
                <a:cs typeface="Times New Roman"/>
              </a:rPr>
              <a:t> </a:t>
            </a:r>
            <a:r>
              <a:rPr lang="fr-BE" sz="2000" spc="-5">
                <a:latin typeface="Times New Roman"/>
                <a:cs typeface="Times New Roman"/>
              </a:rPr>
              <a:t>thyroïde</a:t>
            </a:r>
            <a:endParaRPr lang="fr-BE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7920" y="457936"/>
            <a:ext cx="4925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sz="3600" i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600" i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Pancréas</a:t>
            </a:r>
            <a:r>
              <a:rPr sz="3600" i="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endocrine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180" y="2004949"/>
            <a:ext cx="8013700" cy="3164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0" indent="-813435">
              <a:lnSpc>
                <a:spcPct val="100000"/>
              </a:lnSpc>
              <a:spcBef>
                <a:spcPts val="100"/>
              </a:spcBef>
              <a:buClr>
                <a:srgbClr val="010000"/>
              </a:buClr>
              <a:buAutoNum type="arabicPeriod"/>
              <a:tabLst>
                <a:tab pos="825500" algn="l"/>
                <a:tab pos="82613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Anatomie-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0" indent="-813435">
              <a:lnSpc>
                <a:spcPct val="100000"/>
              </a:lnSpc>
              <a:spcBef>
                <a:spcPts val="2295"/>
              </a:spcBef>
              <a:buClr>
                <a:srgbClr val="010000"/>
              </a:buClr>
              <a:buAutoNum type="arabicPeriod"/>
              <a:tabLst>
                <a:tab pos="825500" algn="l"/>
                <a:tab pos="82613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et régulation des hormones</a:t>
            </a:r>
            <a:r>
              <a:rPr sz="24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pancréatiques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9830" lvl="1" indent="-355600">
              <a:lnSpc>
                <a:spcPct val="100000"/>
              </a:lnSpc>
              <a:spcBef>
                <a:spcPts val="2290"/>
              </a:spcBef>
              <a:buAutoNum type="alphaLcParenR"/>
              <a:tabLst>
                <a:tab pos="118046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AutoNum type="alphaLcParenR"/>
            </a:pPr>
            <a:endParaRPr sz="26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975" lvl="1" indent="-372745">
              <a:lnSpc>
                <a:spcPct val="100000"/>
              </a:lnSpc>
              <a:buAutoNum type="alphaLcParenR"/>
              <a:tabLst>
                <a:tab pos="119761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Glucagon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9830" lvl="1" indent="-355600">
              <a:lnSpc>
                <a:spcPct val="100000"/>
              </a:lnSpc>
              <a:spcBef>
                <a:spcPts val="2410"/>
              </a:spcBef>
              <a:buAutoNum type="alphaLcParenR"/>
              <a:tabLst>
                <a:tab pos="118046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du couple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insuline/glucagon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8509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3600" i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sz="3600" i="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hypothalamo-hypophysaire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849" y="2918613"/>
            <a:ext cx="7865109" cy="1705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6135" indent="-814069">
              <a:lnSpc>
                <a:spcPct val="100000"/>
              </a:lnSpc>
              <a:spcBef>
                <a:spcPts val="100"/>
              </a:spcBef>
              <a:buClr>
                <a:srgbClr val="010000"/>
              </a:buClr>
              <a:buAutoNum type="arabicPeriod"/>
              <a:tabLst>
                <a:tab pos="826135" algn="l"/>
                <a:tab pos="826769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Anatomie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0" indent="-813435">
              <a:lnSpc>
                <a:spcPct val="100000"/>
              </a:lnSpc>
              <a:spcBef>
                <a:spcPts val="2295"/>
              </a:spcBef>
              <a:buClr>
                <a:srgbClr val="010000"/>
              </a:buClr>
              <a:buAutoNum type="arabicPeriod"/>
              <a:tabLst>
                <a:tab pos="825500" algn="l"/>
                <a:tab pos="82613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Axe hypothalamus-antéhypophyse-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organe</a:t>
            </a:r>
            <a:r>
              <a:rPr sz="24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cible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0" indent="-813435">
              <a:lnSpc>
                <a:spcPct val="100000"/>
              </a:lnSpc>
              <a:spcBef>
                <a:spcPts val="2290"/>
              </a:spcBef>
              <a:buClr>
                <a:srgbClr val="010000"/>
              </a:buClr>
              <a:buAutoNum type="arabicPeriod"/>
              <a:tabLst>
                <a:tab pos="825500" algn="l"/>
                <a:tab pos="82613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Posthypophyse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0983" y="561835"/>
            <a:ext cx="453326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Anatomie-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Histologie</a:t>
            </a:r>
          </a:p>
        </p:txBody>
      </p:sp>
      <p:sp>
        <p:nvSpPr>
          <p:cNvPr id="4" name="object 4"/>
          <p:cNvSpPr/>
          <p:nvPr/>
        </p:nvSpPr>
        <p:spPr>
          <a:xfrm>
            <a:off x="948761" y="1556625"/>
            <a:ext cx="6917978" cy="4448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361" y="1009541"/>
            <a:ext cx="240029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b="1" spc="25" dirty="0">
                <a:latin typeface="Times New Roman"/>
                <a:cs typeface="Times New Roman"/>
              </a:rPr>
              <a:t>A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787" y="5102123"/>
            <a:ext cx="25596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enzymes </a:t>
            </a:r>
            <a:r>
              <a:rPr sz="2000"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pancréatiques  </a:t>
            </a:r>
            <a:r>
              <a:rPr sz="2000" b="1" spc="-10" dirty="0">
                <a:latin typeface="Times New Roman"/>
                <a:cs typeface="Times New Roman"/>
              </a:rPr>
              <a:t>(digestion </a:t>
            </a:r>
            <a:r>
              <a:rPr sz="2000" b="1" spc="-5" dirty="0">
                <a:latin typeface="Times New Roman"/>
                <a:cs typeface="Times New Roman"/>
              </a:rPr>
              <a:t>des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aliments)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64091" y="4677028"/>
            <a:ext cx="5354955" cy="1464945"/>
            <a:chOff x="2664091" y="4677028"/>
            <a:chExt cx="5354955" cy="1464945"/>
          </a:xfrm>
        </p:grpSpPr>
        <p:sp>
          <p:nvSpPr>
            <p:cNvPr id="8" name="object 8"/>
            <p:cNvSpPr/>
            <p:nvPr/>
          </p:nvSpPr>
          <p:spPr>
            <a:xfrm>
              <a:off x="2664091" y="5608192"/>
              <a:ext cx="649605" cy="152400"/>
            </a:xfrm>
            <a:custGeom>
              <a:avLst/>
              <a:gdLst/>
              <a:ahLst/>
              <a:cxnLst/>
              <a:rect l="l" t="t" r="r" b="b"/>
              <a:pathLst>
                <a:path w="649604" h="152400">
                  <a:moveTo>
                    <a:pt x="152400" y="51054"/>
                  </a:moveTo>
                  <a:lnTo>
                    <a:pt x="152400" y="0"/>
                  </a:lnTo>
                  <a:lnTo>
                    <a:pt x="0" y="76200"/>
                  </a:lnTo>
                  <a:lnTo>
                    <a:pt x="126491" y="139445"/>
                  </a:lnTo>
                  <a:lnTo>
                    <a:pt x="126491" y="51054"/>
                  </a:lnTo>
                  <a:lnTo>
                    <a:pt x="152400" y="51054"/>
                  </a:lnTo>
                  <a:close/>
                </a:path>
                <a:path w="649604" h="152400">
                  <a:moveTo>
                    <a:pt x="649224" y="102108"/>
                  </a:moveTo>
                  <a:lnTo>
                    <a:pt x="649224" y="51054"/>
                  </a:lnTo>
                  <a:lnTo>
                    <a:pt x="126491" y="51054"/>
                  </a:lnTo>
                  <a:lnTo>
                    <a:pt x="126491" y="102108"/>
                  </a:lnTo>
                  <a:lnTo>
                    <a:pt x="649224" y="102108"/>
                  </a:lnTo>
                  <a:close/>
                </a:path>
                <a:path w="649604" h="152400">
                  <a:moveTo>
                    <a:pt x="152400" y="152400"/>
                  </a:moveTo>
                  <a:lnTo>
                    <a:pt x="152400" y="102108"/>
                  </a:lnTo>
                  <a:lnTo>
                    <a:pt x="126491" y="102108"/>
                  </a:lnTo>
                  <a:lnTo>
                    <a:pt x="126491" y="139445"/>
                  </a:lnTo>
                  <a:lnTo>
                    <a:pt x="152400" y="1524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84943" y="5395594"/>
              <a:ext cx="1439545" cy="647700"/>
            </a:xfrm>
            <a:custGeom>
              <a:avLst/>
              <a:gdLst/>
              <a:ahLst/>
              <a:cxnLst/>
              <a:rect l="l" t="t" r="r" b="b"/>
              <a:pathLst>
                <a:path w="1439545" h="647700">
                  <a:moveTo>
                    <a:pt x="0" y="0"/>
                  </a:moveTo>
                  <a:lnTo>
                    <a:pt x="0" y="647700"/>
                  </a:lnTo>
                  <a:lnTo>
                    <a:pt x="1439418" y="647700"/>
                  </a:lnTo>
                  <a:lnTo>
                    <a:pt x="1439417" y="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53327" y="5468746"/>
              <a:ext cx="1440180" cy="647700"/>
            </a:xfrm>
            <a:custGeom>
              <a:avLst/>
              <a:gdLst/>
              <a:ahLst/>
              <a:cxnLst/>
              <a:rect l="l" t="t" r="r" b="b"/>
              <a:pathLst>
                <a:path w="1440179" h="647700">
                  <a:moveTo>
                    <a:pt x="0" y="0"/>
                  </a:moveTo>
                  <a:lnTo>
                    <a:pt x="0" y="647700"/>
                  </a:lnTo>
                  <a:lnTo>
                    <a:pt x="1440179" y="647700"/>
                  </a:lnTo>
                  <a:lnTo>
                    <a:pt x="1440179" y="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01660" y="4677028"/>
              <a:ext cx="152400" cy="718820"/>
            </a:xfrm>
            <a:custGeom>
              <a:avLst/>
              <a:gdLst/>
              <a:ahLst/>
              <a:cxnLst/>
              <a:rect l="l" t="t" r="r" b="b"/>
              <a:pathLst>
                <a:path w="152400" h="718820">
                  <a:moveTo>
                    <a:pt x="152400" y="151637"/>
                  </a:moveTo>
                  <a:lnTo>
                    <a:pt x="75438" y="0"/>
                  </a:lnTo>
                  <a:lnTo>
                    <a:pt x="0" y="152400"/>
                  </a:lnTo>
                  <a:lnTo>
                    <a:pt x="50292" y="152148"/>
                  </a:lnTo>
                  <a:lnTo>
                    <a:pt x="50292" y="126491"/>
                  </a:lnTo>
                  <a:lnTo>
                    <a:pt x="101346" y="126491"/>
                  </a:lnTo>
                  <a:lnTo>
                    <a:pt x="101411" y="151892"/>
                  </a:lnTo>
                  <a:lnTo>
                    <a:pt x="152400" y="151637"/>
                  </a:lnTo>
                  <a:close/>
                </a:path>
                <a:path w="152400" h="718820">
                  <a:moveTo>
                    <a:pt x="101411" y="151892"/>
                  </a:moveTo>
                  <a:lnTo>
                    <a:pt x="101346" y="126491"/>
                  </a:lnTo>
                  <a:lnTo>
                    <a:pt x="50292" y="126491"/>
                  </a:lnTo>
                  <a:lnTo>
                    <a:pt x="50358" y="152148"/>
                  </a:lnTo>
                  <a:lnTo>
                    <a:pt x="101411" y="151892"/>
                  </a:lnTo>
                  <a:close/>
                </a:path>
                <a:path w="152400" h="718820">
                  <a:moveTo>
                    <a:pt x="50358" y="152148"/>
                  </a:moveTo>
                  <a:lnTo>
                    <a:pt x="50292" y="126491"/>
                  </a:lnTo>
                  <a:lnTo>
                    <a:pt x="50292" y="152148"/>
                  </a:lnTo>
                  <a:close/>
                </a:path>
                <a:path w="152400" h="718820">
                  <a:moveTo>
                    <a:pt x="102870" y="718565"/>
                  </a:moveTo>
                  <a:lnTo>
                    <a:pt x="101411" y="151892"/>
                  </a:lnTo>
                  <a:lnTo>
                    <a:pt x="50358" y="152148"/>
                  </a:lnTo>
                  <a:lnTo>
                    <a:pt x="51816" y="718565"/>
                  </a:lnTo>
                  <a:lnTo>
                    <a:pt x="102870" y="7185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27635" y="3373145"/>
            <a:ext cx="26816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hormones pancréatiques  </a:t>
            </a:r>
            <a:r>
              <a:rPr sz="2000" b="1" spc="-10" dirty="0">
                <a:latin typeface="Times New Roman"/>
                <a:cs typeface="Times New Roman"/>
              </a:rPr>
              <a:t>(régulation </a:t>
            </a:r>
            <a:r>
              <a:rPr sz="2000" b="1" spc="-5" dirty="0">
                <a:latin typeface="Times New Roman"/>
                <a:cs typeface="Times New Roman"/>
              </a:rPr>
              <a:t>de</a:t>
            </a:r>
            <a:r>
              <a:rPr sz="2000" b="1" spc="-10" dirty="0">
                <a:latin typeface="Times New Roman"/>
                <a:cs typeface="Times New Roman"/>
              </a:rPr>
              <a:t> glycémie)</a:t>
            </a:r>
            <a:endParaRPr sz="2000">
              <a:latin typeface="Times New Roman"/>
              <a:cs typeface="Times New Roman"/>
            </a:endParaRPr>
          </a:p>
          <a:p>
            <a:pPr marR="487045" algn="ctr">
              <a:lnSpc>
                <a:spcPct val="100000"/>
              </a:lnSpc>
              <a:spcBef>
                <a:spcPts val="1550"/>
              </a:spcBef>
            </a:pPr>
            <a:r>
              <a:rPr sz="2300" b="1" spc="20" dirty="0">
                <a:latin typeface="Times New Roman"/>
                <a:cs typeface="Times New Roman"/>
              </a:rPr>
              <a:t>B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52707" y="6179324"/>
            <a:ext cx="3642360" cy="643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206375">
              <a:lnSpc>
                <a:spcPts val="2450"/>
              </a:lnSpc>
              <a:spcBef>
                <a:spcPts val="135"/>
              </a:spcBef>
            </a:pPr>
            <a:r>
              <a:rPr sz="2000" b="1" i="1" spc="-5" dirty="0">
                <a:latin typeface="Times New Roman"/>
                <a:cs typeface="Times New Roman"/>
              </a:rPr>
              <a:t>1% des cellules pancréatiques-  </a:t>
            </a:r>
            <a:r>
              <a:rPr sz="2000" b="1" i="1" spc="-10" dirty="0">
                <a:latin typeface="Times New Roman"/>
                <a:cs typeface="Times New Roman"/>
              </a:rPr>
              <a:t>différents </a:t>
            </a:r>
            <a:r>
              <a:rPr sz="2000" b="1" i="1" spc="-5" dirty="0">
                <a:latin typeface="Times New Roman"/>
                <a:cs typeface="Times New Roman"/>
              </a:rPr>
              <a:t>types dont cellules </a:t>
            </a:r>
            <a:r>
              <a:rPr sz="2000" b="1" i="1" spc="105" dirty="0">
                <a:latin typeface="Times New Roman"/>
                <a:cs typeface="Times New Roman"/>
              </a:rPr>
              <a:t>a </a:t>
            </a:r>
            <a:r>
              <a:rPr sz="2000" b="1" i="1" spc="-5" dirty="0">
                <a:latin typeface="Times New Roman"/>
                <a:cs typeface="Times New Roman"/>
              </a:rPr>
              <a:t>et</a:t>
            </a:r>
            <a:r>
              <a:rPr sz="2000" b="1" i="1" spc="-105" dirty="0">
                <a:latin typeface="Times New Roman"/>
                <a:cs typeface="Times New Roman"/>
              </a:rPr>
              <a:t> </a:t>
            </a:r>
            <a:r>
              <a:rPr sz="2100" b="1" i="1" spc="55" dirty="0">
                <a:latin typeface="Symbol"/>
                <a:cs typeface="Symbol"/>
              </a:rPr>
              <a:t>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2755CA16-412A-6942-9FB3-12A72942579C}"/>
              </a:ext>
            </a:extLst>
          </p:cNvPr>
          <p:cNvSpPr txBox="1"/>
          <p:nvPr/>
        </p:nvSpPr>
        <p:spPr>
          <a:xfrm>
            <a:off x="457200" y="33809"/>
            <a:ext cx="285649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000" b="1" i="1" spc="-5" dirty="0">
                <a:latin typeface="Times New Roman"/>
                <a:cs typeface="Times New Roman"/>
              </a:rPr>
              <a:t>I</a:t>
            </a:r>
            <a:r>
              <a:rPr sz="2000" b="1" i="1" spc="-5" dirty="0">
                <a:latin typeface="Times New Roman"/>
                <a:cs typeface="Times New Roman"/>
              </a:rPr>
              <a:t>V. Pancréas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endocrine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30" y="1846452"/>
            <a:ext cx="8738870" cy="447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100"/>
              </a:spcBef>
              <a:buClr>
                <a:srgbClr val="3433CC"/>
              </a:buClr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Cellules </a:t>
            </a:r>
            <a:r>
              <a:rPr sz="2400" b="1" spc="6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glucagon- cellules </a:t>
            </a:r>
            <a:r>
              <a:rPr sz="2400" b="1" spc="6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:</a:t>
            </a:r>
            <a:r>
              <a:rPr sz="2400" b="1" spc="-9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433CC"/>
              </a:buClr>
              <a:buFont typeface="Arial"/>
              <a:buChar char="•"/>
            </a:pPr>
            <a:endParaRPr sz="23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marR="393065" indent="-609600">
              <a:lnSpc>
                <a:spcPct val="149800"/>
              </a:lnSpc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Hormones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indispensables pour </a:t>
            </a:r>
            <a:r>
              <a:rPr sz="24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réguler l’utilisation et  </a:t>
            </a:r>
            <a:r>
              <a:rPr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sz="24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stockage </a:t>
            </a:r>
            <a:r>
              <a:rPr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différents </a:t>
            </a:r>
            <a:r>
              <a:rPr sz="24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substrats énergétiques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l’organisme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(glucose+++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acides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gras,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acides</a:t>
            </a:r>
            <a:r>
              <a:rPr sz="20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aminés)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433CC"/>
              </a:buClr>
              <a:buFont typeface="Arial"/>
              <a:buChar char="•"/>
            </a:pPr>
            <a:endParaRPr sz="36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10235">
              <a:lnSpc>
                <a:spcPct val="100000"/>
              </a:lnSpc>
              <a:buClr>
                <a:srgbClr val="3433CC"/>
              </a:buClr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Glucose=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 énergétique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préférentiel des</a:t>
            </a:r>
            <a:r>
              <a:rPr sz="2400" b="1" spc="-1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organes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9815">
              <a:lnSpc>
                <a:spcPct val="100000"/>
              </a:lnSpc>
              <a:spcBef>
                <a:spcPts val="114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Seul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utilisable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le</a:t>
            </a:r>
            <a:r>
              <a:rPr sz="20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cerveau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9969" marR="1471295">
              <a:lnSpc>
                <a:spcPct val="119700"/>
              </a:lnSpc>
              <a:spcBef>
                <a:spcPts val="12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Autres organes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(foie, muscle)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peuvent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aussi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utiliser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acides gras et acides aminés si manque de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2723" y="463534"/>
            <a:ext cx="717295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régulation des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</a:p>
          <a:p>
            <a:pPr marL="2629535">
              <a:lnSpc>
                <a:spcPct val="100000"/>
              </a:lnSpc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pancréatiques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36A27B6-CB22-054A-B5B4-B0521BB88BD3}"/>
              </a:ext>
            </a:extLst>
          </p:cNvPr>
          <p:cNvSpPr txBox="1"/>
          <p:nvPr/>
        </p:nvSpPr>
        <p:spPr>
          <a:xfrm>
            <a:off x="457200" y="33809"/>
            <a:ext cx="285649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000" b="1" i="1" spc="-5" dirty="0">
                <a:latin typeface="Times New Roman"/>
                <a:cs typeface="Times New Roman"/>
              </a:rPr>
              <a:t>I</a:t>
            </a:r>
            <a:r>
              <a:rPr sz="2000" b="1" i="1" spc="-5" dirty="0">
                <a:latin typeface="Times New Roman"/>
                <a:cs typeface="Times New Roman"/>
              </a:rPr>
              <a:t>V. Pancréas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endocrine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723" y="463534"/>
            <a:ext cx="717295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régulation des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</a:p>
          <a:p>
            <a:pPr marL="2629535">
              <a:lnSpc>
                <a:spcPct val="100000"/>
              </a:lnSpc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pancréatiques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635" y="1780768"/>
            <a:ext cx="8801100" cy="317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49800"/>
              </a:lnSpc>
              <a:spcBef>
                <a:spcPts val="100"/>
              </a:spcBef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Maintien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nécessaire de la glycémie dans des limites</a:t>
            </a:r>
            <a:r>
              <a:rPr sz="2400" b="1" spc="-9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très 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strictes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lvl="1" indent="-533400">
              <a:lnSpc>
                <a:spcPct val="100000"/>
              </a:lnSpc>
              <a:spcBef>
                <a:spcPts val="1935"/>
              </a:spcBef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jeun: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0,7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1 g/l- Post-prandial (après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repas)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&lt;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r>
              <a:rPr sz="1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g/l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marR="2378075" lvl="1" indent="-533400">
              <a:lnSpc>
                <a:spcPct val="185600"/>
              </a:lnSpc>
              <a:spcBef>
                <a:spcPts val="5"/>
              </a:spcBef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Pathologies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glycémies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dehors des</a:t>
            </a:r>
            <a:r>
              <a:rPr sz="1800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normales  Trop hautes: diabète ou</a:t>
            </a:r>
            <a:r>
              <a:rPr sz="1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pré-diabète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>
              <a:lnSpc>
                <a:spcPct val="100000"/>
              </a:lnSpc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 basses: hypoglycémies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(graves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le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cerveau</a:t>
            </a:r>
            <a:r>
              <a:rPr sz="18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notamment)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ED501E0-8410-4447-881E-05C3899E6BD5}"/>
              </a:ext>
            </a:extLst>
          </p:cNvPr>
          <p:cNvSpPr txBox="1"/>
          <p:nvPr/>
        </p:nvSpPr>
        <p:spPr>
          <a:xfrm>
            <a:off x="457200" y="33809"/>
            <a:ext cx="285649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000" b="1" i="1" spc="-5" dirty="0">
                <a:latin typeface="Times New Roman"/>
                <a:cs typeface="Times New Roman"/>
              </a:rPr>
              <a:t>I</a:t>
            </a:r>
            <a:r>
              <a:rPr sz="2000" b="1" i="1" spc="-5" dirty="0">
                <a:latin typeface="Times New Roman"/>
                <a:cs typeface="Times New Roman"/>
              </a:rPr>
              <a:t>V. Pancréas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endocrine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pancréatiques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635" y="1582039"/>
            <a:ext cx="8993505" cy="4189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1591945" indent="-609600">
              <a:lnSpc>
                <a:spcPct val="154200"/>
              </a:lnSpc>
              <a:spcBef>
                <a:spcPts val="100"/>
              </a:spcBef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métaboliques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opposées,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rythmées par 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l’alternance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jeune/repas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marR="308610" lvl="1" indent="-533400">
              <a:lnSpc>
                <a:spcPct val="150000"/>
              </a:lnSpc>
              <a:spcBef>
                <a:spcPts val="910"/>
              </a:spcBef>
              <a:buFont typeface="Wingdings"/>
              <a:buChar char=""/>
              <a:tabLst>
                <a:tab pos="1002665" algn="l"/>
                <a:tab pos="1003300" algn="l"/>
              </a:tabLst>
            </a:pP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Insuline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lors des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repas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(substrats E en grande quantité  dans le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sang)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favoriser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stockage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les organes (foie,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muscle,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adipeux)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marR="5080" lvl="1" indent="-534035">
              <a:lnSpc>
                <a:spcPct val="150000"/>
              </a:lnSpc>
              <a:spcBef>
                <a:spcPts val="835"/>
              </a:spcBef>
              <a:buFont typeface="Wingdings"/>
              <a:buChar char=""/>
              <a:tabLst>
                <a:tab pos="1002665" algn="l"/>
                <a:tab pos="1003300" algn="l"/>
              </a:tabLst>
            </a:pP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Glucagon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jeun et à distance des repas (substrats E en  faible quantité dans le sang) pour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favoriser l’utilisation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sz="2000" b="1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>
              <a:lnSpc>
                <a:spcPct val="100000"/>
              </a:lnSpc>
              <a:spcBef>
                <a:spcPts val="176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(foie+++)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FB41B17-B54D-1843-A1F6-11375059E8B2}"/>
              </a:ext>
            </a:extLst>
          </p:cNvPr>
          <p:cNvSpPr txBox="1"/>
          <p:nvPr/>
        </p:nvSpPr>
        <p:spPr>
          <a:xfrm>
            <a:off x="457200" y="33809"/>
            <a:ext cx="285649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000" b="1" i="1" spc="-5" dirty="0">
                <a:latin typeface="Times New Roman"/>
                <a:cs typeface="Times New Roman"/>
              </a:rPr>
              <a:t>I</a:t>
            </a:r>
            <a:r>
              <a:rPr sz="2000" b="1" i="1" spc="-5" dirty="0">
                <a:latin typeface="Times New Roman"/>
                <a:cs typeface="Times New Roman"/>
              </a:rPr>
              <a:t>V. Pancréas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endocrine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pancréatiques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635" y="1140841"/>
            <a:ext cx="8897620" cy="5064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1665" marR="273050" indent="-609600" algn="just">
              <a:lnSpc>
                <a:spcPct val="149700"/>
              </a:lnSpc>
              <a:spcBef>
                <a:spcPts val="95"/>
              </a:spcBef>
              <a:buClr>
                <a:srgbClr val="3433CC"/>
              </a:buClr>
              <a:buFont typeface="Arial"/>
              <a:buChar char="•"/>
              <a:tabLst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hormones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extra-pancréatiques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intervenant pour 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réguler l’utilisation des substrats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dehors du cycle 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jeune/repas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(stress ou jeune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anormalement</a:t>
            </a:r>
            <a:r>
              <a:rPr sz="20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prolongé)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lvl="1" indent="-534035">
              <a:lnSpc>
                <a:spcPct val="100000"/>
              </a:lnSpc>
              <a:spcBef>
                <a:spcPts val="2110"/>
              </a:spcBef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 surrénaliennes: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010000"/>
              </a:buClr>
              <a:buFont typeface="Arial"/>
              <a:buChar char="–"/>
            </a:pPr>
            <a:endParaRPr sz="1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4300" lvl="2" indent="-457834">
              <a:lnSpc>
                <a:spcPct val="100000"/>
              </a:lnSpc>
              <a:buFont typeface="Wingdings"/>
              <a:buChar char=""/>
              <a:tabLst>
                <a:tab pos="1384300" algn="l"/>
                <a:tab pos="1384935" algn="l"/>
              </a:tabLst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4300" lvl="2" indent="-457834">
              <a:lnSpc>
                <a:spcPct val="100000"/>
              </a:lnSpc>
              <a:buFont typeface="Wingdings"/>
              <a:buChar char=""/>
              <a:tabLst>
                <a:tab pos="1384300" algn="l"/>
                <a:tab pos="1384935" algn="l"/>
              </a:tabLst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adrénaline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lvl="1" indent="-534035">
              <a:lnSpc>
                <a:spcPct val="100000"/>
              </a:lnSpc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 antéhypophysaire: GH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marR="5080">
              <a:lnSpc>
                <a:spcPct val="156300"/>
              </a:lnSpc>
              <a:spcBef>
                <a:spcPts val="142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Favorisent l’utilisation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stocks comme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glucagon (hormones de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contre régulation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l’insuline)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B7127E9-E7C1-914B-A6A1-3DBB03A7C9FD}"/>
              </a:ext>
            </a:extLst>
          </p:cNvPr>
          <p:cNvSpPr txBox="1"/>
          <p:nvPr/>
        </p:nvSpPr>
        <p:spPr>
          <a:xfrm>
            <a:off x="457200" y="33809"/>
            <a:ext cx="285649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000" b="1" i="1" spc="-5" dirty="0">
                <a:latin typeface="Times New Roman"/>
                <a:cs typeface="Times New Roman"/>
              </a:rPr>
              <a:t>I</a:t>
            </a:r>
            <a:r>
              <a:rPr sz="2000" b="1" i="1" spc="-5" dirty="0">
                <a:latin typeface="Times New Roman"/>
                <a:cs typeface="Times New Roman"/>
              </a:rPr>
              <a:t>V. Pancréas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endocrine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pc="-5" dirty="0"/>
              <a:t> </a:t>
            </a:r>
            <a:r>
              <a:rPr spc="-10" dirty="0"/>
              <a:t>pancréatiques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197" y="1143000"/>
            <a:ext cx="8523605" cy="553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065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INSULINE: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Cellules </a:t>
            </a:r>
            <a:r>
              <a:rPr sz="2500" b="1" i="1" spc="8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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ilôts de</a:t>
            </a:r>
            <a:r>
              <a:rPr sz="2400" b="1" spc="-5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Langerhans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10235">
              <a:lnSpc>
                <a:spcPct val="100000"/>
              </a:lnSpc>
              <a:spcBef>
                <a:spcPts val="2365"/>
              </a:spcBef>
              <a:buClr>
                <a:srgbClr val="3433CC"/>
              </a:buClr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Précurseur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grande </a:t>
            </a:r>
            <a:r>
              <a:rPr sz="24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taille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proinsuline, ensuite scindée</a:t>
            </a:r>
            <a:r>
              <a:rPr sz="20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>
              <a:lnSpc>
                <a:spcPct val="100000"/>
              </a:lnSpc>
              <a:spcBef>
                <a:spcPts val="1265"/>
              </a:spcBef>
            </a:pP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insuline + peptide C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Sécrétion basale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pics lors de la</a:t>
            </a:r>
            <a:r>
              <a:rPr sz="2400" b="1" spc="-3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stimulation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marR="1238250" indent="-609600">
              <a:lnSpc>
                <a:spcPct val="144100"/>
              </a:lnSpc>
              <a:spcBef>
                <a:spcPts val="1180"/>
              </a:spcBef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stimulant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sécrétion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prise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alimentaire  (+++glucides), autres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z="20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(GLP-1)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marR="5080" indent="-609600">
              <a:lnSpc>
                <a:spcPct val="149800"/>
              </a:lnSpc>
              <a:spcBef>
                <a:spcPts val="935"/>
              </a:spcBef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Rétrocontrôle sur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sécrétion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d’insuline par niveau de  glycémie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025E5B5-732C-894F-A193-741AF674ECF7}"/>
              </a:ext>
            </a:extLst>
          </p:cNvPr>
          <p:cNvSpPr txBox="1"/>
          <p:nvPr/>
        </p:nvSpPr>
        <p:spPr>
          <a:xfrm>
            <a:off x="457200" y="33809"/>
            <a:ext cx="285649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000" b="1" i="1" spc="-5" dirty="0">
                <a:latin typeface="Times New Roman"/>
                <a:cs typeface="Times New Roman"/>
              </a:rPr>
              <a:t>I</a:t>
            </a:r>
            <a:r>
              <a:rPr sz="2000" b="1" i="1" spc="-5" dirty="0">
                <a:latin typeface="Times New Roman"/>
                <a:cs typeface="Times New Roman"/>
              </a:rPr>
              <a:t>V. Pancréas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endocrine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02905"/>
            <a:ext cx="6589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pancréatiques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635" y="816114"/>
            <a:ext cx="8940800" cy="5355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INSULINE: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biologiques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2760"/>
              </a:spcBef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stockage</a:t>
            </a:r>
            <a:r>
              <a:rPr sz="2400" b="1" spc="-2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(anabolisme)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lvl="1" indent="-533400">
              <a:lnSpc>
                <a:spcPct val="100000"/>
              </a:lnSpc>
              <a:spcBef>
                <a:spcPts val="1935"/>
              </a:spcBef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hypoglycémiante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(seule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l’organisme)</a:t>
            </a:r>
            <a:r>
              <a:rPr sz="1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par: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3665" marR="666115" lvl="2" indent="-457200">
              <a:lnSpc>
                <a:spcPct val="150600"/>
              </a:lnSpc>
              <a:spcBef>
                <a:spcPts val="760"/>
              </a:spcBef>
              <a:buFont typeface="Wingdings"/>
              <a:buChar char=""/>
              <a:tabLst>
                <a:tab pos="1383665" algn="l"/>
                <a:tab pos="1384300" algn="l"/>
              </a:tabLst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stockage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glucose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sous forme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glycogène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(foie, muscle) et 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lipides (tissu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graisseux)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3665" lvl="2" indent="-457834">
              <a:lnSpc>
                <a:spcPct val="100000"/>
              </a:lnSpc>
              <a:buFont typeface="Wingdings"/>
              <a:buChar char=""/>
              <a:tabLst>
                <a:tab pos="1383665" algn="l"/>
                <a:tab pos="1384300" algn="l"/>
              </a:tabLst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de la production de glucose par le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foie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marR="5080" lvl="1" indent="-533400">
              <a:lnSpc>
                <a:spcPct val="150300"/>
              </a:lnSpc>
              <a:spcBef>
                <a:spcPts val="770"/>
              </a:spcBef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Diminution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acides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sanguins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stockage sous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de lipides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(tissu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graisseux)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marR="246379" lvl="1" indent="-533400">
              <a:lnSpc>
                <a:spcPct val="150600"/>
              </a:lnSpc>
              <a:spcBef>
                <a:spcPts val="760"/>
              </a:spcBef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Diminution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acides sanguins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stockage sous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de protéines  (muscle)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0360" indent="-229870">
              <a:lnSpc>
                <a:spcPct val="100000"/>
              </a:lnSpc>
              <a:buClr>
                <a:srgbClr val="3433CC"/>
              </a:buClr>
              <a:buSzPct val="83333"/>
              <a:buFont typeface="Arial"/>
              <a:buChar char="•"/>
              <a:tabLst>
                <a:tab pos="339725" algn="l"/>
                <a:tab pos="340360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 de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croissance sur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organes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400" b="1" spc="-6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D734B0A-441B-5D4D-B299-BEE6EFCF5288}"/>
              </a:ext>
            </a:extLst>
          </p:cNvPr>
          <p:cNvSpPr txBox="1"/>
          <p:nvPr/>
        </p:nvSpPr>
        <p:spPr>
          <a:xfrm>
            <a:off x="457200" y="61041"/>
            <a:ext cx="285649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000" b="1" i="1" spc="-5" dirty="0">
                <a:latin typeface="Times New Roman"/>
                <a:cs typeface="Times New Roman"/>
              </a:rPr>
              <a:t>I</a:t>
            </a:r>
            <a:r>
              <a:rPr sz="2000" b="1" i="1" spc="-5" dirty="0">
                <a:latin typeface="Times New Roman"/>
                <a:cs typeface="Times New Roman"/>
              </a:rPr>
              <a:t>V. Pancréas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endocrine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375871"/>
            <a:ext cx="6589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pancréatiques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635" y="886980"/>
            <a:ext cx="8335645" cy="481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142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GLUCAGON: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2280"/>
              </a:spcBef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Cellules </a:t>
            </a:r>
            <a:r>
              <a:rPr sz="2500" b="1" i="1" spc="-6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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ilôts de</a:t>
            </a:r>
            <a:r>
              <a:rPr sz="2400" b="1" spc="9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Langerhans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10235">
              <a:lnSpc>
                <a:spcPct val="100000"/>
              </a:lnSpc>
              <a:spcBef>
                <a:spcPts val="2355"/>
              </a:spcBef>
              <a:buClr>
                <a:srgbClr val="3433CC"/>
              </a:buClr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précurseur de grande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taille,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sz="2400" b="1" spc="-5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préproglucagon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433CC"/>
              </a:buClr>
              <a:buFont typeface="Arial"/>
              <a:buChar char="•"/>
            </a:pPr>
            <a:endParaRPr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10235">
              <a:lnSpc>
                <a:spcPct val="100000"/>
              </a:lnSpc>
              <a:buClr>
                <a:srgbClr val="3433CC"/>
              </a:buClr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Régulation inverse de celle de la sécrétion</a:t>
            </a:r>
            <a:r>
              <a:rPr sz="2400" b="1" i="1" spc="-6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d’insuline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4300" marR="156845" lvl="1" indent="-457834">
              <a:lnSpc>
                <a:spcPct val="150000"/>
              </a:lnSpc>
              <a:spcBef>
                <a:spcPts val="905"/>
              </a:spcBef>
              <a:buFont typeface="Wingdings"/>
              <a:buChar char=""/>
              <a:tabLst>
                <a:tab pos="1383665" algn="l"/>
                <a:tab pos="1384935" algn="l"/>
              </a:tabLst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stimulant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sécrétion: </a:t>
            </a: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baisse de glycémie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+++,  stress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4300" lvl="1" indent="-458470">
              <a:lnSpc>
                <a:spcPct val="100000"/>
              </a:lnSpc>
              <a:buFont typeface="Wingdings"/>
              <a:buChar char=""/>
              <a:tabLst>
                <a:tab pos="1383665" algn="l"/>
                <a:tab pos="1384935" algn="l"/>
              </a:tabLst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inhibant la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sécrétion: augmentation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b="1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glycémie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marR="401320" indent="-449580">
              <a:lnSpc>
                <a:spcPct val="147500"/>
              </a:lnSpc>
              <a:spcBef>
                <a:spcPts val="1070"/>
              </a:spcBef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 Sécrétion d’insuline et glucagon varient en sens 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BC6B4C0-DBF7-4340-9E2E-60A209F18631}"/>
              </a:ext>
            </a:extLst>
          </p:cNvPr>
          <p:cNvSpPr txBox="1"/>
          <p:nvPr/>
        </p:nvSpPr>
        <p:spPr>
          <a:xfrm>
            <a:off x="457200" y="33809"/>
            <a:ext cx="285649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000" b="1" i="1" spc="-5" dirty="0">
                <a:latin typeface="Times New Roman"/>
                <a:cs typeface="Times New Roman"/>
              </a:rPr>
              <a:t>I</a:t>
            </a:r>
            <a:r>
              <a:rPr sz="2000" b="1" i="1" spc="-5" dirty="0">
                <a:latin typeface="Times New Roman"/>
                <a:cs typeface="Times New Roman"/>
              </a:rPr>
              <a:t>V. Pancréas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endocrine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394245"/>
            <a:ext cx="6589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pancréatiques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635" y="816114"/>
            <a:ext cx="8841740" cy="536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25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GLUCAGON: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biologiques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09600">
              <a:lnSpc>
                <a:spcPct val="100000"/>
              </a:lnSpc>
              <a:spcBef>
                <a:spcPts val="2760"/>
              </a:spcBef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déstockage</a:t>
            </a:r>
            <a:r>
              <a:rPr sz="2400" b="1" spc="-2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(catabolisme)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marR="987425" lvl="1" indent="-534035">
              <a:lnSpc>
                <a:spcPct val="150000"/>
              </a:lnSpc>
              <a:spcBef>
                <a:spcPts val="910"/>
              </a:spcBef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hyperglycémiante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(comme de nombreuses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autres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hormones)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4300" marR="165735" lvl="2" indent="-457834">
              <a:lnSpc>
                <a:spcPct val="150000"/>
              </a:lnSpc>
              <a:spcBef>
                <a:spcPts val="835"/>
              </a:spcBef>
              <a:buFont typeface="Wingdings"/>
              <a:buChar char=""/>
              <a:tabLst>
                <a:tab pos="1384300" algn="l"/>
                <a:tab pos="1384935" algn="l"/>
              </a:tabLst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déstockage du glucose en réserve sous forme de glycogène  (foie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+++)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4300" lvl="2" indent="-457834">
              <a:lnSpc>
                <a:spcPct val="100000"/>
              </a:lnSpc>
              <a:buFont typeface="Wingdings"/>
              <a:buChar char=""/>
              <a:tabLst>
                <a:tab pos="1384300" algn="l"/>
                <a:tab pos="1384935" algn="l"/>
              </a:tabLst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Stimulation de la production de glucose par le</a:t>
            </a:r>
            <a:r>
              <a:rPr sz="20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foie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marR="521334" lvl="1" indent="-533400">
              <a:lnSpc>
                <a:spcPct val="150000"/>
              </a:lnSpc>
              <a:spcBef>
                <a:spcPts val="835"/>
              </a:spcBef>
              <a:buClr>
                <a:srgbClr val="010000"/>
              </a:buClr>
              <a:buFont typeface="Arial"/>
              <a:buChar char="–"/>
              <a:tabLst>
                <a:tab pos="1002665" algn="l"/>
                <a:tab pos="1003935" algn="l"/>
              </a:tabLst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acides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sanguins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déstockage des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lipides (tissu</a:t>
            </a:r>
            <a:r>
              <a:rPr sz="2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graisseux)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10000"/>
              </a:buClr>
              <a:buFont typeface="Arial"/>
              <a:buChar char="–"/>
            </a:pPr>
            <a:endParaRPr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lvl="1" indent="-534035">
              <a:lnSpc>
                <a:spcPct val="100000"/>
              </a:lnSpc>
              <a:buClr>
                <a:srgbClr val="010000"/>
              </a:buClr>
              <a:buFont typeface="Arial"/>
              <a:buChar char="–"/>
              <a:tabLst>
                <a:tab pos="1002665" algn="l"/>
                <a:tab pos="1003935" algn="l"/>
              </a:tabLst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 d’effets sur les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acides aminés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pas d’action sur le</a:t>
            </a:r>
            <a:r>
              <a:rPr sz="2000" b="1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977CCEE-70A3-0343-BAEA-2BB80A5C7E93}"/>
              </a:ext>
            </a:extLst>
          </p:cNvPr>
          <p:cNvSpPr txBox="1"/>
          <p:nvPr/>
        </p:nvSpPr>
        <p:spPr>
          <a:xfrm>
            <a:off x="457200" y="33809"/>
            <a:ext cx="285649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000" b="1" i="1" spc="-5" dirty="0">
                <a:latin typeface="Times New Roman"/>
                <a:cs typeface="Times New Roman"/>
              </a:rPr>
              <a:t>I</a:t>
            </a:r>
            <a:r>
              <a:rPr sz="2000" b="1" i="1" spc="-5" dirty="0">
                <a:latin typeface="Times New Roman"/>
                <a:cs typeface="Times New Roman"/>
              </a:rPr>
              <a:t>V. Pancréas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endocrine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036" y="341844"/>
            <a:ext cx="6589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pancréatiques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216541" y="1110869"/>
            <a:ext cx="2181225" cy="43815"/>
            <a:chOff x="3216541" y="1110869"/>
            <a:chExt cx="2181225" cy="43815"/>
          </a:xfrm>
        </p:grpSpPr>
        <p:sp>
          <p:nvSpPr>
            <p:cNvPr id="5" name="object 5"/>
            <p:cNvSpPr/>
            <p:nvPr/>
          </p:nvSpPr>
          <p:spPr>
            <a:xfrm>
              <a:off x="3228733" y="1123061"/>
              <a:ext cx="2169160" cy="31750"/>
            </a:xfrm>
            <a:custGeom>
              <a:avLst/>
              <a:gdLst/>
              <a:ahLst/>
              <a:cxnLst/>
              <a:rect l="l" t="t" r="r" b="b"/>
              <a:pathLst>
                <a:path w="2169160" h="31750">
                  <a:moveTo>
                    <a:pt x="2168652" y="31242"/>
                  </a:moveTo>
                  <a:lnTo>
                    <a:pt x="2168652" y="0"/>
                  </a:lnTo>
                  <a:lnTo>
                    <a:pt x="0" y="0"/>
                  </a:lnTo>
                  <a:lnTo>
                    <a:pt x="0" y="31242"/>
                  </a:lnTo>
                  <a:lnTo>
                    <a:pt x="2168652" y="3124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16541" y="1110869"/>
              <a:ext cx="2169160" cy="31750"/>
            </a:xfrm>
            <a:custGeom>
              <a:avLst/>
              <a:gdLst/>
              <a:ahLst/>
              <a:cxnLst/>
              <a:rect l="l" t="t" r="r" b="b"/>
              <a:pathLst>
                <a:path w="2169160" h="31750">
                  <a:moveTo>
                    <a:pt x="2168652" y="31241"/>
                  </a:moveTo>
                  <a:lnTo>
                    <a:pt x="2168652" y="0"/>
                  </a:lnTo>
                  <a:lnTo>
                    <a:pt x="0" y="0"/>
                  </a:lnTo>
                  <a:lnTo>
                    <a:pt x="0" y="31241"/>
                  </a:lnTo>
                  <a:lnTo>
                    <a:pt x="2168652" y="31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86736" y="1076453"/>
            <a:ext cx="5152390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2515">
              <a:lnSpc>
                <a:spcPts val="285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Lors des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repas</a:t>
            </a:r>
            <a:endParaRPr sz="2400" dirty="0">
              <a:latin typeface="Arial"/>
              <a:cs typeface="Arial"/>
            </a:endParaRPr>
          </a:p>
          <a:p>
            <a:pPr marL="12700" marR="5080" indent="732155">
              <a:lnSpc>
                <a:spcPts val="2830"/>
              </a:lnSpc>
              <a:spcBef>
                <a:spcPts val="204"/>
              </a:spcBef>
            </a:pPr>
            <a:r>
              <a:rPr sz="2500" b="1" i="1" spc="-85" dirty="0">
                <a:solidFill>
                  <a:srgbClr val="FF0000"/>
                </a:solidFill>
                <a:latin typeface="Symbol"/>
                <a:cs typeface="Symbol"/>
              </a:rPr>
              <a:t></a:t>
            </a:r>
            <a:r>
              <a:rPr sz="250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Insuline et </a:t>
            </a:r>
            <a:r>
              <a:rPr sz="2500" b="1" i="1" spc="-95" dirty="0">
                <a:solidFill>
                  <a:srgbClr val="FF0000"/>
                </a:solidFill>
                <a:latin typeface="Symbol"/>
                <a:cs typeface="Symbol"/>
              </a:rPr>
              <a:t>†</a:t>
            </a:r>
            <a:r>
              <a:rPr sz="2500" b="1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glucagon  </a:t>
            </a:r>
            <a:r>
              <a:rPr sz="2400" b="1" i="1" spc="-5" dirty="0">
                <a:solidFill>
                  <a:srgbClr val="3333CC"/>
                </a:solidFill>
                <a:latin typeface="Arial"/>
                <a:cs typeface="Arial"/>
              </a:rPr>
              <a:t>Constitution des stocks de</a:t>
            </a:r>
            <a:r>
              <a:rPr sz="2400" b="1" i="1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3333CC"/>
                </a:solidFill>
                <a:latin typeface="Arial"/>
                <a:cs typeface="Arial"/>
              </a:rPr>
              <a:t>glucose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14739" y="4049902"/>
            <a:ext cx="5943600" cy="2806700"/>
            <a:chOff x="2514739" y="4049902"/>
            <a:chExt cx="5943600" cy="2806700"/>
          </a:xfrm>
        </p:grpSpPr>
        <p:sp>
          <p:nvSpPr>
            <p:cNvPr id="9" name="object 9"/>
            <p:cNvSpPr/>
            <p:nvPr/>
          </p:nvSpPr>
          <p:spPr>
            <a:xfrm>
              <a:off x="2514739" y="4265548"/>
              <a:ext cx="1908048" cy="1254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05539" y="5421502"/>
              <a:ext cx="1371600" cy="8923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19926" y="4049902"/>
              <a:ext cx="1176527" cy="133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58126" y="6031102"/>
              <a:ext cx="1600200" cy="825500"/>
            </a:xfrm>
            <a:custGeom>
              <a:avLst/>
              <a:gdLst/>
              <a:ahLst/>
              <a:cxnLst/>
              <a:rect l="l" t="t" r="r" b="b"/>
              <a:pathLst>
                <a:path w="1600200" h="825500">
                  <a:moveTo>
                    <a:pt x="1600200" y="825246"/>
                  </a:moveTo>
                  <a:lnTo>
                    <a:pt x="1600200" y="0"/>
                  </a:lnTo>
                  <a:lnTo>
                    <a:pt x="0" y="0"/>
                  </a:lnTo>
                  <a:lnTo>
                    <a:pt x="0" y="825246"/>
                  </a:lnTo>
                  <a:lnTo>
                    <a:pt x="1600200" y="82524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715127" y="2719450"/>
            <a:ext cx="1295400" cy="987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1139" y="2221102"/>
            <a:ext cx="1219200" cy="367030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3937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latin typeface="Arial"/>
                <a:cs typeface="Arial"/>
              </a:rPr>
              <a:t>Intestin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3339" y="2221102"/>
            <a:ext cx="914400" cy="367030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Foie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91327" y="2221102"/>
            <a:ext cx="1295400" cy="367030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Cerveau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91527" y="3973702"/>
            <a:ext cx="1066800" cy="367030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Muscle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29527" y="5573902"/>
            <a:ext cx="2057400" cy="367030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3937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latin typeface="Arial"/>
                <a:cs typeface="Arial"/>
              </a:rPr>
              <a:t>Tissu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adipeux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94422" y="6059551"/>
            <a:ext cx="927735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 marR="5080" indent="-6096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Stockage  glucose  </a:t>
            </a:r>
            <a:r>
              <a:rPr sz="1600" b="1" dirty="0">
                <a:latin typeface="Arial"/>
                <a:cs typeface="Arial"/>
              </a:rPr>
              <a:t>(lipides)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62927" y="4659502"/>
            <a:ext cx="457200" cy="762000"/>
          </a:xfrm>
          <a:custGeom>
            <a:avLst/>
            <a:gdLst/>
            <a:ahLst/>
            <a:cxnLst/>
            <a:rect l="l" t="t" r="r" b="b"/>
            <a:pathLst>
              <a:path w="457200" h="762000">
                <a:moveTo>
                  <a:pt x="457200" y="381000"/>
                </a:moveTo>
                <a:lnTo>
                  <a:pt x="454726" y="324551"/>
                </a:lnTo>
                <a:lnTo>
                  <a:pt x="447540" y="270723"/>
                </a:lnTo>
                <a:lnTo>
                  <a:pt x="435992" y="220097"/>
                </a:lnTo>
                <a:lnTo>
                  <a:pt x="420431" y="173252"/>
                </a:lnTo>
                <a:lnTo>
                  <a:pt x="401209" y="130770"/>
                </a:lnTo>
                <a:lnTo>
                  <a:pt x="378675" y="93231"/>
                </a:lnTo>
                <a:lnTo>
                  <a:pt x="353180" y="61216"/>
                </a:lnTo>
                <a:lnTo>
                  <a:pt x="325075" y="35305"/>
                </a:lnTo>
                <a:lnTo>
                  <a:pt x="262434" y="4116"/>
                </a:lnTo>
                <a:lnTo>
                  <a:pt x="228600" y="0"/>
                </a:lnTo>
                <a:lnTo>
                  <a:pt x="194765" y="4116"/>
                </a:lnTo>
                <a:lnTo>
                  <a:pt x="132124" y="35305"/>
                </a:lnTo>
                <a:lnTo>
                  <a:pt x="104019" y="61216"/>
                </a:lnTo>
                <a:lnTo>
                  <a:pt x="78524" y="93231"/>
                </a:lnTo>
                <a:lnTo>
                  <a:pt x="55990" y="130770"/>
                </a:lnTo>
                <a:lnTo>
                  <a:pt x="36768" y="173252"/>
                </a:lnTo>
                <a:lnTo>
                  <a:pt x="21207" y="220097"/>
                </a:lnTo>
                <a:lnTo>
                  <a:pt x="9659" y="270723"/>
                </a:lnTo>
                <a:lnTo>
                  <a:pt x="2473" y="324551"/>
                </a:lnTo>
                <a:lnTo>
                  <a:pt x="0" y="381000"/>
                </a:lnTo>
                <a:lnTo>
                  <a:pt x="2473" y="437276"/>
                </a:lnTo>
                <a:lnTo>
                  <a:pt x="9659" y="490998"/>
                </a:lnTo>
                <a:lnTo>
                  <a:pt x="21207" y="541573"/>
                </a:lnTo>
                <a:lnTo>
                  <a:pt x="36768" y="588410"/>
                </a:lnTo>
                <a:lnTo>
                  <a:pt x="55990" y="630919"/>
                </a:lnTo>
                <a:lnTo>
                  <a:pt x="78524" y="668510"/>
                </a:lnTo>
                <a:lnTo>
                  <a:pt x="104019" y="700591"/>
                </a:lnTo>
                <a:lnTo>
                  <a:pt x="132124" y="726571"/>
                </a:lnTo>
                <a:lnTo>
                  <a:pt x="194765" y="757866"/>
                </a:lnTo>
                <a:lnTo>
                  <a:pt x="228600" y="762000"/>
                </a:lnTo>
                <a:lnTo>
                  <a:pt x="262434" y="757866"/>
                </a:lnTo>
                <a:lnTo>
                  <a:pt x="325075" y="726571"/>
                </a:lnTo>
                <a:lnTo>
                  <a:pt x="353180" y="700591"/>
                </a:lnTo>
                <a:lnTo>
                  <a:pt x="378675" y="668510"/>
                </a:lnTo>
                <a:lnTo>
                  <a:pt x="401209" y="630919"/>
                </a:lnTo>
                <a:lnTo>
                  <a:pt x="420431" y="588410"/>
                </a:lnTo>
                <a:lnTo>
                  <a:pt x="435992" y="541573"/>
                </a:lnTo>
                <a:lnTo>
                  <a:pt x="447540" y="490998"/>
                </a:lnTo>
                <a:lnTo>
                  <a:pt x="454726" y="437276"/>
                </a:lnTo>
                <a:lnTo>
                  <a:pt x="45720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8085" y="2950907"/>
            <a:ext cx="4269740" cy="7226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366520">
              <a:lnSpc>
                <a:spcPct val="100000"/>
              </a:lnSpc>
              <a:spcBef>
                <a:spcPts val="585"/>
              </a:spcBef>
            </a:pPr>
            <a:r>
              <a:rPr sz="2000" b="1" spc="5" dirty="0">
                <a:solidFill>
                  <a:srgbClr val="3333CC"/>
                </a:solidFill>
                <a:latin typeface="Symbol"/>
                <a:cs typeface="Symbol"/>
              </a:rPr>
              <a:t>†††</a:t>
            </a:r>
            <a:r>
              <a:rPr sz="2000" b="1" spc="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production</a:t>
            </a:r>
            <a:r>
              <a:rPr sz="2000" b="1" spc="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340" dirty="0">
                <a:solidFill>
                  <a:srgbClr val="3333CC"/>
                </a:solidFill>
                <a:latin typeface="Arial"/>
                <a:cs typeface="Arial"/>
              </a:rPr>
              <a:t>glucose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Glucose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67364" y="4426140"/>
            <a:ext cx="1533525" cy="502284"/>
            <a:chOff x="4567364" y="4426140"/>
            <a:chExt cx="1533525" cy="502284"/>
          </a:xfrm>
        </p:grpSpPr>
        <p:sp>
          <p:nvSpPr>
            <p:cNvPr id="23" name="object 23"/>
            <p:cNvSpPr/>
            <p:nvPr/>
          </p:nvSpPr>
          <p:spPr>
            <a:xfrm>
              <a:off x="4572127" y="4430902"/>
              <a:ext cx="1524000" cy="492759"/>
            </a:xfrm>
            <a:custGeom>
              <a:avLst/>
              <a:gdLst/>
              <a:ahLst/>
              <a:cxnLst/>
              <a:rect l="l" t="t" r="r" b="b"/>
              <a:pathLst>
                <a:path w="1524000" h="492760">
                  <a:moveTo>
                    <a:pt x="1524000" y="246125"/>
                  </a:moveTo>
                  <a:lnTo>
                    <a:pt x="1143000" y="0"/>
                  </a:lnTo>
                  <a:lnTo>
                    <a:pt x="1143000" y="123444"/>
                  </a:lnTo>
                  <a:lnTo>
                    <a:pt x="0" y="123444"/>
                  </a:lnTo>
                  <a:lnTo>
                    <a:pt x="0" y="369570"/>
                  </a:lnTo>
                  <a:lnTo>
                    <a:pt x="1143000" y="369570"/>
                  </a:lnTo>
                  <a:lnTo>
                    <a:pt x="1143000" y="492251"/>
                  </a:lnTo>
                  <a:lnTo>
                    <a:pt x="1524000" y="246125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72127" y="4430902"/>
              <a:ext cx="1524000" cy="492759"/>
            </a:xfrm>
            <a:custGeom>
              <a:avLst/>
              <a:gdLst/>
              <a:ahLst/>
              <a:cxnLst/>
              <a:rect l="l" t="t" r="r" b="b"/>
              <a:pathLst>
                <a:path w="1524000" h="492760">
                  <a:moveTo>
                    <a:pt x="1143000" y="0"/>
                  </a:moveTo>
                  <a:lnTo>
                    <a:pt x="1143000" y="123444"/>
                  </a:lnTo>
                  <a:lnTo>
                    <a:pt x="0" y="123444"/>
                  </a:lnTo>
                  <a:lnTo>
                    <a:pt x="0" y="369570"/>
                  </a:lnTo>
                  <a:lnTo>
                    <a:pt x="1143000" y="369570"/>
                  </a:lnTo>
                  <a:lnTo>
                    <a:pt x="1143000" y="492252"/>
                  </a:lnTo>
                  <a:lnTo>
                    <a:pt x="1524000" y="246125"/>
                  </a:lnTo>
                  <a:lnTo>
                    <a:pt x="1143000" y="0"/>
                  </a:lnTo>
                  <a:close/>
                </a:path>
              </a:pathLst>
            </a:custGeom>
            <a:ln w="95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119577" y="3359340"/>
            <a:ext cx="238125" cy="771525"/>
            <a:chOff x="3119577" y="3359340"/>
            <a:chExt cx="238125" cy="771525"/>
          </a:xfrm>
        </p:grpSpPr>
        <p:sp>
          <p:nvSpPr>
            <p:cNvPr id="26" name="object 26"/>
            <p:cNvSpPr/>
            <p:nvPr/>
          </p:nvSpPr>
          <p:spPr>
            <a:xfrm>
              <a:off x="3124339" y="3364103"/>
              <a:ext cx="228600" cy="762000"/>
            </a:xfrm>
            <a:custGeom>
              <a:avLst/>
              <a:gdLst/>
              <a:ahLst/>
              <a:cxnLst/>
              <a:rect l="l" t="t" r="r" b="b"/>
              <a:pathLst>
                <a:path w="228600" h="762000">
                  <a:moveTo>
                    <a:pt x="228600" y="191262"/>
                  </a:moveTo>
                  <a:lnTo>
                    <a:pt x="115823" y="0"/>
                  </a:lnTo>
                  <a:lnTo>
                    <a:pt x="0" y="188975"/>
                  </a:lnTo>
                  <a:lnTo>
                    <a:pt x="57150" y="189737"/>
                  </a:lnTo>
                  <a:lnTo>
                    <a:pt x="52577" y="761238"/>
                  </a:lnTo>
                  <a:lnTo>
                    <a:pt x="166877" y="762000"/>
                  </a:lnTo>
                  <a:lnTo>
                    <a:pt x="171450" y="190500"/>
                  </a:lnTo>
                  <a:lnTo>
                    <a:pt x="228600" y="191262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24339" y="3364103"/>
              <a:ext cx="228600" cy="762000"/>
            </a:xfrm>
            <a:custGeom>
              <a:avLst/>
              <a:gdLst/>
              <a:ahLst/>
              <a:cxnLst/>
              <a:rect l="l" t="t" r="r" b="b"/>
              <a:pathLst>
                <a:path w="228600" h="762000">
                  <a:moveTo>
                    <a:pt x="0" y="188975"/>
                  </a:moveTo>
                  <a:lnTo>
                    <a:pt x="57150" y="189737"/>
                  </a:lnTo>
                  <a:lnTo>
                    <a:pt x="52578" y="761238"/>
                  </a:lnTo>
                  <a:lnTo>
                    <a:pt x="166878" y="761999"/>
                  </a:lnTo>
                  <a:lnTo>
                    <a:pt x="171450" y="190499"/>
                  </a:lnTo>
                  <a:lnTo>
                    <a:pt x="228600" y="191261"/>
                  </a:lnTo>
                  <a:lnTo>
                    <a:pt x="115823" y="0"/>
                  </a:lnTo>
                  <a:lnTo>
                    <a:pt x="0" y="188975"/>
                  </a:lnTo>
                  <a:close/>
                </a:path>
              </a:pathLst>
            </a:custGeom>
            <a:ln w="95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28739" y="3668903"/>
            <a:ext cx="2214880" cy="1905000"/>
            <a:chOff x="228739" y="3668903"/>
            <a:chExt cx="2214880" cy="1905000"/>
          </a:xfrm>
        </p:grpSpPr>
        <p:sp>
          <p:nvSpPr>
            <p:cNvPr id="29" name="object 29"/>
            <p:cNvSpPr/>
            <p:nvPr/>
          </p:nvSpPr>
          <p:spPr>
            <a:xfrm>
              <a:off x="1447939" y="4430903"/>
              <a:ext cx="990600" cy="762000"/>
            </a:xfrm>
            <a:custGeom>
              <a:avLst/>
              <a:gdLst/>
              <a:ahLst/>
              <a:cxnLst/>
              <a:rect l="l" t="t" r="r" b="b"/>
              <a:pathLst>
                <a:path w="990600" h="762000">
                  <a:moveTo>
                    <a:pt x="990600" y="381000"/>
                  </a:moveTo>
                  <a:lnTo>
                    <a:pt x="742950" y="0"/>
                  </a:lnTo>
                  <a:lnTo>
                    <a:pt x="742950" y="190500"/>
                  </a:lnTo>
                  <a:lnTo>
                    <a:pt x="0" y="190500"/>
                  </a:lnTo>
                  <a:lnTo>
                    <a:pt x="0" y="571500"/>
                  </a:lnTo>
                  <a:lnTo>
                    <a:pt x="742950" y="571500"/>
                  </a:lnTo>
                  <a:lnTo>
                    <a:pt x="742950" y="762000"/>
                  </a:lnTo>
                  <a:lnTo>
                    <a:pt x="990600" y="3810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47939" y="4430903"/>
              <a:ext cx="990600" cy="762000"/>
            </a:xfrm>
            <a:custGeom>
              <a:avLst/>
              <a:gdLst/>
              <a:ahLst/>
              <a:cxnLst/>
              <a:rect l="l" t="t" r="r" b="b"/>
              <a:pathLst>
                <a:path w="990600" h="762000">
                  <a:moveTo>
                    <a:pt x="742950" y="0"/>
                  </a:moveTo>
                  <a:lnTo>
                    <a:pt x="742950" y="190500"/>
                  </a:lnTo>
                  <a:lnTo>
                    <a:pt x="0" y="190500"/>
                  </a:lnTo>
                  <a:lnTo>
                    <a:pt x="0" y="571500"/>
                  </a:lnTo>
                  <a:lnTo>
                    <a:pt x="742950" y="571500"/>
                  </a:lnTo>
                  <a:lnTo>
                    <a:pt x="742950" y="762000"/>
                  </a:lnTo>
                  <a:lnTo>
                    <a:pt x="990600" y="381000"/>
                  </a:lnTo>
                  <a:lnTo>
                    <a:pt x="742950" y="0"/>
                  </a:lnTo>
                  <a:close/>
                </a:path>
              </a:pathLst>
            </a:custGeom>
            <a:ln w="95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8739" y="3668903"/>
              <a:ext cx="1438655" cy="1905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676539" y="2678302"/>
            <a:ext cx="3455670" cy="33655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latin typeface="Arial"/>
                <a:cs typeface="Arial"/>
              </a:rPr>
              <a:t>stockage glucose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(glycogène)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014165" y="3011106"/>
            <a:ext cx="5130165" cy="2709545"/>
            <a:chOff x="4014165" y="3011106"/>
            <a:chExt cx="5130165" cy="2709545"/>
          </a:xfrm>
        </p:grpSpPr>
        <p:sp>
          <p:nvSpPr>
            <p:cNvPr id="34" name="object 34"/>
            <p:cNvSpPr/>
            <p:nvPr/>
          </p:nvSpPr>
          <p:spPr>
            <a:xfrm>
              <a:off x="4088269" y="3015869"/>
              <a:ext cx="1537970" cy="1383030"/>
            </a:xfrm>
            <a:custGeom>
              <a:avLst/>
              <a:gdLst/>
              <a:ahLst/>
              <a:cxnLst/>
              <a:rect l="l" t="t" r="r" b="b"/>
              <a:pathLst>
                <a:path w="1537970" h="1383029">
                  <a:moveTo>
                    <a:pt x="1537715" y="0"/>
                  </a:moveTo>
                  <a:lnTo>
                    <a:pt x="1086612" y="249936"/>
                  </a:lnTo>
                  <a:lnTo>
                    <a:pt x="1124712" y="292608"/>
                  </a:lnTo>
                  <a:lnTo>
                    <a:pt x="0" y="1297686"/>
                  </a:lnTo>
                  <a:lnTo>
                    <a:pt x="76200" y="1383030"/>
                  </a:lnTo>
                  <a:lnTo>
                    <a:pt x="1200912" y="377951"/>
                  </a:lnTo>
                  <a:lnTo>
                    <a:pt x="1239012" y="420624"/>
                  </a:lnTo>
                  <a:lnTo>
                    <a:pt x="1537715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88269" y="3015869"/>
              <a:ext cx="1537970" cy="1383030"/>
            </a:xfrm>
            <a:custGeom>
              <a:avLst/>
              <a:gdLst/>
              <a:ahLst/>
              <a:cxnLst/>
              <a:rect l="l" t="t" r="r" b="b"/>
              <a:pathLst>
                <a:path w="1537970" h="1383029">
                  <a:moveTo>
                    <a:pt x="1086612" y="249936"/>
                  </a:moveTo>
                  <a:lnTo>
                    <a:pt x="1124712" y="292608"/>
                  </a:lnTo>
                  <a:lnTo>
                    <a:pt x="0" y="1297686"/>
                  </a:lnTo>
                  <a:lnTo>
                    <a:pt x="76200" y="1383030"/>
                  </a:lnTo>
                  <a:lnTo>
                    <a:pt x="1200912" y="377952"/>
                  </a:lnTo>
                  <a:lnTo>
                    <a:pt x="1239012" y="420624"/>
                  </a:lnTo>
                  <a:lnTo>
                    <a:pt x="1537716" y="0"/>
                  </a:lnTo>
                  <a:lnTo>
                    <a:pt x="1086612" y="249936"/>
                  </a:lnTo>
                  <a:close/>
                </a:path>
              </a:pathLst>
            </a:custGeom>
            <a:ln w="95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18927" y="5186045"/>
              <a:ext cx="944880" cy="529590"/>
            </a:xfrm>
            <a:custGeom>
              <a:avLst/>
              <a:gdLst/>
              <a:ahLst/>
              <a:cxnLst/>
              <a:rect l="l" t="t" r="r" b="b"/>
              <a:pathLst>
                <a:path w="944879" h="529589">
                  <a:moveTo>
                    <a:pt x="944880" y="529590"/>
                  </a:moveTo>
                  <a:lnTo>
                    <a:pt x="729234" y="368046"/>
                  </a:lnTo>
                  <a:lnTo>
                    <a:pt x="720090" y="384810"/>
                  </a:lnTo>
                  <a:lnTo>
                    <a:pt x="18287" y="0"/>
                  </a:lnTo>
                  <a:lnTo>
                    <a:pt x="0" y="33528"/>
                  </a:lnTo>
                  <a:lnTo>
                    <a:pt x="701802" y="418338"/>
                  </a:lnTo>
                  <a:lnTo>
                    <a:pt x="692658" y="435102"/>
                  </a:lnTo>
                  <a:lnTo>
                    <a:pt x="944880" y="52959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18927" y="5186045"/>
              <a:ext cx="944880" cy="529590"/>
            </a:xfrm>
            <a:custGeom>
              <a:avLst/>
              <a:gdLst/>
              <a:ahLst/>
              <a:cxnLst/>
              <a:rect l="l" t="t" r="r" b="b"/>
              <a:pathLst>
                <a:path w="944879" h="529589">
                  <a:moveTo>
                    <a:pt x="729234" y="368045"/>
                  </a:moveTo>
                  <a:lnTo>
                    <a:pt x="720090" y="384809"/>
                  </a:lnTo>
                  <a:lnTo>
                    <a:pt x="18288" y="0"/>
                  </a:lnTo>
                  <a:lnTo>
                    <a:pt x="0" y="33527"/>
                  </a:lnTo>
                  <a:lnTo>
                    <a:pt x="701802" y="418337"/>
                  </a:lnTo>
                  <a:lnTo>
                    <a:pt x="692658" y="435101"/>
                  </a:lnTo>
                  <a:lnTo>
                    <a:pt x="944880" y="529589"/>
                  </a:lnTo>
                  <a:lnTo>
                    <a:pt x="729234" y="368045"/>
                  </a:lnTo>
                  <a:close/>
                </a:path>
              </a:pathLst>
            </a:custGeom>
            <a:ln w="95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39126" y="4430902"/>
              <a:ext cx="1905000" cy="703580"/>
            </a:xfrm>
            <a:custGeom>
              <a:avLst/>
              <a:gdLst/>
              <a:ahLst/>
              <a:cxnLst/>
              <a:rect l="l" t="t" r="r" b="b"/>
              <a:pathLst>
                <a:path w="1905000" h="703579">
                  <a:moveTo>
                    <a:pt x="1905000" y="703326"/>
                  </a:moveTo>
                  <a:lnTo>
                    <a:pt x="1905000" y="0"/>
                  </a:lnTo>
                  <a:lnTo>
                    <a:pt x="0" y="0"/>
                  </a:lnTo>
                  <a:lnTo>
                    <a:pt x="0" y="703326"/>
                  </a:lnTo>
                  <a:lnTo>
                    <a:pt x="1905000" y="703326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318641" y="4337075"/>
            <a:ext cx="172847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 marR="5080" indent="-57785">
              <a:lnSpc>
                <a:spcPct val="1503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stockage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glucose  (glycogène)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F40B019F-7741-FA41-A791-DF679B204086}"/>
              </a:ext>
            </a:extLst>
          </p:cNvPr>
          <p:cNvSpPr txBox="1"/>
          <p:nvPr/>
        </p:nvSpPr>
        <p:spPr>
          <a:xfrm>
            <a:off x="457200" y="33809"/>
            <a:ext cx="285649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000" b="1" i="1" spc="-5" dirty="0">
                <a:latin typeface="Times New Roman"/>
                <a:cs typeface="Times New Roman"/>
              </a:rPr>
              <a:t>I</a:t>
            </a:r>
            <a:r>
              <a:rPr sz="2000" b="1" i="1" spc="-5" dirty="0">
                <a:latin typeface="Times New Roman"/>
                <a:cs typeface="Times New Roman"/>
              </a:rPr>
              <a:t>V. Pancréas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endocrine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409" y="1004951"/>
            <a:ext cx="7874703" cy="5851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2721" y="417814"/>
            <a:ext cx="23253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i="1" spc="-5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3200" b="1" i="1" spc="-65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1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Anatomie</a:t>
            </a: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0810" y="94473"/>
            <a:ext cx="41040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hypothalamo-hypophysaire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7627" y="6311836"/>
            <a:ext cx="1774825" cy="555625"/>
            <a:chOff x="217627" y="6311836"/>
            <a:chExt cx="1774825" cy="555625"/>
          </a:xfrm>
        </p:grpSpPr>
        <p:sp>
          <p:nvSpPr>
            <p:cNvPr id="6" name="object 6"/>
            <p:cNvSpPr/>
            <p:nvPr/>
          </p:nvSpPr>
          <p:spPr>
            <a:xfrm>
              <a:off x="228739" y="6322948"/>
              <a:ext cx="1752600" cy="533400"/>
            </a:xfrm>
            <a:custGeom>
              <a:avLst/>
              <a:gdLst/>
              <a:ahLst/>
              <a:cxnLst/>
              <a:rect l="l" t="t" r="r" b="b"/>
              <a:pathLst>
                <a:path w="1752600" h="533400">
                  <a:moveTo>
                    <a:pt x="1752600" y="533400"/>
                  </a:moveTo>
                  <a:lnTo>
                    <a:pt x="1752600" y="0"/>
                  </a:lnTo>
                  <a:lnTo>
                    <a:pt x="0" y="0"/>
                  </a:lnTo>
                  <a:lnTo>
                    <a:pt x="0" y="533400"/>
                  </a:lnTo>
                  <a:lnTo>
                    <a:pt x="1752600" y="533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28739" y="6322948"/>
              <a:ext cx="1752600" cy="533400"/>
            </a:xfrm>
            <a:custGeom>
              <a:avLst/>
              <a:gdLst/>
              <a:ahLst/>
              <a:cxnLst/>
              <a:rect l="l" t="t" r="r" b="b"/>
              <a:pathLst>
                <a:path w="1752600" h="533400">
                  <a:moveTo>
                    <a:pt x="0" y="0"/>
                  </a:moveTo>
                  <a:lnTo>
                    <a:pt x="0" y="533400"/>
                  </a:lnTo>
                </a:path>
                <a:path w="1752600" h="533400">
                  <a:moveTo>
                    <a:pt x="1752600" y="533400"/>
                  </a:moveTo>
                  <a:lnTo>
                    <a:pt x="1752600" y="0"/>
                  </a:lnTo>
                  <a:lnTo>
                    <a:pt x="0" y="0"/>
                  </a:lnTo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8903" y="6362827"/>
            <a:ext cx="15474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Antéhypophyse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94227" y="6311836"/>
            <a:ext cx="1774825" cy="555625"/>
            <a:chOff x="3494227" y="6311836"/>
            <a:chExt cx="1774825" cy="555625"/>
          </a:xfrm>
        </p:grpSpPr>
        <p:sp>
          <p:nvSpPr>
            <p:cNvPr id="10" name="object 10"/>
            <p:cNvSpPr/>
            <p:nvPr/>
          </p:nvSpPr>
          <p:spPr>
            <a:xfrm>
              <a:off x="3505339" y="6322948"/>
              <a:ext cx="1752600" cy="533400"/>
            </a:xfrm>
            <a:custGeom>
              <a:avLst/>
              <a:gdLst/>
              <a:ahLst/>
              <a:cxnLst/>
              <a:rect l="l" t="t" r="r" b="b"/>
              <a:pathLst>
                <a:path w="1752600" h="533400">
                  <a:moveTo>
                    <a:pt x="1752600" y="533400"/>
                  </a:moveTo>
                  <a:lnTo>
                    <a:pt x="1752600" y="0"/>
                  </a:lnTo>
                  <a:lnTo>
                    <a:pt x="0" y="0"/>
                  </a:lnTo>
                  <a:lnTo>
                    <a:pt x="0" y="533400"/>
                  </a:lnTo>
                  <a:lnTo>
                    <a:pt x="1752600" y="533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05339" y="6322948"/>
              <a:ext cx="1752600" cy="533400"/>
            </a:xfrm>
            <a:custGeom>
              <a:avLst/>
              <a:gdLst/>
              <a:ahLst/>
              <a:cxnLst/>
              <a:rect l="l" t="t" r="r" b="b"/>
              <a:pathLst>
                <a:path w="1752600" h="533400">
                  <a:moveTo>
                    <a:pt x="0" y="0"/>
                  </a:moveTo>
                  <a:lnTo>
                    <a:pt x="0" y="533400"/>
                  </a:lnTo>
                </a:path>
                <a:path w="1752600" h="533400">
                  <a:moveTo>
                    <a:pt x="1752600" y="533400"/>
                  </a:moveTo>
                  <a:lnTo>
                    <a:pt x="1752600" y="0"/>
                  </a:lnTo>
                  <a:lnTo>
                    <a:pt x="0" y="0"/>
                  </a:lnTo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16452" y="6362827"/>
            <a:ext cx="17303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Posthypophyse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9939" y="2360548"/>
            <a:ext cx="1752600" cy="542925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415"/>
              </a:spcBef>
            </a:pPr>
            <a:r>
              <a:rPr sz="1600" b="1" spc="-5" dirty="0">
                <a:latin typeface="Arial"/>
                <a:cs typeface="Arial"/>
              </a:rPr>
              <a:t>Hypothalamus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9" y="835025"/>
            <a:ext cx="3924300" cy="1464310"/>
          </a:xfrm>
          <a:custGeom>
            <a:avLst/>
            <a:gdLst/>
            <a:ahLst/>
            <a:cxnLst/>
            <a:rect l="l" t="t" r="r" b="b"/>
            <a:pathLst>
              <a:path w="3924300" h="1464310">
                <a:moveTo>
                  <a:pt x="3924300" y="1463802"/>
                </a:moveTo>
                <a:lnTo>
                  <a:pt x="3924300" y="0"/>
                </a:lnTo>
                <a:lnTo>
                  <a:pt x="0" y="0"/>
                </a:lnTo>
                <a:lnTo>
                  <a:pt x="0" y="1463802"/>
                </a:lnTo>
                <a:lnTo>
                  <a:pt x="3924300" y="1463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6841" y="828065"/>
            <a:ext cx="3260725" cy="1342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541145" algn="l"/>
              </a:tabLst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neurones groupés en noyaux,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sécrétan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neurohormones  agissant sur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l’hypophyse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2175" y="4715789"/>
            <a:ext cx="26752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Sécrétion/ stockage  </a:t>
            </a:r>
            <a:r>
              <a:rPr sz="2000" b="1" spc="-5" dirty="0">
                <a:latin typeface="Times New Roman"/>
                <a:cs typeface="Times New Roman"/>
              </a:rPr>
              <a:t>d’</a:t>
            </a:r>
            <a:r>
              <a:rPr sz="20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hormones agissant </a:t>
            </a:r>
            <a:r>
              <a:rPr sz="2000"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sur  d’autres organes</a:t>
            </a:r>
            <a:r>
              <a:rPr sz="20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cibles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9635" y="5804027"/>
            <a:ext cx="1080135" cy="360680"/>
          </a:xfrm>
          <a:custGeom>
            <a:avLst/>
            <a:gdLst/>
            <a:ahLst/>
            <a:cxnLst/>
            <a:rect l="l" t="t" r="r" b="b"/>
            <a:pathLst>
              <a:path w="1080135" h="360679">
                <a:moveTo>
                  <a:pt x="540258" y="0"/>
                </a:moveTo>
                <a:lnTo>
                  <a:pt x="472424" y="1405"/>
                </a:lnTo>
                <a:lnTo>
                  <a:pt x="407124" y="5507"/>
                </a:lnTo>
                <a:lnTo>
                  <a:pt x="344859" y="12136"/>
                </a:lnTo>
                <a:lnTo>
                  <a:pt x="286134" y="21120"/>
                </a:lnTo>
                <a:lnTo>
                  <a:pt x="231453" y="32290"/>
                </a:lnTo>
                <a:lnTo>
                  <a:pt x="181319" y="45474"/>
                </a:lnTo>
                <a:lnTo>
                  <a:pt x="136236" y="60502"/>
                </a:lnTo>
                <a:lnTo>
                  <a:pt x="96706" y="77203"/>
                </a:lnTo>
                <a:lnTo>
                  <a:pt x="63235" y="95406"/>
                </a:lnTo>
                <a:lnTo>
                  <a:pt x="16480" y="135638"/>
                </a:lnTo>
                <a:lnTo>
                  <a:pt x="0" y="179832"/>
                </a:lnTo>
                <a:lnTo>
                  <a:pt x="4204" y="202501"/>
                </a:lnTo>
                <a:lnTo>
                  <a:pt x="36325" y="245137"/>
                </a:lnTo>
                <a:lnTo>
                  <a:pt x="96706" y="283045"/>
                </a:lnTo>
                <a:lnTo>
                  <a:pt x="136236" y="299804"/>
                </a:lnTo>
                <a:lnTo>
                  <a:pt x="181319" y="314876"/>
                </a:lnTo>
                <a:lnTo>
                  <a:pt x="231453" y="328092"/>
                </a:lnTo>
                <a:lnTo>
                  <a:pt x="286134" y="339282"/>
                </a:lnTo>
                <a:lnTo>
                  <a:pt x="344859" y="348280"/>
                </a:lnTo>
                <a:lnTo>
                  <a:pt x="407124" y="354915"/>
                </a:lnTo>
                <a:lnTo>
                  <a:pt x="472424" y="359020"/>
                </a:lnTo>
                <a:lnTo>
                  <a:pt x="540258" y="360426"/>
                </a:lnTo>
                <a:lnTo>
                  <a:pt x="607928" y="359020"/>
                </a:lnTo>
                <a:lnTo>
                  <a:pt x="673091" y="354915"/>
                </a:lnTo>
                <a:lnTo>
                  <a:pt x="735241" y="348280"/>
                </a:lnTo>
                <a:lnTo>
                  <a:pt x="793871" y="339282"/>
                </a:lnTo>
                <a:lnTo>
                  <a:pt x="848477" y="328092"/>
                </a:lnTo>
                <a:lnTo>
                  <a:pt x="898553" y="314876"/>
                </a:lnTo>
                <a:lnTo>
                  <a:pt x="943592" y="299804"/>
                </a:lnTo>
                <a:lnTo>
                  <a:pt x="983090" y="283045"/>
                </a:lnTo>
                <a:lnTo>
                  <a:pt x="1016540" y="264766"/>
                </a:lnTo>
                <a:lnTo>
                  <a:pt x="1063276" y="224326"/>
                </a:lnTo>
                <a:lnTo>
                  <a:pt x="1079754" y="179831"/>
                </a:lnTo>
                <a:lnTo>
                  <a:pt x="1075550" y="157325"/>
                </a:lnTo>
                <a:lnTo>
                  <a:pt x="1043438" y="114941"/>
                </a:lnTo>
                <a:lnTo>
                  <a:pt x="983090" y="77203"/>
                </a:lnTo>
                <a:lnTo>
                  <a:pt x="943592" y="60502"/>
                </a:lnTo>
                <a:lnTo>
                  <a:pt x="898553" y="45474"/>
                </a:lnTo>
                <a:lnTo>
                  <a:pt x="848477" y="32290"/>
                </a:lnTo>
                <a:lnTo>
                  <a:pt x="793871" y="21120"/>
                </a:lnTo>
                <a:lnTo>
                  <a:pt x="735241" y="12136"/>
                </a:lnTo>
                <a:lnTo>
                  <a:pt x="673091" y="5507"/>
                </a:lnTo>
                <a:lnTo>
                  <a:pt x="607928" y="1405"/>
                </a:lnTo>
                <a:lnTo>
                  <a:pt x="540258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339" y="412518"/>
            <a:ext cx="6589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pancréatiques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87663" y="1187069"/>
            <a:ext cx="5342890" cy="43815"/>
            <a:chOff x="2287663" y="1187069"/>
            <a:chExt cx="5342890" cy="43815"/>
          </a:xfrm>
        </p:grpSpPr>
        <p:sp>
          <p:nvSpPr>
            <p:cNvPr id="5" name="object 5"/>
            <p:cNvSpPr/>
            <p:nvPr/>
          </p:nvSpPr>
          <p:spPr>
            <a:xfrm>
              <a:off x="2299855" y="1199261"/>
              <a:ext cx="5330190" cy="31750"/>
            </a:xfrm>
            <a:custGeom>
              <a:avLst/>
              <a:gdLst/>
              <a:ahLst/>
              <a:cxnLst/>
              <a:rect l="l" t="t" r="r" b="b"/>
              <a:pathLst>
                <a:path w="5330190" h="31750">
                  <a:moveTo>
                    <a:pt x="5330189" y="31241"/>
                  </a:moveTo>
                  <a:lnTo>
                    <a:pt x="5330189" y="0"/>
                  </a:lnTo>
                  <a:lnTo>
                    <a:pt x="0" y="0"/>
                  </a:lnTo>
                  <a:lnTo>
                    <a:pt x="0" y="31242"/>
                  </a:lnTo>
                  <a:lnTo>
                    <a:pt x="5330189" y="3124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7663" y="1187069"/>
              <a:ext cx="5330190" cy="31750"/>
            </a:xfrm>
            <a:custGeom>
              <a:avLst/>
              <a:gdLst/>
              <a:ahLst/>
              <a:cxnLst/>
              <a:rect l="l" t="t" r="r" b="b"/>
              <a:pathLst>
                <a:path w="5330190" h="31750">
                  <a:moveTo>
                    <a:pt x="5330190" y="31242"/>
                  </a:moveTo>
                  <a:lnTo>
                    <a:pt x="5330190" y="0"/>
                  </a:lnTo>
                  <a:lnTo>
                    <a:pt x="0" y="0"/>
                  </a:lnTo>
                  <a:lnTo>
                    <a:pt x="0" y="31242"/>
                  </a:lnTo>
                  <a:lnTo>
                    <a:pt x="5330190" y="312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74951" y="837564"/>
            <a:ext cx="5356860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100"/>
              </a:spcBef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dehors des repas et lors du</a:t>
            </a:r>
            <a:r>
              <a:rPr sz="24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jeune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865" marR="227329" indent="799465">
              <a:lnSpc>
                <a:spcPts val="2830"/>
              </a:lnSpc>
              <a:spcBef>
                <a:spcPts val="204"/>
              </a:spcBef>
            </a:pPr>
            <a:r>
              <a:rPr sz="2500" b="1" i="1" spc="-9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† </a:t>
            </a:r>
            <a:r>
              <a:rPr sz="2400" b="1" i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Insuline,</a:t>
            </a:r>
            <a:r>
              <a:rPr sz="2500" b="1" i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 </a:t>
            </a:r>
            <a:r>
              <a:rPr sz="2400" b="1" i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glucagon  </a:t>
            </a:r>
            <a:r>
              <a:rPr sz="24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Utilisation des stocks de</a:t>
            </a:r>
            <a:r>
              <a:rPr sz="2400" b="1" i="1" spc="-8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09939" y="4135247"/>
            <a:ext cx="1828800" cy="1203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7339" y="2284348"/>
            <a:ext cx="1219200" cy="367030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3937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latin typeface="Arial"/>
                <a:cs typeface="Arial"/>
              </a:rPr>
              <a:t>Intestin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4726" y="2284348"/>
            <a:ext cx="914400" cy="350520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Foie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38927" y="2284348"/>
            <a:ext cx="1295400" cy="367030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Cerveau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7939" y="3884548"/>
            <a:ext cx="1066800" cy="367030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Muscle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76065" y="4502340"/>
            <a:ext cx="3187065" cy="1537970"/>
            <a:chOff x="3976065" y="4502340"/>
            <a:chExt cx="3187065" cy="1537970"/>
          </a:xfrm>
        </p:grpSpPr>
        <p:sp>
          <p:nvSpPr>
            <p:cNvPr id="14" name="object 14"/>
            <p:cNvSpPr/>
            <p:nvPr/>
          </p:nvSpPr>
          <p:spPr>
            <a:xfrm>
              <a:off x="4066933" y="4507102"/>
              <a:ext cx="1524000" cy="76200"/>
            </a:xfrm>
            <a:custGeom>
              <a:avLst/>
              <a:gdLst/>
              <a:ahLst/>
              <a:cxnLst/>
              <a:rect l="l" t="t" r="r" b="b"/>
              <a:pathLst>
                <a:path w="1524000" h="76200">
                  <a:moveTo>
                    <a:pt x="1524000" y="38100"/>
                  </a:moveTo>
                  <a:lnTo>
                    <a:pt x="1143000" y="0"/>
                  </a:lnTo>
                  <a:lnTo>
                    <a:pt x="1143000" y="19050"/>
                  </a:lnTo>
                  <a:lnTo>
                    <a:pt x="0" y="19050"/>
                  </a:lnTo>
                  <a:lnTo>
                    <a:pt x="0" y="57150"/>
                  </a:lnTo>
                  <a:lnTo>
                    <a:pt x="1143000" y="57150"/>
                  </a:lnTo>
                  <a:lnTo>
                    <a:pt x="1143000" y="76200"/>
                  </a:lnTo>
                  <a:lnTo>
                    <a:pt x="1524000" y="381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66933" y="4507102"/>
              <a:ext cx="1524000" cy="76200"/>
            </a:xfrm>
            <a:custGeom>
              <a:avLst/>
              <a:gdLst/>
              <a:ahLst/>
              <a:cxnLst/>
              <a:rect l="l" t="t" r="r" b="b"/>
              <a:pathLst>
                <a:path w="1524000" h="76200">
                  <a:moveTo>
                    <a:pt x="1143000" y="0"/>
                  </a:moveTo>
                  <a:lnTo>
                    <a:pt x="1143000" y="19050"/>
                  </a:lnTo>
                  <a:lnTo>
                    <a:pt x="0" y="19050"/>
                  </a:lnTo>
                  <a:lnTo>
                    <a:pt x="0" y="57150"/>
                  </a:lnTo>
                  <a:lnTo>
                    <a:pt x="1143000" y="57150"/>
                  </a:lnTo>
                  <a:lnTo>
                    <a:pt x="1143000" y="76200"/>
                  </a:lnTo>
                  <a:lnTo>
                    <a:pt x="1524000" y="38099"/>
                  </a:lnTo>
                  <a:lnTo>
                    <a:pt x="1143000" y="0"/>
                  </a:lnTo>
                  <a:close/>
                </a:path>
              </a:pathLst>
            </a:custGeom>
            <a:ln w="95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76939" y="5583046"/>
              <a:ext cx="2057400" cy="367030"/>
            </a:xfrm>
            <a:custGeom>
              <a:avLst/>
              <a:gdLst/>
              <a:ahLst/>
              <a:cxnLst/>
              <a:rect l="l" t="t" r="r" b="b"/>
              <a:pathLst>
                <a:path w="2057400" h="367029">
                  <a:moveTo>
                    <a:pt x="2057399" y="366522"/>
                  </a:moveTo>
                  <a:lnTo>
                    <a:pt x="2057399" y="0"/>
                  </a:lnTo>
                  <a:lnTo>
                    <a:pt x="0" y="0"/>
                  </a:lnTo>
                  <a:lnTo>
                    <a:pt x="0" y="366522"/>
                  </a:lnTo>
                  <a:lnTo>
                    <a:pt x="2057399" y="366522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58126" y="5278246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304800" y="190500"/>
                  </a:moveTo>
                  <a:lnTo>
                    <a:pt x="152400" y="0"/>
                  </a:lnTo>
                  <a:lnTo>
                    <a:pt x="0" y="190500"/>
                  </a:lnTo>
                  <a:lnTo>
                    <a:pt x="76200" y="190500"/>
                  </a:lnTo>
                  <a:lnTo>
                    <a:pt x="76200" y="762000"/>
                  </a:lnTo>
                  <a:lnTo>
                    <a:pt x="228600" y="762000"/>
                  </a:lnTo>
                  <a:lnTo>
                    <a:pt x="228600" y="190500"/>
                  </a:lnTo>
                  <a:lnTo>
                    <a:pt x="304800" y="19050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80827" y="4776850"/>
              <a:ext cx="944880" cy="529590"/>
            </a:xfrm>
            <a:custGeom>
              <a:avLst/>
              <a:gdLst/>
              <a:ahLst/>
              <a:cxnLst/>
              <a:rect l="l" t="t" r="r" b="b"/>
              <a:pathLst>
                <a:path w="944879" h="529589">
                  <a:moveTo>
                    <a:pt x="944879" y="529589"/>
                  </a:moveTo>
                  <a:lnTo>
                    <a:pt x="729233" y="368046"/>
                  </a:lnTo>
                  <a:lnTo>
                    <a:pt x="720089" y="384048"/>
                  </a:lnTo>
                  <a:lnTo>
                    <a:pt x="18287" y="0"/>
                  </a:lnTo>
                  <a:lnTo>
                    <a:pt x="0" y="33527"/>
                  </a:lnTo>
                  <a:lnTo>
                    <a:pt x="701801" y="417575"/>
                  </a:lnTo>
                  <a:lnTo>
                    <a:pt x="692657" y="434339"/>
                  </a:lnTo>
                  <a:lnTo>
                    <a:pt x="944879" y="529589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80827" y="4776850"/>
              <a:ext cx="944880" cy="529590"/>
            </a:xfrm>
            <a:custGeom>
              <a:avLst/>
              <a:gdLst/>
              <a:ahLst/>
              <a:cxnLst/>
              <a:rect l="l" t="t" r="r" b="b"/>
              <a:pathLst>
                <a:path w="944879" h="529589">
                  <a:moveTo>
                    <a:pt x="729234" y="368046"/>
                  </a:moveTo>
                  <a:lnTo>
                    <a:pt x="720090" y="384048"/>
                  </a:lnTo>
                  <a:lnTo>
                    <a:pt x="18288" y="0"/>
                  </a:lnTo>
                  <a:lnTo>
                    <a:pt x="0" y="33528"/>
                  </a:lnTo>
                  <a:lnTo>
                    <a:pt x="701802" y="417576"/>
                  </a:lnTo>
                  <a:lnTo>
                    <a:pt x="692658" y="434340"/>
                  </a:lnTo>
                  <a:lnTo>
                    <a:pt x="944880" y="529590"/>
                  </a:lnTo>
                  <a:lnTo>
                    <a:pt x="729234" y="368046"/>
                  </a:lnTo>
                  <a:close/>
                </a:path>
              </a:pathLst>
            </a:custGeom>
            <a:ln w="95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98879" y="3889375"/>
            <a:ext cx="29152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3333CC"/>
                </a:solidFill>
                <a:latin typeface="Symbol"/>
                <a:cs typeface="Symbol"/>
              </a:rPr>
              <a:t></a:t>
            </a:r>
            <a:r>
              <a:rPr sz="2000" b="1" spc="-1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production</a:t>
            </a:r>
            <a:r>
              <a:rPr sz="2000" b="1" spc="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glucose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6939" y="5583046"/>
            <a:ext cx="2775585" cy="3670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310"/>
              </a:spcBef>
              <a:tabLst>
                <a:tab pos="2418715" algn="l"/>
              </a:tabLst>
            </a:pPr>
            <a:r>
              <a:rPr sz="1800" b="1" dirty="0">
                <a:latin typeface="Arial"/>
                <a:cs typeface="Arial"/>
              </a:rPr>
              <a:t>Tissu </a:t>
            </a:r>
            <a:r>
              <a:rPr sz="1800" b="1" spc="-5" dirty="0">
                <a:latin typeface="Arial"/>
                <a:cs typeface="Arial"/>
              </a:rPr>
              <a:t>adipeu</a:t>
            </a:r>
            <a:r>
              <a:rPr sz="1800" b="1" dirty="0">
                <a:latin typeface="Arial"/>
                <a:cs typeface="Arial"/>
              </a:rPr>
              <a:t>x	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AG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5035" y="2634869"/>
            <a:ext cx="2438400" cy="119253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 marR="315595">
              <a:lnSpc>
                <a:spcPct val="100000"/>
              </a:lnSpc>
              <a:spcBef>
                <a:spcPts val="330"/>
              </a:spcBef>
            </a:pPr>
            <a:r>
              <a:rPr sz="1600" b="1" spc="-5" dirty="0">
                <a:latin typeface="Arial"/>
                <a:cs typeface="Arial"/>
              </a:rPr>
              <a:t>Déstockage du  glucose </a:t>
            </a:r>
            <a:r>
              <a:rPr sz="1600" b="1" dirty="0">
                <a:latin typeface="Arial"/>
                <a:cs typeface="Arial"/>
              </a:rPr>
              <a:t>(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glycogène)</a:t>
            </a:r>
            <a:endParaRPr sz="1600">
              <a:latin typeface="Arial"/>
              <a:cs typeface="Arial"/>
            </a:endParaRPr>
          </a:p>
          <a:p>
            <a:pPr marL="92075" marR="194310">
              <a:lnSpc>
                <a:spcPct val="100000"/>
              </a:lnSpc>
              <a:spcBef>
                <a:spcPts val="969"/>
              </a:spcBef>
            </a:pPr>
            <a:r>
              <a:rPr sz="1600" b="1" spc="-5" dirty="0">
                <a:latin typeface="Arial"/>
                <a:cs typeface="Arial"/>
              </a:rPr>
              <a:t>Production de  nouveau glucose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(AA)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739" y="3525646"/>
            <a:ext cx="1438655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7767" y="3596297"/>
            <a:ext cx="102171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1" spc="210" dirty="0">
                <a:solidFill>
                  <a:srgbClr val="FF0000"/>
                </a:solidFill>
                <a:latin typeface="Verdana"/>
                <a:cs typeface="Verdana"/>
              </a:rPr>
              <a:t>×</a:t>
            </a:r>
            <a:endParaRPr sz="8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8329" y="4284091"/>
            <a:ext cx="929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Glucose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29527" y="4417948"/>
            <a:ext cx="2209800" cy="581660"/>
          </a:xfrm>
          <a:custGeom>
            <a:avLst/>
            <a:gdLst/>
            <a:ahLst/>
            <a:cxnLst/>
            <a:rect l="l" t="t" r="r" b="b"/>
            <a:pathLst>
              <a:path w="2209800" h="581660">
                <a:moveTo>
                  <a:pt x="2209800" y="581405"/>
                </a:moveTo>
                <a:lnTo>
                  <a:pt x="2209800" y="0"/>
                </a:lnTo>
                <a:lnTo>
                  <a:pt x="0" y="0"/>
                </a:lnTo>
                <a:lnTo>
                  <a:pt x="0" y="581405"/>
                </a:lnTo>
                <a:lnTo>
                  <a:pt x="2209800" y="581405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566615" y="2741548"/>
            <a:ext cx="2367915" cy="1170305"/>
            <a:chOff x="4566615" y="2741548"/>
            <a:chExt cx="2367915" cy="1170305"/>
          </a:xfrm>
        </p:grpSpPr>
        <p:sp>
          <p:nvSpPr>
            <p:cNvPr id="28" name="object 28"/>
            <p:cNvSpPr/>
            <p:nvPr/>
          </p:nvSpPr>
          <p:spPr>
            <a:xfrm>
              <a:off x="4571377" y="2960242"/>
              <a:ext cx="1041400" cy="946785"/>
            </a:xfrm>
            <a:custGeom>
              <a:avLst/>
              <a:gdLst/>
              <a:ahLst/>
              <a:cxnLst/>
              <a:rect l="l" t="t" r="r" b="b"/>
              <a:pathLst>
                <a:path w="1041400" h="946785">
                  <a:moveTo>
                    <a:pt x="1040891" y="0"/>
                  </a:moveTo>
                  <a:lnTo>
                    <a:pt x="660653" y="64008"/>
                  </a:lnTo>
                  <a:lnTo>
                    <a:pt x="729233" y="140208"/>
                  </a:lnTo>
                  <a:lnTo>
                    <a:pt x="0" y="792480"/>
                  </a:lnTo>
                  <a:lnTo>
                    <a:pt x="137159" y="946404"/>
                  </a:lnTo>
                  <a:lnTo>
                    <a:pt x="866393" y="293370"/>
                  </a:lnTo>
                  <a:lnTo>
                    <a:pt x="934974" y="370332"/>
                  </a:lnTo>
                  <a:lnTo>
                    <a:pt x="1040891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1377" y="2960242"/>
              <a:ext cx="1041400" cy="946785"/>
            </a:xfrm>
            <a:custGeom>
              <a:avLst/>
              <a:gdLst/>
              <a:ahLst/>
              <a:cxnLst/>
              <a:rect l="l" t="t" r="r" b="b"/>
              <a:pathLst>
                <a:path w="1041400" h="946785">
                  <a:moveTo>
                    <a:pt x="660653" y="64008"/>
                  </a:moveTo>
                  <a:lnTo>
                    <a:pt x="729233" y="140208"/>
                  </a:lnTo>
                  <a:lnTo>
                    <a:pt x="0" y="792480"/>
                  </a:lnTo>
                  <a:lnTo>
                    <a:pt x="137159" y="946404"/>
                  </a:lnTo>
                  <a:lnTo>
                    <a:pt x="866393" y="293370"/>
                  </a:lnTo>
                  <a:lnTo>
                    <a:pt x="934973" y="370332"/>
                  </a:lnTo>
                  <a:lnTo>
                    <a:pt x="1040891" y="0"/>
                  </a:lnTo>
                  <a:lnTo>
                    <a:pt x="660653" y="64008"/>
                  </a:lnTo>
                  <a:close/>
                </a:path>
              </a:pathLst>
            </a:custGeom>
            <a:ln w="95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38926" y="2741548"/>
              <a:ext cx="1295400" cy="9875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629527" y="4417948"/>
            <a:ext cx="2209800" cy="5816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2075" marR="146050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latin typeface="Arial"/>
                <a:cs typeface="Arial"/>
              </a:rPr>
              <a:t>Déstockage du  glucose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(glycogène)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00927" y="6116446"/>
            <a:ext cx="2209800" cy="5816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 marR="505459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latin typeface="Arial"/>
                <a:cs typeface="Arial"/>
              </a:rPr>
              <a:t>Déstockage du  glucose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(lipides)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029339" y="4265548"/>
            <a:ext cx="1633855" cy="2590800"/>
            <a:chOff x="5029339" y="4265548"/>
            <a:chExt cx="1633855" cy="2590800"/>
          </a:xfrm>
        </p:grpSpPr>
        <p:sp>
          <p:nvSpPr>
            <p:cNvPr id="34" name="object 34"/>
            <p:cNvSpPr/>
            <p:nvPr/>
          </p:nvSpPr>
          <p:spPr>
            <a:xfrm>
              <a:off x="5486526" y="4265548"/>
              <a:ext cx="1176527" cy="1333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29339" y="5964047"/>
              <a:ext cx="1371600" cy="8923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">
            <a:extLst>
              <a:ext uri="{FF2B5EF4-FFF2-40B4-BE49-F238E27FC236}">
                <a16:creationId xmlns:a16="http://schemas.microsoft.com/office/drawing/2014/main" id="{6E649EB5-DADE-754F-A1F7-3C9E22111CD7}"/>
              </a:ext>
            </a:extLst>
          </p:cNvPr>
          <p:cNvSpPr txBox="1"/>
          <p:nvPr/>
        </p:nvSpPr>
        <p:spPr>
          <a:xfrm>
            <a:off x="457200" y="33809"/>
            <a:ext cx="285649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000" b="1" i="1" spc="-5" dirty="0">
                <a:latin typeface="Times New Roman"/>
                <a:cs typeface="Times New Roman"/>
              </a:rPr>
              <a:t>I</a:t>
            </a:r>
            <a:r>
              <a:rPr sz="2000" b="1" i="1" spc="-5" dirty="0">
                <a:latin typeface="Times New Roman"/>
                <a:cs typeface="Times New Roman"/>
              </a:rPr>
              <a:t>V. Pancréas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endocrine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339" y="375644"/>
            <a:ext cx="6589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pancréatiques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87663" y="1187069"/>
            <a:ext cx="5342890" cy="43815"/>
            <a:chOff x="2287663" y="1187069"/>
            <a:chExt cx="5342890" cy="43815"/>
          </a:xfrm>
        </p:grpSpPr>
        <p:sp>
          <p:nvSpPr>
            <p:cNvPr id="5" name="object 5"/>
            <p:cNvSpPr/>
            <p:nvPr/>
          </p:nvSpPr>
          <p:spPr>
            <a:xfrm>
              <a:off x="2299855" y="1199261"/>
              <a:ext cx="5330190" cy="31750"/>
            </a:xfrm>
            <a:custGeom>
              <a:avLst/>
              <a:gdLst/>
              <a:ahLst/>
              <a:cxnLst/>
              <a:rect l="l" t="t" r="r" b="b"/>
              <a:pathLst>
                <a:path w="5330190" h="31750">
                  <a:moveTo>
                    <a:pt x="5330189" y="31241"/>
                  </a:moveTo>
                  <a:lnTo>
                    <a:pt x="5330189" y="0"/>
                  </a:lnTo>
                  <a:lnTo>
                    <a:pt x="0" y="0"/>
                  </a:lnTo>
                  <a:lnTo>
                    <a:pt x="0" y="31242"/>
                  </a:lnTo>
                  <a:lnTo>
                    <a:pt x="5330189" y="3124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7663" y="1187069"/>
              <a:ext cx="5330190" cy="31750"/>
            </a:xfrm>
            <a:custGeom>
              <a:avLst/>
              <a:gdLst/>
              <a:ahLst/>
              <a:cxnLst/>
              <a:rect l="l" t="t" r="r" b="b"/>
              <a:pathLst>
                <a:path w="5330190" h="31750">
                  <a:moveTo>
                    <a:pt x="5330190" y="31242"/>
                  </a:moveTo>
                  <a:lnTo>
                    <a:pt x="5330190" y="0"/>
                  </a:lnTo>
                  <a:lnTo>
                    <a:pt x="0" y="0"/>
                  </a:lnTo>
                  <a:lnTo>
                    <a:pt x="0" y="31242"/>
                  </a:lnTo>
                  <a:lnTo>
                    <a:pt x="5330190" y="312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74951" y="837564"/>
            <a:ext cx="5356860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En dehors des repas et lors du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jeune</a:t>
            </a:r>
            <a:endParaRPr sz="2400" dirty="0">
              <a:latin typeface="Arial"/>
              <a:cs typeface="Arial"/>
            </a:endParaRPr>
          </a:p>
          <a:p>
            <a:pPr marL="316865" marR="227329" indent="799465">
              <a:lnSpc>
                <a:spcPts val="2830"/>
              </a:lnSpc>
              <a:spcBef>
                <a:spcPts val="204"/>
              </a:spcBef>
            </a:pPr>
            <a:r>
              <a:rPr sz="2500" b="1" i="1" spc="-95" dirty="0">
                <a:solidFill>
                  <a:srgbClr val="FF0000"/>
                </a:solidFill>
                <a:latin typeface="Symbol"/>
                <a:cs typeface="Symbol"/>
              </a:rPr>
              <a:t>†</a:t>
            </a:r>
            <a:r>
              <a:rPr sz="2500" b="1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FF0000"/>
                </a:solidFill>
                <a:latin typeface="Arial"/>
                <a:cs typeface="Arial"/>
              </a:rPr>
              <a:t>Insuline,</a:t>
            </a:r>
            <a:r>
              <a:rPr sz="2500" b="1" i="1" spc="-15" dirty="0">
                <a:solidFill>
                  <a:srgbClr val="FF0000"/>
                </a:solidFill>
                <a:latin typeface="Symbol"/>
                <a:cs typeface="Symbol"/>
              </a:rPr>
              <a:t></a:t>
            </a:r>
            <a:r>
              <a:rPr sz="25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glucagon  </a:t>
            </a:r>
            <a:r>
              <a:rPr sz="2400" b="1" i="1" spc="-5" dirty="0">
                <a:solidFill>
                  <a:srgbClr val="3333CC"/>
                </a:solidFill>
                <a:latin typeface="Arial"/>
                <a:cs typeface="Arial"/>
              </a:rPr>
              <a:t>Utilisation des stocks de</a:t>
            </a:r>
            <a:r>
              <a:rPr sz="2400" b="1" i="1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3333CC"/>
                </a:solidFill>
                <a:latin typeface="Arial"/>
                <a:cs typeface="Arial"/>
              </a:rPr>
              <a:t>glucose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09939" y="4135247"/>
            <a:ext cx="1828800" cy="1203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7339" y="2284348"/>
            <a:ext cx="1219200" cy="367030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3937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latin typeface="Arial"/>
                <a:cs typeface="Arial"/>
              </a:rPr>
              <a:t>Intestin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4726" y="2284348"/>
            <a:ext cx="914400" cy="350520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Foie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38927" y="2284348"/>
            <a:ext cx="1295400" cy="367030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Cerveau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7939" y="3884548"/>
            <a:ext cx="1066800" cy="367030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Muscle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76065" y="4502340"/>
            <a:ext cx="3187065" cy="1537970"/>
            <a:chOff x="3976065" y="4502340"/>
            <a:chExt cx="3187065" cy="1537970"/>
          </a:xfrm>
        </p:grpSpPr>
        <p:sp>
          <p:nvSpPr>
            <p:cNvPr id="14" name="object 14"/>
            <p:cNvSpPr/>
            <p:nvPr/>
          </p:nvSpPr>
          <p:spPr>
            <a:xfrm>
              <a:off x="4066933" y="4507102"/>
              <a:ext cx="1524000" cy="76200"/>
            </a:xfrm>
            <a:custGeom>
              <a:avLst/>
              <a:gdLst/>
              <a:ahLst/>
              <a:cxnLst/>
              <a:rect l="l" t="t" r="r" b="b"/>
              <a:pathLst>
                <a:path w="1524000" h="76200">
                  <a:moveTo>
                    <a:pt x="1524000" y="38100"/>
                  </a:moveTo>
                  <a:lnTo>
                    <a:pt x="1143000" y="0"/>
                  </a:lnTo>
                  <a:lnTo>
                    <a:pt x="1143000" y="19050"/>
                  </a:lnTo>
                  <a:lnTo>
                    <a:pt x="0" y="19050"/>
                  </a:lnTo>
                  <a:lnTo>
                    <a:pt x="0" y="57150"/>
                  </a:lnTo>
                  <a:lnTo>
                    <a:pt x="1143000" y="57150"/>
                  </a:lnTo>
                  <a:lnTo>
                    <a:pt x="1143000" y="76200"/>
                  </a:lnTo>
                  <a:lnTo>
                    <a:pt x="1524000" y="381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66933" y="4507102"/>
              <a:ext cx="1524000" cy="76200"/>
            </a:xfrm>
            <a:custGeom>
              <a:avLst/>
              <a:gdLst/>
              <a:ahLst/>
              <a:cxnLst/>
              <a:rect l="l" t="t" r="r" b="b"/>
              <a:pathLst>
                <a:path w="1524000" h="76200">
                  <a:moveTo>
                    <a:pt x="1143000" y="0"/>
                  </a:moveTo>
                  <a:lnTo>
                    <a:pt x="1143000" y="19050"/>
                  </a:lnTo>
                  <a:lnTo>
                    <a:pt x="0" y="19050"/>
                  </a:lnTo>
                  <a:lnTo>
                    <a:pt x="0" y="57150"/>
                  </a:lnTo>
                  <a:lnTo>
                    <a:pt x="1143000" y="57150"/>
                  </a:lnTo>
                  <a:lnTo>
                    <a:pt x="1143000" y="76200"/>
                  </a:lnTo>
                  <a:lnTo>
                    <a:pt x="1524000" y="38099"/>
                  </a:lnTo>
                  <a:lnTo>
                    <a:pt x="1143000" y="0"/>
                  </a:lnTo>
                  <a:close/>
                </a:path>
              </a:pathLst>
            </a:custGeom>
            <a:ln w="95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76939" y="5583046"/>
              <a:ext cx="2057400" cy="367030"/>
            </a:xfrm>
            <a:custGeom>
              <a:avLst/>
              <a:gdLst/>
              <a:ahLst/>
              <a:cxnLst/>
              <a:rect l="l" t="t" r="r" b="b"/>
              <a:pathLst>
                <a:path w="2057400" h="367029">
                  <a:moveTo>
                    <a:pt x="2057399" y="366522"/>
                  </a:moveTo>
                  <a:lnTo>
                    <a:pt x="2057399" y="0"/>
                  </a:lnTo>
                  <a:lnTo>
                    <a:pt x="0" y="0"/>
                  </a:lnTo>
                  <a:lnTo>
                    <a:pt x="0" y="366522"/>
                  </a:lnTo>
                  <a:lnTo>
                    <a:pt x="2057399" y="366522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58126" y="5278246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304800" y="190500"/>
                  </a:moveTo>
                  <a:lnTo>
                    <a:pt x="152400" y="0"/>
                  </a:lnTo>
                  <a:lnTo>
                    <a:pt x="0" y="190500"/>
                  </a:lnTo>
                  <a:lnTo>
                    <a:pt x="76200" y="190500"/>
                  </a:lnTo>
                  <a:lnTo>
                    <a:pt x="76200" y="762000"/>
                  </a:lnTo>
                  <a:lnTo>
                    <a:pt x="228600" y="762000"/>
                  </a:lnTo>
                  <a:lnTo>
                    <a:pt x="228600" y="190500"/>
                  </a:lnTo>
                  <a:lnTo>
                    <a:pt x="304800" y="19050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80827" y="4776850"/>
              <a:ext cx="944880" cy="529590"/>
            </a:xfrm>
            <a:custGeom>
              <a:avLst/>
              <a:gdLst/>
              <a:ahLst/>
              <a:cxnLst/>
              <a:rect l="l" t="t" r="r" b="b"/>
              <a:pathLst>
                <a:path w="944879" h="529589">
                  <a:moveTo>
                    <a:pt x="944879" y="529589"/>
                  </a:moveTo>
                  <a:lnTo>
                    <a:pt x="729233" y="368046"/>
                  </a:lnTo>
                  <a:lnTo>
                    <a:pt x="720089" y="384048"/>
                  </a:lnTo>
                  <a:lnTo>
                    <a:pt x="18287" y="0"/>
                  </a:lnTo>
                  <a:lnTo>
                    <a:pt x="0" y="33527"/>
                  </a:lnTo>
                  <a:lnTo>
                    <a:pt x="701801" y="417575"/>
                  </a:lnTo>
                  <a:lnTo>
                    <a:pt x="692657" y="434339"/>
                  </a:lnTo>
                  <a:lnTo>
                    <a:pt x="944879" y="529589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80827" y="4776850"/>
              <a:ext cx="944880" cy="529590"/>
            </a:xfrm>
            <a:custGeom>
              <a:avLst/>
              <a:gdLst/>
              <a:ahLst/>
              <a:cxnLst/>
              <a:rect l="l" t="t" r="r" b="b"/>
              <a:pathLst>
                <a:path w="944879" h="529589">
                  <a:moveTo>
                    <a:pt x="729234" y="368046"/>
                  </a:moveTo>
                  <a:lnTo>
                    <a:pt x="720090" y="384048"/>
                  </a:lnTo>
                  <a:lnTo>
                    <a:pt x="18288" y="0"/>
                  </a:lnTo>
                  <a:lnTo>
                    <a:pt x="0" y="33528"/>
                  </a:lnTo>
                  <a:lnTo>
                    <a:pt x="701802" y="417576"/>
                  </a:lnTo>
                  <a:lnTo>
                    <a:pt x="692658" y="434340"/>
                  </a:lnTo>
                  <a:lnTo>
                    <a:pt x="944880" y="529590"/>
                  </a:lnTo>
                  <a:lnTo>
                    <a:pt x="729234" y="368046"/>
                  </a:lnTo>
                  <a:close/>
                </a:path>
              </a:pathLst>
            </a:custGeom>
            <a:ln w="95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98879" y="3889375"/>
            <a:ext cx="29152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3333CC"/>
                </a:solidFill>
                <a:latin typeface="Symbol"/>
                <a:cs typeface="Symbol"/>
              </a:rPr>
              <a:t></a:t>
            </a:r>
            <a:r>
              <a:rPr sz="2000" b="1" spc="-1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production</a:t>
            </a:r>
            <a:r>
              <a:rPr sz="2000" b="1" spc="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glucose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6939" y="5583046"/>
            <a:ext cx="2775585" cy="3670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310"/>
              </a:spcBef>
              <a:tabLst>
                <a:tab pos="2418715" algn="l"/>
              </a:tabLst>
            </a:pPr>
            <a:r>
              <a:rPr sz="1800" b="1" dirty="0">
                <a:latin typeface="Arial"/>
                <a:cs typeface="Arial"/>
              </a:rPr>
              <a:t>Tissu </a:t>
            </a:r>
            <a:r>
              <a:rPr sz="1800" b="1" spc="-5" dirty="0">
                <a:latin typeface="Arial"/>
                <a:cs typeface="Arial"/>
              </a:rPr>
              <a:t>adipeu</a:t>
            </a:r>
            <a:r>
              <a:rPr sz="1800" b="1" dirty="0">
                <a:latin typeface="Arial"/>
                <a:cs typeface="Arial"/>
              </a:rPr>
              <a:t>x	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AG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5035" y="2634869"/>
            <a:ext cx="2438400" cy="119253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 marR="315595">
              <a:lnSpc>
                <a:spcPct val="100000"/>
              </a:lnSpc>
              <a:spcBef>
                <a:spcPts val="330"/>
              </a:spcBef>
            </a:pPr>
            <a:r>
              <a:rPr sz="1600" b="1" spc="-5" dirty="0">
                <a:latin typeface="Arial"/>
                <a:cs typeface="Arial"/>
              </a:rPr>
              <a:t>Déstockage du  glucose </a:t>
            </a:r>
            <a:r>
              <a:rPr sz="1600" b="1" dirty="0">
                <a:latin typeface="Arial"/>
                <a:cs typeface="Arial"/>
              </a:rPr>
              <a:t>(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glycogène)</a:t>
            </a:r>
            <a:endParaRPr sz="1600">
              <a:latin typeface="Arial"/>
              <a:cs typeface="Arial"/>
            </a:endParaRPr>
          </a:p>
          <a:p>
            <a:pPr marL="92075" marR="194310">
              <a:lnSpc>
                <a:spcPct val="100000"/>
              </a:lnSpc>
              <a:spcBef>
                <a:spcPts val="969"/>
              </a:spcBef>
            </a:pPr>
            <a:r>
              <a:rPr sz="1600" b="1" spc="-5" dirty="0">
                <a:latin typeface="Arial"/>
                <a:cs typeface="Arial"/>
              </a:rPr>
              <a:t>Production de  nouveau glucose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(AA)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739" y="3525646"/>
            <a:ext cx="1438655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7767" y="3596297"/>
            <a:ext cx="102171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1" spc="210" dirty="0">
                <a:solidFill>
                  <a:srgbClr val="FF0000"/>
                </a:solidFill>
                <a:latin typeface="Verdana"/>
                <a:cs typeface="Verdana"/>
              </a:rPr>
              <a:t>×</a:t>
            </a:r>
            <a:endParaRPr sz="8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8329" y="4284091"/>
            <a:ext cx="929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Glucose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29527" y="4417948"/>
            <a:ext cx="2209800" cy="581660"/>
          </a:xfrm>
          <a:custGeom>
            <a:avLst/>
            <a:gdLst/>
            <a:ahLst/>
            <a:cxnLst/>
            <a:rect l="l" t="t" r="r" b="b"/>
            <a:pathLst>
              <a:path w="2209800" h="581660">
                <a:moveTo>
                  <a:pt x="2209800" y="581405"/>
                </a:moveTo>
                <a:lnTo>
                  <a:pt x="2209800" y="0"/>
                </a:lnTo>
                <a:lnTo>
                  <a:pt x="0" y="0"/>
                </a:lnTo>
                <a:lnTo>
                  <a:pt x="0" y="581405"/>
                </a:lnTo>
                <a:lnTo>
                  <a:pt x="2209800" y="581405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566615" y="2741548"/>
            <a:ext cx="2367915" cy="1170305"/>
            <a:chOff x="4566615" y="2741548"/>
            <a:chExt cx="2367915" cy="1170305"/>
          </a:xfrm>
        </p:grpSpPr>
        <p:sp>
          <p:nvSpPr>
            <p:cNvPr id="28" name="object 28"/>
            <p:cNvSpPr/>
            <p:nvPr/>
          </p:nvSpPr>
          <p:spPr>
            <a:xfrm>
              <a:off x="4571377" y="2960242"/>
              <a:ext cx="1041400" cy="946785"/>
            </a:xfrm>
            <a:custGeom>
              <a:avLst/>
              <a:gdLst/>
              <a:ahLst/>
              <a:cxnLst/>
              <a:rect l="l" t="t" r="r" b="b"/>
              <a:pathLst>
                <a:path w="1041400" h="946785">
                  <a:moveTo>
                    <a:pt x="1040891" y="0"/>
                  </a:moveTo>
                  <a:lnTo>
                    <a:pt x="660653" y="64008"/>
                  </a:lnTo>
                  <a:lnTo>
                    <a:pt x="729233" y="140208"/>
                  </a:lnTo>
                  <a:lnTo>
                    <a:pt x="0" y="792480"/>
                  </a:lnTo>
                  <a:lnTo>
                    <a:pt x="137159" y="946404"/>
                  </a:lnTo>
                  <a:lnTo>
                    <a:pt x="866393" y="293370"/>
                  </a:lnTo>
                  <a:lnTo>
                    <a:pt x="934974" y="370332"/>
                  </a:lnTo>
                  <a:lnTo>
                    <a:pt x="1040891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1377" y="2960242"/>
              <a:ext cx="1041400" cy="946785"/>
            </a:xfrm>
            <a:custGeom>
              <a:avLst/>
              <a:gdLst/>
              <a:ahLst/>
              <a:cxnLst/>
              <a:rect l="l" t="t" r="r" b="b"/>
              <a:pathLst>
                <a:path w="1041400" h="946785">
                  <a:moveTo>
                    <a:pt x="660653" y="64008"/>
                  </a:moveTo>
                  <a:lnTo>
                    <a:pt x="729233" y="140208"/>
                  </a:lnTo>
                  <a:lnTo>
                    <a:pt x="0" y="792480"/>
                  </a:lnTo>
                  <a:lnTo>
                    <a:pt x="137159" y="946404"/>
                  </a:lnTo>
                  <a:lnTo>
                    <a:pt x="866393" y="293370"/>
                  </a:lnTo>
                  <a:lnTo>
                    <a:pt x="934973" y="370332"/>
                  </a:lnTo>
                  <a:lnTo>
                    <a:pt x="1040891" y="0"/>
                  </a:lnTo>
                  <a:lnTo>
                    <a:pt x="660653" y="64008"/>
                  </a:lnTo>
                  <a:close/>
                </a:path>
              </a:pathLst>
            </a:custGeom>
            <a:ln w="95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38926" y="2741548"/>
              <a:ext cx="1295400" cy="9875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629527" y="4417948"/>
            <a:ext cx="2209800" cy="5816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2075" marR="146050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latin typeface="Arial"/>
                <a:cs typeface="Arial"/>
              </a:rPr>
              <a:t>Déstockage du  glucose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(glycogène)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00927" y="6116446"/>
            <a:ext cx="2209800" cy="5816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 marR="505459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latin typeface="Arial"/>
                <a:cs typeface="Arial"/>
              </a:rPr>
              <a:t>Déstockage du  glucose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(lipides)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029339" y="4265548"/>
            <a:ext cx="1633855" cy="2590800"/>
            <a:chOff x="5029339" y="4265548"/>
            <a:chExt cx="1633855" cy="2590800"/>
          </a:xfrm>
        </p:grpSpPr>
        <p:sp>
          <p:nvSpPr>
            <p:cNvPr id="34" name="object 34"/>
            <p:cNvSpPr/>
            <p:nvPr/>
          </p:nvSpPr>
          <p:spPr>
            <a:xfrm>
              <a:off x="5486526" y="4265548"/>
              <a:ext cx="1176527" cy="1333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29339" y="5964047"/>
              <a:ext cx="1371600" cy="8923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36841" y="5819521"/>
            <a:ext cx="3703954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sz="2000" b="1" spc="-5" dirty="0">
                <a:solidFill>
                  <a:srgbClr val="FF33CC"/>
                </a:solidFill>
                <a:latin typeface="Times New Roman"/>
                <a:cs typeface="Times New Roman"/>
              </a:rPr>
              <a:t>Jeune très </a:t>
            </a:r>
            <a:r>
              <a:rPr sz="2000" b="1" spc="-10" dirty="0">
                <a:solidFill>
                  <a:srgbClr val="FF33CC"/>
                </a:solidFill>
                <a:latin typeface="Times New Roman"/>
                <a:cs typeface="Times New Roman"/>
              </a:rPr>
              <a:t>prolongé: </a:t>
            </a:r>
            <a:r>
              <a:rPr sz="2000" b="1" spc="-20" dirty="0">
                <a:solidFill>
                  <a:srgbClr val="FF33CC"/>
                </a:solidFill>
                <a:latin typeface="Symbol"/>
                <a:cs typeface="Symbol"/>
              </a:rPr>
              <a:t></a:t>
            </a:r>
            <a:r>
              <a:rPr sz="2000" b="1" spc="45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33CC"/>
                </a:solidFill>
                <a:latin typeface="Times New Roman"/>
                <a:cs typeface="Times New Roman"/>
              </a:rPr>
              <a:t>déstockage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</a:pPr>
            <a:r>
              <a:rPr sz="1600" b="1" spc="-5" dirty="0">
                <a:solidFill>
                  <a:srgbClr val="FF33CC"/>
                </a:solidFill>
                <a:latin typeface="Arial"/>
                <a:cs typeface="Arial"/>
              </a:rPr>
              <a:t>avec </a:t>
            </a:r>
            <a:r>
              <a:rPr sz="2000" b="1" spc="-5" dirty="0">
                <a:solidFill>
                  <a:srgbClr val="FF33CC"/>
                </a:solidFill>
                <a:latin typeface="Times New Roman"/>
                <a:cs typeface="Times New Roman"/>
              </a:rPr>
              <a:t>GH, cortisol, </a:t>
            </a:r>
            <a:r>
              <a:rPr sz="2000" b="1" spc="-10" dirty="0">
                <a:solidFill>
                  <a:srgbClr val="FF33CC"/>
                </a:solidFill>
                <a:latin typeface="Times New Roman"/>
                <a:cs typeface="Times New Roman"/>
              </a:rPr>
              <a:t>adrénaline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2949FA22-672A-0549-AA87-198974A3F74A}"/>
              </a:ext>
            </a:extLst>
          </p:cNvPr>
          <p:cNvSpPr txBox="1"/>
          <p:nvPr/>
        </p:nvSpPr>
        <p:spPr>
          <a:xfrm>
            <a:off x="457200" y="33809"/>
            <a:ext cx="285649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000" b="1" i="1" spc="-5" dirty="0">
                <a:latin typeface="Times New Roman"/>
                <a:cs typeface="Times New Roman"/>
              </a:rPr>
              <a:t>I</a:t>
            </a:r>
            <a:r>
              <a:rPr sz="2000" b="1" i="1" spc="-5" dirty="0">
                <a:latin typeface="Times New Roman"/>
                <a:cs typeface="Times New Roman"/>
              </a:rPr>
              <a:t>V. Pancréas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endocrine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7966" y="457936"/>
            <a:ext cx="2668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sz="3600" i="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Gonades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025" y="1700149"/>
            <a:ext cx="6813550" cy="1705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6135" indent="-814069">
              <a:lnSpc>
                <a:spcPct val="100000"/>
              </a:lnSpc>
              <a:spcBef>
                <a:spcPts val="100"/>
              </a:spcBef>
              <a:buClr>
                <a:srgbClr val="010000"/>
              </a:buClr>
              <a:buAutoNum type="arabicPeriod"/>
              <a:tabLst>
                <a:tab pos="826135" algn="l"/>
                <a:tab pos="826769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 sur les fonctions</a:t>
            </a:r>
            <a:r>
              <a:rPr sz="24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gonadiques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0" indent="-813435">
              <a:lnSpc>
                <a:spcPct val="100000"/>
              </a:lnSpc>
              <a:spcBef>
                <a:spcPts val="2295"/>
              </a:spcBef>
              <a:buClr>
                <a:srgbClr val="010000"/>
              </a:buClr>
              <a:buAutoNum type="arabicPeriod"/>
              <a:tabLst>
                <a:tab pos="825500" algn="l"/>
                <a:tab pos="82613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 gonadique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masculine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0" indent="-813435">
              <a:lnSpc>
                <a:spcPct val="100000"/>
              </a:lnSpc>
              <a:spcBef>
                <a:spcPts val="2290"/>
              </a:spcBef>
              <a:buClr>
                <a:srgbClr val="010000"/>
              </a:buClr>
              <a:buAutoNum type="arabicPeriod"/>
              <a:tabLst>
                <a:tab pos="825500" algn="l"/>
                <a:tab pos="82613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 gonadique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féminine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654" y="31009"/>
            <a:ext cx="13385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Gonades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310774"/>
            <a:ext cx="8762365" cy="62364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2945">
              <a:lnSpc>
                <a:spcPct val="100000"/>
              </a:lnSpc>
              <a:spcBef>
                <a:spcPts val="95"/>
              </a:spcBef>
            </a:pPr>
            <a:r>
              <a:rPr sz="3200" b="1" i="1" spc="-5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Généralités sur la </a:t>
            </a:r>
            <a:r>
              <a:rPr sz="3200" b="1" i="1" spc="-1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</a:t>
            </a:r>
            <a:r>
              <a:rPr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1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gonadique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10235">
              <a:lnSpc>
                <a:spcPct val="100000"/>
              </a:lnSpc>
              <a:spcBef>
                <a:spcPts val="2510"/>
              </a:spcBef>
              <a:buClr>
                <a:srgbClr val="3433CC"/>
              </a:buClr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Gonades: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testicules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chez l’homme,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ovaires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chez la</a:t>
            </a:r>
            <a:r>
              <a:rPr sz="20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femme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433CC"/>
              </a:buClr>
              <a:buFont typeface="Arial"/>
              <a:buChar char="•"/>
            </a:pPr>
            <a:endParaRPr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indent="-609600">
              <a:lnSpc>
                <a:spcPct val="100000"/>
              </a:lnSpc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marR="5080" lvl="1" indent="-533400">
              <a:lnSpc>
                <a:spcPct val="150000"/>
              </a:lnSpc>
              <a:spcBef>
                <a:spcPts val="840"/>
              </a:spcBef>
              <a:buClr>
                <a:srgbClr val="3433CC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 exocrine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production des gamètes (spermatozoïdes ou  ovocytes) qui sont libérés dans le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tractus</a:t>
            </a:r>
            <a:r>
              <a:rPr sz="20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uro-génital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marR="936625" lvl="1" indent="-533400">
              <a:lnSpc>
                <a:spcPct val="150000"/>
              </a:lnSpc>
              <a:spcBef>
                <a:spcPts val="840"/>
              </a:spcBef>
              <a:buClr>
                <a:srgbClr val="3433CC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 endocrine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hormones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(stéroïdes)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sexuelles: androgènes, oestrogènes et</a:t>
            </a:r>
            <a:r>
              <a:rPr sz="20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progestérone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3433CC"/>
              </a:buClr>
              <a:buFont typeface="Arial"/>
              <a:buChar char="–"/>
            </a:pPr>
            <a:endParaRPr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>
              <a:lnSpc>
                <a:spcPct val="100000"/>
              </a:lnSpc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Principales fonctions (actions à distance ou</a:t>
            </a:r>
            <a:r>
              <a:rPr sz="20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locale)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5300" marR="208915" lvl="2" indent="-381635">
              <a:lnSpc>
                <a:spcPct val="130200"/>
              </a:lnSpc>
              <a:spcBef>
                <a:spcPts val="865"/>
              </a:spcBef>
              <a:buClr>
                <a:srgbClr val="010000"/>
              </a:buClr>
              <a:buFont typeface="Arial"/>
              <a:buChar char="•"/>
              <a:tabLst>
                <a:tab pos="1765300" algn="l"/>
                <a:tab pos="1765935" algn="l"/>
              </a:tabLst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 sexuelle: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différenciation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sexuelle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utero,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caractères sexuels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aires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puberté, activité</a:t>
            </a:r>
            <a:r>
              <a:rPr sz="18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sexuelle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5300" lvl="2" indent="-381635">
              <a:lnSpc>
                <a:spcPct val="100000"/>
              </a:lnSpc>
              <a:spcBef>
                <a:spcPts val="1415"/>
              </a:spcBef>
              <a:buClr>
                <a:srgbClr val="010000"/>
              </a:buClr>
              <a:buFont typeface="Arial"/>
              <a:buChar char="•"/>
              <a:tabLst>
                <a:tab pos="1765300" algn="l"/>
                <a:tab pos="1765935" algn="l"/>
              </a:tabLst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gamétogenèse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55"/>
              </a:spcBef>
              <a:buClr>
                <a:srgbClr val="010000"/>
              </a:buClr>
              <a:buFont typeface="Arial"/>
              <a:buChar char="•"/>
            </a:pP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5300" lvl="2" indent="-381635">
              <a:lnSpc>
                <a:spcPct val="100000"/>
              </a:lnSpc>
              <a:buClr>
                <a:srgbClr val="010000"/>
              </a:buClr>
              <a:buFont typeface="Arial"/>
              <a:buChar char="•"/>
              <a:tabLst>
                <a:tab pos="1765300" algn="l"/>
                <a:tab pos="1765935" algn="l"/>
              </a:tabLst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Croissance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osseuse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composition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corporelle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739" y="4570348"/>
            <a:ext cx="7543800" cy="1971675"/>
          </a:xfrm>
          <a:custGeom>
            <a:avLst/>
            <a:gdLst/>
            <a:ahLst/>
            <a:cxnLst/>
            <a:rect l="l" t="t" r="r" b="b"/>
            <a:pathLst>
              <a:path w="7543800" h="1971675">
                <a:moveTo>
                  <a:pt x="0" y="0"/>
                </a:moveTo>
                <a:lnTo>
                  <a:pt x="0" y="1971294"/>
                </a:lnTo>
                <a:lnTo>
                  <a:pt x="7543800" y="1971294"/>
                </a:lnTo>
                <a:lnTo>
                  <a:pt x="75438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4800" y="4959299"/>
            <a:ext cx="1994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Fonction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exocrine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3476" y="4959299"/>
            <a:ext cx="214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Fonction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endocrine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2292" y="5784545"/>
            <a:ext cx="9918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Gamètes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4975" y="5784545"/>
            <a:ext cx="2247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Hormones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sexuelles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38777" y="2279586"/>
            <a:ext cx="474345" cy="914400"/>
            <a:chOff x="4338777" y="2279586"/>
            <a:chExt cx="474345" cy="914400"/>
          </a:xfrm>
        </p:grpSpPr>
        <p:sp>
          <p:nvSpPr>
            <p:cNvPr id="8" name="object 8"/>
            <p:cNvSpPr/>
            <p:nvPr/>
          </p:nvSpPr>
          <p:spPr>
            <a:xfrm>
              <a:off x="4343539" y="2284348"/>
              <a:ext cx="464820" cy="904875"/>
            </a:xfrm>
            <a:custGeom>
              <a:avLst/>
              <a:gdLst/>
              <a:ahLst/>
              <a:cxnLst/>
              <a:rect l="l" t="t" r="r" b="b"/>
              <a:pathLst>
                <a:path w="464820" h="904875">
                  <a:moveTo>
                    <a:pt x="464819" y="678942"/>
                  </a:moveTo>
                  <a:lnTo>
                    <a:pt x="348995" y="678942"/>
                  </a:lnTo>
                  <a:lnTo>
                    <a:pt x="348995" y="0"/>
                  </a:lnTo>
                  <a:lnTo>
                    <a:pt x="116585" y="0"/>
                  </a:lnTo>
                  <a:lnTo>
                    <a:pt x="116585" y="678942"/>
                  </a:lnTo>
                  <a:lnTo>
                    <a:pt x="0" y="678942"/>
                  </a:lnTo>
                  <a:lnTo>
                    <a:pt x="232409" y="904494"/>
                  </a:lnTo>
                  <a:lnTo>
                    <a:pt x="464819" y="678942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43539" y="2284348"/>
              <a:ext cx="464820" cy="904875"/>
            </a:xfrm>
            <a:custGeom>
              <a:avLst/>
              <a:gdLst/>
              <a:ahLst/>
              <a:cxnLst/>
              <a:rect l="l" t="t" r="r" b="b"/>
              <a:pathLst>
                <a:path w="464820" h="904875">
                  <a:moveTo>
                    <a:pt x="0" y="678941"/>
                  </a:moveTo>
                  <a:lnTo>
                    <a:pt x="116586" y="678941"/>
                  </a:lnTo>
                  <a:lnTo>
                    <a:pt x="116585" y="0"/>
                  </a:lnTo>
                  <a:lnTo>
                    <a:pt x="348995" y="0"/>
                  </a:lnTo>
                  <a:lnTo>
                    <a:pt x="348996" y="678941"/>
                  </a:lnTo>
                  <a:lnTo>
                    <a:pt x="464820" y="678941"/>
                  </a:lnTo>
                  <a:lnTo>
                    <a:pt x="232410" y="904493"/>
                  </a:lnTo>
                  <a:lnTo>
                    <a:pt x="0" y="678941"/>
                  </a:lnTo>
                  <a:close/>
                </a:path>
              </a:pathLst>
            </a:custGeom>
            <a:ln w="9525">
              <a:solidFill>
                <a:srgbClr val="33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912313" y="4171632"/>
            <a:ext cx="835660" cy="742950"/>
            <a:chOff x="2912313" y="4171632"/>
            <a:chExt cx="835660" cy="742950"/>
          </a:xfrm>
        </p:grpSpPr>
        <p:sp>
          <p:nvSpPr>
            <p:cNvPr id="11" name="object 11"/>
            <p:cNvSpPr/>
            <p:nvPr/>
          </p:nvSpPr>
          <p:spPr>
            <a:xfrm>
              <a:off x="2917075" y="4176395"/>
              <a:ext cx="826135" cy="733425"/>
            </a:xfrm>
            <a:custGeom>
              <a:avLst/>
              <a:gdLst/>
              <a:ahLst/>
              <a:cxnLst/>
              <a:rect l="l" t="t" r="r" b="b"/>
              <a:pathLst>
                <a:path w="826135" h="733425">
                  <a:moveTo>
                    <a:pt x="826008" y="115062"/>
                  </a:moveTo>
                  <a:lnTo>
                    <a:pt x="726186" y="0"/>
                  </a:lnTo>
                  <a:lnTo>
                    <a:pt x="144018" y="506730"/>
                  </a:lnTo>
                  <a:lnTo>
                    <a:pt x="94487" y="449580"/>
                  </a:lnTo>
                  <a:lnTo>
                    <a:pt x="0" y="733044"/>
                  </a:lnTo>
                  <a:lnTo>
                    <a:pt x="294132" y="679704"/>
                  </a:lnTo>
                  <a:lnTo>
                    <a:pt x="244602" y="621792"/>
                  </a:lnTo>
                  <a:lnTo>
                    <a:pt x="826008" y="11506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17075" y="4176395"/>
              <a:ext cx="826135" cy="733425"/>
            </a:xfrm>
            <a:custGeom>
              <a:avLst/>
              <a:gdLst/>
              <a:ahLst/>
              <a:cxnLst/>
              <a:rect l="l" t="t" r="r" b="b"/>
              <a:pathLst>
                <a:path w="826135" h="733425">
                  <a:moveTo>
                    <a:pt x="94487" y="449579"/>
                  </a:moveTo>
                  <a:lnTo>
                    <a:pt x="144017" y="506729"/>
                  </a:lnTo>
                  <a:lnTo>
                    <a:pt x="726186" y="0"/>
                  </a:lnTo>
                  <a:lnTo>
                    <a:pt x="826007" y="115061"/>
                  </a:lnTo>
                  <a:lnTo>
                    <a:pt x="244601" y="621791"/>
                  </a:lnTo>
                  <a:lnTo>
                    <a:pt x="294132" y="679703"/>
                  </a:lnTo>
                  <a:lnTo>
                    <a:pt x="0" y="733043"/>
                  </a:lnTo>
                  <a:lnTo>
                    <a:pt x="94487" y="449579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286139" y="1851202"/>
            <a:ext cx="1644650" cy="2039620"/>
            <a:chOff x="2286139" y="1851202"/>
            <a:chExt cx="1644650" cy="2039620"/>
          </a:xfrm>
        </p:grpSpPr>
        <p:sp>
          <p:nvSpPr>
            <p:cNvPr id="14" name="object 14"/>
            <p:cNvSpPr/>
            <p:nvPr/>
          </p:nvSpPr>
          <p:spPr>
            <a:xfrm>
              <a:off x="2504427" y="1851202"/>
              <a:ext cx="1426311" cy="11916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139" y="2970149"/>
              <a:ext cx="1098803" cy="920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41623" y="3086221"/>
            <a:ext cx="2318385" cy="73787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810"/>
              </a:spcBef>
            </a:pPr>
            <a:r>
              <a:rPr sz="2000" b="1" spc="-5" dirty="0">
                <a:latin typeface="Arial"/>
                <a:cs typeface="Arial"/>
              </a:rPr>
              <a:t>Antéhypophyse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b="1" spc="-5" dirty="0">
                <a:latin typeface="Arial"/>
                <a:cs typeface="Arial"/>
              </a:rPr>
              <a:t>(cellules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gonadotropes)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8228" y="1785832"/>
            <a:ext cx="1019175" cy="103060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400" b="1" dirty="0">
                <a:solidFill>
                  <a:srgbClr val="33CCFF"/>
                </a:solidFill>
                <a:latin typeface="Arial"/>
                <a:cs typeface="Arial"/>
              </a:rPr>
              <a:t>GnRH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85"/>
              </a:spcBef>
            </a:pPr>
            <a:r>
              <a:rPr sz="3200" b="1" i="1" spc="-5" dirty="0">
                <a:solidFill>
                  <a:srgbClr val="33CCFF"/>
                </a:solidFill>
                <a:latin typeface="Times New Roman"/>
                <a:cs typeface="Times New Roman"/>
              </a:rPr>
              <a:t>+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51365" y="4056176"/>
            <a:ext cx="257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+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50667" y="746124"/>
            <a:ext cx="3158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Arial"/>
                <a:cs typeface="Arial"/>
              </a:rPr>
              <a:t>AXE</a:t>
            </a:r>
            <a:r>
              <a:rPr sz="2400" b="1" i="1" spc="-9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GONADOTROPE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33939" y="5103748"/>
            <a:ext cx="1295400" cy="685800"/>
            <a:chOff x="3733939" y="5103748"/>
            <a:chExt cx="1295400" cy="685800"/>
          </a:xfrm>
        </p:grpSpPr>
        <p:sp>
          <p:nvSpPr>
            <p:cNvPr id="21" name="object 21"/>
            <p:cNvSpPr/>
            <p:nvPr/>
          </p:nvSpPr>
          <p:spPr>
            <a:xfrm>
              <a:off x="3733939" y="5103748"/>
              <a:ext cx="368045" cy="68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19739" y="5188330"/>
              <a:ext cx="609600" cy="5440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693033" y="3835272"/>
            <a:ext cx="1651000" cy="102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265" algn="l"/>
              </a:tabLst>
            </a:pP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FS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H	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LH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Arial"/>
              <a:cs typeface="Arial"/>
            </a:endParaRPr>
          </a:p>
          <a:p>
            <a:pPr marL="187325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Gonades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057539" y="4187634"/>
            <a:ext cx="4343400" cy="1678305"/>
            <a:chOff x="2057539" y="4187634"/>
            <a:chExt cx="4343400" cy="1678305"/>
          </a:xfrm>
        </p:grpSpPr>
        <p:sp>
          <p:nvSpPr>
            <p:cNvPr id="25" name="object 25"/>
            <p:cNvSpPr/>
            <p:nvPr/>
          </p:nvSpPr>
          <p:spPr>
            <a:xfrm>
              <a:off x="2057539" y="5256161"/>
              <a:ext cx="4343400" cy="609600"/>
            </a:xfrm>
            <a:custGeom>
              <a:avLst/>
              <a:gdLst/>
              <a:ahLst/>
              <a:cxnLst/>
              <a:rect l="l" t="t" r="r" b="b"/>
              <a:pathLst>
                <a:path w="4343400" h="609600">
                  <a:moveTo>
                    <a:pt x="152400" y="381000"/>
                  </a:moveTo>
                  <a:lnTo>
                    <a:pt x="101346" y="381000"/>
                  </a:lnTo>
                  <a:lnTo>
                    <a:pt x="101346" y="76200"/>
                  </a:lnTo>
                  <a:lnTo>
                    <a:pt x="51054" y="76200"/>
                  </a:lnTo>
                  <a:lnTo>
                    <a:pt x="51054" y="381000"/>
                  </a:lnTo>
                  <a:lnTo>
                    <a:pt x="0" y="381000"/>
                  </a:lnTo>
                  <a:lnTo>
                    <a:pt x="51054" y="483108"/>
                  </a:lnTo>
                  <a:lnTo>
                    <a:pt x="76200" y="533400"/>
                  </a:lnTo>
                  <a:lnTo>
                    <a:pt x="101346" y="483108"/>
                  </a:lnTo>
                  <a:lnTo>
                    <a:pt x="152400" y="381000"/>
                  </a:lnTo>
                  <a:close/>
                </a:path>
                <a:path w="4343400" h="609600">
                  <a:moveTo>
                    <a:pt x="4343387" y="457200"/>
                  </a:moveTo>
                  <a:lnTo>
                    <a:pt x="4292333" y="457200"/>
                  </a:lnTo>
                  <a:lnTo>
                    <a:pt x="4292333" y="0"/>
                  </a:lnTo>
                  <a:lnTo>
                    <a:pt x="4242041" y="0"/>
                  </a:lnTo>
                  <a:lnTo>
                    <a:pt x="4242041" y="457200"/>
                  </a:lnTo>
                  <a:lnTo>
                    <a:pt x="4190987" y="457200"/>
                  </a:lnTo>
                  <a:lnTo>
                    <a:pt x="4242041" y="559308"/>
                  </a:lnTo>
                  <a:lnTo>
                    <a:pt x="4267187" y="609600"/>
                  </a:lnTo>
                  <a:lnTo>
                    <a:pt x="4292333" y="559308"/>
                  </a:lnTo>
                  <a:lnTo>
                    <a:pt x="4343387" y="457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68023" y="4192396"/>
              <a:ext cx="856615" cy="695960"/>
            </a:xfrm>
            <a:custGeom>
              <a:avLst/>
              <a:gdLst/>
              <a:ahLst/>
              <a:cxnLst/>
              <a:rect l="l" t="t" r="r" b="b"/>
              <a:pathLst>
                <a:path w="856614" h="695960">
                  <a:moveTo>
                    <a:pt x="856488" y="695705"/>
                  </a:moveTo>
                  <a:lnTo>
                    <a:pt x="748284" y="416813"/>
                  </a:lnTo>
                  <a:lnTo>
                    <a:pt x="701039" y="477011"/>
                  </a:lnTo>
                  <a:lnTo>
                    <a:pt x="94487" y="0"/>
                  </a:lnTo>
                  <a:lnTo>
                    <a:pt x="0" y="120395"/>
                  </a:lnTo>
                  <a:lnTo>
                    <a:pt x="607313" y="596645"/>
                  </a:lnTo>
                  <a:lnTo>
                    <a:pt x="560069" y="656843"/>
                  </a:lnTo>
                  <a:lnTo>
                    <a:pt x="856488" y="69570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68023" y="4192396"/>
              <a:ext cx="856615" cy="695960"/>
            </a:xfrm>
            <a:custGeom>
              <a:avLst/>
              <a:gdLst/>
              <a:ahLst/>
              <a:cxnLst/>
              <a:rect l="l" t="t" r="r" b="b"/>
              <a:pathLst>
                <a:path w="856614" h="695960">
                  <a:moveTo>
                    <a:pt x="560070" y="656844"/>
                  </a:moveTo>
                  <a:lnTo>
                    <a:pt x="607314" y="596646"/>
                  </a:lnTo>
                  <a:lnTo>
                    <a:pt x="0" y="120396"/>
                  </a:lnTo>
                  <a:lnTo>
                    <a:pt x="94488" y="0"/>
                  </a:lnTo>
                  <a:lnTo>
                    <a:pt x="701040" y="477012"/>
                  </a:lnTo>
                  <a:lnTo>
                    <a:pt x="748284" y="416814"/>
                  </a:lnTo>
                  <a:lnTo>
                    <a:pt x="856488" y="695706"/>
                  </a:lnTo>
                  <a:lnTo>
                    <a:pt x="560070" y="656844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480467" y="1057338"/>
            <a:ext cx="1833880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>
              <a:lnSpc>
                <a:spcPct val="130000"/>
              </a:lnSpc>
              <a:spcBef>
                <a:spcPts val="100"/>
              </a:spcBef>
            </a:pPr>
            <a:r>
              <a:rPr sz="1600" b="1" i="1" dirty="0">
                <a:latin typeface="Arial"/>
                <a:cs typeface="Arial"/>
              </a:rPr>
              <a:t>Stress, Nutrition  </a:t>
            </a:r>
            <a:r>
              <a:rPr sz="1600" b="1" i="1" spc="-5" dirty="0">
                <a:latin typeface="Arial"/>
                <a:cs typeface="Arial"/>
              </a:rPr>
              <a:t>Stimulus</a:t>
            </a:r>
            <a:r>
              <a:rPr sz="1600" b="1" i="1" spc="-6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sensoriel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634164" y="1441386"/>
            <a:ext cx="771525" cy="314325"/>
            <a:chOff x="5634164" y="1441386"/>
            <a:chExt cx="771525" cy="314325"/>
          </a:xfrm>
        </p:grpSpPr>
        <p:sp>
          <p:nvSpPr>
            <p:cNvPr id="30" name="object 30"/>
            <p:cNvSpPr/>
            <p:nvPr/>
          </p:nvSpPr>
          <p:spPr>
            <a:xfrm>
              <a:off x="5638927" y="1446149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762000" y="228600"/>
                  </a:moveTo>
                  <a:lnTo>
                    <a:pt x="762000" y="76200"/>
                  </a:lnTo>
                  <a:lnTo>
                    <a:pt x="190500" y="76200"/>
                  </a:lnTo>
                  <a:lnTo>
                    <a:pt x="190500" y="0"/>
                  </a:lnTo>
                  <a:lnTo>
                    <a:pt x="0" y="152400"/>
                  </a:lnTo>
                  <a:lnTo>
                    <a:pt x="190500" y="304800"/>
                  </a:lnTo>
                  <a:lnTo>
                    <a:pt x="190500" y="228600"/>
                  </a:lnTo>
                  <a:lnTo>
                    <a:pt x="762000" y="228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638927" y="1446149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190500" y="0"/>
                  </a:moveTo>
                  <a:lnTo>
                    <a:pt x="190500" y="76200"/>
                  </a:lnTo>
                  <a:lnTo>
                    <a:pt x="762000" y="76199"/>
                  </a:lnTo>
                  <a:lnTo>
                    <a:pt x="762000" y="228599"/>
                  </a:lnTo>
                  <a:lnTo>
                    <a:pt x="190500" y="228600"/>
                  </a:lnTo>
                  <a:lnTo>
                    <a:pt x="190500" y="304800"/>
                  </a:lnTo>
                  <a:lnTo>
                    <a:pt x="0" y="152400"/>
                  </a:lnTo>
                  <a:lnTo>
                    <a:pt x="1905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642228" y="4132452"/>
            <a:ext cx="257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+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770115" y="301990"/>
            <a:ext cx="775843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Généralités sur la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gonadique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84692" y="1150398"/>
            <a:ext cx="5540375" cy="985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29969">
              <a:lnSpc>
                <a:spcPct val="130300"/>
              </a:lnSpc>
              <a:spcBef>
                <a:spcPts val="95"/>
              </a:spcBef>
            </a:pPr>
            <a:r>
              <a:rPr sz="1800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GnRH = gonadotropin </a:t>
            </a:r>
            <a:r>
              <a:rPr sz="1800" b="1" i="1" spc="-5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releasing</a:t>
            </a:r>
            <a:r>
              <a:rPr sz="1800" b="1" i="1" spc="-95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  </a:t>
            </a:r>
            <a:r>
              <a:rPr sz="1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FSH = follicule </a:t>
            </a:r>
            <a:r>
              <a:rPr sz="18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stimulating</a:t>
            </a:r>
            <a:r>
              <a:rPr sz="1800" b="1" i="1" spc="-3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9520">
              <a:lnSpc>
                <a:spcPts val="1930"/>
              </a:lnSpc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Hypothalamus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635" y="1748002"/>
            <a:ext cx="269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3333CC"/>
                </a:solidFill>
                <a:latin typeface="Arial"/>
                <a:cs typeface="Arial"/>
              </a:rPr>
              <a:t>LH= luteinizing</a:t>
            </a:r>
            <a:r>
              <a:rPr sz="1800" b="1" i="1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333CC"/>
                </a:solidFill>
                <a:latin typeface="Arial"/>
                <a:cs typeface="Arial"/>
              </a:rPr>
              <a:t>hormone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D14928A2-781F-2148-9A00-AA85190EC5AD}"/>
              </a:ext>
            </a:extLst>
          </p:cNvPr>
          <p:cNvSpPr txBox="1">
            <a:spLocks/>
          </p:cNvSpPr>
          <p:nvPr/>
        </p:nvSpPr>
        <p:spPr>
          <a:xfrm>
            <a:off x="533654" y="31009"/>
            <a:ext cx="1338580" cy="33020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fr-BE" sz="2000" spc="-5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fr-BE" sz="2000" spc="-45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000" spc="-5">
                <a:latin typeface="Times New Roman" panose="02020603050405020304" pitchFamily="18" charset="0"/>
                <a:cs typeface="Times New Roman" panose="02020603050405020304" pitchFamily="18" charset="0"/>
              </a:rPr>
              <a:t>Gonades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739" y="4570348"/>
            <a:ext cx="7543800" cy="1971675"/>
          </a:xfrm>
          <a:custGeom>
            <a:avLst/>
            <a:gdLst/>
            <a:ahLst/>
            <a:cxnLst/>
            <a:rect l="l" t="t" r="r" b="b"/>
            <a:pathLst>
              <a:path w="7543800" h="1971675">
                <a:moveTo>
                  <a:pt x="0" y="0"/>
                </a:moveTo>
                <a:lnTo>
                  <a:pt x="0" y="1971294"/>
                </a:lnTo>
                <a:lnTo>
                  <a:pt x="7543800" y="1971294"/>
                </a:lnTo>
                <a:lnTo>
                  <a:pt x="75438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4800" y="4959299"/>
            <a:ext cx="1994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Fonction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exocrine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3476" y="4959299"/>
            <a:ext cx="214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Fonction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endocrine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2292" y="5784545"/>
            <a:ext cx="9918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Gamètes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4975" y="5784545"/>
            <a:ext cx="2247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Hormones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sexuelles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38777" y="2279586"/>
            <a:ext cx="474345" cy="914400"/>
            <a:chOff x="4338777" y="2279586"/>
            <a:chExt cx="474345" cy="914400"/>
          </a:xfrm>
        </p:grpSpPr>
        <p:sp>
          <p:nvSpPr>
            <p:cNvPr id="8" name="object 8"/>
            <p:cNvSpPr/>
            <p:nvPr/>
          </p:nvSpPr>
          <p:spPr>
            <a:xfrm>
              <a:off x="4343539" y="2284348"/>
              <a:ext cx="464820" cy="904875"/>
            </a:xfrm>
            <a:custGeom>
              <a:avLst/>
              <a:gdLst/>
              <a:ahLst/>
              <a:cxnLst/>
              <a:rect l="l" t="t" r="r" b="b"/>
              <a:pathLst>
                <a:path w="464820" h="904875">
                  <a:moveTo>
                    <a:pt x="464819" y="678942"/>
                  </a:moveTo>
                  <a:lnTo>
                    <a:pt x="348995" y="678942"/>
                  </a:lnTo>
                  <a:lnTo>
                    <a:pt x="348995" y="0"/>
                  </a:lnTo>
                  <a:lnTo>
                    <a:pt x="116585" y="0"/>
                  </a:lnTo>
                  <a:lnTo>
                    <a:pt x="116585" y="678942"/>
                  </a:lnTo>
                  <a:lnTo>
                    <a:pt x="0" y="678942"/>
                  </a:lnTo>
                  <a:lnTo>
                    <a:pt x="232409" y="904494"/>
                  </a:lnTo>
                  <a:lnTo>
                    <a:pt x="464819" y="678942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43539" y="2284348"/>
              <a:ext cx="464820" cy="904875"/>
            </a:xfrm>
            <a:custGeom>
              <a:avLst/>
              <a:gdLst/>
              <a:ahLst/>
              <a:cxnLst/>
              <a:rect l="l" t="t" r="r" b="b"/>
              <a:pathLst>
                <a:path w="464820" h="904875">
                  <a:moveTo>
                    <a:pt x="0" y="678941"/>
                  </a:moveTo>
                  <a:lnTo>
                    <a:pt x="116586" y="678941"/>
                  </a:lnTo>
                  <a:lnTo>
                    <a:pt x="116585" y="0"/>
                  </a:lnTo>
                  <a:lnTo>
                    <a:pt x="348995" y="0"/>
                  </a:lnTo>
                  <a:lnTo>
                    <a:pt x="348996" y="678941"/>
                  </a:lnTo>
                  <a:lnTo>
                    <a:pt x="464820" y="678941"/>
                  </a:lnTo>
                  <a:lnTo>
                    <a:pt x="232410" y="904493"/>
                  </a:lnTo>
                  <a:lnTo>
                    <a:pt x="0" y="678941"/>
                  </a:lnTo>
                  <a:close/>
                </a:path>
              </a:pathLst>
            </a:custGeom>
            <a:ln w="9525">
              <a:solidFill>
                <a:srgbClr val="33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912313" y="4171632"/>
            <a:ext cx="835660" cy="742950"/>
            <a:chOff x="2912313" y="4171632"/>
            <a:chExt cx="835660" cy="742950"/>
          </a:xfrm>
        </p:grpSpPr>
        <p:sp>
          <p:nvSpPr>
            <p:cNvPr id="11" name="object 11"/>
            <p:cNvSpPr/>
            <p:nvPr/>
          </p:nvSpPr>
          <p:spPr>
            <a:xfrm>
              <a:off x="2917075" y="4176395"/>
              <a:ext cx="826135" cy="733425"/>
            </a:xfrm>
            <a:custGeom>
              <a:avLst/>
              <a:gdLst/>
              <a:ahLst/>
              <a:cxnLst/>
              <a:rect l="l" t="t" r="r" b="b"/>
              <a:pathLst>
                <a:path w="826135" h="733425">
                  <a:moveTo>
                    <a:pt x="826008" y="115062"/>
                  </a:moveTo>
                  <a:lnTo>
                    <a:pt x="726186" y="0"/>
                  </a:lnTo>
                  <a:lnTo>
                    <a:pt x="144018" y="506730"/>
                  </a:lnTo>
                  <a:lnTo>
                    <a:pt x="94487" y="449580"/>
                  </a:lnTo>
                  <a:lnTo>
                    <a:pt x="0" y="733044"/>
                  </a:lnTo>
                  <a:lnTo>
                    <a:pt x="294132" y="679704"/>
                  </a:lnTo>
                  <a:lnTo>
                    <a:pt x="244602" y="621792"/>
                  </a:lnTo>
                  <a:lnTo>
                    <a:pt x="826008" y="11506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17075" y="4176395"/>
              <a:ext cx="826135" cy="733425"/>
            </a:xfrm>
            <a:custGeom>
              <a:avLst/>
              <a:gdLst/>
              <a:ahLst/>
              <a:cxnLst/>
              <a:rect l="l" t="t" r="r" b="b"/>
              <a:pathLst>
                <a:path w="826135" h="733425">
                  <a:moveTo>
                    <a:pt x="94487" y="449579"/>
                  </a:moveTo>
                  <a:lnTo>
                    <a:pt x="144017" y="506729"/>
                  </a:lnTo>
                  <a:lnTo>
                    <a:pt x="726186" y="0"/>
                  </a:lnTo>
                  <a:lnTo>
                    <a:pt x="826007" y="115061"/>
                  </a:lnTo>
                  <a:lnTo>
                    <a:pt x="244601" y="621791"/>
                  </a:lnTo>
                  <a:lnTo>
                    <a:pt x="294132" y="679703"/>
                  </a:lnTo>
                  <a:lnTo>
                    <a:pt x="0" y="733043"/>
                  </a:lnTo>
                  <a:lnTo>
                    <a:pt x="94487" y="449579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286139" y="1851202"/>
            <a:ext cx="1644650" cy="2039620"/>
            <a:chOff x="2286139" y="1851202"/>
            <a:chExt cx="1644650" cy="2039620"/>
          </a:xfrm>
        </p:grpSpPr>
        <p:sp>
          <p:nvSpPr>
            <p:cNvPr id="14" name="object 14"/>
            <p:cNvSpPr/>
            <p:nvPr/>
          </p:nvSpPr>
          <p:spPr>
            <a:xfrm>
              <a:off x="2504427" y="1851202"/>
              <a:ext cx="1426311" cy="11916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139" y="2970149"/>
              <a:ext cx="1098803" cy="920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41623" y="3086221"/>
            <a:ext cx="2318385" cy="73787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810"/>
              </a:spcBef>
            </a:pPr>
            <a:r>
              <a:rPr sz="2000" b="1" spc="-5" dirty="0">
                <a:latin typeface="Arial"/>
                <a:cs typeface="Arial"/>
              </a:rPr>
              <a:t>Antéhypophyse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b="1" spc="-5" dirty="0">
                <a:latin typeface="Arial"/>
                <a:cs typeface="Arial"/>
              </a:rPr>
              <a:t>(cellules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gonadotropes)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6969" y="1605673"/>
            <a:ext cx="1773555" cy="1210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65"/>
              </a:lnSpc>
              <a:spcBef>
                <a:spcPts val="95"/>
              </a:spcBef>
            </a:pPr>
            <a:r>
              <a:rPr sz="2000" b="1" spc="-10" dirty="0">
                <a:latin typeface="Arial"/>
                <a:cs typeface="Arial"/>
              </a:rPr>
              <a:t>Hypothalamus</a:t>
            </a:r>
            <a:endParaRPr sz="2000">
              <a:latin typeface="Arial"/>
              <a:cs typeface="Arial"/>
            </a:endParaRPr>
          </a:p>
          <a:p>
            <a:pPr marL="283845">
              <a:lnSpc>
                <a:spcPts val="2645"/>
              </a:lnSpc>
            </a:pPr>
            <a:r>
              <a:rPr sz="2400" b="1" dirty="0">
                <a:solidFill>
                  <a:srgbClr val="33CCFF"/>
                </a:solidFill>
                <a:latin typeface="Arial"/>
                <a:cs typeface="Arial"/>
              </a:rPr>
              <a:t>GnRH</a:t>
            </a:r>
            <a:endParaRPr sz="2400">
              <a:latin typeface="Arial"/>
              <a:cs typeface="Arial"/>
            </a:endParaRPr>
          </a:p>
          <a:p>
            <a:pPr marL="1045844">
              <a:lnSpc>
                <a:spcPct val="100000"/>
              </a:lnSpc>
              <a:spcBef>
                <a:spcPts val="685"/>
              </a:spcBef>
            </a:pPr>
            <a:r>
              <a:rPr sz="3200" b="1" i="1" spc="-5" dirty="0">
                <a:solidFill>
                  <a:srgbClr val="33CCFF"/>
                </a:solidFill>
                <a:latin typeface="Times New Roman"/>
                <a:cs typeface="Times New Roman"/>
              </a:rPr>
              <a:t>+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51365" y="4056176"/>
            <a:ext cx="257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+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50667" y="746124"/>
            <a:ext cx="3158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Arial"/>
                <a:cs typeface="Arial"/>
              </a:rPr>
              <a:t>AXE</a:t>
            </a:r>
            <a:r>
              <a:rPr sz="2400" b="1" i="1" spc="-9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GONADOTROPE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86527" y="1960498"/>
            <a:ext cx="3348354" cy="4013200"/>
            <a:chOff x="5486527" y="1960498"/>
            <a:chExt cx="3348354" cy="4013200"/>
          </a:xfrm>
        </p:grpSpPr>
        <p:sp>
          <p:nvSpPr>
            <p:cNvPr id="21" name="object 21"/>
            <p:cNvSpPr/>
            <p:nvPr/>
          </p:nvSpPr>
          <p:spPr>
            <a:xfrm>
              <a:off x="7543927" y="5941948"/>
              <a:ext cx="1259205" cy="0"/>
            </a:xfrm>
            <a:custGeom>
              <a:avLst/>
              <a:gdLst/>
              <a:ahLst/>
              <a:cxnLst/>
              <a:rect l="l" t="t" r="r" b="b"/>
              <a:pathLst>
                <a:path w="1259204">
                  <a:moveTo>
                    <a:pt x="0" y="0"/>
                  </a:moveTo>
                  <a:lnTo>
                    <a:pt x="1258824" y="0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86527" y="1960511"/>
              <a:ext cx="3277235" cy="2095500"/>
            </a:xfrm>
            <a:custGeom>
              <a:avLst/>
              <a:gdLst/>
              <a:ahLst/>
              <a:cxnLst/>
              <a:rect l="l" t="t" r="r" b="b"/>
              <a:pathLst>
                <a:path w="3277234" h="2095500">
                  <a:moveTo>
                    <a:pt x="3268980" y="1968246"/>
                  </a:moveTo>
                  <a:lnTo>
                    <a:pt x="342900" y="1968246"/>
                  </a:lnTo>
                  <a:lnTo>
                    <a:pt x="342900" y="1905000"/>
                  </a:lnTo>
                  <a:lnTo>
                    <a:pt x="152400" y="2000250"/>
                  </a:lnTo>
                  <a:lnTo>
                    <a:pt x="310896" y="2079498"/>
                  </a:lnTo>
                  <a:lnTo>
                    <a:pt x="342900" y="2095500"/>
                  </a:lnTo>
                  <a:lnTo>
                    <a:pt x="342900" y="2032254"/>
                  </a:lnTo>
                  <a:lnTo>
                    <a:pt x="3268980" y="2032254"/>
                  </a:lnTo>
                  <a:lnTo>
                    <a:pt x="3268980" y="1968246"/>
                  </a:lnTo>
                  <a:close/>
                </a:path>
                <a:path w="3277234" h="2095500">
                  <a:moveTo>
                    <a:pt x="3276612" y="63246"/>
                  </a:moveTo>
                  <a:lnTo>
                    <a:pt x="190500" y="63246"/>
                  </a:lnTo>
                  <a:lnTo>
                    <a:pt x="190500" y="0"/>
                  </a:lnTo>
                  <a:lnTo>
                    <a:pt x="0" y="95250"/>
                  </a:lnTo>
                  <a:lnTo>
                    <a:pt x="158508" y="174498"/>
                  </a:lnTo>
                  <a:lnTo>
                    <a:pt x="190500" y="190500"/>
                  </a:lnTo>
                  <a:lnTo>
                    <a:pt x="190500" y="127254"/>
                  </a:lnTo>
                  <a:lnTo>
                    <a:pt x="3276612" y="127254"/>
                  </a:lnTo>
                  <a:lnTo>
                    <a:pt x="3276612" y="6324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63127" y="2055748"/>
              <a:ext cx="0" cy="3872229"/>
            </a:xfrm>
            <a:custGeom>
              <a:avLst/>
              <a:gdLst/>
              <a:ahLst/>
              <a:cxnLst/>
              <a:rect l="l" t="t" r="r" b="b"/>
              <a:pathLst>
                <a:path h="3872229">
                  <a:moveTo>
                    <a:pt x="0" y="3871722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023241" y="1995042"/>
            <a:ext cx="6254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-/+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46990" y="3290582"/>
            <a:ext cx="6254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-/+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733939" y="5103748"/>
            <a:ext cx="1295400" cy="685800"/>
            <a:chOff x="3733939" y="5103748"/>
            <a:chExt cx="1295400" cy="685800"/>
          </a:xfrm>
        </p:grpSpPr>
        <p:sp>
          <p:nvSpPr>
            <p:cNvPr id="27" name="object 27"/>
            <p:cNvSpPr/>
            <p:nvPr/>
          </p:nvSpPr>
          <p:spPr>
            <a:xfrm>
              <a:off x="3733939" y="5103748"/>
              <a:ext cx="368045" cy="68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19739" y="5188330"/>
              <a:ext cx="609600" cy="5440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693033" y="3835272"/>
            <a:ext cx="1651000" cy="102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265" algn="l"/>
              </a:tabLst>
            </a:pP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FS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H	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LH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Arial"/>
              <a:cs typeface="Arial"/>
            </a:endParaRPr>
          </a:p>
          <a:p>
            <a:pPr marL="187325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Gonades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057539" y="4187634"/>
            <a:ext cx="4343400" cy="1678305"/>
            <a:chOff x="2057539" y="4187634"/>
            <a:chExt cx="4343400" cy="1678305"/>
          </a:xfrm>
        </p:grpSpPr>
        <p:sp>
          <p:nvSpPr>
            <p:cNvPr id="31" name="object 31"/>
            <p:cNvSpPr/>
            <p:nvPr/>
          </p:nvSpPr>
          <p:spPr>
            <a:xfrm>
              <a:off x="2057539" y="5256161"/>
              <a:ext cx="4343400" cy="609600"/>
            </a:xfrm>
            <a:custGeom>
              <a:avLst/>
              <a:gdLst/>
              <a:ahLst/>
              <a:cxnLst/>
              <a:rect l="l" t="t" r="r" b="b"/>
              <a:pathLst>
                <a:path w="4343400" h="609600">
                  <a:moveTo>
                    <a:pt x="152400" y="381000"/>
                  </a:moveTo>
                  <a:lnTo>
                    <a:pt x="101346" y="381000"/>
                  </a:lnTo>
                  <a:lnTo>
                    <a:pt x="101346" y="76200"/>
                  </a:lnTo>
                  <a:lnTo>
                    <a:pt x="51054" y="76200"/>
                  </a:lnTo>
                  <a:lnTo>
                    <a:pt x="51054" y="381000"/>
                  </a:lnTo>
                  <a:lnTo>
                    <a:pt x="0" y="381000"/>
                  </a:lnTo>
                  <a:lnTo>
                    <a:pt x="51054" y="483108"/>
                  </a:lnTo>
                  <a:lnTo>
                    <a:pt x="76200" y="533400"/>
                  </a:lnTo>
                  <a:lnTo>
                    <a:pt x="101346" y="483108"/>
                  </a:lnTo>
                  <a:lnTo>
                    <a:pt x="152400" y="381000"/>
                  </a:lnTo>
                  <a:close/>
                </a:path>
                <a:path w="4343400" h="609600">
                  <a:moveTo>
                    <a:pt x="4343387" y="457200"/>
                  </a:moveTo>
                  <a:lnTo>
                    <a:pt x="4292333" y="457200"/>
                  </a:lnTo>
                  <a:lnTo>
                    <a:pt x="4292333" y="0"/>
                  </a:lnTo>
                  <a:lnTo>
                    <a:pt x="4242041" y="0"/>
                  </a:lnTo>
                  <a:lnTo>
                    <a:pt x="4242041" y="457200"/>
                  </a:lnTo>
                  <a:lnTo>
                    <a:pt x="4190987" y="457200"/>
                  </a:lnTo>
                  <a:lnTo>
                    <a:pt x="4242041" y="559308"/>
                  </a:lnTo>
                  <a:lnTo>
                    <a:pt x="4267187" y="609600"/>
                  </a:lnTo>
                  <a:lnTo>
                    <a:pt x="4292333" y="559308"/>
                  </a:lnTo>
                  <a:lnTo>
                    <a:pt x="4343387" y="457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68023" y="4192396"/>
              <a:ext cx="856615" cy="695960"/>
            </a:xfrm>
            <a:custGeom>
              <a:avLst/>
              <a:gdLst/>
              <a:ahLst/>
              <a:cxnLst/>
              <a:rect l="l" t="t" r="r" b="b"/>
              <a:pathLst>
                <a:path w="856614" h="695960">
                  <a:moveTo>
                    <a:pt x="856488" y="695705"/>
                  </a:moveTo>
                  <a:lnTo>
                    <a:pt x="748284" y="416813"/>
                  </a:lnTo>
                  <a:lnTo>
                    <a:pt x="701039" y="477011"/>
                  </a:lnTo>
                  <a:lnTo>
                    <a:pt x="94487" y="0"/>
                  </a:lnTo>
                  <a:lnTo>
                    <a:pt x="0" y="120395"/>
                  </a:lnTo>
                  <a:lnTo>
                    <a:pt x="607313" y="596645"/>
                  </a:lnTo>
                  <a:lnTo>
                    <a:pt x="560069" y="656843"/>
                  </a:lnTo>
                  <a:lnTo>
                    <a:pt x="856488" y="69570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68023" y="4192396"/>
              <a:ext cx="856615" cy="695960"/>
            </a:xfrm>
            <a:custGeom>
              <a:avLst/>
              <a:gdLst/>
              <a:ahLst/>
              <a:cxnLst/>
              <a:rect l="l" t="t" r="r" b="b"/>
              <a:pathLst>
                <a:path w="856614" h="695960">
                  <a:moveTo>
                    <a:pt x="560070" y="656844"/>
                  </a:moveTo>
                  <a:lnTo>
                    <a:pt x="607314" y="596646"/>
                  </a:lnTo>
                  <a:lnTo>
                    <a:pt x="0" y="120396"/>
                  </a:lnTo>
                  <a:lnTo>
                    <a:pt x="94488" y="0"/>
                  </a:lnTo>
                  <a:lnTo>
                    <a:pt x="701040" y="477012"/>
                  </a:lnTo>
                  <a:lnTo>
                    <a:pt x="748284" y="416814"/>
                  </a:lnTo>
                  <a:lnTo>
                    <a:pt x="856488" y="695706"/>
                  </a:lnTo>
                  <a:lnTo>
                    <a:pt x="560070" y="656844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480467" y="1057338"/>
            <a:ext cx="1833880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>
              <a:lnSpc>
                <a:spcPct val="130000"/>
              </a:lnSpc>
              <a:spcBef>
                <a:spcPts val="100"/>
              </a:spcBef>
            </a:pPr>
            <a:r>
              <a:rPr sz="1600" b="1" i="1" dirty="0">
                <a:latin typeface="Arial"/>
                <a:cs typeface="Arial"/>
              </a:rPr>
              <a:t>Stress, Nutrition  </a:t>
            </a:r>
            <a:r>
              <a:rPr sz="1600" b="1" i="1" spc="-5" dirty="0">
                <a:latin typeface="Arial"/>
                <a:cs typeface="Arial"/>
              </a:rPr>
              <a:t>Stimulus</a:t>
            </a:r>
            <a:r>
              <a:rPr sz="1600" b="1" i="1" spc="-6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sensoriel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634164" y="1441386"/>
            <a:ext cx="771525" cy="314325"/>
            <a:chOff x="5634164" y="1441386"/>
            <a:chExt cx="771525" cy="314325"/>
          </a:xfrm>
        </p:grpSpPr>
        <p:sp>
          <p:nvSpPr>
            <p:cNvPr id="36" name="object 36"/>
            <p:cNvSpPr/>
            <p:nvPr/>
          </p:nvSpPr>
          <p:spPr>
            <a:xfrm>
              <a:off x="5638927" y="1446149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762000" y="228600"/>
                  </a:moveTo>
                  <a:lnTo>
                    <a:pt x="762000" y="76200"/>
                  </a:lnTo>
                  <a:lnTo>
                    <a:pt x="190500" y="76200"/>
                  </a:lnTo>
                  <a:lnTo>
                    <a:pt x="190500" y="0"/>
                  </a:lnTo>
                  <a:lnTo>
                    <a:pt x="0" y="152400"/>
                  </a:lnTo>
                  <a:lnTo>
                    <a:pt x="190500" y="304800"/>
                  </a:lnTo>
                  <a:lnTo>
                    <a:pt x="190500" y="228600"/>
                  </a:lnTo>
                  <a:lnTo>
                    <a:pt x="762000" y="228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638927" y="1446149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190500" y="0"/>
                  </a:moveTo>
                  <a:lnTo>
                    <a:pt x="190500" y="76200"/>
                  </a:lnTo>
                  <a:lnTo>
                    <a:pt x="762000" y="76199"/>
                  </a:lnTo>
                  <a:lnTo>
                    <a:pt x="762000" y="228599"/>
                  </a:lnTo>
                  <a:lnTo>
                    <a:pt x="190500" y="228600"/>
                  </a:lnTo>
                  <a:lnTo>
                    <a:pt x="190500" y="304800"/>
                  </a:lnTo>
                  <a:lnTo>
                    <a:pt x="0" y="152400"/>
                  </a:lnTo>
                  <a:lnTo>
                    <a:pt x="1905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642228" y="4132452"/>
            <a:ext cx="257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+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635" y="22225"/>
            <a:ext cx="13385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5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  <a:r>
              <a:rPr sz="2000" b="1" i="1" spc="-45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5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Gonades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770115" y="301990"/>
            <a:ext cx="775843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Généralités sur la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gonadique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9635" y="950417"/>
            <a:ext cx="4513580" cy="6964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300"/>
              </a:lnSpc>
              <a:spcBef>
                <a:spcPts val="95"/>
              </a:spcBef>
            </a:pPr>
            <a:r>
              <a:rPr sz="1800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GnRH = gonadotropin </a:t>
            </a:r>
            <a:r>
              <a:rPr sz="1800" b="1" i="1" spc="-5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releasing</a:t>
            </a:r>
            <a:r>
              <a:rPr sz="1800" b="1" i="1" spc="-114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spc="-5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  </a:t>
            </a:r>
            <a:r>
              <a:rPr sz="1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FSH = follicule </a:t>
            </a:r>
            <a:r>
              <a:rPr sz="18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stimulating</a:t>
            </a:r>
            <a:r>
              <a:rPr sz="1800" b="1" i="1" spc="-3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635" y="1748002"/>
            <a:ext cx="2698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3333CC"/>
                </a:solidFill>
                <a:latin typeface="Arial"/>
                <a:cs typeface="Arial"/>
              </a:rPr>
              <a:t>LH= luteinizing</a:t>
            </a:r>
            <a:r>
              <a:rPr sz="1800" b="1" i="1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333CC"/>
                </a:solidFill>
                <a:latin typeface="Arial"/>
                <a:cs typeface="Arial"/>
              </a:rPr>
              <a:t>hormone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3911" y="301990"/>
            <a:ext cx="644969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 gonadique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masculine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81" y="957084"/>
            <a:ext cx="8818245" cy="505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925" algn="ct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 testiculaires: ANDROGENES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10235">
              <a:lnSpc>
                <a:spcPct val="100000"/>
              </a:lnSpc>
              <a:buClr>
                <a:srgbClr val="3433CC"/>
              </a:buClr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Androgènes: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marR="42545" lvl="1" indent="-533400">
              <a:lnSpc>
                <a:spcPct val="150000"/>
              </a:lnSpc>
              <a:spcBef>
                <a:spcPts val="835"/>
              </a:spcBef>
              <a:buClr>
                <a:srgbClr val="3433CC"/>
              </a:buClr>
              <a:buFont typeface="Arial"/>
              <a:buChar char="–"/>
              <a:tabLst>
                <a:tab pos="1002665" algn="l"/>
                <a:tab pos="1003935" algn="l"/>
              </a:tabLst>
            </a:pP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Testostérone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androgène sécrété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les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testicules,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 niveau des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cellules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Leydig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har char="–"/>
            </a:pPr>
            <a:endParaRPr sz="1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lvl="1" indent="-534035">
              <a:lnSpc>
                <a:spcPct val="100000"/>
              </a:lnSpc>
              <a:buClr>
                <a:srgbClr val="3433CC"/>
              </a:buClr>
              <a:buFont typeface="Arial"/>
              <a:buChar char="–"/>
              <a:tabLst>
                <a:tab pos="1002665" algn="l"/>
                <a:tab pos="1003935" algn="l"/>
              </a:tabLst>
            </a:pPr>
            <a:r>
              <a:rPr sz="2000" b="1" i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 </a:t>
            </a: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androgènes moins </a:t>
            </a:r>
            <a:r>
              <a:rPr sz="20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actifs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DHEA, delta 4</a:t>
            </a:r>
            <a:r>
              <a:rPr sz="20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androstènedione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har char="–"/>
            </a:pPr>
            <a:endParaRPr sz="1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indent="-609600">
              <a:lnSpc>
                <a:spcPct val="100000"/>
              </a:lnSpc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Actions: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433CC"/>
              </a:buClr>
              <a:buFont typeface="Arial"/>
              <a:buChar char="•"/>
            </a:pPr>
            <a:endParaRPr sz="1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lvl="1" indent="-534035">
              <a:lnSpc>
                <a:spcPct val="100000"/>
              </a:lnSpc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directes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marR="1401445" lvl="1" indent="-533400">
              <a:lnSpc>
                <a:spcPct val="150000"/>
              </a:lnSpc>
              <a:spcBef>
                <a:spcPts val="840"/>
              </a:spcBef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  <a:tab pos="6887209" algn="l"/>
              </a:tabLst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après transformation en une autre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hormone: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DHT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(dihydrotestostérone) ou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oestrogène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AE88D9A-AB46-1547-80CB-1F6B3D3D9B62}"/>
              </a:ext>
            </a:extLst>
          </p:cNvPr>
          <p:cNvSpPr txBox="1">
            <a:spLocks/>
          </p:cNvSpPr>
          <p:nvPr/>
        </p:nvSpPr>
        <p:spPr>
          <a:xfrm>
            <a:off x="533654" y="31009"/>
            <a:ext cx="1338580" cy="33020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fr-BE" sz="2000" spc="-5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fr-BE" sz="2000" spc="-45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000" spc="-5">
                <a:latin typeface="Times New Roman" panose="02020603050405020304" pitchFamily="18" charset="0"/>
                <a:cs typeface="Times New Roman" panose="02020603050405020304" pitchFamily="18" charset="0"/>
              </a:rPr>
              <a:t>Gonades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3911" y="301990"/>
            <a:ext cx="644969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 gonadique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masculine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635" y="801331"/>
            <a:ext cx="8943340" cy="590550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290195" algn="ctr">
              <a:lnSpc>
                <a:spcPct val="100000"/>
              </a:lnSpc>
              <a:spcBef>
                <a:spcPts val="1325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 testiculaires: ANDROGENES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indent="-609600">
              <a:lnSpc>
                <a:spcPct val="100000"/>
              </a:lnSpc>
              <a:spcBef>
                <a:spcPts val="875"/>
              </a:spcBef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Variations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sécrétion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</a:t>
            </a:r>
            <a:r>
              <a:rPr sz="2000" b="1" spc="8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marR="815975" lvl="1" indent="-534035">
              <a:lnSpc>
                <a:spcPct val="145800"/>
              </a:lnSpc>
              <a:spcBef>
                <a:spcPts val="940"/>
              </a:spcBef>
              <a:buClr>
                <a:srgbClr val="3433CC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Période foetale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début de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précoce pour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caractères sexuels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primaires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masculins (si absence CS</a:t>
            </a:r>
            <a:r>
              <a:rPr sz="18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feminin)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3433CC"/>
              </a:buClr>
              <a:buFont typeface="Arial"/>
              <a:buChar char="–"/>
            </a:pPr>
            <a:endParaRPr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lvl="1" indent="-533400">
              <a:lnSpc>
                <a:spcPct val="100000"/>
              </a:lnSpc>
              <a:buClr>
                <a:srgbClr val="3433CC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Enfance: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basses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(mise au repos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l’axe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gonadotrope)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marR="95885" lvl="1" indent="-533400">
              <a:lnSpc>
                <a:spcPct val="149000"/>
              </a:lnSpc>
              <a:spcBef>
                <a:spcPts val="865"/>
              </a:spcBef>
              <a:buClr>
                <a:srgbClr val="3433CC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Période pubertaire: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reprise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de l’activité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l’axe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 sécrétion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(pulsatile) des hormones permettant: développement  pubertaire à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12-13 ans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(acquisition de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2aires masculins),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poussée de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croissance, augmentation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et force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musculaire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marR="5080" lvl="1" indent="-534035">
              <a:lnSpc>
                <a:spcPct val="146100"/>
              </a:lnSpc>
              <a:spcBef>
                <a:spcPts val="910"/>
              </a:spcBef>
              <a:buClr>
                <a:srgbClr val="3433CC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sz="2000" b="1" i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adulte: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testostérone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indispensable pour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spermatogenèse, maintien 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CS, activité sexuelle, force musculaire, morphotype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masculin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3433CC"/>
              </a:buClr>
              <a:buFont typeface="Arial"/>
              <a:buChar char="–"/>
            </a:pPr>
            <a:endParaRPr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lvl="1" indent="-533400">
              <a:lnSpc>
                <a:spcPct val="100000"/>
              </a:lnSpc>
              <a:buClr>
                <a:srgbClr val="3433CC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i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Vieillissement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diminution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persistance de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 avec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âge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8142A28-FF77-3A45-9C9A-D729BBFF0555}"/>
              </a:ext>
            </a:extLst>
          </p:cNvPr>
          <p:cNvSpPr txBox="1">
            <a:spLocks/>
          </p:cNvSpPr>
          <p:nvPr/>
        </p:nvSpPr>
        <p:spPr>
          <a:xfrm>
            <a:off x="533654" y="31009"/>
            <a:ext cx="1338580" cy="33020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fr-BE" sz="2000" spc="-5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fr-BE" sz="2000" spc="-45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000" spc="-5">
                <a:latin typeface="Times New Roman" panose="02020603050405020304" pitchFamily="18" charset="0"/>
                <a:cs typeface="Times New Roman" panose="02020603050405020304" pitchFamily="18" charset="0"/>
              </a:rPr>
              <a:t>Gonades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3911" y="301990"/>
            <a:ext cx="644969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 gonadique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masculine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0216" y="957084"/>
            <a:ext cx="7504430" cy="240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 algn="ct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 testiculaires: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ANDROGENES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4" algn="ctr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Déficit en testostérone:</a:t>
            </a:r>
            <a:r>
              <a:rPr sz="24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hypogonadisme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672465">
              <a:lnSpc>
                <a:spcPct val="185000"/>
              </a:lnSpc>
              <a:spcBef>
                <a:spcPts val="65"/>
              </a:spcBef>
            </a:pP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Ablation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2 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testicules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(orchidectomie bilatérale) 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pathologie hypothalamo-hypophysaire avec deficit de</a:t>
            </a:r>
            <a:r>
              <a:rPr sz="2000" b="1" spc="9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FSH/LH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841" y="4138548"/>
            <a:ext cx="4724400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465" indent="-533400">
              <a:lnSpc>
                <a:spcPct val="100000"/>
              </a:lnSpc>
              <a:spcBef>
                <a:spcPts val="100"/>
              </a:spcBef>
              <a:buClr>
                <a:srgbClr val="010000"/>
              </a:buClr>
              <a:buFont typeface="Arial"/>
              <a:buChar char="–"/>
              <a:tabLst>
                <a:tab pos="545465" algn="l"/>
                <a:tab pos="546100" algn="l"/>
              </a:tabLst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Troubles de l’érection</a:t>
            </a:r>
            <a:r>
              <a:rPr sz="18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(impuissance)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Arial"/>
              <a:buChar char="–"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5465" indent="-533400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Font typeface="Arial"/>
              <a:buChar char="–"/>
              <a:tabLst>
                <a:tab pos="545465" algn="l"/>
                <a:tab pos="546100" algn="l"/>
              </a:tabLst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Troubles de la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fertilité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Arial"/>
              <a:buChar char="–"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5465" indent="-533400">
              <a:lnSpc>
                <a:spcPct val="100000"/>
              </a:lnSpc>
              <a:buClr>
                <a:srgbClr val="010000"/>
              </a:buClr>
              <a:buFont typeface="Arial"/>
              <a:buChar char="–"/>
              <a:tabLst>
                <a:tab pos="545465" algn="l"/>
                <a:tab pos="546100" algn="l"/>
              </a:tabLst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Diminution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pilosité,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voix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  <a:r>
              <a:rPr sz="18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aïgue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Arial"/>
              <a:buChar char="–"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5465" indent="-533400">
              <a:lnSpc>
                <a:spcPct val="100000"/>
              </a:lnSpc>
              <a:buClr>
                <a:srgbClr val="010000"/>
              </a:buClr>
              <a:buFont typeface="Arial"/>
              <a:buChar char="–"/>
              <a:tabLst>
                <a:tab pos="545465" algn="l"/>
                <a:tab pos="546100" algn="l"/>
              </a:tabLst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Baisse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testiculaire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10000"/>
              </a:buClr>
              <a:buFont typeface="Arial"/>
              <a:buChar char="–"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5465" indent="-533400">
              <a:lnSpc>
                <a:spcPct val="100000"/>
              </a:lnSpc>
              <a:buClr>
                <a:srgbClr val="010000"/>
              </a:buClr>
              <a:buFont typeface="Arial"/>
              <a:buChar char="–"/>
              <a:tabLst>
                <a:tab pos="545465" algn="l"/>
                <a:tab pos="546100" algn="l"/>
              </a:tabLst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Perte de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musculaire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8F57B94C-9D48-AF4F-8041-4E5ABAC2491C}"/>
              </a:ext>
            </a:extLst>
          </p:cNvPr>
          <p:cNvSpPr txBox="1">
            <a:spLocks/>
          </p:cNvSpPr>
          <p:nvPr/>
        </p:nvSpPr>
        <p:spPr>
          <a:xfrm>
            <a:off x="533654" y="31009"/>
            <a:ext cx="1338580" cy="33020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fr-BE" sz="2000" spc="-5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fr-BE" sz="2000" spc="-45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000" spc="-5">
                <a:latin typeface="Times New Roman" panose="02020603050405020304" pitchFamily="18" charset="0"/>
                <a:cs typeface="Times New Roman" panose="02020603050405020304" pitchFamily="18" charset="0"/>
              </a:rPr>
              <a:t>Gonades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7064" y="487906"/>
            <a:ext cx="61341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 gonadique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féminine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800" y="1143000"/>
            <a:ext cx="9102725" cy="51845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ovariennes: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OESTROGENES,</a:t>
            </a:r>
            <a:r>
              <a:rPr sz="24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-610235">
              <a:lnSpc>
                <a:spcPct val="100000"/>
              </a:lnSpc>
              <a:spcBef>
                <a:spcPts val="2015"/>
              </a:spcBef>
              <a:buClr>
                <a:srgbClr val="3433CC"/>
              </a:buClr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Oestrogènes: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marR="641985" lvl="1" indent="-533400">
              <a:lnSpc>
                <a:spcPct val="150000"/>
              </a:lnSpc>
              <a:spcBef>
                <a:spcPts val="830"/>
              </a:spcBef>
              <a:buClr>
                <a:srgbClr val="3433CC"/>
              </a:buClr>
              <a:buFont typeface="Arial"/>
              <a:buChar char="–"/>
              <a:tabLst>
                <a:tab pos="1002665" algn="l"/>
                <a:tab pos="1003935" algn="l"/>
              </a:tabLst>
            </a:pPr>
            <a:r>
              <a:rPr sz="2000" b="1" i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Oestradiol </a:t>
            </a: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(E2)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œstrogène,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sécrété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pendant tout le  cycle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(follicule ovarien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corps jaune),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par le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placenta si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grossesse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har char="–"/>
            </a:pPr>
            <a:endParaRPr sz="1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lvl="1" indent="-534035">
              <a:lnSpc>
                <a:spcPct val="100000"/>
              </a:lnSpc>
              <a:buClr>
                <a:srgbClr val="3433CC"/>
              </a:buClr>
              <a:buFont typeface="Arial"/>
              <a:buChar char="–"/>
              <a:tabLst>
                <a:tab pos="1002665" algn="l"/>
                <a:tab pos="1003935" algn="l"/>
              </a:tabLst>
            </a:pP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 oestrogène </a:t>
            </a:r>
            <a:r>
              <a:rPr sz="2000" b="1" i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moins </a:t>
            </a: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actif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oestrone,</a:t>
            </a:r>
            <a:r>
              <a:rPr sz="20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oestriol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–"/>
            </a:pPr>
            <a:endParaRPr sz="1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indent="-609600">
              <a:lnSpc>
                <a:spcPct val="100000"/>
              </a:lnSpc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Progestérone (Pg):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marR="629285" lvl="1" indent="-533400">
              <a:lnSpc>
                <a:spcPct val="150000"/>
              </a:lnSpc>
              <a:spcBef>
                <a:spcPts val="840"/>
              </a:spcBef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Principale hormone ovarienne pendant la phase lutéale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(2ème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partie du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cycle)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marR="291465" lvl="1" indent="-533400">
              <a:lnSpc>
                <a:spcPct val="150000"/>
              </a:lnSpc>
              <a:spcBef>
                <a:spcPts val="840"/>
              </a:spcBef>
              <a:buClr>
                <a:srgbClr val="010000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Sécrétée uniquement en 2ème partie de cycle par le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corps jaune,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par le placenta lors de la</a:t>
            </a:r>
            <a:r>
              <a:rPr sz="20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grossesse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25ED770-98B8-1042-B641-FB0FED0BAED1}"/>
              </a:ext>
            </a:extLst>
          </p:cNvPr>
          <p:cNvSpPr txBox="1">
            <a:spLocks/>
          </p:cNvSpPr>
          <p:nvPr/>
        </p:nvSpPr>
        <p:spPr>
          <a:xfrm>
            <a:off x="533654" y="31009"/>
            <a:ext cx="1338580" cy="33020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fr-BE" sz="2000" spc="-5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fr-BE" sz="2000" spc="-45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000" spc="-5">
                <a:latin typeface="Times New Roman" panose="02020603050405020304" pitchFamily="18" charset="0"/>
                <a:cs typeface="Times New Roman" panose="02020603050405020304" pitchFamily="18" charset="0"/>
              </a:rPr>
              <a:t>Gonades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8949" y="2927537"/>
            <a:ext cx="1129101" cy="1136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9326" y="6503302"/>
            <a:ext cx="30022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Glandes ou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tissus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cibles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30273" y="3633660"/>
            <a:ext cx="370205" cy="1152525"/>
            <a:chOff x="1830273" y="3633660"/>
            <a:chExt cx="370205" cy="1152525"/>
          </a:xfrm>
        </p:grpSpPr>
        <p:sp>
          <p:nvSpPr>
            <p:cNvPr id="5" name="object 5"/>
            <p:cNvSpPr/>
            <p:nvPr/>
          </p:nvSpPr>
          <p:spPr>
            <a:xfrm>
              <a:off x="1835035" y="3638422"/>
              <a:ext cx="360680" cy="1143000"/>
            </a:xfrm>
            <a:custGeom>
              <a:avLst/>
              <a:gdLst/>
              <a:ahLst/>
              <a:cxnLst/>
              <a:rect l="l" t="t" r="r" b="b"/>
              <a:pathLst>
                <a:path w="360680" h="1143000">
                  <a:moveTo>
                    <a:pt x="360425" y="857250"/>
                  </a:moveTo>
                  <a:lnTo>
                    <a:pt x="270509" y="857250"/>
                  </a:lnTo>
                  <a:lnTo>
                    <a:pt x="270509" y="0"/>
                  </a:lnTo>
                  <a:lnTo>
                    <a:pt x="90677" y="0"/>
                  </a:lnTo>
                  <a:lnTo>
                    <a:pt x="90677" y="857250"/>
                  </a:lnTo>
                  <a:lnTo>
                    <a:pt x="0" y="857250"/>
                  </a:lnTo>
                  <a:lnTo>
                    <a:pt x="180594" y="1143000"/>
                  </a:lnTo>
                  <a:lnTo>
                    <a:pt x="360425" y="85725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035" y="3638422"/>
              <a:ext cx="360680" cy="1143000"/>
            </a:xfrm>
            <a:custGeom>
              <a:avLst/>
              <a:gdLst/>
              <a:ahLst/>
              <a:cxnLst/>
              <a:rect l="l" t="t" r="r" b="b"/>
              <a:pathLst>
                <a:path w="360680" h="1143000">
                  <a:moveTo>
                    <a:pt x="0" y="857250"/>
                  </a:moveTo>
                  <a:lnTo>
                    <a:pt x="90678" y="857250"/>
                  </a:lnTo>
                  <a:lnTo>
                    <a:pt x="90677" y="0"/>
                  </a:lnTo>
                  <a:lnTo>
                    <a:pt x="270509" y="0"/>
                  </a:lnTo>
                  <a:lnTo>
                    <a:pt x="270510" y="857250"/>
                  </a:lnTo>
                  <a:lnTo>
                    <a:pt x="360426" y="857250"/>
                  </a:lnTo>
                  <a:lnTo>
                    <a:pt x="180594" y="1143000"/>
                  </a:lnTo>
                  <a:lnTo>
                    <a:pt x="0" y="857250"/>
                  </a:lnTo>
                  <a:close/>
                </a:path>
              </a:pathLst>
            </a:custGeom>
            <a:ln w="95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903425" y="5217858"/>
            <a:ext cx="370205" cy="1306830"/>
            <a:chOff x="1903425" y="5217858"/>
            <a:chExt cx="370205" cy="1306830"/>
          </a:xfrm>
        </p:grpSpPr>
        <p:sp>
          <p:nvSpPr>
            <p:cNvPr id="8" name="object 8"/>
            <p:cNvSpPr/>
            <p:nvPr/>
          </p:nvSpPr>
          <p:spPr>
            <a:xfrm>
              <a:off x="1908187" y="5222621"/>
              <a:ext cx="360680" cy="1297305"/>
            </a:xfrm>
            <a:custGeom>
              <a:avLst/>
              <a:gdLst/>
              <a:ahLst/>
              <a:cxnLst/>
              <a:rect l="l" t="t" r="r" b="b"/>
              <a:pathLst>
                <a:path w="360680" h="1297304">
                  <a:moveTo>
                    <a:pt x="360425" y="973074"/>
                  </a:moveTo>
                  <a:lnTo>
                    <a:pt x="270509" y="973074"/>
                  </a:lnTo>
                  <a:lnTo>
                    <a:pt x="270509" y="0"/>
                  </a:lnTo>
                  <a:lnTo>
                    <a:pt x="89915" y="0"/>
                  </a:lnTo>
                  <a:lnTo>
                    <a:pt x="89915" y="973074"/>
                  </a:lnTo>
                  <a:lnTo>
                    <a:pt x="0" y="973074"/>
                  </a:lnTo>
                  <a:lnTo>
                    <a:pt x="180594" y="1296924"/>
                  </a:lnTo>
                  <a:lnTo>
                    <a:pt x="360425" y="973074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08187" y="5222621"/>
              <a:ext cx="360680" cy="1297305"/>
            </a:xfrm>
            <a:custGeom>
              <a:avLst/>
              <a:gdLst/>
              <a:ahLst/>
              <a:cxnLst/>
              <a:rect l="l" t="t" r="r" b="b"/>
              <a:pathLst>
                <a:path w="360680" h="1297304">
                  <a:moveTo>
                    <a:pt x="0" y="973074"/>
                  </a:moveTo>
                  <a:lnTo>
                    <a:pt x="89916" y="973074"/>
                  </a:lnTo>
                  <a:lnTo>
                    <a:pt x="89915" y="0"/>
                  </a:lnTo>
                  <a:lnTo>
                    <a:pt x="270509" y="0"/>
                  </a:lnTo>
                  <a:lnTo>
                    <a:pt x="270510" y="973074"/>
                  </a:lnTo>
                  <a:lnTo>
                    <a:pt x="360426" y="973074"/>
                  </a:lnTo>
                  <a:lnTo>
                    <a:pt x="180594" y="1296924"/>
                  </a:lnTo>
                  <a:lnTo>
                    <a:pt x="0" y="973074"/>
                  </a:lnTo>
                  <a:close/>
                </a:path>
              </a:pathLst>
            </a:custGeom>
            <a:ln w="9525">
              <a:solidFill>
                <a:srgbClr val="00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626377" y="4646548"/>
            <a:ext cx="607006" cy="72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1689" y="1119250"/>
            <a:ext cx="1871980" cy="778510"/>
          </a:xfrm>
          <a:prstGeom prst="rect">
            <a:avLst/>
          </a:prstGeom>
          <a:ln w="44450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434975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Rythmes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9413" y="1119250"/>
            <a:ext cx="4032885" cy="778510"/>
          </a:xfrm>
          <a:prstGeom prst="rect">
            <a:avLst/>
          </a:prstGeom>
          <a:ln w="4445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86715">
              <a:lnSpc>
                <a:spcPct val="100000"/>
              </a:lnSpc>
              <a:spcBef>
                <a:spcPts val="300"/>
              </a:spcBef>
            </a:pPr>
            <a:r>
              <a:rPr sz="1800" b="1" spc="-5" dirty="0">
                <a:latin typeface="Arial"/>
                <a:cs typeface="Arial"/>
              </a:rPr>
              <a:t>Adaptations aux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modifications</a:t>
            </a:r>
            <a:endParaRPr sz="1800">
              <a:latin typeface="Arial"/>
              <a:cs typeface="Arial"/>
            </a:endParaRPr>
          </a:p>
          <a:p>
            <a:pPr marL="1088390">
              <a:lnSpc>
                <a:spcPct val="100000"/>
              </a:lnSpc>
              <a:spcBef>
                <a:spcPts val="965"/>
              </a:spcBef>
            </a:pP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l’homéostasie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28683" y="1894967"/>
            <a:ext cx="664210" cy="593090"/>
          </a:xfrm>
          <a:custGeom>
            <a:avLst/>
            <a:gdLst/>
            <a:ahLst/>
            <a:cxnLst/>
            <a:rect l="l" t="t" r="r" b="b"/>
            <a:pathLst>
              <a:path w="664210" h="593089">
                <a:moveTo>
                  <a:pt x="578903" y="487097"/>
                </a:moveTo>
                <a:lnTo>
                  <a:pt x="29718" y="0"/>
                </a:lnTo>
                <a:lnTo>
                  <a:pt x="0" y="32766"/>
                </a:lnTo>
                <a:lnTo>
                  <a:pt x="549212" y="520626"/>
                </a:lnTo>
                <a:lnTo>
                  <a:pt x="578903" y="487097"/>
                </a:lnTo>
                <a:close/>
              </a:path>
              <a:path w="664210" h="593089">
                <a:moveTo>
                  <a:pt x="595884" y="574535"/>
                </a:moveTo>
                <a:lnTo>
                  <a:pt x="595884" y="502158"/>
                </a:lnTo>
                <a:lnTo>
                  <a:pt x="566165" y="535686"/>
                </a:lnTo>
                <a:lnTo>
                  <a:pt x="549212" y="520626"/>
                </a:lnTo>
                <a:lnTo>
                  <a:pt x="519684" y="553974"/>
                </a:lnTo>
                <a:lnTo>
                  <a:pt x="595884" y="574535"/>
                </a:lnTo>
                <a:close/>
              </a:path>
              <a:path w="664210" h="593089">
                <a:moveTo>
                  <a:pt x="595884" y="502158"/>
                </a:moveTo>
                <a:lnTo>
                  <a:pt x="578903" y="487097"/>
                </a:lnTo>
                <a:lnTo>
                  <a:pt x="549212" y="520626"/>
                </a:lnTo>
                <a:lnTo>
                  <a:pt x="566165" y="535686"/>
                </a:lnTo>
                <a:lnTo>
                  <a:pt x="595884" y="502158"/>
                </a:lnTo>
                <a:close/>
              </a:path>
              <a:path w="664210" h="593089">
                <a:moveTo>
                  <a:pt x="663701" y="592836"/>
                </a:moveTo>
                <a:lnTo>
                  <a:pt x="608076" y="454152"/>
                </a:lnTo>
                <a:lnTo>
                  <a:pt x="578903" y="487097"/>
                </a:lnTo>
                <a:lnTo>
                  <a:pt x="595884" y="502158"/>
                </a:lnTo>
                <a:lnTo>
                  <a:pt x="595884" y="574535"/>
                </a:lnTo>
                <a:lnTo>
                  <a:pt x="663701" y="592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6933" y="1893442"/>
            <a:ext cx="807085" cy="594360"/>
          </a:xfrm>
          <a:custGeom>
            <a:avLst/>
            <a:gdLst/>
            <a:ahLst/>
            <a:cxnLst/>
            <a:rect l="l" t="t" r="r" b="b"/>
            <a:pathLst>
              <a:path w="807085" h="594360">
                <a:moveTo>
                  <a:pt x="94985" y="497471"/>
                </a:moveTo>
                <a:lnTo>
                  <a:pt x="69341" y="461772"/>
                </a:lnTo>
                <a:lnTo>
                  <a:pt x="0" y="594360"/>
                </a:lnTo>
                <a:lnTo>
                  <a:pt x="76962" y="581599"/>
                </a:lnTo>
                <a:lnTo>
                  <a:pt x="76962" y="510540"/>
                </a:lnTo>
                <a:lnTo>
                  <a:pt x="94985" y="497471"/>
                </a:lnTo>
                <a:close/>
              </a:path>
              <a:path w="807085" h="594360">
                <a:moveTo>
                  <a:pt x="121378" y="534214"/>
                </a:moveTo>
                <a:lnTo>
                  <a:pt x="94985" y="497471"/>
                </a:lnTo>
                <a:lnTo>
                  <a:pt x="76962" y="510540"/>
                </a:lnTo>
                <a:lnTo>
                  <a:pt x="103632" y="547116"/>
                </a:lnTo>
                <a:lnTo>
                  <a:pt x="121378" y="534214"/>
                </a:lnTo>
                <a:close/>
              </a:path>
              <a:path w="807085" h="594360">
                <a:moveTo>
                  <a:pt x="147065" y="569976"/>
                </a:moveTo>
                <a:lnTo>
                  <a:pt x="121378" y="534214"/>
                </a:lnTo>
                <a:lnTo>
                  <a:pt x="103632" y="547116"/>
                </a:lnTo>
                <a:lnTo>
                  <a:pt x="76962" y="510540"/>
                </a:lnTo>
                <a:lnTo>
                  <a:pt x="76962" y="581599"/>
                </a:lnTo>
                <a:lnTo>
                  <a:pt x="147065" y="569976"/>
                </a:lnTo>
                <a:close/>
              </a:path>
              <a:path w="807085" h="594360">
                <a:moveTo>
                  <a:pt x="806958" y="35814"/>
                </a:moveTo>
                <a:lnTo>
                  <a:pt x="781050" y="0"/>
                </a:lnTo>
                <a:lnTo>
                  <a:pt x="94985" y="497471"/>
                </a:lnTo>
                <a:lnTo>
                  <a:pt x="121378" y="534214"/>
                </a:lnTo>
                <a:lnTo>
                  <a:pt x="806958" y="35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9573" y="2437613"/>
            <a:ext cx="4702810" cy="259842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699895">
              <a:lnSpc>
                <a:spcPct val="100000"/>
              </a:lnSpc>
              <a:spcBef>
                <a:spcPts val="919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nerveux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35380">
              <a:lnSpc>
                <a:spcPct val="100000"/>
              </a:lnSpc>
              <a:spcBef>
                <a:spcPts val="825"/>
              </a:spcBef>
            </a:pPr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1515">
              <a:lnSpc>
                <a:spcPct val="100000"/>
              </a:lnSpc>
              <a:spcBef>
                <a:spcPts val="610"/>
              </a:spcBef>
            </a:pP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Hypothalamus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686810" indent="24130">
              <a:lnSpc>
                <a:spcPct val="130300"/>
              </a:lnSpc>
              <a:spcBef>
                <a:spcPts val="1070"/>
              </a:spcBef>
            </a:pP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vaisseaux  portes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70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Antéh</a:t>
            </a:r>
            <a:r>
              <a:rPr sz="2000" b="1" spc="-5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ypophyse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1600" y="338074"/>
            <a:ext cx="86360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Axe hypothalamus-antéhypophyse- organe</a:t>
            </a:r>
            <a:r>
              <a:rPr sz="2800" b="1" i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cible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21206" y="7874"/>
            <a:ext cx="41040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hypothalamo-hypophysaire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0610" y="469104"/>
            <a:ext cx="61341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 gonadique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féminine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600" y="976923"/>
            <a:ext cx="9102090" cy="589280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60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ovariennes: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OESTROGENES,</a:t>
            </a:r>
            <a:r>
              <a:rPr sz="24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indent="-609600">
              <a:lnSpc>
                <a:spcPct val="100000"/>
              </a:lnSpc>
              <a:spcBef>
                <a:spcPts val="825"/>
              </a:spcBef>
              <a:buClr>
                <a:srgbClr val="3433CC"/>
              </a:buClr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Variations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sécrétion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</a:t>
            </a:r>
            <a:r>
              <a:rPr sz="2000" b="1" spc="7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marR="226695" lvl="1" indent="-534035">
              <a:lnSpc>
                <a:spcPct val="146100"/>
              </a:lnSpc>
              <a:spcBef>
                <a:spcPts val="930"/>
              </a:spcBef>
              <a:buClr>
                <a:srgbClr val="3433CC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Période foetale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de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ovarienne -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caractères  sexuels (CS)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primaires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féminins (tractus) car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de</a:t>
            </a:r>
            <a:r>
              <a:rPr sz="1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testostérone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marR="240665" lvl="1" indent="-534035">
              <a:lnSpc>
                <a:spcPct val="145800"/>
              </a:lnSpc>
              <a:spcBef>
                <a:spcPts val="925"/>
              </a:spcBef>
              <a:buClr>
                <a:srgbClr val="3433CC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Enfance: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gonadotrope fonctionnel à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naissance (crise génitale)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jusqu’à 2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ans,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puis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mise au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repos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marR="210820" lvl="1" indent="-533400">
              <a:lnSpc>
                <a:spcPct val="148200"/>
              </a:lnSpc>
              <a:spcBef>
                <a:spcPts val="869"/>
              </a:spcBef>
              <a:buClr>
                <a:srgbClr val="3433CC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Période pubertaire: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de l’activité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l’axe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 sécrétion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oestrogénique+++ permettant: développement pubertaire à</a:t>
            </a:r>
            <a:r>
              <a:rPr sz="1800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 11 ans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(acquisition de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2aires féminins), règles, morphotype</a:t>
            </a:r>
            <a:r>
              <a:rPr sz="1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féminin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3433CC"/>
              </a:buClr>
              <a:buFont typeface="Arial"/>
              <a:buChar char="–"/>
            </a:pPr>
            <a:endParaRPr sz="1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2665" lvl="1" indent="-533400">
              <a:lnSpc>
                <a:spcPct val="100000"/>
              </a:lnSpc>
              <a:buClr>
                <a:srgbClr val="3433CC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i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sz="2000" b="1" i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adulte: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période d’activité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génitale: cycle menstruel,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grossesse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marR="745490" lvl="1" indent="-534035">
              <a:lnSpc>
                <a:spcPct val="146100"/>
              </a:lnSpc>
              <a:spcBef>
                <a:spcPts val="930"/>
              </a:spcBef>
              <a:buClr>
                <a:srgbClr val="3433CC"/>
              </a:buClr>
              <a:buFont typeface="Arial"/>
              <a:buChar char="–"/>
              <a:tabLst>
                <a:tab pos="1002665" algn="l"/>
                <a:tab pos="1003300" algn="l"/>
              </a:tabLst>
            </a:pPr>
            <a:r>
              <a:rPr sz="2000" b="1" i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Vieillissement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diminution progressive puis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arrêt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sécrétion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 oestrogènes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progestérone</a:t>
            </a:r>
            <a:r>
              <a:rPr sz="1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(ménopause)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F5D6EF3-C508-A341-A1A2-4B1DC48BC54F}"/>
              </a:ext>
            </a:extLst>
          </p:cNvPr>
          <p:cNvSpPr txBox="1">
            <a:spLocks/>
          </p:cNvSpPr>
          <p:nvPr/>
        </p:nvSpPr>
        <p:spPr>
          <a:xfrm>
            <a:off x="533654" y="31009"/>
            <a:ext cx="1338580" cy="33020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fr-BE" sz="2000" spc="-5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fr-BE" sz="2000" spc="-45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000" spc="-5">
                <a:latin typeface="Times New Roman" panose="02020603050405020304" pitchFamily="18" charset="0"/>
                <a:cs typeface="Times New Roman" panose="02020603050405020304" pitchFamily="18" charset="0"/>
              </a:rPr>
              <a:t>Gonades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2710" y="510314"/>
            <a:ext cx="61341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 gonadique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féminine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3372" y="4503921"/>
            <a:ext cx="6859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1800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	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Sécheresse vaginale, troubles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urinaires, perte de</a:t>
            </a:r>
            <a:r>
              <a:rPr sz="18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cheveux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3372" y="6542347"/>
            <a:ext cx="523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1800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	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Troubles de l’humeur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(anxiété,</a:t>
            </a:r>
            <a:r>
              <a:rPr sz="1800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dépression)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539" y="3274948"/>
            <a:ext cx="76200" cy="2895600"/>
          </a:xfrm>
          <a:custGeom>
            <a:avLst/>
            <a:gdLst/>
            <a:ahLst/>
            <a:cxnLst/>
            <a:rect l="l" t="t" r="r" b="b"/>
            <a:pathLst>
              <a:path w="76200" h="2895600">
                <a:moveTo>
                  <a:pt x="76200" y="0"/>
                </a:moveTo>
                <a:lnTo>
                  <a:pt x="37817" y="32991"/>
                </a:lnTo>
                <a:lnTo>
                  <a:pt x="22383" y="70770"/>
                </a:lnTo>
                <a:lnTo>
                  <a:pt x="10442" y="119662"/>
                </a:lnTo>
                <a:lnTo>
                  <a:pt x="2734" y="177359"/>
                </a:lnTo>
                <a:lnTo>
                  <a:pt x="0" y="241554"/>
                </a:lnTo>
                <a:lnTo>
                  <a:pt x="0" y="2654046"/>
                </a:lnTo>
                <a:lnTo>
                  <a:pt x="2734" y="2718240"/>
                </a:lnTo>
                <a:lnTo>
                  <a:pt x="10442" y="2775937"/>
                </a:lnTo>
                <a:lnTo>
                  <a:pt x="22383" y="2824829"/>
                </a:lnTo>
                <a:lnTo>
                  <a:pt x="37817" y="2862608"/>
                </a:lnTo>
                <a:lnTo>
                  <a:pt x="56003" y="2886967"/>
                </a:lnTo>
                <a:lnTo>
                  <a:pt x="76200" y="28956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00" y="5013698"/>
            <a:ext cx="8877935" cy="1572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5570" indent="-534035">
              <a:lnSpc>
                <a:spcPct val="100000"/>
              </a:lnSpc>
              <a:spcBef>
                <a:spcPts val="100"/>
              </a:spcBef>
              <a:buClr>
                <a:srgbClr val="010000"/>
              </a:buClr>
              <a:buFont typeface="Arial"/>
              <a:buChar char="–"/>
              <a:tabLst>
                <a:tab pos="1385570" algn="l"/>
                <a:tab pos="1386205" algn="l"/>
              </a:tabLst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Diminution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osseuse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(ostéoporose)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Arial"/>
              <a:buChar char="–"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5570" indent="-534035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Font typeface="Arial"/>
              <a:buChar char="–"/>
              <a:tabLst>
                <a:tab pos="1385570" algn="l"/>
                <a:tab pos="1386205" algn="l"/>
              </a:tabLst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risque cardiovasculaire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(Perte de l’effet</a:t>
            </a:r>
            <a:r>
              <a:rPr sz="18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protecteur)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Arial"/>
              <a:buChar char="–"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5570" indent="-534035">
              <a:lnSpc>
                <a:spcPts val="1875"/>
              </a:lnSpc>
              <a:buClr>
                <a:srgbClr val="010000"/>
              </a:buClr>
              <a:buFont typeface="Arial"/>
              <a:buChar char="–"/>
              <a:tabLst>
                <a:tab pos="1385570" algn="l"/>
                <a:tab pos="1386205" algn="l"/>
              </a:tabLst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du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morphotype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(plus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androïde)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15"/>
              </a:lnSpc>
            </a:pPr>
            <a:r>
              <a:rPr sz="2000" b="1" i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Manque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" y="985924"/>
            <a:ext cx="9089390" cy="35369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10335" marR="5080" indent="-1384935">
              <a:lnSpc>
                <a:spcPct val="136000"/>
              </a:lnSpc>
              <a:spcBef>
                <a:spcPts val="305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ovariennes: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OESTROGENES, PROGESTERONE 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Déficit en hormones ovariennes:</a:t>
            </a:r>
            <a:r>
              <a:rPr sz="2400" b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hypogonadisme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55139" marR="1083310" indent="278765">
              <a:lnSpc>
                <a:spcPct val="184700"/>
              </a:lnSpc>
              <a:spcBef>
                <a:spcPts val="75"/>
              </a:spcBef>
            </a:pP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Ablation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2 ovaires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(ovariectomie bilatérale) 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ménopause- pathologie</a:t>
            </a:r>
            <a:r>
              <a:rPr sz="2000" b="1" spc="7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hypothalamo-hypophysaire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5570" indent="-534035">
              <a:lnSpc>
                <a:spcPct val="100000"/>
              </a:lnSpc>
              <a:spcBef>
                <a:spcPts val="1870"/>
              </a:spcBef>
              <a:buClr>
                <a:srgbClr val="010000"/>
              </a:buClr>
              <a:buFont typeface="Arial"/>
              <a:buChar char="–"/>
              <a:tabLst>
                <a:tab pos="1385570" algn="l"/>
                <a:tab pos="1386205" algn="l"/>
              </a:tabLst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Arrêt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règles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10000"/>
              </a:buClr>
              <a:buFont typeface="Arial"/>
              <a:buChar char="–"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5570" indent="-534035">
              <a:lnSpc>
                <a:spcPts val="1860"/>
              </a:lnSpc>
              <a:buClr>
                <a:srgbClr val="010000"/>
              </a:buClr>
              <a:buFont typeface="Arial"/>
              <a:buChar char="–"/>
              <a:tabLst>
                <a:tab pos="1385570" algn="l"/>
                <a:tab pos="1386205" algn="l"/>
              </a:tabLst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Bouffées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sz="2000" b="1" i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Manque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635" y="4441875"/>
            <a:ext cx="3219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635" y="6484023"/>
            <a:ext cx="3073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A294B482-E057-F648-8BBF-2B70F314C477}"/>
              </a:ext>
            </a:extLst>
          </p:cNvPr>
          <p:cNvSpPr txBox="1">
            <a:spLocks/>
          </p:cNvSpPr>
          <p:nvPr/>
        </p:nvSpPr>
        <p:spPr>
          <a:xfrm>
            <a:off x="533654" y="31009"/>
            <a:ext cx="1338580" cy="33020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fr-BE" sz="2000" spc="-5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fr-BE" sz="2000" spc="-45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000" spc="-5">
                <a:latin typeface="Times New Roman" panose="02020603050405020304" pitchFamily="18" charset="0"/>
                <a:cs typeface="Times New Roman" panose="02020603050405020304" pitchFamily="18" charset="0"/>
              </a:rPr>
              <a:t>Gonades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6A1C86-171B-5E4A-BAA7-FF47EFD2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2133600"/>
            <a:ext cx="2626799" cy="2004790"/>
          </a:xfrm>
        </p:spPr>
        <p:txBody>
          <a:bodyPr>
            <a:normAutofit/>
          </a:bodyPr>
          <a:lstStyle/>
          <a:p>
            <a:r>
              <a:rPr lang="fr-FR" sz="115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73206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8949" y="2927537"/>
            <a:ext cx="1129101" cy="1136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5456" y="6498348"/>
            <a:ext cx="30022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Glandes ou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tissus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cibles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2743" y="4392764"/>
            <a:ext cx="168973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marR="5080" indent="-207010">
              <a:lnSpc>
                <a:spcPct val="125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Ré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trocontr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ô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le  (presque  toujours  negatif)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30273" y="3633660"/>
            <a:ext cx="370205" cy="1152525"/>
            <a:chOff x="1830273" y="3633660"/>
            <a:chExt cx="370205" cy="1152525"/>
          </a:xfrm>
        </p:grpSpPr>
        <p:sp>
          <p:nvSpPr>
            <p:cNvPr id="6" name="object 6"/>
            <p:cNvSpPr/>
            <p:nvPr/>
          </p:nvSpPr>
          <p:spPr>
            <a:xfrm>
              <a:off x="1835035" y="3638422"/>
              <a:ext cx="360680" cy="1143000"/>
            </a:xfrm>
            <a:custGeom>
              <a:avLst/>
              <a:gdLst/>
              <a:ahLst/>
              <a:cxnLst/>
              <a:rect l="l" t="t" r="r" b="b"/>
              <a:pathLst>
                <a:path w="360680" h="1143000">
                  <a:moveTo>
                    <a:pt x="360425" y="857250"/>
                  </a:moveTo>
                  <a:lnTo>
                    <a:pt x="270509" y="857250"/>
                  </a:lnTo>
                  <a:lnTo>
                    <a:pt x="270509" y="0"/>
                  </a:lnTo>
                  <a:lnTo>
                    <a:pt x="90677" y="0"/>
                  </a:lnTo>
                  <a:lnTo>
                    <a:pt x="90677" y="857250"/>
                  </a:lnTo>
                  <a:lnTo>
                    <a:pt x="0" y="857250"/>
                  </a:lnTo>
                  <a:lnTo>
                    <a:pt x="180594" y="1143000"/>
                  </a:lnTo>
                  <a:lnTo>
                    <a:pt x="360425" y="85725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5035" y="3638422"/>
              <a:ext cx="360680" cy="1143000"/>
            </a:xfrm>
            <a:custGeom>
              <a:avLst/>
              <a:gdLst/>
              <a:ahLst/>
              <a:cxnLst/>
              <a:rect l="l" t="t" r="r" b="b"/>
              <a:pathLst>
                <a:path w="360680" h="1143000">
                  <a:moveTo>
                    <a:pt x="0" y="857250"/>
                  </a:moveTo>
                  <a:lnTo>
                    <a:pt x="90678" y="857250"/>
                  </a:lnTo>
                  <a:lnTo>
                    <a:pt x="90677" y="0"/>
                  </a:lnTo>
                  <a:lnTo>
                    <a:pt x="270509" y="0"/>
                  </a:lnTo>
                  <a:lnTo>
                    <a:pt x="270510" y="857250"/>
                  </a:lnTo>
                  <a:lnTo>
                    <a:pt x="360426" y="857250"/>
                  </a:lnTo>
                  <a:lnTo>
                    <a:pt x="180594" y="1143000"/>
                  </a:lnTo>
                  <a:lnTo>
                    <a:pt x="0" y="857250"/>
                  </a:lnTo>
                  <a:close/>
                </a:path>
              </a:pathLst>
            </a:custGeom>
            <a:ln w="95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903425" y="5217858"/>
            <a:ext cx="370205" cy="1306830"/>
            <a:chOff x="1903425" y="5217858"/>
            <a:chExt cx="370205" cy="1306830"/>
          </a:xfrm>
        </p:grpSpPr>
        <p:sp>
          <p:nvSpPr>
            <p:cNvPr id="9" name="object 9"/>
            <p:cNvSpPr/>
            <p:nvPr/>
          </p:nvSpPr>
          <p:spPr>
            <a:xfrm>
              <a:off x="1908187" y="5222621"/>
              <a:ext cx="360680" cy="1297305"/>
            </a:xfrm>
            <a:custGeom>
              <a:avLst/>
              <a:gdLst/>
              <a:ahLst/>
              <a:cxnLst/>
              <a:rect l="l" t="t" r="r" b="b"/>
              <a:pathLst>
                <a:path w="360680" h="1297304">
                  <a:moveTo>
                    <a:pt x="360425" y="973074"/>
                  </a:moveTo>
                  <a:lnTo>
                    <a:pt x="270509" y="973074"/>
                  </a:lnTo>
                  <a:lnTo>
                    <a:pt x="270509" y="0"/>
                  </a:lnTo>
                  <a:lnTo>
                    <a:pt x="89915" y="0"/>
                  </a:lnTo>
                  <a:lnTo>
                    <a:pt x="89915" y="973074"/>
                  </a:lnTo>
                  <a:lnTo>
                    <a:pt x="0" y="973074"/>
                  </a:lnTo>
                  <a:lnTo>
                    <a:pt x="180594" y="1296924"/>
                  </a:lnTo>
                  <a:lnTo>
                    <a:pt x="360425" y="973074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08187" y="5222621"/>
              <a:ext cx="360680" cy="1297305"/>
            </a:xfrm>
            <a:custGeom>
              <a:avLst/>
              <a:gdLst/>
              <a:ahLst/>
              <a:cxnLst/>
              <a:rect l="l" t="t" r="r" b="b"/>
              <a:pathLst>
                <a:path w="360680" h="1297304">
                  <a:moveTo>
                    <a:pt x="0" y="973074"/>
                  </a:moveTo>
                  <a:lnTo>
                    <a:pt x="89916" y="973074"/>
                  </a:lnTo>
                  <a:lnTo>
                    <a:pt x="89915" y="0"/>
                  </a:lnTo>
                  <a:lnTo>
                    <a:pt x="270509" y="0"/>
                  </a:lnTo>
                  <a:lnTo>
                    <a:pt x="270510" y="973074"/>
                  </a:lnTo>
                  <a:lnTo>
                    <a:pt x="360426" y="973074"/>
                  </a:lnTo>
                  <a:lnTo>
                    <a:pt x="180594" y="1296924"/>
                  </a:lnTo>
                  <a:lnTo>
                    <a:pt x="0" y="973074"/>
                  </a:lnTo>
                  <a:close/>
                </a:path>
              </a:pathLst>
            </a:custGeom>
            <a:ln w="9525">
              <a:solidFill>
                <a:srgbClr val="00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500511" y="2646298"/>
            <a:ext cx="2538730" cy="4018279"/>
            <a:chOff x="4500511" y="2646298"/>
            <a:chExt cx="2538730" cy="4018279"/>
          </a:xfrm>
        </p:grpSpPr>
        <p:sp>
          <p:nvSpPr>
            <p:cNvPr id="12" name="object 12"/>
            <p:cNvSpPr/>
            <p:nvPr/>
          </p:nvSpPr>
          <p:spPr>
            <a:xfrm>
              <a:off x="4500511" y="3438778"/>
              <a:ext cx="2519680" cy="114300"/>
            </a:xfrm>
            <a:custGeom>
              <a:avLst/>
              <a:gdLst/>
              <a:ahLst/>
              <a:cxnLst/>
              <a:rect l="l" t="t" r="r" b="b"/>
              <a:pathLst>
                <a:path w="2519679" h="114300">
                  <a:moveTo>
                    <a:pt x="114300" y="38100"/>
                  </a:moveTo>
                  <a:lnTo>
                    <a:pt x="114300" y="0"/>
                  </a:lnTo>
                  <a:lnTo>
                    <a:pt x="0" y="57150"/>
                  </a:lnTo>
                  <a:lnTo>
                    <a:pt x="95250" y="104775"/>
                  </a:lnTo>
                  <a:lnTo>
                    <a:pt x="95250" y="38100"/>
                  </a:lnTo>
                  <a:lnTo>
                    <a:pt x="114300" y="38100"/>
                  </a:lnTo>
                  <a:close/>
                </a:path>
                <a:path w="2519679" h="114300">
                  <a:moveTo>
                    <a:pt x="247650" y="76200"/>
                  </a:moveTo>
                  <a:lnTo>
                    <a:pt x="247650" y="38100"/>
                  </a:lnTo>
                  <a:lnTo>
                    <a:pt x="95250" y="38100"/>
                  </a:lnTo>
                  <a:lnTo>
                    <a:pt x="95250" y="76200"/>
                  </a:lnTo>
                  <a:lnTo>
                    <a:pt x="247650" y="76200"/>
                  </a:lnTo>
                  <a:close/>
                </a:path>
                <a:path w="2519679" h="114300">
                  <a:moveTo>
                    <a:pt x="114300" y="114300"/>
                  </a:moveTo>
                  <a:lnTo>
                    <a:pt x="114300" y="76200"/>
                  </a:lnTo>
                  <a:lnTo>
                    <a:pt x="95250" y="76200"/>
                  </a:lnTo>
                  <a:lnTo>
                    <a:pt x="95250" y="104775"/>
                  </a:lnTo>
                  <a:lnTo>
                    <a:pt x="114300" y="114300"/>
                  </a:lnTo>
                  <a:close/>
                </a:path>
                <a:path w="2519679" h="114300">
                  <a:moveTo>
                    <a:pt x="514350" y="76200"/>
                  </a:moveTo>
                  <a:lnTo>
                    <a:pt x="514350" y="38100"/>
                  </a:lnTo>
                  <a:lnTo>
                    <a:pt x="361950" y="38100"/>
                  </a:lnTo>
                  <a:lnTo>
                    <a:pt x="361950" y="76200"/>
                  </a:lnTo>
                  <a:lnTo>
                    <a:pt x="514350" y="76200"/>
                  </a:lnTo>
                  <a:close/>
                </a:path>
                <a:path w="2519679" h="114300">
                  <a:moveTo>
                    <a:pt x="781050" y="76199"/>
                  </a:moveTo>
                  <a:lnTo>
                    <a:pt x="781050" y="38099"/>
                  </a:lnTo>
                  <a:lnTo>
                    <a:pt x="628650" y="38099"/>
                  </a:lnTo>
                  <a:lnTo>
                    <a:pt x="628650" y="76199"/>
                  </a:lnTo>
                  <a:lnTo>
                    <a:pt x="781050" y="76199"/>
                  </a:lnTo>
                  <a:close/>
                </a:path>
                <a:path w="2519679" h="114300">
                  <a:moveTo>
                    <a:pt x="1047750" y="76199"/>
                  </a:moveTo>
                  <a:lnTo>
                    <a:pt x="1047750" y="38099"/>
                  </a:lnTo>
                  <a:lnTo>
                    <a:pt x="895350" y="38099"/>
                  </a:lnTo>
                  <a:lnTo>
                    <a:pt x="895350" y="76199"/>
                  </a:lnTo>
                  <a:lnTo>
                    <a:pt x="1047750" y="76199"/>
                  </a:lnTo>
                  <a:close/>
                </a:path>
                <a:path w="2519679" h="114300">
                  <a:moveTo>
                    <a:pt x="1314437" y="76199"/>
                  </a:moveTo>
                  <a:lnTo>
                    <a:pt x="1314437" y="38099"/>
                  </a:lnTo>
                  <a:lnTo>
                    <a:pt x="1162037" y="38099"/>
                  </a:lnTo>
                  <a:lnTo>
                    <a:pt x="1162037" y="76199"/>
                  </a:lnTo>
                  <a:lnTo>
                    <a:pt x="1314437" y="76199"/>
                  </a:lnTo>
                  <a:close/>
                </a:path>
                <a:path w="2519679" h="114300">
                  <a:moveTo>
                    <a:pt x="1581137" y="76199"/>
                  </a:moveTo>
                  <a:lnTo>
                    <a:pt x="1581137" y="38099"/>
                  </a:lnTo>
                  <a:lnTo>
                    <a:pt x="1428737" y="38099"/>
                  </a:lnTo>
                  <a:lnTo>
                    <a:pt x="1428737" y="76199"/>
                  </a:lnTo>
                  <a:lnTo>
                    <a:pt x="1581137" y="76199"/>
                  </a:lnTo>
                  <a:close/>
                </a:path>
                <a:path w="2519679" h="114300">
                  <a:moveTo>
                    <a:pt x="1847837" y="76199"/>
                  </a:moveTo>
                  <a:lnTo>
                    <a:pt x="1847837" y="38099"/>
                  </a:lnTo>
                  <a:lnTo>
                    <a:pt x="1695437" y="38099"/>
                  </a:lnTo>
                  <a:lnTo>
                    <a:pt x="1695437" y="76199"/>
                  </a:lnTo>
                  <a:lnTo>
                    <a:pt x="1847837" y="76199"/>
                  </a:lnTo>
                  <a:close/>
                </a:path>
                <a:path w="2519679" h="114300">
                  <a:moveTo>
                    <a:pt x="2114537" y="76199"/>
                  </a:moveTo>
                  <a:lnTo>
                    <a:pt x="2114537" y="38099"/>
                  </a:lnTo>
                  <a:lnTo>
                    <a:pt x="1962137" y="38099"/>
                  </a:lnTo>
                  <a:lnTo>
                    <a:pt x="1962137" y="76199"/>
                  </a:lnTo>
                  <a:lnTo>
                    <a:pt x="2114537" y="76199"/>
                  </a:lnTo>
                  <a:close/>
                </a:path>
                <a:path w="2519679" h="114300">
                  <a:moveTo>
                    <a:pt x="2381237" y="76199"/>
                  </a:moveTo>
                  <a:lnTo>
                    <a:pt x="2381237" y="38099"/>
                  </a:lnTo>
                  <a:lnTo>
                    <a:pt x="2228837" y="38099"/>
                  </a:lnTo>
                  <a:lnTo>
                    <a:pt x="2228837" y="76199"/>
                  </a:lnTo>
                  <a:lnTo>
                    <a:pt x="2381237" y="76199"/>
                  </a:lnTo>
                  <a:close/>
                </a:path>
                <a:path w="2519679" h="114300">
                  <a:moveTo>
                    <a:pt x="2519159" y="76199"/>
                  </a:moveTo>
                  <a:lnTo>
                    <a:pt x="2519159" y="38099"/>
                  </a:lnTo>
                  <a:lnTo>
                    <a:pt x="2495537" y="38099"/>
                  </a:lnTo>
                  <a:lnTo>
                    <a:pt x="2495537" y="76199"/>
                  </a:lnTo>
                  <a:lnTo>
                    <a:pt x="2519159" y="761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19670" y="2703448"/>
              <a:ext cx="0" cy="3961129"/>
            </a:xfrm>
            <a:custGeom>
              <a:avLst/>
              <a:gdLst/>
              <a:ahLst/>
              <a:cxnLst/>
              <a:rect l="l" t="t" r="r" b="b"/>
              <a:pathLst>
                <a:path h="3961129">
                  <a:moveTo>
                    <a:pt x="0" y="396087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64619" y="2646298"/>
              <a:ext cx="1581150" cy="114300"/>
            </a:xfrm>
            <a:custGeom>
              <a:avLst/>
              <a:gdLst/>
              <a:ahLst/>
              <a:cxnLst/>
              <a:rect l="l" t="t" r="r" b="b"/>
              <a:pathLst>
                <a:path w="1581150" h="114300">
                  <a:moveTo>
                    <a:pt x="114287" y="38100"/>
                  </a:moveTo>
                  <a:lnTo>
                    <a:pt x="114287" y="0"/>
                  </a:lnTo>
                  <a:lnTo>
                    <a:pt x="0" y="57150"/>
                  </a:lnTo>
                  <a:lnTo>
                    <a:pt x="95250" y="104780"/>
                  </a:lnTo>
                  <a:lnTo>
                    <a:pt x="95250" y="38100"/>
                  </a:lnTo>
                  <a:lnTo>
                    <a:pt x="114287" y="38100"/>
                  </a:lnTo>
                  <a:close/>
                </a:path>
                <a:path w="1581150" h="114300">
                  <a:moveTo>
                    <a:pt x="247650" y="76200"/>
                  </a:moveTo>
                  <a:lnTo>
                    <a:pt x="247650" y="38100"/>
                  </a:lnTo>
                  <a:lnTo>
                    <a:pt x="95250" y="38100"/>
                  </a:lnTo>
                  <a:lnTo>
                    <a:pt x="95250" y="76200"/>
                  </a:lnTo>
                  <a:lnTo>
                    <a:pt x="247650" y="76200"/>
                  </a:lnTo>
                  <a:close/>
                </a:path>
                <a:path w="1581150" h="114300">
                  <a:moveTo>
                    <a:pt x="114287" y="114300"/>
                  </a:moveTo>
                  <a:lnTo>
                    <a:pt x="114287" y="76200"/>
                  </a:lnTo>
                  <a:lnTo>
                    <a:pt x="95250" y="76200"/>
                  </a:lnTo>
                  <a:lnTo>
                    <a:pt x="95250" y="104780"/>
                  </a:lnTo>
                  <a:lnTo>
                    <a:pt x="114287" y="114300"/>
                  </a:lnTo>
                  <a:close/>
                </a:path>
                <a:path w="1581150" h="114300">
                  <a:moveTo>
                    <a:pt x="514337" y="76200"/>
                  </a:moveTo>
                  <a:lnTo>
                    <a:pt x="514337" y="38100"/>
                  </a:lnTo>
                  <a:lnTo>
                    <a:pt x="361937" y="38100"/>
                  </a:lnTo>
                  <a:lnTo>
                    <a:pt x="361937" y="76200"/>
                  </a:lnTo>
                  <a:lnTo>
                    <a:pt x="514337" y="76200"/>
                  </a:lnTo>
                  <a:close/>
                </a:path>
                <a:path w="1581150" h="114300">
                  <a:moveTo>
                    <a:pt x="781049" y="76200"/>
                  </a:moveTo>
                  <a:lnTo>
                    <a:pt x="781049" y="38100"/>
                  </a:lnTo>
                  <a:lnTo>
                    <a:pt x="628649" y="38100"/>
                  </a:lnTo>
                  <a:lnTo>
                    <a:pt x="628649" y="76200"/>
                  </a:lnTo>
                  <a:lnTo>
                    <a:pt x="781049" y="76200"/>
                  </a:lnTo>
                  <a:close/>
                </a:path>
                <a:path w="1581150" h="114300">
                  <a:moveTo>
                    <a:pt x="1047749" y="76200"/>
                  </a:moveTo>
                  <a:lnTo>
                    <a:pt x="1047749" y="38100"/>
                  </a:lnTo>
                  <a:lnTo>
                    <a:pt x="895349" y="38100"/>
                  </a:lnTo>
                  <a:lnTo>
                    <a:pt x="895349" y="76200"/>
                  </a:lnTo>
                  <a:lnTo>
                    <a:pt x="1047749" y="76200"/>
                  </a:lnTo>
                  <a:close/>
                </a:path>
                <a:path w="1581150" h="114300">
                  <a:moveTo>
                    <a:pt x="1314449" y="76200"/>
                  </a:moveTo>
                  <a:lnTo>
                    <a:pt x="1314449" y="38100"/>
                  </a:lnTo>
                  <a:lnTo>
                    <a:pt x="1162049" y="38100"/>
                  </a:lnTo>
                  <a:lnTo>
                    <a:pt x="1162049" y="76200"/>
                  </a:lnTo>
                  <a:lnTo>
                    <a:pt x="1314449" y="76200"/>
                  </a:lnTo>
                  <a:close/>
                </a:path>
                <a:path w="1581150" h="114300">
                  <a:moveTo>
                    <a:pt x="1581149" y="76200"/>
                  </a:moveTo>
                  <a:lnTo>
                    <a:pt x="1581149" y="38100"/>
                  </a:lnTo>
                  <a:lnTo>
                    <a:pt x="1428749" y="38100"/>
                  </a:lnTo>
                  <a:lnTo>
                    <a:pt x="1428749" y="76200"/>
                  </a:lnTo>
                  <a:lnTo>
                    <a:pt x="1581149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4643767" y="5093842"/>
            <a:ext cx="2305050" cy="114300"/>
          </a:xfrm>
          <a:custGeom>
            <a:avLst/>
            <a:gdLst/>
            <a:ahLst/>
            <a:cxnLst/>
            <a:rect l="l" t="t" r="r" b="b"/>
            <a:pathLst>
              <a:path w="2305050" h="114300">
                <a:moveTo>
                  <a:pt x="114300" y="38100"/>
                </a:moveTo>
                <a:lnTo>
                  <a:pt x="114300" y="0"/>
                </a:lnTo>
                <a:lnTo>
                  <a:pt x="0" y="57150"/>
                </a:lnTo>
                <a:lnTo>
                  <a:pt x="95250" y="104775"/>
                </a:lnTo>
                <a:lnTo>
                  <a:pt x="95250" y="38100"/>
                </a:lnTo>
                <a:lnTo>
                  <a:pt x="114300" y="38100"/>
                </a:lnTo>
                <a:close/>
              </a:path>
              <a:path w="2305050" h="114300">
                <a:moveTo>
                  <a:pt x="247650" y="76200"/>
                </a:moveTo>
                <a:lnTo>
                  <a:pt x="247650" y="38100"/>
                </a:lnTo>
                <a:lnTo>
                  <a:pt x="95250" y="38100"/>
                </a:lnTo>
                <a:lnTo>
                  <a:pt x="95250" y="76200"/>
                </a:lnTo>
                <a:lnTo>
                  <a:pt x="247650" y="76200"/>
                </a:lnTo>
                <a:close/>
              </a:path>
              <a:path w="2305050" h="114300">
                <a:moveTo>
                  <a:pt x="114300" y="114300"/>
                </a:moveTo>
                <a:lnTo>
                  <a:pt x="114300" y="76200"/>
                </a:lnTo>
                <a:lnTo>
                  <a:pt x="95250" y="76200"/>
                </a:lnTo>
                <a:lnTo>
                  <a:pt x="95250" y="104775"/>
                </a:lnTo>
                <a:lnTo>
                  <a:pt x="114300" y="114300"/>
                </a:lnTo>
                <a:close/>
              </a:path>
              <a:path w="2305050" h="114300">
                <a:moveTo>
                  <a:pt x="514350" y="76199"/>
                </a:moveTo>
                <a:lnTo>
                  <a:pt x="514350" y="38099"/>
                </a:lnTo>
                <a:lnTo>
                  <a:pt x="361950" y="38100"/>
                </a:lnTo>
                <a:lnTo>
                  <a:pt x="361950" y="76200"/>
                </a:lnTo>
                <a:lnTo>
                  <a:pt x="514350" y="76199"/>
                </a:lnTo>
                <a:close/>
              </a:path>
              <a:path w="2305050" h="114300">
                <a:moveTo>
                  <a:pt x="781050" y="76199"/>
                </a:moveTo>
                <a:lnTo>
                  <a:pt x="781050" y="38099"/>
                </a:lnTo>
                <a:lnTo>
                  <a:pt x="628650" y="38099"/>
                </a:lnTo>
                <a:lnTo>
                  <a:pt x="628650" y="76199"/>
                </a:lnTo>
                <a:lnTo>
                  <a:pt x="781050" y="76199"/>
                </a:lnTo>
                <a:close/>
              </a:path>
              <a:path w="2305050" h="114300">
                <a:moveTo>
                  <a:pt x="1047750" y="76199"/>
                </a:moveTo>
                <a:lnTo>
                  <a:pt x="1047750" y="38099"/>
                </a:lnTo>
                <a:lnTo>
                  <a:pt x="895350" y="38099"/>
                </a:lnTo>
                <a:lnTo>
                  <a:pt x="895350" y="76199"/>
                </a:lnTo>
                <a:lnTo>
                  <a:pt x="1047750" y="76199"/>
                </a:lnTo>
                <a:close/>
              </a:path>
              <a:path w="2305050" h="114300">
                <a:moveTo>
                  <a:pt x="1314449" y="76199"/>
                </a:moveTo>
                <a:lnTo>
                  <a:pt x="1314449" y="38099"/>
                </a:lnTo>
                <a:lnTo>
                  <a:pt x="1162049" y="38099"/>
                </a:lnTo>
                <a:lnTo>
                  <a:pt x="1162049" y="76199"/>
                </a:lnTo>
                <a:lnTo>
                  <a:pt x="1314449" y="76199"/>
                </a:lnTo>
                <a:close/>
              </a:path>
              <a:path w="2305050" h="114300">
                <a:moveTo>
                  <a:pt x="1581149" y="76199"/>
                </a:moveTo>
                <a:lnTo>
                  <a:pt x="1581149" y="38099"/>
                </a:lnTo>
                <a:lnTo>
                  <a:pt x="1428749" y="38099"/>
                </a:lnTo>
                <a:lnTo>
                  <a:pt x="1428749" y="76199"/>
                </a:lnTo>
                <a:lnTo>
                  <a:pt x="1581149" y="76199"/>
                </a:lnTo>
                <a:close/>
              </a:path>
              <a:path w="2305050" h="114300">
                <a:moveTo>
                  <a:pt x="1847849" y="76199"/>
                </a:moveTo>
                <a:lnTo>
                  <a:pt x="1847849" y="38099"/>
                </a:lnTo>
                <a:lnTo>
                  <a:pt x="1695449" y="38099"/>
                </a:lnTo>
                <a:lnTo>
                  <a:pt x="1695449" y="76199"/>
                </a:lnTo>
                <a:lnTo>
                  <a:pt x="1847849" y="76199"/>
                </a:lnTo>
                <a:close/>
              </a:path>
              <a:path w="2305050" h="114300">
                <a:moveTo>
                  <a:pt x="2114549" y="76199"/>
                </a:moveTo>
                <a:lnTo>
                  <a:pt x="2114549" y="38099"/>
                </a:lnTo>
                <a:lnTo>
                  <a:pt x="1962149" y="38099"/>
                </a:lnTo>
                <a:lnTo>
                  <a:pt x="1962149" y="76199"/>
                </a:lnTo>
                <a:lnTo>
                  <a:pt x="2114549" y="76199"/>
                </a:lnTo>
                <a:close/>
              </a:path>
              <a:path w="2305050" h="114300">
                <a:moveTo>
                  <a:pt x="2305049" y="76199"/>
                </a:moveTo>
                <a:lnTo>
                  <a:pt x="2305049" y="38099"/>
                </a:lnTo>
                <a:lnTo>
                  <a:pt x="2228849" y="38099"/>
                </a:lnTo>
                <a:lnTo>
                  <a:pt x="2228849" y="76199"/>
                </a:lnTo>
                <a:lnTo>
                  <a:pt x="2305049" y="761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24439" y="6735953"/>
            <a:ext cx="3168650" cy="0"/>
          </a:xfrm>
          <a:custGeom>
            <a:avLst/>
            <a:gdLst/>
            <a:ahLst/>
            <a:cxnLst/>
            <a:rect l="l" t="t" r="r" b="b"/>
            <a:pathLst>
              <a:path w="3168650">
                <a:moveTo>
                  <a:pt x="0" y="0"/>
                </a:moveTo>
                <a:lnTo>
                  <a:pt x="3168383" y="0"/>
                </a:lnTo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26377" y="4646548"/>
            <a:ext cx="607006" cy="72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50835" y="4700917"/>
            <a:ext cx="19323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FFFF"/>
                </a:solidFill>
                <a:latin typeface="Arial"/>
                <a:cs typeface="Arial"/>
              </a:rPr>
              <a:t>Antéh</a:t>
            </a:r>
            <a:r>
              <a:rPr sz="2000" b="1" spc="-5" dirty="0">
                <a:solidFill>
                  <a:srgbClr val="00CCFF"/>
                </a:solidFill>
                <a:latin typeface="Arial"/>
                <a:cs typeface="Arial"/>
              </a:rPr>
              <a:t>ypophyse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1689" y="1119250"/>
            <a:ext cx="1871980" cy="778510"/>
          </a:xfrm>
          <a:prstGeom prst="rect">
            <a:avLst/>
          </a:prstGeom>
          <a:ln w="44450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434975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Rythmes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59413" y="1119250"/>
            <a:ext cx="4032885" cy="778510"/>
          </a:xfrm>
          <a:prstGeom prst="rect">
            <a:avLst/>
          </a:prstGeom>
          <a:ln w="4445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86715">
              <a:lnSpc>
                <a:spcPct val="100000"/>
              </a:lnSpc>
              <a:spcBef>
                <a:spcPts val="300"/>
              </a:spcBef>
            </a:pPr>
            <a:r>
              <a:rPr sz="1800" b="1" spc="-5" dirty="0">
                <a:latin typeface="Arial"/>
                <a:cs typeface="Arial"/>
              </a:rPr>
              <a:t>Adaptations aux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modifications</a:t>
            </a:r>
            <a:endParaRPr sz="1800">
              <a:latin typeface="Arial"/>
              <a:cs typeface="Arial"/>
            </a:endParaRPr>
          </a:p>
          <a:p>
            <a:pPr marL="1088390">
              <a:lnSpc>
                <a:spcPct val="100000"/>
              </a:lnSpc>
              <a:spcBef>
                <a:spcPts val="965"/>
              </a:spcBef>
            </a:pP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l’homéostasie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28683" y="1894967"/>
            <a:ext cx="664210" cy="593090"/>
          </a:xfrm>
          <a:custGeom>
            <a:avLst/>
            <a:gdLst/>
            <a:ahLst/>
            <a:cxnLst/>
            <a:rect l="l" t="t" r="r" b="b"/>
            <a:pathLst>
              <a:path w="664210" h="593089">
                <a:moveTo>
                  <a:pt x="578903" y="487097"/>
                </a:moveTo>
                <a:lnTo>
                  <a:pt x="29718" y="0"/>
                </a:lnTo>
                <a:lnTo>
                  <a:pt x="0" y="32766"/>
                </a:lnTo>
                <a:lnTo>
                  <a:pt x="549212" y="520626"/>
                </a:lnTo>
                <a:lnTo>
                  <a:pt x="578903" y="487097"/>
                </a:lnTo>
                <a:close/>
              </a:path>
              <a:path w="664210" h="593089">
                <a:moveTo>
                  <a:pt x="595884" y="574535"/>
                </a:moveTo>
                <a:lnTo>
                  <a:pt x="595884" y="502158"/>
                </a:lnTo>
                <a:lnTo>
                  <a:pt x="566165" y="535686"/>
                </a:lnTo>
                <a:lnTo>
                  <a:pt x="549212" y="520626"/>
                </a:lnTo>
                <a:lnTo>
                  <a:pt x="519684" y="553974"/>
                </a:lnTo>
                <a:lnTo>
                  <a:pt x="595884" y="574535"/>
                </a:lnTo>
                <a:close/>
              </a:path>
              <a:path w="664210" h="593089">
                <a:moveTo>
                  <a:pt x="595884" y="502158"/>
                </a:moveTo>
                <a:lnTo>
                  <a:pt x="578903" y="487097"/>
                </a:lnTo>
                <a:lnTo>
                  <a:pt x="549212" y="520626"/>
                </a:lnTo>
                <a:lnTo>
                  <a:pt x="566165" y="535686"/>
                </a:lnTo>
                <a:lnTo>
                  <a:pt x="595884" y="502158"/>
                </a:lnTo>
                <a:close/>
              </a:path>
              <a:path w="664210" h="593089">
                <a:moveTo>
                  <a:pt x="663701" y="592836"/>
                </a:moveTo>
                <a:lnTo>
                  <a:pt x="608076" y="454152"/>
                </a:lnTo>
                <a:lnTo>
                  <a:pt x="578903" y="487097"/>
                </a:lnTo>
                <a:lnTo>
                  <a:pt x="595884" y="502158"/>
                </a:lnTo>
                <a:lnTo>
                  <a:pt x="595884" y="574535"/>
                </a:lnTo>
                <a:lnTo>
                  <a:pt x="663701" y="592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6933" y="1893442"/>
            <a:ext cx="807085" cy="594360"/>
          </a:xfrm>
          <a:custGeom>
            <a:avLst/>
            <a:gdLst/>
            <a:ahLst/>
            <a:cxnLst/>
            <a:rect l="l" t="t" r="r" b="b"/>
            <a:pathLst>
              <a:path w="807085" h="594360">
                <a:moveTo>
                  <a:pt x="94985" y="497471"/>
                </a:moveTo>
                <a:lnTo>
                  <a:pt x="69341" y="461772"/>
                </a:lnTo>
                <a:lnTo>
                  <a:pt x="0" y="594360"/>
                </a:lnTo>
                <a:lnTo>
                  <a:pt x="76962" y="581599"/>
                </a:lnTo>
                <a:lnTo>
                  <a:pt x="76962" y="510540"/>
                </a:lnTo>
                <a:lnTo>
                  <a:pt x="94985" y="497471"/>
                </a:lnTo>
                <a:close/>
              </a:path>
              <a:path w="807085" h="594360">
                <a:moveTo>
                  <a:pt x="121378" y="534214"/>
                </a:moveTo>
                <a:lnTo>
                  <a:pt x="94985" y="497471"/>
                </a:lnTo>
                <a:lnTo>
                  <a:pt x="76962" y="510540"/>
                </a:lnTo>
                <a:lnTo>
                  <a:pt x="103632" y="547116"/>
                </a:lnTo>
                <a:lnTo>
                  <a:pt x="121378" y="534214"/>
                </a:lnTo>
                <a:close/>
              </a:path>
              <a:path w="807085" h="594360">
                <a:moveTo>
                  <a:pt x="147065" y="569976"/>
                </a:moveTo>
                <a:lnTo>
                  <a:pt x="121378" y="534214"/>
                </a:lnTo>
                <a:lnTo>
                  <a:pt x="103632" y="547116"/>
                </a:lnTo>
                <a:lnTo>
                  <a:pt x="76962" y="510540"/>
                </a:lnTo>
                <a:lnTo>
                  <a:pt x="76962" y="581599"/>
                </a:lnTo>
                <a:lnTo>
                  <a:pt x="147065" y="569976"/>
                </a:lnTo>
                <a:close/>
              </a:path>
              <a:path w="807085" h="594360">
                <a:moveTo>
                  <a:pt x="806958" y="35814"/>
                </a:moveTo>
                <a:lnTo>
                  <a:pt x="781050" y="0"/>
                </a:lnTo>
                <a:lnTo>
                  <a:pt x="94985" y="497471"/>
                </a:lnTo>
                <a:lnTo>
                  <a:pt x="121378" y="534214"/>
                </a:lnTo>
                <a:lnTo>
                  <a:pt x="806958" y="35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5703" y="2432659"/>
            <a:ext cx="4702810" cy="199771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699895">
              <a:lnSpc>
                <a:spcPct val="100000"/>
              </a:lnSpc>
              <a:spcBef>
                <a:spcPts val="919"/>
              </a:spcBef>
            </a:pPr>
            <a:r>
              <a:rPr sz="2000" b="1" spc="-10" dirty="0">
                <a:latin typeface="Arial"/>
                <a:cs typeface="Arial"/>
              </a:rPr>
              <a:t>Système </a:t>
            </a:r>
            <a:r>
              <a:rPr sz="2000" b="1" spc="-5" dirty="0">
                <a:latin typeface="Arial"/>
                <a:cs typeface="Arial"/>
              </a:rPr>
              <a:t>nerveux </a:t>
            </a:r>
            <a:r>
              <a:rPr sz="2000" b="1" spc="-10" dirty="0">
                <a:latin typeface="Arial"/>
                <a:cs typeface="Arial"/>
              </a:rPr>
              <a:t>central</a:t>
            </a:r>
            <a:endParaRPr sz="2000">
              <a:latin typeface="Arial"/>
              <a:cs typeface="Arial"/>
            </a:endParaRPr>
          </a:p>
          <a:p>
            <a:pPr marL="1135380">
              <a:lnSpc>
                <a:spcPct val="100000"/>
              </a:lnSpc>
              <a:spcBef>
                <a:spcPts val="825"/>
              </a:spcBef>
            </a:pPr>
            <a:r>
              <a:rPr sz="2000" b="1" i="1" dirty="0">
                <a:latin typeface="Times New Roman"/>
                <a:cs typeface="Times New Roman"/>
              </a:rPr>
              <a:t>AXE</a:t>
            </a:r>
            <a:endParaRPr sz="2000">
              <a:latin typeface="Times New Roman"/>
              <a:cs typeface="Times New Roman"/>
            </a:endParaRPr>
          </a:p>
          <a:p>
            <a:pPr marL="691515">
              <a:lnSpc>
                <a:spcPct val="100000"/>
              </a:lnSpc>
              <a:spcBef>
                <a:spcPts val="610"/>
              </a:spcBef>
            </a:pPr>
            <a:r>
              <a:rPr sz="2000" b="1" spc="-10" dirty="0">
                <a:solidFill>
                  <a:srgbClr val="3333CC"/>
                </a:solidFill>
                <a:latin typeface="Arial"/>
                <a:cs typeface="Arial"/>
              </a:rPr>
              <a:t>Hypothalamus</a:t>
            </a:r>
            <a:endParaRPr sz="2000">
              <a:latin typeface="Arial"/>
              <a:cs typeface="Arial"/>
            </a:endParaRPr>
          </a:p>
          <a:p>
            <a:pPr marL="12700" marR="3686810" indent="24130">
              <a:lnSpc>
                <a:spcPct val="130300"/>
              </a:lnSpc>
              <a:spcBef>
                <a:spcPts val="1070"/>
              </a:spcBef>
            </a:pPr>
            <a:r>
              <a:rPr sz="1600" b="1" spc="-5" dirty="0">
                <a:latin typeface="Arial"/>
                <a:cs typeface="Arial"/>
              </a:rPr>
              <a:t>vaisseaux  portes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8902" y="350761"/>
            <a:ext cx="86360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Axe hypothalamus-antéhypophyse- organe</a:t>
            </a:r>
            <a:r>
              <a:rPr sz="2800" b="1" i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cible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47256" y="55435"/>
            <a:ext cx="41040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II. </a:t>
            </a:r>
            <a:r>
              <a:rPr sz="2000" spc="-10" dirty="0">
                <a:latin typeface="Times New Roman"/>
                <a:cs typeface="Times New Roman"/>
              </a:rPr>
              <a:t>Système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hypothalamo-hypophysaire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3947" y="21780"/>
            <a:ext cx="41040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hypothalamo-hypophysaire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4962" y="2116073"/>
            <a:ext cx="8601710" cy="1400810"/>
            <a:chOff x="234962" y="2116073"/>
            <a:chExt cx="8601710" cy="1400810"/>
          </a:xfrm>
        </p:grpSpPr>
        <p:sp>
          <p:nvSpPr>
            <p:cNvPr id="4" name="object 4"/>
            <p:cNvSpPr/>
            <p:nvPr/>
          </p:nvSpPr>
          <p:spPr>
            <a:xfrm>
              <a:off x="250837" y="2131948"/>
              <a:ext cx="8569960" cy="1369060"/>
            </a:xfrm>
            <a:custGeom>
              <a:avLst/>
              <a:gdLst/>
              <a:ahLst/>
              <a:cxnLst/>
              <a:rect l="l" t="t" r="r" b="b"/>
              <a:pathLst>
                <a:path w="8569960" h="1369060">
                  <a:moveTo>
                    <a:pt x="8569452" y="1368552"/>
                  </a:moveTo>
                  <a:lnTo>
                    <a:pt x="8569452" y="0"/>
                  </a:lnTo>
                  <a:lnTo>
                    <a:pt x="0" y="0"/>
                  </a:lnTo>
                  <a:lnTo>
                    <a:pt x="0" y="1368552"/>
                  </a:lnTo>
                  <a:lnTo>
                    <a:pt x="8569452" y="1368552"/>
                  </a:lnTo>
                  <a:close/>
                </a:path>
              </a:pathLst>
            </a:custGeom>
            <a:solidFill>
              <a:srgbClr val="EAEAEA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0837" y="2131948"/>
              <a:ext cx="8569960" cy="1369060"/>
            </a:xfrm>
            <a:custGeom>
              <a:avLst/>
              <a:gdLst/>
              <a:ahLst/>
              <a:cxnLst/>
              <a:rect l="l" t="t" r="r" b="b"/>
              <a:pathLst>
                <a:path w="8569960" h="1369060">
                  <a:moveTo>
                    <a:pt x="0" y="0"/>
                  </a:moveTo>
                  <a:lnTo>
                    <a:pt x="0" y="1368552"/>
                  </a:lnTo>
                  <a:lnTo>
                    <a:pt x="8569452" y="1368552"/>
                  </a:lnTo>
                  <a:lnTo>
                    <a:pt x="8569452" y="0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760103" y="2419222"/>
              <a:ext cx="3568065" cy="9525"/>
            </a:xfrm>
            <a:custGeom>
              <a:avLst/>
              <a:gdLst/>
              <a:ahLst/>
              <a:cxnLst/>
              <a:rect l="l" t="t" r="r" b="b"/>
              <a:pathLst>
                <a:path w="3568065" h="9525">
                  <a:moveTo>
                    <a:pt x="3567683" y="9143"/>
                  </a:moveTo>
                  <a:lnTo>
                    <a:pt x="3567683" y="0"/>
                  </a:lnTo>
                  <a:lnTo>
                    <a:pt x="0" y="0"/>
                  </a:lnTo>
                  <a:lnTo>
                    <a:pt x="0" y="9143"/>
                  </a:lnTo>
                  <a:lnTo>
                    <a:pt x="3567683" y="9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751721" y="2410840"/>
              <a:ext cx="3568065" cy="9525"/>
            </a:xfrm>
            <a:custGeom>
              <a:avLst/>
              <a:gdLst/>
              <a:ahLst/>
              <a:cxnLst/>
              <a:rect l="l" t="t" r="r" b="b"/>
              <a:pathLst>
                <a:path w="3568065" h="9525">
                  <a:moveTo>
                    <a:pt x="3567684" y="9144"/>
                  </a:moveTo>
                  <a:lnTo>
                    <a:pt x="3567684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3567684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3125" y="2663316"/>
            <a:ext cx="612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6500"/>
                </a:solidFill>
                <a:latin typeface="Times New Roman"/>
                <a:cs typeface="Times New Roman"/>
              </a:rPr>
              <a:t>ACTH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0182" y="2663316"/>
            <a:ext cx="4305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33CC"/>
                </a:solidFill>
                <a:latin typeface="Times New Roman"/>
                <a:cs typeface="Times New Roman"/>
              </a:rPr>
              <a:t>PRL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318" y="3083852"/>
            <a:ext cx="13036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(corticotropes)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79236" y="2174151"/>
            <a:ext cx="4901565" cy="117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2450" algn="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sz="16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ANTEHYPOPHYSAIRES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56895" algn="r">
              <a:lnSpc>
                <a:spcPct val="100000"/>
              </a:lnSpc>
              <a:tabLst>
                <a:tab pos="1929764" algn="l"/>
                <a:tab pos="3962400" algn="l"/>
              </a:tabLst>
            </a:pPr>
            <a:r>
              <a:rPr sz="1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FSH</a:t>
            </a:r>
            <a:r>
              <a:rPr sz="16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sz="16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1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	</a:t>
            </a:r>
            <a:r>
              <a:rPr sz="1600" b="1" spc="-5" dirty="0">
                <a:solidFill>
                  <a:srgbClr val="00C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sz="1600" b="1" dirty="0">
                <a:solidFill>
                  <a:srgbClr val="00C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	</a:t>
            </a:r>
            <a:r>
              <a:rPr sz="1600" b="1" dirty="0">
                <a:solidFill>
                  <a:srgbClr val="FF9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  <a:tabLst>
                <a:tab pos="1682114" algn="l"/>
                <a:tab pos="3587115" algn="l"/>
              </a:tabLst>
            </a:pP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(gona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otropes)	(thyréotro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es)	(somatotropes)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61700" y="3083852"/>
            <a:ext cx="11233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(lactotropes)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4962" y="4132326"/>
            <a:ext cx="8601710" cy="2624455"/>
            <a:chOff x="234962" y="4132326"/>
            <a:chExt cx="8601710" cy="2624455"/>
          </a:xfrm>
        </p:grpSpPr>
        <p:sp>
          <p:nvSpPr>
            <p:cNvPr id="14" name="object 14"/>
            <p:cNvSpPr/>
            <p:nvPr/>
          </p:nvSpPr>
          <p:spPr>
            <a:xfrm>
              <a:off x="250837" y="4148201"/>
              <a:ext cx="8569960" cy="2592705"/>
            </a:xfrm>
            <a:custGeom>
              <a:avLst/>
              <a:gdLst/>
              <a:ahLst/>
              <a:cxnLst/>
              <a:rect l="l" t="t" r="r" b="b"/>
              <a:pathLst>
                <a:path w="8569960" h="2592704">
                  <a:moveTo>
                    <a:pt x="8569452" y="2592324"/>
                  </a:moveTo>
                  <a:lnTo>
                    <a:pt x="8569452" y="0"/>
                  </a:lnTo>
                  <a:lnTo>
                    <a:pt x="0" y="0"/>
                  </a:lnTo>
                  <a:lnTo>
                    <a:pt x="0" y="2592324"/>
                  </a:lnTo>
                  <a:lnTo>
                    <a:pt x="8569452" y="2592324"/>
                  </a:lnTo>
                  <a:close/>
                </a:path>
              </a:pathLst>
            </a:custGeom>
            <a:solidFill>
              <a:srgbClr val="EAEAEA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50837" y="4148201"/>
              <a:ext cx="8569960" cy="2592705"/>
            </a:xfrm>
            <a:custGeom>
              <a:avLst/>
              <a:gdLst/>
              <a:ahLst/>
              <a:cxnLst/>
              <a:rect l="l" t="t" r="r" b="b"/>
              <a:pathLst>
                <a:path w="8569960" h="2592704">
                  <a:moveTo>
                    <a:pt x="0" y="0"/>
                  </a:moveTo>
                  <a:lnTo>
                    <a:pt x="0" y="2592324"/>
                  </a:lnTo>
                  <a:lnTo>
                    <a:pt x="8569452" y="2592324"/>
                  </a:lnTo>
                  <a:lnTo>
                    <a:pt x="8569452" y="0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23741" y="4190403"/>
            <a:ext cx="18243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ORGANES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CIBLES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36403" y="4427092"/>
            <a:ext cx="1807210" cy="17780"/>
            <a:chOff x="3636403" y="4427092"/>
            <a:chExt cx="1807210" cy="17780"/>
          </a:xfrm>
        </p:grpSpPr>
        <p:sp>
          <p:nvSpPr>
            <p:cNvPr id="18" name="object 18"/>
            <p:cNvSpPr/>
            <p:nvPr/>
          </p:nvSpPr>
          <p:spPr>
            <a:xfrm>
              <a:off x="3644785" y="4435474"/>
              <a:ext cx="1798320" cy="9525"/>
            </a:xfrm>
            <a:custGeom>
              <a:avLst/>
              <a:gdLst/>
              <a:ahLst/>
              <a:cxnLst/>
              <a:rect l="l" t="t" r="r" b="b"/>
              <a:pathLst>
                <a:path w="1798320" h="9525">
                  <a:moveTo>
                    <a:pt x="1798320" y="9144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1798320" y="9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36403" y="4427092"/>
              <a:ext cx="1798320" cy="9525"/>
            </a:xfrm>
            <a:custGeom>
              <a:avLst/>
              <a:gdLst/>
              <a:ahLst/>
              <a:cxnLst/>
              <a:rect l="l" t="t" r="r" b="b"/>
              <a:pathLst>
                <a:path w="1798320" h="9525">
                  <a:moveTo>
                    <a:pt x="1798320" y="9144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1798320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6335" y="4703191"/>
            <a:ext cx="96329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Surrénales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74773" y="4703191"/>
            <a:ext cx="7835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Gonades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03217" y="4703191"/>
            <a:ext cx="8280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Thyroïde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83744" y="4703191"/>
            <a:ext cx="9766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Os -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Tissus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05725" y="4678045"/>
            <a:ext cx="444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Sein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55601" y="5624448"/>
            <a:ext cx="1090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9A33"/>
                </a:solidFill>
                <a:latin typeface="Times New Roman"/>
                <a:cs typeface="Times New Roman"/>
              </a:rPr>
              <a:t>Croissance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93051" y="5624448"/>
            <a:ext cx="965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33CC"/>
                </a:solidFill>
                <a:latin typeface="Times New Roman"/>
                <a:cs typeface="Times New Roman"/>
              </a:rPr>
              <a:t>Lactation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6335" y="5649595"/>
            <a:ext cx="1099185" cy="5207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45"/>
              </a:spcBef>
            </a:pP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Stéroïdes  surrénaliens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15769" y="5649595"/>
            <a:ext cx="826769" cy="5207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80645" marR="5080" indent="-68580">
              <a:lnSpc>
                <a:spcPct val="102800"/>
              </a:lnSpc>
              <a:spcBef>
                <a:spcPts val="45"/>
              </a:spcBef>
            </a:pPr>
            <a:r>
              <a:rPr sz="16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Stéroïdes  sexuels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11968" y="5649595"/>
            <a:ext cx="1212215" cy="5207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71120">
              <a:lnSpc>
                <a:spcPct val="102800"/>
              </a:lnSpc>
              <a:spcBef>
                <a:spcPts val="45"/>
              </a:spcBef>
            </a:pPr>
            <a:r>
              <a:rPr sz="1600" b="1" dirty="0">
                <a:solidFill>
                  <a:srgbClr val="00CC9A"/>
                </a:solidFill>
                <a:latin typeface="Times New Roman"/>
                <a:cs typeface="Times New Roman"/>
              </a:rPr>
              <a:t>Hormones  t</a:t>
            </a:r>
            <a:r>
              <a:rPr sz="1600" b="1" spc="-10" dirty="0">
                <a:solidFill>
                  <a:srgbClr val="00CC9A"/>
                </a:solidFill>
                <a:latin typeface="Times New Roman"/>
                <a:cs typeface="Times New Roman"/>
              </a:rPr>
              <a:t>h</a:t>
            </a:r>
            <a:r>
              <a:rPr sz="1600" b="1" dirty="0">
                <a:solidFill>
                  <a:srgbClr val="00CC9A"/>
                </a:solidFill>
                <a:latin typeface="Times New Roman"/>
                <a:cs typeface="Times New Roman"/>
              </a:rPr>
              <a:t>yroïdiennes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75179" y="6388785"/>
            <a:ext cx="14820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dirty="0">
                <a:latin typeface="Times New Roman"/>
                <a:cs typeface="Times New Roman"/>
              </a:rPr>
              <a:t>Actions</a:t>
            </a:r>
            <a:r>
              <a:rPr sz="1600" b="1" i="1" spc="-6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multiples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258963" y="690244"/>
            <a:ext cx="6626859" cy="1443355"/>
            <a:chOff x="1258963" y="690244"/>
            <a:chExt cx="6626859" cy="1443355"/>
          </a:xfrm>
        </p:grpSpPr>
        <p:sp>
          <p:nvSpPr>
            <p:cNvPr id="32" name="object 32"/>
            <p:cNvSpPr/>
            <p:nvPr/>
          </p:nvSpPr>
          <p:spPr>
            <a:xfrm>
              <a:off x="4284865" y="1555877"/>
              <a:ext cx="142875" cy="576580"/>
            </a:xfrm>
            <a:custGeom>
              <a:avLst/>
              <a:gdLst/>
              <a:ahLst/>
              <a:cxnLst/>
              <a:rect l="l" t="t" r="r" b="b"/>
              <a:pathLst>
                <a:path w="142875" h="576580">
                  <a:moveTo>
                    <a:pt x="142493" y="436625"/>
                  </a:moveTo>
                  <a:lnTo>
                    <a:pt x="95250" y="436625"/>
                  </a:lnTo>
                  <a:lnTo>
                    <a:pt x="95250" y="0"/>
                  </a:lnTo>
                  <a:lnTo>
                    <a:pt x="47243" y="0"/>
                  </a:lnTo>
                  <a:lnTo>
                    <a:pt x="47243" y="436625"/>
                  </a:lnTo>
                  <a:lnTo>
                    <a:pt x="0" y="436625"/>
                  </a:lnTo>
                  <a:lnTo>
                    <a:pt x="71627" y="576071"/>
                  </a:lnTo>
                  <a:lnTo>
                    <a:pt x="142493" y="4366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84865" y="1555877"/>
              <a:ext cx="142875" cy="576580"/>
            </a:xfrm>
            <a:custGeom>
              <a:avLst/>
              <a:gdLst/>
              <a:ahLst/>
              <a:cxnLst/>
              <a:rect l="l" t="t" r="r" b="b"/>
              <a:pathLst>
                <a:path w="142875" h="576580">
                  <a:moveTo>
                    <a:pt x="0" y="436625"/>
                  </a:moveTo>
                  <a:lnTo>
                    <a:pt x="47244" y="436625"/>
                  </a:lnTo>
                  <a:lnTo>
                    <a:pt x="47243" y="0"/>
                  </a:lnTo>
                  <a:lnTo>
                    <a:pt x="95249" y="0"/>
                  </a:lnTo>
                  <a:lnTo>
                    <a:pt x="95250" y="436625"/>
                  </a:lnTo>
                  <a:lnTo>
                    <a:pt x="142494" y="436625"/>
                  </a:lnTo>
                  <a:lnTo>
                    <a:pt x="71628" y="576072"/>
                  </a:lnTo>
                  <a:lnTo>
                    <a:pt x="0" y="4366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58963" y="690244"/>
              <a:ext cx="6626859" cy="866140"/>
            </a:xfrm>
            <a:custGeom>
              <a:avLst/>
              <a:gdLst/>
              <a:ahLst/>
              <a:cxnLst/>
              <a:rect l="l" t="t" r="r" b="b"/>
              <a:pathLst>
                <a:path w="6626859" h="866140">
                  <a:moveTo>
                    <a:pt x="6626352" y="865632"/>
                  </a:moveTo>
                  <a:lnTo>
                    <a:pt x="6626352" y="0"/>
                  </a:lnTo>
                  <a:lnTo>
                    <a:pt x="0" y="0"/>
                  </a:lnTo>
                  <a:lnTo>
                    <a:pt x="0" y="865632"/>
                  </a:lnTo>
                  <a:lnTo>
                    <a:pt x="6626352" y="865632"/>
                  </a:lnTo>
                  <a:close/>
                </a:path>
              </a:pathLst>
            </a:custGeom>
            <a:solidFill>
              <a:srgbClr val="EAEAEA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85071" y="977518"/>
              <a:ext cx="3390900" cy="9525"/>
            </a:xfrm>
            <a:custGeom>
              <a:avLst/>
              <a:gdLst/>
              <a:ahLst/>
              <a:cxnLst/>
              <a:rect l="l" t="t" r="r" b="b"/>
              <a:pathLst>
                <a:path w="3390900" h="9525">
                  <a:moveTo>
                    <a:pt x="3390900" y="9143"/>
                  </a:moveTo>
                  <a:lnTo>
                    <a:pt x="3390900" y="0"/>
                  </a:lnTo>
                  <a:lnTo>
                    <a:pt x="0" y="0"/>
                  </a:lnTo>
                  <a:lnTo>
                    <a:pt x="0" y="9143"/>
                  </a:lnTo>
                  <a:lnTo>
                    <a:pt x="3390900" y="9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76689" y="969136"/>
              <a:ext cx="3390900" cy="9525"/>
            </a:xfrm>
            <a:custGeom>
              <a:avLst/>
              <a:gdLst/>
              <a:ahLst/>
              <a:cxnLst/>
              <a:rect l="l" t="t" r="r" b="b"/>
              <a:pathLst>
                <a:path w="3390900" h="9525">
                  <a:moveTo>
                    <a:pt x="3390899" y="9144"/>
                  </a:moveTo>
                  <a:lnTo>
                    <a:pt x="3390899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3390899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258963" y="690244"/>
            <a:ext cx="6626859" cy="832919"/>
          </a:xfrm>
          <a:prstGeom prst="rect">
            <a:avLst/>
          </a:prstGeom>
          <a:ln w="31750">
            <a:solidFill>
              <a:srgbClr val="0000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34"/>
              </a:spcBef>
            </a:pP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 HYPOTHALAMIQUES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69" algn="ctr">
              <a:lnSpc>
                <a:spcPct val="100000"/>
              </a:lnSpc>
            </a:pP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stimulante ou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inhibitrice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39635" y="763397"/>
            <a:ext cx="7780020" cy="4894580"/>
            <a:chOff x="539635" y="763397"/>
            <a:chExt cx="7780020" cy="4894580"/>
          </a:xfrm>
        </p:grpSpPr>
        <p:sp>
          <p:nvSpPr>
            <p:cNvPr id="39" name="object 39"/>
            <p:cNvSpPr/>
            <p:nvPr/>
          </p:nvSpPr>
          <p:spPr>
            <a:xfrm>
              <a:off x="6516751" y="763397"/>
              <a:ext cx="64770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87997" y="2203196"/>
              <a:ext cx="641604" cy="6507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9635" y="4940681"/>
              <a:ext cx="468630" cy="6522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40085" y="5083175"/>
              <a:ext cx="592073" cy="4442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51724" y="5011547"/>
              <a:ext cx="867867" cy="6461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27965" y="5011547"/>
              <a:ext cx="432054" cy="5760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26909" y="3498976"/>
              <a:ext cx="114300" cy="1224280"/>
            </a:xfrm>
            <a:custGeom>
              <a:avLst/>
              <a:gdLst/>
              <a:ahLst/>
              <a:cxnLst/>
              <a:rect l="l" t="t" r="r" b="b"/>
              <a:pathLst>
                <a:path w="114300" h="1224279">
                  <a:moveTo>
                    <a:pt x="114299" y="928115"/>
                  </a:moveTo>
                  <a:lnTo>
                    <a:pt x="76199" y="928115"/>
                  </a:lnTo>
                  <a:lnTo>
                    <a:pt x="76199" y="0"/>
                  </a:lnTo>
                  <a:lnTo>
                    <a:pt x="38099" y="0"/>
                  </a:lnTo>
                  <a:lnTo>
                    <a:pt x="38099" y="928115"/>
                  </a:lnTo>
                  <a:lnTo>
                    <a:pt x="0" y="928115"/>
                  </a:lnTo>
                  <a:lnTo>
                    <a:pt x="57149" y="1223772"/>
                  </a:lnTo>
                  <a:lnTo>
                    <a:pt x="114299" y="9281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26909" y="3498976"/>
              <a:ext cx="114300" cy="1224280"/>
            </a:xfrm>
            <a:custGeom>
              <a:avLst/>
              <a:gdLst/>
              <a:ahLst/>
              <a:cxnLst/>
              <a:rect l="l" t="t" r="r" b="b"/>
              <a:pathLst>
                <a:path w="114300" h="1224279">
                  <a:moveTo>
                    <a:pt x="0" y="928115"/>
                  </a:moveTo>
                  <a:lnTo>
                    <a:pt x="38100" y="928115"/>
                  </a:lnTo>
                  <a:lnTo>
                    <a:pt x="38099" y="0"/>
                  </a:lnTo>
                  <a:lnTo>
                    <a:pt x="76199" y="0"/>
                  </a:lnTo>
                  <a:lnTo>
                    <a:pt x="76200" y="928115"/>
                  </a:lnTo>
                  <a:lnTo>
                    <a:pt x="114300" y="928115"/>
                  </a:lnTo>
                  <a:lnTo>
                    <a:pt x="57150" y="1223771"/>
                  </a:lnTo>
                  <a:lnTo>
                    <a:pt x="0" y="9281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19125" y="3811651"/>
            <a:ext cx="1689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+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03272" y="3811651"/>
            <a:ext cx="1689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+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75404" y="3811651"/>
            <a:ext cx="1689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+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20117" y="3811651"/>
            <a:ext cx="1689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+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04252" y="3811651"/>
            <a:ext cx="1689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+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64007" y="3497389"/>
            <a:ext cx="7464425" cy="2814320"/>
            <a:chOff x="464007" y="3497389"/>
            <a:chExt cx="7464425" cy="2814320"/>
          </a:xfrm>
        </p:grpSpPr>
        <p:sp>
          <p:nvSpPr>
            <p:cNvPr id="53" name="object 53"/>
            <p:cNvSpPr/>
            <p:nvPr/>
          </p:nvSpPr>
          <p:spPr>
            <a:xfrm>
              <a:off x="468769" y="6235319"/>
              <a:ext cx="4535805" cy="71755"/>
            </a:xfrm>
            <a:custGeom>
              <a:avLst/>
              <a:gdLst/>
              <a:ahLst/>
              <a:cxnLst/>
              <a:rect l="l" t="t" r="r" b="b"/>
              <a:pathLst>
                <a:path w="4535805" h="71754">
                  <a:moveTo>
                    <a:pt x="0" y="0"/>
                  </a:moveTo>
                  <a:lnTo>
                    <a:pt x="64534" y="20038"/>
                  </a:lnTo>
                  <a:lnTo>
                    <a:pt x="110680" y="25336"/>
                  </a:lnTo>
                  <a:lnTo>
                    <a:pt x="166613" y="29706"/>
                  </a:lnTo>
                  <a:lnTo>
                    <a:pt x="230814" y="33004"/>
                  </a:lnTo>
                  <a:lnTo>
                    <a:pt x="301766" y="35087"/>
                  </a:lnTo>
                  <a:lnTo>
                    <a:pt x="377952" y="35813"/>
                  </a:lnTo>
                  <a:lnTo>
                    <a:pt x="1889760" y="35813"/>
                  </a:lnTo>
                  <a:lnTo>
                    <a:pt x="1965726" y="36540"/>
                  </a:lnTo>
                  <a:lnTo>
                    <a:pt x="2036575" y="38623"/>
                  </a:lnTo>
                  <a:lnTo>
                    <a:pt x="2100764" y="41921"/>
                  </a:lnTo>
                  <a:lnTo>
                    <a:pt x="2156745" y="46291"/>
                  </a:lnTo>
                  <a:lnTo>
                    <a:pt x="2202976" y="51589"/>
                  </a:lnTo>
                  <a:lnTo>
                    <a:pt x="2260004" y="64400"/>
                  </a:lnTo>
                  <a:lnTo>
                    <a:pt x="2267712" y="71627"/>
                  </a:lnTo>
                  <a:lnTo>
                    <a:pt x="2275388" y="64400"/>
                  </a:lnTo>
                  <a:lnTo>
                    <a:pt x="2332246" y="51589"/>
                  </a:lnTo>
                  <a:lnTo>
                    <a:pt x="2378392" y="46291"/>
                  </a:lnTo>
                  <a:lnTo>
                    <a:pt x="2434325" y="41921"/>
                  </a:lnTo>
                  <a:lnTo>
                    <a:pt x="2498526" y="38623"/>
                  </a:lnTo>
                  <a:lnTo>
                    <a:pt x="2569478" y="36540"/>
                  </a:lnTo>
                  <a:lnTo>
                    <a:pt x="2645664" y="35813"/>
                  </a:lnTo>
                  <a:lnTo>
                    <a:pt x="4157472" y="35813"/>
                  </a:lnTo>
                  <a:lnTo>
                    <a:pt x="4233657" y="35087"/>
                  </a:lnTo>
                  <a:lnTo>
                    <a:pt x="4304609" y="33004"/>
                  </a:lnTo>
                  <a:lnTo>
                    <a:pt x="4368810" y="29706"/>
                  </a:lnTo>
                  <a:lnTo>
                    <a:pt x="4424743" y="25336"/>
                  </a:lnTo>
                  <a:lnTo>
                    <a:pt x="4470889" y="20038"/>
                  </a:lnTo>
                  <a:lnTo>
                    <a:pt x="4527747" y="7227"/>
                  </a:lnTo>
                  <a:lnTo>
                    <a:pt x="453542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55887" y="3498977"/>
              <a:ext cx="114300" cy="1224280"/>
            </a:xfrm>
            <a:custGeom>
              <a:avLst/>
              <a:gdLst/>
              <a:ahLst/>
              <a:cxnLst/>
              <a:rect l="l" t="t" r="r" b="b"/>
              <a:pathLst>
                <a:path w="114300" h="1224279">
                  <a:moveTo>
                    <a:pt x="114300" y="928115"/>
                  </a:moveTo>
                  <a:lnTo>
                    <a:pt x="76200" y="928115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928115"/>
                  </a:lnTo>
                  <a:lnTo>
                    <a:pt x="0" y="928115"/>
                  </a:lnTo>
                  <a:lnTo>
                    <a:pt x="57150" y="1223772"/>
                  </a:lnTo>
                  <a:lnTo>
                    <a:pt x="114300" y="9281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55887" y="3498977"/>
              <a:ext cx="114300" cy="1224280"/>
            </a:xfrm>
            <a:custGeom>
              <a:avLst/>
              <a:gdLst/>
              <a:ahLst/>
              <a:cxnLst/>
              <a:rect l="l" t="t" r="r" b="b"/>
              <a:pathLst>
                <a:path w="114300" h="1224279">
                  <a:moveTo>
                    <a:pt x="0" y="928115"/>
                  </a:moveTo>
                  <a:lnTo>
                    <a:pt x="38100" y="928115"/>
                  </a:lnTo>
                  <a:lnTo>
                    <a:pt x="38099" y="0"/>
                  </a:lnTo>
                  <a:lnTo>
                    <a:pt x="76199" y="0"/>
                  </a:lnTo>
                  <a:lnTo>
                    <a:pt x="76200" y="928115"/>
                  </a:lnTo>
                  <a:lnTo>
                    <a:pt x="114300" y="928115"/>
                  </a:lnTo>
                  <a:lnTo>
                    <a:pt x="57150" y="1223771"/>
                  </a:lnTo>
                  <a:lnTo>
                    <a:pt x="0" y="9281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56324" y="3498977"/>
              <a:ext cx="114300" cy="1224280"/>
            </a:xfrm>
            <a:custGeom>
              <a:avLst/>
              <a:gdLst/>
              <a:ahLst/>
              <a:cxnLst/>
              <a:rect l="l" t="t" r="r" b="b"/>
              <a:pathLst>
                <a:path w="114300" h="1224279">
                  <a:moveTo>
                    <a:pt x="114300" y="928115"/>
                  </a:moveTo>
                  <a:lnTo>
                    <a:pt x="76200" y="928115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928115"/>
                  </a:lnTo>
                  <a:lnTo>
                    <a:pt x="0" y="928115"/>
                  </a:lnTo>
                  <a:lnTo>
                    <a:pt x="57150" y="1223772"/>
                  </a:lnTo>
                  <a:lnTo>
                    <a:pt x="114300" y="9281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56324" y="3498977"/>
              <a:ext cx="114300" cy="1224280"/>
            </a:xfrm>
            <a:custGeom>
              <a:avLst/>
              <a:gdLst/>
              <a:ahLst/>
              <a:cxnLst/>
              <a:rect l="l" t="t" r="r" b="b"/>
              <a:pathLst>
                <a:path w="114300" h="1224279">
                  <a:moveTo>
                    <a:pt x="0" y="928115"/>
                  </a:moveTo>
                  <a:lnTo>
                    <a:pt x="38100" y="928115"/>
                  </a:lnTo>
                  <a:lnTo>
                    <a:pt x="38099" y="0"/>
                  </a:lnTo>
                  <a:lnTo>
                    <a:pt x="76199" y="0"/>
                  </a:lnTo>
                  <a:lnTo>
                    <a:pt x="76200" y="928115"/>
                  </a:lnTo>
                  <a:lnTo>
                    <a:pt x="114300" y="928115"/>
                  </a:lnTo>
                  <a:lnTo>
                    <a:pt x="57150" y="1223771"/>
                  </a:lnTo>
                  <a:lnTo>
                    <a:pt x="0" y="9281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812150" y="3498977"/>
              <a:ext cx="114300" cy="1224280"/>
            </a:xfrm>
            <a:custGeom>
              <a:avLst/>
              <a:gdLst/>
              <a:ahLst/>
              <a:cxnLst/>
              <a:rect l="l" t="t" r="r" b="b"/>
              <a:pathLst>
                <a:path w="114300" h="1224279">
                  <a:moveTo>
                    <a:pt x="114300" y="928115"/>
                  </a:moveTo>
                  <a:lnTo>
                    <a:pt x="76200" y="928115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928115"/>
                  </a:lnTo>
                  <a:lnTo>
                    <a:pt x="0" y="928115"/>
                  </a:lnTo>
                  <a:lnTo>
                    <a:pt x="57150" y="1223772"/>
                  </a:lnTo>
                  <a:lnTo>
                    <a:pt x="114300" y="9281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812150" y="3498977"/>
              <a:ext cx="114300" cy="1224280"/>
            </a:xfrm>
            <a:custGeom>
              <a:avLst/>
              <a:gdLst/>
              <a:ahLst/>
              <a:cxnLst/>
              <a:rect l="l" t="t" r="r" b="b"/>
              <a:pathLst>
                <a:path w="114300" h="1224279">
                  <a:moveTo>
                    <a:pt x="0" y="928115"/>
                  </a:moveTo>
                  <a:lnTo>
                    <a:pt x="38100" y="928115"/>
                  </a:lnTo>
                  <a:lnTo>
                    <a:pt x="38099" y="0"/>
                  </a:lnTo>
                  <a:lnTo>
                    <a:pt x="76199" y="0"/>
                  </a:lnTo>
                  <a:lnTo>
                    <a:pt x="76200" y="928115"/>
                  </a:lnTo>
                  <a:lnTo>
                    <a:pt x="114300" y="928115"/>
                  </a:lnTo>
                  <a:lnTo>
                    <a:pt x="57150" y="1223771"/>
                  </a:lnTo>
                  <a:lnTo>
                    <a:pt x="0" y="9281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356493" y="3498977"/>
              <a:ext cx="0" cy="649605"/>
            </a:xfrm>
            <a:custGeom>
              <a:avLst/>
              <a:gdLst/>
              <a:ahLst/>
              <a:cxnLst/>
              <a:rect l="l" t="t" r="r" b="b"/>
              <a:pathLst>
                <a:path h="649604">
                  <a:moveTo>
                    <a:pt x="0" y="0"/>
                  </a:moveTo>
                  <a:lnTo>
                    <a:pt x="0" y="649224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80293" y="4435475"/>
              <a:ext cx="152400" cy="287655"/>
            </a:xfrm>
            <a:custGeom>
              <a:avLst/>
              <a:gdLst/>
              <a:ahLst/>
              <a:cxnLst/>
              <a:rect l="l" t="t" r="r" b="b"/>
              <a:pathLst>
                <a:path w="152400" h="287654">
                  <a:moveTo>
                    <a:pt x="152400" y="134874"/>
                  </a:moveTo>
                  <a:lnTo>
                    <a:pt x="0" y="134874"/>
                  </a:lnTo>
                  <a:lnTo>
                    <a:pt x="50291" y="235457"/>
                  </a:lnTo>
                  <a:lnTo>
                    <a:pt x="50291" y="160019"/>
                  </a:lnTo>
                  <a:lnTo>
                    <a:pt x="101346" y="160019"/>
                  </a:lnTo>
                  <a:lnTo>
                    <a:pt x="101346" y="236981"/>
                  </a:lnTo>
                  <a:lnTo>
                    <a:pt x="152400" y="134874"/>
                  </a:lnTo>
                  <a:close/>
                </a:path>
                <a:path w="152400" h="287654">
                  <a:moveTo>
                    <a:pt x="101346" y="134874"/>
                  </a:moveTo>
                  <a:lnTo>
                    <a:pt x="101346" y="0"/>
                  </a:lnTo>
                  <a:lnTo>
                    <a:pt x="50291" y="0"/>
                  </a:lnTo>
                  <a:lnTo>
                    <a:pt x="50291" y="134874"/>
                  </a:lnTo>
                  <a:lnTo>
                    <a:pt x="101346" y="134874"/>
                  </a:lnTo>
                  <a:close/>
                </a:path>
                <a:path w="152400" h="287654">
                  <a:moveTo>
                    <a:pt x="101346" y="236981"/>
                  </a:moveTo>
                  <a:lnTo>
                    <a:pt x="101346" y="160019"/>
                  </a:lnTo>
                  <a:lnTo>
                    <a:pt x="50291" y="160019"/>
                  </a:lnTo>
                  <a:lnTo>
                    <a:pt x="50291" y="235457"/>
                  </a:lnTo>
                  <a:lnTo>
                    <a:pt x="76200" y="287274"/>
                  </a:lnTo>
                  <a:lnTo>
                    <a:pt x="101346" y="2369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56043" y="5156327"/>
              <a:ext cx="360680" cy="142875"/>
            </a:xfrm>
            <a:custGeom>
              <a:avLst/>
              <a:gdLst/>
              <a:ahLst/>
              <a:cxnLst/>
              <a:rect l="l" t="t" r="r" b="b"/>
              <a:pathLst>
                <a:path w="360680" h="142875">
                  <a:moveTo>
                    <a:pt x="360425" y="70865"/>
                  </a:moveTo>
                  <a:lnTo>
                    <a:pt x="346245" y="43398"/>
                  </a:lnTo>
                  <a:lnTo>
                    <a:pt x="307562" y="20859"/>
                  </a:lnTo>
                  <a:lnTo>
                    <a:pt x="250162" y="5607"/>
                  </a:lnTo>
                  <a:lnTo>
                    <a:pt x="179831" y="0"/>
                  </a:lnTo>
                  <a:lnTo>
                    <a:pt x="109620" y="5607"/>
                  </a:lnTo>
                  <a:lnTo>
                    <a:pt x="52482" y="20859"/>
                  </a:lnTo>
                  <a:lnTo>
                    <a:pt x="14061" y="43398"/>
                  </a:lnTo>
                  <a:lnTo>
                    <a:pt x="0" y="70865"/>
                  </a:lnTo>
                  <a:lnTo>
                    <a:pt x="14061" y="98774"/>
                  </a:lnTo>
                  <a:lnTo>
                    <a:pt x="52482" y="121538"/>
                  </a:lnTo>
                  <a:lnTo>
                    <a:pt x="109620" y="136874"/>
                  </a:lnTo>
                  <a:lnTo>
                    <a:pt x="179831" y="142493"/>
                  </a:lnTo>
                  <a:lnTo>
                    <a:pt x="250162" y="136874"/>
                  </a:lnTo>
                  <a:lnTo>
                    <a:pt x="307562" y="121538"/>
                  </a:lnTo>
                  <a:lnTo>
                    <a:pt x="346245" y="98774"/>
                  </a:lnTo>
                  <a:lnTo>
                    <a:pt x="360425" y="708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979815" y="4939919"/>
              <a:ext cx="368045" cy="6827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484259" y="5019929"/>
              <a:ext cx="609600" cy="5440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945" y="29308"/>
            <a:ext cx="41040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hypothalamo-hypophysaire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2849" y="561835"/>
            <a:ext cx="3632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sz="3200" b="1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Post-hypophyse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9007" y="1972945"/>
            <a:ext cx="7393940" cy="3980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indent="-381000">
              <a:lnSpc>
                <a:spcPct val="100000"/>
              </a:lnSpc>
              <a:spcBef>
                <a:spcPts val="95"/>
              </a:spcBef>
              <a:buClr>
                <a:srgbClr val="010000"/>
              </a:buClr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synthétise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sz="2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d’hormone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marR="444500" indent="-381000">
              <a:lnSpc>
                <a:spcPct val="150000"/>
              </a:lnSpc>
              <a:spcBef>
                <a:spcPts val="725"/>
              </a:spcBef>
              <a:buClr>
                <a:srgbClr val="3433CC"/>
              </a:buClr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Lieu de 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stockage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2 neurohormones </a:t>
            </a:r>
            <a:r>
              <a:rPr sz="2000" b="1" spc="-1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synthétisées et  sécrétées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sz="2000" b="1" spc="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l’hypothalamus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0900" marR="251460" lvl="1" indent="-381635">
              <a:lnSpc>
                <a:spcPct val="150400"/>
              </a:lnSpc>
              <a:spcBef>
                <a:spcPts val="665"/>
              </a:spcBef>
              <a:buClr>
                <a:srgbClr val="3433CC"/>
              </a:buClr>
              <a:buFont typeface="Arial"/>
              <a:buChar char="–"/>
              <a:tabLst>
                <a:tab pos="850900" algn="l"/>
                <a:tab pos="851535" algn="l"/>
              </a:tabLst>
            </a:pPr>
            <a:r>
              <a:rPr sz="1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AVP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(arginine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vasopressine)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sz="1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(hormone  antidiurétique): action sur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rein- favorise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réabsorption 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l’eau, donc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s’oppose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élimination</a:t>
            </a:r>
            <a:r>
              <a:rPr sz="1800" b="1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(anti-diurèse)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0265" marR="5080" lvl="1" indent="-381000">
              <a:lnSpc>
                <a:spcPct val="150600"/>
              </a:lnSpc>
              <a:spcBef>
                <a:spcPts val="650"/>
              </a:spcBef>
              <a:buClr>
                <a:srgbClr val="3433CC"/>
              </a:buClr>
              <a:buFont typeface="Arial"/>
              <a:buChar char="–"/>
              <a:tabLst>
                <a:tab pos="850900" algn="l"/>
                <a:tab pos="851535" algn="l"/>
              </a:tabLst>
            </a:pPr>
            <a:r>
              <a:rPr sz="1800" b="1" spc="-5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Ocytocine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déclenchement de l’accouchement  (favorise les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contractions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utérines)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lactation (favorise 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l’éjection du lait hors des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canaux</a:t>
            </a:r>
            <a:r>
              <a:rPr sz="1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mammaires)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1535" y="304800"/>
            <a:ext cx="4900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Glandes</a:t>
            </a:r>
            <a:r>
              <a:rPr sz="3600" i="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surrénales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2057400"/>
            <a:ext cx="7171055" cy="236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6135" indent="-813435">
              <a:lnSpc>
                <a:spcPct val="100000"/>
              </a:lnSpc>
              <a:spcBef>
                <a:spcPts val="100"/>
              </a:spcBef>
              <a:buClr>
                <a:srgbClr val="010000"/>
              </a:buClr>
              <a:buAutoNum type="arabicPeriod"/>
              <a:tabLst>
                <a:tab pos="826135" algn="l"/>
                <a:tab pos="826769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Anatomie et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6135" indent="-814069">
              <a:lnSpc>
                <a:spcPct val="100000"/>
              </a:lnSpc>
              <a:spcBef>
                <a:spcPts val="2295"/>
              </a:spcBef>
              <a:buClr>
                <a:srgbClr val="010000"/>
              </a:buClr>
              <a:buAutoNum type="arabicPeriod"/>
              <a:tabLst>
                <a:tab pos="826135" algn="l"/>
                <a:tab pos="826769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0" indent="-813435">
              <a:lnSpc>
                <a:spcPct val="100000"/>
              </a:lnSpc>
              <a:spcBef>
                <a:spcPts val="2290"/>
              </a:spcBef>
              <a:buClr>
                <a:srgbClr val="010000"/>
              </a:buClr>
              <a:buAutoNum type="arabicPeriod"/>
              <a:tabLst>
                <a:tab pos="825500" algn="l"/>
                <a:tab pos="82613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Aldostérone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0" indent="-813435">
              <a:lnSpc>
                <a:spcPct val="100000"/>
              </a:lnSpc>
              <a:spcBef>
                <a:spcPts val="2300"/>
              </a:spcBef>
              <a:buClr>
                <a:srgbClr val="010000"/>
              </a:buClr>
              <a:buAutoNum type="arabicPeriod"/>
              <a:tabLst>
                <a:tab pos="825500" algn="l"/>
                <a:tab pos="826135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Catécholamines (adrénaline,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noradrénaline)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{1F24F498-1326-DE46-9250-EA40C981981F}tf10001069</Template>
  <TotalTime>90</TotalTime>
  <Words>2846</Words>
  <Application>Microsoft Macintosh PowerPoint</Application>
  <PresentationFormat>Affichage à l'écran (4:3)</PresentationFormat>
  <Paragraphs>601</Paragraphs>
  <Slides>52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0" baseType="lpstr">
      <vt:lpstr>Arial</vt:lpstr>
      <vt:lpstr>Century Gothic</vt:lpstr>
      <vt:lpstr>Symbol</vt:lpstr>
      <vt:lpstr>Times New Roman</vt:lpstr>
      <vt:lpstr>Verdana</vt:lpstr>
      <vt:lpstr>Wingdings</vt:lpstr>
      <vt:lpstr>Wingdings 3</vt:lpstr>
      <vt:lpstr>Brin</vt:lpstr>
      <vt:lpstr>ENDOCRINOLOGIE FONCTIONNELLE </vt:lpstr>
      <vt:lpstr>I. Organisation du système endocrinien</vt:lpstr>
      <vt:lpstr>I. Système hypothalamo-hypophysaire</vt:lpstr>
      <vt:lpstr>II. Système hypothalamo-hypophysaire</vt:lpstr>
      <vt:lpstr>II. Système hypothalamo-hypophysaire</vt:lpstr>
      <vt:lpstr>II. Système hypothalamo-hypophysaire</vt:lpstr>
      <vt:lpstr>II. Système hypothalamo-hypophysaire</vt:lpstr>
      <vt:lpstr>II. Système hypothalamo-hypophysaire</vt:lpstr>
      <vt:lpstr>II. Glandes surrénales</vt:lpstr>
      <vt:lpstr>1. Anatomie- Histologie</vt:lpstr>
      <vt:lpstr>2. Cortisol</vt:lpstr>
      <vt:lpstr>Régulation de la sécrétion  AXE CORTICOTROPE</vt:lpstr>
      <vt:lpstr>Régulation de la sécrétion  AXE CORTICOTROPE</vt:lpstr>
      <vt:lpstr>Présentation PowerPoint</vt:lpstr>
      <vt:lpstr>c) Actions du cortisol</vt:lpstr>
      <vt:lpstr>c) Actions du cortisol</vt:lpstr>
      <vt:lpstr>3. Aldostérone</vt:lpstr>
      <vt:lpstr>4. Catécholamines = adrénaline, noradrénaline</vt:lpstr>
      <vt:lpstr>4. Catécholamines</vt:lpstr>
      <vt:lpstr>Réponse au stress</vt:lpstr>
      <vt:lpstr>×</vt:lpstr>
      <vt:lpstr>III. Glande thyroïde</vt:lpstr>
      <vt:lpstr>III. Glande thyroïde</vt:lpstr>
      <vt:lpstr>1. Anatomie- Histologie</vt:lpstr>
      <vt:lpstr>2. Hormones thyroïdiennes</vt:lpstr>
      <vt:lpstr>2. Hormones thyroïdiennes</vt:lpstr>
      <vt:lpstr>2. Hormones thyroïdiennes</vt:lpstr>
      <vt:lpstr>2. Hormones thyroïdiennes</vt:lpstr>
      <vt:lpstr>VI. Pancréas endocrine</vt:lpstr>
      <vt:lpstr>1. Anatomie- Histologie</vt:lpstr>
      <vt:lpstr>2. Action et régulation des hormones pancréatiques</vt:lpstr>
      <vt:lpstr>2. Action et régulation des hormones pancréatiques</vt:lpstr>
      <vt:lpstr>2. Hormones pancréatiques</vt:lpstr>
      <vt:lpstr>2. Hormones pancréatiques</vt:lpstr>
      <vt:lpstr>2. Hormones pancréatiques</vt:lpstr>
      <vt:lpstr>2. Hormones pancréatiques</vt:lpstr>
      <vt:lpstr>2. Hormones pancréatiques</vt:lpstr>
      <vt:lpstr>2. Hormones pancréatiques</vt:lpstr>
      <vt:lpstr>2. Hormones pancréatiques</vt:lpstr>
      <vt:lpstr>2. Hormones pancréatiques</vt:lpstr>
      <vt:lpstr>2. Hormones pancréatiques</vt:lpstr>
      <vt:lpstr>V. Gonades</vt:lpstr>
      <vt:lpstr>V. Gonades</vt:lpstr>
      <vt:lpstr>1. Généralités sur la fonction gonadique</vt:lpstr>
      <vt:lpstr>1. Généralités sur la fonction gonadique</vt:lpstr>
      <vt:lpstr>2. Fonction gonadique masculine</vt:lpstr>
      <vt:lpstr>2. Fonction gonadique masculine</vt:lpstr>
      <vt:lpstr>2. Fonction gonadique masculine</vt:lpstr>
      <vt:lpstr>3. Fonction gonadique féminine</vt:lpstr>
      <vt:lpstr>3. Fonction gonadique féminine</vt:lpstr>
      <vt:lpstr>3. Fonction gonadique féminine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POSTHYPOPHYSE</dc:title>
  <dc:creator>CIOCCA</dc:creator>
  <cp:lastModifiedBy>Microsoft Office User</cp:lastModifiedBy>
  <cp:revision>10</cp:revision>
  <dcterms:created xsi:type="dcterms:W3CDTF">2020-09-20T22:07:06Z</dcterms:created>
  <dcterms:modified xsi:type="dcterms:W3CDTF">2020-09-24T15:28:48Z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2012-10-09T00:00:00Z</vt:filetime>
  </property>
  <property fmtid="{D5CDD505-2E9C-101B-9397-08002B2CF9AE}" pid="3" name="Creator">
    <vt:lpwstr>Acrobat PDFMaker 9.1 pour PowerPoint</vt:lpwstr>
  </property>
  <property fmtid="{D5CDD505-2E9C-101B-9397-08002B2CF9AE}" pid="4" name="LastSaved">
    <vt:filetime>2020-09-20T00:00:00Z</vt:filetime>
  </property>
</Properties>
</file>