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5" r:id="rId13"/>
    <p:sldId id="268" r:id="rId14"/>
    <p:sldId id="272" r:id="rId15"/>
    <p:sldId id="273" r:id="rId16"/>
    <p:sldId id="265" r:id="rId17"/>
    <p:sldId id="270" r:id="rId18"/>
    <p:sldId id="271" r:id="rId19"/>
    <p:sldId id="269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6FFC87-C7BF-44E8-8800-CF3890873691}" type="datetimeFigureOut">
              <a:rPr lang="fr-FR" smtClean="0"/>
              <a:pPr/>
              <a:t>28/02/2021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E3E612-41FB-425A-AE59-1820B0FEFE3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FFC87-C7BF-44E8-8800-CF3890873691}" type="datetimeFigureOut">
              <a:rPr lang="fr-FR" smtClean="0"/>
              <a:pPr/>
              <a:t>28/02/2021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3E612-41FB-425A-AE59-1820B0FEFE3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FFC87-C7BF-44E8-8800-CF3890873691}" type="datetimeFigureOut">
              <a:rPr lang="fr-FR" smtClean="0"/>
              <a:pPr/>
              <a:t>28/02/2021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3E612-41FB-425A-AE59-1820B0FEFE3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FFC87-C7BF-44E8-8800-CF3890873691}" type="datetimeFigureOut">
              <a:rPr lang="fr-FR" smtClean="0"/>
              <a:pPr/>
              <a:t>28/02/2021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3E612-41FB-425A-AE59-1820B0FEFE3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FFC87-C7BF-44E8-8800-CF3890873691}" type="datetimeFigureOut">
              <a:rPr lang="fr-FR" smtClean="0"/>
              <a:pPr/>
              <a:t>28/02/2021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3E612-41FB-425A-AE59-1820B0FEFE3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FFC87-C7BF-44E8-8800-CF3890873691}" type="datetimeFigureOut">
              <a:rPr lang="fr-FR" smtClean="0"/>
              <a:pPr/>
              <a:t>28/02/2021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3E612-41FB-425A-AE59-1820B0FEFE3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FFC87-C7BF-44E8-8800-CF3890873691}" type="datetimeFigureOut">
              <a:rPr lang="fr-FR" smtClean="0"/>
              <a:pPr/>
              <a:t>28/02/2021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3E612-41FB-425A-AE59-1820B0FEFE3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FFC87-C7BF-44E8-8800-CF3890873691}" type="datetimeFigureOut">
              <a:rPr lang="fr-FR" smtClean="0"/>
              <a:pPr/>
              <a:t>28/02/2021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3E612-41FB-425A-AE59-1820B0FEFE3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FFC87-C7BF-44E8-8800-CF3890873691}" type="datetimeFigureOut">
              <a:rPr lang="fr-FR" smtClean="0"/>
              <a:pPr/>
              <a:t>28/02/2021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3E612-41FB-425A-AE59-1820B0FEFE3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6FFC87-C7BF-44E8-8800-CF3890873691}" type="datetimeFigureOut">
              <a:rPr lang="fr-FR" smtClean="0"/>
              <a:pPr/>
              <a:t>28/02/2021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3E612-41FB-425A-AE59-1820B0FEFE3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6FFC87-C7BF-44E8-8800-CF3890873691}" type="datetimeFigureOut">
              <a:rPr lang="fr-FR" smtClean="0"/>
              <a:pPr/>
              <a:t>28/02/2021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E3E612-41FB-425A-AE59-1820B0FEFE3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6FFC87-C7BF-44E8-8800-CF3890873691}" type="datetimeFigureOut">
              <a:rPr lang="fr-FR" smtClean="0"/>
              <a:pPr/>
              <a:t>28/02/2021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E3E612-41FB-425A-AE59-1820B0FEFE3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2214554"/>
            <a:ext cx="8572528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6600" dirty="0" smtClean="0"/>
              <a:t>Cours</a:t>
            </a:r>
            <a:r>
              <a:rPr lang="fr-FR" dirty="0" smtClean="0"/>
              <a:t> </a:t>
            </a:r>
            <a:r>
              <a:rPr lang="fr-FR" sz="7300" dirty="0" smtClean="0"/>
              <a:t>communication</a:t>
            </a: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658296"/>
            <a:ext cx="7772400" cy="1199704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Master 1 Biochimie et microbiologie </a:t>
            </a:r>
          </a:p>
          <a:p>
            <a:r>
              <a:rPr lang="fr-FR" sz="2800" b="1" dirty="0" smtClean="0"/>
              <a:t>Dr BARKAT L.</a:t>
            </a:r>
            <a:endParaRPr lang="fr-FR" sz="2800" b="1" dirty="0"/>
          </a:p>
        </p:txBody>
      </p:sp>
      <p:sp>
        <p:nvSpPr>
          <p:cNvPr id="4" name="ZoneTexte 6"/>
          <p:cNvSpPr txBox="1"/>
          <p:nvPr/>
        </p:nvSpPr>
        <p:spPr>
          <a:xfrm>
            <a:off x="2285984" y="214290"/>
            <a:ext cx="4912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Faculté des Sciences de la Nature et de la Vie</a:t>
            </a:r>
          </a:p>
          <a:p>
            <a:r>
              <a:rPr lang="fr-FR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Département de Microbiologie et de Biochimie</a:t>
            </a:r>
          </a:p>
        </p:txBody>
      </p:sp>
      <p:pic>
        <p:nvPicPr>
          <p:cNvPr id="5" name="Image 4" descr="800px-UB2_Logo_Blu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98595" cy="1916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800px-UB2_Logo_Blu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405" y="0"/>
            <a:ext cx="1798595" cy="1916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800" dirty="0" smtClean="0"/>
              <a:t>Est une lettre ou un ensemble de lettres qui lorsque ajoutées au début d’un mot permet de former un nouveau mot ayant un sens différent</a:t>
            </a:r>
          </a:p>
          <a:p>
            <a:pPr algn="just"/>
            <a:r>
              <a:rPr lang="fr-FR" sz="2800" dirty="0" smtClean="0"/>
              <a:t>Exemple:</a:t>
            </a:r>
          </a:p>
          <a:p>
            <a:pPr algn="ctr">
              <a:buNone/>
            </a:pPr>
            <a:r>
              <a:rPr lang="fr-FR" sz="2800" dirty="0" err="1" smtClean="0">
                <a:solidFill>
                  <a:srgbClr val="FF0000"/>
                </a:solidFill>
              </a:rPr>
              <a:t>Extra</a:t>
            </a:r>
            <a:r>
              <a:rPr lang="fr-FR" sz="2800" dirty="0" err="1" smtClean="0"/>
              <a:t>terrestrial</a:t>
            </a:r>
            <a:r>
              <a:rPr lang="fr-FR" sz="2800" dirty="0" smtClean="0"/>
              <a:t>; </a:t>
            </a:r>
            <a:r>
              <a:rPr lang="fr-FR" sz="2800" dirty="0" err="1" smtClean="0">
                <a:solidFill>
                  <a:srgbClr val="FF0000"/>
                </a:solidFill>
              </a:rPr>
              <a:t>over</a:t>
            </a:r>
            <a:r>
              <a:rPr lang="fr-FR" sz="2800" dirty="0" err="1" smtClean="0"/>
              <a:t>cook</a:t>
            </a:r>
            <a:r>
              <a:rPr lang="fr-FR" sz="2800" dirty="0" smtClean="0"/>
              <a:t>; </a:t>
            </a:r>
            <a:r>
              <a:rPr lang="fr-FR" sz="2800" dirty="0" smtClean="0">
                <a:solidFill>
                  <a:srgbClr val="FF0000"/>
                </a:solidFill>
              </a:rPr>
              <a:t>im</a:t>
            </a:r>
            <a:r>
              <a:rPr lang="fr-FR" sz="2800" dirty="0" smtClean="0"/>
              <a:t>possible; </a:t>
            </a:r>
            <a:r>
              <a:rPr lang="fr-FR" sz="2800" dirty="0" err="1" smtClean="0">
                <a:solidFill>
                  <a:srgbClr val="FF0000"/>
                </a:solidFill>
              </a:rPr>
              <a:t>ir</a:t>
            </a:r>
            <a:r>
              <a:rPr lang="fr-FR" sz="2800" dirty="0" err="1" smtClean="0"/>
              <a:t>regular</a:t>
            </a:r>
            <a:r>
              <a:rPr lang="fr-FR" sz="2800" dirty="0" smtClean="0"/>
              <a:t> </a:t>
            </a:r>
          </a:p>
          <a:p>
            <a:pPr algn="ctr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Hyposécrétion</a:t>
            </a:r>
            <a:r>
              <a:rPr lang="fr-FR" sz="2800" dirty="0" smtClean="0"/>
              <a:t>:  </a:t>
            </a:r>
            <a:r>
              <a:rPr lang="fr-FR" sz="2800" dirty="0" smtClean="0">
                <a:solidFill>
                  <a:srgbClr val="FF0000"/>
                </a:solidFill>
              </a:rPr>
              <a:t>Hypersécrétion</a:t>
            </a:r>
            <a:r>
              <a:rPr lang="fr-FR" sz="2800" dirty="0" smtClean="0"/>
              <a:t> </a:t>
            </a:r>
          </a:p>
          <a:p>
            <a:pPr algn="just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a. Préfixe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Le suffixe est une lettre ou un groupe de lettres ajoutées à la fin d’un mot donnant lieu à un nouveau mot.</a:t>
            </a:r>
          </a:p>
          <a:p>
            <a:r>
              <a:rPr lang="fr-FR" sz="2800" dirty="0" smtClean="0"/>
              <a:t>Exemple:</a:t>
            </a:r>
          </a:p>
          <a:p>
            <a:pPr algn="ctr"/>
            <a:r>
              <a:rPr lang="fr-FR" sz="2800" dirty="0" err="1" smtClean="0"/>
              <a:t>Bio</a:t>
            </a:r>
            <a:r>
              <a:rPr lang="fr-FR" sz="2800" dirty="0" err="1" smtClean="0">
                <a:solidFill>
                  <a:srgbClr val="FF0000"/>
                </a:solidFill>
              </a:rPr>
              <a:t>logy</a:t>
            </a:r>
            <a:r>
              <a:rPr lang="fr-FR" sz="2800" dirty="0" smtClean="0">
                <a:solidFill>
                  <a:srgbClr val="FF0000"/>
                </a:solidFill>
              </a:rPr>
              <a:t>; </a:t>
            </a:r>
            <a:r>
              <a:rPr lang="fr-FR" sz="2800" dirty="0" smtClean="0"/>
              <a:t>amyl</a:t>
            </a:r>
            <a:r>
              <a:rPr lang="fr-FR" sz="2800" dirty="0" smtClean="0">
                <a:solidFill>
                  <a:srgbClr val="FF0000"/>
                </a:solidFill>
              </a:rPr>
              <a:t>ase; </a:t>
            </a:r>
            <a:r>
              <a:rPr lang="fr-FR" sz="2800" dirty="0" err="1" smtClean="0"/>
              <a:t>physio</a:t>
            </a:r>
            <a:r>
              <a:rPr lang="fr-FR" sz="2800" dirty="0" err="1" smtClean="0">
                <a:solidFill>
                  <a:srgbClr val="FF0000"/>
                </a:solidFill>
              </a:rPr>
              <a:t>logy</a:t>
            </a:r>
            <a:r>
              <a:rPr lang="fr-FR" sz="2800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b. Suffixe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800" dirty="0" smtClean="0"/>
              <a:t>Synonyme: C’est un mot ayant presque le même sens qu'un autre mot dans la même langue.</a:t>
            </a:r>
          </a:p>
          <a:p>
            <a:pPr algn="just"/>
            <a:endParaRPr lang="fr-FR" sz="2800" dirty="0" smtClean="0"/>
          </a:p>
          <a:p>
            <a:pPr algn="just"/>
            <a:r>
              <a:rPr lang="fr-FR" sz="2800" dirty="0" smtClean="0"/>
              <a:t>Opposite: C’est un mot dont le sens est complètement contraire à un autre.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4. Synonyme et opposite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Une communication adaptée; qu'elles soient utilisées dans une présentation, un article, une affiche ou une émission nécessite différentes techniques qui visent à retenir l'attention, puis rendre la science compréhensible et intéressante 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Méthode de communication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Il faut être </a:t>
            </a:r>
            <a:r>
              <a:rPr lang="fr-FR" b="1" dirty="0" smtClean="0">
                <a:solidFill>
                  <a:srgbClr val="FF0000"/>
                </a:solidFill>
              </a:rPr>
              <a:t>synthétique</a:t>
            </a:r>
            <a:r>
              <a:rPr lang="fr-FR" dirty="0" smtClean="0"/>
              <a:t> et s'en tenir aux éléments clés du thème expliqué (pas trop d’informations)</a:t>
            </a:r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Préparer les </a:t>
            </a:r>
            <a:r>
              <a:rPr lang="fr-FR" b="1" dirty="0" smtClean="0">
                <a:solidFill>
                  <a:srgbClr val="FF0000"/>
                </a:solidFill>
              </a:rPr>
              <a:t>discours, figures, illustrations ou les schémas </a:t>
            </a:r>
            <a:r>
              <a:rPr lang="fr-FR" dirty="0" smtClean="0"/>
              <a:t>aux informations essentielles cela contribue à mettre la connaissance scientifique à la portée de tous.</a:t>
            </a:r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donner </a:t>
            </a:r>
            <a:r>
              <a:rPr lang="fr-FR" b="1" dirty="0" smtClean="0">
                <a:solidFill>
                  <a:srgbClr val="FF0000"/>
                </a:solidFill>
              </a:rPr>
              <a:t>des exemples </a:t>
            </a:r>
          </a:p>
          <a:p>
            <a:pPr algn="just"/>
            <a:endParaRPr lang="fr-FR" b="1" dirty="0" smtClean="0"/>
          </a:p>
          <a:p>
            <a:pPr algn="just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Technique de communication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Les éléments visuels: </a:t>
            </a:r>
            <a:r>
              <a:rPr lang="fr-FR" dirty="0" smtClean="0"/>
              <a:t>illustrent une présentation orale en utilisant: des séries de photos ou de vidéos des expériences scientifiques;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L'humour: </a:t>
            </a:r>
            <a:r>
              <a:rPr lang="fr-FR" dirty="0" smtClean="0"/>
              <a:t>Un trait d'humour rend la présentation plus légère, plus vivante, plus intéressante et plus facile à assimiler.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En fonction de la cible, une communication peut être interne ou externe. </a:t>
            </a:r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Si le public visé fait partie de l’environnement de l’organisation (fournisseurs, clients, Etat), il s’agira d’une communication externe.</a:t>
            </a:r>
            <a:br>
              <a:rPr lang="fr-FR" dirty="0" smtClean="0"/>
            </a:br>
            <a:endParaRPr lang="fr-FR" dirty="0" smtClean="0"/>
          </a:p>
          <a:p>
            <a:pPr algn="just"/>
            <a:r>
              <a:rPr lang="fr-FR" dirty="0" smtClean="0"/>
              <a:t>Si le public visé est un membre de l’entreprise ou un associé, il s’agira alors d’une communication interne. 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III. Communication interne et externe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Définition: </a:t>
            </a:r>
            <a:r>
              <a:rPr lang="fr-FR" dirty="0" smtClean="0"/>
              <a:t>communiquer à l’intérieur de l’organisation dans le but de mobilisé et informé les membres de l’organisation. 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/>
              <a:t>Public visé: </a:t>
            </a:r>
            <a:r>
              <a:rPr lang="fr-FR" dirty="0" smtClean="0"/>
              <a:t>membre ou associé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/>
              <a:t>Exemple</a:t>
            </a:r>
            <a:r>
              <a:rPr lang="fr-FR" dirty="0" smtClean="0"/>
              <a:t>: compte rendu; réunion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/>
              <a:t>outils: </a:t>
            </a:r>
            <a:r>
              <a:rPr lang="fr-FR" dirty="0" smtClean="0"/>
              <a:t>papier; affichage; intranet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A. </a:t>
            </a:r>
            <a:r>
              <a:rPr lang="fr-FR" dirty="0" err="1" smtClean="0"/>
              <a:t>Commnication</a:t>
            </a:r>
            <a:r>
              <a:rPr lang="fr-FR" dirty="0" smtClean="0"/>
              <a:t> interne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FR" b="1" dirty="0" smtClean="0"/>
              <a:t>Définition: </a:t>
            </a:r>
            <a:r>
              <a:rPr lang="fr-FR" dirty="0" smtClean="0"/>
              <a:t>communication de l’organisation avec ses partenaire extérieurs 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/>
              <a:t>Public visé</a:t>
            </a:r>
            <a:r>
              <a:rPr lang="fr-FR" dirty="0" smtClean="0"/>
              <a:t>: clients; fournisseurs 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/>
              <a:t>Exemple: </a:t>
            </a:r>
            <a:r>
              <a:rPr lang="fr-FR" dirty="0" smtClean="0"/>
              <a:t>publicité; lettre 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/>
              <a:t>Outils</a:t>
            </a:r>
            <a:r>
              <a:rPr lang="fr-FR" dirty="0" smtClean="0"/>
              <a:t>: internet; télévision; radio; papier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B. Communication externe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la réunion est un outil de travail essentiel dans l’animation d’un groupe (enseignants; personnel; équipe de recherche). Une bonne maîtrise de la conduite de réunion est essentielle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IV. Technique de réunion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fr-FR" sz="2400" dirty="0" smtClean="0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 I.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Renforcement des compétences linguistiques</a:t>
            </a:r>
            <a:endParaRPr lang="en-US" sz="2400" dirty="0" smtClean="0"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pPr marL="10668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fr-FR" sz="2400" dirty="0" smtClean="0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II.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Les méthodes de la Communication </a:t>
            </a:r>
            <a:r>
              <a:rPr lang="fr-FR" sz="2400" dirty="0" smtClean="0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pPr marL="10668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fr-FR" sz="2400" dirty="0" smtClean="0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III.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Communication interne et externe</a:t>
            </a:r>
            <a:r>
              <a:rPr lang="fr-FR" sz="2400" dirty="0" smtClean="0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pPr marL="10668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fr-FR" sz="2400" dirty="0" smtClean="0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IV.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Techniques de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réunion</a:t>
            </a:r>
          </a:p>
          <a:p>
            <a:pPr marL="10668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V. Communication orale et écrite </a:t>
            </a:r>
            <a:endParaRPr lang="fr-FR" sz="2400" dirty="0" smtClean="0">
              <a:solidFill>
                <a:srgbClr val="000000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pPr marL="10668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fr-FR" sz="2400" dirty="0" smtClean="0">
              <a:solidFill>
                <a:srgbClr val="000000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pPr marL="10668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n-US" sz="2400" dirty="0" smtClean="0"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5300" dirty="0" smtClean="0">
                <a:latin typeface="Arial" panose="020B0604020202020204" pitchFamily="34" charset="0"/>
                <a:ea typeface="SimSun" panose="02010600030101010101" pitchFamily="2" charset="-122"/>
              </a:rPr>
              <a:t>Contenu de la matière</a:t>
            </a:r>
            <a:r>
              <a:rPr lang="fr-FR" sz="5300" i="1" dirty="0" smtClean="0"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fr-FR" sz="4400" i="1" dirty="0" smtClean="0">
                <a:latin typeface="Arial" panose="020B0604020202020204" pitchFamily="34" charset="0"/>
                <a:ea typeface="SimSun" panose="02010600030101010101" pitchFamily="2" charset="-122"/>
              </a:rPr>
              <a:t/>
            </a:r>
            <a:br>
              <a:rPr lang="fr-FR" sz="4400" i="1" dirty="0" smtClean="0">
                <a:latin typeface="Arial" panose="020B0604020202020204" pitchFamily="34" charset="0"/>
                <a:ea typeface="SimSun" panose="02010600030101010101" pitchFamily="2" charset="-122"/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/>
              <a:t>Préparer les objectifs aux types de réunion choisis et à son public</a:t>
            </a:r>
          </a:p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/>
              <a:t>Préparer et organiser efficacement les réunions</a:t>
            </a:r>
          </a:p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/>
              <a:t>Les animer en facilitant les échanges pour les rendre productifs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Principaux techniques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Présenter les sujets et objectifs de la réunion</a:t>
            </a:r>
          </a:p>
          <a:p>
            <a:r>
              <a:rPr lang="fr-FR" dirty="0" smtClean="0"/>
              <a:t>Lancer la discussion</a:t>
            </a:r>
          </a:p>
          <a:p>
            <a:r>
              <a:rPr lang="fr-FR" dirty="0" smtClean="0"/>
              <a:t>Utiliser les questions directes</a:t>
            </a:r>
          </a:p>
          <a:p>
            <a:r>
              <a:rPr lang="fr-FR" dirty="0" smtClean="0"/>
              <a:t>Faire progresser la réunion</a:t>
            </a:r>
          </a:p>
          <a:p>
            <a:r>
              <a:rPr lang="fr-FR" dirty="0" smtClean="0"/>
              <a:t>Animer la réunion</a:t>
            </a:r>
          </a:p>
          <a:p>
            <a:r>
              <a:rPr lang="fr-FR" dirty="0" smtClean="0"/>
              <a:t>Comprendre les points de vue</a:t>
            </a:r>
          </a:p>
          <a:p>
            <a:r>
              <a:rPr lang="fr-FR" dirty="0" smtClean="0"/>
              <a:t>Stimuler le débat</a:t>
            </a:r>
          </a:p>
          <a:p>
            <a:r>
              <a:rPr lang="fr-FR" dirty="0" smtClean="0"/>
              <a:t>Calmer le débat</a:t>
            </a:r>
          </a:p>
          <a:p>
            <a:r>
              <a:rPr lang="fr-FR" dirty="0" smtClean="0"/>
              <a:t>Conclusions, synthèses, comptes rendus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préparer une réunion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Information</a:t>
            </a:r>
          </a:p>
          <a:p>
            <a:r>
              <a:rPr lang="fr-FR" dirty="0" smtClean="0"/>
              <a:t>Évaluation: </a:t>
            </a:r>
            <a:r>
              <a:rPr lang="ar-BH" dirty="0" smtClean="0"/>
              <a:t>تقييم</a:t>
            </a:r>
            <a:endParaRPr lang="fr-FR" dirty="0" smtClean="0"/>
          </a:p>
          <a:p>
            <a:r>
              <a:rPr lang="fr-FR" dirty="0" smtClean="0"/>
              <a:t>Résolution de problèmes</a:t>
            </a:r>
          </a:p>
          <a:p>
            <a:r>
              <a:rPr lang="fr-FR" dirty="0" smtClean="0"/>
              <a:t>Prise de décision</a:t>
            </a:r>
          </a:p>
          <a:p>
            <a:r>
              <a:rPr lang="fr-FR" dirty="0" smtClean="0"/>
              <a:t>Concertation: </a:t>
            </a:r>
            <a:r>
              <a:rPr lang="ar-BH" dirty="0" smtClean="0"/>
              <a:t>التشاور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Type de réunion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Généralité sur la communication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Terminologie scientifique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Préfixe et suffixe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Synonyme et opposite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>
                <a:solidFill>
                  <a:srgbClr val="00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Chapitre I: Renforcement des compétences linguistiques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2447737"/>
          </a:xfrm>
        </p:spPr>
        <p:txBody>
          <a:bodyPr>
            <a:normAutofit/>
          </a:bodyPr>
          <a:lstStyle/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Il s’agit de l’ensemble des stratégies mises en place, par une personne ou un groupe de personnes, pour échanger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 ressources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et des représentations avec d’autres. </a:t>
            </a:r>
            <a:r>
              <a:rPr lang="fr-FR" sz="1600" dirty="0" smtClean="0"/>
              <a:t/>
            </a:r>
            <a:br>
              <a:rPr lang="fr-FR" sz="1600" dirty="0" smtClean="0"/>
            </a:br>
            <a:endParaRPr lang="fr-FR" sz="1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142852"/>
            <a:ext cx="11358642" cy="1143000"/>
          </a:xfrm>
        </p:spPr>
        <p:txBody>
          <a:bodyPr>
            <a:noAutofit/>
          </a:bodyPr>
          <a:lstStyle/>
          <a:p>
            <a:r>
              <a:rPr lang="fr-FR" sz="3600" dirty="0" smtClean="0"/>
              <a:t>1.Qu’est-ce que la communication ?</a:t>
            </a:r>
            <a:endParaRPr lang="fr-F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143248"/>
            <a:ext cx="8991600" cy="303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Pour qu’une relation communicationnelle entre </a:t>
            </a:r>
            <a:r>
              <a:rPr lang="fr-FR" b="1" dirty="0" smtClean="0">
                <a:solidFill>
                  <a:srgbClr val="FF0000"/>
                </a:solidFill>
              </a:rPr>
              <a:t>intervenant et auditeurs </a:t>
            </a:r>
            <a:r>
              <a:rPr lang="fr-FR" dirty="0" smtClean="0"/>
              <a:t>s’établisse et se déroule, il faut qu’il y existe un contexte particulier (Exposé, Soutenance, séminaire)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525963"/>
          </a:xfrm>
        </p:spPr>
        <p:txBody>
          <a:bodyPr/>
          <a:lstStyle/>
          <a:p>
            <a:pPr algn="just"/>
            <a:r>
              <a:rPr lang="fr-FR" b="1" dirty="0" smtClean="0"/>
              <a:t>Définition: </a:t>
            </a:r>
          </a:p>
          <a:p>
            <a:pPr algn="just"/>
            <a:endParaRPr lang="fr-FR" b="1" dirty="0" smtClean="0"/>
          </a:p>
          <a:p>
            <a:pPr algn="just">
              <a:buNone/>
            </a:pPr>
            <a:r>
              <a:rPr lang="fr-FR" b="1" dirty="0" smtClean="0"/>
              <a:t>		</a:t>
            </a:r>
            <a:r>
              <a:rPr lang="fr-FR" sz="2800" b="1" dirty="0" smtClean="0"/>
              <a:t>L</a:t>
            </a:r>
            <a:r>
              <a:rPr lang="fr-FR" sz="2800" dirty="0" smtClean="0"/>
              <a:t>a terminologie scientifique désigne un </a:t>
            </a:r>
          </a:p>
          <a:p>
            <a:pPr algn="just">
              <a:buNone/>
            </a:pPr>
            <a:r>
              <a:rPr lang="fr-FR" sz="2800" dirty="0" smtClean="0"/>
              <a:t>ensemble de terme spécialisé relevant d’un</a:t>
            </a:r>
          </a:p>
          <a:p>
            <a:pPr algn="just">
              <a:buNone/>
            </a:pPr>
            <a:r>
              <a:rPr lang="fr-FR" sz="2800" dirty="0" smtClean="0"/>
              <a:t>même domaine d’activité </a:t>
            </a:r>
          </a:p>
          <a:p>
            <a:pPr algn="just">
              <a:buNone/>
            </a:pPr>
            <a:r>
              <a:rPr lang="fr-FR" dirty="0" smtClean="0"/>
              <a:t>(exemple: </a:t>
            </a:r>
            <a:r>
              <a:rPr lang="fr-FR" b="1" dirty="0" smtClean="0">
                <a:solidFill>
                  <a:srgbClr val="FF0000"/>
                </a:solidFill>
              </a:rPr>
              <a:t>terminologie de la biologie; de la médecine; de  l’informatique…).</a:t>
            </a:r>
          </a:p>
          <a:p>
            <a:pPr algn="just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</a:t>
            </a:r>
            <a:r>
              <a:rPr lang="fr-FR" sz="4800" dirty="0" smtClean="0"/>
              <a:t>. Terminologie scientifique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en-US" sz="2400" dirty="0" smtClean="0"/>
              <a:t>Acquérir tout d’abord les termes généraux dans un domaine (biologie) puis acquérir petit à petit les termes de la spécialité (biochimie)</a:t>
            </a:r>
          </a:p>
          <a:p>
            <a:pPr>
              <a:buNone/>
            </a:pPr>
            <a:endParaRPr lang="fr-FR" altLang="en-US" sz="2400" dirty="0" smtClean="0"/>
          </a:p>
          <a:p>
            <a:pPr algn="just"/>
            <a:r>
              <a:rPr lang="fr-FR" altLang="en-US" sz="2400" dirty="0" smtClean="0"/>
              <a:t>Lecture permanente des textes scientifiques traitant de la spécialité, et traduction des mots à l’aide d’un dictionnaire anglais-français </a:t>
            </a:r>
          </a:p>
          <a:p>
            <a:pPr algn="just">
              <a:buNone/>
            </a:pPr>
            <a:endParaRPr lang="fr-FR" altLang="en-US" sz="2400" dirty="0" smtClean="0"/>
          </a:p>
          <a:p>
            <a:pPr algn="just"/>
            <a:r>
              <a:rPr lang="fr-FR" altLang="en-US" sz="2400" dirty="0" smtClean="0"/>
              <a:t>Utilisation permanente d’un dictionnaire médical et/ou scientifique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4900" dirty="0" smtClean="0"/>
              <a:t>Acquisition d’une terminologie scientifique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fr-FR" altLang="en-US" sz="2800" dirty="0" smtClean="0"/>
              <a:t>Utilisation d’un logiciel de traduction vocal pour entendre la prononciation correcte d’un mot</a:t>
            </a:r>
          </a:p>
          <a:p>
            <a:pPr>
              <a:lnSpc>
                <a:spcPct val="150000"/>
              </a:lnSpc>
              <a:buNone/>
            </a:pPr>
            <a:endParaRPr lang="fr-FR" sz="2800" dirty="0" smtClean="0"/>
          </a:p>
          <a:p>
            <a:pPr algn="just">
              <a:lnSpc>
                <a:spcPct val="150000"/>
              </a:lnSpc>
            </a:pPr>
            <a:r>
              <a:rPr lang="fr-FR" sz="2800" dirty="0" smtClean="0"/>
              <a:t>l’exposition d’un travail scientifique</a:t>
            </a:r>
          </a:p>
          <a:p>
            <a:pPr>
              <a:lnSpc>
                <a:spcPct val="150000"/>
              </a:lnSpc>
              <a:buNone/>
            </a:pPr>
            <a:endParaRPr lang="fr-FR" sz="2800" dirty="0" smtClean="0"/>
          </a:p>
          <a:p>
            <a:pPr>
              <a:lnSpc>
                <a:spcPct val="150000"/>
              </a:lnSpc>
            </a:pPr>
            <a:r>
              <a:rPr lang="fr-FR" sz="2800" dirty="0" smtClean="0"/>
              <a:t>Entendre et comprendre les exposés des autres (soutenance; séminaire et autre)</a:t>
            </a:r>
          </a:p>
          <a:p>
            <a:pPr>
              <a:lnSpc>
                <a:spcPct val="150000"/>
              </a:lnSpc>
              <a:buNone/>
            </a:pPr>
            <a:endParaRPr lang="fr-FR" sz="2800" dirty="0" smtClean="0"/>
          </a:p>
          <a:p>
            <a:pPr>
              <a:lnSpc>
                <a:spcPct val="150000"/>
              </a:lnSpc>
            </a:pPr>
            <a:r>
              <a:rPr lang="fr-FR" sz="2800" dirty="0" smtClean="0"/>
              <a:t>Formuler et poser des question en anglais</a:t>
            </a:r>
            <a:endParaRPr lang="en-US" sz="28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800" dirty="0" smtClean="0">
                <a:latin typeface="Arial" charset="0"/>
                <a:ea typeface="SimSun" pitchFamily="2" charset="-122"/>
              </a:rPr>
              <a:t>Le renforcement des compétences linguistiques se fait également par l’acquisition des préfixes et des suffixes utilisé dans la composition des mots scientifiques en biologie</a:t>
            </a:r>
          </a:p>
          <a:p>
            <a:pPr algn="just">
              <a:buNone/>
            </a:pPr>
            <a:endParaRPr lang="en-US" sz="2800" dirty="0" smtClean="0">
              <a:latin typeface="Arial" charset="0"/>
              <a:ea typeface="SimSun" pitchFamily="2" charset="-122"/>
            </a:endParaRPr>
          </a:p>
          <a:p>
            <a:r>
              <a:rPr lang="fr-FR" sz="2800" dirty="0" smtClean="0"/>
              <a:t>l’ajout d’un préfixe ou d’un suffixe à un mot. permet de modifier ou de préciser son sens.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Préfixe et suffixe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538</TotalTime>
  <Words>720</Words>
  <Application>Microsoft Office PowerPoint</Application>
  <PresentationFormat>Affichage à l'écran (4:3)</PresentationFormat>
  <Paragraphs>105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Rotonde</vt:lpstr>
      <vt:lpstr>Cours communication</vt:lpstr>
      <vt:lpstr>Contenu de la matière  </vt:lpstr>
      <vt:lpstr>Chapitre I: Renforcement des compétences linguistiques</vt:lpstr>
      <vt:lpstr>1.Qu’est-ce que la communication ?</vt:lpstr>
      <vt:lpstr>Diapositive 5</vt:lpstr>
      <vt:lpstr>2. Terminologie scientifique </vt:lpstr>
      <vt:lpstr>Acquisition d’une terminologie scientifique </vt:lpstr>
      <vt:lpstr>Diapositive 8</vt:lpstr>
      <vt:lpstr>3. Préfixe et suffixe </vt:lpstr>
      <vt:lpstr>a. Préfixe </vt:lpstr>
      <vt:lpstr>b. Suffixe </vt:lpstr>
      <vt:lpstr>4. Synonyme et opposite</vt:lpstr>
      <vt:lpstr>II. Méthode de communication</vt:lpstr>
      <vt:lpstr>Technique de communication</vt:lpstr>
      <vt:lpstr>Diapositive 15</vt:lpstr>
      <vt:lpstr>III. Communication interne et externe </vt:lpstr>
      <vt:lpstr>A. Commnication interne </vt:lpstr>
      <vt:lpstr>B. Communication externe  </vt:lpstr>
      <vt:lpstr>IV. Technique de réunion </vt:lpstr>
      <vt:lpstr>Principaux techniques </vt:lpstr>
      <vt:lpstr>Comment préparer une réunion </vt:lpstr>
      <vt:lpstr>Type de réunion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communication</dc:title>
  <dc:creator>kamel</dc:creator>
  <cp:lastModifiedBy>kamel</cp:lastModifiedBy>
  <cp:revision>46</cp:revision>
  <dcterms:created xsi:type="dcterms:W3CDTF">2021-02-21T08:56:09Z</dcterms:created>
  <dcterms:modified xsi:type="dcterms:W3CDTF">2021-02-28T09:04:15Z</dcterms:modified>
</cp:coreProperties>
</file>