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6" r:id="rId1"/>
    <p:sldMasterId id="2147483738" r:id="rId2"/>
  </p:sldMasterIdLst>
  <p:notesMasterIdLst>
    <p:notesMasterId r:id="rId67"/>
  </p:notesMasterIdLst>
  <p:sldIdLst>
    <p:sldId id="423" r:id="rId3"/>
    <p:sldId id="330" r:id="rId4"/>
    <p:sldId id="257" r:id="rId5"/>
    <p:sldId id="333" r:id="rId6"/>
    <p:sldId id="332" r:id="rId7"/>
    <p:sldId id="329" r:id="rId8"/>
    <p:sldId id="321" r:id="rId9"/>
    <p:sldId id="336" r:id="rId10"/>
    <p:sldId id="324" r:id="rId11"/>
    <p:sldId id="325" r:id="rId12"/>
    <p:sldId id="326" r:id="rId13"/>
    <p:sldId id="327" r:id="rId14"/>
    <p:sldId id="328" r:id="rId15"/>
    <p:sldId id="424" r:id="rId16"/>
    <p:sldId id="322" r:id="rId17"/>
    <p:sldId id="425" r:id="rId18"/>
    <p:sldId id="338" r:id="rId19"/>
    <p:sldId id="339" r:id="rId20"/>
    <p:sldId id="340" r:id="rId21"/>
    <p:sldId id="341" r:id="rId22"/>
    <p:sldId id="426" r:id="rId23"/>
    <p:sldId id="348" r:id="rId24"/>
    <p:sldId id="349" r:id="rId25"/>
    <p:sldId id="350" r:id="rId26"/>
    <p:sldId id="351" r:id="rId27"/>
    <p:sldId id="346" r:id="rId28"/>
    <p:sldId id="354" r:id="rId29"/>
    <p:sldId id="347" r:id="rId30"/>
    <p:sldId id="345" r:id="rId31"/>
    <p:sldId id="344" r:id="rId32"/>
    <p:sldId id="278" r:id="rId33"/>
    <p:sldId id="359" r:id="rId34"/>
    <p:sldId id="356" r:id="rId35"/>
    <p:sldId id="357" r:id="rId36"/>
    <p:sldId id="353" r:id="rId37"/>
    <p:sldId id="358" r:id="rId38"/>
    <p:sldId id="355" r:id="rId39"/>
    <p:sldId id="360" r:id="rId40"/>
    <p:sldId id="361" r:id="rId41"/>
    <p:sldId id="362" r:id="rId42"/>
    <p:sldId id="363" r:id="rId43"/>
    <p:sldId id="394" r:id="rId44"/>
    <p:sldId id="406" r:id="rId45"/>
    <p:sldId id="364" r:id="rId46"/>
    <p:sldId id="396" r:id="rId47"/>
    <p:sldId id="366" r:id="rId48"/>
    <p:sldId id="407" r:id="rId49"/>
    <p:sldId id="409" r:id="rId50"/>
    <p:sldId id="410" r:id="rId51"/>
    <p:sldId id="415" r:id="rId52"/>
    <p:sldId id="416" r:id="rId53"/>
    <p:sldId id="417" r:id="rId54"/>
    <p:sldId id="411" r:id="rId55"/>
    <p:sldId id="418" r:id="rId56"/>
    <p:sldId id="408" r:id="rId57"/>
    <p:sldId id="412" r:id="rId58"/>
    <p:sldId id="413" r:id="rId59"/>
    <p:sldId id="414" r:id="rId60"/>
    <p:sldId id="387" r:id="rId61"/>
    <p:sldId id="397" r:id="rId62"/>
    <p:sldId id="399" r:id="rId63"/>
    <p:sldId id="398" r:id="rId64"/>
    <p:sldId id="405" r:id="rId65"/>
    <p:sldId id="420" r:id="rId6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71A0FF"/>
    <a:srgbClr val="004EEA"/>
    <a:srgbClr val="1966FF"/>
    <a:srgbClr val="003399"/>
    <a:srgbClr val="1CADE4"/>
    <a:srgbClr val="FFD1D1"/>
    <a:srgbClr val="FFB3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7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66666666666682E-2"/>
          <c:y val="0.14583333333333337"/>
          <c:w val="0.81388888888888899"/>
          <c:h val="0.77314814814814814"/>
        </c:manualLayout>
      </c:layout>
      <c:pie3DChart>
        <c:varyColors val="1"/>
        <c:ser>
          <c:idx val="0"/>
          <c:order val="0"/>
          <c:dPt>
            <c:idx val="0"/>
            <c:explosion val="11"/>
            <c:spPr>
              <a:solidFill>
                <a:srgbClr val="96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explosion val="9"/>
            <c:spPr>
              <a:solidFill>
                <a:srgbClr val="71A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explosion val="6"/>
            <c:spPr>
              <a:solidFill>
                <a:srgbClr val="004EE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2276465441819889E-2"/>
                  <c:y val="0.126157407407407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181021434156766"/>
                  <c:y val="-8.8692050917669102E-2"/>
                </c:manualLayout>
              </c:layout>
              <c:spPr>
                <a:solidFill>
                  <a:schemeClr val="lt1"/>
                </a:solidFill>
                <a:ln w="158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305678453476244"/>
                  <c:y val="-9.5847608013702332E-2"/>
                </c:manualLayout>
              </c:layout>
              <c:spPr>
                <a:solidFill>
                  <a:schemeClr val="lt1"/>
                </a:solidFill>
                <a:ln w="15875" cap="flat" cmpd="sng" algn="ctr">
                  <a:solidFill>
                    <a:schemeClr val="dk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Feuil1!$B$2:$B$4</c:f>
              <c:strCache>
                <c:ptCount val="3"/>
                <c:pt idx="0">
                  <c:v>Mots</c:v>
                </c:pt>
                <c:pt idx="1">
                  <c:v>Ton et nuances orales</c:v>
                </c:pt>
                <c:pt idx="2">
                  <c:v>Langage corporel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0.38000000000000006</c:v>
                </c:pt>
                <c:pt idx="2">
                  <c:v>0.55000000000000004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7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96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explosion val="3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6856736657917776E-2"/>
                  <c:y val="0.1232700575078444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486526684164478"/>
                  <c:y val="-0.3409284258833604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Feuil1!$E$2:$E$3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0.93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F3884-C30A-41A2-8BF1-1D47E1D0F839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EF65-7A42-4410-A690-E1FF380184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831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430-F891-442D-9F09-501F17E00F91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20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084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402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418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EAAA-D527-43B8-9298-7BD8CBE0FD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93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837E-AB92-41F3-8CF9-B48B8A09414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19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4B28-3001-4FB5-BE0E-21707F50A62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6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E289-51BF-4157-B691-29F29C2ED3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667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856C-7050-43A4-85D5-0425D2595C4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32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BBF4-0B0F-48E2-AB2B-C05A22548A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3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D0A7-7CF2-4FD9-9882-D8448D8342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08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982F-7EE6-43BF-AF71-A2C9345DF4A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4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91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ADA3-70B2-4944-B3E3-24525F73DC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3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2492-218E-4F3E-8AD2-AD136C22519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271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645D-6EBD-4882-B04F-FBEBDB0956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07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004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551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617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850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234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52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9006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D9F665-8400-4E74-9AC1-F8A5B18AD2B8}" type="datetimeFigureOut">
              <a:rPr lang="fr-FR" smtClean="0"/>
              <a:pPr/>
              <a:t>08/01/2021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545630-0F52-49E4-892D-39D3516EFE3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164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F91B-E7A3-41AF-A932-78C412EEE2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676A-B983-412D-9F76-81D561C2BD6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7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si.umontreal.ca/jetrouve/oral/audio2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917945"/>
            <a:ext cx="12192000" cy="2133979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communication orale et écrite</a:t>
            </a:r>
            <a:endParaRPr lang="fr-FR" sz="66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30698" y="376739"/>
            <a:ext cx="491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Faculté des Sciences de la Nature et de la Vie</a:t>
            </a:r>
          </a:p>
          <a:p>
            <a:r>
              <a:rPr lang="fr-F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de Microbiologie et de Biochimie</a:t>
            </a:r>
          </a:p>
        </p:txBody>
      </p:sp>
      <p:pic>
        <p:nvPicPr>
          <p:cNvPr id="9" name="Image 8" descr="800px-UB2_Logo_Blu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52" y="227088"/>
            <a:ext cx="1798595" cy="19160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5201473" y="1297513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46696" y="2092620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Arial "/>
              </a:rPr>
              <a:t>Matière: Communication</a:t>
            </a:r>
            <a:endParaRPr lang="fr-FR" sz="2400" b="1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99776" y="5343289"/>
            <a:ext cx="3950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Arial "/>
              </a:rPr>
              <a:t>Master </a:t>
            </a:r>
            <a:r>
              <a:rPr lang="fr-FR" b="1" dirty="0" smtClean="0">
                <a:solidFill>
                  <a:prstClr val="black"/>
                </a:solidFill>
                <a:latin typeface="Arial "/>
              </a:rPr>
              <a:t>I Biochimie Appliquée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Arial "/>
              </a:rPr>
              <a:t>Master I </a:t>
            </a:r>
            <a:r>
              <a:rPr lang="fr-FR" b="1" dirty="0" smtClean="0">
                <a:solidFill>
                  <a:prstClr val="black"/>
                </a:solidFill>
                <a:latin typeface="Arial "/>
              </a:rPr>
              <a:t>Microbiologie </a:t>
            </a:r>
            <a:r>
              <a:rPr lang="fr-FR" b="1" dirty="0">
                <a:solidFill>
                  <a:prstClr val="black"/>
                </a:solidFill>
                <a:latin typeface="Arial "/>
              </a:rPr>
              <a:t>Appliquée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  <a:latin typeface="Arial "/>
              </a:rPr>
              <a:t>2020/2021</a:t>
            </a:r>
            <a:endParaRPr lang="fr-FR" b="1" dirty="0">
              <a:solidFill>
                <a:prstClr val="black"/>
              </a:solidFill>
              <a:latin typeface="Arial "/>
            </a:endParaRPr>
          </a:p>
        </p:txBody>
      </p:sp>
      <p:pic>
        <p:nvPicPr>
          <p:cNvPr id="12" name="Image 11" descr="800px-UB2_Logo_Blu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817" y="227088"/>
            <a:ext cx="1798595" cy="1916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2883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1837" y="217714"/>
            <a:ext cx="7443334" cy="645522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2. La formule d’appel</a:t>
            </a:r>
          </a:p>
          <a:p>
            <a:pPr indent="0">
              <a:buNone/>
            </a:pPr>
            <a:r>
              <a:rPr lang="fr-FR" sz="2800" dirty="0" smtClean="0"/>
              <a:t>Permet d’identifier le destinataire:</a:t>
            </a:r>
          </a:p>
          <a:p>
            <a:pPr marL="43434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Si vous connaissez le nom de famille: 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Monsieur X, 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Madame X,</a:t>
            </a:r>
          </a:p>
          <a:p>
            <a:pPr marL="43434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Si vous ne connaissez pas le nom: 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Chère Madame, 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Cher Monsieur,</a:t>
            </a:r>
          </a:p>
          <a:p>
            <a:pPr marL="43434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Si vous ne savez pas si c’est une femme ou un homme: 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Madame, Monsieur,</a:t>
            </a:r>
          </a:p>
          <a:p>
            <a:pPr marL="43434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Si la personne a un grade professionnel, il faut le mentionner 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Docteur X, (si nom inconnu: Cher Docteur,)</a:t>
            </a:r>
          </a:p>
          <a:p>
            <a:pPr marL="72694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000" b="1" dirty="0" smtClean="0"/>
              <a:t>Professeur X, </a:t>
            </a:r>
            <a:r>
              <a:rPr lang="fr-FR" sz="2000" b="1" dirty="0"/>
              <a:t>(si nom inconnu: Cher </a:t>
            </a:r>
            <a:r>
              <a:rPr lang="fr-FR" sz="2000" b="1" dirty="0" smtClean="0"/>
              <a:t>Professeur,)</a:t>
            </a:r>
            <a:endParaRPr lang="fr-FR" sz="2000" b="1" dirty="0"/>
          </a:p>
          <a:p>
            <a:pPr indent="0">
              <a:buNone/>
            </a:pPr>
            <a:endParaRPr lang="fr-FR" dirty="0" smtClean="0"/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243681" y="2537972"/>
            <a:ext cx="3932237" cy="3288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Comporte 5 éléments : 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L’objet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>
                <a:solidFill>
                  <a:srgbClr val="FFFF00"/>
                </a:solidFill>
              </a:rPr>
              <a:t>La formule d’appel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Le message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de politesse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signature</a:t>
            </a:r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1909" y="3571992"/>
            <a:ext cx="3744000" cy="4924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FFFF00"/>
                </a:solidFill>
              </a:rPr>
              <a:t>      </a:t>
            </a:r>
            <a:endParaRPr lang="fr-FR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15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3599" y="230777"/>
            <a:ext cx="7729543" cy="634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3. Le message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Ecrivez des </a:t>
            </a:r>
            <a:r>
              <a:rPr lang="fr-FR" sz="3200" dirty="0" smtClean="0">
                <a:solidFill>
                  <a:srgbClr val="FF0000"/>
                </a:solidFill>
              </a:rPr>
              <a:t>paragraphes courts et cohérents </a:t>
            </a:r>
          </a:p>
          <a:p>
            <a:pPr marL="631825" lvl="1" indent="-24923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5 paragraphes au maximum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rgbClr val="FF0000"/>
                </a:solidFill>
              </a:rPr>
              <a:t>Identifiez-vous</a:t>
            </a:r>
            <a:r>
              <a:rPr lang="fr-FR" sz="3200" dirty="0" smtClean="0">
                <a:solidFill>
                  <a:schemeClr val="tx1"/>
                </a:solidFill>
              </a:rPr>
              <a:t> (si c’est la première fois que vous contactez cette personne)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Pensez à mettre </a:t>
            </a:r>
            <a:r>
              <a:rPr lang="fr-FR" sz="3200" dirty="0" smtClean="0">
                <a:solidFill>
                  <a:srgbClr val="FF0000"/>
                </a:solidFill>
              </a:rPr>
              <a:t>une idée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par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paragraphe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Utilisez les connecteurs </a:t>
            </a:r>
          </a:p>
          <a:p>
            <a:pPr marL="631825" lvl="1" indent="-24923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En effet/ C’est pourquoi/ par conséquent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Utilisez le </a:t>
            </a:r>
            <a:r>
              <a:rPr lang="fr-FR" sz="3200" dirty="0" smtClean="0">
                <a:solidFill>
                  <a:srgbClr val="FF0000"/>
                </a:solidFill>
              </a:rPr>
              <a:t>vouvoiement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Pensez à </a:t>
            </a:r>
            <a:r>
              <a:rPr lang="fr-FR" sz="3200" dirty="0" smtClean="0">
                <a:solidFill>
                  <a:srgbClr val="FF0000"/>
                </a:solidFill>
              </a:rPr>
              <a:t>remercier le destinataire </a:t>
            </a:r>
            <a:r>
              <a:rPr lang="fr-FR" sz="3200" dirty="0" smtClean="0">
                <a:solidFill>
                  <a:schemeClr val="tx1"/>
                </a:solidFill>
              </a:rPr>
              <a:t>à la fin de votre message</a:t>
            </a:r>
            <a:endParaRPr lang="fr-FR" sz="2400" dirty="0"/>
          </a:p>
          <a:p>
            <a:pPr indent="0">
              <a:buNone/>
            </a:pPr>
            <a:endParaRPr lang="fr-FR" dirty="0" smtClean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43681" y="2537972"/>
            <a:ext cx="3932237" cy="3288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Comporte 5 éléments : 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L’objet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d’appel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>
                <a:solidFill>
                  <a:srgbClr val="FFFF00"/>
                </a:solidFill>
              </a:rPr>
              <a:t>Le message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de politesse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signature</a:t>
            </a:r>
          </a:p>
        </p:txBody>
      </p:sp>
      <p:sp>
        <p:nvSpPr>
          <p:cNvPr id="9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3681" y="4116688"/>
            <a:ext cx="3744000" cy="4924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FFFF00"/>
                </a:solidFill>
              </a:rPr>
              <a:t>      </a:t>
            </a:r>
            <a:endParaRPr lang="fr-FR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2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3601" y="403859"/>
            <a:ext cx="7555370" cy="6094912"/>
          </a:xfrm>
        </p:spPr>
        <p:txBody>
          <a:bodyPr/>
          <a:lstStyle/>
          <a:p>
            <a:pPr marL="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4. La formule de politesse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S’il s’agit d’</a:t>
            </a:r>
            <a:r>
              <a:rPr lang="fr-FR" sz="3200" dirty="0" smtClean="0">
                <a:solidFill>
                  <a:srgbClr val="FF0000"/>
                </a:solidFill>
              </a:rPr>
              <a:t>une personne que vous connaissez </a:t>
            </a:r>
            <a:r>
              <a:rPr lang="fr-FR" sz="3200" dirty="0" smtClean="0"/>
              <a:t>(familière):</a:t>
            </a:r>
          </a:p>
          <a:p>
            <a:pPr marL="719138" lvl="1" indent="17303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 </a:t>
            </a:r>
            <a:r>
              <a:rPr lang="fr-FR" sz="2800" i="1" dirty="0" smtClean="0"/>
              <a:t>Bien à vous</a:t>
            </a:r>
          </a:p>
          <a:p>
            <a:pPr marL="719138" lvl="1" indent="17303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i="1" dirty="0" smtClean="0"/>
              <a:t> Cordialement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S’il </a:t>
            </a:r>
            <a:r>
              <a:rPr lang="fr-FR" sz="3200" dirty="0"/>
              <a:t>s’agit d’</a:t>
            </a:r>
            <a:r>
              <a:rPr lang="fr-FR" sz="3200" dirty="0">
                <a:solidFill>
                  <a:srgbClr val="FF0000"/>
                </a:solidFill>
              </a:rPr>
              <a:t>une personne que vous </a:t>
            </a:r>
            <a:r>
              <a:rPr lang="fr-FR" sz="3200" dirty="0" smtClean="0">
                <a:solidFill>
                  <a:srgbClr val="FF0000"/>
                </a:solidFill>
              </a:rPr>
              <a:t>ne connaissez pas </a:t>
            </a:r>
            <a:r>
              <a:rPr lang="fr-FR" sz="3200" dirty="0" smtClean="0"/>
              <a:t>ou de </a:t>
            </a:r>
            <a:r>
              <a:rPr lang="fr-FR" sz="3200" dirty="0" smtClean="0">
                <a:solidFill>
                  <a:srgbClr val="FF0000"/>
                </a:solidFill>
              </a:rPr>
              <a:t>votre supérieur</a:t>
            </a:r>
            <a:r>
              <a:rPr lang="fr-FR" sz="3200" dirty="0" smtClean="0"/>
              <a:t>:</a:t>
            </a:r>
          </a:p>
          <a:p>
            <a:pPr marL="719138" lvl="1" indent="17303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 </a:t>
            </a:r>
            <a:r>
              <a:rPr lang="fr-FR" sz="2800" i="1" dirty="0" smtClean="0"/>
              <a:t>Sincères salutations</a:t>
            </a:r>
          </a:p>
          <a:p>
            <a:pPr marL="719138" lvl="1" indent="173038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i="1" dirty="0" smtClean="0"/>
              <a:t> Respectueusement</a:t>
            </a:r>
          </a:p>
          <a:p>
            <a:endParaRPr lang="fr-FR" dirty="0"/>
          </a:p>
          <a:p>
            <a:pPr indent="0">
              <a:buNone/>
            </a:pPr>
            <a:endParaRPr lang="fr-FR" dirty="0" smtClean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243681" y="2537972"/>
            <a:ext cx="3932237" cy="3288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Comporte 5 éléments : 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L’objet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d’appel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Le message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>
                <a:solidFill>
                  <a:srgbClr val="FFFF00"/>
                </a:solidFill>
              </a:rPr>
              <a:t>La formule de politesse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signature</a:t>
            </a:r>
          </a:p>
        </p:txBody>
      </p:sp>
      <p:sp>
        <p:nvSpPr>
          <p:cNvPr id="10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3681" y="4632180"/>
            <a:ext cx="3744000" cy="4924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FFFF00"/>
                </a:solidFill>
              </a:rPr>
              <a:t>      </a:t>
            </a:r>
            <a:endParaRPr lang="fr-FR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99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1372" y="396359"/>
            <a:ext cx="7206342" cy="5677869"/>
          </a:xfrm>
        </p:spPr>
        <p:txBody>
          <a:bodyPr/>
          <a:lstStyle/>
          <a:p>
            <a:pPr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5. La signature</a:t>
            </a:r>
          </a:p>
          <a:p>
            <a:pPr indent="0">
              <a:buNone/>
            </a:pPr>
            <a:r>
              <a:rPr lang="fr-FR" sz="3200" dirty="0" smtClean="0"/>
              <a:t>Signer l’e-mail avec :</a:t>
            </a:r>
          </a:p>
          <a:p>
            <a:pPr marL="6858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Votre nom complet</a:t>
            </a:r>
          </a:p>
          <a:p>
            <a:pPr marL="6858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Vos informations de contact</a:t>
            </a:r>
          </a:p>
          <a:p>
            <a:pPr marL="1143000" lvl="1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N° de téléphone</a:t>
            </a:r>
          </a:p>
          <a:p>
            <a:pPr marL="1143000" lvl="1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Adresse e-mail</a:t>
            </a:r>
          </a:p>
          <a:p>
            <a:pPr marL="1143000" lvl="1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Adresse professionnelle</a:t>
            </a:r>
          </a:p>
          <a:p>
            <a:pPr indent="0">
              <a:buNone/>
            </a:pPr>
            <a:endParaRPr lang="fr-FR" dirty="0"/>
          </a:p>
          <a:p>
            <a:pPr indent="0">
              <a:buNone/>
            </a:pPr>
            <a:endParaRPr lang="fr-FR" dirty="0" smtClean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43681" y="2537972"/>
            <a:ext cx="3932237" cy="3288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Comporte 5 éléments : 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L’objet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d’appel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Le message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de politesse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>
                <a:solidFill>
                  <a:srgbClr val="FFFF00"/>
                </a:solidFill>
              </a:rPr>
              <a:t>La signature</a:t>
            </a:r>
          </a:p>
        </p:txBody>
      </p:sp>
      <p:sp>
        <p:nvSpPr>
          <p:cNvPr id="9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3681" y="5161717"/>
            <a:ext cx="3744000" cy="4924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FFFF00"/>
                </a:solidFill>
              </a:rPr>
              <a:t>      </a:t>
            </a:r>
            <a:endParaRPr lang="fr-FR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58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2" y="130628"/>
            <a:ext cx="10175552" cy="65749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1611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3399" y="285205"/>
            <a:ext cx="7543801" cy="632242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</a:rPr>
              <a:t>Choses à éviter en rédigeant un    e-mail professionnel: </a:t>
            </a:r>
            <a:endParaRPr lang="fr-FR" sz="4000" b="1" dirty="0">
              <a:solidFill>
                <a:srgbClr val="002060"/>
              </a:solidFill>
            </a:endParaRP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600" dirty="0" smtClean="0"/>
              <a:t> Éviter </a:t>
            </a:r>
            <a:r>
              <a:rPr lang="fr-FR" sz="3600" dirty="0"/>
              <a:t>le langage des texto (langage </a:t>
            </a:r>
            <a:r>
              <a:rPr lang="fr-FR" sz="3600" dirty="0" err="1"/>
              <a:t>sms</a:t>
            </a:r>
            <a:r>
              <a:rPr lang="fr-FR" sz="3600" dirty="0"/>
              <a:t>)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600" dirty="0" smtClean="0"/>
              <a:t> Éviter </a:t>
            </a:r>
            <a:r>
              <a:rPr lang="fr-FR" sz="3600" dirty="0"/>
              <a:t>les fautes </a:t>
            </a:r>
            <a:r>
              <a:rPr lang="fr-FR" sz="3600" dirty="0" smtClean="0"/>
              <a:t>d’orthographe</a:t>
            </a:r>
          </a:p>
          <a:p>
            <a:pPr marL="640080" lvl="2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Il faut relire le mail avant de l’envoyer</a:t>
            </a:r>
            <a:endParaRPr lang="fr-FR" sz="2800" dirty="0"/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600" dirty="0" smtClean="0"/>
              <a:t> Éviter </a:t>
            </a:r>
            <a:r>
              <a:rPr lang="fr-FR" sz="3600" dirty="0"/>
              <a:t>d’utiliser un langage très </a:t>
            </a:r>
            <a:r>
              <a:rPr lang="fr-FR" sz="3600" dirty="0" smtClean="0"/>
              <a:t>familier </a:t>
            </a:r>
            <a:r>
              <a:rPr lang="fr-FR" sz="2800" dirty="0" smtClean="0"/>
              <a:t>(tutoiement par exemple)</a:t>
            </a:r>
          </a:p>
          <a:p>
            <a:pPr marL="358775" indent="-35877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600" dirty="0" smtClean="0"/>
              <a:t> Si vous avez un fichier à envoyer, n’oubliez pas d’attacher la pièce jointe</a:t>
            </a:r>
            <a:endParaRPr lang="fr-FR" sz="3600" dirty="0"/>
          </a:p>
          <a:p>
            <a:endParaRPr lang="fr-FR" dirty="0"/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243681" y="2537972"/>
            <a:ext cx="3932237" cy="3288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Comporte 5 éléments : 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L’objet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d’appel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Le message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de politesse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signature</a:t>
            </a:r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6562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16" y="918473"/>
            <a:ext cx="11650826" cy="5351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5500" y="87476"/>
            <a:ext cx="9486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Exemple d’un e-mail </a:t>
            </a:r>
            <a:r>
              <a:rPr lang="fr-FR" sz="4800" b="1" spc="-50" dirty="0">
                <a:solidFill>
                  <a:srgbClr val="FF0000"/>
                </a:solidFill>
              </a:rPr>
              <a:t>très </a:t>
            </a:r>
            <a:r>
              <a:rPr lang="fr-FR" sz="4800" b="1" spc="-50" dirty="0" err="1">
                <a:solidFill>
                  <a:srgbClr val="FF0000"/>
                </a:solidFill>
              </a:rPr>
              <a:t>très</a:t>
            </a:r>
            <a:r>
              <a:rPr lang="fr-FR" sz="4800" b="1" spc="-50" dirty="0">
                <a:solidFill>
                  <a:srgbClr val="FF0000"/>
                </a:solidFill>
              </a:rPr>
              <a:t> mauvais </a:t>
            </a:r>
            <a:endParaRPr lang="fr-FR" sz="4800" b="1" spc="-5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66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communication scientifique écrite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RÃ©sultat de recherche d'images pour &quot;scientific writ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682" y="1698125"/>
            <a:ext cx="2686096" cy="25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2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langage scientifique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571" y="2074334"/>
            <a:ext cx="11342914" cy="3803952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Le langage scientifique est </a:t>
            </a:r>
            <a:r>
              <a:rPr lang="fr-FR" sz="2800" dirty="0" smtClean="0"/>
              <a:t>utilisé pour </a:t>
            </a:r>
            <a:r>
              <a:rPr lang="fr-FR" sz="2800" dirty="0"/>
              <a:t>les </a:t>
            </a:r>
            <a:r>
              <a:rPr lang="fr-FR" sz="2800" dirty="0">
                <a:solidFill>
                  <a:srgbClr val="FF0000"/>
                </a:solidFill>
              </a:rPr>
              <a:t>discussions </a:t>
            </a:r>
            <a:r>
              <a:rPr lang="fr-FR" sz="2800" dirty="0" smtClean="0">
                <a:solidFill>
                  <a:srgbClr val="FF0000"/>
                </a:solidFill>
              </a:rPr>
              <a:t>spécialisées </a:t>
            </a:r>
            <a:r>
              <a:rPr lang="fr-FR" sz="2800" dirty="0" smtClean="0"/>
              <a:t>ainsi que </a:t>
            </a:r>
            <a:r>
              <a:rPr lang="fr-FR" sz="2800" dirty="0"/>
              <a:t>pour les </a:t>
            </a:r>
            <a:r>
              <a:rPr lang="fr-FR" sz="2800" dirty="0">
                <a:solidFill>
                  <a:srgbClr val="FF0000"/>
                </a:solidFill>
              </a:rPr>
              <a:t>publications scientifiques</a:t>
            </a:r>
            <a:r>
              <a:rPr lang="fr-FR" sz="2800" dirty="0"/>
              <a:t>. </a:t>
            </a:r>
            <a:endParaRPr lang="fr-FR" sz="2800" dirty="0" smtClean="0"/>
          </a:p>
          <a:p>
            <a:r>
              <a:rPr lang="fr-FR" sz="2800" dirty="0" smtClean="0"/>
              <a:t>Autrefois</a:t>
            </a:r>
            <a:r>
              <a:rPr lang="fr-FR" sz="2800" dirty="0"/>
              <a:t>, il existait des langues scientifiques </a:t>
            </a:r>
            <a:r>
              <a:rPr lang="fr-FR" sz="2800" dirty="0" smtClean="0"/>
              <a:t>unitaires:</a:t>
            </a:r>
          </a:p>
          <a:p>
            <a:pPr marL="990600" indent="-27146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FF0000"/>
                </a:solidFill>
              </a:rPr>
              <a:t>Le Latin </a:t>
            </a:r>
            <a:r>
              <a:rPr lang="fr-FR" sz="2800" dirty="0" smtClean="0"/>
              <a:t>(pendant des siècles; de la fin de la période médiévale jusqu’au 17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siècle)</a:t>
            </a:r>
          </a:p>
          <a:p>
            <a:pPr marL="990600" indent="-27146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FF0000"/>
                </a:solidFill>
              </a:rPr>
              <a:t>L’Allemand</a:t>
            </a:r>
            <a:r>
              <a:rPr lang="fr-FR" sz="2800" dirty="0" smtClean="0"/>
              <a:t> (langue dominante jusqu’au début du 20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siècle)</a:t>
            </a:r>
          </a:p>
          <a:p>
            <a:pPr marL="990600" indent="-27146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FF0000"/>
                </a:solidFill>
              </a:rPr>
              <a:t>Allemand + Anglais + Français </a:t>
            </a:r>
            <a:r>
              <a:rPr lang="fr-FR" sz="2800" dirty="0" smtClean="0"/>
              <a:t>(Au milieu du 20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siècle) </a:t>
            </a:r>
          </a:p>
          <a:p>
            <a:pPr marL="990600" indent="-271463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L</a:t>
            </a:r>
            <a:r>
              <a:rPr lang="fr-FR" sz="3200" b="1" dirty="0" smtClean="0">
                <a:solidFill>
                  <a:srgbClr val="FF0000"/>
                </a:solidFill>
              </a:rPr>
              <a:t>’Anglais</a:t>
            </a:r>
            <a:r>
              <a:rPr lang="fr-FR" sz="2800" dirty="0" smtClean="0"/>
              <a:t> (actuellement, la langue scientifique la plus importante)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6492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15798" y="944033"/>
            <a:ext cx="11692587" cy="5489424"/>
          </a:xfrm>
        </p:spPr>
        <p:txBody>
          <a:bodyPr>
            <a:normAutofit lnSpcReduction="10000"/>
          </a:bodyPr>
          <a:lstStyle/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 </a:t>
            </a:r>
            <a:r>
              <a:rPr lang="fr-FR" sz="2800" u="sng" dirty="0" smtClean="0"/>
              <a:t>Le </a:t>
            </a:r>
            <a:r>
              <a:rPr lang="fr-FR" sz="2800" u="sng" dirty="0"/>
              <a:t>style scientifique </a:t>
            </a:r>
            <a:r>
              <a:rPr lang="fr-FR" sz="2800" dirty="0"/>
              <a:t>est une manière d'écrire dont la forme et les règles sont propres à la science et à la rédaction de document </a:t>
            </a:r>
            <a:r>
              <a:rPr lang="fr-FR" sz="2800" dirty="0" smtClean="0"/>
              <a:t>scientifique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u="sng" dirty="0" smtClean="0"/>
              <a:t>But:</a:t>
            </a:r>
            <a:r>
              <a:rPr lang="fr-FR" sz="2800" dirty="0" smtClean="0"/>
              <a:t> Informer et présenter au lecteur une solution à un problème scientifique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 </a:t>
            </a:r>
            <a:r>
              <a:rPr lang="fr-FR" sz="2800" u="sng" dirty="0" smtClean="0"/>
              <a:t>Caractéristiques</a:t>
            </a:r>
            <a:r>
              <a:rPr lang="fr-FR" sz="2800" dirty="0" smtClean="0"/>
              <a:t> du style scientifique : </a:t>
            </a:r>
          </a:p>
          <a:p>
            <a:pPr marL="108585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Simplicité ( sans effet de style)</a:t>
            </a:r>
          </a:p>
          <a:p>
            <a:pPr marL="108585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Précision et cohérence du propos</a:t>
            </a:r>
            <a:r>
              <a:rPr lang="fr-FR" sz="2800" dirty="0"/>
              <a:t> (absence </a:t>
            </a:r>
            <a:r>
              <a:rPr lang="fr-FR" sz="2800" dirty="0" smtClean="0"/>
              <a:t>de métaphores, de synonymes multiples pour le même mot)</a:t>
            </a:r>
          </a:p>
          <a:p>
            <a:pPr marL="108585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Phrases courtes</a:t>
            </a:r>
          </a:p>
          <a:p>
            <a:pPr marL="108585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Vocabulaire à usage fréquent</a:t>
            </a:r>
          </a:p>
          <a:p>
            <a:pPr marL="108585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Objectivité</a:t>
            </a:r>
          </a:p>
          <a:p>
            <a:pPr marL="108585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dirty="0" smtClean="0"/>
              <a:t>Temps de conjugaison: Présent simple/forme active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Le Style scientifique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073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b="1" dirty="0" smtClean="0"/>
              <a:t>Pourquoi la communication scientifique?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15686" y="1986353"/>
            <a:ext cx="73478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pc="-50" dirty="0">
                <a:latin typeface="+mj-lt"/>
                <a:ea typeface="+mj-ea"/>
                <a:cs typeface="+mj-cs"/>
              </a:rPr>
              <a:t>La </a:t>
            </a:r>
            <a:r>
              <a:rPr lang="fr-FR" sz="2800" b="1" i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science</a:t>
            </a:r>
            <a:r>
              <a:rPr lang="fr-FR" sz="2400" b="1" spc="-50" dirty="0">
                <a:latin typeface="+mj-lt"/>
                <a:ea typeface="+mj-ea"/>
                <a:cs typeface="+mj-cs"/>
              </a:rPr>
              <a:t> est le </a:t>
            </a:r>
            <a:r>
              <a:rPr lang="fr-FR" sz="2800" b="1" i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résultat de la recherche </a:t>
            </a:r>
            <a:r>
              <a:rPr lang="fr-FR" sz="2400" b="1" spc="-50" dirty="0">
                <a:latin typeface="+mj-lt"/>
                <a:ea typeface="+mj-ea"/>
                <a:cs typeface="+mj-cs"/>
              </a:rPr>
              <a:t>des scientifique. Cette science progresse avec le temps et avec les travaux des scientifiques et chercheurs.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5686" y="3373280"/>
            <a:ext cx="7171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pc="-50" dirty="0" smtClean="0">
                <a:latin typeface="+mj-lt"/>
                <a:ea typeface="+mj-ea"/>
                <a:cs typeface="+mj-cs"/>
              </a:rPr>
              <a:t>Le rôle d’un scientifique/chercheur ne s’arrête pas à la réalisation de la recherche, il doit </a:t>
            </a:r>
            <a:r>
              <a:rPr lang="fr-FR" sz="2800" b="1" i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la</a:t>
            </a:r>
            <a:r>
              <a:rPr lang="fr-FR" sz="2400" b="1" spc="-5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800" b="1" i="1" spc="-5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communiquer aux autres</a:t>
            </a:r>
            <a:endParaRPr lang="fr-FR" sz="2400" b="1" i="1" spc="-5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361" y="4789104"/>
            <a:ext cx="7130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Sans communication la recherche n’avance pas</a:t>
            </a:r>
            <a:r>
              <a:rPr lang="fr-FR" sz="2400" b="1" spc="-50" dirty="0" smtClean="0">
                <a:latin typeface="+mj-lt"/>
                <a:ea typeface="+mj-ea"/>
                <a:cs typeface="+mj-cs"/>
              </a:rPr>
              <a:t>, c’est pourquoi </a:t>
            </a:r>
            <a:r>
              <a:rPr lang="fr-FR" sz="2800" b="1" i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la communication </a:t>
            </a:r>
            <a:r>
              <a:rPr lang="fr-FR" sz="2400" b="1" spc="-50" dirty="0" smtClean="0">
                <a:latin typeface="+mj-lt"/>
                <a:ea typeface="+mj-ea"/>
                <a:cs typeface="+mj-cs"/>
              </a:rPr>
              <a:t>aboutissant à la diffusion de la connaissance </a:t>
            </a:r>
            <a:r>
              <a:rPr lang="fr-FR" sz="2800" b="1" i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est obligatoire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1828" y="1837603"/>
            <a:ext cx="4115372" cy="43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75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15798" y="944033"/>
            <a:ext cx="11692587" cy="5489424"/>
          </a:xfrm>
        </p:spPr>
        <p:txBody>
          <a:bodyPr>
            <a:normAutofit/>
          </a:bodyPr>
          <a:lstStyle/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 Citez vos sources d’information, dans le texte et à la fin du document.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Ecriture des nombres: [de 1 à 9 → en lettres] ; [</a:t>
            </a:r>
            <a:r>
              <a:rPr lang="fr-FR" sz="2800" dirty="0" err="1" smtClean="0"/>
              <a:t>Nobmres</a:t>
            </a:r>
            <a:r>
              <a:rPr lang="fr-FR" sz="2800" dirty="0" smtClean="0"/>
              <a:t> &gt; 9 → en chiffres]. 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Ne pas commencer une phrase par un nombre en chiffres.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Utilisez la forme impersonnelle (éviter </a:t>
            </a:r>
            <a:r>
              <a:rPr lang="fr-FR" sz="2800" b="1" dirty="0" smtClean="0">
                <a:solidFill>
                  <a:srgbClr val="FF0000"/>
                </a:solidFill>
              </a:rPr>
              <a:t>«je» </a:t>
            </a:r>
            <a:r>
              <a:rPr lang="fr-FR" sz="2800" dirty="0" smtClean="0"/>
              <a:t>et </a:t>
            </a:r>
            <a:r>
              <a:rPr lang="fr-FR" sz="2800" dirty="0" smtClean="0">
                <a:solidFill>
                  <a:srgbClr val="FF0000"/>
                </a:solidFill>
              </a:rPr>
              <a:t>«nous»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Evitez les commentaires personnels (je pense que, selon moi….)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Utiliser « et » au lieu de « &amp; »</a:t>
            </a:r>
          </a:p>
          <a:p>
            <a:pPr marL="363538" indent="-187325"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sz="2800" dirty="0" smtClean="0"/>
              <a:t>Utiliser les marqueurs de relation et de transition entre les phrases/paragraphes (Ex. En premier lieu, Par ailleurs, Ainsi, Cependant, En effet, Toutefois, En revanche…etc.)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Quelques règles de l’écriture </a:t>
            </a:r>
            <a:r>
              <a:rPr lang="fr-FR" sz="4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scientifique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456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Quelques exemples</a:t>
            </a:r>
            <a:endParaRPr lang="fr-FR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446312" y="1144208"/>
          <a:ext cx="11114316" cy="4267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12974"/>
                <a:gridCol w="53013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À éviter </a:t>
                      </a:r>
                      <a:endParaRPr lang="fr-FR" sz="2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Remplacer par …..</a:t>
                      </a:r>
                      <a:endParaRPr lang="fr-F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Dans ce texte, nous verrons deux formes</a:t>
                      </a:r>
                      <a:r>
                        <a:rPr lang="fr-FR" sz="2400" baseline="0" dirty="0" smtClean="0"/>
                        <a:t> de ..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8775"/>
                      <a:r>
                        <a:rPr lang="fr-FR" sz="2400" dirty="0" smtClean="0"/>
                        <a:t>Il existe deux formes de …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Smith fait</a:t>
                      </a:r>
                      <a:r>
                        <a:rPr lang="fr-FR" sz="2400" baseline="0" dirty="0" smtClean="0"/>
                        <a:t> une hypothèse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8775"/>
                      <a:r>
                        <a:rPr lang="fr-FR" sz="2400" dirty="0" smtClean="0"/>
                        <a:t>Smith Propose</a:t>
                      </a:r>
                      <a:r>
                        <a:rPr lang="fr-FR" sz="2400" baseline="0" dirty="0" smtClean="0"/>
                        <a:t> une hypothèse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Elle augmente son risque de gagner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8775"/>
                      <a:r>
                        <a:rPr lang="fr-FR" sz="2400" dirty="0" smtClean="0"/>
                        <a:t>Elle augmente sa chance de gagner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Elle augmente ses chances de perdre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8775"/>
                      <a:r>
                        <a:rPr lang="fr-FR" sz="2400" dirty="0" smtClean="0"/>
                        <a:t>Elle augmente ses risques de perdre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Dans cette problématique, nous présenteront les multiples facteurs qui déterminent le phénomène X, facteurs qui nous permettront de mieux comprendre ce phénomène à la fois fascinant</a:t>
                      </a:r>
                      <a:r>
                        <a:rPr lang="fr-FR" sz="2400" baseline="0" dirty="0" smtClean="0"/>
                        <a:t> et complexe.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indent="0"/>
                      <a:r>
                        <a:rPr lang="fr-FR" sz="2400" dirty="0" smtClean="0"/>
                        <a:t>Le</a:t>
                      </a:r>
                      <a:r>
                        <a:rPr lang="fr-FR" sz="2400" baseline="0" dirty="0" smtClean="0"/>
                        <a:t> phénomène X est influencé par de nombreux facteurs.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1629" y="1752600"/>
            <a:ext cx="5715000" cy="2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18514" y="1741714"/>
            <a:ext cx="366848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11629" y="2198914"/>
            <a:ext cx="3810000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618514" y="2177143"/>
            <a:ext cx="3875315" cy="337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11629" y="2667000"/>
            <a:ext cx="4637314" cy="293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18514" y="2667000"/>
            <a:ext cx="4572000" cy="315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11629" y="3080657"/>
            <a:ext cx="4767942" cy="337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618514" y="3113314"/>
            <a:ext cx="4572000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1629" y="3559629"/>
            <a:ext cx="5410200" cy="1785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618514" y="3581400"/>
            <a:ext cx="4724400" cy="707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401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Types de Publications scientifiques</a:t>
            </a:r>
            <a:endParaRPr lang="fr-FR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680" y="918473"/>
            <a:ext cx="8162925" cy="54006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0999" y="1651478"/>
            <a:ext cx="3486151" cy="7583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Article </a:t>
            </a:r>
          </a:p>
          <a:p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original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999" y="2594454"/>
            <a:ext cx="3486151" cy="7107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Article </a:t>
            </a:r>
          </a:p>
          <a:p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revue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75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Types de Publications scientifiques</a:t>
            </a:r>
            <a:endParaRPr lang="fr-FR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818" y="918473"/>
            <a:ext cx="82486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Types de Publications scientifiques</a:t>
            </a:r>
            <a:endParaRPr lang="fr-FR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393" y="976312"/>
            <a:ext cx="81915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15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Types de Publications scientifiques</a:t>
            </a:r>
            <a:endParaRPr lang="fr-FR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00" y="918473"/>
            <a:ext cx="8229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45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7280" y="758952"/>
            <a:ext cx="6490062" cy="3566160"/>
          </a:xfrm>
        </p:spPr>
        <p:txBody>
          <a:bodyPr/>
          <a:lstStyle/>
          <a:p>
            <a:r>
              <a:rPr lang="fr-FR" b="1" dirty="0" smtClean="0"/>
              <a:t>Squelette d’un article scientifique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73715"/>
            <a:ext cx="4561113" cy="62182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8289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4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Structure d’un document scientifiques</a:t>
            </a:r>
            <a:endParaRPr lang="fr-FR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783772" y="879001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1094" y="1301195"/>
            <a:ext cx="105520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+mj-lt"/>
              </a:rPr>
              <a:t>Un document scientifique doit avoir une 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structure logique </a:t>
            </a:r>
            <a:r>
              <a:rPr lang="fr-FR" sz="3200" dirty="0" smtClean="0">
                <a:latin typeface="+mj-lt"/>
              </a:rPr>
              <a:t>bien 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définie</a:t>
            </a:r>
            <a:r>
              <a:rPr lang="fr-FR" sz="3200" dirty="0" smtClean="0">
                <a:latin typeface="+mj-lt"/>
              </a:rPr>
              <a:t> et bien 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claire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+mj-lt"/>
              </a:rPr>
              <a:t>Les articles scientifiques sont souvent organisés suivant le schéma </a:t>
            </a:r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IMRAD</a:t>
            </a:r>
            <a:r>
              <a:rPr lang="fr-FR" sz="3200" dirty="0" smtClean="0">
                <a:latin typeface="+mj-lt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b="1" u="sng" dirty="0" smtClean="0">
                <a:latin typeface="+mj-lt"/>
              </a:rPr>
              <a:t>Le format IMRAD: (ou IMRED)</a:t>
            </a:r>
            <a:r>
              <a:rPr lang="fr-FR" sz="3200" dirty="0" smtClean="0">
                <a:latin typeface="+mj-lt"/>
              </a:rPr>
              <a:t> </a:t>
            </a:r>
          </a:p>
          <a:p>
            <a:pPr indent="631825"/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fr-FR" sz="3200" dirty="0" smtClean="0">
                <a:latin typeface="+mj-lt"/>
              </a:rPr>
              <a:t>NTRODUCTION</a:t>
            </a:r>
          </a:p>
          <a:p>
            <a:pPr indent="631825"/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fr-FR" sz="3200" dirty="0" smtClean="0">
                <a:latin typeface="+mj-lt"/>
              </a:rPr>
              <a:t>ATERIEL ET METHODES</a:t>
            </a:r>
          </a:p>
          <a:p>
            <a:pPr indent="631825"/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fr-FR" sz="3200" dirty="0" smtClean="0">
                <a:latin typeface="+mj-lt"/>
              </a:rPr>
              <a:t>ESULTATS</a:t>
            </a:r>
          </a:p>
          <a:p>
            <a:pPr indent="631825"/>
            <a:r>
              <a:rPr lang="fr-FR" sz="3200" b="1" dirty="0">
                <a:solidFill>
                  <a:srgbClr val="FF0000"/>
                </a:solidFill>
                <a:latin typeface="+mj-lt"/>
              </a:rPr>
              <a:t>D</a:t>
            </a:r>
            <a:r>
              <a:rPr lang="fr-FR" sz="3200" dirty="0" smtClean="0">
                <a:latin typeface="+mj-lt"/>
              </a:rPr>
              <a:t>ISCUSSION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4727" y="30763"/>
            <a:ext cx="9616679" cy="63623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15930" y="-29566"/>
            <a:ext cx="1078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Titre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2427" y="2350137"/>
            <a:ext cx="171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Résumé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54212" y="1179626"/>
            <a:ext cx="2721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Arrière plan, enjeu, problème, hypothèse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65274" y="2150082"/>
            <a:ext cx="20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Expérimental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76796" y="2801039"/>
            <a:ext cx="2500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2060"/>
                </a:solidFill>
              </a:rPr>
              <a:t>Résultats majeurs, signification, nouveauté, conséquences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163" y="5327799"/>
            <a:ext cx="258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Introduction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101" y="5029072"/>
            <a:ext cx="272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</a:rPr>
              <a:t>Arrière plan, enjeu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59101" y="5689499"/>
            <a:ext cx="272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002060"/>
                </a:solidFill>
              </a:rPr>
              <a:t>problème, hypothèse</a:t>
            </a:r>
            <a:endParaRPr lang="fr-FR" sz="2100" b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79697" y="310548"/>
            <a:ext cx="303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Matériel et Méthodes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01279" y="1732788"/>
            <a:ext cx="303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Résultats et Discussion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77125" y="3264508"/>
            <a:ext cx="303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Conclusion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42500" y="3910003"/>
            <a:ext cx="356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2060"/>
                </a:solidFill>
              </a:rPr>
              <a:t>Résultats majeurs, Signification, Nouveauté, Conséquences, perspectives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620059" y="5513393"/>
            <a:ext cx="303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Références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85291" y="933440"/>
            <a:ext cx="3727939" cy="3530561"/>
          </a:xfrm>
          <a:prstGeom prst="roundRect">
            <a:avLst>
              <a:gd name="adj" fmla="val 11301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485291" y="104913"/>
            <a:ext cx="3727939" cy="43200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485291" y="4860528"/>
            <a:ext cx="3727939" cy="1471071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8056226" y="176565"/>
            <a:ext cx="3672000" cy="132285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8103322" y="1720007"/>
            <a:ext cx="3672000" cy="132285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8189510" y="3366099"/>
            <a:ext cx="3672000" cy="1799372"/>
          </a:xfrm>
          <a:prstGeom prst="roundRect">
            <a:avLst>
              <a:gd name="adj" fmla="val 10152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8161540" y="5597111"/>
            <a:ext cx="3727939" cy="59949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656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Processus de la publication d’une recherche dans une revue scientifique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75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b="1" dirty="0" smtClean="0"/>
              <a:t>Communication pour scientifique</a:t>
            </a:r>
            <a:endParaRPr lang="fr-FR" b="1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6571" y="1976362"/>
            <a:ext cx="11462658" cy="4023360"/>
          </a:xfrm>
        </p:spPr>
        <p:txBody>
          <a:bodyPr vert="horz">
            <a:normAutofit fontScale="92500" lnSpcReduction="10000"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000" dirty="0" smtClean="0"/>
              <a:t> </a:t>
            </a:r>
            <a:r>
              <a:rPr lang="fr-FR" sz="3200" dirty="0" smtClean="0"/>
              <a:t>Avoir les </a:t>
            </a:r>
            <a:r>
              <a:rPr lang="fr-FR" sz="3200" dirty="0" smtClean="0">
                <a:solidFill>
                  <a:srgbClr val="FF0000"/>
                </a:solidFill>
              </a:rPr>
              <a:t>compétences pour communiquer </a:t>
            </a:r>
            <a:r>
              <a:rPr lang="fr-FR" sz="3200" dirty="0" smtClean="0"/>
              <a:t>ses idées, ses résultats de recherche…etc. est </a:t>
            </a:r>
            <a:r>
              <a:rPr lang="fr-FR" sz="3200" dirty="0" smtClean="0">
                <a:solidFill>
                  <a:srgbClr val="FF0000"/>
                </a:solidFill>
              </a:rPr>
              <a:t>important pour un scientifique</a:t>
            </a:r>
          </a:p>
          <a:p>
            <a:pPr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Type d’audience: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Scientifiques (spécialistes ou pas)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Non-scientifiques</a:t>
            </a:r>
            <a:endParaRPr lang="fr-FR" sz="2800" dirty="0"/>
          </a:p>
          <a:p>
            <a:pPr marL="457200" lvl="1" indent="-4572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/>
              <a:t>Les compétences de communication requises pour un scientifiques :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Il faut qu’il soit capable de </a:t>
            </a:r>
            <a:r>
              <a:rPr lang="fr-FR" sz="3200" dirty="0">
                <a:solidFill>
                  <a:srgbClr val="C00000"/>
                </a:solidFill>
              </a:rPr>
              <a:t>communique par écrit </a:t>
            </a:r>
            <a:r>
              <a:rPr lang="fr-FR" sz="2800" dirty="0"/>
              <a:t>(communication écrite)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Et de faire une présentation qui implique une </a:t>
            </a:r>
            <a:r>
              <a:rPr lang="fr-FR" sz="3200" dirty="0">
                <a:solidFill>
                  <a:srgbClr val="C00000"/>
                </a:solidFill>
              </a:rPr>
              <a:t>communication orale </a:t>
            </a:r>
            <a:r>
              <a:rPr lang="fr-FR" sz="2800" dirty="0"/>
              <a:t>et </a:t>
            </a:r>
            <a:r>
              <a:rPr lang="fr-FR" sz="3200" dirty="0">
                <a:solidFill>
                  <a:srgbClr val="C00000"/>
                </a:solidFill>
              </a:rPr>
              <a:t>visuelle</a:t>
            </a:r>
          </a:p>
        </p:txBody>
      </p:sp>
    </p:spTree>
    <p:extLst>
      <p:ext uri="{BB962C8B-B14F-4D97-AF65-F5344CB8AC3E}">
        <p14:creationId xmlns:p14="http://schemas.microsoft.com/office/powerpoint/2010/main" xmlns="" val="346268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756" y="1358074"/>
            <a:ext cx="1709057" cy="7209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smtClean="0">
                <a:solidFill>
                  <a:schemeClr val="tx1"/>
                </a:solidFill>
                <a:latin typeface="+mj-lt"/>
              </a:rPr>
              <a:t>La recherche</a:t>
            </a:r>
            <a:endParaRPr lang="fr-FR" sz="2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912" y="1380950"/>
            <a:ext cx="1709057" cy="7209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La rédaction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8917" y="1368322"/>
            <a:ext cx="1709057" cy="72096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Envoie de l’article 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4224" y="1148824"/>
            <a:ext cx="1709057" cy="115996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Sélection par le comité éditorial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4754" y="1165790"/>
            <a:ext cx="2360841" cy="110553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Evaluation approfondie par le comité de lecture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20275" y="2822766"/>
            <a:ext cx="1905320" cy="134113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Corrections majeures ou mineures par les auteurs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62422" y="4673194"/>
            <a:ext cx="2048898" cy="110553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Acceptation finale de l’article par l’éditeur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3364" y="4711786"/>
            <a:ext cx="2034277" cy="110553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Production des épreuves (proof) par la revue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830" y="4767346"/>
            <a:ext cx="2107753" cy="110553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Correction des épreuves par les auteurs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6834" y="4724256"/>
            <a:ext cx="1618915" cy="11917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Publication de l’article en ligne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482" y="4758768"/>
            <a:ext cx="1578571" cy="11917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  <a:latin typeface="+mj-lt"/>
              </a:rPr>
              <a:t>Impression de la version papier</a:t>
            </a:r>
            <a:endParaRPr lang="fr-FR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269932" y="1589932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4483300" y="1600180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6692699" y="1612808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8887531" y="1600039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5400000">
            <a:off x="10586348" y="2435996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5400000">
            <a:off x="10586347" y="4284991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flipH="1">
            <a:off x="9288916" y="5097337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flipH="1">
            <a:off x="6749858" y="5148399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flipH="1">
            <a:off x="4137739" y="5191489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flipH="1">
            <a:off x="2016239" y="5166052"/>
            <a:ext cx="432000" cy="257249"/>
          </a:xfrm>
          <a:prstGeom prst="rightArrow">
            <a:avLst>
              <a:gd name="adj1" fmla="val 49993"/>
              <a:gd name="adj2" fmla="val 62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218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632" y="0"/>
            <a:ext cx="11658600" cy="634365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279571" y="478302"/>
            <a:ext cx="6531429" cy="2082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800" b="1" dirty="0" smtClean="0">
                <a:solidFill>
                  <a:srgbClr val="002060"/>
                </a:solidFill>
              </a:rPr>
              <a:t>La communication orale</a:t>
            </a:r>
            <a:endParaRPr lang="fr-FR" sz="6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5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5400" b="1" dirty="0" smtClean="0"/>
              <a:t>Situations de la communication orale Face à Face</a:t>
            </a:r>
            <a:endParaRPr lang="fr-FR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787791" y="1904891"/>
            <a:ext cx="2461846" cy="1122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Entre deux personnes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6471137" y="1867376"/>
            <a:ext cx="3193366" cy="8101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Dans un groupe</a:t>
            </a:r>
            <a:endParaRPr lang="fr-FR" sz="3600" dirty="0"/>
          </a:p>
        </p:txBody>
      </p:sp>
      <p:sp>
        <p:nvSpPr>
          <p:cNvPr id="7" name="Rectangle 6"/>
          <p:cNvSpPr/>
          <p:nvPr/>
        </p:nvSpPr>
        <p:spPr>
          <a:xfrm>
            <a:off x="4360984" y="3179829"/>
            <a:ext cx="3432517" cy="990069"/>
          </a:xfrm>
          <a:prstGeom prst="rect">
            <a:avLst/>
          </a:prstGeom>
          <a:solidFill>
            <a:srgbClr val="FFD1D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Communication multidirectionnelle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8384344" y="3179829"/>
            <a:ext cx="3432517" cy="990069"/>
          </a:xfrm>
          <a:prstGeom prst="rect">
            <a:avLst/>
          </a:prstGeom>
          <a:solidFill>
            <a:srgbClr val="FFD1D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Communication unidirectionnelle</a:t>
            </a:r>
            <a:endParaRPr lang="fr-FR" sz="3200" dirty="0"/>
          </a:p>
        </p:txBody>
      </p:sp>
      <p:sp>
        <p:nvSpPr>
          <p:cNvPr id="9" name="Rectangle 8"/>
          <p:cNvSpPr/>
          <p:nvPr/>
        </p:nvSpPr>
        <p:spPr>
          <a:xfrm>
            <a:off x="5155809" y="5256518"/>
            <a:ext cx="1941341" cy="87923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Réunion</a:t>
            </a:r>
            <a:endParaRPr lang="fr-FR" sz="3600" dirty="0"/>
          </a:p>
        </p:txBody>
      </p:sp>
      <p:sp>
        <p:nvSpPr>
          <p:cNvPr id="10" name="Rectangle 9"/>
          <p:cNvSpPr/>
          <p:nvPr/>
        </p:nvSpPr>
        <p:spPr>
          <a:xfrm>
            <a:off x="8999805" y="4814977"/>
            <a:ext cx="2201594" cy="143554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Exposé,</a:t>
            </a:r>
          </a:p>
          <a:p>
            <a:pPr algn="ctr"/>
            <a:r>
              <a:rPr lang="fr-FR" sz="3200" dirty="0" smtClean="0"/>
              <a:t>Soutenance</a:t>
            </a:r>
          </a:p>
          <a:p>
            <a:pPr algn="ctr"/>
            <a:r>
              <a:rPr lang="fr-FR" sz="3200" dirty="0" smtClean="0"/>
              <a:t>Conférence</a:t>
            </a:r>
            <a:endParaRPr lang="fr-FR" sz="3200" dirty="0"/>
          </a:p>
        </p:txBody>
      </p:sp>
      <p:sp>
        <p:nvSpPr>
          <p:cNvPr id="11" name="Rectangle 10"/>
          <p:cNvSpPr/>
          <p:nvPr/>
        </p:nvSpPr>
        <p:spPr>
          <a:xfrm>
            <a:off x="928293" y="5286775"/>
            <a:ext cx="1941341" cy="87923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Entretien</a:t>
            </a:r>
            <a:endParaRPr lang="fr-FR" sz="3600" dirty="0"/>
          </a:p>
        </p:txBody>
      </p:sp>
      <p:sp>
        <p:nvSpPr>
          <p:cNvPr id="12" name="Flèche vers le bas 11"/>
          <p:cNvSpPr/>
          <p:nvPr/>
        </p:nvSpPr>
        <p:spPr>
          <a:xfrm>
            <a:off x="1659987" y="3047888"/>
            <a:ext cx="484632" cy="21945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3" name="Flèche vers le bas 12"/>
          <p:cNvSpPr/>
          <p:nvPr/>
        </p:nvSpPr>
        <p:spPr>
          <a:xfrm>
            <a:off x="5992837" y="4203892"/>
            <a:ext cx="375958" cy="101745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sp>
        <p:nvSpPr>
          <p:cNvPr id="14" name="Flèche vers le bas 13"/>
          <p:cNvSpPr/>
          <p:nvPr/>
        </p:nvSpPr>
        <p:spPr>
          <a:xfrm>
            <a:off x="9907524" y="4203892"/>
            <a:ext cx="375958" cy="58294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cxnSp>
        <p:nvCxnSpPr>
          <p:cNvPr id="16" name="Connecteur droit avec flèche 15"/>
          <p:cNvCxnSpPr>
            <a:stCxn id="6" idx="2"/>
            <a:endCxn id="7" idx="0"/>
          </p:cNvCxnSpPr>
          <p:nvPr/>
        </p:nvCxnSpPr>
        <p:spPr>
          <a:xfrm flipH="1">
            <a:off x="6077243" y="2677550"/>
            <a:ext cx="1990577" cy="5022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8019289" y="2677549"/>
            <a:ext cx="1990577" cy="4460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544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communication scientifique orale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366682"/>
            <a:ext cx="10058400" cy="3502412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+mj-lt"/>
              </a:rPr>
              <a:t>Cette communication s’établie généralement entre les scientifiques ayant des intérêts communs, ou </a:t>
            </a:r>
            <a:r>
              <a:rPr lang="fr-FR" sz="3600" b="1" dirty="0" smtClean="0">
                <a:solidFill>
                  <a:schemeClr val="tx1"/>
                </a:solidFill>
                <a:latin typeface="+mj-lt"/>
              </a:rPr>
              <a:t>appartenant </a:t>
            </a:r>
            <a:r>
              <a:rPr lang="fr-FR" sz="3600" b="1" dirty="0">
                <a:solidFill>
                  <a:schemeClr val="tx1"/>
                </a:solidFill>
                <a:latin typeface="+mj-lt"/>
              </a:rPr>
              <a:t>à la même </a:t>
            </a:r>
            <a:r>
              <a:rPr lang="fr-FR" sz="3600" b="1" dirty="0" smtClean="0">
                <a:solidFill>
                  <a:schemeClr val="tx1"/>
                </a:solidFill>
                <a:latin typeface="+mj-lt"/>
              </a:rPr>
              <a:t>discipline</a:t>
            </a:r>
            <a:r>
              <a:rPr lang="fr-FR" sz="3600" b="1" dirty="0">
                <a:solidFill>
                  <a:schemeClr val="tx1"/>
                </a:solidFill>
                <a:latin typeface="+mj-lt"/>
              </a:rPr>
              <a:t>.</a:t>
            </a:r>
            <a:endParaRPr lang="fr-FR" sz="3600" b="1" dirty="0" smtClean="0">
              <a:solidFill>
                <a:schemeClr val="tx1"/>
              </a:solidFill>
              <a:latin typeface="+mj-lt"/>
            </a:endParaRPr>
          </a:p>
          <a:p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168043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211263"/>
            <a:ext cx="80962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0"/>
            <a:ext cx="3966882" cy="56711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b="1" u="sng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sz="3600" b="1" u="sng" dirty="0" smtClean="0">
                <a:solidFill>
                  <a:srgbClr val="FF0000"/>
                </a:solidFill>
                <a:latin typeface="+mj-lt"/>
              </a:rPr>
              <a:t>1.  La soutenance</a:t>
            </a:r>
          </a:p>
          <a:p>
            <a:endParaRPr lang="fr-FR" sz="3200" b="1" u="sng" dirty="0" smtClean="0">
              <a:solidFill>
                <a:srgbClr val="FF0000"/>
              </a:solidFill>
              <a:latin typeface="+mj-lt"/>
            </a:endParaRPr>
          </a:p>
          <a:p>
            <a:pPr marL="363538" indent="0"/>
            <a:r>
              <a:rPr lang="fr-FR" sz="2800" dirty="0" smtClean="0">
                <a:latin typeface="+mj-lt"/>
              </a:rPr>
              <a:t>Un étudiant (en Master/Doctorat) doit présenter son travail de fin de cycle (mémoire/thèse) oralement devant un jury afin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d’avoir son diplôme</a:t>
            </a:r>
            <a:endParaRPr lang="fr-FR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75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420520"/>
            <a:ext cx="4356847" cy="5697892"/>
          </a:xfrm>
        </p:spPr>
        <p:txBody>
          <a:bodyPr>
            <a:normAutofit lnSpcReduction="10000"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  <a:latin typeface="+mj-lt"/>
              </a:rPr>
              <a:t>2. La </a:t>
            </a:r>
            <a:r>
              <a:rPr lang="fr-FR" sz="3200" b="1" u="sng" dirty="0">
                <a:solidFill>
                  <a:srgbClr val="FF0000"/>
                </a:solidFill>
                <a:latin typeface="+mj-lt"/>
              </a:rPr>
              <a:t>Les conférences</a:t>
            </a:r>
          </a:p>
          <a:p>
            <a:pPr marL="363538" indent="0"/>
            <a:r>
              <a:rPr lang="fr-FR" sz="2800" dirty="0">
                <a:latin typeface="+mj-lt"/>
              </a:rPr>
              <a:t>Il s’agit de Congrès, séminaires, symposiums, colloques, Nationaux ou Internationaux, dans lesquels 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les chercheurs se réunissent </a:t>
            </a:r>
            <a:r>
              <a:rPr lang="fr-FR" sz="2800" dirty="0">
                <a:latin typeface="+mj-lt"/>
              </a:rPr>
              <a:t>pour 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présenter leur travaux </a:t>
            </a:r>
            <a:r>
              <a:rPr lang="fr-FR" sz="2800" dirty="0">
                <a:latin typeface="+mj-lt"/>
              </a:rPr>
              <a:t>et aussi pour profiter des 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opportunités</a:t>
            </a:r>
            <a:r>
              <a:rPr lang="fr-FR" sz="2800" dirty="0">
                <a:latin typeface="+mj-lt"/>
              </a:rPr>
              <a:t> que ces rencontres offrent pour la 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réalisation de nouvelles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recherches</a:t>
            </a:r>
          </a:p>
          <a:p>
            <a:pPr marL="363538" indent="0"/>
            <a:endParaRPr lang="fr-FR" sz="2800" b="1" dirty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fr-FR" sz="3200" b="1" dirty="0" smtClean="0">
                <a:solidFill>
                  <a:srgbClr val="002060"/>
                </a:solidFill>
              </a:rPr>
              <a:t>Présentation orale →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RÃ©sultat de recherche d'images pour &quot;scientific meeti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799" y="420520"/>
            <a:ext cx="7848201" cy="58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41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3867"/>
            <a:ext cx="8534400" cy="52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420519"/>
            <a:ext cx="4356847" cy="5879709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u="sng" dirty="0" smtClean="0">
                <a:solidFill>
                  <a:srgbClr val="FF0000"/>
                </a:solidFill>
                <a:latin typeface="+mj-lt"/>
              </a:rPr>
              <a:t>2. La Les conférences</a:t>
            </a:r>
          </a:p>
          <a:p>
            <a:pPr marL="363538" indent="0"/>
            <a:r>
              <a:rPr lang="fr-FR" sz="2800" dirty="0" smtClean="0">
                <a:latin typeface="+mj-lt"/>
              </a:rPr>
              <a:t>Il s’agit de Congrès, séminaires, symposiums, colloques, Nationaux ou Internationaux, dans lesquels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les chercheurs se réunissent </a:t>
            </a:r>
            <a:r>
              <a:rPr lang="fr-FR" sz="2800" dirty="0" smtClean="0">
                <a:latin typeface="+mj-lt"/>
              </a:rPr>
              <a:t>pour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présenter leur travaux </a:t>
            </a:r>
            <a:r>
              <a:rPr lang="fr-FR" sz="2800" dirty="0" smtClean="0">
                <a:latin typeface="+mj-lt"/>
              </a:rPr>
              <a:t>et aussi pour profiter des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opportunités</a:t>
            </a:r>
            <a:r>
              <a:rPr lang="fr-FR" sz="2800" dirty="0" smtClean="0">
                <a:latin typeface="+mj-lt"/>
              </a:rPr>
              <a:t> que ces rencontres offrent pour la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réalisation de nouvelles recherches</a:t>
            </a:r>
          </a:p>
          <a:p>
            <a:pPr marL="363538" indent="0"/>
            <a:endParaRPr lang="fr-FR" sz="2800" b="1" dirty="0" smtClean="0">
              <a:solidFill>
                <a:srgbClr val="FF0000"/>
              </a:solidFill>
              <a:latin typeface="+mj-lt"/>
            </a:endParaRPr>
          </a:p>
          <a:p>
            <a:pPr marL="901700" indent="0"/>
            <a:r>
              <a:rPr lang="fr-FR" sz="3200" b="1" dirty="0" smtClean="0">
                <a:solidFill>
                  <a:srgbClr val="002060"/>
                </a:solidFill>
              </a:rPr>
              <a:t>Présentation affichée (poster) →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89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0"/>
            <a:ext cx="3643532" cy="6414868"/>
          </a:xfrm>
        </p:spPr>
        <p:txBody>
          <a:bodyPr>
            <a:normAutofit/>
          </a:bodyPr>
          <a:lstStyle/>
          <a:p>
            <a:endParaRPr lang="fr-FR" sz="2800" dirty="0">
              <a:latin typeface="+mj-lt"/>
            </a:endParaRPr>
          </a:p>
          <a:p>
            <a:r>
              <a:rPr lang="fr-FR" sz="3200" b="1" u="sng" dirty="0" smtClean="0">
                <a:solidFill>
                  <a:srgbClr val="FF0000"/>
                </a:solidFill>
                <a:latin typeface="+mj-lt"/>
              </a:rPr>
              <a:t>3. Les </a:t>
            </a:r>
            <a:r>
              <a:rPr lang="fr-FR" sz="3200" b="1" u="sng" dirty="0">
                <a:solidFill>
                  <a:srgbClr val="FF0000"/>
                </a:solidFill>
                <a:latin typeface="+mj-lt"/>
              </a:rPr>
              <a:t>réunions</a:t>
            </a:r>
          </a:p>
          <a:p>
            <a:pPr marL="365125" indent="0"/>
            <a:r>
              <a:rPr lang="fr-FR" sz="2800" dirty="0">
                <a:latin typeface="+mj-lt"/>
              </a:rPr>
              <a:t>S’établissent entre les </a:t>
            </a:r>
            <a:r>
              <a:rPr lang="fr-FR" sz="2600" dirty="0">
                <a:latin typeface="+mj-lt"/>
              </a:rPr>
              <a:t>scientifiques/chercheurs</a:t>
            </a:r>
            <a:r>
              <a:rPr lang="fr-FR" sz="2800" dirty="0">
                <a:latin typeface="+mj-lt"/>
              </a:rPr>
              <a:t> du même laboratoire ou du même groupe de recherche, ou entre les groupes de recherche ayant des intérêts communs </a:t>
            </a:r>
          </a:p>
          <a:p>
            <a:endParaRPr lang="fr-FR" dirty="0"/>
          </a:p>
        </p:txBody>
      </p:sp>
      <p:pic>
        <p:nvPicPr>
          <p:cNvPr id="4098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142" y="705251"/>
            <a:ext cx="8421858" cy="56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23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Techniques de communication orale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53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52" y="719408"/>
            <a:ext cx="2847034" cy="913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Communication orale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3231803" y="152399"/>
            <a:ext cx="1582616" cy="91286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Verbale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803" y="1253726"/>
            <a:ext cx="1582616" cy="912530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Non-verbale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3048001" y="637748"/>
            <a:ext cx="185057" cy="1043490"/>
          </a:xfrm>
          <a:prstGeom prst="leftBrace">
            <a:avLst>
              <a:gd name="adj1" fmla="val 61010"/>
              <a:gd name="adj2" fmla="val 4895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9970" y="337456"/>
            <a:ext cx="1231340" cy="56605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b="1" u="sng" dirty="0" smtClean="0">
                <a:solidFill>
                  <a:srgbClr val="002060"/>
                </a:solidFill>
              </a:rPr>
              <a:t>Mots</a:t>
            </a:r>
            <a:endParaRPr lang="fr-FR" sz="3000" b="1" u="sng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0366" y="1382484"/>
            <a:ext cx="3735054" cy="98719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000" dirty="0" smtClean="0">
                <a:solidFill>
                  <a:srgbClr val="002060"/>
                </a:solidFill>
              </a:rPr>
              <a:t>- Langage corporel</a:t>
            </a:r>
          </a:p>
          <a:p>
            <a:r>
              <a:rPr lang="fr-FR" sz="3000" dirty="0" smtClean="0">
                <a:solidFill>
                  <a:srgbClr val="002060"/>
                </a:solidFill>
              </a:rPr>
              <a:t>- Ton et nuances orales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4916" y="215846"/>
            <a:ext cx="3375826" cy="7747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dirty="0" smtClean="0">
                <a:solidFill>
                  <a:srgbClr val="002060"/>
                </a:solidFill>
              </a:rPr>
              <a:t>=&gt; Ce que vous dites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4916" y="1382484"/>
            <a:ext cx="2668255" cy="14008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6088" indent="-446088"/>
            <a:r>
              <a:rPr lang="fr-FR" sz="3000" dirty="0" smtClean="0">
                <a:solidFill>
                  <a:srgbClr val="002060"/>
                </a:solidFill>
              </a:rPr>
              <a:t>=&gt; La </a:t>
            </a:r>
            <a:r>
              <a:rPr lang="fr-FR" sz="3000" b="1" u="sng" dirty="0" smtClean="0">
                <a:solidFill>
                  <a:srgbClr val="FF0000"/>
                </a:solidFill>
              </a:rPr>
              <a:t>Manière</a:t>
            </a:r>
            <a:r>
              <a:rPr lang="fr-FR" sz="3000" dirty="0" smtClean="0">
                <a:solidFill>
                  <a:srgbClr val="002060"/>
                </a:solidFill>
              </a:rPr>
              <a:t> dont vous le dites</a:t>
            </a:r>
            <a:endParaRPr lang="fr-FR" sz="3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97669" y="355142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dirty="0">
                <a:solidFill>
                  <a:srgbClr val="002060"/>
                </a:solidFill>
              </a:rPr>
              <a:t>=&gt;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1212" y="1632856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dirty="0">
                <a:solidFill>
                  <a:srgbClr val="002060"/>
                </a:solidFill>
              </a:rPr>
              <a:t>=&gt;</a:t>
            </a: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580081"/>
              </p:ext>
            </p:extLst>
          </p:nvPr>
        </p:nvGraphicFramePr>
        <p:xfrm>
          <a:off x="5943601" y="3254829"/>
          <a:ext cx="4974770" cy="291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5323236"/>
              </p:ext>
            </p:extLst>
          </p:nvPr>
        </p:nvGraphicFramePr>
        <p:xfrm>
          <a:off x="166217" y="3088128"/>
          <a:ext cx="4572000" cy="304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2351311" y="2696243"/>
            <a:ext cx="967576" cy="40277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Mots</a:t>
            </a:r>
          </a:p>
        </p:txBody>
      </p:sp>
      <p:cxnSp>
        <p:nvCxnSpPr>
          <p:cNvPr id="21" name="Connecteur droit 20"/>
          <p:cNvCxnSpPr>
            <a:stCxn id="19" idx="2"/>
          </p:cNvCxnSpPr>
          <p:nvPr/>
        </p:nvCxnSpPr>
        <p:spPr>
          <a:xfrm flipH="1">
            <a:off x="2743198" y="3099013"/>
            <a:ext cx="91901" cy="4497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36914" y="5853100"/>
            <a:ext cx="1794889" cy="40277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Non verbale</a:t>
            </a:r>
            <a:endParaRPr lang="fr-FR" sz="2400" b="1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2288408" y="5606143"/>
            <a:ext cx="45950" cy="24695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142514" y="2875856"/>
            <a:ext cx="967576" cy="40277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Mots</a:t>
            </a:r>
          </a:p>
        </p:txBody>
      </p:sp>
      <p:cxnSp>
        <p:nvCxnSpPr>
          <p:cNvPr id="26" name="Connecteur droit 25"/>
          <p:cNvCxnSpPr>
            <a:stCxn id="25" idx="2"/>
          </p:cNvCxnSpPr>
          <p:nvPr/>
        </p:nvCxnSpPr>
        <p:spPr>
          <a:xfrm flipH="1">
            <a:off x="8534401" y="3278626"/>
            <a:ext cx="91901" cy="4497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44916" y="5729620"/>
            <a:ext cx="2439655" cy="40992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Langage corporel</a:t>
            </a:r>
            <a:endParaRPr lang="fr-FR" sz="2400" b="1" dirty="0">
              <a:solidFill>
                <a:srgbClr val="002060"/>
              </a:solidFill>
            </a:endParaRPr>
          </a:p>
        </p:txBody>
      </p:sp>
      <p:cxnSp>
        <p:nvCxnSpPr>
          <p:cNvPr id="28" name="Connecteur droit 27"/>
          <p:cNvCxnSpPr>
            <a:endCxn id="27" idx="0"/>
          </p:cNvCxnSpPr>
          <p:nvPr/>
        </p:nvCxnSpPr>
        <p:spPr>
          <a:xfrm flipH="1">
            <a:off x="5964744" y="4822371"/>
            <a:ext cx="773513" cy="907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33872" y="5606143"/>
            <a:ext cx="2439655" cy="649727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Ton et nuances orales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cxnSp>
        <p:nvCxnSpPr>
          <p:cNvPr id="33" name="Connecteur droit 32"/>
          <p:cNvCxnSpPr>
            <a:endCxn id="32" idx="0"/>
          </p:cNvCxnSpPr>
          <p:nvPr/>
        </p:nvCxnSpPr>
        <p:spPr>
          <a:xfrm>
            <a:off x="9711310" y="4746171"/>
            <a:ext cx="842390" cy="8599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3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Graphic spid="17" grpId="0">
        <p:bldAsOne/>
      </p:bldGraphic>
      <p:bldGraphic spid="18" grpId="0">
        <p:bldAsOne/>
      </p:bldGraphic>
      <p:bldP spid="19" grpId="0" animBg="1"/>
      <p:bldP spid="22" grpId="0" animBg="1"/>
      <p:bldP spid="25" grpId="0" animBg="1"/>
      <p:bldP spid="27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500" y="87476"/>
            <a:ext cx="8927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Types de communication scientifique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83772" y="966089"/>
            <a:ext cx="10406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47801" y="1105502"/>
            <a:ext cx="10058400" cy="511023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</a:rPr>
              <a:t> Communication écrite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Les mémoires/thèses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Les articles scientifiques (publiés dans les journaux scientifiques)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Les rapports de laboratoire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Les livres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</a:rPr>
              <a:t> Communication orale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Présentation d’un travail lors d’une réunion de laboratoire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Soutenance de mémoire/thèse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Présentation orale dans un congrès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</a:rPr>
              <a:t> Communication visuelle</a:t>
            </a:r>
            <a:r>
              <a:rPr lang="fr-FR" sz="2800" dirty="0" smtClean="0"/>
              <a:t>	</a:t>
            </a:r>
          </a:p>
          <a:p>
            <a:pPr marL="725488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fr-FR" sz="2600" dirty="0" smtClean="0"/>
              <a:t>Le poster scientifique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xmlns="" val="362411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66" y="1277470"/>
            <a:ext cx="8981592" cy="4894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35" y="66489"/>
            <a:ext cx="12008224" cy="121098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+mj-lt"/>
              </a:rPr>
              <a:t>II y a  </a:t>
            </a:r>
            <a:r>
              <a:rPr lang="fr-FR" sz="3600" b="1" u="sng" dirty="0">
                <a:latin typeface="+mj-lt"/>
              </a:rPr>
              <a:t>TOUJOURS</a:t>
            </a:r>
            <a:r>
              <a:rPr lang="fr-FR" sz="3600" dirty="0">
                <a:latin typeface="+mj-lt"/>
              </a:rPr>
              <a:t> une </a:t>
            </a:r>
            <a:r>
              <a:rPr lang="fr-FR" sz="3600" b="1" dirty="0">
                <a:solidFill>
                  <a:srgbClr val="FF0000"/>
                </a:solidFill>
                <a:latin typeface="+mj-lt"/>
              </a:rPr>
              <a:t>déperdition de l’information</a:t>
            </a:r>
            <a:r>
              <a:rPr lang="fr-FR" sz="3600" dirty="0">
                <a:latin typeface="+mj-lt"/>
              </a:rPr>
              <a:t> entre l’émission et la réception du message.</a:t>
            </a:r>
          </a:p>
        </p:txBody>
      </p:sp>
    </p:spTree>
    <p:extLst>
      <p:ext uri="{BB962C8B-B14F-4D97-AF65-F5344CB8AC3E}">
        <p14:creationId xmlns:p14="http://schemas.microsoft.com/office/powerpoint/2010/main" xmlns="" val="59490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6285" y="222682"/>
            <a:ext cx="12003366" cy="1314833"/>
          </a:xfrm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Réussir</a:t>
            </a:r>
            <a:r>
              <a:rPr lang="fr-FR" sz="4400" b="1" dirty="0" smtClean="0">
                <a:solidFill>
                  <a:srgbClr val="002060"/>
                </a:solidFill>
              </a:rPr>
              <a:t> une présentation orale </a:t>
            </a:r>
            <a:br>
              <a:rPr lang="fr-FR" sz="4400" b="1" dirty="0" smtClean="0">
                <a:solidFill>
                  <a:srgbClr val="002060"/>
                </a:solidFill>
              </a:rPr>
            </a:br>
            <a:r>
              <a:rPr lang="fr-FR" sz="4400" b="1" dirty="0" smtClean="0">
                <a:solidFill>
                  <a:srgbClr val="002060"/>
                </a:solidFill>
              </a:rPr>
              <a:t>=&gt; </a:t>
            </a:r>
            <a:r>
              <a:rPr lang="fr-FR" sz="4400" b="1" dirty="0" smtClean="0">
                <a:solidFill>
                  <a:srgbClr val="FF0000"/>
                </a:solidFill>
              </a:rPr>
              <a:t>Transmettre </a:t>
            </a:r>
            <a:r>
              <a:rPr lang="fr-FR" sz="4400" b="1" u="sng" dirty="0" smtClean="0">
                <a:solidFill>
                  <a:srgbClr val="FF0000"/>
                </a:solidFill>
              </a:rPr>
              <a:t>efficacement</a:t>
            </a:r>
            <a:r>
              <a:rPr lang="fr-FR" sz="4400" b="1" dirty="0" smtClean="0">
                <a:solidFill>
                  <a:srgbClr val="FF0000"/>
                </a:solidFill>
              </a:rPr>
              <a:t> </a:t>
            </a:r>
            <a:r>
              <a:rPr lang="fr-FR" sz="4400" b="1" dirty="0" smtClean="0">
                <a:solidFill>
                  <a:srgbClr val="002060"/>
                </a:solidFill>
              </a:rPr>
              <a:t>le </a:t>
            </a:r>
            <a:r>
              <a:rPr lang="fr-FR" sz="4400" b="1" dirty="0" smtClean="0">
                <a:solidFill>
                  <a:srgbClr val="FF0000"/>
                </a:solidFill>
              </a:rPr>
              <a:t>message</a:t>
            </a:r>
            <a:r>
              <a:rPr lang="fr-FR" sz="4400" b="1" dirty="0" smtClean="0">
                <a:solidFill>
                  <a:srgbClr val="002060"/>
                </a:solidFill>
              </a:rPr>
              <a:t> à l’auditoire</a:t>
            </a:r>
            <a:endParaRPr lang="fr-FR" sz="44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388658" y="1904898"/>
            <a:ext cx="8552329" cy="2909149"/>
          </a:xfrm>
        </p:spPr>
        <p:txBody>
          <a:bodyPr>
            <a:noAutofit/>
          </a:bodyPr>
          <a:lstStyle/>
          <a:p>
            <a:pPr marL="457200" indent="-457200">
              <a:spcAft>
                <a:spcPts val="30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fr-FR" sz="4000" dirty="0"/>
              <a:t>Il faut avoir un message précis et très clair</a:t>
            </a:r>
          </a:p>
          <a:p>
            <a:pPr marL="457200" indent="-457200">
              <a:spcAft>
                <a:spcPts val="30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fr-FR" sz="4000" dirty="0"/>
              <a:t>IL faut maîtriser la manière de le transmettre (langage non verbal)</a:t>
            </a:r>
          </a:p>
          <a:p>
            <a:pPr marL="457200" indent="-457200">
              <a:spcAft>
                <a:spcPts val="30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fr-FR" sz="4000" dirty="0"/>
              <a:t>Utiliser un support visuel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97486" y="1710990"/>
            <a:ext cx="2523190" cy="1007521"/>
            <a:chOff x="797486" y="1710990"/>
            <a:chExt cx="2523190" cy="1007521"/>
          </a:xfrm>
        </p:grpSpPr>
        <p:sp>
          <p:nvSpPr>
            <p:cNvPr id="5" name="Rectangle 4"/>
            <p:cNvSpPr/>
            <p:nvPr/>
          </p:nvSpPr>
          <p:spPr>
            <a:xfrm>
              <a:off x="1089212" y="1926990"/>
              <a:ext cx="2231464" cy="79152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dirty="0"/>
                <a:t>Le speech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797486" y="1710990"/>
              <a:ext cx="431800" cy="432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1</a:t>
              </a:r>
              <a:endParaRPr lang="fr-FR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53520" y="3106857"/>
            <a:ext cx="3167156" cy="1655100"/>
            <a:chOff x="153520" y="2718511"/>
            <a:chExt cx="3167156" cy="1655100"/>
          </a:xfrm>
        </p:grpSpPr>
        <p:sp>
          <p:nvSpPr>
            <p:cNvPr id="6" name="Rectangle 5"/>
            <p:cNvSpPr/>
            <p:nvPr/>
          </p:nvSpPr>
          <p:spPr>
            <a:xfrm>
              <a:off x="403411" y="2934511"/>
              <a:ext cx="2917265" cy="14391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r>
                <a:rPr lang="fr-FR" sz="4000" dirty="0"/>
                <a:t>La personne qui présente (Speaker)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153520" y="2718511"/>
              <a:ext cx="431800" cy="432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2</a:t>
              </a:r>
              <a:endParaRPr lang="fr-FR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69420" y="4998073"/>
            <a:ext cx="2932580" cy="1042132"/>
            <a:chOff x="403411" y="4242563"/>
            <a:chExt cx="2932580" cy="1042132"/>
          </a:xfrm>
        </p:grpSpPr>
        <p:sp>
          <p:nvSpPr>
            <p:cNvPr id="7" name="Rectangle 6"/>
            <p:cNvSpPr/>
            <p:nvPr/>
          </p:nvSpPr>
          <p:spPr>
            <a:xfrm>
              <a:off x="612214" y="4394793"/>
              <a:ext cx="2723777" cy="88990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500"/>
                </a:lnSpc>
              </a:pPr>
              <a:r>
                <a:rPr lang="fr-FR" sz="4000" dirty="0"/>
                <a:t>Le support visuel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403411" y="4242563"/>
              <a:ext cx="431800" cy="432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3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1381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❶</a:t>
            </a:r>
            <a:r>
              <a:rPr lang="fr-FR" sz="11500" b="1" dirty="0" smtClean="0"/>
              <a:t>Le Speech</a:t>
            </a:r>
            <a:endParaRPr lang="fr-FR" sz="11500" b="1" dirty="0"/>
          </a:p>
        </p:txBody>
      </p:sp>
    </p:spTree>
    <p:extLst>
      <p:ext uri="{BB962C8B-B14F-4D97-AF65-F5344CB8AC3E}">
        <p14:creationId xmlns:p14="http://schemas.microsoft.com/office/powerpoint/2010/main" xmlns="" val="34617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speech:</a:t>
            </a:r>
            <a:endParaRPr lang="fr-FR" sz="8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124" y="1886074"/>
            <a:ext cx="11526591" cy="4514725"/>
          </a:xfrm>
        </p:spPr>
        <p:txBody>
          <a:bodyPr>
            <a:noAutofit/>
          </a:bodyPr>
          <a:lstStyle/>
          <a:p>
            <a:pPr>
              <a:buSzPct val="200000"/>
              <a:buFont typeface="Wingdings" panose="05000000000000000000" pitchFamily="2" charset="2"/>
              <a:buChar char="§"/>
            </a:pPr>
            <a:r>
              <a:rPr lang="fr-FR" sz="3000" dirty="0" smtClean="0"/>
              <a:t> Il </a:t>
            </a:r>
            <a:r>
              <a:rPr lang="fr-FR" sz="3000" dirty="0"/>
              <a:t>faut avoir un </a:t>
            </a:r>
            <a:r>
              <a:rPr lang="fr-FR" sz="3000" b="1" dirty="0">
                <a:solidFill>
                  <a:srgbClr val="FF0000"/>
                </a:solidFill>
              </a:rPr>
              <a:t>travail intéressant </a:t>
            </a:r>
            <a:r>
              <a:rPr lang="fr-FR" sz="3000" dirty="0"/>
              <a:t>à transmettre</a:t>
            </a:r>
          </a:p>
          <a:p>
            <a:pPr>
              <a:buSzPct val="200000"/>
              <a:buFont typeface="Wingdings" panose="05000000000000000000" pitchFamily="2" charset="2"/>
              <a:buChar char="§"/>
            </a:pPr>
            <a:r>
              <a:rPr lang="fr-FR" sz="3000" dirty="0" smtClean="0"/>
              <a:t> Il </a:t>
            </a:r>
            <a:r>
              <a:rPr lang="fr-FR" sz="3000" dirty="0"/>
              <a:t>faut </a:t>
            </a:r>
            <a:r>
              <a:rPr lang="fr-FR" sz="3000" b="1" dirty="0">
                <a:solidFill>
                  <a:srgbClr val="FF0000"/>
                </a:solidFill>
              </a:rPr>
              <a:t>choisir le message </a:t>
            </a:r>
            <a:r>
              <a:rPr lang="fr-FR" sz="3000" dirty="0"/>
              <a:t>qu’on veut faire passer </a:t>
            </a:r>
          </a:p>
          <a:p>
            <a:pPr>
              <a:buSzPct val="200000"/>
              <a:buFont typeface="Wingdings" panose="05000000000000000000" pitchFamily="2" charset="2"/>
              <a:buChar char="§"/>
            </a:pPr>
            <a:r>
              <a:rPr lang="fr-FR" sz="3000" dirty="0" smtClean="0"/>
              <a:t> Le </a:t>
            </a:r>
            <a:r>
              <a:rPr lang="fr-FR" sz="3000" u="sng" dirty="0" smtClean="0"/>
              <a:t>message</a:t>
            </a:r>
            <a:r>
              <a:rPr lang="fr-FR" sz="3000" dirty="0" smtClean="0"/>
              <a:t> doit être:</a:t>
            </a:r>
          </a:p>
          <a:p>
            <a:pPr marL="538163" indent="268288">
              <a:buFont typeface="Wingdings" panose="05000000000000000000" pitchFamily="2" charset="2"/>
              <a:buChar char="Ø"/>
            </a:pP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FF0000"/>
                </a:solidFill>
              </a:rPr>
              <a:t>Très clair</a:t>
            </a:r>
          </a:p>
          <a:p>
            <a:pPr marL="538163" indent="268288">
              <a:buFont typeface="Wingdings" panose="05000000000000000000" pitchFamily="2" charset="2"/>
              <a:buChar char="Ø"/>
            </a:pP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FF0000"/>
                </a:solidFill>
              </a:rPr>
              <a:t>Simple</a:t>
            </a:r>
            <a:r>
              <a:rPr lang="fr-FR" sz="3000" dirty="0" smtClean="0"/>
              <a:t> </a:t>
            </a:r>
          </a:p>
          <a:p>
            <a:pPr marL="538163" indent="268288">
              <a:buFont typeface="Wingdings" panose="05000000000000000000" pitchFamily="2" charset="2"/>
              <a:buChar char="Ø"/>
            </a:pPr>
            <a:r>
              <a:rPr lang="fr-FR" sz="3000" dirty="0" smtClean="0"/>
              <a:t> </a:t>
            </a:r>
            <a:r>
              <a:rPr lang="fr-FR" sz="3000" b="1" dirty="0" smtClean="0">
                <a:solidFill>
                  <a:srgbClr val="FF0000"/>
                </a:solidFill>
              </a:rPr>
              <a:t>Concis </a:t>
            </a:r>
            <a:r>
              <a:rPr lang="fr-FR" sz="3000" dirty="0" smtClean="0"/>
              <a:t> (pas trop long) </a:t>
            </a:r>
          </a:p>
          <a:p>
            <a:pPr marL="1344613" indent="-442913">
              <a:buNone/>
            </a:pPr>
            <a:r>
              <a:rPr lang="fr-FR" sz="2800" dirty="0" smtClean="0"/>
              <a:t>(éviter les présentation longues car il ne faut pas donner un exposé détaillé de la recherche)</a:t>
            </a:r>
          </a:p>
        </p:txBody>
      </p:sp>
    </p:spTree>
    <p:extLst>
      <p:ext uri="{BB962C8B-B14F-4D97-AF65-F5344CB8AC3E}">
        <p14:creationId xmlns:p14="http://schemas.microsoft.com/office/powerpoint/2010/main" xmlns="" val="20019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speech:</a:t>
            </a:r>
            <a:endParaRPr lang="fr-FR" sz="8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671" y="2057400"/>
            <a:ext cx="10564009" cy="3811694"/>
          </a:xfrm>
        </p:spPr>
        <p:txBody>
          <a:bodyPr>
            <a:normAutofit/>
          </a:bodyPr>
          <a:lstStyle/>
          <a:p>
            <a:pPr marL="444500" indent="-44450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000" dirty="0" smtClean="0"/>
              <a:t>Il faut </a:t>
            </a:r>
            <a:r>
              <a:rPr lang="fr-FR" sz="3000" b="1" dirty="0" smtClean="0">
                <a:solidFill>
                  <a:srgbClr val="FF0000"/>
                </a:solidFill>
              </a:rPr>
              <a:t>bien préparer le speech </a:t>
            </a:r>
            <a:r>
              <a:rPr lang="fr-FR" sz="3000" dirty="0" smtClean="0"/>
              <a:t>(pas de place à l’improvisation!)</a:t>
            </a:r>
          </a:p>
          <a:p>
            <a:pPr marL="444500" indent="-44450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000" dirty="0" smtClean="0"/>
              <a:t>il faut préparer une </a:t>
            </a:r>
            <a:r>
              <a:rPr lang="fr-FR" sz="3000" b="1" dirty="0">
                <a:solidFill>
                  <a:srgbClr val="FF0000"/>
                </a:solidFill>
              </a:rPr>
              <a:t>présentation structurée </a:t>
            </a:r>
            <a:r>
              <a:rPr lang="fr-FR" sz="3000" dirty="0"/>
              <a:t>(Suivre le </a:t>
            </a:r>
            <a:r>
              <a:rPr lang="fr-FR" sz="3000" b="1" u="sng" dirty="0"/>
              <a:t>plan </a:t>
            </a:r>
            <a:r>
              <a:rPr lang="fr-FR" sz="3000" b="1" u="sng" dirty="0" smtClean="0"/>
              <a:t>IMRAD</a:t>
            </a:r>
            <a:r>
              <a:rPr lang="fr-FR" sz="3000" dirty="0" smtClean="0"/>
              <a:t>)</a:t>
            </a:r>
          </a:p>
          <a:p>
            <a:pPr marL="444500" indent="-44450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000" dirty="0" smtClean="0"/>
              <a:t>Utiliser une </a:t>
            </a:r>
            <a:r>
              <a:rPr lang="fr-FR" sz="3000" b="1" dirty="0" smtClean="0">
                <a:solidFill>
                  <a:srgbClr val="FF0000"/>
                </a:solidFill>
              </a:rPr>
              <a:t>langue correcte</a:t>
            </a:r>
          </a:p>
          <a:p>
            <a:pPr marL="444500" indent="-44450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000" dirty="0" smtClean="0"/>
              <a:t>Il faut absolument </a:t>
            </a:r>
            <a:r>
              <a:rPr lang="fr-FR" sz="3000" b="1" dirty="0" smtClean="0">
                <a:solidFill>
                  <a:srgbClr val="FF0000"/>
                </a:solidFill>
              </a:rPr>
              <a:t>éviter</a:t>
            </a:r>
            <a:r>
              <a:rPr lang="fr-FR" sz="3000" dirty="0" smtClean="0"/>
              <a:t> de faire des </a:t>
            </a:r>
            <a:r>
              <a:rPr lang="fr-FR" sz="3000" b="1" dirty="0">
                <a:solidFill>
                  <a:srgbClr val="FF0000"/>
                </a:solidFill>
              </a:rPr>
              <a:t>erreurs scientifiques </a:t>
            </a:r>
            <a:r>
              <a:rPr lang="fr-FR" sz="3000" dirty="0"/>
              <a:t>(informations fausses…etc</a:t>
            </a:r>
            <a:r>
              <a:rPr lang="fr-FR" sz="3000" dirty="0" smtClean="0"/>
              <a:t>.)</a:t>
            </a:r>
            <a:endParaRPr lang="fr-FR" sz="3000" dirty="0"/>
          </a:p>
          <a:p>
            <a:pPr marL="444500" indent="-444500"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000" dirty="0"/>
              <a:t>Il faut </a:t>
            </a:r>
            <a:r>
              <a:rPr lang="fr-FR" sz="3000" b="1" dirty="0" smtClean="0">
                <a:solidFill>
                  <a:srgbClr val="FF0000"/>
                </a:solidFill>
              </a:rPr>
              <a:t>respecter </a:t>
            </a:r>
            <a:r>
              <a:rPr lang="fr-FR" sz="3000" b="1" dirty="0">
                <a:solidFill>
                  <a:srgbClr val="FF0000"/>
                </a:solidFill>
              </a:rPr>
              <a:t>le temps </a:t>
            </a:r>
            <a:r>
              <a:rPr lang="fr-FR" sz="3000" dirty="0"/>
              <a:t>impa</a:t>
            </a:r>
            <a:r>
              <a:rPr lang="fr-FR" sz="3000" dirty="0" smtClean="0"/>
              <a:t>rti (adapter le speech au temps)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19297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❷</a:t>
            </a:r>
            <a:r>
              <a:rPr lang="fr-FR" sz="9600" b="1" dirty="0" smtClean="0"/>
              <a:t>La Personne qui présente (Speaker)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xmlns="" val="8943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029673" y="3601882"/>
            <a:ext cx="2717202" cy="23497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Volume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Articulation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Intonation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Débit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&amp; silence</a:t>
            </a:r>
          </a:p>
          <a:p>
            <a:pPr algn="ctr"/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64685" y="1814516"/>
            <a:ext cx="452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Apprendre à maîtriser: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77441" y="2730625"/>
            <a:ext cx="2100430" cy="707886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Le corps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15607" y="2730625"/>
            <a:ext cx="1778597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/>
            </a:lvl1pPr>
          </a:lstStyle>
          <a:p>
            <a:r>
              <a:rPr lang="fr-FR" dirty="0"/>
              <a:t>La voix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377441" y="3601882"/>
            <a:ext cx="2100430" cy="23497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Posture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Gestes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Regard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Visage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50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/>
            </a:lvl1pPr>
          </a:lstStyle>
          <a:p>
            <a:r>
              <a:rPr lang="fr-FR" dirty="0"/>
              <a:t>Le corps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713694" y="868193"/>
            <a:ext cx="1791147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514350" indent="-339725" algn="ctr">
              <a:spcBef>
                <a:spcPts val="3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fr-FR" sz="3200" dirty="0" smtClean="0">
                <a:solidFill>
                  <a:schemeClr val="accent2"/>
                </a:solidFill>
              </a:rPr>
              <a:t>Posture</a:t>
            </a:r>
            <a:endParaRPr lang="fr-FR" sz="3200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3600"/>
              </a:spcBef>
              <a:buClr>
                <a:schemeClr val="accent2"/>
              </a:buClr>
              <a:buNone/>
            </a:pP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8942" y="1855126"/>
            <a:ext cx="116989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Rester </a:t>
            </a:r>
            <a:r>
              <a:rPr lang="fr-FR" sz="2800" b="1" dirty="0">
                <a:solidFill>
                  <a:srgbClr val="C00000"/>
                </a:solidFill>
              </a:rPr>
              <a:t>debout</a:t>
            </a:r>
            <a:r>
              <a:rPr lang="fr-FR" sz="2800" dirty="0">
                <a:solidFill>
                  <a:schemeClr val="accent2"/>
                </a:solidFill>
              </a:rPr>
              <a:t>, </a:t>
            </a:r>
            <a:r>
              <a:rPr lang="fr-FR" sz="2800" dirty="0" smtClean="0">
                <a:solidFill>
                  <a:schemeClr val="accent2"/>
                </a:solidFill>
              </a:rPr>
              <a:t>on gardant </a:t>
            </a:r>
            <a:r>
              <a:rPr lang="fr-FR" sz="2800" dirty="0">
                <a:solidFill>
                  <a:schemeClr val="accent2"/>
                </a:solidFill>
              </a:rPr>
              <a:t>une posture détendue. On ne fait pas un exposé assis. </a:t>
            </a:r>
            <a:endParaRPr lang="fr-FR" sz="2800" dirty="0" smtClean="0">
              <a:solidFill>
                <a:schemeClr val="accent2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Bouger </a:t>
            </a:r>
            <a:r>
              <a:rPr lang="fr-FR" sz="2800" b="1" dirty="0">
                <a:solidFill>
                  <a:srgbClr val="C00000"/>
                </a:solidFill>
              </a:rPr>
              <a:t>un peu</a:t>
            </a:r>
            <a:r>
              <a:rPr lang="fr-FR" sz="2800" dirty="0">
                <a:solidFill>
                  <a:schemeClr val="accent2"/>
                </a:solidFill>
              </a:rPr>
              <a:t>, sans exagérer. Ne </a:t>
            </a:r>
            <a:r>
              <a:rPr lang="fr-FR" sz="2800" dirty="0" smtClean="0">
                <a:solidFill>
                  <a:schemeClr val="accent2"/>
                </a:solidFill>
              </a:rPr>
              <a:t>pas rester immobile ou </a:t>
            </a:r>
            <a:r>
              <a:rPr lang="fr-FR" sz="2800" dirty="0">
                <a:solidFill>
                  <a:schemeClr val="accent2"/>
                </a:solidFill>
              </a:rPr>
              <a:t>assis sur le rebord de la </a:t>
            </a:r>
            <a:r>
              <a:rPr lang="fr-FR" sz="2800" dirty="0" smtClean="0">
                <a:solidFill>
                  <a:schemeClr val="accent2"/>
                </a:solidFill>
              </a:rPr>
              <a:t>table.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Éviter </a:t>
            </a:r>
            <a:r>
              <a:rPr lang="fr-FR" sz="2800" b="1" dirty="0">
                <a:solidFill>
                  <a:srgbClr val="C00000"/>
                </a:solidFill>
              </a:rPr>
              <a:t>de marcher sans arrêt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>
                <a:solidFill>
                  <a:schemeClr val="accent2"/>
                </a:solidFill>
              </a:rPr>
              <a:t>: c'est énervant pour l'auditoire avec lequel </a:t>
            </a:r>
            <a:r>
              <a:rPr lang="fr-FR" sz="2800" dirty="0" smtClean="0">
                <a:solidFill>
                  <a:schemeClr val="accent2"/>
                </a:solidFill>
              </a:rPr>
              <a:t>le </a:t>
            </a:r>
            <a:r>
              <a:rPr lang="fr-FR" sz="2800" dirty="0">
                <a:solidFill>
                  <a:schemeClr val="accent2"/>
                </a:solidFill>
              </a:rPr>
              <a:t>contact </a:t>
            </a:r>
            <a:r>
              <a:rPr lang="fr-FR" sz="2800" dirty="0" smtClean="0">
                <a:solidFill>
                  <a:schemeClr val="accent2"/>
                </a:solidFill>
              </a:rPr>
              <a:t>visuel est perdu.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S’habiller proprement</a:t>
            </a:r>
            <a:r>
              <a:rPr lang="fr-FR" sz="2800" dirty="0" smtClean="0">
                <a:solidFill>
                  <a:schemeClr val="accent2"/>
                </a:solidFill>
              </a:rPr>
              <a:t>, </a:t>
            </a:r>
            <a:r>
              <a:rPr lang="fr-FR" sz="2800" dirty="0">
                <a:solidFill>
                  <a:schemeClr val="accent2"/>
                </a:solidFill>
              </a:rPr>
              <a:t>de façon à </a:t>
            </a:r>
            <a:r>
              <a:rPr lang="fr-FR" sz="2800" dirty="0" smtClean="0">
                <a:solidFill>
                  <a:schemeClr val="accent2"/>
                </a:solidFill>
              </a:rPr>
              <a:t>se </a:t>
            </a:r>
            <a:r>
              <a:rPr lang="fr-FR" sz="2800" dirty="0">
                <a:solidFill>
                  <a:schemeClr val="accent2"/>
                </a:solidFill>
              </a:rPr>
              <a:t>sentir à l'aise dans </a:t>
            </a:r>
            <a:r>
              <a:rPr lang="fr-FR" sz="2800" dirty="0" smtClean="0">
                <a:solidFill>
                  <a:schemeClr val="accent2"/>
                </a:solidFill>
              </a:rPr>
              <a:t>ses </a:t>
            </a:r>
            <a:r>
              <a:rPr lang="fr-FR" sz="2800" dirty="0">
                <a:solidFill>
                  <a:schemeClr val="accent2"/>
                </a:solidFill>
              </a:rPr>
              <a:t>vêtements. </a:t>
            </a:r>
            <a:r>
              <a:rPr lang="fr-FR" sz="2800" dirty="0" smtClean="0">
                <a:solidFill>
                  <a:schemeClr val="accent2"/>
                </a:solidFill>
              </a:rPr>
              <a:t>On opte de préférence pour une tenue classique pour ne pas attirer l’attention sur sa personne plutôt que sur le message de son exposé.</a:t>
            </a:r>
          </a:p>
        </p:txBody>
      </p:sp>
    </p:spTree>
    <p:extLst>
      <p:ext uri="{BB962C8B-B14F-4D97-AF65-F5344CB8AC3E}">
        <p14:creationId xmlns:p14="http://schemas.microsoft.com/office/powerpoint/2010/main" xmlns="" val="18866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624" y="2009781"/>
            <a:ext cx="114031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Parler </a:t>
            </a:r>
            <a:r>
              <a:rPr lang="fr-FR" sz="2800" b="1" dirty="0">
                <a:solidFill>
                  <a:srgbClr val="C00000"/>
                </a:solidFill>
              </a:rPr>
              <a:t>avec </a:t>
            </a:r>
            <a:r>
              <a:rPr lang="fr-FR" sz="2800" b="1" dirty="0" smtClean="0">
                <a:solidFill>
                  <a:srgbClr val="C00000"/>
                </a:solidFill>
              </a:rPr>
              <a:t>son </a:t>
            </a:r>
            <a:r>
              <a:rPr lang="fr-FR" sz="2800" b="1" dirty="0">
                <a:solidFill>
                  <a:srgbClr val="C00000"/>
                </a:solidFill>
              </a:rPr>
              <a:t>corps </a:t>
            </a:r>
            <a:r>
              <a:rPr lang="fr-FR" sz="2800" dirty="0"/>
              <a:t>(sans exagérer) et non seulement avec </a:t>
            </a:r>
            <a:r>
              <a:rPr lang="fr-FR" sz="2800" dirty="0" smtClean="0"/>
              <a:t>sa </a:t>
            </a:r>
            <a:r>
              <a:rPr lang="fr-FR" sz="2800" dirty="0"/>
              <a:t>voix</a:t>
            </a:r>
            <a:r>
              <a:rPr lang="fr-FR" sz="2800" dirty="0" smtClean="0"/>
              <a:t>. </a:t>
            </a:r>
            <a:endParaRPr lang="fr-FR" sz="2800" dirty="0"/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Eviter </a:t>
            </a:r>
            <a:r>
              <a:rPr lang="fr-FR" sz="2800" b="1" dirty="0">
                <a:solidFill>
                  <a:srgbClr val="C00000"/>
                </a:solidFill>
              </a:rPr>
              <a:t>les </a:t>
            </a:r>
            <a:r>
              <a:rPr lang="fr-FR" sz="2800" b="1" dirty="0" smtClean="0">
                <a:solidFill>
                  <a:srgbClr val="C00000"/>
                </a:solidFill>
              </a:rPr>
              <a:t>gestes inutiles/mouvements </a:t>
            </a:r>
            <a:r>
              <a:rPr lang="fr-FR" sz="2800" b="1" dirty="0">
                <a:solidFill>
                  <a:srgbClr val="C00000"/>
                </a:solidFill>
              </a:rPr>
              <a:t>répétitifs</a:t>
            </a:r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sz="2800" dirty="0"/>
              <a:t>: se gratter la tête, se passer la main dans les cheveux,  </a:t>
            </a:r>
            <a:r>
              <a:rPr lang="fr-FR" sz="2800" dirty="0" smtClean="0"/>
              <a:t>jouer </a:t>
            </a:r>
            <a:r>
              <a:rPr lang="fr-FR" sz="2800" dirty="0"/>
              <a:t>avec ses lunettes, se frotter le nez ou les mains, faire craquer ses jointures, </a:t>
            </a:r>
            <a:r>
              <a:rPr lang="fr-FR" sz="2800" dirty="0" smtClean="0"/>
              <a:t>jouer </a:t>
            </a:r>
            <a:r>
              <a:rPr lang="fr-FR" sz="2800" dirty="0"/>
              <a:t>avec sa monnaie ou ses clés dans ses poches, faire du bruit avec un stylo ou un marqueur, regarder sa montre, etc. </a:t>
            </a:r>
            <a:endParaRPr lang="fr-FR" sz="2800" dirty="0" smtClean="0"/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Garder les mains devant soi </a:t>
            </a:r>
            <a:r>
              <a:rPr lang="fr-FR" sz="2800" dirty="0" smtClean="0"/>
              <a:t>et éviter de les fourrer dans les poches. 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800" dirty="0" smtClean="0"/>
              <a:t>Eviter aussi les mains croisés dans le dos ou devant soi, et les bras croisés.</a:t>
            </a:r>
          </a:p>
          <a:p>
            <a:pPr>
              <a:spcAft>
                <a:spcPts val="1200"/>
              </a:spcAft>
            </a:pP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/>
            </a:lvl1pPr>
          </a:lstStyle>
          <a:p>
            <a:r>
              <a:rPr lang="fr-FR" dirty="0"/>
              <a:t>Le corps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713694" y="868193"/>
            <a:ext cx="1791147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3600"/>
              </a:spcBef>
              <a:buClr>
                <a:schemeClr val="accent2"/>
              </a:buClr>
              <a:buNone/>
            </a:pPr>
            <a:r>
              <a:rPr lang="fr-FR" sz="3200" dirty="0" smtClean="0">
                <a:solidFill>
                  <a:schemeClr val="accent2"/>
                </a:solidFill>
              </a:rPr>
              <a:t>2. Gestes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23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64776" y="2069625"/>
            <a:ext cx="108652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C00000"/>
                </a:solidFill>
              </a:rPr>
              <a:t>Garder un contact visuel avec l’audience </a:t>
            </a:r>
            <a:endParaRPr lang="fr-FR" sz="3200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C00000"/>
                </a:solidFill>
              </a:rPr>
              <a:t>Eviter de lire directement de la diapo/ordinateur </a:t>
            </a:r>
            <a:r>
              <a:rPr lang="fr-FR" sz="3200" dirty="0" smtClean="0"/>
              <a:t>sinon les auditeurs vont s’ennuyer et se désintéresser de votre discours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C00000"/>
                </a:solidFill>
              </a:rPr>
              <a:t>Pointeurs</a:t>
            </a:r>
            <a:r>
              <a:rPr lang="fr-FR" sz="3200" dirty="0" smtClean="0">
                <a:solidFill>
                  <a:srgbClr val="C00000"/>
                </a:solidFill>
              </a:rPr>
              <a:t> </a:t>
            </a:r>
            <a:r>
              <a:rPr lang="fr-FR" sz="3200" dirty="0">
                <a:solidFill>
                  <a:srgbClr val="C00000"/>
                </a:solidFill>
              </a:rPr>
              <a:t>:</a:t>
            </a:r>
            <a:r>
              <a:rPr lang="fr-FR" sz="3200" dirty="0"/>
              <a:t> Pour capter l'attention de l'auditoire, utilise (sans en abuser) une baguette, un crayon ou un </a:t>
            </a:r>
            <a:r>
              <a:rPr lang="fr-FR" sz="3200" u="sng" dirty="0">
                <a:hlinkClick r:id="rId2"/>
              </a:rPr>
              <a:t>pointeur au laser</a:t>
            </a:r>
            <a:r>
              <a:rPr lang="fr-FR" sz="3200" dirty="0"/>
              <a:t> pour montrer un élément au tableau ou sur l'écran de projection.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/>
            </a:lvl1pPr>
          </a:lstStyle>
          <a:p>
            <a:r>
              <a:rPr lang="fr-FR" dirty="0"/>
              <a:t>Le corps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713694" y="868193"/>
            <a:ext cx="1791147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174625" indent="0" algn="ctr">
              <a:spcBef>
                <a:spcPts val="3600"/>
              </a:spcBef>
              <a:buClr>
                <a:schemeClr val="accent2"/>
              </a:buClr>
              <a:buNone/>
            </a:pPr>
            <a:r>
              <a:rPr lang="fr-FR" sz="3200" dirty="0" smtClean="0">
                <a:solidFill>
                  <a:schemeClr val="accent2"/>
                </a:solidFill>
              </a:rPr>
              <a:t>3. Regard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1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39375" y="5445034"/>
            <a:ext cx="10113264" cy="822960"/>
          </a:xfrm>
        </p:spPr>
        <p:txBody>
          <a:bodyPr/>
          <a:lstStyle/>
          <a:p>
            <a:pPr algn="ctr"/>
            <a:r>
              <a:rPr lang="fr-FR" sz="8000" b="1" dirty="0" smtClean="0">
                <a:solidFill>
                  <a:schemeClr val="bg1"/>
                </a:solidFill>
              </a:rPr>
              <a:t>La communication écrite</a:t>
            </a:r>
            <a:endParaRPr lang="fr-FR" sz="8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associÃ©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75" b="197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7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2" y="204479"/>
            <a:ext cx="10856661" cy="61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48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2" y="216272"/>
            <a:ext cx="10493341" cy="60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5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68" y="0"/>
            <a:ext cx="7442668" cy="62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55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97280" y="2458882"/>
            <a:ext cx="9552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/>
              <a:t>Soyez </a:t>
            </a:r>
            <a:r>
              <a:rPr lang="fr-FR" sz="3200" b="1" dirty="0">
                <a:solidFill>
                  <a:srgbClr val="C00000"/>
                </a:solidFill>
              </a:rPr>
              <a:t>décontractés</a:t>
            </a:r>
            <a:r>
              <a:rPr lang="fr-FR" sz="3200" dirty="0"/>
              <a:t> et </a:t>
            </a:r>
            <a:r>
              <a:rPr lang="fr-FR" sz="3200" b="1" dirty="0">
                <a:solidFill>
                  <a:srgbClr val="C00000"/>
                </a:solidFill>
              </a:rPr>
              <a:t>confiants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 smtClean="0"/>
              <a:t>Ayez un visage </a:t>
            </a:r>
            <a:r>
              <a:rPr lang="fr-FR" sz="3200" b="1" dirty="0">
                <a:solidFill>
                  <a:srgbClr val="C00000"/>
                </a:solidFill>
              </a:rPr>
              <a:t>serein</a:t>
            </a:r>
            <a:r>
              <a:rPr lang="fr-FR" sz="3200" dirty="0" smtClean="0"/>
              <a:t> et </a:t>
            </a:r>
            <a:r>
              <a:rPr lang="fr-FR" sz="3200" b="1" dirty="0">
                <a:solidFill>
                  <a:srgbClr val="C00000"/>
                </a:solidFill>
              </a:rPr>
              <a:t>expressif</a:t>
            </a:r>
            <a:r>
              <a:rPr lang="fr-FR" sz="3200" dirty="0" smtClean="0"/>
              <a:t> </a:t>
            </a:r>
            <a:endParaRPr lang="fr-FR" sz="3200" dirty="0"/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/>
              <a:t>Démontrez de </a:t>
            </a:r>
            <a:r>
              <a:rPr lang="fr-FR" sz="3200" b="1" dirty="0">
                <a:solidFill>
                  <a:srgbClr val="C00000"/>
                </a:solidFill>
              </a:rPr>
              <a:t>l’enthousiasme </a:t>
            </a:r>
            <a:r>
              <a:rPr lang="fr-FR" sz="3200" dirty="0"/>
              <a:t>et de </a:t>
            </a:r>
            <a:r>
              <a:rPr lang="fr-FR" sz="3200" dirty="0" smtClean="0"/>
              <a:t>l’engagement, dans le cas contraire, vous perdrez l’intérêt des auditeurs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/>
            </a:lvl1pPr>
          </a:lstStyle>
          <a:p>
            <a:r>
              <a:rPr lang="fr-FR" dirty="0"/>
              <a:t>Le corps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713694" y="868193"/>
            <a:ext cx="1791147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3600"/>
              </a:spcBef>
              <a:buClr>
                <a:schemeClr val="accent2"/>
              </a:buClr>
              <a:buNone/>
            </a:pPr>
            <a:r>
              <a:rPr lang="fr-FR" sz="3200" dirty="0" smtClean="0">
                <a:solidFill>
                  <a:schemeClr val="accent2"/>
                </a:solidFill>
              </a:rPr>
              <a:t>4. Visage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96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etworkingtimes.com/blog/wp-content/uploads/2017/09/Presentation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842" y="793376"/>
            <a:ext cx="9861687" cy="50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9457" y="653143"/>
            <a:ext cx="5072743" cy="529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11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51842" y="2083725"/>
            <a:ext cx="10203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C00000"/>
                </a:solidFill>
              </a:rPr>
              <a:t>Parler </a:t>
            </a:r>
            <a:r>
              <a:rPr lang="fr-FR" sz="3200" b="1" dirty="0">
                <a:solidFill>
                  <a:srgbClr val="C00000"/>
                </a:solidFill>
              </a:rPr>
              <a:t>assez </a:t>
            </a:r>
            <a:r>
              <a:rPr lang="fr-FR" sz="3200" b="1" dirty="0" smtClean="0">
                <a:solidFill>
                  <a:srgbClr val="C00000"/>
                </a:solidFill>
              </a:rPr>
              <a:t>fort </a:t>
            </a:r>
            <a:r>
              <a:rPr lang="fr-FR" sz="3200" dirty="0" smtClean="0"/>
              <a:t>s’il n’y a pas de microphone pour être audible. 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C00000"/>
                </a:solidFill>
              </a:rPr>
              <a:t>Monter </a:t>
            </a:r>
            <a:r>
              <a:rPr lang="fr-FR" sz="3200" b="1" dirty="0">
                <a:solidFill>
                  <a:srgbClr val="C00000"/>
                </a:solidFill>
              </a:rPr>
              <a:t>la voix </a:t>
            </a:r>
            <a:r>
              <a:rPr lang="fr-FR" sz="3200" dirty="0"/>
              <a:t>pour exprimer </a:t>
            </a:r>
            <a:r>
              <a:rPr lang="fr-FR" sz="3200" dirty="0" smtClean="0"/>
              <a:t>sa </a:t>
            </a:r>
            <a:r>
              <a:rPr lang="fr-FR" sz="3200" dirty="0"/>
              <a:t>conviction, </a:t>
            </a:r>
            <a:r>
              <a:rPr lang="fr-FR" sz="3200" dirty="0" smtClean="0"/>
              <a:t>son </a:t>
            </a:r>
            <a:r>
              <a:rPr lang="fr-FR" sz="3200" dirty="0"/>
              <a:t>enthousiasme, les éléments importants à retenir. </a:t>
            </a:r>
            <a:endParaRPr lang="fr-FR" sz="3200" dirty="0" smtClean="0"/>
          </a:p>
          <a:p>
            <a:pPr>
              <a:spcAft>
                <a:spcPts val="2400"/>
              </a:spcAft>
              <a:buFontTx/>
              <a:buChar char="-"/>
            </a:pP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La Voix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713694" y="868193"/>
            <a:ext cx="1791147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514350" indent="-339725" algn="ctr">
              <a:spcBef>
                <a:spcPts val="3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fr-FR" sz="3200" dirty="0" smtClean="0">
                <a:solidFill>
                  <a:schemeClr val="accent2"/>
                </a:solidFill>
              </a:rPr>
              <a:t>Volume</a:t>
            </a:r>
            <a:endParaRPr lang="fr-FR" sz="3200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3600"/>
              </a:spcBef>
              <a:buClr>
                <a:schemeClr val="accent2"/>
              </a:buClr>
              <a:buNone/>
            </a:pP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48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914401" y="2245006"/>
            <a:ext cx="9620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 smtClean="0"/>
              <a:t>Parler </a:t>
            </a:r>
            <a:r>
              <a:rPr lang="fr-FR" sz="3200" b="1" dirty="0" smtClean="0">
                <a:solidFill>
                  <a:srgbClr val="C00000"/>
                </a:solidFill>
              </a:rPr>
              <a:t>lentement</a:t>
            </a:r>
            <a:r>
              <a:rPr lang="fr-FR" sz="3200" dirty="0" smtClean="0"/>
              <a:t> et </a:t>
            </a:r>
            <a:r>
              <a:rPr lang="fr-FR" sz="3200" b="1" dirty="0">
                <a:solidFill>
                  <a:srgbClr val="C00000"/>
                </a:solidFill>
              </a:rPr>
              <a:t>calmement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 smtClean="0"/>
              <a:t>Parler </a:t>
            </a:r>
            <a:r>
              <a:rPr lang="fr-FR" sz="3200" b="1" dirty="0">
                <a:solidFill>
                  <a:srgbClr val="C00000"/>
                </a:solidFill>
              </a:rPr>
              <a:t>distinctement</a:t>
            </a:r>
            <a:r>
              <a:rPr lang="fr-FR" sz="3200" dirty="0" smtClean="0"/>
              <a:t> en tâchant à </a:t>
            </a:r>
            <a:r>
              <a:rPr lang="fr-FR" sz="3200" b="1" dirty="0">
                <a:solidFill>
                  <a:srgbClr val="C00000"/>
                </a:solidFill>
              </a:rPr>
              <a:t>bien articuler </a:t>
            </a:r>
            <a:r>
              <a:rPr lang="fr-FR" sz="3200" dirty="0" smtClean="0"/>
              <a:t>les mots</a:t>
            </a:r>
          </a:p>
          <a:p>
            <a:pPr>
              <a:spcAft>
                <a:spcPts val="2400"/>
              </a:spcAft>
              <a:buFontTx/>
              <a:buChar char="-"/>
            </a:pP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La Voix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713694" y="868193"/>
            <a:ext cx="2441986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3600"/>
              </a:spcBef>
              <a:buClr>
                <a:schemeClr val="accent2"/>
              </a:buClr>
              <a:buNone/>
            </a:pPr>
            <a:r>
              <a:rPr lang="fr-FR" sz="3200" dirty="0" smtClean="0">
                <a:solidFill>
                  <a:schemeClr val="accent2"/>
                </a:solidFill>
              </a:rPr>
              <a:t>2. Articulation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13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06825" y="2083725"/>
            <a:ext cx="10461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</a:t>
            </a:r>
            <a:r>
              <a:rPr lang="fr-FR" sz="3200" b="1" dirty="0" smtClean="0">
                <a:solidFill>
                  <a:srgbClr val="C00000"/>
                </a:solidFill>
              </a:rPr>
              <a:t>Ton</a:t>
            </a:r>
            <a:r>
              <a:rPr lang="fr-FR" sz="3200" dirty="0" smtClean="0"/>
              <a:t> évalue </a:t>
            </a:r>
            <a:r>
              <a:rPr lang="fr-FR" sz="3200" dirty="0"/>
              <a:t>le </a:t>
            </a:r>
            <a:r>
              <a:rPr lang="fr-FR" sz="3200" b="1" dirty="0">
                <a:solidFill>
                  <a:srgbClr val="C00000"/>
                </a:solidFill>
              </a:rPr>
              <a:t>degré d'attention </a:t>
            </a:r>
            <a:r>
              <a:rPr lang="fr-FR" sz="3200" dirty="0"/>
              <a:t>de </a:t>
            </a:r>
            <a:r>
              <a:rPr lang="fr-FR" sz="3200" dirty="0" smtClean="0"/>
              <a:t>l’auditoire </a:t>
            </a:r>
            <a:r>
              <a:rPr lang="fr-FR" sz="3200" dirty="0"/>
              <a:t>: le public décroche lorsque le ton est monocorde. </a:t>
            </a:r>
            <a:endParaRPr lang="fr-FR" sz="3200" dirty="0" smtClean="0"/>
          </a:p>
          <a:p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rgbClr val="C00000"/>
                </a:solidFill>
              </a:rPr>
              <a:t>Varier le ton </a:t>
            </a:r>
            <a:r>
              <a:rPr lang="fr-FR" sz="3200" dirty="0" smtClean="0"/>
              <a:t>on démontrant de l’enthousiasme et de l’engagement </a:t>
            </a:r>
          </a:p>
          <a:p>
            <a:pPr>
              <a:buFontTx/>
              <a:buChar char="-"/>
            </a:pP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La Voix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713694" y="868193"/>
            <a:ext cx="2312894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 algn="ctr">
              <a:spcBef>
                <a:spcPts val="3600"/>
              </a:spcBef>
              <a:buClr>
                <a:schemeClr val="accent2"/>
              </a:buClr>
              <a:buNone/>
            </a:pPr>
            <a:r>
              <a:rPr lang="fr-FR" sz="3200" dirty="0" smtClean="0">
                <a:solidFill>
                  <a:schemeClr val="accent2"/>
                </a:solidFill>
              </a:rPr>
              <a:t>3. Intonation</a:t>
            </a:r>
            <a:endParaRPr lang="fr-F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4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speaker</a:t>
            </a:r>
            <a:endParaRPr lang="fr-FR" sz="8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6803" y="2083725"/>
            <a:ext cx="10959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200" b="1" dirty="0">
                <a:solidFill>
                  <a:srgbClr val="FF0000"/>
                </a:solidFill>
              </a:rPr>
              <a:t>Rythme</a:t>
            </a:r>
            <a:r>
              <a:rPr lang="fr-FR" sz="3200" dirty="0"/>
              <a:t> : Ne parle ni trop vite ni trop lentement. Le trac force généralement à parler plus vite. </a:t>
            </a:r>
            <a:endParaRPr lang="fr-FR" sz="3200" b="1" dirty="0"/>
          </a:p>
          <a:p>
            <a:pPr marL="457200" indent="-457200">
              <a:spcAft>
                <a:spcPts val="24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FF0000"/>
                </a:solidFill>
              </a:rPr>
              <a:t>Pauses</a:t>
            </a:r>
            <a:r>
              <a:rPr lang="fr-FR" sz="3200" dirty="0" smtClean="0"/>
              <a:t> </a:t>
            </a:r>
            <a:r>
              <a:rPr lang="fr-FR" sz="3200" dirty="0"/>
              <a:t>: </a:t>
            </a:r>
            <a:r>
              <a:rPr lang="fr-FR" sz="3200" dirty="0" smtClean="0"/>
              <a:t>Prendre son </a:t>
            </a:r>
            <a:r>
              <a:rPr lang="fr-FR" sz="3200" dirty="0"/>
              <a:t>temps de respirer avant de prendre la parole et entre </a:t>
            </a:r>
            <a:r>
              <a:rPr lang="fr-FR" sz="3200" dirty="0" smtClean="0"/>
              <a:t>les </a:t>
            </a:r>
            <a:r>
              <a:rPr lang="fr-FR" sz="3200" dirty="0"/>
              <a:t>phrases. 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 smtClean="0"/>
              <a:t>Éviter </a:t>
            </a:r>
            <a:r>
              <a:rPr lang="fr-FR" sz="3200" dirty="0"/>
              <a:t>les "euh" pour combler les silences. </a:t>
            </a:r>
            <a:endParaRPr lang="fr-FR" sz="3200" dirty="0" smtClean="0"/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fr-FR" sz="3200" dirty="0"/>
              <a:t>Évitez les tics de langage (Euh, genre, ok, donc, etc</a:t>
            </a:r>
            <a:r>
              <a:rPr lang="fr-FR" sz="3200" dirty="0" smtClean="0"/>
              <a:t>.).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3264" y="794249"/>
            <a:ext cx="2100430" cy="707886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smtClean="0"/>
              <a:t>La Voix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713694" y="868193"/>
            <a:ext cx="1791147" cy="6339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fr-FR" sz="3200" dirty="0">
                <a:solidFill>
                  <a:schemeClr val="accent2"/>
                </a:solidFill>
              </a:rPr>
              <a:t>4. Débit &amp; silence</a:t>
            </a:r>
          </a:p>
        </p:txBody>
      </p:sp>
    </p:spTree>
    <p:extLst>
      <p:ext uri="{BB962C8B-B14F-4D97-AF65-F5344CB8AC3E}">
        <p14:creationId xmlns:p14="http://schemas.microsoft.com/office/powerpoint/2010/main" xmlns="" val="392502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2695" y="2097741"/>
            <a:ext cx="10784540" cy="3993777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FF0000"/>
                </a:solidFill>
              </a:rPr>
              <a:t> Préparer</a:t>
            </a:r>
            <a:r>
              <a:rPr lang="fr-FR" sz="3200" dirty="0" smtClean="0"/>
              <a:t> </a:t>
            </a:r>
            <a:r>
              <a:rPr lang="fr-FR" sz="3200" dirty="0"/>
              <a:t>le </a:t>
            </a:r>
            <a:r>
              <a:rPr lang="fr-FR" sz="3200" b="1" dirty="0">
                <a:solidFill>
                  <a:srgbClr val="FF0000"/>
                </a:solidFill>
              </a:rPr>
              <a:t>speech </a:t>
            </a:r>
            <a:r>
              <a:rPr lang="fr-FR" sz="3200" dirty="0"/>
              <a:t>et les </a:t>
            </a:r>
            <a:r>
              <a:rPr lang="fr-FR" sz="3200" b="1" dirty="0">
                <a:solidFill>
                  <a:srgbClr val="FF0000"/>
                </a:solidFill>
              </a:rPr>
              <a:t>diapos</a:t>
            </a:r>
            <a:r>
              <a:rPr lang="fr-FR" sz="3200" dirty="0"/>
              <a:t> correspondantes</a:t>
            </a:r>
          </a:p>
          <a:p>
            <a:pPr>
              <a:spcBef>
                <a:spcPts val="24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b="1" dirty="0" smtClean="0">
                <a:solidFill>
                  <a:srgbClr val="FF0000"/>
                </a:solidFill>
              </a:rPr>
              <a:t> Répétez </a:t>
            </a:r>
            <a:r>
              <a:rPr lang="fr-FR" sz="3200" dirty="0"/>
              <a:t>plusieurs fois le </a:t>
            </a:r>
            <a:r>
              <a:rPr lang="fr-FR" sz="3200" b="1" dirty="0">
                <a:solidFill>
                  <a:srgbClr val="FF0000"/>
                </a:solidFill>
              </a:rPr>
              <a:t>speech</a:t>
            </a:r>
            <a:r>
              <a:rPr lang="fr-FR" sz="3200" dirty="0"/>
              <a:t>, d’abord tout seul, puis au moins une fois devant des personnes critiques</a:t>
            </a:r>
          </a:p>
          <a:p>
            <a:pPr>
              <a:spcBef>
                <a:spcPts val="24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dirty="0" smtClean="0"/>
              <a:t> Il </a:t>
            </a:r>
            <a:r>
              <a:rPr lang="fr-FR" sz="3200" dirty="0"/>
              <a:t>faut </a:t>
            </a:r>
            <a:r>
              <a:rPr lang="fr-FR" sz="3200" b="1" dirty="0">
                <a:solidFill>
                  <a:srgbClr val="FF0000"/>
                </a:solidFill>
              </a:rPr>
              <a:t>respecter le temps </a:t>
            </a:r>
            <a:r>
              <a:rPr lang="fr-FR" sz="3200" dirty="0" smtClean="0"/>
              <a:t>imparti</a:t>
            </a:r>
          </a:p>
          <a:p>
            <a:pPr>
              <a:spcBef>
                <a:spcPts val="24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dirty="0" smtClean="0"/>
              <a:t> La </a:t>
            </a:r>
            <a:r>
              <a:rPr lang="fr-FR" sz="3200" dirty="0"/>
              <a:t>préparation oratoire (chronométrer pour ne pas dépasser le temps imparti, régler débit et rythme, intonation, volume, …etc. tout en surveillant son attitude et gestes</a:t>
            </a:r>
          </a:p>
          <a:p>
            <a:pPr>
              <a:spcBef>
                <a:spcPts val="2400"/>
              </a:spcBef>
              <a:buFontTx/>
              <a:buChar char="-"/>
            </a:pPr>
            <a:endParaRPr lang="fr-FR" sz="32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fr-FR" b="1" dirty="0" smtClean="0">
                <a:solidFill>
                  <a:srgbClr val="002060"/>
                </a:solidFill>
                <a:latin typeface="Arial "/>
              </a:rPr>
              <a:t>Le speaker : pratique et manières</a:t>
            </a:r>
            <a:endParaRPr lang="fr-FR" b="1" dirty="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9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L’e-mail professionnel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90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❸</a:t>
            </a:r>
            <a:r>
              <a:rPr lang="fr-FR" sz="9600" b="1" dirty="0" smtClean="0"/>
              <a:t>Le Support visuel</a:t>
            </a:r>
            <a:endParaRPr lang="fr-FR" sz="9600" b="1" dirty="0"/>
          </a:p>
        </p:txBody>
      </p:sp>
    </p:spTree>
    <p:extLst>
      <p:ext uri="{BB962C8B-B14F-4D97-AF65-F5344CB8AC3E}">
        <p14:creationId xmlns:p14="http://schemas.microsoft.com/office/powerpoint/2010/main" xmlns="" val="9985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16859" y="336176"/>
            <a:ext cx="11007762" cy="13205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4400" b="1" dirty="0"/>
              <a:t>Astuces pour préparer et donner une présentation scientifique efficace en utilisant PowerPoint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62247" y="1932216"/>
            <a:ext cx="9910482" cy="4351338"/>
          </a:xfrm>
        </p:spPr>
        <p:txBody>
          <a:bodyPr>
            <a:noAutofit/>
          </a:bodyPr>
          <a:lstStyle/>
          <a:p>
            <a:pPr marL="0" indent="719138">
              <a:spcBef>
                <a:spcPts val="1800"/>
              </a:spcBef>
              <a:buNone/>
            </a:pPr>
            <a:r>
              <a:rPr lang="fr-FR" sz="3200" dirty="0" smtClean="0"/>
              <a:t>Style </a:t>
            </a:r>
            <a:r>
              <a:rPr lang="fr-FR" sz="3200" dirty="0"/>
              <a:t>et taille de la police</a:t>
            </a:r>
          </a:p>
          <a:p>
            <a:pPr marL="0" indent="719138">
              <a:spcBef>
                <a:spcPts val="1800"/>
              </a:spcBef>
              <a:buNone/>
            </a:pPr>
            <a:r>
              <a:rPr lang="fr-FR" sz="3200" dirty="0"/>
              <a:t>Choix de couleurs du texte et de l’arrière plan</a:t>
            </a:r>
          </a:p>
          <a:p>
            <a:pPr marL="0" indent="719138">
              <a:spcBef>
                <a:spcPts val="1800"/>
              </a:spcBef>
              <a:buNone/>
            </a:pPr>
            <a:r>
              <a:rPr lang="fr-FR" sz="3200" dirty="0"/>
              <a:t>Blocs de texte courts et simples</a:t>
            </a:r>
          </a:p>
          <a:p>
            <a:pPr marL="0" indent="719138">
              <a:spcBef>
                <a:spcPts val="1800"/>
              </a:spcBef>
              <a:buNone/>
            </a:pPr>
            <a:r>
              <a:rPr lang="fr-FR" sz="3200" dirty="0"/>
              <a:t>Utiliser les animations avec modération</a:t>
            </a:r>
          </a:p>
          <a:p>
            <a:pPr marL="0" indent="719138">
              <a:spcBef>
                <a:spcPts val="1800"/>
              </a:spcBef>
              <a:buNone/>
            </a:pPr>
            <a:r>
              <a:rPr lang="fr-FR" sz="3200" dirty="0"/>
              <a:t>Figures simples, claires et bien légendées</a:t>
            </a:r>
          </a:p>
          <a:p>
            <a:pPr marL="0" indent="719138">
              <a:spcBef>
                <a:spcPts val="1800"/>
              </a:spcBef>
              <a:buNone/>
            </a:pPr>
            <a:r>
              <a:rPr lang="en-US" sz="3200" dirty="0"/>
              <a:t>Un </a:t>
            </a:r>
            <a:r>
              <a:rPr lang="en-US" sz="3200" dirty="0" err="1"/>
              <a:t>nombre</a:t>
            </a:r>
            <a:r>
              <a:rPr lang="en-US" sz="3200" dirty="0"/>
              <a:t> </a:t>
            </a:r>
            <a:r>
              <a:rPr lang="en-US" sz="3200" dirty="0" err="1"/>
              <a:t>raisonnable</a:t>
            </a:r>
            <a:r>
              <a:rPr lang="en-US" sz="3200" dirty="0"/>
              <a:t> de </a:t>
            </a:r>
            <a:r>
              <a:rPr lang="en-US" sz="3200" dirty="0" err="1"/>
              <a:t>diapos</a:t>
            </a:r>
            <a:r>
              <a:rPr lang="en-US" sz="3200" dirty="0"/>
              <a:t> (pas trop!)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120039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/>
              <a:t>Le support visuel </a:t>
            </a:r>
            <a:endParaRPr lang="fr-FR" sz="8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276040"/>
            <a:ext cx="10058400" cy="3277595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dirty="0" smtClean="0"/>
              <a:t> Préparer </a:t>
            </a:r>
            <a:r>
              <a:rPr lang="fr-FR" sz="3200" dirty="0"/>
              <a:t>le support visuel et synchroniser avec le speech. </a:t>
            </a:r>
            <a:endParaRPr lang="fr-FR" sz="3200" dirty="0" smtClean="0"/>
          </a:p>
          <a:p>
            <a:pPr>
              <a:spcAft>
                <a:spcPts val="24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dirty="0" smtClean="0"/>
              <a:t> Chronométrer </a:t>
            </a:r>
            <a:r>
              <a:rPr lang="fr-FR" sz="3200" dirty="0"/>
              <a:t>pour bien maitriser le temps. </a:t>
            </a:r>
            <a:endParaRPr lang="fr-FR" sz="3200" dirty="0" smtClean="0"/>
          </a:p>
          <a:p>
            <a:pPr>
              <a:spcAft>
                <a:spcPts val="24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fr-FR" sz="3200" dirty="0" smtClean="0"/>
              <a:t> Essayer </a:t>
            </a:r>
            <a:r>
              <a:rPr lang="fr-FR" sz="3200" dirty="0"/>
              <a:t>le matériel de la salle au préalable si possible</a:t>
            </a:r>
          </a:p>
          <a:p>
            <a:pPr>
              <a:spcAft>
                <a:spcPts val="24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74481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Dernier conseil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965" y="1845734"/>
            <a:ext cx="11120717" cy="4218890"/>
          </a:xfrm>
        </p:spPr>
        <p:txBody>
          <a:bodyPr>
            <a:noAutofit/>
          </a:bodyPr>
          <a:lstStyle/>
          <a:p>
            <a:pPr marL="444500" indent="-444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Il faut avoir un </a:t>
            </a:r>
            <a:r>
              <a:rPr lang="fr-FR" sz="3200" b="1" dirty="0" smtClean="0">
                <a:solidFill>
                  <a:srgbClr val="FF0000"/>
                </a:solidFill>
              </a:rPr>
              <a:t>travail intéressant </a:t>
            </a:r>
            <a:r>
              <a:rPr lang="fr-FR" sz="3200" dirty="0" smtClean="0"/>
              <a:t>à transmettre</a:t>
            </a:r>
          </a:p>
          <a:p>
            <a:pPr marL="444500" indent="-444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Il faut </a:t>
            </a:r>
            <a:r>
              <a:rPr lang="fr-FR" sz="3200" b="1" dirty="0">
                <a:solidFill>
                  <a:srgbClr val="FF0000"/>
                </a:solidFill>
              </a:rPr>
              <a:t>choisir le message </a:t>
            </a:r>
            <a:r>
              <a:rPr lang="fr-FR" sz="3200" dirty="0" smtClean="0"/>
              <a:t>qu’on veut faire passer (message clair) </a:t>
            </a:r>
          </a:p>
          <a:p>
            <a:pPr marL="444500" indent="-444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Il faut bien </a:t>
            </a:r>
            <a:r>
              <a:rPr lang="fr-FR" sz="3200" b="1" dirty="0">
                <a:solidFill>
                  <a:srgbClr val="FF0000"/>
                </a:solidFill>
              </a:rPr>
              <a:t>préparer la communication</a:t>
            </a:r>
            <a:r>
              <a:rPr lang="fr-FR" sz="3200" dirty="0" smtClean="0"/>
              <a:t>, notamment produire des supports audiovisuels adéquats, pour garantir que le message soit perçu par l’auditoire</a:t>
            </a:r>
          </a:p>
          <a:p>
            <a:pPr marL="444500" indent="-4445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 Il faut apprendre à </a:t>
            </a:r>
            <a:r>
              <a:rPr lang="fr-FR" sz="3200" b="1" dirty="0">
                <a:solidFill>
                  <a:srgbClr val="FF0000"/>
                </a:solidFill>
              </a:rPr>
              <a:t>maîtriser les conditions matérielles </a:t>
            </a:r>
            <a:r>
              <a:rPr lang="fr-FR" sz="3200" dirty="0" smtClean="0"/>
              <a:t>et </a:t>
            </a:r>
            <a:r>
              <a:rPr lang="fr-FR" sz="3200" b="1" dirty="0">
                <a:solidFill>
                  <a:srgbClr val="FF0000"/>
                </a:solidFill>
              </a:rPr>
              <a:t>émotionnelles </a:t>
            </a:r>
            <a:r>
              <a:rPr lang="fr-FR" sz="3200" dirty="0" smtClean="0"/>
              <a:t>des présentations =&gt; devenir des communicateurs efficaces quelle que soit la situation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73992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 flipV="1">
            <a:off x="2152650" y="1349823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2650" y="340756"/>
            <a:ext cx="7886700" cy="878445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fr-FR" sz="4000" b="1" dirty="0">
                <a:solidFill>
                  <a:srgbClr val="FF0000"/>
                </a:solidFill>
                <a:latin typeface="Arial "/>
              </a:rPr>
              <a:t>Le </a:t>
            </a:r>
            <a:r>
              <a:rPr lang="fr-FR" sz="4000" b="1" dirty="0" smtClean="0">
                <a:solidFill>
                  <a:srgbClr val="FF0000"/>
                </a:solidFill>
                <a:latin typeface="Arial "/>
              </a:rPr>
              <a:t>tout dernier </a:t>
            </a:r>
            <a:r>
              <a:rPr lang="fr-FR" sz="4000" b="1" dirty="0">
                <a:solidFill>
                  <a:srgbClr val="FF0000"/>
                </a:solidFill>
                <a:latin typeface="Arial "/>
              </a:rPr>
              <a:t>conseil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1972" y="5957221"/>
            <a:ext cx="860448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Meilleure garantie pour être à l’aise  et donner satisfaction aux auditeurs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11" name="Triangle isocèle 10"/>
          <p:cNvSpPr/>
          <p:nvPr/>
        </p:nvSpPr>
        <p:spPr>
          <a:xfrm rot="9526507">
            <a:off x="2389880" y="1597890"/>
            <a:ext cx="870857" cy="4249799"/>
          </a:xfrm>
          <a:prstGeom prst="triangle">
            <a:avLst>
              <a:gd name="adj" fmla="val 46786"/>
            </a:avLst>
          </a:prstGeom>
          <a:gradFill flip="none" rotWithShape="1">
            <a:gsLst>
              <a:gs pos="0">
                <a:schemeClr val="bg1"/>
              </a:gs>
              <a:gs pos="35000">
                <a:srgbClr val="00CC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fr-FR" sz="4800" dirty="0">
                <a:solidFill>
                  <a:prstClr val="white"/>
                </a:solidFill>
              </a:rPr>
              <a:t>Trac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315" y="1445856"/>
            <a:ext cx="3237257" cy="4291956"/>
          </a:xfrm>
          <a:prstGeom prst="rect">
            <a:avLst/>
          </a:prstGeom>
        </p:spPr>
      </p:pic>
      <p:sp>
        <p:nvSpPr>
          <p:cNvPr id="17" name="Triangle isocèle 16"/>
          <p:cNvSpPr/>
          <p:nvPr/>
        </p:nvSpPr>
        <p:spPr>
          <a:xfrm rot="579144">
            <a:off x="4703238" y="1554792"/>
            <a:ext cx="870857" cy="4249799"/>
          </a:xfrm>
          <a:prstGeom prst="triangle">
            <a:avLst>
              <a:gd name="adj" fmla="val 53010"/>
            </a:avLst>
          </a:prstGeom>
          <a:gradFill flip="none" rotWithShape="1">
            <a:gsLst>
              <a:gs pos="0">
                <a:schemeClr val="bg1"/>
              </a:gs>
              <a:gs pos="35000">
                <a:srgbClr val="FF0000"/>
              </a:gs>
              <a:gs pos="100000">
                <a:srgbClr val="00B05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Confiance + maîtrise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1846128"/>
            <a:ext cx="41338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9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086" y="507271"/>
            <a:ext cx="7021286" cy="52578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mail est le premier média pour la </a:t>
            </a:r>
            <a:r>
              <a:rPr lang="fr-FR" sz="2800" b="1" dirty="0">
                <a:solidFill>
                  <a:srgbClr val="FF0000"/>
                </a:solidFill>
              </a:rPr>
              <a:t>communication </a:t>
            </a:r>
            <a:r>
              <a:rPr lang="fr-FR" sz="2800" b="1" dirty="0" smtClean="0">
                <a:solidFill>
                  <a:srgbClr val="FF0000"/>
                </a:solidFill>
              </a:rPr>
              <a:t>professionnelle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400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formalisme est nécessaire </a:t>
            </a:r>
            <a:r>
              <a:rPr lang="fr-FR" sz="2400" dirty="0" smtClean="0"/>
              <a:t>dans un mail à caractère professionnel</a:t>
            </a:r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8" y="3861888"/>
            <a:ext cx="11691504" cy="21037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083" y="2729490"/>
            <a:ext cx="4706031" cy="4021252"/>
          </a:xfrm>
          <a:prstGeom prst="rect">
            <a:avLst/>
          </a:prstGeom>
        </p:spPr>
      </p:pic>
      <p:sp>
        <p:nvSpPr>
          <p:cNvPr id="10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2149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" y="21769"/>
            <a:ext cx="12168328" cy="6477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002369" y="468474"/>
            <a:ext cx="6082787" cy="369332"/>
            <a:chOff x="2830286" y="1250201"/>
            <a:chExt cx="6082787" cy="369332"/>
          </a:xfrm>
        </p:grpSpPr>
        <p:sp>
          <p:nvSpPr>
            <p:cNvPr id="4" name="ZoneTexte 3"/>
            <p:cNvSpPr txBox="1"/>
            <p:nvPr/>
          </p:nvSpPr>
          <p:spPr>
            <a:xfrm>
              <a:off x="5773303" y="1250201"/>
              <a:ext cx="3139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Adresse e-mail du destinataire 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Flèche gauche 4"/>
            <p:cNvSpPr/>
            <p:nvPr/>
          </p:nvSpPr>
          <p:spPr>
            <a:xfrm>
              <a:off x="2830286" y="1294092"/>
              <a:ext cx="2851845" cy="281549"/>
            </a:xfrm>
            <a:prstGeom prst="leftArrow">
              <a:avLst>
                <a:gd name="adj1" fmla="val 1906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029969" y="847993"/>
            <a:ext cx="2398322" cy="369332"/>
            <a:chOff x="2645441" y="1609952"/>
            <a:chExt cx="2398322" cy="369332"/>
          </a:xfrm>
        </p:grpSpPr>
        <p:sp>
          <p:nvSpPr>
            <p:cNvPr id="7" name="ZoneTexte 6"/>
            <p:cNvSpPr txBox="1"/>
            <p:nvPr/>
          </p:nvSpPr>
          <p:spPr>
            <a:xfrm>
              <a:off x="3468652" y="1609952"/>
              <a:ext cx="1575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fr-FR" dirty="0"/>
                <a:t>L’objet du mail</a:t>
              </a: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2645441" y="1653843"/>
              <a:ext cx="823211" cy="281549"/>
            </a:xfrm>
            <a:prstGeom prst="leftArrow">
              <a:avLst>
                <a:gd name="adj1" fmla="val 19069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6322" y="1328402"/>
            <a:ext cx="11289877" cy="394028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02762" y="2720642"/>
            <a:ext cx="611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Le contenu du message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51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AutoNum type="arabicPeriod"/>
            </a:pPr>
            <a:r>
              <a:rPr lang="fr-FR" sz="4000" b="1" dirty="0" smtClean="0">
                <a:solidFill>
                  <a:srgbClr val="002060"/>
                </a:solidFill>
              </a:rPr>
              <a:t>L’objet</a:t>
            </a:r>
          </a:p>
          <a:p>
            <a:pPr marL="0" indent="0">
              <a:buClr>
                <a:schemeClr val="accent2"/>
              </a:buClr>
              <a:buNone/>
            </a:pPr>
            <a:endParaRPr lang="fr-FR" sz="1600" b="1" dirty="0" smtClean="0">
              <a:solidFill>
                <a:srgbClr val="002060"/>
              </a:solidFill>
            </a:endParaRPr>
          </a:p>
          <a:p>
            <a:pPr marL="1436688" indent="-44608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Court</a:t>
            </a:r>
          </a:p>
          <a:p>
            <a:pPr marL="1436688" indent="-44608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Précis</a:t>
            </a:r>
          </a:p>
          <a:p>
            <a:pPr marL="1436688" indent="-44608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Clair</a:t>
            </a:r>
          </a:p>
          <a:p>
            <a:pPr marL="1436688" indent="-44608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3200" dirty="0" smtClean="0"/>
              <a:t>Sans articles</a:t>
            </a:r>
          </a:p>
          <a:p>
            <a:pPr indent="0">
              <a:buNone/>
            </a:pPr>
            <a:endParaRPr lang="fr-FR" sz="3200" dirty="0"/>
          </a:p>
          <a:p>
            <a:pPr indent="0">
              <a:buNone/>
            </a:pPr>
            <a:endParaRPr lang="fr-FR" sz="3200" dirty="0" smtClean="0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243681" y="2537972"/>
            <a:ext cx="3932237" cy="3288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Comporte 5 éléments : 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L’objet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d’appel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Le message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formule de politesse</a:t>
            </a:r>
          </a:p>
          <a:p>
            <a:pPr marL="342900" indent="-168275">
              <a:buClr>
                <a:srgbClr val="FFC000"/>
              </a:buClr>
              <a:buFont typeface="Calibri" panose="020F0502020204030204" pitchFamily="34" charset="0"/>
              <a:buAutoNum type="arabicPeriod"/>
            </a:pPr>
            <a:r>
              <a:rPr lang="fr-FR" sz="2800" dirty="0" smtClean="0"/>
              <a:t>La signature</a:t>
            </a:r>
          </a:p>
        </p:txBody>
      </p:sp>
      <p:sp>
        <p:nvSpPr>
          <p:cNvPr id="13" name="Titre 7"/>
          <p:cNvSpPr txBox="1">
            <a:spLocks/>
          </p:cNvSpPr>
          <p:nvPr/>
        </p:nvSpPr>
        <p:spPr>
          <a:xfrm>
            <a:off x="609600" y="746759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00"/>
                </a:solidFill>
              </a:rPr>
              <a:t>L’e-mail professionnel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21909" y="3032759"/>
            <a:ext cx="3744000" cy="468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FFFF00"/>
                </a:solidFill>
              </a:rPr>
              <a:t>      L’objet</a:t>
            </a:r>
            <a:endParaRPr lang="fr-FR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39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Personnalisé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002060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3533</TotalTime>
  <Words>2373</Words>
  <Application>Microsoft Office PowerPoint</Application>
  <PresentationFormat>Personnalisé</PresentationFormat>
  <Paragraphs>382</Paragraphs>
  <Slides>64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64</vt:i4>
      </vt:variant>
    </vt:vector>
  </HeadingPairs>
  <TitlesOfParts>
    <vt:vector size="66" baseType="lpstr">
      <vt:lpstr>Rétrospective</vt:lpstr>
      <vt:lpstr>Thème Office</vt:lpstr>
      <vt:lpstr>Diapositive 1</vt:lpstr>
      <vt:lpstr>Pourquoi la communication scientifique?</vt:lpstr>
      <vt:lpstr>Communication pour scientifique</vt:lpstr>
      <vt:lpstr>Diapositive 4</vt:lpstr>
      <vt:lpstr>La communication écrite</vt:lpstr>
      <vt:lpstr>L’e-mail professionnel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La communication scientifique écrite</vt:lpstr>
      <vt:lpstr>Le langage scientifique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Squelette d’un article scientifique</vt:lpstr>
      <vt:lpstr>Diapositive 27</vt:lpstr>
      <vt:lpstr>Diapositive 28</vt:lpstr>
      <vt:lpstr>Processus de la publication d’une recherche dans une revue scientifique</vt:lpstr>
      <vt:lpstr>Diapositive 30</vt:lpstr>
      <vt:lpstr>Diapositive 31</vt:lpstr>
      <vt:lpstr>Situations de la communication orale Face à Face</vt:lpstr>
      <vt:lpstr>La communication scientifique orale</vt:lpstr>
      <vt:lpstr>Diapositive 34</vt:lpstr>
      <vt:lpstr>Diapositive 35</vt:lpstr>
      <vt:lpstr>Diapositive 36</vt:lpstr>
      <vt:lpstr>Diapositive 37</vt:lpstr>
      <vt:lpstr>Techniques de communication orale</vt:lpstr>
      <vt:lpstr>Diapositive 39</vt:lpstr>
      <vt:lpstr>Diapositive 40</vt:lpstr>
      <vt:lpstr>Réussir une présentation orale  =&gt; Transmettre efficacement le message à l’auditoire</vt:lpstr>
      <vt:lpstr>❶Le Speech</vt:lpstr>
      <vt:lpstr>Le speech:</vt:lpstr>
      <vt:lpstr>Le speech:</vt:lpstr>
      <vt:lpstr>❷La Personne qui présente (Speaker)</vt:lpstr>
      <vt:lpstr>Le speaker</vt:lpstr>
      <vt:lpstr>Le speaker</vt:lpstr>
      <vt:lpstr>Le speaker</vt:lpstr>
      <vt:lpstr>Le speaker</vt:lpstr>
      <vt:lpstr>Diapositive 50</vt:lpstr>
      <vt:lpstr>Diapositive 51</vt:lpstr>
      <vt:lpstr>Diapositive 52</vt:lpstr>
      <vt:lpstr>Le speaker</vt:lpstr>
      <vt:lpstr>Diapositive 54</vt:lpstr>
      <vt:lpstr>Le speaker</vt:lpstr>
      <vt:lpstr>Le speaker</vt:lpstr>
      <vt:lpstr>Le speaker</vt:lpstr>
      <vt:lpstr>Le speaker</vt:lpstr>
      <vt:lpstr>Le speaker : pratique et manières</vt:lpstr>
      <vt:lpstr>❸Le Support visuel</vt:lpstr>
      <vt:lpstr>Astuces pour préparer et donner une présentation scientifique efficace en utilisant PowerPoint</vt:lpstr>
      <vt:lpstr>Le support visuel </vt:lpstr>
      <vt:lpstr>Dernier conseil</vt:lpstr>
      <vt:lpstr>Le tout dernier conseil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communication orale et écrite</dc:title>
  <dc:creator>Kaouthar Bdf</dc:creator>
  <cp:lastModifiedBy>Toshiba-SatelliteC55</cp:lastModifiedBy>
  <cp:revision>166</cp:revision>
  <dcterms:created xsi:type="dcterms:W3CDTF">2018-11-24T10:18:46Z</dcterms:created>
  <dcterms:modified xsi:type="dcterms:W3CDTF">2021-01-08T19:08:12Z</dcterms:modified>
</cp:coreProperties>
</file>