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66" r:id="rId3"/>
    <p:sldId id="286" r:id="rId4"/>
    <p:sldId id="279" r:id="rId5"/>
    <p:sldId id="287" r:id="rId6"/>
    <p:sldId id="288" r:id="rId7"/>
    <p:sldId id="262" r:id="rId8"/>
    <p:sldId id="267" r:id="rId9"/>
    <p:sldId id="264" r:id="rId10"/>
    <p:sldId id="289" r:id="rId11"/>
    <p:sldId id="291" r:id="rId12"/>
    <p:sldId id="285" r:id="rId13"/>
    <p:sldId id="280" r:id="rId14"/>
    <p:sldId id="281" r:id="rId15"/>
    <p:sldId id="283" r:id="rId16"/>
    <p:sldId id="284" r:id="rId1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C4C3"/>
    <a:srgbClr val="E69C9A"/>
    <a:srgbClr val="FFFFFF"/>
    <a:srgbClr val="F1CCCB"/>
    <a:srgbClr val="CC00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501" autoAdjust="0"/>
  </p:normalViewPr>
  <p:slideViewPr>
    <p:cSldViewPr>
      <p:cViewPr varScale="1">
        <p:scale>
          <a:sx n="92" d="100"/>
          <a:sy n="92" d="100"/>
        </p:scale>
        <p:origin x="134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0FF8F6-1E74-439B-B591-6E88B03158A4}" type="datetimeFigureOut">
              <a:rPr lang="fr-FR" smtClean="0"/>
              <a:pPr/>
              <a:t>12/12/2022</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8A02BF-0AA9-48AC-8FDD-8FED91B8E8A3}" type="slidenum">
              <a:rPr lang="fr-FR" smtClean="0"/>
              <a:pPr/>
              <a:t>‹N°›</a:t>
            </a:fld>
            <a:endParaRPr lang="fr-FR" dirty="0"/>
          </a:p>
        </p:txBody>
      </p:sp>
    </p:spTree>
    <p:extLst>
      <p:ext uri="{BB962C8B-B14F-4D97-AF65-F5344CB8AC3E}">
        <p14:creationId xmlns:p14="http://schemas.microsoft.com/office/powerpoint/2010/main" val="235602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D8A02BF-0AA9-48AC-8FDD-8FED91B8E8A3}" type="slidenum">
              <a:rPr lang="fr-FR" smtClean="0"/>
              <a:pPr/>
              <a:t>2</a:t>
            </a:fld>
            <a:endParaRPr lang="fr-FR" dirty="0"/>
          </a:p>
        </p:txBody>
      </p:sp>
    </p:spTree>
    <p:extLst>
      <p:ext uri="{BB962C8B-B14F-4D97-AF65-F5344CB8AC3E}">
        <p14:creationId xmlns:p14="http://schemas.microsoft.com/office/powerpoint/2010/main" val="2448705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D8A02BF-0AA9-48AC-8FDD-8FED91B8E8A3}" type="slidenum">
              <a:rPr lang="fr-FR" smtClean="0"/>
              <a:pPr/>
              <a:t>11</a:t>
            </a:fld>
            <a:endParaRPr lang="fr-FR"/>
          </a:p>
        </p:txBody>
      </p:sp>
    </p:spTree>
    <p:extLst>
      <p:ext uri="{BB962C8B-B14F-4D97-AF65-F5344CB8AC3E}">
        <p14:creationId xmlns:p14="http://schemas.microsoft.com/office/powerpoint/2010/main" val="869651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D8A02BF-0AA9-48AC-8FDD-8FED91B8E8A3}" type="slidenum">
              <a:rPr lang="fr-FR" smtClean="0"/>
              <a:pPr/>
              <a:t>3</a:t>
            </a:fld>
            <a:endParaRPr lang="fr-FR" dirty="0"/>
          </a:p>
        </p:txBody>
      </p:sp>
    </p:spTree>
    <p:extLst>
      <p:ext uri="{BB962C8B-B14F-4D97-AF65-F5344CB8AC3E}">
        <p14:creationId xmlns:p14="http://schemas.microsoft.com/office/powerpoint/2010/main" val="2922317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D8A02BF-0AA9-48AC-8FDD-8FED91B8E8A3}" type="slidenum">
              <a:rPr lang="fr-FR" smtClean="0"/>
              <a:pPr/>
              <a:t>4</a:t>
            </a:fld>
            <a:endParaRPr lang="fr-FR" dirty="0"/>
          </a:p>
        </p:txBody>
      </p:sp>
    </p:spTree>
    <p:extLst>
      <p:ext uri="{BB962C8B-B14F-4D97-AF65-F5344CB8AC3E}">
        <p14:creationId xmlns:p14="http://schemas.microsoft.com/office/powerpoint/2010/main" val="348047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D8A02BF-0AA9-48AC-8FDD-8FED91B8E8A3}" type="slidenum">
              <a:rPr lang="fr-FR" smtClean="0"/>
              <a:pPr/>
              <a:t>5</a:t>
            </a:fld>
            <a:endParaRPr lang="fr-FR" dirty="0"/>
          </a:p>
        </p:txBody>
      </p:sp>
    </p:spTree>
    <p:extLst>
      <p:ext uri="{BB962C8B-B14F-4D97-AF65-F5344CB8AC3E}">
        <p14:creationId xmlns:p14="http://schemas.microsoft.com/office/powerpoint/2010/main" val="899148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D8A02BF-0AA9-48AC-8FDD-8FED91B8E8A3}" type="slidenum">
              <a:rPr lang="fr-FR" smtClean="0"/>
              <a:pPr/>
              <a:t>6</a:t>
            </a:fld>
            <a:endParaRPr lang="fr-FR" dirty="0"/>
          </a:p>
        </p:txBody>
      </p:sp>
    </p:spTree>
    <p:extLst>
      <p:ext uri="{BB962C8B-B14F-4D97-AF65-F5344CB8AC3E}">
        <p14:creationId xmlns:p14="http://schemas.microsoft.com/office/powerpoint/2010/main" val="528553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D8A02BF-0AA9-48AC-8FDD-8FED91B8E8A3}" type="slidenum">
              <a:rPr lang="fr-FR" smtClean="0"/>
              <a:pPr/>
              <a:t>7</a:t>
            </a:fld>
            <a:endParaRPr lang="fr-FR" dirty="0"/>
          </a:p>
        </p:txBody>
      </p:sp>
    </p:spTree>
    <p:extLst>
      <p:ext uri="{BB962C8B-B14F-4D97-AF65-F5344CB8AC3E}">
        <p14:creationId xmlns:p14="http://schemas.microsoft.com/office/powerpoint/2010/main" val="2344622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D8A02BF-0AA9-48AC-8FDD-8FED91B8E8A3}" type="slidenum">
              <a:rPr lang="fr-FR" smtClean="0"/>
              <a:pPr/>
              <a:t>8</a:t>
            </a:fld>
            <a:endParaRPr lang="fr-FR" dirty="0"/>
          </a:p>
        </p:txBody>
      </p:sp>
    </p:spTree>
    <p:extLst>
      <p:ext uri="{BB962C8B-B14F-4D97-AF65-F5344CB8AC3E}">
        <p14:creationId xmlns:p14="http://schemas.microsoft.com/office/powerpoint/2010/main" val="701544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D8A02BF-0AA9-48AC-8FDD-8FED91B8E8A3}" type="slidenum">
              <a:rPr lang="fr-FR" smtClean="0"/>
              <a:pPr/>
              <a:t>9</a:t>
            </a:fld>
            <a:endParaRPr lang="fr-FR"/>
          </a:p>
        </p:txBody>
      </p:sp>
    </p:spTree>
    <p:extLst>
      <p:ext uri="{BB962C8B-B14F-4D97-AF65-F5344CB8AC3E}">
        <p14:creationId xmlns:p14="http://schemas.microsoft.com/office/powerpoint/2010/main" val="2344622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D8A02BF-0AA9-48AC-8FDD-8FED91B8E8A3}" type="slidenum">
              <a:rPr lang="fr-FR" smtClean="0"/>
              <a:pPr/>
              <a:t>10</a:t>
            </a:fld>
            <a:endParaRPr lang="fr-FR"/>
          </a:p>
        </p:txBody>
      </p:sp>
    </p:spTree>
    <p:extLst>
      <p:ext uri="{BB962C8B-B14F-4D97-AF65-F5344CB8AC3E}">
        <p14:creationId xmlns:p14="http://schemas.microsoft.com/office/powerpoint/2010/main" val="3216353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12/12/2022</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12/12/2022</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12/12/2022</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12/12/2022</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12/12/2022</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12/12/2022</a:t>
            </a:fld>
            <a:endParaRPr lang="fr-BE" dirty="0"/>
          </a:p>
        </p:txBody>
      </p:sp>
      <p:sp>
        <p:nvSpPr>
          <p:cNvPr id="6" name="Espace réservé du pied de page 5"/>
          <p:cNvSpPr>
            <a:spLocks noGrp="1"/>
          </p:cNvSpPr>
          <p:nvPr>
            <p:ph type="ftr" sz="quarter" idx="11"/>
          </p:nvPr>
        </p:nvSpPr>
        <p:spPr/>
        <p:txBody>
          <a:bodyPr/>
          <a:lstStyle/>
          <a:p>
            <a:endParaRPr lang="fr-BE" dirty="0"/>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12/12/2022</a:t>
            </a:fld>
            <a:endParaRPr lang="fr-BE" dirty="0"/>
          </a:p>
        </p:txBody>
      </p:sp>
      <p:sp>
        <p:nvSpPr>
          <p:cNvPr id="8" name="Espace réservé du pied de page 7"/>
          <p:cNvSpPr>
            <a:spLocks noGrp="1"/>
          </p:cNvSpPr>
          <p:nvPr>
            <p:ph type="ftr" sz="quarter" idx="11"/>
          </p:nvPr>
        </p:nvSpPr>
        <p:spPr/>
        <p:txBody>
          <a:bodyPr/>
          <a:lstStyle/>
          <a:p>
            <a:endParaRPr lang="fr-BE" dirty="0"/>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12/12/2022</a:t>
            </a:fld>
            <a:endParaRPr lang="fr-BE" dirty="0"/>
          </a:p>
        </p:txBody>
      </p:sp>
      <p:sp>
        <p:nvSpPr>
          <p:cNvPr id="4" name="Espace réservé du pied de page 3"/>
          <p:cNvSpPr>
            <a:spLocks noGrp="1"/>
          </p:cNvSpPr>
          <p:nvPr>
            <p:ph type="ftr" sz="quarter" idx="11"/>
          </p:nvPr>
        </p:nvSpPr>
        <p:spPr/>
        <p:txBody>
          <a:bodyPr/>
          <a:lstStyle/>
          <a:p>
            <a:endParaRPr lang="fr-BE" dirty="0"/>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12/12/2022</a:t>
            </a:fld>
            <a:endParaRPr lang="fr-BE" dirty="0"/>
          </a:p>
        </p:txBody>
      </p:sp>
      <p:sp>
        <p:nvSpPr>
          <p:cNvPr id="3" name="Espace réservé du pied de page 2"/>
          <p:cNvSpPr>
            <a:spLocks noGrp="1"/>
          </p:cNvSpPr>
          <p:nvPr>
            <p:ph type="ftr" sz="quarter" idx="11"/>
          </p:nvPr>
        </p:nvSpPr>
        <p:spPr/>
        <p:txBody>
          <a:bodyPr/>
          <a:lstStyle/>
          <a:p>
            <a:endParaRPr lang="fr-BE"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12/12/2022</a:t>
            </a:fld>
            <a:endParaRPr lang="fr-BE" dirty="0"/>
          </a:p>
        </p:txBody>
      </p:sp>
      <p:sp>
        <p:nvSpPr>
          <p:cNvPr id="6" name="Espace réservé du pied de page 5"/>
          <p:cNvSpPr>
            <a:spLocks noGrp="1"/>
          </p:cNvSpPr>
          <p:nvPr>
            <p:ph type="ftr" sz="quarter" idx="11"/>
          </p:nvPr>
        </p:nvSpPr>
        <p:spPr/>
        <p:txBody>
          <a:bodyPr/>
          <a:lstStyle/>
          <a:p>
            <a:endParaRPr lang="fr-BE" dirty="0"/>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12/12/2022</a:t>
            </a:fld>
            <a:endParaRPr lang="fr-BE" dirty="0"/>
          </a:p>
        </p:txBody>
      </p:sp>
      <p:sp>
        <p:nvSpPr>
          <p:cNvPr id="6" name="Espace réservé du pied de page 5"/>
          <p:cNvSpPr>
            <a:spLocks noGrp="1"/>
          </p:cNvSpPr>
          <p:nvPr>
            <p:ph type="ftr" sz="quarter" idx="11"/>
          </p:nvPr>
        </p:nvSpPr>
        <p:spPr/>
        <p:txBody>
          <a:bodyPr/>
          <a:lstStyle/>
          <a:p>
            <a:endParaRPr lang="fr-BE" dirty="0"/>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0000"/>
            <a:lum/>
          </a:blip>
          <a:srcRect/>
          <a:stretch>
            <a:fillRect l="-48000" r="-48000"/>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12/12/2022</a:t>
            </a:fld>
            <a:endParaRPr lang="fr-BE"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7.jpg"/></Relationships>
</file>

<file path=ppt/slides/_rels/slide1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 Id="rId4" Type="http://schemas.openxmlformats.org/officeDocument/2006/relationships/image" Target="../media/image35.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l="-6000" r="-6000"/>
          </a:stretch>
        </a:blipFill>
        <a:effectLst/>
      </p:bgPr>
    </p:bg>
    <p:spTree>
      <p:nvGrpSpPr>
        <p:cNvPr id="1" name=""/>
        <p:cNvGrpSpPr/>
        <p:nvPr/>
      </p:nvGrpSpPr>
      <p:grpSpPr>
        <a:xfrm>
          <a:off x="0" y="0"/>
          <a:ext cx="0" cy="0"/>
          <a:chOff x="0" y="0"/>
          <a:chExt cx="0" cy="0"/>
        </a:xfrm>
      </p:grpSpPr>
      <p:sp>
        <p:nvSpPr>
          <p:cNvPr id="9" name="Titre 6"/>
          <p:cNvSpPr txBox="1">
            <a:spLocks/>
          </p:cNvSpPr>
          <p:nvPr/>
        </p:nvSpPr>
        <p:spPr>
          <a:xfrm>
            <a:off x="5831632" y="6081007"/>
            <a:ext cx="3312368" cy="808622"/>
          </a:xfrm>
          <a:prstGeom prst="rect">
            <a:avLst/>
          </a:prstGeom>
          <a:noFill/>
          <a:effectLst>
            <a:outerShdw blurRad="40000" dist="20000" dir="5400000" rotWithShape="0">
              <a:srgbClr val="000000">
                <a:alpha val="38000"/>
              </a:srgbClr>
            </a:outerShdw>
            <a:softEdge rad="63500"/>
          </a:effectLst>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fontScale="3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200" dirty="0" smtClean="0">
                <a:latin typeface="Bodoni MT" pitchFamily="18" charset="0"/>
                <a:cs typeface="Times New Roman" pitchFamily="18" charset="0"/>
              </a:rPr>
              <a:t>Mahieddine Islam Belaïd</a:t>
            </a:r>
            <a:r>
              <a:rPr lang="en-US" dirty="0" smtClean="0"/>
              <a:t/>
            </a:r>
            <a:br>
              <a:rPr lang="en-US" dirty="0" smtClean="0"/>
            </a:br>
            <a:endParaRPr lang="fr-FR" dirty="0"/>
          </a:p>
        </p:txBody>
      </p:sp>
      <p:sp>
        <p:nvSpPr>
          <p:cNvPr id="184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dirty="0"/>
          </a:p>
        </p:txBody>
      </p:sp>
      <p:sp>
        <p:nvSpPr>
          <p:cNvPr id="6" name="Titre 6"/>
          <p:cNvSpPr txBox="1">
            <a:spLocks/>
          </p:cNvSpPr>
          <p:nvPr/>
        </p:nvSpPr>
        <p:spPr>
          <a:xfrm>
            <a:off x="4355976" y="2615039"/>
            <a:ext cx="4608512" cy="1314005"/>
          </a:xfrm>
          <a:prstGeom prst="rect">
            <a:avLst/>
          </a:prstGeom>
          <a:noFill/>
          <a:effectLst>
            <a:outerShdw blurRad="40000" dist="20000" dir="5400000" rotWithShape="0">
              <a:srgbClr val="000000">
                <a:alpha val="38000"/>
              </a:srgbClr>
            </a:outerShdw>
            <a:softEdge rad="317500"/>
          </a:effectLst>
        </p:spPr>
        <p:style>
          <a:lnRef idx="1">
            <a:schemeClr val="dk1"/>
          </a:lnRef>
          <a:fillRef idx="2">
            <a:schemeClr val="dk1"/>
          </a:fillRef>
          <a:effectRef idx="1">
            <a:schemeClr val="dk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fr-FR" sz="2800" b="1" i="1" dirty="0" smtClean="0">
                <a:solidFill>
                  <a:schemeClr val="tx1"/>
                </a:solidFill>
                <a:latin typeface="Garamond" panose="02020404030301010803" pitchFamily="18" charset="0"/>
              </a:rPr>
              <a:t>Grandeurs </a:t>
            </a:r>
            <a:r>
              <a:rPr lang="fr-FR" sz="2800" b="1" i="1" dirty="0">
                <a:solidFill>
                  <a:schemeClr val="tx1"/>
                </a:solidFill>
                <a:latin typeface="Garamond" panose="02020404030301010803" pitchFamily="18" charset="0"/>
              </a:rPr>
              <a:t>et décadences des héros de la fiction littéraire</a:t>
            </a:r>
          </a:p>
        </p:txBody>
      </p:sp>
      <p:pic>
        <p:nvPicPr>
          <p:cNvPr id="8" name="Image 7" descr="CEIL BATNA1.png"/>
          <p:cNvPicPr/>
          <p:nvPr/>
        </p:nvPicPr>
        <p:blipFill>
          <a:blip r:embed="rId3"/>
          <a:stretch>
            <a:fillRect/>
          </a:stretch>
        </p:blipFill>
        <p:spPr>
          <a:xfrm>
            <a:off x="1070738" y="0"/>
            <a:ext cx="7002524" cy="1163303"/>
          </a:xfrm>
          <a:prstGeom prst="rect">
            <a:avLst/>
          </a:prstGeom>
        </p:spPr>
      </p:pic>
      <p:sp>
        <p:nvSpPr>
          <p:cNvPr id="12" name="Titre 6"/>
          <p:cNvSpPr txBox="1">
            <a:spLocks/>
          </p:cNvSpPr>
          <p:nvPr/>
        </p:nvSpPr>
        <p:spPr>
          <a:xfrm>
            <a:off x="4499992" y="1246498"/>
            <a:ext cx="4464496" cy="1750423"/>
          </a:xfrm>
          <a:prstGeom prst="rect">
            <a:avLst/>
          </a:prstGeom>
          <a:noFill/>
          <a:effectLst>
            <a:outerShdw blurRad="40000" dist="20000" dir="5400000" rotWithShape="0">
              <a:srgbClr val="000000">
                <a:alpha val="38000"/>
              </a:srgbClr>
            </a:outerShdw>
            <a:softEdge rad="317500"/>
          </a:effectLst>
        </p:spPr>
        <p:style>
          <a:lnRef idx="1">
            <a:schemeClr val="dk1"/>
          </a:lnRef>
          <a:fillRef idx="2">
            <a:schemeClr val="dk1"/>
          </a:fillRef>
          <a:effectRef idx="1">
            <a:schemeClr val="dk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fr-FR" sz="2450" dirty="0" smtClean="0">
                <a:solidFill>
                  <a:schemeClr val="tx1"/>
                </a:solidFill>
                <a:latin typeface="Garamond" panose="02020404030301010803" pitchFamily="18" charset="0"/>
              </a:rPr>
              <a:t>Le </a:t>
            </a:r>
            <a:r>
              <a:rPr lang="fr-FR" sz="2450" dirty="0">
                <a:solidFill>
                  <a:schemeClr val="tx1"/>
                </a:solidFill>
                <a:latin typeface="Garamond" panose="02020404030301010803" pitchFamily="18" charset="0"/>
              </a:rPr>
              <a:t>Centre de l’Enseignement Intensif des Langues – Batna </a:t>
            </a:r>
            <a:r>
              <a:rPr lang="fr-FR" sz="2450" dirty="0" smtClean="0">
                <a:solidFill>
                  <a:schemeClr val="tx1"/>
                </a:solidFill>
                <a:latin typeface="Garamond" panose="02020404030301010803" pitchFamily="18" charset="0"/>
              </a:rPr>
              <a:t>1</a:t>
            </a:r>
            <a:endParaRPr lang="fr-FR" sz="2450" dirty="0">
              <a:solidFill>
                <a:schemeClr val="tx1"/>
              </a:solidFill>
              <a:latin typeface="Garamond" panose="02020404030301010803" pitchFamily="18" charset="0"/>
            </a:endParaRPr>
          </a:p>
          <a:p>
            <a:r>
              <a:rPr lang="fr-FR" sz="2450" dirty="0">
                <a:solidFill>
                  <a:schemeClr val="tx1"/>
                </a:solidFill>
                <a:latin typeface="Garamond" panose="02020404030301010803" pitchFamily="18" charset="0"/>
              </a:rPr>
              <a:t>Organise une conférence intitulée : </a:t>
            </a:r>
            <a:endParaRPr lang="fr-FR" sz="2450" dirty="0" smtClean="0">
              <a:solidFill>
                <a:schemeClr val="tx1"/>
              </a:solidFill>
              <a:latin typeface="Garamond" panose="02020404030301010803" pitchFamily="18" charset="0"/>
            </a:endParaRPr>
          </a:p>
          <a:p>
            <a:endParaRPr lang="fr-FR" sz="2450" dirty="0">
              <a:solidFill>
                <a:schemeClr val="tx1"/>
              </a:solidFill>
              <a:latin typeface="Garamond" panose="02020404030301010803" pitchFamily="18" charset="0"/>
            </a:endParaRPr>
          </a:p>
        </p:txBody>
      </p:sp>
    </p:spTree>
    <p:extLst>
      <p:ext uri="{BB962C8B-B14F-4D97-AF65-F5344CB8AC3E}">
        <p14:creationId xmlns:p14="http://schemas.microsoft.com/office/powerpoint/2010/main" val="3461251278"/>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50000"/>
                <a:satMod val="300000"/>
                <a:alpha val="75000"/>
              </a:schemeClr>
            </a:gs>
            <a:gs pos="35000">
              <a:schemeClr val="accent1">
                <a:tint val="37000"/>
                <a:satMod val="300000"/>
                <a:alpha val="75000"/>
              </a:schemeClr>
            </a:gs>
            <a:gs pos="100000">
              <a:schemeClr val="accent1">
                <a:tint val="15000"/>
                <a:satMod val="350000"/>
                <a:alpha val="5000"/>
              </a:schemeClr>
            </a:gs>
          </a:gsLst>
          <a:lin ang="16200000" scaled="1"/>
        </a:gradFill>
        <a:effectLst/>
      </p:bgPr>
    </p:bg>
    <p:spTree>
      <p:nvGrpSpPr>
        <p:cNvPr id="1" name=""/>
        <p:cNvGrpSpPr/>
        <p:nvPr/>
      </p:nvGrpSpPr>
      <p:grpSpPr>
        <a:xfrm>
          <a:off x="0" y="0"/>
          <a:ext cx="0" cy="0"/>
          <a:chOff x="0" y="0"/>
          <a:chExt cx="0" cy="0"/>
        </a:xfrm>
      </p:grpSpPr>
      <p:sp>
        <p:nvSpPr>
          <p:cNvPr id="6" name="Titre 1"/>
          <p:cNvSpPr txBox="1">
            <a:spLocks/>
          </p:cNvSpPr>
          <p:nvPr/>
        </p:nvSpPr>
        <p:spPr>
          <a:xfrm>
            <a:off x="531168" y="1361638"/>
            <a:ext cx="7772400" cy="473789"/>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fr-FR" dirty="0">
              <a:latin typeface="Times New Roman" pitchFamily="18" charset="0"/>
              <a:cs typeface="Times New Roman" pitchFamily="18" charset="0"/>
            </a:endParaRPr>
          </a:p>
        </p:txBody>
      </p:sp>
      <p:sp>
        <p:nvSpPr>
          <p:cNvPr id="16" name="Titre 1"/>
          <p:cNvSpPr txBox="1">
            <a:spLocks/>
          </p:cNvSpPr>
          <p:nvPr/>
        </p:nvSpPr>
        <p:spPr>
          <a:xfrm>
            <a:off x="748234" y="83107"/>
            <a:ext cx="3504647" cy="1278531"/>
          </a:xfrm>
          <a:prstGeom prst="rect">
            <a:avLst/>
          </a:prstGeom>
          <a:noFill/>
          <a:effectLst>
            <a:outerShdw blurRad="40000" dist="20000" dir="5400000" rotWithShape="0">
              <a:srgbClr val="000000">
                <a:alpha val="38000"/>
              </a:srgbClr>
            </a:outerShdw>
            <a:softEdge rad="63500"/>
          </a:effectLst>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400" b="1" dirty="0" smtClean="0">
                <a:latin typeface="Georgia" panose="02040502050405020303" pitchFamily="18" charset="0"/>
                <a:cs typeface="Times New Roman" pitchFamily="18" charset="0"/>
              </a:rPr>
              <a:t>Comment et pourquoi sommes-nous passés d’Odin, père de toute chose…</a:t>
            </a:r>
          </a:p>
        </p:txBody>
      </p:sp>
      <p:sp>
        <p:nvSpPr>
          <p:cNvPr id="7" name="Titre 1"/>
          <p:cNvSpPr txBox="1">
            <a:spLocks/>
          </p:cNvSpPr>
          <p:nvPr/>
        </p:nvSpPr>
        <p:spPr>
          <a:xfrm>
            <a:off x="4772600" y="83107"/>
            <a:ext cx="3399800" cy="1185653"/>
          </a:xfrm>
          <a:prstGeom prst="rect">
            <a:avLst/>
          </a:prstGeom>
          <a:noFill/>
          <a:effectLst>
            <a:outerShdw blurRad="40000" dist="20000" dir="5400000" rotWithShape="0">
              <a:srgbClr val="000000">
                <a:alpha val="38000"/>
              </a:srgbClr>
            </a:outerShdw>
            <a:softEdge rad="63500"/>
          </a:effectLst>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400" b="1" dirty="0" smtClean="0">
                <a:latin typeface="Georgia" panose="02040502050405020303" pitchFamily="18" charset="0"/>
                <a:cs typeface="Times New Roman" pitchFamily="18" charset="0"/>
              </a:rPr>
              <a:t>À Odin, petit escroc, alcoolique et opportuniste ?</a:t>
            </a:r>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860" y="1361638"/>
            <a:ext cx="3761592" cy="5319209"/>
          </a:xfrm>
          <a:prstGeom prst="rect">
            <a:avLst/>
          </a:prstGeom>
          <a:effectLst>
            <a:softEdge rad="127000"/>
          </a:effectLst>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4816" y="1361638"/>
            <a:ext cx="4255368" cy="5319210"/>
          </a:xfrm>
          <a:prstGeom prst="rect">
            <a:avLst/>
          </a:prstGeom>
          <a:effectLst>
            <a:softEdge rad="127000"/>
          </a:effectLst>
        </p:spPr>
      </p:pic>
    </p:spTree>
    <p:extLst>
      <p:ext uri="{BB962C8B-B14F-4D97-AF65-F5344CB8AC3E}">
        <p14:creationId xmlns:p14="http://schemas.microsoft.com/office/powerpoint/2010/main" val="22163672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lgConfetti">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6" name="Titre 1"/>
          <p:cNvSpPr txBox="1">
            <a:spLocks/>
          </p:cNvSpPr>
          <p:nvPr/>
        </p:nvSpPr>
        <p:spPr>
          <a:xfrm>
            <a:off x="531168" y="1361638"/>
            <a:ext cx="7772400" cy="473789"/>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fr-FR" dirty="0">
              <a:latin typeface="Times New Roman" pitchFamily="18" charset="0"/>
              <a:cs typeface="Times New Roman" pitchFamily="18" charset="0"/>
            </a:endParaRPr>
          </a:p>
        </p:txBody>
      </p:sp>
      <p:sp>
        <p:nvSpPr>
          <p:cNvPr id="16" name="Titre 1"/>
          <p:cNvSpPr txBox="1">
            <a:spLocks/>
          </p:cNvSpPr>
          <p:nvPr/>
        </p:nvSpPr>
        <p:spPr>
          <a:xfrm>
            <a:off x="2149116" y="195727"/>
            <a:ext cx="4536504" cy="1164783"/>
          </a:xfrm>
          <a:prstGeom prst="rect">
            <a:avLst/>
          </a:prstGeom>
          <a:noFill/>
          <a:effectLst>
            <a:outerShdw blurRad="40000" dist="20000" dir="5400000" rotWithShape="0">
              <a:srgbClr val="000000">
                <a:alpha val="38000"/>
              </a:srgbClr>
            </a:outerShdw>
            <a:softEdge rad="63500"/>
          </a:effectLst>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400" b="1" smtClean="0">
                <a:latin typeface="Georgia" panose="02040502050405020303" pitchFamily="18" charset="0"/>
                <a:cs typeface="Times New Roman" pitchFamily="18" charset="0"/>
              </a:rPr>
              <a:t>Le héros </a:t>
            </a:r>
            <a:r>
              <a:rPr lang="fr-FR" sz="2400" b="1" dirty="0" smtClean="0">
                <a:latin typeface="Georgia" panose="02040502050405020303" pitchFamily="18" charset="0"/>
                <a:cs typeface="Times New Roman" pitchFamily="18" charset="0"/>
              </a:rPr>
              <a:t>moderne dans toute sa magnificence… </a:t>
            </a: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835" y="1598532"/>
            <a:ext cx="6571066" cy="4372746"/>
          </a:xfrm>
          <a:prstGeom prst="rect">
            <a:avLst/>
          </a:prstGeom>
          <a:effectLst>
            <a:softEdge rad="317500"/>
          </a:effectLst>
        </p:spPr>
      </p:pic>
    </p:spTree>
    <p:extLst>
      <p:ext uri="{BB962C8B-B14F-4D97-AF65-F5344CB8AC3E}">
        <p14:creationId xmlns:p14="http://schemas.microsoft.com/office/powerpoint/2010/main" val="17990150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200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0"/>
                                        <p:tgtEl>
                                          <p:spTgt spid="3"/>
                                        </p:tgtEl>
                                      </p:cBhvr>
                                    </p:animEffect>
                                    <p:anim calcmode="lin" valueType="num">
                                      <p:cBhvr>
                                        <p:cTn id="15" dur="10000" fill="hold"/>
                                        <p:tgtEl>
                                          <p:spTgt spid="3"/>
                                        </p:tgtEl>
                                        <p:attrNameLst>
                                          <p:attrName>ppt_x</p:attrName>
                                        </p:attrNameLst>
                                      </p:cBhvr>
                                      <p:tavLst>
                                        <p:tav tm="0">
                                          <p:val>
                                            <p:strVal val="#ppt_x"/>
                                          </p:val>
                                        </p:tav>
                                        <p:tav tm="100000">
                                          <p:val>
                                            <p:strVal val="#ppt_x"/>
                                          </p:val>
                                        </p:tav>
                                      </p:tavLst>
                                    </p:anim>
                                    <p:anim calcmode="lin" valueType="num">
                                      <p:cBhvr>
                                        <p:cTn id="16" dur="10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Titre 1"/>
          <p:cNvSpPr txBox="1">
            <a:spLocks/>
          </p:cNvSpPr>
          <p:nvPr/>
        </p:nvSpPr>
        <p:spPr>
          <a:xfrm>
            <a:off x="2093768" y="0"/>
            <a:ext cx="4884456" cy="792088"/>
          </a:xfrm>
          <a:prstGeom prst="rect">
            <a:avLst/>
          </a:prstGeom>
          <a:noFill/>
          <a:effectLst>
            <a:outerShdw blurRad="40000" dist="20000" dir="5400000" rotWithShape="0">
              <a:srgbClr val="000000">
                <a:alpha val="38000"/>
              </a:srgbClr>
            </a:outerShdw>
            <a:softEdge rad="63500"/>
          </a:effectLst>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000" b="1" dirty="0" smtClean="0">
                <a:solidFill>
                  <a:srgbClr val="FF0000"/>
                </a:solidFill>
                <a:latin typeface="Georgia" panose="02040502050405020303" pitchFamily="18" charset="0"/>
                <a:cs typeface="Times New Roman" pitchFamily="18" charset="0"/>
              </a:rPr>
              <a:t>Le héros de nos jours…</a:t>
            </a:r>
            <a:endParaRPr lang="fr-FR" sz="3000" b="1" dirty="0">
              <a:solidFill>
                <a:srgbClr val="FF0000"/>
              </a:solidFill>
              <a:latin typeface="Georgia" panose="02040502050405020303" pitchFamily="18" charset="0"/>
              <a:cs typeface="Times New Roman" pitchFamily="18" charset="0"/>
            </a:endParaRPr>
          </a:p>
        </p:txBody>
      </p:sp>
      <p:sp>
        <p:nvSpPr>
          <p:cNvPr id="5" name="Titre 1"/>
          <p:cNvSpPr txBox="1">
            <a:spLocks/>
          </p:cNvSpPr>
          <p:nvPr/>
        </p:nvSpPr>
        <p:spPr>
          <a:xfrm>
            <a:off x="0" y="1052736"/>
            <a:ext cx="4569452" cy="5328592"/>
          </a:xfrm>
          <a:prstGeom prst="rect">
            <a:avLst/>
          </a:prstGeom>
          <a:noFill/>
          <a:effectLst>
            <a:outerShdw blurRad="40000" dist="20000" dir="5400000" rotWithShape="0">
              <a:srgbClr val="000000">
                <a:alpha val="38000"/>
              </a:srgbClr>
            </a:outerShdw>
            <a:softEdge rad="63500"/>
          </a:effectLst>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fr-FR" sz="2700" dirty="0"/>
              <a:t>Le Héros était le tout, faisait tout, était capable du meilleur et du pire. Aujourd'hui et depuis déjà quelques décennies, le personnage principal n'est plus grand chose, il n’est plus central, il est n'importe qui, fait n’importe quoi, aux prises avec les banalités du quotidien. Il n’est plus ce modèle du Bien, du Beau et du Vrai que nous admirons, il est devenu l’influenceur décadent autour duquel la jeunesse gravite.</a:t>
            </a:r>
            <a:endParaRPr lang="fr-FR" sz="2700" b="1" dirty="0">
              <a:latin typeface="Georgia" pitchFamily="18" charset="0"/>
              <a:cs typeface="Times New Roman" pitchFamily="18" charset="0"/>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9452" y="1052736"/>
            <a:ext cx="4574548" cy="5805264"/>
          </a:xfrm>
          <a:prstGeom prst="rect">
            <a:avLst/>
          </a:prstGeom>
          <a:effectLst>
            <a:softEdge rad="63500"/>
          </a:effectLst>
        </p:spPr>
      </p:pic>
    </p:spTree>
    <p:extLst>
      <p:ext uri="{BB962C8B-B14F-4D97-AF65-F5344CB8AC3E}">
        <p14:creationId xmlns:p14="http://schemas.microsoft.com/office/powerpoint/2010/main" val="39155669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1000" fill="hold"/>
                                        <p:tgtEl>
                                          <p:spTgt spid="5"/>
                                        </p:tgtEl>
                                        <p:attrNameLst>
                                          <p:attrName>ppt_x</p:attrName>
                                        </p:attrNameLst>
                                      </p:cBhvr>
                                      <p:tavLst>
                                        <p:tav tm="0">
                                          <p:val>
                                            <p:strVal val="#ppt_x"/>
                                          </p:val>
                                        </p:tav>
                                        <p:tav tm="100000">
                                          <p:val>
                                            <p:strVal val="#ppt_x"/>
                                          </p:val>
                                        </p:tav>
                                      </p:tavLst>
                                    </p:anim>
                                    <p:anim calcmode="lin" valueType="num">
                                      <p:cBhvr additive="base">
                                        <p:cTn id="15"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4" name="Titre 1"/>
          <p:cNvSpPr txBox="1">
            <a:spLocks/>
          </p:cNvSpPr>
          <p:nvPr/>
        </p:nvSpPr>
        <p:spPr>
          <a:xfrm>
            <a:off x="2093768" y="0"/>
            <a:ext cx="4884456" cy="792088"/>
          </a:xfrm>
          <a:prstGeom prst="rect">
            <a:avLst/>
          </a:prstGeom>
          <a:noFill/>
          <a:effectLst>
            <a:outerShdw blurRad="40000" dist="20000" dir="5400000" rotWithShape="0">
              <a:srgbClr val="000000">
                <a:alpha val="38000"/>
              </a:srgbClr>
            </a:outerShdw>
            <a:softEdge rad="63500"/>
          </a:effectLst>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000" b="1" dirty="0" smtClean="0">
                <a:solidFill>
                  <a:srgbClr val="FF0000"/>
                </a:solidFill>
                <a:latin typeface="Georgia" panose="02040502050405020303" pitchFamily="18" charset="0"/>
                <a:cs typeface="Times New Roman" pitchFamily="18" charset="0"/>
              </a:rPr>
              <a:t>Paroles de Shakespeare</a:t>
            </a:r>
            <a:endParaRPr lang="fr-FR" sz="3000" b="1" dirty="0">
              <a:solidFill>
                <a:srgbClr val="FF0000"/>
              </a:solidFill>
              <a:latin typeface="Georgia" panose="02040502050405020303" pitchFamily="18" charset="0"/>
              <a:cs typeface="Times New Roman" pitchFamily="18" charset="0"/>
            </a:endParaRPr>
          </a:p>
        </p:txBody>
      </p:sp>
      <p:sp>
        <p:nvSpPr>
          <p:cNvPr id="5" name="Titre 1"/>
          <p:cNvSpPr txBox="1">
            <a:spLocks/>
          </p:cNvSpPr>
          <p:nvPr/>
        </p:nvSpPr>
        <p:spPr>
          <a:xfrm>
            <a:off x="0" y="692696"/>
            <a:ext cx="9144000" cy="5544616"/>
          </a:xfrm>
          <a:prstGeom prst="rect">
            <a:avLst/>
          </a:prstGeom>
          <a:noFill/>
          <a:effectLst>
            <a:outerShdw blurRad="40000" dist="20000" dir="5400000" rotWithShape="0">
              <a:srgbClr val="000000">
                <a:alpha val="38000"/>
              </a:srgbClr>
            </a:outerShdw>
            <a:softEdge rad="63500"/>
          </a:effectLst>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fr-FR" sz="2300" i="1" dirty="0"/>
              <a:t>Que vois-je ! de l’or ? cet or jaune, ce brillant et précieux inconstant. Non, dieux, je ne suis point un suppliant inconstant. Des racines, cieux purs ! Ce peu d’or suffirait pour rendre le noir blanc, la laideur beauté, le mal bien, la bassesse noblesse, la vieillesse jeunesse, la lâcheté bravoure. – Oh ! pourquoi cela, grands dieux ? Qu’est-ce donc, ô dieux ! </a:t>
            </a:r>
            <a:r>
              <a:rPr lang="fr-FR" sz="2300" b="1" i="1" dirty="0"/>
              <a:t>pourquoi cet or peut-il faire déserter de vos autels, vos prêtres et vos serviteurs ? </a:t>
            </a:r>
            <a:r>
              <a:rPr lang="fr-FR" sz="2300" i="1" dirty="0"/>
              <a:t>il arrache l’oreiller placé sous la tête du malade encore plein de vie. </a:t>
            </a:r>
            <a:r>
              <a:rPr lang="fr-FR" sz="2300" b="1" i="1" dirty="0"/>
              <a:t>Ce jaune esclave forme ou rompt les nœuds des pactes les plus sacrés, bénit ce qui fut maudit, fait adorer la lèpre blanche ; il place un fripon auprès du sénateur, sur le siège de justice, lui assure les titres, les génuflexions et l’approbation publique. </a:t>
            </a:r>
            <a:r>
              <a:rPr lang="fr-FR" sz="2300" i="1" dirty="0"/>
              <a:t>C’est lui qui fait remarier la veuve flétrie. Celle dont ses ulcères dégoûteraient l’hôpital, l’or la parfume et l’embaume, et la ramène au mois d’avril. Viens, poussière maudite, prostituée commune à tout le genre humain, qui sème le trouble parmi la foule des nations, je veux te faire reprendre la place que t’assigne la nature !</a:t>
            </a:r>
            <a:endParaRPr lang="fr-FR" sz="2300" dirty="0"/>
          </a:p>
        </p:txBody>
      </p:sp>
    </p:spTree>
    <p:extLst>
      <p:ext uri="{BB962C8B-B14F-4D97-AF65-F5344CB8AC3E}">
        <p14:creationId xmlns:p14="http://schemas.microsoft.com/office/powerpoint/2010/main" val="13407070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1000" fill="hold"/>
                                        <p:tgtEl>
                                          <p:spTgt spid="5"/>
                                        </p:tgtEl>
                                        <p:attrNameLst>
                                          <p:attrName>ppt_x</p:attrName>
                                        </p:attrNameLst>
                                      </p:cBhvr>
                                      <p:tavLst>
                                        <p:tav tm="0">
                                          <p:val>
                                            <p:strVal val="#ppt_x"/>
                                          </p:val>
                                        </p:tav>
                                        <p:tav tm="100000">
                                          <p:val>
                                            <p:strVal val="#ppt_x"/>
                                          </p:val>
                                        </p:tav>
                                      </p:tavLst>
                                    </p:anim>
                                    <p:anim calcmode="lin" valueType="num">
                                      <p:cBhvr additive="base">
                                        <p:cTn id="15"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10000" r="-10000"/>
          </a:stretch>
        </a:blipFill>
        <a:effectLst/>
      </p:bgPr>
    </p:bg>
    <p:spTree>
      <p:nvGrpSpPr>
        <p:cNvPr id="1" name=""/>
        <p:cNvGrpSpPr/>
        <p:nvPr/>
      </p:nvGrpSpPr>
      <p:grpSpPr>
        <a:xfrm>
          <a:off x="0" y="0"/>
          <a:ext cx="0" cy="0"/>
          <a:chOff x="0" y="0"/>
          <a:chExt cx="0" cy="0"/>
        </a:xfrm>
      </p:grpSpPr>
      <p:sp>
        <p:nvSpPr>
          <p:cNvPr id="4" name="Titre 1"/>
          <p:cNvSpPr txBox="1">
            <a:spLocks/>
          </p:cNvSpPr>
          <p:nvPr/>
        </p:nvSpPr>
        <p:spPr>
          <a:xfrm>
            <a:off x="2093768" y="0"/>
            <a:ext cx="4884456" cy="792088"/>
          </a:xfrm>
          <a:prstGeom prst="rect">
            <a:avLst/>
          </a:prstGeom>
          <a:noFill/>
          <a:effectLst>
            <a:outerShdw blurRad="40000" dist="20000" dir="5400000" rotWithShape="0">
              <a:srgbClr val="000000">
                <a:alpha val="38000"/>
              </a:srgbClr>
            </a:outerShdw>
            <a:softEdge rad="63500"/>
          </a:effectLst>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800" b="1" dirty="0" smtClean="0">
                <a:solidFill>
                  <a:srgbClr val="FF0000"/>
                </a:solidFill>
                <a:latin typeface="Georgia" panose="02040502050405020303" pitchFamily="18" charset="0"/>
                <a:cs typeface="Times New Roman" pitchFamily="18" charset="0"/>
              </a:rPr>
              <a:t>Paroles de Saint-Exupéry</a:t>
            </a:r>
            <a:endParaRPr lang="fr-FR" sz="2800" b="1" dirty="0">
              <a:solidFill>
                <a:srgbClr val="FF0000"/>
              </a:solidFill>
              <a:latin typeface="Georgia" panose="02040502050405020303" pitchFamily="18" charset="0"/>
              <a:cs typeface="Times New Roman" pitchFamily="18" charset="0"/>
            </a:endParaRPr>
          </a:p>
        </p:txBody>
      </p:sp>
      <p:sp>
        <p:nvSpPr>
          <p:cNvPr id="5" name="Titre 1"/>
          <p:cNvSpPr txBox="1">
            <a:spLocks/>
          </p:cNvSpPr>
          <p:nvPr/>
        </p:nvSpPr>
        <p:spPr>
          <a:xfrm>
            <a:off x="-36004" y="980728"/>
            <a:ext cx="9144000" cy="5544616"/>
          </a:xfrm>
          <a:prstGeom prst="rect">
            <a:avLst/>
          </a:prstGeom>
          <a:noFill/>
          <a:effectLst>
            <a:outerShdw blurRad="40000" dist="20000" dir="5400000" rotWithShape="0">
              <a:srgbClr val="000000">
                <a:alpha val="38000"/>
              </a:srgbClr>
            </a:outerShdw>
            <a:softEdge rad="63500"/>
          </a:effectLst>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fr-FR" sz="2800" i="1" dirty="0"/>
              <a:t>Dans cette époque de divorce, on divorce avec la même facilité d’avec les choses. Les frigidaires sont interchangeables. Et la maison aussi si elle n’est qu’un assemblage. Et la femme. Et la religion. Et le parti. On ne peut même pas être infidèle : à quoi serait-on infidèle ? Loin d’où et infidèle à quoi ? Désert de </a:t>
            </a:r>
            <a:r>
              <a:rPr lang="fr-FR" sz="2800" i="1" dirty="0" smtClean="0"/>
              <a:t>l’homme. […] </a:t>
            </a:r>
            <a:r>
              <a:rPr lang="fr-FR" sz="2800" b="1" i="1" dirty="0"/>
              <a:t>L’homme robot</a:t>
            </a:r>
            <a:r>
              <a:rPr lang="fr-FR" sz="2800" i="1" dirty="0"/>
              <a:t>, </a:t>
            </a:r>
            <a:r>
              <a:rPr lang="fr-FR" sz="2800" b="1" i="1" dirty="0"/>
              <a:t>l’homme termite, l’homme oscillant du travail à la chaîne système Bedeau à la belote. </a:t>
            </a:r>
            <a:r>
              <a:rPr lang="fr-FR" sz="2800" i="1" dirty="0"/>
              <a:t>L’homme châtré de tout son pouvoir créateur, et qui ne sait même plus, du fond de son village, créer une danse ni une chanson. </a:t>
            </a:r>
            <a:r>
              <a:rPr lang="fr-FR" sz="2800" b="1" i="1" dirty="0"/>
              <a:t>L’homme que l’on alimente en culture de confection, en culture standard comme on alimente les </a:t>
            </a:r>
            <a:r>
              <a:rPr lang="fr-FR" sz="2800" b="1" i="1" dirty="0" smtClean="0"/>
              <a:t>bœufs </a:t>
            </a:r>
            <a:r>
              <a:rPr lang="fr-FR" sz="2800" b="1" i="1" dirty="0"/>
              <a:t>en foin.</a:t>
            </a:r>
          </a:p>
          <a:p>
            <a:pPr algn="just"/>
            <a:r>
              <a:rPr lang="fr-FR" sz="2800" b="1" i="1" dirty="0"/>
              <a:t>C’est cela l’homme d’aujourd’hui.</a:t>
            </a:r>
          </a:p>
          <a:p>
            <a:pPr algn="just"/>
            <a:endParaRPr lang="fr-FR" sz="2300" dirty="0"/>
          </a:p>
        </p:txBody>
      </p:sp>
    </p:spTree>
    <p:extLst>
      <p:ext uri="{BB962C8B-B14F-4D97-AF65-F5344CB8AC3E}">
        <p14:creationId xmlns:p14="http://schemas.microsoft.com/office/powerpoint/2010/main" val="27552651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1000" fill="hold"/>
                                        <p:tgtEl>
                                          <p:spTgt spid="5"/>
                                        </p:tgtEl>
                                        <p:attrNameLst>
                                          <p:attrName>ppt_x</p:attrName>
                                        </p:attrNameLst>
                                      </p:cBhvr>
                                      <p:tavLst>
                                        <p:tav tm="0">
                                          <p:val>
                                            <p:strVal val="#ppt_x"/>
                                          </p:val>
                                        </p:tav>
                                        <p:tav tm="100000">
                                          <p:val>
                                            <p:strVal val="#ppt_x"/>
                                          </p:val>
                                        </p:tav>
                                      </p:tavLst>
                                    </p:anim>
                                    <p:anim calcmode="lin" valueType="num">
                                      <p:cBhvr additive="base">
                                        <p:cTn id="15"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l="-21000" r="-21000"/>
          </a:stretch>
        </a:blipFill>
        <a:effectLst/>
      </p:bgPr>
    </p:bg>
    <p:spTree>
      <p:nvGrpSpPr>
        <p:cNvPr id="1" name=""/>
        <p:cNvGrpSpPr/>
        <p:nvPr/>
      </p:nvGrpSpPr>
      <p:grpSpPr>
        <a:xfrm>
          <a:off x="0" y="0"/>
          <a:ext cx="0" cy="0"/>
          <a:chOff x="0" y="0"/>
          <a:chExt cx="0" cy="0"/>
        </a:xfrm>
      </p:grpSpPr>
      <p:sp>
        <p:nvSpPr>
          <p:cNvPr id="4" name="Titre 1"/>
          <p:cNvSpPr txBox="1">
            <a:spLocks/>
          </p:cNvSpPr>
          <p:nvPr/>
        </p:nvSpPr>
        <p:spPr>
          <a:xfrm>
            <a:off x="2093768" y="0"/>
            <a:ext cx="4884456" cy="792088"/>
          </a:xfrm>
          <a:prstGeom prst="rect">
            <a:avLst/>
          </a:prstGeom>
          <a:noFill/>
          <a:effectLst>
            <a:outerShdw blurRad="40000" dist="20000" dir="5400000" rotWithShape="0">
              <a:srgbClr val="000000">
                <a:alpha val="38000"/>
              </a:srgbClr>
            </a:outerShdw>
            <a:softEdge rad="63500"/>
          </a:effectLst>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800" b="1" dirty="0" smtClean="0">
                <a:solidFill>
                  <a:srgbClr val="FF0000"/>
                </a:solidFill>
                <a:latin typeface="Georgia" panose="02040502050405020303" pitchFamily="18" charset="0"/>
                <a:cs typeface="Times New Roman" pitchFamily="18" charset="0"/>
              </a:rPr>
              <a:t>Paroles de Bernanos</a:t>
            </a:r>
            <a:endParaRPr lang="fr-FR" sz="2800" b="1" dirty="0">
              <a:solidFill>
                <a:srgbClr val="FF0000"/>
              </a:solidFill>
              <a:latin typeface="Georgia" panose="02040502050405020303" pitchFamily="18" charset="0"/>
              <a:cs typeface="Times New Roman" pitchFamily="18" charset="0"/>
            </a:endParaRPr>
          </a:p>
        </p:txBody>
      </p:sp>
      <p:sp>
        <p:nvSpPr>
          <p:cNvPr id="5" name="Titre 1"/>
          <p:cNvSpPr txBox="1">
            <a:spLocks/>
          </p:cNvSpPr>
          <p:nvPr/>
        </p:nvSpPr>
        <p:spPr>
          <a:xfrm>
            <a:off x="-36004" y="980728"/>
            <a:ext cx="9144000" cy="5544616"/>
          </a:xfrm>
          <a:prstGeom prst="rect">
            <a:avLst/>
          </a:prstGeom>
          <a:noFill/>
          <a:effectLst>
            <a:outerShdw blurRad="40000" dist="20000" dir="5400000" rotWithShape="0">
              <a:srgbClr val="000000">
                <a:alpha val="38000"/>
              </a:srgbClr>
            </a:outerShdw>
            <a:softEdge rad="63500"/>
          </a:effectLst>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fr-FR" sz="3000" b="1" i="1" dirty="0"/>
              <a:t>Je prédis que la multiplication des machines développera d’une manière presque inimaginable l’esprit de cupidité</a:t>
            </a:r>
            <a:r>
              <a:rPr lang="fr-FR" sz="3000" b="1" i="1" dirty="0" smtClean="0"/>
              <a:t>.</a:t>
            </a:r>
            <a:r>
              <a:rPr lang="fr-FR" sz="3000" i="1" dirty="0" smtClean="0"/>
              <a:t> </a:t>
            </a:r>
            <a:r>
              <a:rPr lang="fr-FR" sz="3000" dirty="0" smtClean="0"/>
              <a:t>[…]</a:t>
            </a:r>
            <a:r>
              <a:rPr lang="fr-FR" sz="3000" i="1" dirty="0" smtClean="0"/>
              <a:t> Nous assistons à </a:t>
            </a:r>
            <a:r>
              <a:rPr lang="fr-FR" sz="3000" i="1" dirty="0"/>
              <a:t>la naissance d’une civilisation inhumaine qui ne saurait s’établir que grâce à une vaste, à une immense, </a:t>
            </a:r>
            <a:r>
              <a:rPr lang="fr-FR" sz="3000" b="1" i="1" dirty="0"/>
              <a:t>à une universelle stérilisation des hautes valeurs de la vie</a:t>
            </a:r>
            <a:r>
              <a:rPr lang="fr-FR" sz="3000" i="1" dirty="0"/>
              <a:t>. … Rivé à lui-même par l’égoïsme, l’individu n’apparaît plus que comme une quantité négligeable. </a:t>
            </a:r>
            <a:r>
              <a:rPr lang="fr-FR" sz="3000" dirty="0" smtClean="0"/>
              <a:t>[…]</a:t>
            </a:r>
            <a:r>
              <a:rPr lang="fr-FR" sz="3000" i="1" dirty="0" smtClean="0"/>
              <a:t> </a:t>
            </a:r>
            <a:r>
              <a:rPr lang="fr-FR" sz="3000" i="1" dirty="0"/>
              <a:t> </a:t>
            </a:r>
            <a:r>
              <a:rPr lang="fr-FR" sz="3000" b="1" i="1" dirty="0"/>
              <a:t>Le progrès n’est plus dans l’homme, il est dans la technique, dans le perfectionnement des méthodes capables de permettre une utilisation chaque jour plus efficace du matériel humain. </a:t>
            </a:r>
            <a:endParaRPr lang="fr-FR" sz="3000" b="1" i="1" dirty="0">
              <a:solidFill>
                <a:srgbClr val="FF0000"/>
              </a:solidFill>
              <a:latin typeface="Georgia" panose="02040502050405020303" pitchFamily="18" charset="0"/>
              <a:cs typeface="Times New Roman" pitchFamily="18" charset="0"/>
            </a:endParaRPr>
          </a:p>
          <a:p>
            <a:pPr algn="just"/>
            <a:endParaRPr lang="fr-FR" sz="2300" dirty="0"/>
          </a:p>
        </p:txBody>
      </p:sp>
    </p:spTree>
    <p:extLst>
      <p:ext uri="{BB962C8B-B14F-4D97-AF65-F5344CB8AC3E}">
        <p14:creationId xmlns:p14="http://schemas.microsoft.com/office/powerpoint/2010/main" val="29313458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1000" fill="hold"/>
                                        <p:tgtEl>
                                          <p:spTgt spid="5"/>
                                        </p:tgtEl>
                                        <p:attrNameLst>
                                          <p:attrName>ppt_x</p:attrName>
                                        </p:attrNameLst>
                                      </p:cBhvr>
                                      <p:tavLst>
                                        <p:tav tm="0">
                                          <p:val>
                                            <p:strVal val="#ppt_x"/>
                                          </p:val>
                                        </p:tav>
                                        <p:tav tm="100000">
                                          <p:val>
                                            <p:strVal val="#ppt_x"/>
                                          </p:val>
                                        </p:tav>
                                      </p:tavLst>
                                    </p:anim>
                                    <p:anim calcmode="lin" valueType="num">
                                      <p:cBhvr additive="base">
                                        <p:cTn id="15"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Titre 1"/>
          <p:cNvSpPr txBox="1">
            <a:spLocks/>
          </p:cNvSpPr>
          <p:nvPr/>
        </p:nvSpPr>
        <p:spPr>
          <a:xfrm>
            <a:off x="2093768" y="0"/>
            <a:ext cx="4884456" cy="792088"/>
          </a:xfrm>
          <a:prstGeom prst="rect">
            <a:avLst/>
          </a:prstGeom>
          <a:noFill/>
          <a:effectLst>
            <a:outerShdw blurRad="40000" dist="20000" dir="5400000" rotWithShape="0">
              <a:srgbClr val="000000">
                <a:alpha val="38000"/>
              </a:srgbClr>
            </a:outerShdw>
            <a:softEdge rad="63500"/>
          </a:effectLst>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000" b="1" dirty="0" smtClean="0">
                <a:solidFill>
                  <a:srgbClr val="7030A0"/>
                </a:solidFill>
                <a:latin typeface="Georgia" panose="02040502050405020303" pitchFamily="18" charset="0"/>
                <a:cs typeface="Times New Roman" pitchFamily="18" charset="0"/>
              </a:rPr>
              <a:t>Profil du héros moderne</a:t>
            </a:r>
            <a:endParaRPr lang="fr-FR" sz="3000" b="1" dirty="0">
              <a:solidFill>
                <a:srgbClr val="7030A0"/>
              </a:solidFill>
              <a:latin typeface="Georgia" panose="02040502050405020303" pitchFamily="18" charset="0"/>
              <a:cs typeface="Times New Roman" pitchFamily="18" charset="0"/>
            </a:endParaRPr>
          </a:p>
        </p:txBody>
      </p:sp>
      <p:pic>
        <p:nvPicPr>
          <p:cNvPr id="6" name="Image 5"/>
          <p:cNvPicPr>
            <a:picLocks noChangeAspect="1"/>
          </p:cNvPicPr>
          <p:nvPr/>
        </p:nvPicPr>
        <p:blipFill>
          <a:blip r:embed="rId2"/>
          <a:stretch>
            <a:fillRect/>
          </a:stretch>
        </p:blipFill>
        <p:spPr>
          <a:xfrm>
            <a:off x="557300" y="798357"/>
            <a:ext cx="7957392" cy="3040551"/>
          </a:xfrm>
          <a:prstGeom prst="rect">
            <a:avLst/>
          </a:prstGeom>
        </p:spPr>
      </p:pic>
      <p:pic>
        <p:nvPicPr>
          <p:cNvPr id="7" name="Image 6"/>
          <p:cNvPicPr>
            <a:picLocks noChangeAspect="1"/>
          </p:cNvPicPr>
          <p:nvPr/>
        </p:nvPicPr>
        <p:blipFill>
          <a:blip r:embed="rId3"/>
          <a:stretch>
            <a:fillRect/>
          </a:stretch>
        </p:blipFill>
        <p:spPr>
          <a:xfrm>
            <a:off x="557300" y="3819240"/>
            <a:ext cx="7952703" cy="3038760"/>
          </a:xfrm>
          <a:prstGeom prst="rect">
            <a:avLst/>
          </a:prstGeom>
        </p:spPr>
      </p:pic>
      <p:sp>
        <p:nvSpPr>
          <p:cNvPr id="8" name="Ellipse 7"/>
          <p:cNvSpPr/>
          <p:nvPr/>
        </p:nvSpPr>
        <p:spPr>
          <a:xfrm>
            <a:off x="4533651" y="3068960"/>
            <a:ext cx="3925944" cy="2792318"/>
          </a:xfrm>
          <a:prstGeom prst="ellipse">
            <a:avLst/>
          </a:prstGeom>
          <a:solidFill>
            <a:schemeClr val="bg1">
              <a:lumMod val="9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a:solidFill>
                  <a:schemeClr val="tx1"/>
                </a:solidFill>
              </a:rPr>
              <a:t>Le héros d'une chose, celui qui y brille d'une manière excellente en bien </a:t>
            </a:r>
            <a:r>
              <a:rPr lang="fr-FR" b="1" dirty="0">
                <a:solidFill>
                  <a:schemeClr val="tx1"/>
                </a:solidFill>
              </a:rPr>
              <a:t>ou en </a:t>
            </a:r>
            <a:r>
              <a:rPr lang="fr-FR" b="1" dirty="0" smtClean="0">
                <a:solidFill>
                  <a:schemeClr val="tx1"/>
                </a:solidFill>
              </a:rPr>
              <a:t>mal</a:t>
            </a:r>
            <a:r>
              <a:rPr lang="fr-FR" dirty="0" smtClean="0">
                <a:solidFill>
                  <a:schemeClr val="tx1"/>
                </a:solidFill>
              </a:rPr>
              <a:t>. […] </a:t>
            </a:r>
            <a:r>
              <a:rPr lang="fr-FR" b="1" dirty="0" smtClean="0">
                <a:solidFill>
                  <a:schemeClr val="tx1"/>
                </a:solidFill>
              </a:rPr>
              <a:t>Le héros du jour</a:t>
            </a:r>
            <a:r>
              <a:rPr lang="fr-FR" b="1" dirty="0">
                <a:solidFill>
                  <a:schemeClr val="tx1"/>
                </a:solidFill>
              </a:rPr>
              <a:t>, </a:t>
            </a:r>
            <a:r>
              <a:rPr lang="fr-FR" b="1" dirty="0" smtClean="0">
                <a:solidFill>
                  <a:schemeClr val="tx1"/>
                </a:solidFill>
              </a:rPr>
              <a:t>l'homme qui</a:t>
            </a:r>
            <a:r>
              <a:rPr lang="fr-FR" b="1" dirty="0">
                <a:solidFill>
                  <a:schemeClr val="tx1"/>
                </a:solidFill>
              </a:rPr>
              <a:t>, en un certain moment, attire sur soi toute l'attention du </a:t>
            </a:r>
            <a:r>
              <a:rPr lang="fr-FR" b="1" dirty="0" smtClean="0">
                <a:solidFill>
                  <a:schemeClr val="tx1"/>
                </a:solidFill>
              </a:rPr>
              <a:t>public.</a:t>
            </a:r>
            <a:endParaRPr lang="fr-FR" b="1" dirty="0">
              <a:solidFill>
                <a:schemeClr val="tx1"/>
              </a:solidFill>
            </a:endParaRPr>
          </a:p>
        </p:txBody>
      </p:sp>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7744" y="4353547"/>
            <a:ext cx="1950584" cy="2504453"/>
          </a:xfrm>
          <a:prstGeom prst="rect">
            <a:avLst/>
          </a:prstGeom>
          <a:effectLst>
            <a:softEdge rad="127000"/>
          </a:effectLst>
        </p:spPr>
      </p:pic>
    </p:spTree>
    <p:extLst>
      <p:ext uri="{BB962C8B-B14F-4D97-AF65-F5344CB8AC3E}">
        <p14:creationId xmlns:p14="http://schemas.microsoft.com/office/powerpoint/2010/main" val="27854485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100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0" fill="hold"/>
                                        <p:tgtEl>
                                          <p:spTgt spid="9"/>
                                        </p:tgtEl>
                                        <p:attrNameLst>
                                          <p:attrName>ppt_x</p:attrName>
                                        </p:attrNameLst>
                                      </p:cBhvr>
                                      <p:tavLst>
                                        <p:tav tm="0">
                                          <p:val>
                                            <p:strVal val="#ppt_x"/>
                                          </p:val>
                                        </p:tav>
                                        <p:tav tm="100000">
                                          <p:val>
                                            <p:strVal val="#ppt_x"/>
                                          </p:val>
                                        </p:tav>
                                      </p:tavLst>
                                    </p:anim>
                                    <p:anim calcmode="lin" valueType="num">
                                      <p:cBhvr additive="base">
                                        <p:cTn id="32" dur="5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0000"/>
            <a:lum/>
          </a:blip>
          <a:srcRect/>
          <a:stretch>
            <a:fillRect t="-5000" b="-5000"/>
          </a:stretch>
        </a:blipFill>
        <a:effectLst/>
      </p:bgPr>
    </p:bg>
    <p:spTree>
      <p:nvGrpSpPr>
        <p:cNvPr id="1" name=""/>
        <p:cNvGrpSpPr/>
        <p:nvPr/>
      </p:nvGrpSpPr>
      <p:grpSpPr>
        <a:xfrm>
          <a:off x="0" y="0"/>
          <a:ext cx="0" cy="0"/>
          <a:chOff x="0" y="0"/>
          <a:chExt cx="0" cy="0"/>
        </a:xfrm>
      </p:grpSpPr>
      <p:sp>
        <p:nvSpPr>
          <p:cNvPr id="15" name="Ellipse 14"/>
          <p:cNvSpPr/>
          <p:nvPr/>
        </p:nvSpPr>
        <p:spPr>
          <a:xfrm>
            <a:off x="0" y="0"/>
            <a:ext cx="5580112" cy="6858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fr-FR" sz="2400" b="1" dirty="0">
                <a:solidFill>
                  <a:schemeClr val="tx1"/>
                </a:solidFill>
              </a:rPr>
              <a:t>Après que Gilgamesh </a:t>
            </a:r>
            <a:r>
              <a:rPr lang="fr-FR" sz="2400" dirty="0">
                <a:solidFill>
                  <a:schemeClr val="tx1"/>
                </a:solidFill>
              </a:rPr>
              <a:t>eut été créé par les grands </a:t>
            </a:r>
            <a:r>
              <a:rPr lang="fr-FR" sz="2400" dirty="0" smtClean="0">
                <a:solidFill>
                  <a:schemeClr val="tx1"/>
                </a:solidFill>
              </a:rPr>
              <a:t>dieux, </a:t>
            </a:r>
          </a:p>
          <a:p>
            <a:pPr algn="just"/>
            <a:r>
              <a:rPr lang="fr-FR" sz="2400" b="1" dirty="0" smtClean="0">
                <a:solidFill>
                  <a:schemeClr val="tx1"/>
                </a:solidFill>
              </a:rPr>
              <a:t>Shamash </a:t>
            </a:r>
            <a:r>
              <a:rPr lang="fr-FR" sz="2400" dirty="0">
                <a:solidFill>
                  <a:schemeClr val="tx1"/>
                </a:solidFill>
              </a:rPr>
              <a:t>lui accorda la beauté et Adad la vaillance. </a:t>
            </a:r>
            <a:r>
              <a:rPr lang="fr-FR" sz="2400" b="1" dirty="0">
                <a:solidFill>
                  <a:schemeClr val="tx1"/>
                </a:solidFill>
              </a:rPr>
              <a:t>Pour deux tiers </a:t>
            </a:r>
            <a:r>
              <a:rPr lang="fr-FR" sz="2400" dirty="0">
                <a:solidFill>
                  <a:schemeClr val="tx1"/>
                </a:solidFill>
              </a:rPr>
              <a:t>il est dieu pour un tiers il est homme. </a:t>
            </a:r>
            <a:endParaRPr lang="fr-FR" sz="2400" dirty="0" smtClean="0">
              <a:solidFill>
                <a:schemeClr val="tx1"/>
              </a:solidFill>
            </a:endParaRPr>
          </a:p>
          <a:p>
            <a:pPr algn="just"/>
            <a:r>
              <a:rPr lang="fr-FR" sz="2400" b="1" dirty="0" smtClean="0">
                <a:solidFill>
                  <a:schemeClr val="tx1"/>
                </a:solidFill>
              </a:rPr>
              <a:t>Il </a:t>
            </a:r>
            <a:r>
              <a:rPr lang="fr-FR" sz="2400" b="1" dirty="0">
                <a:solidFill>
                  <a:schemeClr val="tx1"/>
                </a:solidFill>
              </a:rPr>
              <a:t>est semblable </a:t>
            </a:r>
            <a:r>
              <a:rPr lang="fr-FR" sz="2400" dirty="0">
                <a:solidFill>
                  <a:schemeClr val="tx1"/>
                </a:solidFill>
              </a:rPr>
              <a:t>à un taureau </a:t>
            </a:r>
            <a:r>
              <a:rPr lang="fr-FR" sz="2400" dirty="0" smtClean="0">
                <a:solidFill>
                  <a:schemeClr val="tx1"/>
                </a:solidFill>
              </a:rPr>
              <a:t>sauvage, </a:t>
            </a:r>
          </a:p>
          <a:p>
            <a:pPr algn="just"/>
            <a:r>
              <a:rPr lang="fr-FR" sz="2400" b="1" dirty="0" smtClean="0">
                <a:solidFill>
                  <a:schemeClr val="tx1"/>
                </a:solidFill>
              </a:rPr>
              <a:t>Sa </a:t>
            </a:r>
            <a:r>
              <a:rPr lang="fr-FR" sz="2400" b="1" dirty="0">
                <a:solidFill>
                  <a:schemeClr val="tx1"/>
                </a:solidFill>
              </a:rPr>
              <a:t>force </a:t>
            </a:r>
            <a:r>
              <a:rPr lang="fr-FR" sz="2400" dirty="0">
                <a:solidFill>
                  <a:schemeClr val="tx1"/>
                </a:solidFill>
              </a:rPr>
              <a:t>est </a:t>
            </a:r>
            <a:r>
              <a:rPr lang="fr-FR" sz="2400" dirty="0" smtClean="0">
                <a:solidFill>
                  <a:schemeClr val="tx1"/>
                </a:solidFill>
              </a:rPr>
              <a:t>incomparable,</a:t>
            </a:r>
          </a:p>
          <a:p>
            <a:pPr algn="just"/>
            <a:r>
              <a:rPr lang="fr-FR" sz="2400" b="1" dirty="0" smtClean="0">
                <a:solidFill>
                  <a:schemeClr val="tx1"/>
                </a:solidFill>
              </a:rPr>
              <a:t>Ses </a:t>
            </a:r>
            <a:r>
              <a:rPr lang="fr-FR" sz="2400" b="1" dirty="0">
                <a:solidFill>
                  <a:schemeClr val="tx1"/>
                </a:solidFill>
              </a:rPr>
              <a:t>armes </a:t>
            </a:r>
            <a:r>
              <a:rPr lang="fr-FR" sz="2400" dirty="0">
                <a:solidFill>
                  <a:schemeClr val="tx1"/>
                </a:solidFill>
              </a:rPr>
              <a:t>sont invincibles. </a:t>
            </a:r>
            <a:endParaRPr lang="fr-FR" sz="2400" dirty="0" smtClean="0">
              <a:solidFill>
                <a:schemeClr val="tx1"/>
              </a:solidFill>
            </a:endParaRPr>
          </a:p>
          <a:p>
            <a:pPr algn="just"/>
            <a:r>
              <a:rPr lang="fr-FR" sz="2400" b="1" dirty="0" smtClean="0">
                <a:solidFill>
                  <a:schemeClr val="tx1"/>
                </a:solidFill>
              </a:rPr>
              <a:t>Aux </a:t>
            </a:r>
            <a:r>
              <a:rPr lang="fr-FR" sz="2400" b="1" dirty="0">
                <a:solidFill>
                  <a:schemeClr val="tx1"/>
                </a:solidFill>
              </a:rPr>
              <a:t>battements </a:t>
            </a:r>
            <a:r>
              <a:rPr lang="fr-FR" sz="2400" dirty="0">
                <a:solidFill>
                  <a:schemeClr val="tx1"/>
                </a:solidFill>
              </a:rPr>
              <a:t>du tambour </a:t>
            </a:r>
            <a:endParaRPr lang="fr-FR" sz="2400" dirty="0" smtClean="0">
              <a:solidFill>
                <a:schemeClr val="tx1"/>
              </a:solidFill>
            </a:endParaRPr>
          </a:p>
          <a:p>
            <a:pPr algn="just"/>
            <a:r>
              <a:rPr lang="fr-FR" sz="2400" b="1" dirty="0" smtClean="0">
                <a:solidFill>
                  <a:schemeClr val="tx1"/>
                </a:solidFill>
              </a:rPr>
              <a:t>Son </a:t>
            </a:r>
            <a:r>
              <a:rPr lang="fr-FR" sz="2400" b="1" dirty="0">
                <a:solidFill>
                  <a:schemeClr val="tx1"/>
                </a:solidFill>
              </a:rPr>
              <a:t>peuple </a:t>
            </a:r>
            <a:r>
              <a:rPr lang="fr-FR" sz="2400" dirty="0">
                <a:solidFill>
                  <a:schemeClr val="tx1"/>
                </a:solidFill>
              </a:rPr>
              <a:t>est </a:t>
            </a:r>
            <a:r>
              <a:rPr lang="fr-FR" sz="2400" dirty="0" smtClean="0">
                <a:solidFill>
                  <a:schemeClr val="tx1"/>
                </a:solidFill>
              </a:rPr>
              <a:t>attentif…</a:t>
            </a:r>
            <a:endParaRPr lang="fr-FR" sz="2400" dirty="0" smtClean="0">
              <a:solidFill>
                <a:schemeClr val="tx1"/>
              </a:solidFill>
              <a:latin typeface="Georgia" pitchFamily="18" charset="0"/>
              <a:cs typeface="Times New Roman" pitchFamily="18" charset="0"/>
            </a:endParaRPr>
          </a:p>
        </p:txBody>
      </p:sp>
      <p:sp>
        <p:nvSpPr>
          <p:cNvPr id="40" name="Titre 1"/>
          <p:cNvSpPr txBox="1">
            <a:spLocks/>
          </p:cNvSpPr>
          <p:nvPr/>
        </p:nvSpPr>
        <p:spPr>
          <a:xfrm>
            <a:off x="989856" y="116632"/>
            <a:ext cx="3600400" cy="1296144"/>
          </a:xfrm>
          <a:prstGeom prst="rect">
            <a:avLst/>
          </a:prstGeom>
          <a:noFill/>
          <a:effectLst>
            <a:outerShdw blurRad="40000" dist="20000" dir="5400000" rotWithShape="0">
              <a:srgbClr val="000000">
                <a:alpha val="38000"/>
              </a:srgbClr>
            </a:outerShdw>
            <a:softEdge rad="63500"/>
          </a:effectLst>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000" b="1" i="1" dirty="0" smtClean="0">
                <a:latin typeface="Georgia" pitchFamily="18" charset="0"/>
                <a:cs typeface="Times New Roman" pitchFamily="18" charset="0"/>
              </a:rPr>
              <a:t>Gilgamesh</a:t>
            </a:r>
          </a:p>
          <a:p>
            <a:r>
              <a:rPr lang="fr-FR" sz="3000" b="1" dirty="0" smtClean="0">
                <a:latin typeface="Georgia" pitchFamily="18" charset="0"/>
                <a:cs typeface="Times New Roman" pitchFamily="18" charset="0"/>
              </a:rPr>
              <a:t> 18</a:t>
            </a:r>
            <a:r>
              <a:rPr lang="fr-FR" sz="3000" b="1" baseline="30000" dirty="0" smtClean="0">
                <a:latin typeface="Georgia" pitchFamily="18" charset="0"/>
                <a:cs typeface="Times New Roman" pitchFamily="18" charset="0"/>
              </a:rPr>
              <a:t>ème</a:t>
            </a:r>
            <a:r>
              <a:rPr lang="fr-FR" sz="3000" b="1" dirty="0" smtClean="0">
                <a:latin typeface="Georgia" pitchFamily="18" charset="0"/>
                <a:cs typeface="Times New Roman" pitchFamily="18" charset="0"/>
              </a:rPr>
              <a:t> av. J.-C.</a:t>
            </a:r>
            <a:endParaRPr lang="fr-FR" sz="3000" b="1" dirty="0">
              <a:latin typeface="Georgia" pitchFamily="18" charset="0"/>
              <a:cs typeface="Times New Roman" pitchFamily="18" charset="0"/>
            </a:endParaRPr>
          </a:p>
          <a:p>
            <a:endParaRPr lang="fr-FR" sz="2400" b="1" dirty="0" smtClean="0">
              <a:latin typeface="Georgia" pitchFamily="18" charset="0"/>
              <a:cs typeface="Times New Roman" pitchFamily="18" charset="0"/>
            </a:endParaRPr>
          </a:p>
        </p:txBody>
      </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2604" y="0"/>
            <a:ext cx="4301396" cy="6858000"/>
          </a:xfrm>
          <a:prstGeom prst="rect">
            <a:avLst/>
          </a:prstGeom>
          <a:effectLst>
            <a:softEdge rad="317500"/>
          </a:effectLst>
        </p:spPr>
      </p:pic>
    </p:spTree>
    <p:extLst>
      <p:ext uri="{BB962C8B-B14F-4D97-AF65-F5344CB8AC3E}">
        <p14:creationId xmlns:p14="http://schemas.microsoft.com/office/powerpoint/2010/main" val="12599910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1000"/>
                                        <p:tgtEl>
                                          <p:spTgt spid="40"/>
                                        </p:tgtEl>
                                      </p:cBhvr>
                                    </p:animEffect>
                                    <p:anim calcmode="lin" valueType="num">
                                      <p:cBhvr>
                                        <p:cTn id="13" dur="1000" fill="hold"/>
                                        <p:tgtEl>
                                          <p:spTgt spid="40"/>
                                        </p:tgtEl>
                                        <p:attrNameLst>
                                          <p:attrName>ppt_x</p:attrName>
                                        </p:attrNameLst>
                                      </p:cBhvr>
                                      <p:tavLst>
                                        <p:tav tm="0">
                                          <p:val>
                                            <p:strVal val="#ppt_x"/>
                                          </p:val>
                                        </p:tav>
                                        <p:tav tm="100000">
                                          <p:val>
                                            <p:strVal val="#ppt_x"/>
                                          </p:val>
                                        </p:tav>
                                      </p:tavLst>
                                    </p:anim>
                                    <p:anim calcmode="lin" valueType="num">
                                      <p:cBhvr>
                                        <p:cTn id="14"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50000"/>
                <a:satMod val="300000"/>
              </a:schemeClr>
            </a:gs>
            <a:gs pos="0">
              <a:schemeClr val="accent1">
                <a:tint val="37000"/>
                <a:satMod val="300000"/>
              </a:schemeClr>
            </a:gs>
            <a:gs pos="100000">
              <a:schemeClr val="accent1">
                <a:tint val="15000"/>
                <a:satMod val="350000"/>
              </a:schemeClr>
            </a:gs>
          </a:gsLst>
          <a:lin ang="16200000" scaled="1"/>
        </a:gradFill>
        <a:effectLst/>
      </p:bgPr>
    </p:bg>
    <p:spTree>
      <p:nvGrpSpPr>
        <p:cNvPr id="1" name=""/>
        <p:cNvGrpSpPr/>
        <p:nvPr/>
      </p:nvGrpSpPr>
      <p:grpSpPr>
        <a:xfrm>
          <a:off x="0" y="0"/>
          <a:ext cx="0" cy="0"/>
          <a:chOff x="0" y="0"/>
          <a:chExt cx="0" cy="0"/>
        </a:xfrm>
      </p:grpSpPr>
      <p:sp>
        <p:nvSpPr>
          <p:cNvPr id="40" name="Titre 1"/>
          <p:cNvSpPr txBox="1">
            <a:spLocks/>
          </p:cNvSpPr>
          <p:nvPr/>
        </p:nvSpPr>
        <p:spPr>
          <a:xfrm>
            <a:off x="324761" y="-33059"/>
            <a:ext cx="8812684" cy="1317613"/>
          </a:xfrm>
          <a:prstGeom prst="rect">
            <a:avLst/>
          </a:prstGeom>
          <a:noFill/>
          <a:effectLst>
            <a:outerShdw blurRad="40000" dist="20000" dir="5400000" rotWithShape="0">
              <a:srgbClr val="000000">
                <a:alpha val="38000"/>
              </a:srgbClr>
            </a:outerShdw>
            <a:softEdge rad="63500"/>
          </a:effectLst>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700" b="1" i="1" dirty="0" err="1" smtClean="0">
                <a:latin typeface="Georgia" pitchFamily="18" charset="0"/>
                <a:cs typeface="Times New Roman" pitchFamily="18" charset="0"/>
              </a:rPr>
              <a:t>Enuma</a:t>
            </a:r>
            <a:r>
              <a:rPr lang="fr-FR" sz="2700" b="1" i="1" dirty="0" smtClean="0">
                <a:latin typeface="Georgia" pitchFamily="18" charset="0"/>
                <a:cs typeface="Times New Roman" pitchFamily="18" charset="0"/>
              </a:rPr>
              <a:t> </a:t>
            </a:r>
            <a:r>
              <a:rPr lang="fr-FR" sz="2700" b="1" i="1" dirty="0" err="1" smtClean="0">
                <a:latin typeface="Georgia" pitchFamily="18" charset="0"/>
                <a:cs typeface="Times New Roman" pitchFamily="18" charset="0"/>
              </a:rPr>
              <a:t>Elish</a:t>
            </a:r>
            <a:r>
              <a:rPr lang="fr-FR" sz="2700" b="1" i="1" dirty="0" smtClean="0">
                <a:latin typeface="Georgia" pitchFamily="18" charset="0"/>
                <a:cs typeface="Times New Roman" pitchFamily="18" charset="0"/>
              </a:rPr>
              <a:t> </a:t>
            </a:r>
            <a:r>
              <a:rPr lang="fr-FR" sz="2700" b="1" dirty="0" smtClean="0">
                <a:latin typeface="Georgia" pitchFamily="18" charset="0"/>
                <a:cs typeface="Times New Roman" pitchFamily="18" charset="0"/>
              </a:rPr>
              <a:t>ou l’Épopée de la Création </a:t>
            </a:r>
            <a:endParaRPr lang="fr-FR" sz="2700" b="1" dirty="0">
              <a:latin typeface="Georgia" pitchFamily="18" charset="0"/>
              <a:cs typeface="Times New Roman" pitchFamily="18" charset="0"/>
            </a:endParaRPr>
          </a:p>
          <a:p>
            <a:r>
              <a:rPr lang="fr-FR" sz="2400" b="1" dirty="0">
                <a:latin typeface="Georgia" pitchFamily="18" charset="0"/>
                <a:cs typeface="Times New Roman" pitchFamily="18" charset="0"/>
              </a:rPr>
              <a:t>12</a:t>
            </a:r>
            <a:r>
              <a:rPr lang="fr-FR" sz="2400" b="1" baseline="30000" dirty="0">
                <a:latin typeface="Georgia" pitchFamily="18" charset="0"/>
                <a:cs typeface="Times New Roman" pitchFamily="18" charset="0"/>
              </a:rPr>
              <a:t>ème</a:t>
            </a:r>
            <a:r>
              <a:rPr lang="fr-FR" sz="2400" b="1" dirty="0">
                <a:latin typeface="Georgia" pitchFamily="18" charset="0"/>
                <a:cs typeface="Times New Roman" pitchFamily="18" charset="0"/>
              </a:rPr>
              <a:t> siècle av. J.-C.</a:t>
            </a:r>
            <a:endParaRPr lang="fr-FR" sz="2400" b="1" dirty="0" smtClean="0">
              <a:latin typeface="Georgia" pitchFamily="18" charset="0"/>
              <a:cs typeface="Times New Roman" pitchFamily="18" charset="0"/>
            </a:endParaRP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4234844"/>
            <a:ext cx="3922489" cy="2610239"/>
          </a:xfrm>
          <a:prstGeom prst="rect">
            <a:avLst/>
          </a:prstGeom>
          <a:effectLst>
            <a:softEdge rad="127000"/>
          </a:effectLst>
        </p:spPr>
      </p:pic>
      <p:sp>
        <p:nvSpPr>
          <p:cNvPr id="8" name="Titre 1"/>
          <p:cNvSpPr txBox="1">
            <a:spLocks/>
          </p:cNvSpPr>
          <p:nvPr/>
        </p:nvSpPr>
        <p:spPr>
          <a:xfrm>
            <a:off x="467544" y="898071"/>
            <a:ext cx="4071991" cy="3330365"/>
          </a:xfrm>
          <a:prstGeom prst="rect">
            <a:avLst/>
          </a:prstGeom>
          <a:noFill/>
          <a:effectLst>
            <a:outerShdw blurRad="40000" dist="20000" dir="5400000" rotWithShape="0">
              <a:srgbClr val="000000">
                <a:alpha val="38000"/>
              </a:srgbClr>
            </a:outerShdw>
            <a:softEdge rad="63500"/>
          </a:effectLst>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000" b="1" dirty="0" smtClean="0"/>
              <a:t>Lorsqu'en </a:t>
            </a:r>
            <a:r>
              <a:rPr lang="fr-FR" sz="2000" b="1" dirty="0"/>
              <a:t>haut le ciel n'était pas encore </a:t>
            </a:r>
            <a:r>
              <a:rPr lang="fr-FR" sz="2000" b="1" dirty="0" smtClean="0"/>
              <a:t>nommé,</a:t>
            </a:r>
            <a:r>
              <a:rPr lang="fr-FR" sz="2000" b="1" dirty="0"/>
              <a:t/>
            </a:r>
            <a:br>
              <a:rPr lang="fr-FR" sz="2000" b="1" dirty="0"/>
            </a:br>
            <a:r>
              <a:rPr lang="fr-FR" sz="2000" b="1" dirty="0"/>
              <a:t>Qu'en bas la terre n'avait pas de </a:t>
            </a:r>
            <a:r>
              <a:rPr lang="fr-FR" sz="2000" b="1" dirty="0" smtClean="0"/>
              <a:t>nom,</a:t>
            </a:r>
            <a:r>
              <a:rPr lang="fr-FR" sz="2000" b="1" dirty="0"/>
              <a:t/>
            </a:r>
            <a:br>
              <a:rPr lang="fr-FR" sz="2000" b="1" dirty="0"/>
            </a:br>
            <a:r>
              <a:rPr lang="fr-FR" sz="2000" dirty="0"/>
              <a:t>Seuls </a:t>
            </a:r>
            <a:r>
              <a:rPr lang="fr-FR" sz="2000" dirty="0" smtClean="0"/>
              <a:t>l'</a:t>
            </a:r>
            <a:r>
              <a:rPr lang="fr-FR" sz="2000" dirty="0" err="1" smtClean="0"/>
              <a:t>Apsu</a:t>
            </a:r>
            <a:r>
              <a:rPr lang="fr-FR" sz="2000" dirty="0" smtClean="0"/>
              <a:t> </a:t>
            </a:r>
            <a:r>
              <a:rPr lang="fr-FR" sz="2000" dirty="0"/>
              <a:t>primordial qui engendra les dieux,</a:t>
            </a:r>
            <a:br>
              <a:rPr lang="fr-FR" sz="2000" dirty="0"/>
            </a:br>
            <a:r>
              <a:rPr lang="fr-FR" sz="2000" dirty="0"/>
              <a:t>Et </a:t>
            </a:r>
            <a:r>
              <a:rPr lang="fr-FR" sz="2000" dirty="0" smtClean="0"/>
              <a:t>Tiamat</a:t>
            </a:r>
            <a:r>
              <a:rPr lang="fr-FR" sz="2000" dirty="0"/>
              <a:t> [la mer] qui les enfanta tous,</a:t>
            </a:r>
            <a:br>
              <a:rPr lang="fr-FR" sz="2000" dirty="0"/>
            </a:br>
            <a:r>
              <a:rPr lang="fr-FR" sz="2000" b="1" dirty="0"/>
              <a:t>Mêlaient leurs eaux en un tout</a:t>
            </a:r>
            <a:r>
              <a:rPr lang="fr-FR" sz="2000" b="1" dirty="0" smtClean="0"/>
              <a:t>.</a:t>
            </a:r>
            <a:r>
              <a:rPr lang="fr-FR" sz="2000" b="1" dirty="0"/>
              <a:t/>
            </a:r>
            <a:br>
              <a:rPr lang="fr-FR" sz="2000" b="1" dirty="0"/>
            </a:br>
            <a:r>
              <a:rPr lang="fr-FR" sz="2000" b="1" dirty="0" smtClean="0"/>
              <a:t>En </a:t>
            </a:r>
            <a:r>
              <a:rPr lang="fr-FR" sz="2000" b="1" dirty="0"/>
              <a:t>leur sein, des dieux furent créés. </a:t>
            </a:r>
            <a:endParaRPr lang="fr-FR" sz="2000" b="1" dirty="0" smtClean="0">
              <a:latin typeface="Georgia" pitchFamily="18" charset="0"/>
              <a:cs typeface="Times New Roman" pitchFamily="18" charset="0"/>
            </a:endParaRPr>
          </a:p>
        </p:txBody>
      </p:sp>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0032" y="1124744"/>
            <a:ext cx="3501156" cy="5733256"/>
          </a:xfrm>
          <a:prstGeom prst="rect">
            <a:avLst/>
          </a:prstGeom>
        </p:spPr>
      </p:pic>
    </p:spTree>
    <p:extLst>
      <p:ext uri="{BB962C8B-B14F-4D97-AF65-F5344CB8AC3E}">
        <p14:creationId xmlns:p14="http://schemas.microsoft.com/office/powerpoint/2010/main" val="13924335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t="-17000" b="-17000"/>
          </a:stretch>
        </a:blipFill>
        <a:effectLst/>
      </p:bgPr>
    </p:bg>
    <p:spTree>
      <p:nvGrpSpPr>
        <p:cNvPr id="1" name=""/>
        <p:cNvGrpSpPr/>
        <p:nvPr/>
      </p:nvGrpSpPr>
      <p:grpSpPr>
        <a:xfrm>
          <a:off x="0" y="0"/>
          <a:ext cx="0" cy="0"/>
          <a:chOff x="0" y="0"/>
          <a:chExt cx="0" cy="0"/>
        </a:xfrm>
      </p:grpSpPr>
      <p:sp>
        <p:nvSpPr>
          <p:cNvPr id="40" name="Titre 1"/>
          <p:cNvSpPr txBox="1">
            <a:spLocks/>
          </p:cNvSpPr>
          <p:nvPr/>
        </p:nvSpPr>
        <p:spPr>
          <a:xfrm>
            <a:off x="83110" y="95163"/>
            <a:ext cx="3600400" cy="1296144"/>
          </a:xfrm>
          <a:prstGeom prst="rect">
            <a:avLst/>
          </a:prstGeom>
          <a:noFill/>
          <a:effectLst>
            <a:outerShdw blurRad="40000" dist="20000" dir="5400000" rotWithShape="0">
              <a:srgbClr val="000000">
                <a:alpha val="38000"/>
              </a:srgbClr>
            </a:outerShdw>
            <a:softEdge rad="63500"/>
          </a:effectLst>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000" b="1" i="1" dirty="0" smtClean="0">
                <a:latin typeface="Georgia" pitchFamily="18" charset="0"/>
                <a:cs typeface="Times New Roman" pitchFamily="18" charset="0"/>
              </a:rPr>
              <a:t>Achille</a:t>
            </a:r>
            <a:r>
              <a:rPr lang="fr-FR" sz="3000" b="1" dirty="0" smtClean="0">
                <a:latin typeface="Georgia" pitchFamily="18" charset="0"/>
                <a:cs typeface="Times New Roman" pitchFamily="18" charset="0"/>
              </a:rPr>
              <a:t> et </a:t>
            </a:r>
            <a:r>
              <a:rPr lang="fr-FR" sz="3000" b="1" i="1" dirty="0" smtClean="0">
                <a:latin typeface="Georgia" pitchFamily="18" charset="0"/>
                <a:cs typeface="Times New Roman" pitchFamily="18" charset="0"/>
              </a:rPr>
              <a:t>Ulysse</a:t>
            </a:r>
          </a:p>
          <a:p>
            <a:r>
              <a:rPr lang="fr-FR" sz="3000" b="1" dirty="0" smtClean="0">
                <a:latin typeface="Georgia" pitchFamily="18" charset="0"/>
                <a:cs typeface="Times New Roman" pitchFamily="18" charset="0"/>
              </a:rPr>
              <a:t> </a:t>
            </a:r>
            <a:r>
              <a:rPr lang="fr-FR" sz="2700" b="1" dirty="0" smtClean="0">
                <a:latin typeface="Georgia" pitchFamily="18" charset="0"/>
                <a:cs typeface="Times New Roman" pitchFamily="18" charset="0"/>
              </a:rPr>
              <a:t>6</a:t>
            </a:r>
            <a:r>
              <a:rPr lang="fr-FR" sz="2700" b="1" baseline="30000" dirty="0" smtClean="0">
                <a:latin typeface="Georgia" pitchFamily="18" charset="0"/>
                <a:cs typeface="Times New Roman" pitchFamily="18" charset="0"/>
              </a:rPr>
              <a:t>ème</a:t>
            </a:r>
            <a:r>
              <a:rPr lang="fr-FR" sz="2700" b="1" dirty="0" smtClean="0">
                <a:latin typeface="Georgia" pitchFamily="18" charset="0"/>
                <a:cs typeface="Times New Roman" pitchFamily="18" charset="0"/>
              </a:rPr>
              <a:t> siècle av. J.-C.</a:t>
            </a:r>
            <a:endParaRPr lang="fr-FR" sz="2700" b="1" dirty="0">
              <a:latin typeface="Georgia" pitchFamily="18" charset="0"/>
              <a:cs typeface="Times New Roman" pitchFamily="18" charset="0"/>
            </a:endParaRPr>
          </a:p>
          <a:p>
            <a:endParaRPr lang="fr-FR" sz="2400" b="1" dirty="0" smtClean="0">
              <a:latin typeface="Georgia" pitchFamily="18" charset="0"/>
              <a:cs typeface="Times New Roman" pitchFamily="18" charset="0"/>
            </a:endParaRPr>
          </a:p>
        </p:txBody>
      </p:sp>
      <p:pic>
        <p:nvPicPr>
          <p:cNvPr id="3" name="Imag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83510" y="95163"/>
            <a:ext cx="5212284" cy="2728305"/>
          </a:xfrm>
          <a:prstGeom prst="rect">
            <a:avLst/>
          </a:prstGeom>
          <a:effectLst>
            <a:softEdge rad="127000"/>
          </a:effectLst>
        </p:spPr>
      </p:pic>
      <p:pic>
        <p:nvPicPr>
          <p:cNvPr id="4" name="Imag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520" y="859018"/>
            <a:ext cx="3971984" cy="5998982"/>
          </a:xfrm>
          <a:prstGeom prst="rect">
            <a:avLst/>
          </a:prstGeom>
          <a:effectLst>
            <a:softEdge rad="317500"/>
          </a:effectLst>
        </p:spPr>
      </p:pic>
      <p:pic>
        <p:nvPicPr>
          <p:cNvPr id="5" name="Imag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56176" y="2659878"/>
            <a:ext cx="2739618" cy="4152233"/>
          </a:xfrm>
          <a:prstGeom prst="rect">
            <a:avLst/>
          </a:prstGeom>
          <a:effectLst>
            <a:softEdge rad="317500"/>
          </a:effectLst>
        </p:spPr>
      </p:pic>
      <p:pic>
        <p:nvPicPr>
          <p:cNvPr id="6" name="Imag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03848" y="2462777"/>
            <a:ext cx="3414846" cy="4554551"/>
          </a:xfrm>
          <a:prstGeom prst="rect">
            <a:avLst/>
          </a:prstGeom>
          <a:effectLst>
            <a:softEdge rad="635000"/>
          </a:effectLst>
        </p:spPr>
      </p:pic>
    </p:spTree>
    <p:extLst>
      <p:ext uri="{BB962C8B-B14F-4D97-AF65-F5344CB8AC3E}">
        <p14:creationId xmlns:p14="http://schemas.microsoft.com/office/powerpoint/2010/main" val="95947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circle(in)">
                                      <p:cBhvr>
                                        <p:cTn id="2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pct30">
          <a:fgClr>
            <a:schemeClr val="accent6">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15" name="Ellipse 14"/>
          <p:cNvSpPr/>
          <p:nvPr/>
        </p:nvSpPr>
        <p:spPr>
          <a:xfrm>
            <a:off x="23575" y="24036"/>
            <a:ext cx="3096344" cy="2952328"/>
          </a:xfrm>
          <a:prstGeom prst="ellipse">
            <a:avLst/>
          </a:prstGeom>
          <a:blipFill dpi="0" rotWithShape="1">
            <a:blip r:embed="rId3"/>
            <a:srcRect/>
            <a:stretch>
              <a:fillRect/>
            </a:stretch>
          </a:blipFill>
        </p:spPr>
        <p:style>
          <a:lnRef idx="1">
            <a:schemeClr val="accent1"/>
          </a:lnRef>
          <a:fillRef idx="2">
            <a:schemeClr val="accent1"/>
          </a:fillRef>
          <a:effectRef idx="1">
            <a:schemeClr val="accent1"/>
          </a:effectRef>
          <a:fontRef idx="minor">
            <a:schemeClr val="dk1"/>
          </a:fontRef>
        </p:style>
        <p:txBody>
          <a:bodyPr rtlCol="0" anchor="ctr"/>
          <a:lstStyle/>
          <a:p>
            <a:r>
              <a:rPr lang="fr-FR" sz="2000" b="1" dirty="0" smtClean="0"/>
              <a:t>Les récits bibliques </a:t>
            </a:r>
          </a:p>
          <a:p>
            <a:r>
              <a:rPr lang="fr-FR" sz="2000" b="1" dirty="0"/>
              <a:t>E</a:t>
            </a:r>
            <a:r>
              <a:rPr lang="fr-FR" sz="2000" b="1" dirty="0" smtClean="0"/>
              <a:t>ntre le 8</a:t>
            </a:r>
            <a:r>
              <a:rPr lang="fr-FR" sz="2000" b="1" baseline="30000" dirty="0" smtClean="0"/>
              <a:t>ème</a:t>
            </a:r>
            <a:r>
              <a:rPr lang="fr-FR" sz="2000" b="1" dirty="0" smtClean="0"/>
              <a:t> et le 2</a:t>
            </a:r>
            <a:r>
              <a:rPr lang="fr-FR" sz="2000" b="1" baseline="30000" dirty="0" smtClean="0"/>
              <a:t>ème</a:t>
            </a:r>
            <a:r>
              <a:rPr lang="fr-FR" sz="2000" b="1" dirty="0" smtClean="0"/>
              <a:t> siècle av. J.-C.</a:t>
            </a:r>
            <a:endParaRPr lang="fr-FR" sz="2000" b="1" dirty="0">
              <a:solidFill>
                <a:schemeClr val="bg2">
                  <a:lumMod val="25000"/>
                </a:schemeClr>
              </a:solidFill>
              <a:latin typeface="Georgia" pitchFamily="18" charset="0"/>
              <a:cs typeface="Times New Roman" pitchFamily="18" charset="0"/>
            </a:endParaRPr>
          </a:p>
        </p:txBody>
      </p:sp>
      <p:sp>
        <p:nvSpPr>
          <p:cNvPr id="5" name="Ellipse 4"/>
          <p:cNvSpPr/>
          <p:nvPr/>
        </p:nvSpPr>
        <p:spPr>
          <a:xfrm>
            <a:off x="2713501" y="1196752"/>
            <a:ext cx="3384376" cy="3240360"/>
          </a:xfrm>
          <a:prstGeom prst="ellipse">
            <a:avLst/>
          </a:prstGeom>
          <a:blipFill dpi="0" rotWithShape="1">
            <a:blip r:embed="rId4"/>
            <a:srcRect/>
            <a:stretch>
              <a:fillRect/>
            </a:stretch>
          </a:blipFill>
        </p:spPr>
        <p:style>
          <a:lnRef idx="1">
            <a:schemeClr val="accent1"/>
          </a:lnRef>
          <a:fillRef idx="2">
            <a:schemeClr val="accent1"/>
          </a:fillRef>
          <a:effectRef idx="1">
            <a:schemeClr val="accent1"/>
          </a:effectRef>
          <a:fontRef idx="minor">
            <a:schemeClr val="dk1"/>
          </a:fontRef>
        </p:style>
        <p:txBody>
          <a:bodyPr rtlCol="0" anchor="ctr"/>
          <a:lstStyle/>
          <a:p>
            <a:endParaRPr lang="fr-FR" sz="2000" b="1" dirty="0">
              <a:solidFill>
                <a:schemeClr val="bg2">
                  <a:lumMod val="25000"/>
                </a:schemeClr>
              </a:solidFill>
              <a:latin typeface="Georgia" pitchFamily="18" charset="0"/>
              <a:cs typeface="Times New Roman" pitchFamily="18" charset="0"/>
            </a:endParaRPr>
          </a:p>
        </p:txBody>
      </p:sp>
      <p:sp>
        <p:nvSpPr>
          <p:cNvPr id="6" name="Titre 1"/>
          <p:cNvSpPr txBox="1">
            <a:spLocks/>
          </p:cNvSpPr>
          <p:nvPr/>
        </p:nvSpPr>
        <p:spPr>
          <a:xfrm>
            <a:off x="1187624" y="4335181"/>
            <a:ext cx="5157517" cy="721751"/>
          </a:xfrm>
          <a:prstGeom prst="rect">
            <a:avLst/>
          </a:prstGeom>
          <a:noFill/>
          <a:effectLst>
            <a:outerShdw blurRad="40000" dist="20000" dir="5400000" rotWithShape="0">
              <a:srgbClr val="000000">
                <a:alpha val="38000"/>
              </a:srgbClr>
            </a:outerShdw>
            <a:softEdge rad="63500"/>
          </a:effectLst>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400" b="1" dirty="0" smtClean="0"/>
              <a:t>Le Mahabharata et Ramayana</a:t>
            </a:r>
            <a:endParaRPr lang="fr-FR" sz="2400" b="1" dirty="0"/>
          </a:p>
          <a:p>
            <a:r>
              <a:rPr lang="fr-FR" sz="2400" b="1" dirty="0"/>
              <a:t>Entre le 2</a:t>
            </a:r>
            <a:r>
              <a:rPr lang="fr-FR" sz="2400" b="1" baseline="30000" dirty="0"/>
              <a:t>ème</a:t>
            </a:r>
            <a:r>
              <a:rPr lang="fr-FR" sz="2400" b="1" dirty="0"/>
              <a:t> et le 6</a:t>
            </a:r>
            <a:r>
              <a:rPr lang="fr-FR" sz="2400" b="1" baseline="30000" dirty="0"/>
              <a:t>ème</a:t>
            </a:r>
            <a:r>
              <a:rPr lang="fr-FR" sz="2400" b="1" dirty="0"/>
              <a:t> siècle ap. J.-</a:t>
            </a:r>
            <a:r>
              <a:rPr lang="fr-FR" sz="2400" b="1" dirty="0" smtClean="0"/>
              <a:t>C.</a:t>
            </a:r>
            <a:endParaRPr lang="fr-FR" sz="2400" b="1" dirty="0">
              <a:solidFill>
                <a:schemeClr val="bg1"/>
              </a:solidFill>
              <a:latin typeface="Georgia" pitchFamily="18" charset="0"/>
              <a:cs typeface="Times New Roman" pitchFamily="18" charset="0"/>
            </a:endParaRPr>
          </a:p>
        </p:txBody>
      </p:sp>
      <p:sp>
        <p:nvSpPr>
          <p:cNvPr id="8" name="Ellipse 7"/>
          <p:cNvSpPr/>
          <p:nvPr/>
        </p:nvSpPr>
        <p:spPr>
          <a:xfrm>
            <a:off x="5887053" y="1794066"/>
            <a:ext cx="3096344" cy="4367917"/>
          </a:xfrm>
          <a:prstGeom prst="ellipse">
            <a:avLst/>
          </a:prstGeom>
          <a:blipFill dpi="0" rotWithShape="1">
            <a:blip r:embed="rId5"/>
            <a:srcRect/>
            <a:stretch>
              <a:fillRect/>
            </a:stretch>
          </a:blipFill>
        </p:spPr>
        <p:style>
          <a:lnRef idx="1">
            <a:schemeClr val="accent1"/>
          </a:lnRef>
          <a:fillRef idx="2">
            <a:schemeClr val="accent1"/>
          </a:fillRef>
          <a:effectRef idx="1">
            <a:schemeClr val="accent1"/>
          </a:effectRef>
          <a:fontRef idx="minor">
            <a:schemeClr val="dk1"/>
          </a:fontRef>
        </p:style>
        <p:txBody>
          <a:bodyPr rtlCol="0" anchor="ctr"/>
          <a:lstStyle/>
          <a:p>
            <a:r>
              <a:rPr lang="fr-FR" sz="2000" b="1" dirty="0" smtClean="0"/>
              <a:t>.</a:t>
            </a:r>
            <a:endParaRPr lang="fr-FR" sz="2000" b="1" dirty="0">
              <a:solidFill>
                <a:schemeClr val="bg2">
                  <a:lumMod val="25000"/>
                </a:schemeClr>
              </a:solidFill>
              <a:latin typeface="Georgia" pitchFamily="18" charset="0"/>
              <a:cs typeface="Times New Roman" pitchFamily="18" charset="0"/>
            </a:endParaRPr>
          </a:p>
        </p:txBody>
      </p:sp>
      <p:sp>
        <p:nvSpPr>
          <p:cNvPr id="11" name="Titre 1"/>
          <p:cNvSpPr txBox="1">
            <a:spLocks/>
          </p:cNvSpPr>
          <p:nvPr/>
        </p:nvSpPr>
        <p:spPr>
          <a:xfrm>
            <a:off x="4572000" y="6142123"/>
            <a:ext cx="5157517" cy="721751"/>
          </a:xfrm>
          <a:prstGeom prst="rect">
            <a:avLst/>
          </a:prstGeom>
          <a:noFill/>
          <a:effectLst>
            <a:outerShdw blurRad="40000" dist="20000" dir="5400000" rotWithShape="0">
              <a:srgbClr val="000000">
                <a:alpha val="38000"/>
              </a:srgbClr>
            </a:outerShdw>
            <a:softEdge rad="63500"/>
          </a:effectLst>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400" b="1" dirty="0"/>
              <a:t>Les Eddas et Beowulf</a:t>
            </a:r>
          </a:p>
          <a:p>
            <a:r>
              <a:rPr lang="fr-FR" sz="2400" b="1" dirty="0"/>
              <a:t>Du 9</a:t>
            </a:r>
            <a:r>
              <a:rPr lang="fr-FR" sz="2400" b="1" baseline="30000" dirty="0"/>
              <a:t>ème</a:t>
            </a:r>
            <a:r>
              <a:rPr lang="fr-FR" sz="2400" b="1" dirty="0"/>
              <a:t> siècle au 12</a:t>
            </a:r>
            <a:r>
              <a:rPr lang="fr-FR" sz="2400" b="1" baseline="30000" dirty="0"/>
              <a:t>ème</a:t>
            </a:r>
            <a:r>
              <a:rPr lang="fr-FR" sz="2400" b="1" dirty="0"/>
              <a:t> ap. J.-C</a:t>
            </a:r>
            <a:endParaRPr lang="fr-FR" sz="2400" b="1" dirty="0">
              <a:solidFill>
                <a:schemeClr val="bg1"/>
              </a:solidFill>
              <a:latin typeface="Georgia" pitchFamily="18" charset="0"/>
              <a:cs typeface="Times New Roman" pitchFamily="18" charset="0"/>
            </a:endParaRPr>
          </a:p>
        </p:txBody>
      </p:sp>
    </p:spTree>
    <p:extLst>
      <p:ext uri="{BB962C8B-B14F-4D97-AF65-F5344CB8AC3E}">
        <p14:creationId xmlns:p14="http://schemas.microsoft.com/office/powerpoint/2010/main" val="39645649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 grpId="0" animBg="1"/>
      <p:bldP spid="6" grpId="0" animBg="1"/>
      <p:bldP spid="8"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pct90">
          <a:fgClr>
            <a:schemeClr val="tx2">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15" name="Ellipse 14"/>
          <p:cNvSpPr/>
          <p:nvPr/>
        </p:nvSpPr>
        <p:spPr>
          <a:xfrm>
            <a:off x="4540558" y="0"/>
            <a:ext cx="4656453" cy="4124208"/>
          </a:xfrm>
          <a:prstGeom prst="ellipse">
            <a:avLst/>
          </a:prstGeom>
          <a:blipFill dpi="0" rotWithShape="1">
            <a:blip r:embed="rId3"/>
            <a:srcRect/>
            <a:stretch>
              <a:fillRect/>
            </a:stretch>
          </a:blipFill>
        </p:spPr>
        <p:style>
          <a:lnRef idx="1">
            <a:schemeClr val="accent1"/>
          </a:lnRef>
          <a:fillRef idx="2">
            <a:schemeClr val="accent1"/>
          </a:fillRef>
          <a:effectRef idx="1">
            <a:schemeClr val="accent1"/>
          </a:effectRef>
          <a:fontRef idx="minor">
            <a:schemeClr val="dk1"/>
          </a:fontRef>
        </p:style>
        <p:txBody>
          <a:bodyPr rtlCol="0" anchor="ctr"/>
          <a:lstStyle/>
          <a:p>
            <a:endParaRPr lang="fr-FR" sz="2000" b="1" dirty="0">
              <a:solidFill>
                <a:schemeClr val="bg2">
                  <a:lumMod val="25000"/>
                </a:schemeClr>
              </a:solidFill>
              <a:latin typeface="Georgia" pitchFamily="18" charset="0"/>
              <a:cs typeface="Times New Roman" pitchFamily="18" charset="0"/>
            </a:endParaRPr>
          </a:p>
        </p:txBody>
      </p:sp>
      <p:sp>
        <p:nvSpPr>
          <p:cNvPr id="5" name="Ellipse 4"/>
          <p:cNvSpPr/>
          <p:nvPr/>
        </p:nvSpPr>
        <p:spPr>
          <a:xfrm>
            <a:off x="13490" y="1052736"/>
            <a:ext cx="5998669" cy="5657893"/>
          </a:xfrm>
          <a:prstGeom prst="ellipse">
            <a:avLst/>
          </a:prstGeom>
          <a:blipFill dpi="0" rotWithShape="1">
            <a:blip r:embed="rId4"/>
            <a:srcRect/>
            <a:stretch>
              <a:fillRect/>
            </a:stretch>
          </a:blipFill>
        </p:spPr>
        <p:style>
          <a:lnRef idx="1">
            <a:schemeClr val="accent1"/>
          </a:lnRef>
          <a:fillRef idx="2">
            <a:schemeClr val="accent1"/>
          </a:fillRef>
          <a:effectRef idx="1">
            <a:schemeClr val="accent1"/>
          </a:effectRef>
          <a:fontRef idx="minor">
            <a:schemeClr val="dk1"/>
          </a:fontRef>
        </p:style>
        <p:txBody>
          <a:bodyPr rtlCol="0" anchor="ctr"/>
          <a:lstStyle/>
          <a:p>
            <a:endParaRPr lang="fr-FR" sz="2000" b="1" dirty="0">
              <a:solidFill>
                <a:schemeClr val="bg2">
                  <a:lumMod val="25000"/>
                </a:schemeClr>
              </a:solidFill>
              <a:latin typeface="Georgia" pitchFamily="18" charset="0"/>
              <a:cs typeface="Times New Roman" pitchFamily="18" charset="0"/>
            </a:endParaRPr>
          </a:p>
        </p:txBody>
      </p:sp>
      <p:sp>
        <p:nvSpPr>
          <p:cNvPr id="6" name="Titre 1"/>
          <p:cNvSpPr txBox="1">
            <a:spLocks/>
          </p:cNvSpPr>
          <p:nvPr/>
        </p:nvSpPr>
        <p:spPr>
          <a:xfrm>
            <a:off x="363869" y="5805264"/>
            <a:ext cx="5157517" cy="721751"/>
          </a:xfrm>
          <a:prstGeom prst="rect">
            <a:avLst/>
          </a:prstGeom>
          <a:noFill/>
          <a:effectLst>
            <a:outerShdw blurRad="40000" dist="20000" dir="5400000" rotWithShape="0">
              <a:srgbClr val="000000">
                <a:alpha val="38000"/>
              </a:srgbClr>
            </a:outerShdw>
            <a:softEdge rad="63500"/>
          </a:effectLst>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400" b="1" dirty="0">
                <a:solidFill>
                  <a:schemeClr val="bg1"/>
                </a:solidFill>
              </a:rPr>
              <a:t>G</a:t>
            </a:r>
            <a:r>
              <a:rPr lang="fr-FR" sz="2400" b="1" dirty="0" smtClean="0">
                <a:solidFill>
                  <a:schemeClr val="bg1"/>
                </a:solidFill>
              </a:rPr>
              <a:t>estes qui se succéderont tout au long du moyen-âge</a:t>
            </a:r>
            <a:endParaRPr lang="fr-FR" sz="2400" b="1" i="1" dirty="0">
              <a:solidFill>
                <a:schemeClr val="bg1"/>
              </a:solidFill>
            </a:endParaRPr>
          </a:p>
        </p:txBody>
      </p:sp>
      <p:sp>
        <p:nvSpPr>
          <p:cNvPr id="7" name="Titre 1"/>
          <p:cNvSpPr txBox="1">
            <a:spLocks/>
          </p:cNvSpPr>
          <p:nvPr/>
        </p:nvSpPr>
        <p:spPr>
          <a:xfrm>
            <a:off x="5521386" y="4124208"/>
            <a:ext cx="3306311" cy="602607"/>
          </a:xfrm>
          <a:prstGeom prst="rect">
            <a:avLst/>
          </a:prstGeom>
          <a:noFill/>
          <a:effectLst>
            <a:outerShdw blurRad="40000" dist="20000" dir="5400000" rotWithShape="0">
              <a:srgbClr val="000000">
                <a:alpha val="38000"/>
              </a:srgbClr>
            </a:outerShdw>
            <a:softEdge rad="63500"/>
          </a:effectLst>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400" b="1" i="1" dirty="0"/>
              <a:t>Le Livre des </a:t>
            </a:r>
            <a:r>
              <a:rPr lang="fr-FR" sz="2400" b="1" i="1" dirty="0" smtClean="0"/>
              <a:t>Rois</a:t>
            </a:r>
          </a:p>
          <a:p>
            <a:r>
              <a:rPr lang="fr-FR" sz="2400" b="1" dirty="0" smtClean="0"/>
              <a:t>11</a:t>
            </a:r>
            <a:r>
              <a:rPr lang="fr-FR" sz="2400" b="1" baseline="30000" dirty="0" smtClean="0"/>
              <a:t>ème</a:t>
            </a:r>
            <a:r>
              <a:rPr lang="fr-FR" sz="2400" b="1" dirty="0" smtClean="0"/>
              <a:t> </a:t>
            </a:r>
            <a:r>
              <a:rPr lang="fr-FR" sz="2400" b="1" dirty="0"/>
              <a:t>siècle ap. J.-C</a:t>
            </a:r>
            <a:r>
              <a:rPr lang="fr-FR" sz="2400" b="1" dirty="0" smtClean="0"/>
              <a:t>.</a:t>
            </a:r>
            <a:endParaRPr lang="fr-FR" sz="2400" b="1" dirty="0">
              <a:latin typeface="Georgia" pitchFamily="18" charset="0"/>
              <a:cs typeface="Times New Roman" pitchFamily="18" charset="0"/>
            </a:endParaRPr>
          </a:p>
        </p:txBody>
      </p:sp>
    </p:spTree>
    <p:extLst>
      <p:ext uri="{BB962C8B-B14F-4D97-AF65-F5344CB8AC3E}">
        <p14:creationId xmlns:p14="http://schemas.microsoft.com/office/powerpoint/2010/main" val="4095301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0000"/>
            <a:lum/>
          </a:blip>
          <a:srcRect/>
          <a:stretch>
            <a:fillRect t="-14000" b="-14000"/>
          </a:stretch>
        </a:blipFill>
        <a:effectLst/>
      </p:bgPr>
    </p:bg>
    <p:spTree>
      <p:nvGrpSpPr>
        <p:cNvPr id="1" name=""/>
        <p:cNvGrpSpPr/>
        <p:nvPr/>
      </p:nvGrpSpPr>
      <p:grpSpPr>
        <a:xfrm>
          <a:off x="0" y="0"/>
          <a:ext cx="0" cy="0"/>
          <a:chOff x="0" y="0"/>
          <a:chExt cx="0" cy="0"/>
        </a:xfrm>
      </p:grpSpPr>
      <p:sp>
        <p:nvSpPr>
          <p:cNvPr id="13" name="Ellipse 12"/>
          <p:cNvSpPr/>
          <p:nvPr/>
        </p:nvSpPr>
        <p:spPr>
          <a:xfrm>
            <a:off x="4985720" y="-819472"/>
            <a:ext cx="4752528" cy="3960440"/>
          </a:xfrm>
          <a:prstGeom prst="ellipse">
            <a:avLst/>
          </a:prstGeom>
          <a:gradFill>
            <a:gsLst>
              <a:gs pos="89000">
                <a:schemeClr val="accent3">
                  <a:lumMod val="60000"/>
                  <a:lumOff val="40000"/>
                  <a:alpha val="70000"/>
                </a:schemeClr>
              </a:gs>
              <a:gs pos="100000">
                <a:srgbClr val="FFFF00"/>
              </a:gs>
              <a:gs pos="99000">
                <a:schemeClr val="accent3">
                  <a:lumMod val="20000"/>
                  <a:lumOff val="80000"/>
                </a:schemeClr>
              </a:gs>
            </a:gsLst>
          </a:gradFill>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2000" dirty="0">
                <a:solidFill>
                  <a:schemeClr val="tx1"/>
                </a:solidFill>
              </a:rPr>
              <a:t>Nom donné dans Homère aux hommes d'un courage et d'</a:t>
            </a:r>
            <a:r>
              <a:rPr lang="fr-FR" sz="2000" b="1" dirty="0">
                <a:solidFill>
                  <a:schemeClr val="tx1"/>
                </a:solidFill>
              </a:rPr>
              <a:t>un mérite supérieur</a:t>
            </a:r>
            <a:r>
              <a:rPr lang="fr-FR" sz="2000" dirty="0">
                <a:solidFill>
                  <a:schemeClr val="tx1"/>
                </a:solidFill>
              </a:rPr>
              <a:t>, favoris particuliers des dieux, et dans Hésiode à ceux qu'on disait fils d'un dieu et d'une mortelle ou d'une déesse et d'un mortel.</a:t>
            </a:r>
            <a:endParaRPr lang="fr-FR" sz="2000" dirty="0" smtClean="0">
              <a:solidFill>
                <a:schemeClr val="tx1"/>
              </a:solidFill>
              <a:latin typeface="Georgia" pitchFamily="18" charset="0"/>
              <a:cs typeface="Times New Roman" pitchFamily="18" charset="0"/>
            </a:endParaRPr>
          </a:p>
        </p:txBody>
      </p:sp>
      <p:sp>
        <p:nvSpPr>
          <p:cNvPr id="17" name="Ellipse 16"/>
          <p:cNvSpPr/>
          <p:nvPr/>
        </p:nvSpPr>
        <p:spPr>
          <a:xfrm>
            <a:off x="1403629" y="4019350"/>
            <a:ext cx="2641129" cy="1656184"/>
          </a:xfrm>
          <a:prstGeom prst="ellipse">
            <a:avLst/>
          </a:prstGeom>
          <a:solidFill>
            <a:schemeClr val="bg1">
              <a:lumMod val="85000"/>
              <a:alpha val="79000"/>
            </a:schemeClr>
          </a:solidFill>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rtlCol="0" anchor="ctr"/>
          <a:lstStyle/>
          <a:p>
            <a:pPr algn="ctr"/>
            <a:r>
              <a:rPr lang="fr-FR" b="1" dirty="0"/>
              <a:t>Personnage principal </a:t>
            </a:r>
            <a:r>
              <a:rPr lang="fr-FR" dirty="0"/>
              <a:t>d'un </a:t>
            </a:r>
            <a:r>
              <a:rPr lang="fr-FR" dirty="0" smtClean="0"/>
              <a:t>poème</a:t>
            </a:r>
            <a:r>
              <a:rPr lang="fr-FR" dirty="0"/>
              <a:t>, d'un roman, d'une pièce de </a:t>
            </a:r>
            <a:r>
              <a:rPr lang="fr-FR" dirty="0" smtClean="0"/>
              <a:t>théâtre.</a:t>
            </a:r>
            <a:endParaRPr lang="fr-FR" b="1" dirty="0" smtClean="0">
              <a:latin typeface="Georgia" pitchFamily="18" charset="0"/>
              <a:cs typeface="Times New Roman" pitchFamily="18" charset="0"/>
            </a:endParaRPr>
          </a:p>
        </p:txBody>
      </p:sp>
      <p:sp>
        <p:nvSpPr>
          <p:cNvPr id="16" name="Ellipse 15"/>
          <p:cNvSpPr/>
          <p:nvPr/>
        </p:nvSpPr>
        <p:spPr>
          <a:xfrm>
            <a:off x="3751792" y="4311824"/>
            <a:ext cx="3925944" cy="2792318"/>
          </a:xfrm>
          <a:prstGeom prst="ellipse">
            <a:avLst/>
          </a:prstGeom>
          <a:solidFill>
            <a:schemeClr val="bg1">
              <a:lumMod val="95000"/>
              <a:alpha val="8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a:solidFill>
                  <a:schemeClr val="tx1"/>
                </a:solidFill>
              </a:rPr>
              <a:t>Le héros d'une chose, celui qui y brille d'une manière excellente en bien </a:t>
            </a:r>
            <a:r>
              <a:rPr lang="fr-FR" b="1" dirty="0">
                <a:solidFill>
                  <a:schemeClr val="tx1"/>
                </a:solidFill>
              </a:rPr>
              <a:t>ou en </a:t>
            </a:r>
            <a:r>
              <a:rPr lang="fr-FR" b="1" dirty="0" smtClean="0">
                <a:solidFill>
                  <a:schemeClr val="tx1"/>
                </a:solidFill>
              </a:rPr>
              <a:t>mal</a:t>
            </a:r>
            <a:r>
              <a:rPr lang="fr-FR" dirty="0" smtClean="0">
                <a:solidFill>
                  <a:schemeClr val="tx1"/>
                </a:solidFill>
              </a:rPr>
              <a:t>. […] </a:t>
            </a:r>
            <a:r>
              <a:rPr lang="fr-FR" b="1" dirty="0" smtClean="0">
                <a:solidFill>
                  <a:schemeClr val="tx1"/>
                </a:solidFill>
              </a:rPr>
              <a:t>Le héros du jour</a:t>
            </a:r>
            <a:r>
              <a:rPr lang="fr-FR" b="1" dirty="0">
                <a:solidFill>
                  <a:schemeClr val="tx1"/>
                </a:solidFill>
              </a:rPr>
              <a:t>, </a:t>
            </a:r>
            <a:r>
              <a:rPr lang="fr-FR" b="1" dirty="0" smtClean="0">
                <a:solidFill>
                  <a:schemeClr val="tx1"/>
                </a:solidFill>
              </a:rPr>
              <a:t>l'homme qui</a:t>
            </a:r>
            <a:r>
              <a:rPr lang="fr-FR" b="1" dirty="0">
                <a:solidFill>
                  <a:schemeClr val="tx1"/>
                </a:solidFill>
              </a:rPr>
              <a:t>, en un certain moment, attire sur soi toute l'attention du </a:t>
            </a:r>
            <a:r>
              <a:rPr lang="fr-FR" b="1" dirty="0" smtClean="0">
                <a:solidFill>
                  <a:schemeClr val="tx1"/>
                </a:solidFill>
              </a:rPr>
              <a:t>public.</a:t>
            </a:r>
            <a:endParaRPr lang="fr-FR" b="1" dirty="0">
              <a:solidFill>
                <a:schemeClr val="tx1"/>
              </a:solidFill>
            </a:endParaRPr>
          </a:p>
        </p:txBody>
      </p:sp>
      <p:sp>
        <p:nvSpPr>
          <p:cNvPr id="15" name="Ellipse 14"/>
          <p:cNvSpPr/>
          <p:nvPr/>
        </p:nvSpPr>
        <p:spPr>
          <a:xfrm>
            <a:off x="232840" y="1990908"/>
            <a:ext cx="2452683" cy="2354080"/>
          </a:xfrm>
          <a:prstGeom prst="ellipse">
            <a:avLst/>
          </a:prstGeom>
          <a:solidFill>
            <a:schemeClr val="accent5">
              <a:lumMod val="20000"/>
              <a:lumOff val="80000"/>
              <a:alpha val="6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fr-FR" dirty="0">
                <a:solidFill>
                  <a:schemeClr val="tx1"/>
                </a:solidFill>
              </a:rPr>
              <a:t>Tout homme qui se distingue par </a:t>
            </a:r>
            <a:r>
              <a:rPr lang="fr-FR" b="1" dirty="0">
                <a:solidFill>
                  <a:schemeClr val="tx1"/>
                </a:solidFill>
              </a:rPr>
              <a:t>la force du caractère</a:t>
            </a:r>
            <a:r>
              <a:rPr lang="fr-FR" dirty="0">
                <a:solidFill>
                  <a:schemeClr val="tx1"/>
                </a:solidFill>
              </a:rPr>
              <a:t>, </a:t>
            </a:r>
            <a:r>
              <a:rPr lang="fr-FR" b="1" dirty="0">
                <a:solidFill>
                  <a:schemeClr val="tx1"/>
                </a:solidFill>
              </a:rPr>
              <a:t>la grandeur d'âme</a:t>
            </a:r>
            <a:r>
              <a:rPr lang="fr-FR" dirty="0">
                <a:solidFill>
                  <a:schemeClr val="tx1"/>
                </a:solidFill>
              </a:rPr>
              <a:t>, </a:t>
            </a:r>
            <a:r>
              <a:rPr lang="fr-FR" b="1" dirty="0">
                <a:solidFill>
                  <a:schemeClr val="tx1"/>
                </a:solidFill>
              </a:rPr>
              <a:t>une haute </a:t>
            </a:r>
            <a:r>
              <a:rPr lang="fr-FR" b="1" dirty="0" smtClean="0">
                <a:solidFill>
                  <a:schemeClr val="tx1"/>
                </a:solidFill>
              </a:rPr>
              <a:t>vertu</a:t>
            </a:r>
            <a:r>
              <a:rPr lang="fr-FR" dirty="0" smtClean="0">
                <a:solidFill>
                  <a:schemeClr val="tx1"/>
                </a:solidFill>
              </a:rPr>
              <a:t>.</a:t>
            </a:r>
            <a:endParaRPr lang="fr-FR" b="1" dirty="0" smtClean="0">
              <a:solidFill>
                <a:schemeClr val="tx1"/>
              </a:solidFill>
              <a:latin typeface="Georgia" pitchFamily="18" charset="0"/>
              <a:cs typeface="Times New Roman" pitchFamily="18" charset="0"/>
            </a:endParaRPr>
          </a:p>
        </p:txBody>
      </p:sp>
      <p:sp>
        <p:nvSpPr>
          <p:cNvPr id="40" name="Titre 1"/>
          <p:cNvSpPr txBox="1">
            <a:spLocks/>
          </p:cNvSpPr>
          <p:nvPr/>
        </p:nvSpPr>
        <p:spPr>
          <a:xfrm>
            <a:off x="-468560" y="-64606"/>
            <a:ext cx="3514123" cy="875944"/>
          </a:xfrm>
          <a:prstGeom prst="rect">
            <a:avLst/>
          </a:prstGeom>
          <a:noFill/>
          <a:effectLst>
            <a:outerShdw blurRad="40000" dist="20000" dir="5400000" rotWithShape="0">
              <a:srgbClr val="000000">
                <a:alpha val="38000"/>
              </a:srgbClr>
            </a:outerShdw>
            <a:softEdge rad="63500"/>
          </a:effectLst>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000" b="1" dirty="0" smtClean="0">
                <a:latin typeface="Georgia" pitchFamily="18" charset="0"/>
                <a:cs typeface="Times New Roman" pitchFamily="18" charset="0"/>
              </a:rPr>
              <a:t>HÉROS</a:t>
            </a:r>
          </a:p>
        </p:txBody>
      </p:sp>
      <p:sp>
        <p:nvSpPr>
          <p:cNvPr id="18" name="Ellipse 17"/>
          <p:cNvSpPr/>
          <p:nvPr/>
        </p:nvSpPr>
        <p:spPr>
          <a:xfrm>
            <a:off x="2533037" y="980728"/>
            <a:ext cx="3181727" cy="2966614"/>
          </a:xfrm>
          <a:prstGeom prst="ellipse">
            <a:avLst/>
          </a:prstGeom>
          <a:gradFill>
            <a:gsLst>
              <a:gs pos="100000">
                <a:schemeClr val="accent1">
                  <a:lumMod val="20000"/>
                  <a:lumOff val="80000"/>
                  <a:alpha val="85000"/>
                </a:schemeClr>
              </a:gs>
              <a:gs pos="67000">
                <a:schemeClr val="accent1">
                  <a:lumMod val="20000"/>
                  <a:lumOff val="80000"/>
                  <a:alpha val="75000"/>
                </a:schemeClr>
              </a:gs>
            </a:gsLst>
          </a:gradFill>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2000" dirty="0">
                <a:solidFill>
                  <a:schemeClr val="tx1"/>
                </a:solidFill>
              </a:rPr>
              <a:t>Ceux qui se distinguent par </a:t>
            </a:r>
            <a:r>
              <a:rPr lang="fr-FR" sz="2000" b="1" dirty="0">
                <a:solidFill>
                  <a:schemeClr val="tx1"/>
                </a:solidFill>
              </a:rPr>
              <a:t>une valeur extraordinaire</a:t>
            </a:r>
            <a:r>
              <a:rPr lang="fr-FR" sz="2000" dirty="0">
                <a:solidFill>
                  <a:schemeClr val="tx1"/>
                </a:solidFill>
              </a:rPr>
              <a:t> ou des succès éclatants à la guerre.</a:t>
            </a:r>
            <a:endParaRPr lang="fr-FR" sz="2000" dirty="0" smtClean="0">
              <a:solidFill>
                <a:schemeClr val="tx1"/>
              </a:solidFill>
              <a:latin typeface="Georgia" pitchFamily="18" charset="0"/>
              <a:cs typeface="Times New Roman" pitchFamily="18" charset="0"/>
            </a:endParaRPr>
          </a:p>
        </p:txBody>
      </p:sp>
    </p:spTree>
    <p:extLst>
      <p:ext uri="{BB962C8B-B14F-4D97-AF65-F5344CB8AC3E}">
        <p14:creationId xmlns:p14="http://schemas.microsoft.com/office/powerpoint/2010/main" val="32856732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anim calcmode="lin" valueType="num">
                                      <p:cBhvr>
                                        <p:cTn id="35" dur="1000" fill="hold"/>
                                        <p:tgtEl>
                                          <p:spTgt spid="17"/>
                                        </p:tgtEl>
                                        <p:attrNameLst>
                                          <p:attrName>ppt_x</p:attrName>
                                        </p:attrNameLst>
                                      </p:cBhvr>
                                      <p:tavLst>
                                        <p:tav tm="0">
                                          <p:val>
                                            <p:strVal val="#ppt_x"/>
                                          </p:val>
                                        </p:tav>
                                        <p:tav tm="100000">
                                          <p:val>
                                            <p:strVal val="#ppt_x"/>
                                          </p:val>
                                        </p:tav>
                                      </p:tavLst>
                                    </p:anim>
                                    <p:anim calcmode="lin" valueType="num">
                                      <p:cBhvr>
                                        <p:cTn id="3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16" grpId="0" animBg="1"/>
      <p:bldP spid="15" grpId="0" animBg="1"/>
      <p:bldP spid="40"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pct5">
          <a:fgClr>
            <a:schemeClr val="accent6">
              <a:lumMod val="50000"/>
            </a:schemeClr>
          </a:fgClr>
          <a:bgClr>
            <a:schemeClr val="bg1"/>
          </a:bgClr>
        </a:pattFill>
        <a:effectLst/>
      </p:bgPr>
    </p:bg>
    <p:spTree>
      <p:nvGrpSpPr>
        <p:cNvPr id="1" name=""/>
        <p:cNvGrpSpPr/>
        <p:nvPr/>
      </p:nvGrpSpPr>
      <p:grpSpPr>
        <a:xfrm>
          <a:off x="0" y="0"/>
          <a:ext cx="0" cy="0"/>
          <a:chOff x="0" y="0"/>
          <a:chExt cx="0" cy="0"/>
        </a:xfrm>
      </p:grpSpPr>
      <p:sp>
        <p:nvSpPr>
          <p:cNvPr id="15" name="Ellipse 14"/>
          <p:cNvSpPr/>
          <p:nvPr/>
        </p:nvSpPr>
        <p:spPr>
          <a:xfrm>
            <a:off x="3203848" y="-321851"/>
            <a:ext cx="4020852" cy="4293096"/>
          </a:xfrm>
          <a:prstGeom prst="ellipse">
            <a:avLst/>
          </a:prstGeom>
          <a:blipFill dpi="0" rotWithShape="1">
            <a:blip r:embed="rId3">
              <a:alphaModFix amt="43000"/>
            </a:blip>
            <a:srcRect/>
            <a:stretch>
              <a:fillRect/>
            </a:stretch>
          </a:blipFill>
        </p:spPr>
        <p:style>
          <a:lnRef idx="1">
            <a:schemeClr val="accent1"/>
          </a:lnRef>
          <a:fillRef idx="2">
            <a:schemeClr val="accent1"/>
          </a:fillRef>
          <a:effectRef idx="1">
            <a:schemeClr val="accent1"/>
          </a:effectRef>
          <a:fontRef idx="minor">
            <a:schemeClr val="dk1"/>
          </a:fontRef>
        </p:style>
        <p:txBody>
          <a:bodyPr rtlCol="0" anchor="ctr"/>
          <a:lstStyle/>
          <a:p>
            <a:pPr algn="just"/>
            <a:endParaRPr lang="fr-FR" b="1" dirty="0" smtClean="0">
              <a:solidFill>
                <a:schemeClr val="bg1"/>
              </a:solidFill>
            </a:endParaRPr>
          </a:p>
          <a:p>
            <a:pPr algn="just"/>
            <a:endParaRPr lang="fr-FR" b="1" dirty="0">
              <a:solidFill>
                <a:schemeClr val="bg1"/>
              </a:solidFill>
            </a:endParaRPr>
          </a:p>
          <a:p>
            <a:pPr algn="just"/>
            <a:endParaRPr lang="fr-FR" b="1" dirty="0" smtClean="0">
              <a:solidFill>
                <a:schemeClr val="bg1"/>
              </a:solidFill>
            </a:endParaRPr>
          </a:p>
          <a:p>
            <a:pPr algn="just"/>
            <a:endParaRPr lang="fr-FR" b="1" dirty="0">
              <a:solidFill>
                <a:schemeClr val="bg1"/>
              </a:solidFill>
            </a:endParaRPr>
          </a:p>
          <a:p>
            <a:pPr algn="just"/>
            <a:endParaRPr lang="fr-FR" b="1" dirty="0" smtClean="0">
              <a:solidFill>
                <a:schemeClr val="bg1"/>
              </a:solidFill>
            </a:endParaRPr>
          </a:p>
          <a:p>
            <a:pPr algn="just"/>
            <a:endParaRPr lang="fr-FR" b="1" dirty="0" smtClean="0">
              <a:solidFill>
                <a:schemeClr val="bg1"/>
              </a:solidFill>
            </a:endParaRPr>
          </a:p>
          <a:p>
            <a:pPr algn="just"/>
            <a:endParaRPr lang="fr-FR" b="1" dirty="0">
              <a:solidFill>
                <a:schemeClr val="bg1"/>
              </a:solidFill>
            </a:endParaRPr>
          </a:p>
          <a:p>
            <a:pPr algn="just"/>
            <a:endParaRPr lang="fr-FR" b="1" dirty="0" smtClean="0">
              <a:solidFill>
                <a:schemeClr val="bg1"/>
              </a:solidFill>
            </a:endParaRPr>
          </a:p>
          <a:p>
            <a:pPr algn="just"/>
            <a:r>
              <a:rPr lang="fr-FR" b="1" dirty="0" smtClean="0">
                <a:solidFill>
                  <a:schemeClr val="bg1"/>
                </a:solidFill>
              </a:rPr>
              <a:t>La démythification du héros se concentrera à la fin du 18</a:t>
            </a:r>
            <a:r>
              <a:rPr lang="fr-FR" b="1" baseline="30000" dirty="0" smtClean="0">
                <a:solidFill>
                  <a:schemeClr val="bg1"/>
                </a:solidFill>
              </a:rPr>
              <a:t>ème</a:t>
            </a:r>
            <a:r>
              <a:rPr lang="fr-FR" b="1" dirty="0" smtClean="0">
                <a:solidFill>
                  <a:schemeClr val="bg1"/>
                </a:solidFill>
              </a:rPr>
              <a:t> siècle. Beaumarchais en sera le représentant avec ses pièces de </a:t>
            </a:r>
            <a:r>
              <a:rPr lang="fr-FR" b="1" dirty="0">
                <a:solidFill>
                  <a:schemeClr val="bg1"/>
                </a:solidFill>
              </a:rPr>
              <a:t>théâtre </a:t>
            </a:r>
            <a:r>
              <a:rPr lang="fr-FR" b="1" dirty="0" smtClean="0">
                <a:solidFill>
                  <a:schemeClr val="bg1"/>
                </a:solidFill>
              </a:rPr>
              <a:t>…</a:t>
            </a:r>
            <a:endParaRPr lang="fr-FR" b="1" dirty="0">
              <a:solidFill>
                <a:schemeClr val="bg1"/>
              </a:solidFill>
              <a:latin typeface="Georgia" pitchFamily="18" charset="0"/>
              <a:cs typeface="Times New Roman" pitchFamily="18" charset="0"/>
            </a:endParaRPr>
          </a:p>
        </p:txBody>
      </p:sp>
      <p:sp>
        <p:nvSpPr>
          <p:cNvPr id="3" name="Ellipse 2"/>
          <p:cNvSpPr/>
          <p:nvPr/>
        </p:nvSpPr>
        <p:spPr>
          <a:xfrm>
            <a:off x="0" y="0"/>
            <a:ext cx="3377208" cy="3456384"/>
          </a:xfrm>
          <a:prstGeom prst="ellipse">
            <a:avLst/>
          </a:prstGeom>
          <a:blipFill dpi="0" rotWithShape="1">
            <a:blip r:embed="rId4">
              <a:alphaModFix amt="52000"/>
            </a:blip>
            <a:srcRect/>
            <a:stretch>
              <a:fillRect/>
            </a:stretch>
          </a:blipFill>
        </p:spPr>
        <p:style>
          <a:lnRef idx="1">
            <a:schemeClr val="accent1"/>
          </a:lnRef>
          <a:fillRef idx="2">
            <a:schemeClr val="accent1"/>
          </a:fillRef>
          <a:effectRef idx="1">
            <a:schemeClr val="accent1"/>
          </a:effectRef>
          <a:fontRef idx="minor">
            <a:schemeClr val="dk1"/>
          </a:fontRef>
        </p:style>
        <p:txBody>
          <a:bodyPr rtlCol="0" anchor="ctr"/>
          <a:lstStyle/>
          <a:p>
            <a:pPr algn="just"/>
            <a:endParaRPr lang="fr-FR" dirty="0"/>
          </a:p>
          <a:p>
            <a:pPr algn="just"/>
            <a:endParaRPr lang="fr-FR" dirty="0" smtClean="0"/>
          </a:p>
          <a:p>
            <a:pPr algn="just"/>
            <a:endParaRPr lang="fr-FR" dirty="0"/>
          </a:p>
          <a:p>
            <a:pPr algn="just"/>
            <a:endParaRPr lang="fr-FR" dirty="0" smtClean="0"/>
          </a:p>
          <a:p>
            <a:pPr algn="just"/>
            <a:endParaRPr lang="fr-FR" dirty="0">
              <a:solidFill>
                <a:schemeClr val="bg1"/>
              </a:solidFill>
            </a:endParaRPr>
          </a:p>
          <a:p>
            <a:pPr algn="just"/>
            <a:r>
              <a:rPr lang="fr-FR" b="1" dirty="0" smtClean="0">
                <a:solidFill>
                  <a:schemeClr val="bg1"/>
                </a:solidFill>
              </a:rPr>
              <a:t>Dès la renaissance, on voit surgir des héros d’un genre nouveau dont le représentant phare est Don Quichotte</a:t>
            </a:r>
            <a:r>
              <a:rPr lang="fr-FR" dirty="0" smtClean="0">
                <a:solidFill>
                  <a:schemeClr val="bg1"/>
                </a:solidFill>
              </a:rPr>
              <a:t>.</a:t>
            </a:r>
            <a:endParaRPr lang="fr-FR" dirty="0">
              <a:solidFill>
                <a:schemeClr val="bg1"/>
              </a:solidFill>
              <a:latin typeface="Georgia" pitchFamily="18" charset="0"/>
              <a:cs typeface="Times New Roman" pitchFamily="18" charset="0"/>
            </a:endParaRPr>
          </a:p>
        </p:txBody>
      </p:sp>
      <p:sp>
        <p:nvSpPr>
          <p:cNvPr id="4" name="Ellipse 3"/>
          <p:cNvSpPr/>
          <p:nvPr/>
        </p:nvSpPr>
        <p:spPr>
          <a:xfrm>
            <a:off x="6658120" y="916197"/>
            <a:ext cx="2915816" cy="3096344"/>
          </a:xfrm>
          <a:prstGeom prst="ellipse">
            <a:avLst/>
          </a:prstGeom>
          <a:blipFill dpi="0" rotWithShape="1">
            <a:blip r:embed="rId5">
              <a:alphaModFix amt="72000"/>
            </a:blip>
            <a:srcRect/>
            <a:stretch>
              <a:fillRect/>
            </a:stretch>
          </a:blipFill>
        </p:spPr>
        <p:style>
          <a:lnRef idx="1">
            <a:schemeClr val="accent1"/>
          </a:lnRef>
          <a:fillRef idx="2">
            <a:schemeClr val="accent1"/>
          </a:fillRef>
          <a:effectRef idx="1">
            <a:schemeClr val="accent1"/>
          </a:effectRef>
          <a:fontRef idx="minor">
            <a:schemeClr val="dk1"/>
          </a:fontRef>
        </p:style>
        <p:txBody>
          <a:bodyPr rtlCol="0" anchor="ctr"/>
          <a:lstStyle/>
          <a:p>
            <a:pPr algn="just"/>
            <a:endParaRPr lang="fr-FR" b="1" dirty="0" smtClean="0">
              <a:solidFill>
                <a:schemeClr val="bg1"/>
              </a:solidFill>
            </a:endParaRPr>
          </a:p>
          <a:p>
            <a:pPr algn="just"/>
            <a:endParaRPr lang="fr-FR" b="1" dirty="0">
              <a:solidFill>
                <a:schemeClr val="bg1"/>
              </a:solidFill>
            </a:endParaRPr>
          </a:p>
          <a:p>
            <a:pPr algn="just"/>
            <a:endParaRPr lang="fr-FR" b="1" dirty="0" smtClean="0">
              <a:solidFill>
                <a:schemeClr val="bg1"/>
              </a:solidFill>
            </a:endParaRPr>
          </a:p>
          <a:p>
            <a:pPr algn="just"/>
            <a:endParaRPr lang="fr-FR" b="1" dirty="0">
              <a:solidFill>
                <a:schemeClr val="bg1"/>
              </a:solidFill>
            </a:endParaRPr>
          </a:p>
          <a:p>
            <a:pPr algn="just"/>
            <a:endParaRPr lang="fr-FR" b="1" dirty="0" smtClean="0">
              <a:solidFill>
                <a:schemeClr val="bg1"/>
              </a:solidFill>
            </a:endParaRPr>
          </a:p>
          <a:p>
            <a:pPr algn="just"/>
            <a:endParaRPr lang="fr-FR" b="1" dirty="0" smtClean="0">
              <a:solidFill>
                <a:schemeClr val="bg1"/>
              </a:solidFill>
            </a:endParaRPr>
          </a:p>
          <a:p>
            <a:pPr algn="just"/>
            <a:endParaRPr lang="fr-FR" b="1" dirty="0">
              <a:solidFill>
                <a:schemeClr val="bg1"/>
              </a:solidFill>
            </a:endParaRPr>
          </a:p>
          <a:p>
            <a:pPr algn="just"/>
            <a:endParaRPr lang="fr-FR" b="1" dirty="0" smtClean="0">
              <a:solidFill>
                <a:schemeClr val="bg1"/>
              </a:solidFill>
            </a:endParaRPr>
          </a:p>
          <a:p>
            <a:pPr algn="just"/>
            <a:endParaRPr lang="fr-FR" b="1" dirty="0" smtClean="0">
              <a:solidFill>
                <a:schemeClr val="bg1"/>
              </a:solidFill>
            </a:endParaRPr>
          </a:p>
          <a:p>
            <a:pPr algn="just"/>
            <a:endParaRPr lang="fr-FR" b="1" dirty="0">
              <a:solidFill>
                <a:schemeClr val="bg1"/>
              </a:solidFill>
            </a:endParaRPr>
          </a:p>
          <a:p>
            <a:pPr algn="just"/>
            <a:endParaRPr lang="fr-FR" b="1" dirty="0" smtClean="0">
              <a:solidFill>
                <a:schemeClr val="bg1"/>
              </a:solidFill>
            </a:endParaRPr>
          </a:p>
          <a:p>
            <a:pPr algn="just"/>
            <a:endParaRPr lang="fr-FR" b="1" dirty="0">
              <a:solidFill>
                <a:schemeClr val="bg1"/>
              </a:solidFill>
            </a:endParaRPr>
          </a:p>
          <a:p>
            <a:pPr algn="just"/>
            <a:r>
              <a:rPr lang="fr-FR" b="1" dirty="0" smtClean="0">
                <a:solidFill>
                  <a:schemeClr val="bg1"/>
                </a:solidFill>
              </a:rPr>
              <a:t>Un </a:t>
            </a:r>
            <a:r>
              <a:rPr lang="fr-FR" b="1" dirty="0">
                <a:solidFill>
                  <a:schemeClr val="bg1"/>
                </a:solidFill>
              </a:rPr>
              <a:t>siècle avant les Lumières, </a:t>
            </a:r>
            <a:r>
              <a:rPr lang="fr-FR" b="1" dirty="0" smtClean="0">
                <a:solidFill>
                  <a:schemeClr val="bg1"/>
                </a:solidFill>
              </a:rPr>
              <a:t>Molière…</a:t>
            </a:r>
            <a:endParaRPr lang="fr-FR" b="1" dirty="0">
              <a:solidFill>
                <a:schemeClr val="bg1"/>
              </a:solidFill>
            </a:endParaRPr>
          </a:p>
          <a:p>
            <a:pPr algn="just"/>
            <a:endParaRPr lang="fr-FR" b="1" dirty="0" smtClean="0">
              <a:solidFill>
                <a:schemeClr val="bg1"/>
              </a:solidFill>
              <a:latin typeface="Georgia" pitchFamily="18" charset="0"/>
              <a:cs typeface="Times New Roman" pitchFamily="18" charset="0"/>
            </a:endParaRPr>
          </a:p>
          <a:p>
            <a:pPr algn="just"/>
            <a:endParaRPr lang="fr-FR" b="1" dirty="0">
              <a:solidFill>
                <a:schemeClr val="bg1"/>
              </a:solidFill>
              <a:latin typeface="Georgia" pitchFamily="18" charset="0"/>
              <a:cs typeface="Times New Roman" pitchFamily="18" charset="0"/>
            </a:endParaRPr>
          </a:p>
          <a:p>
            <a:pPr algn="just"/>
            <a:endParaRPr lang="fr-FR" b="1" dirty="0" smtClean="0">
              <a:solidFill>
                <a:schemeClr val="bg1"/>
              </a:solidFill>
              <a:latin typeface="Georgia" pitchFamily="18" charset="0"/>
              <a:cs typeface="Times New Roman" pitchFamily="18" charset="0"/>
            </a:endParaRPr>
          </a:p>
          <a:p>
            <a:pPr algn="just"/>
            <a:endParaRPr lang="fr-FR" b="1" dirty="0" smtClean="0">
              <a:solidFill>
                <a:schemeClr val="bg1"/>
              </a:solidFill>
              <a:latin typeface="Georgia" pitchFamily="18" charset="0"/>
              <a:cs typeface="Times New Roman" pitchFamily="18" charset="0"/>
            </a:endParaRPr>
          </a:p>
        </p:txBody>
      </p:sp>
      <p:sp>
        <p:nvSpPr>
          <p:cNvPr id="5" name="Ellipse 4"/>
          <p:cNvSpPr/>
          <p:nvPr/>
        </p:nvSpPr>
        <p:spPr>
          <a:xfrm>
            <a:off x="5004048" y="3579765"/>
            <a:ext cx="3168352" cy="3068960"/>
          </a:xfrm>
          <a:prstGeom prst="ellipse">
            <a:avLst/>
          </a:prstGeom>
          <a:blipFill dpi="0" rotWithShape="1">
            <a:blip r:embed="rId6">
              <a:alphaModFix amt="68000"/>
            </a:blip>
            <a:srcRect/>
            <a:stretch>
              <a:fillRect/>
            </a:stretch>
          </a:blipFill>
        </p:spPr>
        <p:style>
          <a:lnRef idx="1">
            <a:schemeClr val="accent1"/>
          </a:lnRef>
          <a:fillRef idx="2">
            <a:schemeClr val="accent1"/>
          </a:fillRef>
          <a:effectRef idx="1">
            <a:schemeClr val="accent1"/>
          </a:effectRef>
          <a:fontRef idx="minor">
            <a:schemeClr val="dk1"/>
          </a:fontRef>
        </p:style>
        <p:txBody>
          <a:bodyPr rtlCol="0" anchor="ctr"/>
          <a:lstStyle/>
          <a:p>
            <a:pPr algn="just"/>
            <a:endParaRPr lang="fr-FR" b="1" dirty="0" smtClean="0">
              <a:solidFill>
                <a:schemeClr val="bg1"/>
              </a:solidFill>
            </a:endParaRPr>
          </a:p>
          <a:p>
            <a:pPr algn="just"/>
            <a:endParaRPr lang="fr-FR" b="1" dirty="0">
              <a:solidFill>
                <a:schemeClr val="bg1"/>
              </a:solidFill>
            </a:endParaRPr>
          </a:p>
          <a:p>
            <a:pPr algn="just"/>
            <a:endParaRPr lang="fr-FR" b="1" dirty="0" smtClean="0">
              <a:solidFill>
                <a:schemeClr val="bg1"/>
              </a:solidFill>
            </a:endParaRPr>
          </a:p>
          <a:p>
            <a:pPr algn="just"/>
            <a:endParaRPr lang="fr-FR" b="1" dirty="0">
              <a:solidFill>
                <a:schemeClr val="bg1"/>
              </a:solidFill>
            </a:endParaRPr>
          </a:p>
          <a:p>
            <a:pPr algn="just"/>
            <a:endParaRPr lang="fr-FR" b="1" dirty="0" smtClean="0">
              <a:solidFill>
                <a:schemeClr val="bg1"/>
              </a:solidFill>
            </a:endParaRPr>
          </a:p>
          <a:p>
            <a:pPr algn="just"/>
            <a:endParaRPr lang="fr-FR" b="1" dirty="0">
              <a:solidFill>
                <a:schemeClr val="bg1"/>
              </a:solidFill>
            </a:endParaRPr>
          </a:p>
          <a:p>
            <a:pPr algn="just"/>
            <a:endParaRPr lang="fr-FR" b="1" dirty="0" smtClean="0">
              <a:solidFill>
                <a:schemeClr val="bg1"/>
              </a:solidFill>
            </a:endParaRPr>
          </a:p>
          <a:p>
            <a:pPr algn="just"/>
            <a:r>
              <a:rPr lang="fr-FR" b="1" dirty="0" smtClean="0">
                <a:solidFill>
                  <a:schemeClr val="bg1"/>
                </a:solidFill>
              </a:rPr>
              <a:t>Un </a:t>
            </a:r>
            <a:r>
              <a:rPr lang="fr-FR" b="1" dirty="0">
                <a:solidFill>
                  <a:schemeClr val="bg1"/>
                </a:solidFill>
              </a:rPr>
              <a:t>siècle après les Lumières, </a:t>
            </a:r>
            <a:r>
              <a:rPr lang="fr-FR" b="1" dirty="0" smtClean="0">
                <a:solidFill>
                  <a:schemeClr val="bg1"/>
                </a:solidFill>
              </a:rPr>
              <a:t>Flaubert…</a:t>
            </a:r>
            <a:endParaRPr lang="fr-FR" b="1" dirty="0">
              <a:solidFill>
                <a:schemeClr val="bg1"/>
              </a:solidFill>
              <a:latin typeface="Georgia" pitchFamily="18" charset="0"/>
              <a:cs typeface="Times New Roman" pitchFamily="18" charset="0"/>
            </a:endParaRPr>
          </a:p>
        </p:txBody>
      </p:sp>
      <p:sp>
        <p:nvSpPr>
          <p:cNvPr id="6" name="Ellipse 5"/>
          <p:cNvSpPr/>
          <p:nvPr/>
        </p:nvSpPr>
        <p:spPr>
          <a:xfrm>
            <a:off x="1651154" y="3458302"/>
            <a:ext cx="2389854" cy="2973644"/>
          </a:xfrm>
          <a:prstGeom prst="ellipse">
            <a:avLst/>
          </a:prstGeom>
          <a:blipFill>
            <a:blip r:embed="rId7">
              <a:alphaModFix amt="70000"/>
            </a:blip>
            <a:stretch>
              <a:fillRect/>
            </a:stretch>
          </a:blipFill>
        </p:spPr>
        <p:style>
          <a:lnRef idx="1">
            <a:schemeClr val="accent1"/>
          </a:lnRef>
          <a:fillRef idx="2">
            <a:schemeClr val="accent1"/>
          </a:fillRef>
          <a:effectRef idx="1">
            <a:schemeClr val="accent1"/>
          </a:effectRef>
          <a:fontRef idx="minor">
            <a:schemeClr val="dk1"/>
          </a:fontRef>
        </p:style>
        <p:txBody>
          <a:bodyPr rtlCol="0" anchor="ctr"/>
          <a:lstStyle/>
          <a:p>
            <a:pPr algn="just"/>
            <a:endParaRPr lang="fr-FR" b="1" dirty="0">
              <a:solidFill>
                <a:schemeClr val="bg2">
                  <a:lumMod val="25000"/>
                </a:schemeClr>
              </a:solidFill>
              <a:latin typeface="Georgia" pitchFamily="18" charset="0"/>
              <a:cs typeface="Times New Roman" pitchFamily="18" charset="0"/>
            </a:endParaRPr>
          </a:p>
        </p:txBody>
      </p:sp>
    </p:spTree>
    <p:extLst>
      <p:ext uri="{BB962C8B-B14F-4D97-AF65-F5344CB8AC3E}">
        <p14:creationId xmlns:p14="http://schemas.microsoft.com/office/powerpoint/2010/main" val="8280951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animBg="1"/>
      <p:bldP spid="4" grpId="0" animBg="1"/>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50000"/>
                <a:satMod val="300000"/>
                <a:alpha val="75000"/>
              </a:schemeClr>
            </a:gs>
            <a:gs pos="35000">
              <a:schemeClr val="accent1">
                <a:tint val="37000"/>
                <a:satMod val="300000"/>
                <a:alpha val="75000"/>
              </a:schemeClr>
            </a:gs>
            <a:gs pos="100000">
              <a:schemeClr val="accent1">
                <a:tint val="15000"/>
                <a:satMod val="350000"/>
                <a:alpha val="5000"/>
              </a:schemeClr>
            </a:gs>
          </a:gsLst>
          <a:lin ang="16200000" scaled="1"/>
        </a:gradFill>
        <a:effectLst/>
      </p:bgPr>
    </p:bg>
    <p:spTree>
      <p:nvGrpSpPr>
        <p:cNvPr id="1" name=""/>
        <p:cNvGrpSpPr/>
        <p:nvPr/>
      </p:nvGrpSpPr>
      <p:grpSpPr>
        <a:xfrm>
          <a:off x="0" y="0"/>
          <a:ext cx="0" cy="0"/>
          <a:chOff x="0" y="0"/>
          <a:chExt cx="0" cy="0"/>
        </a:xfrm>
      </p:grpSpPr>
      <p:sp>
        <p:nvSpPr>
          <p:cNvPr id="6" name="Titre 1"/>
          <p:cNvSpPr txBox="1">
            <a:spLocks/>
          </p:cNvSpPr>
          <p:nvPr/>
        </p:nvSpPr>
        <p:spPr>
          <a:xfrm>
            <a:off x="531168" y="1361638"/>
            <a:ext cx="7772400" cy="473789"/>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fr-FR" dirty="0">
              <a:latin typeface="Times New Roman" pitchFamily="18" charset="0"/>
              <a:cs typeface="Times New Roman" pitchFamily="18" charset="0"/>
            </a:endParaRPr>
          </a:p>
        </p:txBody>
      </p:sp>
      <p:sp>
        <p:nvSpPr>
          <p:cNvPr id="16" name="Titre 1"/>
          <p:cNvSpPr txBox="1">
            <a:spLocks/>
          </p:cNvSpPr>
          <p:nvPr/>
        </p:nvSpPr>
        <p:spPr>
          <a:xfrm>
            <a:off x="748234" y="83107"/>
            <a:ext cx="7647531" cy="1127105"/>
          </a:xfrm>
          <a:prstGeom prst="rect">
            <a:avLst/>
          </a:prstGeom>
          <a:noFill/>
          <a:effectLst>
            <a:outerShdw blurRad="40000" dist="20000" dir="5400000" rotWithShape="0">
              <a:srgbClr val="000000">
                <a:alpha val="38000"/>
              </a:srgbClr>
            </a:outerShdw>
            <a:softEdge rad="63500"/>
          </a:effectLst>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400" b="1" dirty="0" smtClean="0">
                <a:latin typeface="Georgia" panose="02040502050405020303" pitchFamily="18" charset="0"/>
                <a:cs typeface="Times New Roman" pitchFamily="18" charset="0"/>
              </a:rPr>
              <a:t>D’Achille au Joker, que s’est-il passé ?</a:t>
            </a:r>
          </a:p>
        </p:txBody>
      </p:sp>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31" y="836712"/>
            <a:ext cx="3600808" cy="5779353"/>
          </a:xfrm>
          <a:prstGeom prst="rect">
            <a:avLst/>
          </a:prstGeom>
          <a:effectLst>
            <a:softEdge rad="317500"/>
          </a:effectLst>
        </p:spPr>
      </p:pic>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060" y="836712"/>
            <a:ext cx="5754504" cy="5754504"/>
          </a:xfrm>
          <a:prstGeom prst="rect">
            <a:avLst/>
          </a:prstGeom>
          <a:effectLst>
            <a:softEdge rad="317500"/>
          </a:effectLst>
        </p:spPr>
      </p:pic>
    </p:spTree>
    <p:extLst>
      <p:ext uri="{BB962C8B-B14F-4D97-AF65-F5344CB8AC3E}">
        <p14:creationId xmlns:p14="http://schemas.microsoft.com/office/powerpoint/2010/main" val="32856732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22643</TotalTime>
  <Words>1008</Words>
  <Application>Microsoft Office PowerPoint</Application>
  <PresentationFormat>Affichage à l'écran (4:3)</PresentationFormat>
  <Paragraphs>97</Paragraphs>
  <Slides>16</Slides>
  <Notes>10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16</vt:i4>
      </vt:variant>
    </vt:vector>
  </HeadingPairs>
  <TitlesOfParts>
    <vt:vector size="23" baseType="lpstr">
      <vt:lpstr>Arial</vt:lpstr>
      <vt:lpstr>Bodoni MT</vt:lpstr>
      <vt:lpstr>Calibri</vt:lpstr>
      <vt:lpstr>Garamond</vt:lpstr>
      <vt:lpstr>Georgia</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De l’Autofiction à la Politique Vallès, Céline et Soral </dc:title>
  <dc:creator>MAHY Belaïd</dc:creator>
  <cp:lastModifiedBy>pc</cp:lastModifiedBy>
  <cp:revision>400</cp:revision>
  <cp:lastPrinted>2022-12-10T19:46:33Z</cp:lastPrinted>
  <dcterms:created xsi:type="dcterms:W3CDTF">2016-04-10T18:09:23Z</dcterms:created>
  <dcterms:modified xsi:type="dcterms:W3CDTF">2022-12-12T09:45:19Z</dcterms:modified>
</cp:coreProperties>
</file>