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6" r:id="rId10"/>
    <p:sldId id="265" r:id="rId11"/>
    <p:sldId id="268" r:id="rId12"/>
    <p:sldId id="270" r:id="rId13"/>
    <p:sldId id="269" r:id="rId14"/>
    <p:sldId id="267" r:id="rId15"/>
    <p:sldId id="271" r:id="rId16"/>
    <p:sldId id="272" r:id="rId17"/>
    <p:sldId id="273" r:id="rId18"/>
    <p:sldId id="274"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2" d="100"/>
          <a:sy n="92" d="100"/>
        </p:scale>
        <p:origin x="8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CC5AC93-DDEA-4ECE-857F-8C19290145FD}" type="datetimeFigureOut">
              <a:rPr lang="fr-FR" smtClean="0"/>
              <a:t>06/03/2021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376039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CC5AC93-DDEA-4ECE-857F-8C19290145FD}" type="datetimeFigureOut">
              <a:rPr lang="fr-FR" smtClean="0"/>
              <a:t>06/03/2021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382951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CC5AC93-DDEA-4ECE-857F-8C19290145FD}" type="datetimeFigureOut">
              <a:rPr lang="fr-FR" smtClean="0"/>
              <a:t>06/03/2021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18967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CC5AC93-DDEA-4ECE-857F-8C19290145FD}" type="datetimeFigureOut">
              <a:rPr lang="fr-FR" smtClean="0"/>
              <a:t>06/03/2021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41239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CC5AC93-DDEA-4ECE-857F-8C19290145FD}" type="datetimeFigureOut">
              <a:rPr lang="fr-FR" smtClean="0"/>
              <a:t>06/03/2021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225311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CC5AC93-DDEA-4ECE-857F-8C19290145FD}" type="datetimeFigureOut">
              <a:rPr lang="fr-FR" smtClean="0"/>
              <a:t>06/03/2021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36887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CC5AC93-DDEA-4ECE-857F-8C19290145FD}" type="datetimeFigureOut">
              <a:rPr lang="fr-FR" smtClean="0"/>
              <a:t>06/03/2021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2095837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CC5AC93-DDEA-4ECE-857F-8C19290145FD}" type="datetimeFigureOut">
              <a:rPr lang="fr-FR" smtClean="0"/>
              <a:t>06/03/2021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298289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5AC93-DDEA-4ECE-857F-8C19290145FD}" type="datetimeFigureOut">
              <a:rPr lang="fr-FR" smtClean="0"/>
              <a:t>06/03/2021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140899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CC5AC93-DDEA-4ECE-857F-8C19290145FD}" type="datetimeFigureOut">
              <a:rPr lang="fr-FR" smtClean="0"/>
              <a:t>06/03/2021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150527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CC5AC93-DDEA-4ECE-857F-8C19290145FD}" type="datetimeFigureOut">
              <a:rPr lang="fr-FR" smtClean="0"/>
              <a:t>06/03/2021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86D0C5F-7924-4F2E-B7D9-2875550F212E}" type="slidenum">
              <a:rPr lang="fr-FR" smtClean="0"/>
              <a:t>‹N°›</a:t>
            </a:fld>
            <a:endParaRPr lang="fr-FR"/>
          </a:p>
        </p:txBody>
      </p:sp>
    </p:spTree>
    <p:extLst>
      <p:ext uri="{BB962C8B-B14F-4D97-AF65-F5344CB8AC3E}">
        <p14:creationId xmlns:p14="http://schemas.microsoft.com/office/powerpoint/2010/main" val="167214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5AC93-DDEA-4ECE-857F-8C19290145FD}" type="datetimeFigureOut">
              <a:rPr lang="fr-FR" smtClean="0"/>
              <a:t>06/03/2021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D0C5F-7924-4F2E-B7D9-2875550F212E}" type="slidenum">
              <a:rPr lang="fr-FR" smtClean="0"/>
              <a:t>‹N°›</a:t>
            </a:fld>
            <a:endParaRPr lang="fr-FR"/>
          </a:p>
        </p:txBody>
      </p:sp>
    </p:spTree>
    <p:extLst>
      <p:ext uri="{BB962C8B-B14F-4D97-AF65-F5344CB8AC3E}">
        <p14:creationId xmlns:p14="http://schemas.microsoft.com/office/powerpoint/2010/main" val="16176896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915" y="321352"/>
            <a:ext cx="6791498" cy="1346662"/>
          </a:xfrm>
          <a:prstGeom prst="rect">
            <a:avLst/>
          </a:prstGeom>
          <a:solidFill>
            <a:srgbClr val="65D8D5"/>
          </a:solidFill>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4000"/>
              <a:t>Le developpement embryonnaire </a:t>
            </a:r>
          </a:p>
        </p:txBody>
      </p:sp>
      <p:sp>
        <p:nvSpPr>
          <p:cNvPr id="5" name="Rectangle 4"/>
          <p:cNvSpPr/>
          <p:nvPr/>
        </p:nvSpPr>
        <p:spPr>
          <a:xfrm>
            <a:off x="2585914" y="2298034"/>
            <a:ext cx="6825954" cy="3886198"/>
          </a:xfrm>
          <a:prstGeom prst="rect">
            <a:avLst/>
          </a:prstGeom>
          <a:solidFill>
            <a:srgbClr val="65D8D5">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fr-FR" sz="2800">
                <a:solidFill>
                  <a:schemeClr val="tx1"/>
                </a:solidFill>
              </a:rPr>
              <a:t>l’ensemble des etapes qui suivent la fecondation et la formation du zygote</a:t>
            </a:r>
          </a:p>
          <a:p>
            <a:pPr algn="just"/>
            <a:r>
              <a:rPr lang="fr-FR" sz="2800">
                <a:solidFill>
                  <a:schemeClr val="tx1"/>
                </a:solidFill>
              </a:rPr>
              <a:t>jusqu’à la  naissance (accouchement ou parturition) d’un nouveau individu </a:t>
            </a:r>
          </a:p>
          <a:p>
            <a:pPr algn="just"/>
            <a:endParaRPr lang="fr-FR" sz="2800">
              <a:solidFill>
                <a:schemeClr val="tx1"/>
              </a:solidFill>
            </a:endParaRPr>
          </a:p>
          <a:p>
            <a:pPr algn="just"/>
            <a:r>
              <a:rPr lang="fr-FR" sz="2800">
                <a:solidFill>
                  <a:schemeClr val="tx1"/>
                </a:solidFill>
              </a:rPr>
              <a:t>periode de gestation , conception u la  grossesse </a:t>
            </a:r>
          </a:p>
          <a:p>
            <a:pPr algn="just"/>
            <a:r>
              <a:rPr lang="fr-FR" sz="2800">
                <a:solidFill>
                  <a:schemeClr val="tx1"/>
                </a:solidFill>
              </a:rPr>
              <a:t>Se déroule au niveau de l’uterus ( connu sous le nom uterus gravide) </a:t>
            </a:r>
          </a:p>
        </p:txBody>
      </p:sp>
    </p:spTree>
    <p:extLst>
      <p:ext uri="{BB962C8B-B14F-4D97-AF65-F5344CB8AC3E}">
        <p14:creationId xmlns:p14="http://schemas.microsoft.com/office/powerpoint/2010/main" val="2598733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smtClean="0"/>
          </a:p>
          <a:p>
            <a:endParaRPr lang="fr-FR"/>
          </a:p>
        </p:txBody>
      </p:sp>
      <p:pic>
        <p:nvPicPr>
          <p:cNvPr id="11" name="Image 10"/>
          <p:cNvPicPr>
            <a:picLocks noChangeAspect="1"/>
          </p:cNvPicPr>
          <p:nvPr/>
        </p:nvPicPr>
        <p:blipFill>
          <a:blip r:embed="rId2"/>
          <a:stretch>
            <a:fillRect/>
          </a:stretch>
        </p:blipFill>
        <p:spPr>
          <a:xfrm>
            <a:off x="490654" y="379142"/>
            <a:ext cx="10702443" cy="6005785"/>
          </a:xfrm>
          <a:prstGeom prst="rect">
            <a:avLst/>
          </a:prstGeom>
        </p:spPr>
      </p:pic>
    </p:spTree>
    <p:extLst>
      <p:ext uri="{BB962C8B-B14F-4D97-AF65-F5344CB8AC3E}">
        <p14:creationId xmlns:p14="http://schemas.microsoft.com/office/powerpoint/2010/main" val="763208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579" y="430246"/>
            <a:ext cx="11210201" cy="4524315"/>
          </a:xfrm>
          <a:prstGeom prst="rect">
            <a:avLst/>
          </a:prstGeom>
          <a:solidFill>
            <a:srgbClr val="65D8D5"/>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3200" b="1" smtClean="0">
                <a:solidFill>
                  <a:schemeClr val="bg1"/>
                </a:solidFill>
              </a:rPr>
              <a:t>Au terme du cinquième jour environ, l'embryon se libère de la zone pellucide qui l'enveloppe. </a:t>
            </a:r>
          </a:p>
          <a:p>
            <a:r>
              <a:rPr lang="fr-FR" sz="3200" b="1" smtClean="0">
                <a:solidFill>
                  <a:schemeClr val="bg1"/>
                </a:solidFill>
              </a:rPr>
              <a:t>L'embryon fait éclater cette enveloppe par une suite de contractions d'expansion .</a:t>
            </a:r>
          </a:p>
          <a:p>
            <a:r>
              <a:rPr lang="fr-FR" sz="3200" b="1" smtClean="0">
                <a:solidFill>
                  <a:schemeClr val="bg1"/>
                </a:solidFill>
              </a:rPr>
              <a:t>Il est aidé par des enzymes qui dégradent la zone pellucide au pôle anti-embryonnaire (le pôle qui se trouve à l'opposé de l'embryon). Ces contactions d'expansion rythmiques permettent à l'embryon de s'extraire de l'enveloppe rigide. On appelle également </a:t>
            </a:r>
            <a:r>
              <a:rPr lang="fr-FR" sz="3200" b="1" smtClean="0">
                <a:solidFill>
                  <a:srgbClr val="FF0000"/>
                </a:solidFill>
              </a:rPr>
              <a:t>hatching cette «première naissance».</a:t>
            </a:r>
            <a:endParaRPr lang="fr-FR" sz="3200" b="1">
              <a:solidFill>
                <a:srgbClr val="FF0000"/>
              </a:solidFill>
              <a:latin typeface="Arial" panose="020B0604020202020204" pitchFamily="34" charset="0"/>
            </a:endParaRPr>
          </a:p>
        </p:txBody>
      </p:sp>
    </p:spTree>
    <p:extLst>
      <p:ext uri="{BB962C8B-B14F-4D97-AF65-F5344CB8AC3E}">
        <p14:creationId xmlns:p14="http://schemas.microsoft.com/office/powerpoint/2010/main" val="1529372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696137" y="283535"/>
            <a:ext cx="7890301" cy="6070462"/>
          </a:xfrm>
          <a:prstGeom prst="rect">
            <a:avLst/>
          </a:prstGeom>
        </p:spPr>
      </p:pic>
    </p:spTree>
    <p:extLst>
      <p:ext uri="{BB962C8B-B14F-4D97-AF65-F5344CB8AC3E}">
        <p14:creationId xmlns:p14="http://schemas.microsoft.com/office/powerpoint/2010/main" val="3039059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8579" y="430246"/>
            <a:ext cx="11210201" cy="584775"/>
          </a:xfrm>
          <a:prstGeom prst="rect">
            <a:avLst/>
          </a:prstGeom>
          <a:solidFill>
            <a:srgbClr val="65D8D5"/>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fr-FR" sz="3200" b="1" smtClean="0">
                <a:solidFill>
                  <a:schemeClr val="bg1"/>
                </a:solidFill>
                <a:latin typeface="Arial" panose="020B0604020202020204" pitchFamily="34" charset="0"/>
              </a:rPr>
              <a:t>L’implantation</a:t>
            </a:r>
            <a:endParaRPr lang="fr-FR" sz="3200" b="1">
              <a:solidFill>
                <a:schemeClr val="bg1"/>
              </a:solidFill>
              <a:latin typeface="Arial" panose="020B0604020202020204" pitchFamily="34" charset="0"/>
            </a:endParaRPr>
          </a:p>
        </p:txBody>
      </p:sp>
      <p:pic>
        <p:nvPicPr>
          <p:cNvPr id="2" name="Image 1"/>
          <p:cNvPicPr>
            <a:picLocks noChangeAspect="1"/>
          </p:cNvPicPr>
          <p:nvPr/>
        </p:nvPicPr>
        <p:blipFill>
          <a:blip r:embed="rId2"/>
          <a:stretch>
            <a:fillRect/>
          </a:stretch>
        </p:blipFill>
        <p:spPr>
          <a:xfrm>
            <a:off x="1393786" y="1383796"/>
            <a:ext cx="5724525" cy="4714875"/>
          </a:xfrm>
          <a:prstGeom prst="rect">
            <a:avLst/>
          </a:prstGeom>
        </p:spPr>
      </p:pic>
      <p:sp>
        <p:nvSpPr>
          <p:cNvPr id="3" name="Rectangle 2"/>
          <p:cNvSpPr/>
          <p:nvPr/>
        </p:nvSpPr>
        <p:spPr>
          <a:xfrm>
            <a:off x="7783552" y="1550018"/>
            <a:ext cx="3111190" cy="4705816"/>
          </a:xfrm>
          <a:prstGeom prst="rect">
            <a:avLst/>
          </a:prstGeom>
          <a:solidFill>
            <a:srgbClr val="65D8D5"/>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000" smtClean="0">
                <a:solidFill>
                  <a:schemeClr val="bg1"/>
                </a:solidFill>
              </a:rPr>
              <a:t>L'endomètre est soumis à des modifications hormonales </a:t>
            </a:r>
            <a:r>
              <a:rPr lang="fr-FR" sz="2000" b="1" smtClean="0">
                <a:solidFill>
                  <a:schemeClr val="bg1"/>
                </a:solidFill>
              </a:rPr>
              <a:t>cycliques</a:t>
            </a:r>
            <a:r>
              <a:rPr lang="fr-FR" sz="2000" smtClean="0">
                <a:solidFill>
                  <a:schemeClr val="bg1"/>
                </a:solidFill>
              </a:rPr>
              <a:t> durant toute la période d'activité génitale (de la puberté à la ménopause). Rappelons que la régulation hormonale de l'ovulation s'effectue aux trois niveaux hypothalamo-hypophyso-ovarien par des mécanismes de rétrocontrôle longs et courts.</a:t>
            </a:r>
            <a:endParaRPr lang="fr-FR" sz="2000">
              <a:solidFill>
                <a:schemeClr val="bg1"/>
              </a:solidFill>
            </a:endParaRPr>
          </a:p>
        </p:txBody>
      </p:sp>
    </p:spTree>
    <p:extLst>
      <p:ext uri="{BB962C8B-B14F-4D97-AF65-F5344CB8AC3E}">
        <p14:creationId xmlns:p14="http://schemas.microsoft.com/office/powerpoint/2010/main" val="1121888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63202" y="263225"/>
            <a:ext cx="6081481" cy="6110337"/>
          </a:xfrm>
          <a:prstGeom prst="rect">
            <a:avLst/>
          </a:prstGeom>
        </p:spPr>
      </p:pic>
      <p:pic>
        <p:nvPicPr>
          <p:cNvPr id="5" name="Image 4"/>
          <p:cNvPicPr>
            <a:picLocks noChangeAspect="1"/>
          </p:cNvPicPr>
          <p:nvPr/>
        </p:nvPicPr>
        <p:blipFill>
          <a:blip r:embed="rId3"/>
          <a:stretch>
            <a:fillRect/>
          </a:stretch>
        </p:blipFill>
        <p:spPr>
          <a:xfrm>
            <a:off x="6490010" y="328514"/>
            <a:ext cx="5234685" cy="6045048"/>
          </a:xfrm>
          <a:prstGeom prst="rect">
            <a:avLst/>
          </a:prstGeom>
        </p:spPr>
      </p:pic>
    </p:spTree>
    <p:extLst>
      <p:ext uri="{BB962C8B-B14F-4D97-AF65-F5344CB8AC3E}">
        <p14:creationId xmlns:p14="http://schemas.microsoft.com/office/powerpoint/2010/main" val="1353124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234" y="367990"/>
            <a:ext cx="5553307" cy="5597911"/>
          </a:xfrm>
          <a:prstGeom prst="rect">
            <a:avLst/>
          </a:prstGeom>
          <a:solidFill>
            <a:srgbClr val="65D8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smtClean="0">
                <a:solidFill>
                  <a:schemeClr val="bg1"/>
                </a:solidFill>
              </a:rPr>
              <a:t>Au cours de la </a:t>
            </a:r>
            <a:r>
              <a:rPr lang="fr-FR" sz="2000" b="1" smtClean="0">
                <a:solidFill>
                  <a:schemeClr val="bg1"/>
                </a:solidFill>
              </a:rPr>
              <a:t>phase folliculaire ou proliférative (4 au 14e jour)</a:t>
            </a:r>
            <a:r>
              <a:rPr lang="fr-FR" sz="2000" smtClean="0">
                <a:solidFill>
                  <a:schemeClr val="bg1"/>
                </a:solidFill>
              </a:rPr>
              <a:t>, la </a:t>
            </a:r>
            <a:r>
              <a:rPr lang="fr-FR" sz="2000" b="1" smtClean="0">
                <a:solidFill>
                  <a:schemeClr val="bg1"/>
                </a:solidFill>
              </a:rPr>
              <a:t>sécrétion</a:t>
            </a:r>
            <a:r>
              <a:rPr lang="fr-FR" sz="2000" smtClean="0">
                <a:solidFill>
                  <a:schemeClr val="bg1"/>
                </a:solidFill>
              </a:rPr>
              <a:t> d'</a:t>
            </a:r>
            <a:r>
              <a:rPr lang="fr-FR" sz="2000" b="1" smtClean="0">
                <a:solidFill>
                  <a:schemeClr val="bg1"/>
                </a:solidFill>
              </a:rPr>
              <a:t>oestrogènes</a:t>
            </a:r>
            <a:r>
              <a:rPr lang="fr-FR" sz="2000" smtClean="0">
                <a:solidFill>
                  <a:schemeClr val="bg1"/>
                </a:solidFill>
              </a:rPr>
              <a:t> par les follicules ovariens en croissance est responsable de la prolifération de l'endomètre (</a:t>
            </a:r>
            <a:r>
              <a:rPr lang="fr-FR" sz="2000" b="1" smtClean="0">
                <a:solidFill>
                  <a:schemeClr val="bg1"/>
                </a:solidFill>
              </a:rPr>
              <a:t>mitoses</a:t>
            </a:r>
            <a:r>
              <a:rPr lang="fr-FR" sz="2000" smtClean="0">
                <a:solidFill>
                  <a:schemeClr val="bg1"/>
                </a:solidFill>
              </a:rPr>
              <a:t> intenses dans l'épithélium glandulaire). L'épithélium utérin desquamé se reforme à ce stade et un certain nombre de cellules épithéliales </a:t>
            </a:r>
            <a:r>
              <a:rPr lang="fr-FR" sz="2000" b="1" smtClean="0">
                <a:solidFill>
                  <a:schemeClr val="bg1"/>
                </a:solidFill>
              </a:rPr>
              <a:t>deviennent ciliées</a:t>
            </a:r>
            <a:r>
              <a:rPr lang="fr-FR" sz="2000" smtClean="0">
                <a:solidFill>
                  <a:schemeClr val="bg1"/>
                </a:solidFill>
              </a:rPr>
              <a:t>. Les glandes du stroma endométrial s'allongent et les artères spiralées sont légèrement contournées. A la fin de la phase proliférative le </a:t>
            </a:r>
            <a:r>
              <a:rPr lang="fr-FR" sz="2000" b="1" smtClean="0">
                <a:solidFill>
                  <a:schemeClr val="bg1"/>
                </a:solidFill>
              </a:rPr>
              <a:t>pic d'oestradiol</a:t>
            </a:r>
            <a:r>
              <a:rPr lang="fr-FR" sz="2000" smtClean="0">
                <a:solidFill>
                  <a:schemeClr val="bg1"/>
                </a:solidFill>
              </a:rPr>
              <a:t> (secrété par le follicule en croissance) exerce un rétrocontrôle positif au niveau de l'hypophyse et l'ovulation survient 35 à 44h après le début de la montée initiale de LH (modifications hormonales cycliques).</a:t>
            </a:r>
            <a:endParaRPr lang="fr-FR" sz="2000">
              <a:solidFill>
                <a:schemeClr val="bg1"/>
              </a:solidFill>
            </a:endParaRPr>
          </a:p>
        </p:txBody>
      </p:sp>
      <p:sp>
        <p:nvSpPr>
          <p:cNvPr id="8" name="Rectangle 7"/>
          <p:cNvSpPr/>
          <p:nvPr/>
        </p:nvSpPr>
        <p:spPr>
          <a:xfrm>
            <a:off x="6333893" y="524107"/>
            <a:ext cx="5296829" cy="5441794"/>
          </a:xfrm>
          <a:prstGeom prst="rect">
            <a:avLst/>
          </a:prstGeom>
          <a:solidFill>
            <a:srgbClr val="65D8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smtClean="0">
                <a:solidFill>
                  <a:schemeClr val="bg1"/>
                </a:solidFill>
              </a:rPr>
              <a:t>Enfin, lors de la </a:t>
            </a:r>
            <a:r>
              <a:rPr lang="fr-FR" sz="2400" b="1" smtClean="0">
                <a:solidFill>
                  <a:schemeClr val="bg1"/>
                </a:solidFill>
              </a:rPr>
              <a:t>phase lutéale ou sécrétoire (14 au 28e jour)</a:t>
            </a:r>
            <a:r>
              <a:rPr lang="fr-FR" sz="2400" smtClean="0">
                <a:solidFill>
                  <a:schemeClr val="bg1"/>
                </a:solidFill>
              </a:rPr>
              <a:t>, sous l'effet de la sécrétion de la progestérone (corps jaune) l'endomètre se différencie et atteint sa maturité. Les glandes deviennent tortueuses et les artères sinueuses. Le stroma conjonctif est le siège de transformations oedémateuses. La période de </a:t>
            </a:r>
            <a:r>
              <a:rPr lang="fr-FR" sz="2400" b="1" smtClean="0">
                <a:solidFill>
                  <a:schemeClr val="bg1"/>
                </a:solidFill>
              </a:rPr>
              <a:t>réceptivité maximale</a:t>
            </a:r>
            <a:r>
              <a:rPr lang="fr-FR" sz="2400" smtClean="0">
                <a:solidFill>
                  <a:schemeClr val="bg1"/>
                </a:solidFill>
              </a:rPr>
              <a:t> est atteinte du </a:t>
            </a:r>
            <a:r>
              <a:rPr lang="fr-FR" sz="2400" b="1" smtClean="0">
                <a:solidFill>
                  <a:schemeClr val="bg1"/>
                </a:solidFill>
              </a:rPr>
              <a:t>20 au 23e jours</a:t>
            </a:r>
            <a:r>
              <a:rPr lang="fr-FR" sz="2400" smtClean="0">
                <a:solidFill>
                  <a:schemeClr val="bg1"/>
                </a:solidFill>
              </a:rPr>
              <a:t>. Cette phase de réceptivité de l'endomètre est de 4 jours et est communément appelée «</a:t>
            </a:r>
            <a:r>
              <a:rPr lang="fr-FR" sz="2400" b="1" smtClean="0">
                <a:solidFill>
                  <a:schemeClr val="bg1"/>
                </a:solidFill>
              </a:rPr>
              <a:t>fenêtre d'implantation</a:t>
            </a:r>
            <a:r>
              <a:rPr lang="fr-FR" sz="2400" smtClean="0">
                <a:solidFill>
                  <a:schemeClr val="bg1"/>
                </a:solidFill>
              </a:rPr>
              <a:t>».</a:t>
            </a:r>
            <a:endParaRPr lang="fr-FR" sz="2400">
              <a:solidFill>
                <a:schemeClr val="bg1"/>
              </a:solidFill>
            </a:endParaRPr>
          </a:p>
        </p:txBody>
      </p:sp>
    </p:spTree>
    <p:extLst>
      <p:ext uri="{BB962C8B-B14F-4D97-AF65-F5344CB8AC3E}">
        <p14:creationId xmlns:p14="http://schemas.microsoft.com/office/powerpoint/2010/main" val="160608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941055996"/>
              </p:ext>
            </p:extLst>
          </p:nvPr>
        </p:nvGraphicFramePr>
        <p:xfrm>
          <a:off x="16961005" y="1922705"/>
          <a:ext cx="17252646" cy="3887079"/>
        </p:xfrm>
        <a:graphic>
          <a:graphicData uri="http://schemas.openxmlformats.org/drawingml/2006/table">
            <a:tbl>
              <a:tblPr/>
              <a:tblGrid>
                <a:gridCol w="16431956"/>
                <a:gridCol w="117242"/>
                <a:gridCol w="703448"/>
              </a:tblGrid>
              <a:tr h="3887079">
                <a:tc>
                  <a:txBody>
                    <a:bodyPr/>
                    <a:lstStyle/>
                    <a:p>
                      <a:pPr algn="l"/>
                      <a:r>
                        <a:rPr lang="fr-FR"/>
                        <a:t>La </a:t>
                      </a:r>
                      <a:r>
                        <a:rPr lang="fr-FR" b="1"/>
                        <a:t>phase menstruelle (1e au 4e jour)</a:t>
                      </a:r>
                      <a:r>
                        <a:rPr lang="fr-FR"/>
                        <a:t> marque le début de chaque cycle. En l'absence d'implantation, la régression du corps jaune provoque la chute des taux circulants de l'oestradiol et de la progestérone et provoque l'élimination de la partie fonctionnelle de l'endomètre.</a:t>
                      </a:r>
                    </a:p>
                  </a:txBody>
                  <a:tcPr marL="0" marR="0" marT="0" marB="0">
                    <a:lnL>
                      <a:noFill/>
                    </a:lnL>
                    <a:lnR>
                      <a:noFill/>
                    </a:lnR>
                    <a:lnT>
                      <a:noFill/>
                    </a:lnT>
                    <a:lnB>
                      <a:noFill/>
                    </a:lnB>
                    <a:solidFill>
                      <a:srgbClr val="65D8D5">
                        <a:alpha val="93000"/>
                      </a:srgbClr>
                    </a:solidFill>
                  </a:tcPr>
                </a:tc>
                <a:tc>
                  <a:txBody>
                    <a:bodyPr/>
                    <a:lstStyle/>
                    <a:p>
                      <a:endParaRPr lang="fr-FR"/>
                    </a:p>
                  </a:txBody>
                  <a:tcPr marL="0" marR="0" marT="0" marB="0" anchor="ctr">
                    <a:lnL>
                      <a:noFill/>
                    </a:lnL>
                    <a:lnR>
                      <a:noFill/>
                    </a:lnR>
                    <a:lnT>
                      <a:noFill/>
                    </a:lnT>
                    <a:lnB>
                      <a:noFill/>
                    </a:lnB>
                    <a:solidFill>
                      <a:srgbClr val="65D8D5">
                        <a:alpha val="93000"/>
                      </a:srgbClr>
                    </a:solidFill>
                  </a:tcPr>
                </a:tc>
                <a:tc>
                  <a:txBody>
                    <a:bodyPr/>
                    <a:lstStyle/>
                    <a:p>
                      <a:endParaRPr lang="fr-FR"/>
                    </a:p>
                  </a:txBody>
                  <a:tcPr marL="0" marR="0" marT="0" marB="0">
                    <a:lnL>
                      <a:noFill/>
                    </a:lnL>
                    <a:lnR>
                      <a:noFill/>
                    </a:lnR>
                    <a:lnT>
                      <a:noFill/>
                    </a:lnT>
                    <a:lnB>
                      <a:noFill/>
                    </a:lnB>
                    <a:solidFill>
                      <a:srgbClr val="65D8D5">
                        <a:alpha val="93000"/>
                      </a:srgbClr>
                    </a:solidFill>
                  </a:tcPr>
                </a:tc>
              </a:tr>
            </a:tbl>
          </a:graphicData>
        </a:graphic>
      </p:graphicFrame>
      <p:sp>
        <p:nvSpPr>
          <p:cNvPr id="5" name="Rectangle 4"/>
          <p:cNvSpPr/>
          <p:nvPr/>
        </p:nvSpPr>
        <p:spPr>
          <a:xfrm>
            <a:off x="490653" y="423746"/>
            <a:ext cx="3300761" cy="5597911"/>
          </a:xfrm>
          <a:prstGeom prst="rect">
            <a:avLst/>
          </a:prstGeom>
          <a:solidFill>
            <a:srgbClr val="65D8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smtClean="0">
                <a:solidFill>
                  <a:schemeClr val="bg1"/>
                </a:solidFill>
              </a:rPr>
              <a:t>La </a:t>
            </a:r>
            <a:r>
              <a:rPr lang="fr-FR" sz="2400" b="1" smtClean="0">
                <a:solidFill>
                  <a:schemeClr val="bg1"/>
                </a:solidFill>
              </a:rPr>
              <a:t>phase menstruelle (1e au 4e jour)</a:t>
            </a:r>
            <a:r>
              <a:rPr lang="fr-FR" sz="2400" smtClean="0">
                <a:solidFill>
                  <a:schemeClr val="bg1"/>
                </a:solidFill>
              </a:rPr>
              <a:t> marque le début de chaque cycle. En l'absence d'implantation, la régression du corps jaune provoque la chute des taux circulants de l'oestradiol et de la progestérone et provoque l'élimination de la partie fonctionnelle de l'endomètre.</a:t>
            </a:r>
          </a:p>
          <a:p>
            <a:pPr algn="ctr"/>
            <a:endParaRPr lang="fr-FR" sz="2400">
              <a:solidFill>
                <a:schemeClr val="bg1"/>
              </a:solidFill>
            </a:endParaRPr>
          </a:p>
        </p:txBody>
      </p:sp>
      <p:pic>
        <p:nvPicPr>
          <p:cNvPr id="7" name="Image 6"/>
          <p:cNvPicPr>
            <a:picLocks noChangeAspect="1"/>
          </p:cNvPicPr>
          <p:nvPr/>
        </p:nvPicPr>
        <p:blipFill>
          <a:blip r:embed="rId2"/>
          <a:stretch>
            <a:fillRect/>
          </a:stretch>
        </p:blipFill>
        <p:spPr>
          <a:xfrm>
            <a:off x="3915820" y="516557"/>
            <a:ext cx="7871019" cy="5103658"/>
          </a:xfrm>
          <a:prstGeom prst="rect">
            <a:avLst/>
          </a:prstGeom>
        </p:spPr>
      </p:pic>
    </p:spTree>
    <p:extLst>
      <p:ext uri="{BB962C8B-B14F-4D97-AF65-F5344CB8AC3E}">
        <p14:creationId xmlns:p14="http://schemas.microsoft.com/office/powerpoint/2010/main" val="1726463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6137" y="390293"/>
            <a:ext cx="9266664" cy="10593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b="1" smtClean="0">
              <a:solidFill>
                <a:schemeClr val="bg1"/>
              </a:solidFill>
            </a:endParaRPr>
          </a:p>
          <a:p>
            <a:pPr algn="ctr"/>
            <a:r>
              <a:rPr lang="fr-FR" sz="4000" b="1" smtClean="0">
                <a:solidFill>
                  <a:schemeClr val="bg1"/>
                </a:solidFill>
              </a:rPr>
              <a:t>Zone d'implantation normale</a:t>
            </a:r>
          </a:p>
          <a:p>
            <a:pPr algn="ctr"/>
            <a:endParaRPr lang="fr-FR" sz="6600">
              <a:solidFill>
                <a:schemeClr val="bg1"/>
              </a:solidFill>
            </a:endParaRPr>
          </a:p>
        </p:txBody>
      </p:sp>
      <p:sp>
        <p:nvSpPr>
          <p:cNvPr id="5" name="Rectangle 4"/>
          <p:cNvSpPr/>
          <p:nvPr/>
        </p:nvSpPr>
        <p:spPr>
          <a:xfrm>
            <a:off x="769434" y="1628079"/>
            <a:ext cx="4148254" cy="413710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smtClean="0">
                <a:solidFill>
                  <a:schemeClr val="bg1"/>
                </a:solidFill>
              </a:rPr>
              <a:t>Afin que l'implantation puisse se dérouler correctement, il faut que le </a:t>
            </a:r>
            <a:r>
              <a:rPr lang="fr-FR" sz="2000" b="1" smtClean="0">
                <a:solidFill>
                  <a:schemeClr val="bg1"/>
                </a:solidFill>
              </a:rPr>
              <a:t>blastocyste</a:t>
            </a:r>
            <a:r>
              <a:rPr lang="fr-FR" sz="2000" smtClean="0">
                <a:solidFill>
                  <a:schemeClr val="bg1"/>
                </a:solidFill>
              </a:rPr>
              <a:t> et la </a:t>
            </a:r>
            <a:r>
              <a:rPr lang="fr-FR" sz="2000" b="1" smtClean="0">
                <a:solidFill>
                  <a:schemeClr val="bg1"/>
                </a:solidFill>
              </a:rPr>
              <a:t>muqueuse utérine</a:t>
            </a:r>
            <a:r>
              <a:rPr lang="fr-FR" sz="2000" smtClean="0">
                <a:solidFill>
                  <a:schemeClr val="bg1"/>
                </a:solidFill>
              </a:rPr>
              <a:t> puissent </a:t>
            </a:r>
            <a:r>
              <a:rPr lang="fr-FR" sz="2000" b="1" smtClean="0">
                <a:solidFill>
                  <a:schemeClr val="bg1"/>
                </a:solidFill>
              </a:rPr>
              <a:t>interagir</a:t>
            </a:r>
            <a:r>
              <a:rPr lang="fr-FR" sz="2000" smtClean="0">
                <a:solidFill>
                  <a:schemeClr val="bg1"/>
                </a:solidFill>
              </a:rPr>
              <a:t>. Ces deux structures indépendantes doivent donc subir des modifications </a:t>
            </a:r>
            <a:r>
              <a:rPr lang="fr-FR" sz="2000" b="1" smtClean="0">
                <a:solidFill>
                  <a:schemeClr val="bg1"/>
                </a:solidFill>
              </a:rPr>
              <a:t>synchrones</a:t>
            </a:r>
            <a:r>
              <a:rPr lang="fr-FR" sz="2000" smtClean="0">
                <a:solidFill>
                  <a:schemeClr val="bg1"/>
                </a:solidFill>
              </a:rPr>
              <a:t>. L'implantation s'effectue en général dans la </a:t>
            </a:r>
            <a:r>
              <a:rPr lang="fr-FR" sz="2000" b="1" smtClean="0">
                <a:solidFill>
                  <a:schemeClr val="bg1"/>
                </a:solidFill>
              </a:rPr>
              <a:t>paroi supérieure et postérieure</a:t>
            </a:r>
            <a:r>
              <a:rPr lang="fr-FR" sz="2000" smtClean="0">
                <a:solidFill>
                  <a:schemeClr val="bg1"/>
                </a:solidFill>
              </a:rPr>
              <a:t> de la couche fonctionnelle de l'endomètre, au cours de la phase progestative (sécrétoire) du cycle menstruel</a:t>
            </a:r>
            <a:endParaRPr lang="fr-FR" sz="2000">
              <a:solidFill>
                <a:schemeClr val="bg1"/>
              </a:solidFill>
            </a:endParaRPr>
          </a:p>
        </p:txBody>
      </p:sp>
      <p:pic>
        <p:nvPicPr>
          <p:cNvPr id="6" name="Image 5"/>
          <p:cNvPicPr>
            <a:picLocks noChangeAspect="1"/>
          </p:cNvPicPr>
          <p:nvPr/>
        </p:nvPicPr>
        <p:blipFill>
          <a:blip r:embed="rId2"/>
          <a:stretch>
            <a:fillRect/>
          </a:stretch>
        </p:blipFill>
        <p:spPr>
          <a:xfrm>
            <a:off x="5269996" y="1725767"/>
            <a:ext cx="5934075" cy="3495675"/>
          </a:xfrm>
          <a:prstGeom prst="rect">
            <a:avLst/>
          </a:prstGeom>
        </p:spPr>
      </p:pic>
    </p:spTree>
    <p:extLst>
      <p:ext uri="{BB962C8B-B14F-4D97-AF65-F5344CB8AC3E}">
        <p14:creationId xmlns:p14="http://schemas.microsoft.com/office/powerpoint/2010/main" val="2005355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Tree>
    <p:extLst>
      <p:ext uri="{BB962C8B-B14F-4D97-AF65-F5344CB8AC3E}">
        <p14:creationId xmlns:p14="http://schemas.microsoft.com/office/powerpoint/2010/main" val="4279207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85915" y="321352"/>
            <a:ext cx="6791498" cy="1346662"/>
          </a:xfrm>
          <a:prstGeom prst="rect">
            <a:avLst/>
          </a:prstGeom>
          <a:solidFill>
            <a:srgbClr val="65D8D5"/>
          </a:solidFill>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4000"/>
              <a:t>Le developpement embryonnaire </a:t>
            </a:r>
          </a:p>
        </p:txBody>
      </p:sp>
      <p:sp>
        <p:nvSpPr>
          <p:cNvPr id="5" name="Rectangle 4"/>
          <p:cNvSpPr/>
          <p:nvPr/>
        </p:nvSpPr>
        <p:spPr>
          <a:xfrm>
            <a:off x="2585914" y="1879422"/>
            <a:ext cx="6825954" cy="49279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r>
              <a:rPr lang="fr-FR" sz="2400">
                <a:solidFill>
                  <a:schemeClr val="bg1"/>
                </a:solidFill>
              </a:rPr>
              <a:t>Le développement prénatal est divisé en 3 stades:</a:t>
            </a:r>
          </a:p>
          <a:p>
            <a:pPr algn="just"/>
            <a:r>
              <a:rPr lang="fr-FR" sz="2400">
                <a:solidFill>
                  <a:schemeClr val="bg1"/>
                </a:solidFill>
              </a:rPr>
              <a:t>Stade de développement pré-embryonnaire.(embryogénèse précoce)</a:t>
            </a:r>
          </a:p>
          <a:p>
            <a:pPr algn="just"/>
            <a:r>
              <a:rPr lang="fr-FR" sz="2400">
                <a:solidFill>
                  <a:schemeClr val="bg1"/>
                </a:solidFill>
              </a:rPr>
              <a:t>◦ Dure les 2 semaines suivant la fécondation.</a:t>
            </a:r>
          </a:p>
          <a:p>
            <a:pPr algn="just"/>
            <a:r>
              <a:rPr lang="fr-FR" sz="2400">
                <a:solidFill>
                  <a:schemeClr val="bg1"/>
                </a:solidFill>
              </a:rPr>
              <a:t> Le produit de la conception est alors appelé pré-embryon.</a:t>
            </a:r>
          </a:p>
          <a:p>
            <a:pPr algn="just"/>
            <a:r>
              <a:rPr lang="fr-FR" sz="2400">
                <a:solidFill>
                  <a:schemeClr val="bg1"/>
                </a:solidFill>
              </a:rPr>
              <a:t>Période embryonnaire.</a:t>
            </a:r>
          </a:p>
          <a:p>
            <a:pPr algn="just"/>
            <a:r>
              <a:rPr lang="fr-FR" sz="2400">
                <a:solidFill>
                  <a:schemeClr val="bg1"/>
                </a:solidFill>
              </a:rPr>
              <a:t>◦ Dure de la 3</a:t>
            </a:r>
            <a:r>
              <a:rPr lang="fr-FR" sz="2400" baseline="30000">
                <a:solidFill>
                  <a:schemeClr val="bg1"/>
                </a:solidFill>
              </a:rPr>
              <a:t>ème</a:t>
            </a:r>
            <a:r>
              <a:rPr lang="fr-FR" sz="2400">
                <a:solidFill>
                  <a:schemeClr val="bg1"/>
                </a:solidFill>
              </a:rPr>
              <a:t> à la 8</a:t>
            </a:r>
            <a:r>
              <a:rPr lang="fr-FR" sz="2400" baseline="30000">
                <a:solidFill>
                  <a:schemeClr val="bg1"/>
                </a:solidFill>
              </a:rPr>
              <a:t>ème</a:t>
            </a:r>
            <a:r>
              <a:rPr lang="fr-FR" sz="2400">
                <a:solidFill>
                  <a:schemeClr val="bg1"/>
                </a:solidFill>
              </a:rPr>
              <a:t> semaine suivant la fécondation.◦</a:t>
            </a:r>
          </a:p>
          <a:p>
            <a:pPr algn="just"/>
            <a:r>
              <a:rPr lang="fr-FR" sz="2400">
                <a:solidFill>
                  <a:schemeClr val="bg1"/>
                </a:solidFill>
              </a:rPr>
              <a:t> Le produit de la conception devient l’embryon.</a:t>
            </a:r>
          </a:p>
          <a:p>
            <a:pPr algn="just"/>
            <a:r>
              <a:rPr lang="fr-FR" sz="2400">
                <a:solidFill>
                  <a:schemeClr val="bg1"/>
                </a:solidFill>
              </a:rPr>
              <a:t>Période fœtale.</a:t>
            </a:r>
          </a:p>
          <a:p>
            <a:pPr algn="just"/>
            <a:r>
              <a:rPr lang="fr-FR" sz="2400">
                <a:solidFill>
                  <a:schemeClr val="bg1"/>
                </a:solidFill>
              </a:rPr>
              <a:t>◦ Dure de la 9èmesemaine jusqu’à la naissance.</a:t>
            </a:r>
          </a:p>
          <a:p>
            <a:pPr algn="just"/>
            <a:r>
              <a:rPr lang="fr-FR" sz="2400">
                <a:solidFill>
                  <a:schemeClr val="bg1"/>
                </a:solidFill>
              </a:rPr>
              <a:t>◦ Le produit de la conception est appelé fœtu</a:t>
            </a:r>
          </a:p>
        </p:txBody>
      </p:sp>
      <p:pic>
        <p:nvPicPr>
          <p:cNvPr id="2" name="Image 1"/>
          <p:cNvPicPr>
            <a:picLocks noChangeAspect="1"/>
          </p:cNvPicPr>
          <p:nvPr/>
        </p:nvPicPr>
        <p:blipFill>
          <a:blip r:embed="rId2"/>
          <a:stretch>
            <a:fillRect/>
          </a:stretch>
        </p:blipFill>
        <p:spPr>
          <a:xfrm>
            <a:off x="230359" y="4343400"/>
            <a:ext cx="2165973" cy="1828800"/>
          </a:xfrm>
          <a:prstGeom prst="rect">
            <a:avLst/>
          </a:prstGeom>
        </p:spPr>
      </p:pic>
      <p:pic>
        <p:nvPicPr>
          <p:cNvPr id="3" name="Image 2"/>
          <p:cNvPicPr>
            <a:picLocks noChangeAspect="1"/>
          </p:cNvPicPr>
          <p:nvPr/>
        </p:nvPicPr>
        <p:blipFill>
          <a:blip r:embed="rId3"/>
          <a:stretch>
            <a:fillRect/>
          </a:stretch>
        </p:blipFill>
        <p:spPr>
          <a:xfrm>
            <a:off x="9601451" y="4370223"/>
            <a:ext cx="2211758" cy="1801979"/>
          </a:xfrm>
          <a:prstGeom prst="rect">
            <a:avLst/>
          </a:prstGeom>
        </p:spPr>
      </p:pic>
    </p:spTree>
    <p:extLst>
      <p:ext uri="{BB962C8B-B14F-4D97-AF65-F5344CB8AC3E}">
        <p14:creationId xmlns:p14="http://schemas.microsoft.com/office/powerpoint/2010/main" val="377869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8163" y="429485"/>
            <a:ext cx="5218873" cy="4353476"/>
          </a:xfrm>
          <a:prstGeom prst="rect">
            <a:avLst/>
          </a:prstGeom>
        </p:spPr>
      </p:pic>
      <p:pic>
        <p:nvPicPr>
          <p:cNvPr id="3" name="Image 2"/>
          <p:cNvPicPr>
            <a:picLocks noChangeAspect="1"/>
          </p:cNvPicPr>
          <p:nvPr/>
        </p:nvPicPr>
        <p:blipFill>
          <a:blip r:embed="rId3"/>
          <a:stretch>
            <a:fillRect/>
          </a:stretch>
        </p:blipFill>
        <p:spPr>
          <a:xfrm>
            <a:off x="6096252" y="792329"/>
            <a:ext cx="4996865" cy="3990632"/>
          </a:xfrm>
          <a:prstGeom prst="rect">
            <a:avLst/>
          </a:prstGeom>
        </p:spPr>
      </p:pic>
    </p:spTree>
    <p:extLst>
      <p:ext uri="{BB962C8B-B14F-4D97-AF65-F5344CB8AC3E}">
        <p14:creationId xmlns:p14="http://schemas.microsoft.com/office/powerpoint/2010/main" val="3077736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686" y="619816"/>
            <a:ext cx="9613230" cy="5016758"/>
          </a:xfrm>
          <a:prstGeom prst="rect">
            <a:avLst/>
          </a:prstGeom>
          <a:solidFill>
            <a:srgbClr val="65D8D5"/>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400">
                <a:solidFill>
                  <a:schemeClr val="bg1"/>
                </a:solidFill>
                <a:latin typeface="Arial" panose="020B0604020202020204" pitchFamily="34" charset="0"/>
              </a:rPr>
              <a:t>Le développement pré-embryonnaire:</a:t>
            </a:r>
          </a:p>
          <a:p>
            <a:r>
              <a:rPr lang="fr-FR" sz="2400">
                <a:solidFill>
                  <a:schemeClr val="bg1"/>
                </a:solidFill>
                <a:latin typeface="Arial" panose="020B0604020202020204" pitchFamily="34" charset="0"/>
              </a:rPr>
              <a:t>débute au moment de la fécondation, se poursuit pendant que le pré-embryon avance dans la trompe utérine, se termine par l’implantation du pré-embryon dans l’endomètre utérin (= muqueus qui tapisse la cavité de l’utérus: composée d’un épithélium simple prismatique reposant sur une épaisse couchede tissu conjonctif).</a:t>
            </a:r>
          </a:p>
          <a:p>
            <a:endParaRPr lang="fr-FR" sz="2400">
              <a:solidFill>
                <a:schemeClr val="bg1"/>
              </a:solidFill>
              <a:latin typeface="Arial" panose="020B0604020202020204" pitchFamily="34" charset="0"/>
            </a:endParaRPr>
          </a:p>
          <a:p>
            <a:endParaRPr lang="fr-FR" sz="2400">
              <a:solidFill>
                <a:schemeClr val="bg1"/>
              </a:solidFill>
              <a:latin typeface="Arial" panose="020B0604020202020204" pitchFamily="34" charset="0"/>
            </a:endParaRPr>
          </a:p>
          <a:p>
            <a:r>
              <a:rPr lang="fr-FR" sz="3200" b="1">
                <a:solidFill>
                  <a:schemeClr val="bg1"/>
                </a:solidFill>
              </a:rPr>
              <a:t>Le stade pré-embryonnaire comprend:</a:t>
            </a:r>
          </a:p>
          <a:p>
            <a:r>
              <a:rPr lang="fr-FR" sz="3200" b="1">
                <a:solidFill>
                  <a:schemeClr val="bg1"/>
                </a:solidFill>
              </a:rPr>
              <a:t>la segmentation qui aboutit à la formation du blastocyste,</a:t>
            </a:r>
          </a:p>
          <a:p>
            <a:r>
              <a:rPr lang="fr-FR" sz="3200" b="1">
                <a:solidFill>
                  <a:schemeClr val="bg1"/>
                </a:solidFill>
              </a:rPr>
              <a:t>l’implantation du blastocyste (= nidation).</a:t>
            </a:r>
            <a:endParaRPr lang="fr-FR" sz="3200" b="1">
              <a:solidFill>
                <a:schemeClr val="bg1"/>
              </a:solidFill>
              <a:latin typeface="Arial" panose="020B0604020202020204" pitchFamily="34" charset="0"/>
            </a:endParaRPr>
          </a:p>
        </p:txBody>
      </p:sp>
    </p:spTree>
    <p:extLst>
      <p:ext uri="{BB962C8B-B14F-4D97-AF65-F5344CB8AC3E}">
        <p14:creationId xmlns:p14="http://schemas.microsoft.com/office/powerpoint/2010/main" val="403877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686" y="619816"/>
            <a:ext cx="9613230" cy="2677656"/>
          </a:xfrm>
          <a:prstGeom prst="rect">
            <a:avLst/>
          </a:prstGeom>
          <a:solidFill>
            <a:srgbClr val="65D8D5"/>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400" b="1">
                <a:solidFill>
                  <a:schemeClr val="bg1"/>
                </a:solidFill>
              </a:rPr>
              <a:t>1. La segmentation et la formation du blastocyste </a:t>
            </a:r>
          </a:p>
          <a:p>
            <a:r>
              <a:rPr lang="fr-FR" sz="2400" b="1">
                <a:solidFill>
                  <a:schemeClr val="bg1"/>
                </a:solidFill>
              </a:rPr>
              <a:t>La segmentation: est la période qui suit la fécondation; correspond à une série de divisions mitotiques rapides, Ces divisions, </a:t>
            </a:r>
            <a:r>
              <a:rPr lang="fr-FR" sz="2400" b="1">
                <a:solidFill>
                  <a:srgbClr val="FF0000"/>
                </a:solidFill>
              </a:rPr>
              <a:t>sans croissance cellulaire, </a:t>
            </a:r>
            <a:r>
              <a:rPr lang="fr-FR" sz="2400" b="1">
                <a:solidFill>
                  <a:schemeClr val="bg1"/>
                </a:solidFill>
              </a:rPr>
              <a:t>partagent le volumineux zygote en de nombreuses cellules filles appelées blastomères. La segmentation donne uen ams cellulaire appelé murula</a:t>
            </a:r>
          </a:p>
          <a:p>
            <a:r>
              <a:rPr lang="fr-FR" sz="2400" b="1">
                <a:solidFill>
                  <a:schemeClr val="bg1"/>
                </a:solidFill>
              </a:rPr>
              <a:t> et se termine par la formation du blastocyste.</a:t>
            </a:r>
            <a:endParaRPr lang="fr-FR" sz="2400" b="1">
              <a:solidFill>
                <a:schemeClr val="bg1"/>
              </a:solidFill>
              <a:latin typeface="Arial" panose="020B0604020202020204" pitchFamily="34" charset="0"/>
            </a:endParaRPr>
          </a:p>
        </p:txBody>
      </p:sp>
    </p:spTree>
    <p:extLst>
      <p:ext uri="{BB962C8B-B14F-4D97-AF65-F5344CB8AC3E}">
        <p14:creationId xmlns:p14="http://schemas.microsoft.com/office/powerpoint/2010/main" val="256391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864895" y="24065"/>
            <a:ext cx="8061158" cy="6746270"/>
          </a:xfrm>
          <a:prstGeom prst="rect">
            <a:avLst/>
          </a:prstGeom>
        </p:spPr>
      </p:pic>
      <p:sp>
        <p:nvSpPr>
          <p:cNvPr id="5" name="Rectangle 4"/>
          <p:cNvSpPr/>
          <p:nvPr/>
        </p:nvSpPr>
        <p:spPr>
          <a:xfrm>
            <a:off x="10274969" y="3152275"/>
            <a:ext cx="1588169" cy="16723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400" b="1">
                <a:solidFill>
                  <a:schemeClr val="tx1"/>
                </a:solidFill>
              </a:rPr>
              <a:t>Le transit tubaire</a:t>
            </a:r>
          </a:p>
        </p:txBody>
      </p:sp>
    </p:spTree>
    <p:extLst>
      <p:ext uri="{BB962C8B-B14F-4D97-AF65-F5344CB8AC3E}">
        <p14:creationId xmlns:p14="http://schemas.microsoft.com/office/powerpoint/2010/main" val="384172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914775" y="228349"/>
            <a:ext cx="8167688" cy="9950290"/>
          </a:xfrm>
          <a:prstGeom prst="rect">
            <a:avLst/>
          </a:prstGeom>
        </p:spPr>
      </p:pic>
    </p:spTree>
    <p:extLst>
      <p:ext uri="{BB962C8B-B14F-4D97-AF65-F5344CB8AC3E}">
        <p14:creationId xmlns:p14="http://schemas.microsoft.com/office/powerpoint/2010/main" val="3156399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83217" y="-2975031"/>
            <a:ext cx="8071436" cy="9833031"/>
          </a:xfrm>
          <a:prstGeom prst="rect">
            <a:avLst/>
          </a:prstGeom>
        </p:spPr>
      </p:pic>
    </p:spTree>
    <p:extLst>
      <p:ext uri="{BB962C8B-B14F-4D97-AF65-F5344CB8AC3E}">
        <p14:creationId xmlns:p14="http://schemas.microsoft.com/office/powerpoint/2010/main" val="1815148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671" y="140314"/>
            <a:ext cx="11210201" cy="5201424"/>
          </a:xfrm>
          <a:prstGeom prst="rect">
            <a:avLst/>
          </a:prstGeom>
          <a:solidFill>
            <a:srgbClr val="65D8D5"/>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000" smtClean="0">
                <a:solidFill>
                  <a:schemeClr val="bg1"/>
                </a:solidFill>
              </a:rPr>
              <a:t>Les cellules les plus externes de la morula (qui est toujours enfermée dans la zone pellucide) commencent à se resserrer entre elles (c'est la compaction). Une paroi cellulaire épithéliale étanche se forme et les cellules qui la constituent s'aplatissent et rétrécissent. Les cellules s'adjoignent à l'aide de complexes de liaison, de tight junctions et de gap junctions. Une cavité se forme à l'intérieur du blastocyste et se remplit de liquide. Les deux à quatre cellules les plus internes de la jeune morula se développent pour former la masse cellulaire interne du blastocyste. </a:t>
            </a:r>
            <a:r>
              <a:rPr lang="fr-FR" sz="2400" b="1" smtClean="0">
                <a:solidFill>
                  <a:srgbClr val="FF0000"/>
                </a:solidFill>
              </a:rPr>
              <a:t>L'embryon à proprement parler se développera uniquement à partir de cette masse cellulaire (l'embryoblaste ou bouton embryonnaire).</a:t>
            </a:r>
            <a:r>
              <a:rPr lang="fr-FR" sz="2000" smtClean="0">
                <a:solidFill>
                  <a:srgbClr val="FF0000"/>
                </a:solidFill>
              </a:rPr>
              <a:t> </a:t>
            </a:r>
          </a:p>
          <a:p>
            <a:endParaRPr lang="fr-FR" sz="2000">
              <a:solidFill>
                <a:schemeClr val="bg1"/>
              </a:solidFill>
            </a:endParaRPr>
          </a:p>
          <a:p>
            <a:r>
              <a:rPr lang="fr-FR" sz="2000" smtClean="0">
                <a:solidFill>
                  <a:schemeClr val="bg1"/>
                </a:solidFill>
              </a:rPr>
              <a:t>Les cellule de l'embryoblaste s'accumulent à un pôle ; c'est le pôle embryonnaire du blastocyste. Les structures qui se sont formées sont: une masse cellulaire externe (le trophoblaste) qui est constituée de très nombreuses cellules et l'embryoblaste qui n'est constitué que de peu de cellules.</a:t>
            </a:r>
          </a:p>
          <a:p>
            <a:r>
              <a:rPr lang="fr-FR" sz="2000" smtClean="0">
                <a:solidFill>
                  <a:schemeClr val="bg1"/>
                </a:solidFill>
              </a:rPr>
              <a:t> Le rapport entre le nombre de cellules qu'il y a dans l'embryoblaste et le nombre de cellules qu'il y a dans le trophoblaste est de 1:10. Le trophoblaste entrera dans la constitution des enveloppes et des parties du placenta qui proviennent de l'enfant</a:t>
            </a:r>
          </a:p>
          <a:p>
            <a:endParaRPr lang="fr-FR" sz="2000">
              <a:solidFill>
                <a:schemeClr val="bg1"/>
              </a:solidFill>
              <a:latin typeface="Arial" panose="020B0604020202020204" pitchFamily="34" charset="0"/>
            </a:endParaRPr>
          </a:p>
        </p:txBody>
      </p:sp>
    </p:spTree>
    <p:extLst>
      <p:ext uri="{BB962C8B-B14F-4D97-AF65-F5344CB8AC3E}">
        <p14:creationId xmlns:p14="http://schemas.microsoft.com/office/powerpoint/2010/main" val="2058991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1717</TotalTime>
  <Words>976</Words>
  <Application>Microsoft Office PowerPoint</Application>
  <PresentationFormat>Grand écran</PresentationFormat>
  <Paragraphs>44</Paragraphs>
  <Slides>18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18</vt:i4>
      </vt:variant>
    </vt:vector>
  </HeadingPairs>
  <TitlesOfParts>
    <vt:vector size="22" baseType="lpstr">
      <vt:lpstr>Arial</vt:lpstr>
      <vt:lpstr>Calibri</vt:lpstr>
      <vt:lpstr>Calibri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4</cp:revision>
  <dcterms:created xsi:type="dcterms:W3CDTF">2021-01-25T18:22:10Z</dcterms:created>
  <dcterms:modified xsi:type="dcterms:W3CDTF">2021-03-06T19:44:25Z</dcterms:modified>
</cp:coreProperties>
</file>