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7" r:id="rId2"/>
    <p:sldId id="258" r:id="rId3"/>
    <p:sldId id="287" r:id="rId4"/>
    <p:sldId id="288" r:id="rId5"/>
    <p:sldId id="289" r:id="rId6"/>
    <p:sldId id="290" r:id="rId7"/>
    <p:sldId id="292" r:id="rId8"/>
    <p:sldId id="293" r:id="rId9"/>
    <p:sldId id="259" r:id="rId10"/>
    <p:sldId id="260" r:id="rId11"/>
    <p:sldId id="294" r:id="rId12"/>
    <p:sldId id="261" r:id="rId13"/>
    <p:sldId id="295" r:id="rId14"/>
    <p:sldId id="262" r:id="rId15"/>
    <p:sldId id="296" r:id="rId16"/>
    <p:sldId id="263" r:id="rId17"/>
    <p:sldId id="264" r:id="rId18"/>
    <p:sldId id="297" r:id="rId19"/>
    <p:sldId id="265" r:id="rId20"/>
    <p:sldId id="266" r:id="rId21"/>
    <p:sldId id="298" r:id="rId22"/>
    <p:sldId id="267" r:id="rId23"/>
    <p:sldId id="268" r:id="rId24"/>
    <p:sldId id="269" r:id="rId25"/>
    <p:sldId id="270" r:id="rId26"/>
    <p:sldId id="271" r:id="rId27"/>
    <p:sldId id="272" r:id="rId28"/>
    <p:sldId id="273" r:id="rId29"/>
    <p:sldId id="274" r:id="rId30"/>
    <p:sldId id="275" r:id="rId31"/>
    <p:sldId id="276" r:id="rId32"/>
    <p:sldId id="299" r:id="rId33"/>
    <p:sldId id="277" r:id="rId34"/>
    <p:sldId id="300" r:id="rId35"/>
    <p:sldId id="278" r:id="rId36"/>
    <p:sldId id="279" r:id="rId37"/>
    <p:sldId id="280" r:id="rId38"/>
    <p:sldId id="281" r:id="rId39"/>
    <p:sldId id="282" r:id="rId40"/>
    <p:sldId id="283" r:id="rId41"/>
    <p:sldId id="284" r:id="rId42"/>
    <p:sldId id="285" r:id="rId43"/>
    <p:sldId id="286" r:id="rId44"/>
    <p:sldId id="301" r:id="rId45"/>
  </p:sldIdLst>
  <p:sldSz cx="9144000" cy="756126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63" d="100"/>
          <a:sy n="63" d="100"/>
        </p:scale>
        <p:origin x="-1596" y="-108"/>
      </p:cViewPr>
      <p:guideLst>
        <p:guide orient="horz" pos="2382"/>
        <p:guide pos="2880"/>
      </p:guideLst>
    </p:cSldViewPr>
  </p:slideViewPr>
  <p:outlineViewPr>
    <p:cViewPr>
      <p:scale>
        <a:sx n="33" d="100"/>
        <a:sy n="33" d="100"/>
      </p:scale>
      <p:origin x="0" y="194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CCEDC-B176-46BE-B53A-E728C0DCB10F}" type="datetimeFigureOut">
              <a:rPr lang="fr-FR" smtClean="0"/>
              <a:t>19/09/2020</a:t>
            </a:fld>
            <a:endParaRPr lang="fr-FR"/>
          </a:p>
        </p:txBody>
      </p:sp>
      <p:sp>
        <p:nvSpPr>
          <p:cNvPr id="4" name="Espace réservé de l'image des diapositives 3"/>
          <p:cNvSpPr>
            <a:spLocks noGrp="1" noRot="1" noChangeAspect="1"/>
          </p:cNvSpPr>
          <p:nvPr>
            <p:ph type="sldImg" idx="2"/>
          </p:nvPr>
        </p:nvSpPr>
        <p:spPr>
          <a:xfrm>
            <a:off x="1355725" y="685800"/>
            <a:ext cx="41465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622CD-4A2C-4DF8-AB87-68338D956F74}" type="slidenum">
              <a:rPr lang="fr-FR" smtClean="0"/>
              <a:t>‹N°›</a:t>
            </a:fld>
            <a:endParaRPr lang="fr-FR"/>
          </a:p>
        </p:txBody>
      </p:sp>
    </p:spTree>
    <p:extLst>
      <p:ext uri="{BB962C8B-B14F-4D97-AF65-F5344CB8AC3E}">
        <p14:creationId xmlns:p14="http://schemas.microsoft.com/office/powerpoint/2010/main" val="2037240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566205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re 1"/>
          <p:cNvSpPr>
            <a:spLocks noGrp="1"/>
          </p:cNvSpPr>
          <p:nvPr>
            <p:ph type="ctrTitle"/>
          </p:nvPr>
        </p:nvSpPr>
        <p:spPr>
          <a:xfrm>
            <a:off x="685800" y="3699978"/>
            <a:ext cx="8077200" cy="1844948"/>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Cliquez pour modifier le style du titre</a:t>
            </a:r>
            <a:endParaRPr kumimoji="0" lang="en-US"/>
          </a:p>
        </p:txBody>
      </p:sp>
      <p:sp>
        <p:nvSpPr>
          <p:cNvPr id="3" name="Sous-titre 2"/>
          <p:cNvSpPr>
            <a:spLocks noGrp="1"/>
          </p:cNvSpPr>
          <p:nvPr>
            <p:ph type="subTitle" idx="1"/>
          </p:nvPr>
        </p:nvSpPr>
        <p:spPr>
          <a:xfrm>
            <a:off x="685800" y="2016337"/>
            <a:ext cx="8077200" cy="165339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21503442-ED4A-4583-A066-0629717A13A5}" type="datetime1">
              <a:rPr lang="fr-FR" smtClean="0">
                <a:solidFill>
                  <a:prstClr val="white">
                    <a:tint val="95000"/>
                  </a:prstClr>
                </a:solidFill>
              </a:rPr>
              <a:t>19/09/2020</a:t>
            </a:fld>
            <a:endParaRPr lang="fr-FR">
              <a:solidFill>
                <a:prstClr val="white">
                  <a:tint val="9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95000"/>
                  </a:prstClr>
                </a:solidFill>
              </a:rPr>
              <a:t>journée de formation et de sensibilisation- EPSP Batna- 30/05/2012</a:t>
            </a:r>
            <a:endParaRPr lang="fr-FR">
              <a:solidFill>
                <a:prstClr val="white">
                  <a:tint val="95000"/>
                </a:prstClr>
              </a:solidFill>
            </a:endParaRPr>
          </a:p>
        </p:txBody>
      </p:sp>
      <p:sp>
        <p:nvSpPr>
          <p:cNvPr id="6" name="Espace réservé du numéro de diapositive 5"/>
          <p:cNvSpPr>
            <a:spLocks noGrp="1"/>
          </p:cNvSpPr>
          <p:nvPr>
            <p:ph type="sldNum" sz="quarter" idx="12"/>
          </p:nvPr>
        </p:nvSpPr>
        <p:spPr/>
        <p:txBody>
          <a:bodyPr/>
          <a:lstStyle/>
          <a:p>
            <a:fld id="{0F6F02DD-1D7C-455B-922B-A33C3C392B9F}" type="slidenum">
              <a:rPr lang="fr-FR" smtClean="0">
                <a:solidFill>
                  <a:prstClr val="white">
                    <a:tint val="95000"/>
                  </a:prstClr>
                </a:solidFill>
              </a:rPr>
              <a:pPr/>
              <a:t>‹N°›</a:t>
            </a:fld>
            <a:endParaRPr lang="fr-FR">
              <a:solidFill>
                <a:prstClr val="white">
                  <a:tint val="95000"/>
                </a:prstClr>
              </a:solidFill>
            </a:endParaRPr>
          </a:p>
        </p:txBody>
      </p:sp>
      <p:sp>
        <p:nvSpPr>
          <p:cNvPr id="10" name="Rectangle 9"/>
          <p:cNvSpPr/>
          <p:nvPr/>
        </p:nvSpPr>
        <p:spPr bwMode="invGray">
          <a:xfrm>
            <a:off x="0" y="5654226"/>
            <a:ext cx="9144000" cy="5040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39645931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50F1FCB-C23E-4BEA-9EA3-CB16E73CC420}" type="datetime1">
              <a:rPr lang="fr-FR" smtClean="0">
                <a:solidFill>
                  <a:prstClr val="black">
                    <a:tint val="95000"/>
                  </a:prstClr>
                </a:solidFill>
              </a:rPr>
              <a:t>19/09/2020</a:t>
            </a:fld>
            <a:endParaRPr lang="fr-FR">
              <a:solidFill>
                <a:prstClr val="black">
                  <a:tint val="9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95000"/>
                  </a:prstClr>
                </a:solidFill>
              </a:rPr>
              <a:t>journée de formation et de sensibilisation- EPSP Batna- 30/05/2012</a:t>
            </a:r>
            <a:endParaRPr lang="fr-FR">
              <a:solidFill>
                <a:prstClr val="black">
                  <a:tint val="95000"/>
                </a:prstClr>
              </a:solidFill>
            </a:endParaRPr>
          </a:p>
        </p:txBody>
      </p:sp>
      <p:sp>
        <p:nvSpPr>
          <p:cNvPr id="6" name="Espace réservé du numéro de diapositive 5"/>
          <p:cNvSpPr>
            <a:spLocks noGrp="1"/>
          </p:cNvSpPr>
          <p:nvPr>
            <p:ph type="sldNum" sz="quarter" idx="12"/>
          </p:nvPr>
        </p:nvSpPr>
        <p:spPr/>
        <p:txBody>
          <a:bodyPr/>
          <a:lstStyle/>
          <a:p>
            <a:fld id="{0F6F02DD-1D7C-455B-922B-A33C3C392B9F}" type="slidenum">
              <a:rPr lang="fr-FR" smtClean="0">
                <a:solidFill>
                  <a:prstClr val="black">
                    <a:tint val="95000"/>
                  </a:prstClr>
                </a:solidFill>
              </a:rPr>
              <a:pPr/>
              <a:t>‹N°›</a:t>
            </a:fld>
            <a:endParaRPr lang="fr-FR">
              <a:solidFill>
                <a:prstClr val="black">
                  <a:tint val="95000"/>
                </a:prstClr>
              </a:solidFill>
            </a:endParaRPr>
          </a:p>
        </p:txBody>
      </p:sp>
    </p:spTree>
    <p:extLst>
      <p:ext uri="{BB962C8B-B14F-4D97-AF65-F5344CB8AC3E}">
        <p14:creationId xmlns:p14="http://schemas.microsoft.com/office/powerpoint/2010/main" val="253937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7561263"/>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8" name="Rectangle 7"/>
          <p:cNvSpPr/>
          <p:nvPr/>
        </p:nvSpPr>
        <p:spPr bwMode="ltGray">
          <a:xfrm>
            <a:off x="6647688" y="0"/>
            <a:ext cx="2514601" cy="75612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re vertical 1"/>
          <p:cNvSpPr>
            <a:spLocks noGrp="1"/>
          </p:cNvSpPr>
          <p:nvPr>
            <p:ph type="title" orient="vert"/>
          </p:nvPr>
        </p:nvSpPr>
        <p:spPr>
          <a:xfrm>
            <a:off x="6781800" y="302804"/>
            <a:ext cx="1905000" cy="6451578"/>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36057"/>
            <a:ext cx="6019800" cy="6451578"/>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803829F-E8BD-4647-BEE9-476EC5B07D75}" type="datetime1">
              <a:rPr lang="fr-FR" smtClean="0">
                <a:solidFill>
                  <a:prstClr val="black">
                    <a:tint val="95000"/>
                  </a:prstClr>
                </a:solidFill>
              </a:rPr>
              <a:t>19/09/2020</a:t>
            </a:fld>
            <a:endParaRPr lang="fr-FR">
              <a:solidFill>
                <a:prstClr val="black">
                  <a:tint val="95000"/>
                </a:prstClr>
              </a:solidFill>
            </a:endParaRPr>
          </a:p>
        </p:txBody>
      </p:sp>
      <p:sp>
        <p:nvSpPr>
          <p:cNvPr id="5" name="Espace réservé du pied de page 4"/>
          <p:cNvSpPr>
            <a:spLocks noGrp="1"/>
          </p:cNvSpPr>
          <p:nvPr>
            <p:ph type="ftr" sz="quarter" idx="11"/>
          </p:nvPr>
        </p:nvSpPr>
        <p:spPr>
          <a:xfrm>
            <a:off x="2640597" y="7031445"/>
            <a:ext cx="3836404" cy="402567"/>
          </a:xfrm>
        </p:spPr>
        <p:txBody>
          <a:bodyPr/>
          <a:lstStyle/>
          <a:p>
            <a:r>
              <a:rPr lang="fr-FR" smtClean="0">
                <a:solidFill>
                  <a:prstClr val="black">
                    <a:tint val="95000"/>
                  </a:prstClr>
                </a:solidFill>
              </a:rPr>
              <a:t>journée de formation et de sensibilisation- EPSP Batna- 30/05/2012</a:t>
            </a:r>
            <a:endParaRPr lang="fr-FR">
              <a:solidFill>
                <a:prstClr val="black">
                  <a:tint val="95000"/>
                </a:prstClr>
              </a:solidFill>
            </a:endParaRPr>
          </a:p>
        </p:txBody>
      </p:sp>
      <p:sp>
        <p:nvSpPr>
          <p:cNvPr id="6" name="Espace réservé du numéro de diapositive 5"/>
          <p:cNvSpPr>
            <a:spLocks noGrp="1"/>
          </p:cNvSpPr>
          <p:nvPr>
            <p:ph type="sldNum" sz="quarter" idx="12"/>
          </p:nvPr>
        </p:nvSpPr>
        <p:spPr/>
        <p:txBody>
          <a:bodyPr/>
          <a:lstStyle/>
          <a:p>
            <a:fld id="{0F6F02DD-1D7C-455B-922B-A33C3C392B9F}" type="slidenum">
              <a:rPr lang="fr-FR" smtClean="0">
                <a:solidFill>
                  <a:prstClr val="black">
                    <a:tint val="95000"/>
                  </a:prstClr>
                </a:solidFill>
              </a:rPr>
              <a:pPr/>
              <a:t>‹N°›</a:t>
            </a:fld>
            <a:endParaRPr lang="fr-FR">
              <a:solidFill>
                <a:prstClr val="black">
                  <a:tint val="95000"/>
                </a:prstClr>
              </a:solidFill>
            </a:endParaRPr>
          </a:p>
        </p:txBody>
      </p:sp>
    </p:spTree>
    <p:extLst>
      <p:ext uri="{BB962C8B-B14F-4D97-AF65-F5344CB8AC3E}">
        <p14:creationId xmlns:p14="http://schemas.microsoft.com/office/powerpoint/2010/main" val="89144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71388"/>
            <a:ext cx="8229600" cy="1381191"/>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A707861-4E9E-41D2-A6FC-338E862EE9A5}" type="datetime1">
              <a:rPr lang="fr-FR" smtClean="0">
                <a:solidFill>
                  <a:prstClr val="black">
                    <a:tint val="95000"/>
                  </a:prstClr>
                </a:solidFill>
              </a:rPr>
              <a:t>19/09/2020</a:t>
            </a:fld>
            <a:endParaRPr lang="fr-FR">
              <a:solidFill>
                <a:prstClr val="black">
                  <a:tint val="9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95000"/>
                  </a:prstClr>
                </a:solidFill>
              </a:rPr>
              <a:t>journée de formation et de sensibilisation- EPSP Batna- 30/05/2012</a:t>
            </a:r>
            <a:endParaRPr lang="fr-FR">
              <a:solidFill>
                <a:prstClr val="black">
                  <a:tint val="95000"/>
                </a:prstClr>
              </a:solidFill>
            </a:endParaRPr>
          </a:p>
        </p:txBody>
      </p:sp>
      <p:sp>
        <p:nvSpPr>
          <p:cNvPr id="6" name="Espace réservé du numéro de diapositive 5"/>
          <p:cNvSpPr>
            <a:spLocks noGrp="1"/>
          </p:cNvSpPr>
          <p:nvPr>
            <p:ph type="sldNum" sz="quarter" idx="12"/>
          </p:nvPr>
        </p:nvSpPr>
        <p:spPr/>
        <p:txBody>
          <a:bodyPr/>
          <a:lstStyle/>
          <a:p>
            <a:fld id="{0F6F02DD-1D7C-455B-922B-A33C3C392B9F}" type="slidenum">
              <a:rPr lang="fr-FR" smtClean="0">
                <a:solidFill>
                  <a:prstClr val="black">
                    <a:tint val="95000"/>
                  </a:prstClr>
                </a:solidFill>
              </a:rPr>
              <a:pPr/>
              <a:t>‹N°›</a:t>
            </a:fld>
            <a:endParaRPr lang="fr-FR">
              <a:solidFill>
                <a:prstClr val="black">
                  <a:tint val="95000"/>
                </a:prstClr>
              </a:solidFill>
            </a:endParaRPr>
          </a:p>
        </p:txBody>
      </p:sp>
    </p:spTree>
    <p:extLst>
      <p:ext uri="{BB962C8B-B14F-4D97-AF65-F5344CB8AC3E}">
        <p14:creationId xmlns:p14="http://schemas.microsoft.com/office/powerpoint/2010/main" val="405558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8693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12" name="Rectangle 11"/>
          <p:cNvSpPr/>
          <p:nvPr/>
        </p:nvSpPr>
        <p:spPr bwMode="invGray">
          <a:xfrm>
            <a:off x="0" y="2869399"/>
            <a:ext cx="9144000" cy="5040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re 1"/>
          <p:cNvSpPr>
            <a:spLocks noGrp="1"/>
          </p:cNvSpPr>
          <p:nvPr>
            <p:ph type="title"/>
          </p:nvPr>
        </p:nvSpPr>
        <p:spPr>
          <a:xfrm>
            <a:off x="749808" y="131062"/>
            <a:ext cx="8013192" cy="1804621"/>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40664" y="2016337"/>
            <a:ext cx="8022336" cy="756126"/>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DCC7A954-C37C-40F0-B22C-A77429AB0079}" type="datetime1">
              <a:rPr lang="fr-FR" smtClean="0">
                <a:solidFill>
                  <a:prstClr val="white">
                    <a:tint val="95000"/>
                  </a:prstClr>
                </a:solidFill>
              </a:rPr>
              <a:t>19/09/2020</a:t>
            </a:fld>
            <a:endParaRPr lang="fr-FR">
              <a:solidFill>
                <a:prstClr val="white">
                  <a:tint val="9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white">
                    <a:tint val="95000"/>
                  </a:prstClr>
                </a:solidFill>
              </a:rPr>
              <a:t>journée de formation et de sensibilisation- EPSP Batna- 30/05/2012</a:t>
            </a:r>
            <a:endParaRPr lang="fr-FR">
              <a:solidFill>
                <a:prstClr val="white">
                  <a:tint val="95000"/>
                </a:prstClr>
              </a:solidFill>
            </a:endParaRPr>
          </a:p>
        </p:txBody>
      </p:sp>
      <p:sp>
        <p:nvSpPr>
          <p:cNvPr id="6" name="Espace réservé du numéro de diapositive 5"/>
          <p:cNvSpPr>
            <a:spLocks noGrp="1"/>
          </p:cNvSpPr>
          <p:nvPr>
            <p:ph type="sldNum" sz="quarter" idx="12"/>
          </p:nvPr>
        </p:nvSpPr>
        <p:spPr/>
        <p:txBody>
          <a:bodyPr/>
          <a:lstStyle/>
          <a:p>
            <a:fld id="{0F6F02DD-1D7C-455B-922B-A33C3C392B9F}" type="slidenum">
              <a:rPr lang="fr-FR" smtClean="0">
                <a:solidFill>
                  <a:prstClr val="white">
                    <a:tint val="95000"/>
                  </a:prstClr>
                </a:solidFill>
              </a:rPr>
              <a:pPr/>
              <a:t>‹N°›</a:t>
            </a:fld>
            <a:endParaRPr lang="fr-FR">
              <a:solidFill>
                <a:prstClr val="white">
                  <a:tint val="95000"/>
                </a:prstClr>
              </a:solidFill>
            </a:endParaRPr>
          </a:p>
        </p:txBody>
      </p:sp>
    </p:spTree>
    <p:extLst>
      <p:ext uri="{BB962C8B-B14F-4D97-AF65-F5344CB8AC3E}">
        <p14:creationId xmlns:p14="http://schemas.microsoft.com/office/powerpoint/2010/main" val="40505075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55846"/>
            <a:ext cx="4038600" cy="509797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55846"/>
            <a:ext cx="4038600" cy="50979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68CD9494-63EC-4068-BF0E-9ECE4FCE245E}" type="datetime1">
              <a:rPr lang="fr-FR" smtClean="0">
                <a:solidFill>
                  <a:prstClr val="black">
                    <a:tint val="95000"/>
                  </a:prstClr>
                </a:solidFill>
              </a:rPr>
              <a:t>19/09/2020</a:t>
            </a:fld>
            <a:endParaRPr lang="fr-FR">
              <a:solidFill>
                <a:prstClr val="black">
                  <a:tint val="9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95000"/>
                  </a:prstClr>
                </a:solidFill>
              </a:rPr>
              <a:t>journée de formation et de sensibilisation- EPSP Batna- 30/05/2012</a:t>
            </a:r>
            <a:endParaRPr lang="fr-FR">
              <a:solidFill>
                <a:prstClr val="black">
                  <a:tint val="95000"/>
                </a:prstClr>
              </a:solidFill>
            </a:endParaRPr>
          </a:p>
        </p:txBody>
      </p:sp>
      <p:sp>
        <p:nvSpPr>
          <p:cNvPr id="7" name="Espace réservé du numéro de diapositive 6"/>
          <p:cNvSpPr>
            <a:spLocks noGrp="1"/>
          </p:cNvSpPr>
          <p:nvPr>
            <p:ph type="sldNum" sz="quarter" idx="12"/>
          </p:nvPr>
        </p:nvSpPr>
        <p:spPr/>
        <p:txBody>
          <a:bodyPr/>
          <a:lstStyle/>
          <a:p>
            <a:fld id="{0F6F02DD-1D7C-455B-922B-A33C3C392B9F}" type="slidenum">
              <a:rPr lang="fr-FR" smtClean="0">
                <a:solidFill>
                  <a:prstClr val="black">
                    <a:tint val="95000"/>
                  </a:prstClr>
                </a:solidFill>
              </a:rPr>
              <a:pPr/>
              <a:t>‹N°›</a:t>
            </a:fld>
            <a:endParaRPr lang="fr-FR">
              <a:solidFill>
                <a:prstClr val="black">
                  <a:tint val="95000"/>
                </a:prstClr>
              </a:solidFill>
            </a:endParaRPr>
          </a:p>
        </p:txBody>
      </p:sp>
    </p:spTree>
    <p:extLst>
      <p:ext uri="{BB962C8B-B14F-4D97-AF65-F5344CB8AC3E}">
        <p14:creationId xmlns:p14="http://schemas.microsoft.com/office/powerpoint/2010/main" val="95177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73213"/>
            <a:ext cx="4040188" cy="788712"/>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2"/>
          </p:nvPr>
        </p:nvSpPr>
        <p:spPr>
          <a:xfrm>
            <a:off x="457200" y="2700701"/>
            <a:ext cx="4040188"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6" y="1873213"/>
            <a:ext cx="4041775" cy="788712"/>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6" name="Espace réservé du contenu 5"/>
          <p:cNvSpPr>
            <a:spLocks noGrp="1"/>
          </p:cNvSpPr>
          <p:nvPr>
            <p:ph sz="quarter" idx="4"/>
          </p:nvPr>
        </p:nvSpPr>
        <p:spPr>
          <a:xfrm>
            <a:off x="4645026" y="2700701"/>
            <a:ext cx="4041775" cy="4356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FB6B945-DE5C-44CC-B0B0-E11D8739B65B}" type="datetime1">
              <a:rPr lang="fr-FR" smtClean="0">
                <a:solidFill>
                  <a:prstClr val="black">
                    <a:tint val="95000"/>
                  </a:prstClr>
                </a:solidFill>
              </a:rPr>
              <a:t>19/09/2020</a:t>
            </a:fld>
            <a:endParaRPr lang="fr-FR">
              <a:solidFill>
                <a:prstClr val="black">
                  <a:tint val="95000"/>
                </a:prstClr>
              </a:solidFill>
            </a:endParaRPr>
          </a:p>
        </p:txBody>
      </p:sp>
      <p:sp>
        <p:nvSpPr>
          <p:cNvPr id="8" name="Espace réservé du pied de page 7"/>
          <p:cNvSpPr>
            <a:spLocks noGrp="1"/>
          </p:cNvSpPr>
          <p:nvPr>
            <p:ph type="ftr" sz="quarter" idx="11"/>
          </p:nvPr>
        </p:nvSpPr>
        <p:spPr/>
        <p:txBody>
          <a:bodyPr/>
          <a:lstStyle/>
          <a:p>
            <a:r>
              <a:rPr lang="fr-FR" smtClean="0">
                <a:solidFill>
                  <a:prstClr val="black">
                    <a:tint val="95000"/>
                  </a:prstClr>
                </a:solidFill>
              </a:rPr>
              <a:t>journée de formation et de sensibilisation- EPSP Batna- 30/05/2012</a:t>
            </a:r>
            <a:endParaRPr lang="fr-FR">
              <a:solidFill>
                <a:prstClr val="black">
                  <a:tint val="95000"/>
                </a:prstClr>
              </a:solidFill>
            </a:endParaRPr>
          </a:p>
        </p:txBody>
      </p:sp>
      <p:sp>
        <p:nvSpPr>
          <p:cNvPr id="9" name="Espace réservé du numéro de diapositive 8"/>
          <p:cNvSpPr>
            <a:spLocks noGrp="1"/>
          </p:cNvSpPr>
          <p:nvPr>
            <p:ph type="sldNum" sz="quarter" idx="12"/>
          </p:nvPr>
        </p:nvSpPr>
        <p:spPr/>
        <p:txBody>
          <a:bodyPr/>
          <a:lstStyle/>
          <a:p>
            <a:fld id="{0F6F02DD-1D7C-455B-922B-A33C3C392B9F}" type="slidenum">
              <a:rPr lang="fr-FR" smtClean="0">
                <a:solidFill>
                  <a:prstClr val="black">
                    <a:tint val="95000"/>
                  </a:prstClr>
                </a:solidFill>
              </a:rPr>
              <a:pPr/>
              <a:t>‹N°›</a:t>
            </a:fld>
            <a:endParaRPr lang="fr-FR">
              <a:solidFill>
                <a:prstClr val="black">
                  <a:tint val="95000"/>
                </a:prstClr>
              </a:solidFill>
            </a:endParaRPr>
          </a:p>
        </p:txBody>
      </p:sp>
    </p:spTree>
    <p:extLst>
      <p:ext uri="{BB962C8B-B14F-4D97-AF65-F5344CB8AC3E}">
        <p14:creationId xmlns:p14="http://schemas.microsoft.com/office/powerpoint/2010/main" val="213709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F69F47D6-D84E-4E47-9D27-74D6E869B92C}" type="datetime1">
              <a:rPr lang="fr-FR" smtClean="0">
                <a:solidFill>
                  <a:prstClr val="black">
                    <a:tint val="95000"/>
                  </a:prstClr>
                </a:solidFill>
              </a:rPr>
              <a:t>19/09/2020</a:t>
            </a:fld>
            <a:endParaRPr lang="fr-FR">
              <a:solidFill>
                <a:prstClr val="black">
                  <a:tint val="95000"/>
                </a:prstClr>
              </a:solidFill>
            </a:endParaRPr>
          </a:p>
        </p:txBody>
      </p:sp>
      <p:sp>
        <p:nvSpPr>
          <p:cNvPr id="4" name="Espace réservé du pied de page 3"/>
          <p:cNvSpPr>
            <a:spLocks noGrp="1"/>
          </p:cNvSpPr>
          <p:nvPr>
            <p:ph type="ftr" sz="quarter" idx="11"/>
          </p:nvPr>
        </p:nvSpPr>
        <p:spPr/>
        <p:txBody>
          <a:bodyPr/>
          <a:lstStyle/>
          <a:p>
            <a:r>
              <a:rPr lang="fr-FR" smtClean="0">
                <a:solidFill>
                  <a:prstClr val="black">
                    <a:tint val="95000"/>
                  </a:prstClr>
                </a:solidFill>
              </a:rPr>
              <a:t>journée de formation et de sensibilisation- EPSP Batna- 30/05/2012</a:t>
            </a:r>
            <a:endParaRPr lang="fr-FR">
              <a:solidFill>
                <a:prstClr val="black">
                  <a:tint val="95000"/>
                </a:prstClr>
              </a:solidFill>
            </a:endParaRPr>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‹N°›</a:t>
            </a:fld>
            <a:endParaRPr lang="fr-FR">
              <a:solidFill>
                <a:prstClr val="black">
                  <a:tint val="95000"/>
                </a:prstClr>
              </a:solidFill>
            </a:endParaRPr>
          </a:p>
        </p:txBody>
      </p:sp>
    </p:spTree>
    <p:extLst>
      <p:ext uri="{BB962C8B-B14F-4D97-AF65-F5344CB8AC3E}">
        <p14:creationId xmlns:p14="http://schemas.microsoft.com/office/powerpoint/2010/main" val="79427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0D5A1F-577C-4AC9-A574-E109D36D04DB}" type="datetime1">
              <a:rPr lang="fr-FR" smtClean="0">
                <a:solidFill>
                  <a:prstClr val="black">
                    <a:tint val="95000"/>
                  </a:prstClr>
                </a:solidFill>
              </a:rPr>
              <a:t>19/09/2020</a:t>
            </a:fld>
            <a:endParaRPr lang="fr-FR">
              <a:solidFill>
                <a:prstClr val="black">
                  <a:tint val="95000"/>
                </a:prstClr>
              </a:solidFill>
            </a:endParaRPr>
          </a:p>
        </p:txBody>
      </p:sp>
      <p:sp>
        <p:nvSpPr>
          <p:cNvPr id="3" name="Espace réservé du pied de page 2"/>
          <p:cNvSpPr>
            <a:spLocks noGrp="1"/>
          </p:cNvSpPr>
          <p:nvPr>
            <p:ph type="ftr" sz="quarter" idx="11"/>
          </p:nvPr>
        </p:nvSpPr>
        <p:spPr/>
        <p:txBody>
          <a:bodyPr/>
          <a:lstStyle/>
          <a:p>
            <a:r>
              <a:rPr lang="fr-FR" smtClean="0">
                <a:solidFill>
                  <a:prstClr val="black">
                    <a:tint val="95000"/>
                  </a:prstClr>
                </a:solidFill>
              </a:rPr>
              <a:t>journée de formation et de sensibilisation- EPSP Batna- 30/05/2012</a:t>
            </a:r>
            <a:endParaRPr lang="fr-FR">
              <a:solidFill>
                <a:prstClr val="black">
                  <a:tint val="95000"/>
                </a:prstClr>
              </a:solidFill>
            </a:endParaRPr>
          </a:p>
        </p:txBody>
      </p:sp>
      <p:sp>
        <p:nvSpPr>
          <p:cNvPr id="4" name="Espace réservé du numéro de diapositive 3"/>
          <p:cNvSpPr>
            <a:spLocks noGrp="1"/>
          </p:cNvSpPr>
          <p:nvPr>
            <p:ph type="sldNum" sz="quarter" idx="12"/>
          </p:nvPr>
        </p:nvSpPr>
        <p:spPr/>
        <p:txBody>
          <a:bodyPr/>
          <a:lstStyle/>
          <a:p>
            <a:fld id="{0F6F02DD-1D7C-455B-922B-A33C3C392B9F}" type="slidenum">
              <a:rPr lang="fr-FR" smtClean="0">
                <a:solidFill>
                  <a:prstClr val="black">
                    <a:tint val="95000"/>
                  </a:prstClr>
                </a:solidFill>
              </a:rPr>
              <a:pPr/>
              <a:t>‹N°›</a:t>
            </a:fld>
            <a:endParaRPr lang="fr-FR">
              <a:solidFill>
                <a:prstClr val="black">
                  <a:tint val="95000"/>
                </a:prstClr>
              </a:solidFill>
            </a:endParaRPr>
          </a:p>
        </p:txBody>
      </p:sp>
    </p:spTree>
    <p:extLst>
      <p:ext uri="{BB962C8B-B14F-4D97-AF65-F5344CB8AC3E}">
        <p14:creationId xmlns:p14="http://schemas.microsoft.com/office/powerpoint/2010/main" val="154717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68028"/>
            <a:ext cx="2523744" cy="1078740"/>
          </a:xfrm>
        </p:spPr>
        <p:txBody>
          <a:bodyPr vert="horz" lIns="73152" rIns="45720" bIns="0" rtlCol="0" anchor="b">
            <a:normAutofit/>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3019378" y="1921886"/>
            <a:ext cx="5920641" cy="50263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907425"/>
            <a:ext cx="2468880" cy="50408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318A63D-B3CB-495B-82B1-2969D61C4057}" type="datetime1">
              <a:rPr lang="fr-FR" smtClean="0">
                <a:solidFill>
                  <a:prstClr val="black">
                    <a:tint val="95000"/>
                  </a:prstClr>
                </a:solidFill>
              </a:rPr>
              <a:t>19/09/2020</a:t>
            </a:fld>
            <a:endParaRPr lang="fr-FR">
              <a:solidFill>
                <a:prstClr val="black">
                  <a:tint val="95000"/>
                </a:prstClr>
              </a:solidFill>
            </a:endParaRPr>
          </a:p>
        </p:txBody>
      </p:sp>
      <p:sp>
        <p:nvSpPr>
          <p:cNvPr id="6" name="Espace réservé du pied de page 5"/>
          <p:cNvSpPr>
            <a:spLocks noGrp="1"/>
          </p:cNvSpPr>
          <p:nvPr>
            <p:ph type="ftr" sz="quarter" idx="11"/>
          </p:nvPr>
        </p:nvSpPr>
        <p:spPr/>
        <p:txBody>
          <a:bodyPr/>
          <a:lstStyle/>
          <a:p>
            <a:r>
              <a:rPr lang="fr-FR" smtClean="0">
                <a:solidFill>
                  <a:prstClr val="black">
                    <a:tint val="95000"/>
                  </a:prstClr>
                </a:solidFill>
              </a:rPr>
              <a:t>journée de formation et de sensibilisation- EPSP Batna- 30/05/2012</a:t>
            </a:r>
            <a:endParaRPr lang="fr-FR">
              <a:solidFill>
                <a:prstClr val="black">
                  <a:tint val="95000"/>
                </a:prstClr>
              </a:solidFill>
            </a:endParaRPr>
          </a:p>
        </p:txBody>
      </p:sp>
      <p:sp>
        <p:nvSpPr>
          <p:cNvPr id="7" name="Espace réservé du numéro de diapositive 6"/>
          <p:cNvSpPr>
            <a:spLocks noGrp="1"/>
          </p:cNvSpPr>
          <p:nvPr>
            <p:ph type="sldNum" sz="quarter" idx="12"/>
          </p:nvPr>
        </p:nvSpPr>
        <p:spPr/>
        <p:txBody>
          <a:bodyPr/>
          <a:lstStyle/>
          <a:p>
            <a:fld id="{0F6F02DD-1D7C-455B-922B-A33C3C392B9F}" type="slidenum">
              <a:rPr lang="fr-FR" smtClean="0">
                <a:solidFill>
                  <a:prstClr val="black">
                    <a:tint val="95000"/>
                  </a:prstClr>
                </a:solidFill>
              </a:rPr>
              <a:pPr/>
              <a:t>‹N°›</a:t>
            </a:fld>
            <a:endParaRPr lang="fr-FR">
              <a:solidFill>
                <a:prstClr val="black">
                  <a:tint val="95000"/>
                </a:prstClr>
              </a:solidFill>
            </a:endParaRPr>
          </a:p>
        </p:txBody>
      </p:sp>
      <p:sp>
        <p:nvSpPr>
          <p:cNvPr id="12" name="Rectangle 11"/>
          <p:cNvSpPr/>
          <p:nvPr/>
        </p:nvSpPr>
        <p:spPr bwMode="invGray">
          <a:xfrm>
            <a:off x="2855737" y="0"/>
            <a:ext cx="45720" cy="1602988"/>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1602988"/>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Tree>
    <p:extLst>
      <p:ext uri="{BB962C8B-B14F-4D97-AF65-F5344CB8AC3E}">
        <p14:creationId xmlns:p14="http://schemas.microsoft.com/office/powerpoint/2010/main" val="138344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71389"/>
            <a:ext cx="2525150" cy="1078740"/>
          </a:xfrm>
        </p:spPr>
        <p:txBody>
          <a:bodyPr lIns="73152" bIns="0" anchor="b">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903806" y="1637070"/>
            <a:ext cx="6247397" cy="5924193"/>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905438"/>
            <a:ext cx="2468880" cy="50408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164592" y="1290456"/>
            <a:ext cx="2523744" cy="221797"/>
          </a:xfrm>
        </p:spPr>
        <p:txBody>
          <a:bodyPr/>
          <a:lstStyle/>
          <a:p>
            <a:fld id="{C1A4EE23-7613-4864-B370-1ED2BC0DA0ED}" type="datetime1">
              <a:rPr lang="fr-FR" smtClean="0">
                <a:solidFill>
                  <a:prstClr val="black">
                    <a:tint val="95000"/>
                  </a:prstClr>
                </a:solidFill>
              </a:rPr>
              <a:t>19/09/2020</a:t>
            </a:fld>
            <a:endParaRPr lang="fr-FR">
              <a:solidFill>
                <a:prstClr val="black">
                  <a:tint val="95000"/>
                </a:prstClr>
              </a:solidFill>
            </a:endParaRPr>
          </a:p>
        </p:txBody>
      </p:sp>
      <p:sp>
        <p:nvSpPr>
          <p:cNvPr id="11" name="Rectangle 10"/>
          <p:cNvSpPr/>
          <p:nvPr/>
        </p:nvSpPr>
        <p:spPr>
          <a:xfrm>
            <a:off x="2855737" y="0"/>
            <a:ext cx="45720" cy="7561263"/>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bwMode="invGray">
          <a:xfrm>
            <a:off x="2855737" y="0"/>
            <a:ext cx="45720" cy="7561263"/>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6" name="Espace réservé du pied de page 5"/>
          <p:cNvSpPr>
            <a:spLocks noGrp="1"/>
          </p:cNvSpPr>
          <p:nvPr>
            <p:ph type="ftr" sz="quarter" idx="11"/>
          </p:nvPr>
        </p:nvSpPr>
        <p:spPr>
          <a:xfrm>
            <a:off x="3035808" y="1290456"/>
            <a:ext cx="5193792" cy="221797"/>
          </a:xfrm>
        </p:spPr>
        <p:txBody>
          <a:bodyPr/>
          <a:lstStyle>
            <a:lvl1pPr>
              <a:defRPr>
                <a:solidFill>
                  <a:schemeClr val="bg1">
                    <a:shade val="50000"/>
                  </a:schemeClr>
                </a:solidFill>
              </a:defRPr>
            </a:lvl1pPr>
          </a:lstStyle>
          <a:p>
            <a:r>
              <a:rPr lang="fr-FR" smtClean="0">
                <a:solidFill>
                  <a:prstClr val="white">
                    <a:shade val="50000"/>
                  </a:prstClr>
                </a:solidFill>
              </a:rPr>
              <a:t>journée de formation et de sensibilisation- EPSP Batna- 30/05/2012</a:t>
            </a:r>
            <a:endParaRPr lang="fr-FR">
              <a:solidFill>
                <a:prstClr val="white">
                  <a:shade val="50000"/>
                </a:prstClr>
              </a:solidFill>
            </a:endParaRPr>
          </a:p>
        </p:txBody>
      </p:sp>
      <p:sp>
        <p:nvSpPr>
          <p:cNvPr id="7" name="Espace réservé du numéro de diapositive 6"/>
          <p:cNvSpPr>
            <a:spLocks noGrp="1"/>
          </p:cNvSpPr>
          <p:nvPr>
            <p:ph type="sldNum" sz="quarter" idx="12"/>
          </p:nvPr>
        </p:nvSpPr>
        <p:spPr>
          <a:xfrm>
            <a:off x="8339328" y="1290456"/>
            <a:ext cx="733864" cy="221797"/>
          </a:xfrm>
        </p:spPr>
        <p:txBody>
          <a:bodyPr/>
          <a:lstStyle/>
          <a:p>
            <a:fld id="{0F6F02DD-1D7C-455B-922B-A33C3C392B9F}" type="slidenum">
              <a:rPr lang="fr-FR" smtClean="0">
                <a:solidFill>
                  <a:prstClr val="black">
                    <a:tint val="95000"/>
                  </a:prstClr>
                </a:solidFill>
              </a:rPr>
              <a:pPr/>
              <a:t>‹N°›</a:t>
            </a:fld>
            <a:endParaRPr lang="fr-FR">
              <a:solidFill>
                <a:prstClr val="black">
                  <a:tint val="95000"/>
                </a:prstClr>
              </a:solidFill>
            </a:endParaRPr>
          </a:p>
        </p:txBody>
      </p:sp>
    </p:spTree>
    <p:extLst>
      <p:ext uri="{BB962C8B-B14F-4D97-AF65-F5344CB8AC3E}">
        <p14:creationId xmlns:p14="http://schemas.microsoft.com/office/powerpoint/2010/main" val="329673559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583141"/>
            <a:ext cx="9144000" cy="5040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7" name="Rectangle 6"/>
          <p:cNvSpPr/>
          <p:nvPr/>
        </p:nvSpPr>
        <p:spPr bwMode="ltGray">
          <a:xfrm>
            <a:off x="1" y="1"/>
            <a:ext cx="9143999" cy="1580757"/>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Espace réservé du titre 1"/>
          <p:cNvSpPr>
            <a:spLocks noGrp="1"/>
          </p:cNvSpPr>
          <p:nvPr>
            <p:ph type="title"/>
          </p:nvPr>
        </p:nvSpPr>
        <p:spPr>
          <a:xfrm>
            <a:off x="457200" y="168028"/>
            <a:ext cx="8229600" cy="1379354"/>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957231"/>
            <a:ext cx="8229600" cy="5099948"/>
          </a:xfrm>
          <a:prstGeom prst="rect">
            <a:avLst/>
          </a:prstGeom>
        </p:spPr>
        <p:txBody>
          <a:bodyPr vert="horz" lIns="54864" tIns="91440" rtlCol="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7141191"/>
            <a:ext cx="2133600" cy="302451"/>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30B4C9E-D852-4402-94C9-4B6AB7FEE6FC}" type="datetime1">
              <a:rPr lang="fr-FR" smtClean="0">
                <a:solidFill>
                  <a:prstClr val="black">
                    <a:tint val="95000"/>
                  </a:prstClr>
                </a:solidFill>
              </a:rPr>
              <a:t>19/09/2020</a:t>
            </a:fld>
            <a:endParaRPr lang="fr-FR">
              <a:solidFill>
                <a:prstClr val="black">
                  <a:tint val="95000"/>
                </a:prstClr>
              </a:solidFill>
            </a:endParaRPr>
          </a:p>
        </p:txBody>
      </p:sp>
      <p:sp>
        <p:nvSpPr>
          <p:cNvPr id="5" name="Espace réservé du pied de page 4"/>
          <p:cNvSpPr>
            <a:spLocks noGrp="1"/>
          </p:cNvSpPr>
          <p:nvPr>
            <p:ph type="ftr" sz="quarter" idx="3"/>
          </p:nvPr>
        </p:nvSpPr>
        <p:spPr>
          <a:xfrm>
            <a:off x="2640597" y="7141191"/>
            <a:ext cx="5507719" cy="302451"/>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fr-FR" smtClean="0">
                <a:solidFill>
                  <a:prstClr val="black">
                    <a:tint val="95000"/>
                  </a:prstClr>
                </a:solidFill>
              </a:rPr>
              <a:t>journée de formation et de sensibilisation- EPSP Batna- 30/05/2012</a:t>
            </a:r>
            <a:endParaRPr lang="fr-FR">
              <a:solidFill>
                <a:prstClr val="black">
                  <a:tint val="95000"/>
                </a:prstClr>
              </a:solidFill>
            </a:endParaRPr>
          </a:p>
        </p:txBody>
      </p:sp>
      <p:sp>
        <p:nvSpPr>
          <p:cNvPr id="6" name="Espace réservé du numéro de diapositive 5"/>
          <p:cNvSpPr>
            <a:spLocks noGrp="1"/>
          </p:cNvSpPr>
          <p:nvPr>
            <p:ph type="sldNum" sz="quarter" idx="4"/>
          </p:nvPr>
        </p:nvSpPr>
        <p:spPr>
          <a:xfrm>
            <a:off x="8204396" y="7141191"/>
            <a:ext cx="733864" cy="302451"/>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F6F02DD-1D7C-455B-922B-A33C3C392B9F}" type="slidenum">
              <a:rPr lang="fr-FR" smtClean="0">
                <a:solidFill>
                  <a:prstClr val="black">
                    <a:tint val="95000"/>
                  </a:prstClr>
                </a:solidFill>
              </a:rPr>
              <a:pPr/>
              <a:t>‹N°›</a:t>
            </a:fld>
            <a:endParaRPr lang="fr-FR">
              <a:solidFill>
                <a:prstClr val="black">
                  <a:tint val="95000"/>
                </a:prstClr>
              </a:solidFill>
            </a:endParaRPr>
          </a:p>
        </p:txBody>
      </p:sp>
    </p:spTree>
    <p:extLst>
      <p:ext uri="{BB962C8B-B14F-4D97-AF65-F5344CB8AC3E}">
        <p14:creationId xmlns:p14="http://schemas.microsoft.com/office/powerpoint/2010/main" val="2984307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705662"/>
            <a:ext cx="8077200" cy="1488833"/>
          </a:xfrm>
        </p:spPr>
        <p:txBody>
          <a:bodyPr>
            <a:noAutofit/>
          </a:bodyPr>
          <a:lstStyle/>
          <a:p>
            <a:pPr algn="ctr"/>
            <a:r>
              <a:rPr lang="fr-FR" sz="2400" dirty="0" smtClean="0"/>
              <a:t>Pr W BENHASSINE</a:t>
            </a:r>
            <a:br>
              <a:rPr lang="fr-FR" sz="2400" dirty="0" smtClean="0"/>
            </a:br>
            <a:r>
              <a:rPr lang="fr-FR" sz="2400" dirty="0"/>
              <a:t>M</a:t>
            </a:r>
            <a:r>
              <a:rPr lang="fr-FR" sz="2400" dirty="0" smtClean="0"/>
              <a:t>édecin du travail</a:t>
            </a:r>
            <a:br>
              <a:rPr lang="fr-FR" sz="2400" dirty="0" smtClean="0"/>
            </a:br>
            <a:r>
              <a:rPr lang="fr-FR" sz="2400" dirty="0" smtClean="0"/>
              <a:t>Ergonome</a:t>
            </a:r>
            <a:endParaRPr lang="fr-FR" sz="2400" dirty="0"/>
          </a:p>
        </p:txBody>
      </p:sp>
      <p:sp>
        <p:nvSpPr>
          <p:cNvPr id="3" name="Sous-titre 2"/>
          <p:cNvSpPr>
            <a:spLocks noGrp="1"/>
          </p:cNvSpPr>
          <p:nvPr>
            <p:ph type="subTitle" idx="1"/>
          </p:nvPr>
        </p:nvSpPr>
        <p:spPr/>
        <p:txBody>
          <a:bodyPr>
            <a:normAutofit/>
          </a:bodyPr>
          <a:lstStyle/>
          <a:p>
            <a:pPr algn="ctr"/>
            <a:r>
              <a:rPr lang="fr-FR" sz="4700" b="1" dirty="0">
                <a:solidFill>
                  <a:srgbClr val="F0AD00">
                    <a:satMod val="150000"/>
                  </a:srgbClr>
                </a:solidFill>
                <a:ea typeface="+mj-ea"/>
                <a:cs typeface="+mj-cs"/>
              </a:rPr>
              <a:t>Les rayonnements ionisants:</a:t>
            </a:r>
            <a:br>
              <a:rPr lang="fr-FR" sz="4700" b="1" dirty="0">
                <a:solidFill>
                  <a:srgbClr val="F0AD00">
                    <a:satMod val="150000"/>
                  </a:srgbClr>
                </a:solidFill>
                <a:ea typeface="+mj-ea"/>
                <a:cs typeface="+mj-cs"/>
              </a:rPr>
            </a:br>
            <a:r>
              <a:rPr lang="fr-FR" sz="4700" b="1" dirty="0">
                <a:solidFill>
                  <a:srgbClr val="F0AD00">
                    <a:satMod val="150000"/>
                  </a:srgbClr>
                </a:solidFill>
                <a:ea typeface="+mj-ea"/>
                <a:cs typeface="+mj-cs"/>
              </a:rPr>
              <a:t>risques et prévention</a:t>
            </a:r>
            <a:endParaRPr lang="fr-FR" sz="2800" dirty="0" smtClean="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white">
                    <a:tint val="95000"/>
                  </a:prstClr>
                </a:solidFill>
              </a:rPr>
              <a:pPr/>
              <a:t>1</a:t>
            </a:fld>
            <a:endParaRPr lang="fr-FR">
              <a:solidFill>
                <a:prstClr val="white">
                  <a:tint val="95000"/>
                </a:prstClr>
              </a:solidFill>
            </a:endParaRPr>
          </a:p>
        </p:txBody>
      </p:sp>
    </p:spTree>
    <p:extLst>
      <p:ext uri="{BB962C8B-B14F-4D97-AF65-F5344CB8AC3E}">
        <p14:creationId xmlns:p14="http://schemas.microsoft.com/office/powerpoint/2010/main" val="412821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DEFINITIONS: limites de doses</a:t>
            </a: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11337210"/>
              </p:ext>
            </p:extLst>
          </p:nvPr>
        </p:nvGraphicFramePr>
        <p:xfrm>
          <a:off x="457200" y="1956825"/>
          <a:ext cx="8229600" cy="5397859"/>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25859">
                <a:tc rowSpan="2">
                  <a:txBody>
                    <a:bodyPr/>
                    <a:lstStyle/>
                    <a:p>
                      <a:pPr marL="548640" indent="-548640" algn="ctr">
                        <a:spcAft>
                          <a:spcPts val="0"/>
                        </a:spcAft>
                      </a:pPr>
                      <a:r>
                        <a:rPr lang="fr-FR" sz="3500" b="1" dirty="0">
                          <a:solidFill>
                            <a:schemeClr val="tx1"/>
                          </a:solidFill>
                          <a:latin typeface="Times New Roman"/>
                        </a:rPr>
                        <a:t>Organes ou tissus</a:t>
                      </a:r>
                    </a:p>
                  </a:txBody>
                  <a:tcPr marL="44450" marR="44450" marT="0" marB="0"/>
                </a:tc>
                <a:tc rowSpan="2">
                  <a:txBody>
                    <a:bodyPr/>
                    <a:lstStyle/>
                    <a:p>
                      <a:pPr algn="ctr">
                        <a:spcAft>
                          <a:spcPts val="0"/>
                        </a:spcAft>
                      </a:pPr>
                      <a:r>
                        <a:rPr lang="fr-FR" sz="2600" dirty="0">
                          <a:solidFill>
                            <a:schemeClr val="tx1"/>
                          </a:solidFill>
                          <a:latin typeface="Times New Roman"/>
                          <a:ea typeface="Times New Roman"/>
                        </a:rPr>
                        <a:t>Durée de l’exposition</a:t>
                      </a:r>
                      <a:endParaRPr lang="fr-FR" sz="3100" dirty="0">
                        <a:solidFill>
                          <a:schemeClr val="tx1"/>
                        </a:solidFill>
                        <a:latin typeface="Times New Roman"/>
                        <a:ea typeface="Times New Roman"/>
                      </a:endParaRPr>
                    </a:p>
                  </a:txBody>
                  <a:tcPr marL="44450" marR="44450" marT="0" marB="0"/>
                </a:tc>
                <a:tc gridSpan="2">
                  <a:txBody>
                    <a:bodyPr/>
                    <a:lstStyle/>
                    <a:p>
                      <a:pPr>
                        <a:spcAft>
                          <a:spcPts val="0"/>
                        </a:spcAft>
                      </a:pPr>
                      <a:r>
                        <a:rPr lang="fr-FR" sz="3100" b="1" dirty="0">
                          <a:solidFill>
                            <a:schemeClr val="tx1"/>
                          </a:solidFill>
                          <a:latin typeface="Times New Roman"/>
                          <a:ea typeface="Times New Roman"/>
                        </a:rPr>
                        <a:t>Travailleurs exposés</a:t>
                      </a:r>
                      <a:endParaRPr lang="fr-FR" sz="3500" b="1" dirty="0">
                        <a:solidFill>
                          <a:schemeClr val="tx1"/>
                        </a:solidFill>
                        <a:latin typeface="Times New Roman"/>
                        <a:ea typeface="Times New Roman"/>
                      </a:endParaRPr>
                    </a:p>
                  </a:txBody>
                  <a:tcPr marL="44450" marR="44450" marT="0" marB="0"/>
                </a:tc>
                <a:tc hMerge="1">
                  <a:txBody>
                    <a:bodyPr/>
                    <a:lstStyle/>
                    <a:p>
                      <a:endParaRPr lang="fr-FR"/>
                    </a:p>
                  </a:txBody>
                  <a:tcPr/>
                </a:tc>
                <a:tc rowSpan="2">
                  <a:txBody>
                    <a:bodyPr/>
                    <a:lstStyle/>
                    <a:p>
                      <a:pPr algn="ctr">
                        <a:spcAft>
                          <a:spcPts val="0"/>
                        </a:spcAft>
                      </a:pPr>
                      <a:r>
                        <a:rPr lang="fr-FR" sz="3100" dirty="0">
                          <a:solidFill>
                            <a:schemeClr val="tx1"/>
                          </a:solidFill>
                          <a:latin typeface="Times New Roman"/>
                          <a:ea typeface="Times New Roman"/>
                        </a:rPr>
                        <a:t>Personnes du public</a:t>
                      </a:r>
                      <a:endParaRPr lang="fr-FR" sz="3500" dirty="0">
                        <a:solidFill>
                          <a:schemeClr val="tx1"/>
                        </a:solidFill>
                        <a:latin typeface="Times New Roman"/>
                        <a:ea typeface="Times New Roman"/>
                      </a:endParaRPr>
                    </a:p>
                  </a:txBody>
                  <a:tcPr marL="44450" marR="44450" marT="0" marB="0"/>
                </a:tc>
              </a:tr>
              <a:tr h="825859">
                <a:tc vMerge="1">
                  <a:txBody>
                    <a:bodyPr/>
                    <a:lstStyle/>
                    <a:p>
                      <a:endParaRPr lang="fr-FR"/>
                    </a:p>
                  </a:txBody>
                  <a:tcPr/>
                </a:tc>
                <a:tc vMerge="1">
                  <a:txBody>
                    <a:bodyPr/>
                    <a:lstStyle/>
                    <a:p>
                      <a:endParaRPr lang="fr-FR"/>
                    </a:p>
                  </a:txBody>
                  <a:tcPr/>
                </a:tc>
                <a:tc>
                  <a:txBody>
                    <a:bodyPr/>
                    <a:lstStyle/>
                    <a:p>
                      <a:pPr>
                        <a:spcAft>
                          <a:spcPts val="0"/>
                        </a:spcAft>
                      </a:pPr>
                      <a:r>
                        <a:rPr lang="fr-FR" sz="2000">
                          <a:solidFill>
                            <a:schemeClr val="tx1"/>
                          </a:solidFill>
                          <a:latin typeface="Times New Roman"/>
                          <a:ea typeface="Times New Roman"/>
                        </a:rPr>
                        <a:t>Catégorie A</a:t>
                      </a:r>
                      <a:endParaRPr lang="fr-FR" sz="2200">
                        <a:solidFill>
                          <a:schemeClr val="tx1"/>
                        </a:solidFill>
                        <a:latin typeface="Times New Roman"/>
                        <a:ea typeface="Times New Roman"/>
                      </a:endParaRPr>
                    </a:p>
                  </a:txBody>
                  <a:tcPr marL="44450" marR="44450" marT="0" marB="0"/>
                </a:tc>
                <a:tc>
                  <a:txBody>
                    <a:bodyPr/>
                    <a:lstStyle/>
                    <a:p>
                      <a:pPr>
                        <a:spcAft>
                          <a:spcPts val="0"/>
                        </a:spcAft>
                      </a:pPr>
                      <a:r>
                        <a:rPr lang="fr-FR" sz="2000">
                          <a:solidFill>
                            <a:schemeClr val="tx1"/>
                          </a:solidFill>
                          <a:latin typeface="Times New Roman"/>
                          <a:ea typeface="Times New Roman"/>
                        </a:rPr>
                        <a:t>Catégorie B</a:t>
                      </a:r>
                      <a:endParaRPr lang="fr-FR" sz="2200">
                        <a:solidFill>
                          <a:schemeClr val="tx1"/>
                        </a:solidFill>
                        <a:latin typeface="Times New Roman"/>
                        <a:ea typeface="Times New Roman"/>
                      </a:endParaRPr>
                    </a:p>
                  </a:txBody>
                  <a:tcPr marL="44450" marR="44450" marT="0" marB="0"/>
                </a:tc>
                <a:tc vMerge="1">
                  <a:txBody>
                    <a:bodyPr/>
                    <a:lstStyle/>
                    <a:p>
                      <a:endParaRPr lang="fr-FR"/>
                    </a:p>
                  </a:txBody>
                  <a:tcPr/>
                </a:tc>
              </a:tr>
              <a:tr h="825859">
                <a:tc>
                  <a:txBody>
                    <a:bodyPr/>
                    <a:lstStyle/>
                    <a:p>
                      <a:pPr>
                        <a:spcAft>
                          <a:spcPts val="0"/>
                        </a:spcAft>
                      </a:pPr>
                      <a:r>
                        <a:rPr lang="fr-FR" sz="2000">
                          <a:solidFill>
                            <a:schemeClr val="tx1"/>
                          </a:solidFill>
                          <a:latin typeface="Times New Roman"/>
                          <a:ea typeface="Times New Roman"/>
                        </a:rPr>
                        <a:t>Exposition globale</a:t>
                      </a:r>
                      <a:endParaRPr lang="fr-FR" sz="2200">
                        <a:solidFill>
                          <a:schemeClr val="tx1"/>
                        </a:solidFill>
                        <a:latin typeface="Times New Roman"/>
                        <a:ea typeface="Times New Roman"/>
                      </a:endParaRPr>
                    </a:p>
                  </a:txBody>
                  <a:tcPr marL="44450" marR="44450" marT="0" marB="0"/>
                </a:tc>
                <a:tc>
                  <a:txBody>
                    <a:bodyPr/>
                    <a:lstStyle/>
                    <a:p>
                      <a:pPr>
                        <a:spcAft>
                          <a:spcPts val="0"/>
                        </a:spcAft>
                      </a:pPr>
                      <a:r>
                        <a:rPr lang="fr-FR" sz="2000">
                          <a:solidFill>
                            <a:schemeClr val="tx1"/>
                          </a:solidFill>
                          <a:latin typeface="Times New Roman"/>
                          <a:ea typeface="Times New Roman"/>
                        </a:rPr>
                        <a:t>Annuelle</a:t>
                      </a:r>
                      <a:endParaRPr lang="fr-FR" sz="2200">
                        <a:solidFill>
                          <a:schemeClr val="tx1"/>
                        </a:solidFill>
                        <a:latin typeface="Times New Roman"/>
                        <a:ea typeface="Times New Roman"/>
                      </a:endParaRPr>
                    </a:p>
                  </a:txBody>
                  <a:tcPr marL="44450" marR="44450" marT="0" marB="0"/>
                </a:tc>
                <a:tc>
                  <a:txBody>
                    <a:bodyPr/>
                    <a:lstStyle/>
                    <a:p>
                      <a:pPr algn="ctr">
                        <a:spcAft>
                          <a:spcPts val="0"/>
                        </a:spcAft>
                      </a:pPr>
                      <a:r>
                        <a:rPr lang="de-DE" sz="2000">
                          <a:solidFill>
                            <a:schemeClr val="tx1"/>
                          </a:solidFill>
                          <a:latin typeface="Times New Roman"/>
                          <a:ea typeface="Times New Roman"/>
                        </a:rPr>
                        <a:t>0.050 Sv</a:t>
                      </a:r>
                      <a:endParaRPr lang="fr-FR" sz="2200">
                        <a:solidFill>
                          <a:schemeClr val="tx1"/>
                        </a:solidFill>
                        <a:latin typeface="Times New Roman"/>
                        <a:ea typeface="Times New Roman"/>
                      </a:endParaRPr>
                    </a:p>
                  </a:txBody>
                  <a:tcPr marL="44450" marR="44450" marT="0" marB="0"/>
                </a:tc>
                <a:tc>
                  <a:txBody>
                    <a:bodyPr/>
                    <a:lstStyle/>
                    <a:p>
                      <a:pPr algn="ctr">
                        <a:spcAft>
                          <a:spcPts val="0"/>
                        </a:spcAft>
                      </a:pPr>
                      <a:r>
                        <a:rPr lang="de-DE" sz="2000">
                          <a:solidFill>
                            <a:schemeClr val="tx1"/>
                          </a:solidFill>
                          <a:latin typeface="Times New Roman"/>
                          <a:ea typeface="Times New Roman"/>
                        </a:rPr>
                        <a:t>0.015 Sv</a:t>
                      </a:r>
                      <a:endParaRPr lang="fr-FR" sz="2200">
                        <a:solidFill>
                          <a:schemeClr val="tx1"/>
                        </a:solidFill>
                        <a:latin typeface="Times New Roman"/>
                        <a:ea typeface="Times New Roman"/>
                      </a:endParaRPr>
                    </a:p>
                  </a:txBody>
                  <a:tcPr marL="44450" marR="44450" marT="0" marB="0"/>
                </a:tc>
                <a:tc>
                  <a:txBody>
                    <a:bodyPr/>
                    <a:lstStyle/>
                    <a:p>
                      <a:pPr algn="ctr">
                        <a:spcAft>
                          <a:spcPts val="0"/>
                        </a:spcAft>
                      </a:pPr>
                      <a:r>
                        <a:rPr lang="de-DE" sz="2000">
                          <a:solidFill>
                            <a:schemeClr val="tx1"/>
                          </a:solidFill>
                          <a:latin typeface="Times New Roman"/>
                          <a:ea typeface="Times New Roman"/>
                        </a:rPr>
                        <a:t>0.001 Sv</a:t>
                      </a:r>
                      <a:endParaRPr lang="fr-FR" sz="2200">
                        <a:solidFill>
                          <a:schemeClr val="tx1"/>
                        </a:solidFill>
                        <a:latin typeface="Times New Roman"/>
                        <a:ea typeface="Times New Roman"/>
                      </a:endParaRPr>
                    </a:p>
                  </a:txBody>
                  <a:tcPr marL="44450" marR="44450" marT="0" marB="0"/>
                </a:tc>
              </a:tr>
              <a:tr h="2419604">
                <a:tc>
                  <a:txBody>
                    <a:bodyPr/>
                    <a:lstStyle/>
                    <a:p>
                      <a:pPr>
                        <a:spcAft>
                          <a:spcPts val="0"/>
                        </a:spcAft>
                      </a:pPr>
                      <a:r>
                        <a:rPr lang="fr-FR" sz="2000">
                          <a:solidFill>
                            <a:schemeClr val="tx1"/>
                          </a:solidFill>
                          <a:latin typeface="Times New Roman"/>
                          <a:ea typeface="Times New Roman"/>
                        </a:rPr>
                        <a:t>Exposition partielle</a:t>
                      </a:r>
                      <a:endParaRPr lang="fr-FR" sz="2200">
                        <a:solidFill>
                          <a:schemeClr val="tx1"/>
                        </a:solidFill>
                        <a:latin typeface="Times New Roman"/>
                        <a:ea typeface="Times New Roman"/>
                      </a:endParaRPr>
                    </a:p>
                    <a:p>
                      <a:pPr marL="342900" lvl="0" indent="-342900">
                        <a:spcAft>
                          <a:spcPts val="0"/>
                        </a:spcAft>
                        <a:buFont typeface="Times New Roman"/>
                        <a:buChar char="-"/>
                        <a:tabLst>
                          <a:tab pos="457200" algn="l"/>
                        </a:tabLst>
                      </a:pPr>
                      <a:r>
                        <a:rPr lang="fr-FR" sz="2000">
                          <a:solidFill>
                            <a:schemeClr val="tx1"/>
                          </a:solidFill>
                          <a:latin typeface="Times New Roman"/>
                          <a:ea typeface="Times New Roman"/>
                        </a:rPr>
                        <a:t>cristallin</a:t>
                      </a:r>
                      <a:endParaRPr lang="fr-FR" sz="2200">
                        <a:solidFill>
                          <a:schemeClr val="tx1"/>
                        </a:solidFill>
                        <a:latin typeface="Times New Roman"/>
                        <a:ea typeface="Times New Roman"/>
                      </a:endParaRPr>
                    </a:p>
                    <a:p>
                      <a:pPr marL="342900" lvl="0" indent="-342900">
                        <a:spcAft>
                          <a:spcPts val="0"/>
                        </a:spcAft>
                        <a:buFont typeface="Times New Roman"/>
                        <a:buChar char="-"/>
                        <a:tabLst>
                          <a:tab pos="457200" algn="l"/>
                        </a:tabLst>
                      </a:pPr>
                      <a:r>
                        <a:rPr lang="fr-FR" sz="2000">
                          <a:solidFill>
                            <a:schemeClr val="tx1"/>
                          </a:solidFill>
                          <a:latin typeface="Times New Roman"/>
                          <a:ea typeface="Times New Roman"/>
                        </a:rPr>
                        <a:t>peau</a:t>
                      </a:r>
                      <a:endParaRPr lang="fr-FR" sz="2200">
                        <a:solidFill>
                          <a:schemeClr val="tx1"/>
                        </a:solidFill>
                        <a:latin typeface="Times New Roman"/>
                        <a:ea typeface="Times New Roman"/>
                      </a:endParaRPr>
                    </a:p>
                    <a:p>
                      <a:pPr marL="342900" lvl="0" indent="-342900">
                        <a:spcAft>
                          <a:spcPts val="0"/>
                        </a:spcAft>
                        <a:buFont typeface="Times New Roman"/>
                        <a:buChar char="-"/>
                        <a:tabLst>
                          <a:tab pos="457200" algn="l"/>
                        </a:tabLst>
                      </a:pPr>
                      <a:r>
                        <a:rPr lang="fr-FR" sz="2000">
                          <a:solidFill>
                            <a:schemeClr val="tx1"/>
                          </a:solidFill>
                          <a:latin typeface="Times New Roman"/>
                          <a:ea typeface="Times New Roman"/>
                        </a:rPr>
                        <a:t>mains, avants-bras, pieds, chevilles</a:t>
                      </a:r>
                      <a:endParaRPr lang="fr-FR" sz="2200">
                        <a:solidFill>
                          <a:schemeClr val="tx1"/>
                        </a:solidFill>
                        <a:latin typeface="Times New Roman"/>
                        <a:ea typeface="Times New Roman"/>
                      </a:endParaRPr>
                    </a:p>
                  </a:txBody>
                  <a:tcPr marL="44450" marR="44450" marT="0" marB="0"/>
                </a:tc>
                <a:tc>
                  <a:txBody>
                    <a:bodyPr/>
                    <a:lstStyle/>
                    <a:p>
                      <a:pPr>
                        <a:spcAft>
                          <a:spcPts val="0"/>
                        </a:spcAft>
                      </a:pPr>
                      <a:endParaRPr lang="fr-FR" sz="2000">
                        <a:solidFill>
                          <a:schemeClr val="tx1"/>
                        </a:solidFill>
                        <a:latin typeface="Times New Roman"/>
                        <a:ea typeface="Times New Roman"/>
                      </a:endParaRPr>
                    </a:p>
                    <a:p>
                      <a:pPr>
                        <a:spcAft>
                          <a:spcPts val="0"/>
                        </a:spcAft>
                      </a:pPr>
                      <a:r>
                        <a:rPr lang="fr-FR" sz="2000">
                          <a:solidFill>
                            <a:schemeClr val="tx1"/>
                          </a:solidFill>
                          <a:latin typeface="Times New Roman"/>
                          <a:ea typeface="Times New Roman"/>
                        </a:rPr>
                        <a:t>Annuelle</a:t>
                      </a:r>
                      <a:endParaRPr lang="fr-FR" sz="2200">
                        <a:solidFill>
                          <a:schemeClr val="tx1"/>
                        </a:solidFill>
                        <a:latin typeface="Times New Roman"/>
                        <a:ea typeface="Times New Roman"/>
                      </a:endParaRPr>
                    </a:p>
                    <a:p>
                      <a:pPr>
                        <a:spcAft>
                          <a:spcPts val="0"/>
                        </a:spcAft>
                      </a:pPr>
                      <a:r>
                        <a:rPr lang="fr-FR" sz="2000">
                          <a:solidFill>
                            <a:schemeClr val="tx1"/>
                          </a:solidFill>
                          <a:latin typeface="Times New Roman"/>
                          <a:ea typeface="Times New Roman"/>
                        </a:rPr>
                        <a:t>Annuelle</a:t>
                      </a:r>
                      <a:endParaRPr lang="fr-FR" sz="2200">
                        <a:solidFill>
                          <a:schemeClr val="tx1"/>
                        </a:solidFill>
                        <a:latin typeface="Times New Roman"/>
                        <a:ea typeface="Times New Roman"/>
                      </a:endParaRPr>
                    </a:p>
                    <a:p>
                      <a:pPr>
                        <a:spcAft>
                          <a:spcPts val="0"/>
                        </a:spcAft>
                      </a:pPr>
                      <a:r>
                        <a:rPr lang="fr-FR" sz="2000">
                          <a:solidFill>
                            <a:schemeClr val="tx1"/>
                          </a:solidFill>
                          <a:latin typeface="Times New Roman"/>
                          <a:ea typeface="Times New Roman"/>
                        </a:rPr>
                        <a:t>Annuelle </a:t>
                      </a:r>
                      <a:endParaRPr lang="fr-FR" sz="2200">
                        <a:solidFill>
                          <a:schemeClr val="tx1"/>
                        </a:solidFill>
                        <a:latin typeface="Times New Roman"/>
                        <a:ea typeface="Times New Roman"/>
                      </a:endParaRPr>
                    </a:p>
                  </a:txBody>
                  <a:tcPr marL="44450" marR="44450" marT="0" marB="0"/>
                </a:tc>
                <a:tc>
                  <a:txBody>
                    <a:bodyPr/>
                    <a:lstStyle/>
                    <a:p>
                      <a:pPr algn="ctr">
                        <a:spcAft>
                          <a:spcPts val="0"/>
                        </a:spcAft>
                      </a:pPr>
                      <a:endParaRPr lang="fr-FR" sz="2000">
                        <a:solidFill>
                          <a:schemeClr val="tx1"/>
                        </a:solidFill>
                        <a:latin typeface="Times New Roman"/>
                        <a:ea typeface="Times New Roman"/>
                      </a:endParaRPr>
                    </a:p>
                    <a:p>
                      <a:pPr algn="ctr">
                        <a:spcAft>
                          <a:spcPts val="0"/>
                        </a:spcAft>
                      </a:pPr>
                      <a:r>
                        <a:rPr lang="fr-FR" sz="2000">
                          <a:solidFill>
                            <a:schemeClr val="tx1"/>
                          </a:solidFill>
                          <a:latin typeface="Times New Roman"/>
                          <a:ea typeface="Times New Roman"/>
                        </a:rPr>
                        <a:t>0.15</a:t>
                      </a:r>
                      <a:endParaRPr lang="fr-FR" sz="2200">
                        <a:solidFill>
                          <a:schemeClr val="tx1"/>
                        </a:solidFill>
                        <a:latin typeface="Times New Roman"/>
                        <a:ea typeface="Times New Roman"/>
                      </a:endParaRPr>
                    </a:p>
                    <a:p>
                      <a:pPr algn="ctr">
                        <a:spcAft>
                          <a:spcPts val="0"/>
                        </a:spcAft>
                      </a:pPr>
                      <a:r>
                        <a:rPr lang="fr-FR" sz="2000">
                          <a:solidFill>
                            <a:schemeClr val="tx1"/>
                          </a:solidFill>
                          <a:latin typeface="Times New Roman"/>
                          <a:ea typeface="Times New Roman"/>
                        </a:rPr>
                        <a:t>0.50</a:t>
                      </a:r>
                      <a:endParaRPr lang="fr-FR" sz="2200">
                        <a:solidFill>
                          <a:schemeClr val="tx1"/>
                        </a:solidFill>
                        <a:latin typeface="Times New Roman"/>
                        <a:ea typeface="Times New Roman"/>
                      </a:endParaRPr>
                    </a:p>
                    <a:p>
                      <a:pPr algn="ctr">
                        <a:spcAft>
                          <a:spcPts val="0"/>
                        </a:spcAft>
                      </a:pPr>
                      <a:r>
                        <a:rPr lang="fr-FR" sz="2000">
                          <a:solidFill>
                            <a:schemeClr val="tx1"/>
                          </a:solidFill>
                          <a:latin typeface="Times New Roman"/>
                          <a:ea typeface="Times New Roman"/>
                        </a:rPr>
                        <a:t>0.50</a:t>
                      </a:r>
                      <a:endParaRPr lang="fr-FR" sz="2200">
                        <a:solidFill>
                          <a:schemeClr val="tx1"/>
                        </a:solidFill>
                        <a:latin typeface="Times New Roman"/>
                        <a:ea typeface="Times New Roman"/>
                      </a:endParaRPr>
                    </a:p>
                  </a:txBody>
                  <a:tcPr marL="44450" marR="44450" marT="0" marB="0"/>
                </a:tc>
                <a:tc>
                  <a:txBody>
                    <a:bodyPr/>
                    <a:lstStyle/>
                    <a:p>
                      <a:pPr algn="ctr">
                        <a:spcAft>
                          <a:spcPts val="0"/>
                        </a:spcAft>
                      </a:pPr>
                      <a:endParaRPr lang="fr-FR" sz="2000">
                        <a:solidFill>
                          <a:schemeClr val="tx1"/>
                        </a:solidFill>
                        <a:latin typeface="Times New Roman"/>
                        <a:ea typeface="Times New Roman"/>
                      </a:endParaRPr>
                    </a:p>
                    <a:p>
                      <a:pPr algn="ctr">
                        <a:spcAft>
                          <a:spcPts val="0"/>
                        </a:spcAft>
                      </a:pPr>
                      <a:r>
                        <a:rPr lang="fr-FR" sz="2000">
                          <a:solidFill>
                            <a:schemeClr val="tx1"/>
                          </a:solidFill>
                          <a:latin typeface="Times New Roman"/>
                          <a:ea typeface="Times New Roman"/>
                        </a:rPr>
                        <a:t>0.015</a:t>
                      </a:r>
                      <a:endParaRPr lang="fr-FR" sz="2200">
                        <a:solidFill>
                          <a:schemeClr val="tx1"/>
                        </a:solidFill>
                        <a:latin typeface="Times New Roman"/>
                        <a:ea typeface="Times New Roman"/>
                      </a:endParaRPr>
                    </a:p>
                    <a:p>
                      <a:pPr algn="ctr">
                        <a:spcAft>
                          <a:spcPts val="0"/>
                        </a:spcAft>
                      </a:pPr>
                      <a:r>
                        <a:rPr lang="fr-FR" sz="2000">
                          <a:solidFill>
                            <a:schemeClr val="tx1"/>
                          </a:solidFill>
                          <a:latin typeface="Times New Roman"/>
                          <a:ea typeface="Times New Roman"/>
                        </a:rPr>
                        <a:t>0.05</a:t>
                      </a:r>
                      <a:endParaRPr lang="fr-FR" sz="2200">
                        <a:solidFill>
                          <a:schemeClr val="tx1"/>
                        </a:solidFill>
                        <a:latin typeface="Times New Roman"/>
                        <a:ea typeface="Times New Roman"/>
                      </a:endParaRPr>
                    </a:p>
                    <a:p>
                      <a:pPr algn="ctr">
                        <a:spcAft>
                          <a:spcPts val="0"/>
                        </a:spcAft>
                      </a:pPr>
                      <a:r>
                        <a:rPr lang="fr-FR" sz="2000">
                          <a:solidFill>
                            <a:schemeClr val="tx1"/>
                          </a:solidFill>
                          <a:latin typeface="Times New Roman"/>
                          <a:ea typeface="Times New Roman"/>
                        </a:rPr>
                        <a:t>0.05</a:t>
                      </a:r>
                      <a:endParaRPr lang="fr-FR" sz="2200">
                        <a:solidFill>
                          <a:schemeClr val="tx1"/>
                        </a:solidFill>
                        <a:latin typeface="Times New Roman"/>
                        <a:ea typeface="Times New Roman"/>
                      </a:endParaRPr>
                    </a:p>
                  </a:txBody>
                  <a:tcPr marL="44450" marR="44450" marT="0" marB="0"/>
                </a:tc>
                <a:tc>
                  <a:txBody>
                    <a:bodyPr/>
                    <a:lstStyle/>
                    <a:p>
                      <a:pPr>
                        <a:spcAft>
                          <a:spcPts val="0"/>
                        </a:spcAft>
                      </a:pPr>
                      <a:endParaRPr lang="fr-FR" sz="2000" dirty="0">
                        <a:solidFill>
                          <a:schemeClr val="tx1"/>
                        </a:solidFill>
                        <a:latin typeface="Times New Roman"/>
                        <a:ea typeface="Times New Roman"/>
                      </a:endParaRPr>
                    </a:p>
                    <a:p>
                      <a:pPr>
                        <a:spcAft>
                          <a:spcPts val="0"/>
                        </a:spcAft>
                      </a:pPr>
                      <a:r>
                        <a:rPr lang="fr-FR" sz="2000" dirty="0">
                          <a:solidFill>
                            <a:schemeClr val="tx1"/>
                          </a:solidFill>
                          <a:latin typeface="Times New Roman"/>
                          <a:ea typeface="Times New Roman"/>
                        </a:rPr>
                        <a:t>0.015</a:t>
                      </a:r>
                      <a:endParaRPr lang="fr-FR" sz="2200" dirty="0">
                        <a:solidFill>
                          <a:schemeClr val="tx1"/>
                        </a:solidFill>
                        <a:latin typeface="Times New Roman"/>
                        <a:ea typeface="Times New Roman"/>
                      </a:endParaRPr>
                    </a:p>
                    <a:p>
                      <a:pPr>
                        <a:spcAft>
                          <a:spcPts val="0"/>
                        </a:spcAft>
                      </a:pPr>
                      <a:r>
                        <a:rPr lang="fr-FR" sz="2000" dirty="0">
                          <a:solidFill>
                            <a:schemeClr val="tx1"/>
                          </a:solidFill>
                          <a:latin typeface="Times New Roman"/>
                          <a:ea typeface="Times New Roman"/>
                        </a:rPr>
                        <a:t>0.050</a:t>
                      </a:r>
                      <a:endParaRPr lang="fr-FR" sz="2200" dirty="0">
                        <a:solidFill>
                          <a:schemeClr val="tx1"/>
                        </a:solidFill>
                        <a:latin typeface="Times New Roman"/>
                        <a:ea typeface="Times New Roman"/>
                      </a:endParaRPr>
                    </a:p>
                  </a:txBody>
                  <a:tcPr marL="44450" marR="44450" marT="0" marB="0"/>
                </a:tc>
              </a:tr>
            </a:tbl>
          </a:graphicData>
        </a:graphic>
      </p:graphicFrame>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10</a:t>
            </a:fld>
            <a:endParaRPr lang="fr-FR">
              <a:solidFill>
                <a:prstClr val="black">
                  <a:tint val="95000"/>
                </a:prstClr>
              </a:solidFill>
            </a:endParaRPr>
          </a:p>
        </p:txBody>
      </p:sp>
    </p:spTree>
    <p:extLst>
      <p:ext uri="{BB962C8B-B14F-4D97-AF65-F5344CB8AC3E}">
        <p14:creationId xmlns:p14="http://schemas.microsoft.com/office/powerpoint/2010/main" val="300424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a:t>
            </a:r>
            <a:endParaRPr lang="fr-FR" dirty="0"/>
          </a:p>
        </p:txBody>
      </p:sp>
      <p:sp>
        <p:nvSpPr>
          <p:cNvPr id="3" name="Espace réservé du contenu 2"/>
          <p:cNvSpPr>
            <a:spLocks noGrp="1"/>
          </p:cNvSpPr>
          <p:nvPr>
            <p:ph idx="1"/>
          </p:nvPr>
        </p:nvSpPr>
        <p:spPr/>
        <p:txBody>
          <a:bodyPr/>
          <a:lstStyle/>
          <a:p>
            <a:r>
              <a:rPr lang="fr-FR" dirty="0" smtClean="0"/>
              <a:t>Définitions/ Généralités</a:t>
            </a:r>
          </a:p>
          <a:p>
            <a:r>
              <a:rPr lang="fr-FR" b="1" dirty="0" smtClean="0"/>
              <a:t>Professions et travaux exposants</a:t>
            </a:r>
          </a:p>
          <a:p>
            <a:r>
              <a:rPr lang="fr-FR" dirty="0" smtClean="0"/>
              <a:t>Actions</a:t>
            </a:r>
          </a:p>
          <a:p>
            <a:r>
              <a:rPr lang="fr-FR" dirty="0" smtClean="0"/>
              <a:t>Exposition aigue</a:t>
            </a:r>
          </a:p>
          <a:p>
            <a:r>
              <a:rPr lang="fr-FR" dirty="0" smtClean="0"/>
              <a:t>Exposition chronique</a:t>
            </a:r>
          </a:p>
          <a:p>
            <a:r>
              <a:rPr lang="fr-FR" dirty="0" smtClean="0"/>
              <a:t>Prévention</a:t>
            </a:r>
          </a:p>
          <a:p>
            <a:r>
              <a:rPr lang="fr-FR" dirty="0" smtClean="0"/>
              <a:t>Réparation</a:t>
            </a:r>
          </a:p>
          <a:p>
            <a:r>
              <a:rPr lang="fr-FR" dirty="0" smtClean="0"/>
              <a:t>CAT </a:t>
            </a:r>
          </a:p>
          <a:p>
            <a:endParaRPr lang="fr-FR" dirty="0" smtClean="0"/>
          </a:p>
          <a:p>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11</a:t>
            </a:fld>
            <a:endParaRPr lang="fr-FR">
              <a:solidFill>
                <a:prstClr val="black">
                  <a:tint val="95000"/>
                </a:prstClr>
              </a:solidFill>
            </a:endParaRPr>
          </a:p>
        </p:txBody>
      </p:sp>
    </p:spTree>
    <p:extLst>
      <p:ext uri="{BB962C8B-B14F-4D97-AF65-F5344CB8AC3E}">
        <p14:creationId xmlns:p14="http://schemas.microsoft.com/office/powerpoint/2010/main" val="161978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Travaux exposants</a:t>
            </a:r>
            <a:endParaRPr lang="fr-FR" dirty="0"/>
          </a:p>
        </p:txBody>
      </p:sp>
      <p:sp>
        <p:nvSpPr>
          <p:cNvPr id="3" name="Espace réservé du contenu 2"/>
          <p:cNvSpPr>
            <a:spLocks noGrp="1"/>
          </p:cNvSpPr>
          <p:nvPr>
            <p:ph idx="1"/>
          </p:nvPr>
        </p:nvSpPr>
        <p:spPr/>
        <p:txBody>
          <a:bodyPr>
            <a:normAutofit fontScale="92500" lnSpcReduction="10000"/>
          </a:bodyPr>
          <a:lstStyle/>
          <a:p>
            <a:pPr lvl="0"/>
            <a:r>
              <a:rPr lang="fr-FR" dirty="0" smtClean="0"/>
              <a:t>Médecine : curiethérapie, scintigraphie, cobaltothérapie, radiodiagnostic, radiothérapie conventionnelle</a:t>
            </a:r>
            <a:endParaRPr lang="fr-FR" sz="3600" dirty="0" smtClean="0"/>
          </a:p>
          <a:p>
            <a:pPr lvl="0"/>
            <a:r>
              <a:rPr lang="fr-FR" dirty="0" smtClean="0"/>
              <a:t>Laboratoires de recherche</a:t>
            </a:r>
            <a:endParaRPr lang="fr-FR" sz="3600" dirty="0" smtClean="0"/>
          </a:p>
          <a:p>
            <a:pPr lvl="0"/>
            <a:r>
              <a:rPr lang="fr-FR" dirty="0" smtClean="0"/>
              <a:t>Industrie :</a:t>
            </a:r>
            <a:endParaRPr lang="fr-FR" sz="3600" dirty="0" smtClean="0"/>
          </a:p>
          <a:p>
            <a:pPr lvl="1"/>
            <a:r>
              <a:rPr lang="fr-FR" dirty="0" smtClean="0"/>
              <a:t>Jauges d’épaisseur, jauges de niveau, mesure de débit, d’usure.</a:t>
            </a:r>
            <a:endParaRPr lang="fr-FR" sz="3200" dirty="0" smtClean="0"/>
          </a:p>
          <a:p>
            <a:pPr lvl="1"/>
            <a:r>
              <a:rPr lang="fr-FR" dirty="0" smtClean="0"/>
              <a:t>Radiographie industrielle</a:t>
            </a:r>
            <a:endParaRPr lang="fr-FR" sz="3200" dirty="0" smtClean="0"/>
          </a:p>
          <a:p>
            <a:pPr lvl="1"/>
            <a:r>
              <a:rPr lang="fr-FR" dirty="0" smtClean="0"/>
              <a:t>Radioscopie de contrôle</a:t>
            </a:r>
            <a:endParaRPr lang="fr-FR" sz="3200" dirty="0" smtClean="0"/>
          </a:p>
          <a:p>
            <a:pPr lvl="1"/>
            <a:r>
              <a:rPr lang="fr-FR" dirty="0" smtClean="0"/>
              <a:t>Polymérisation de la matière plastique</a:t>
            </a:r>
            <a:endParaRPr lang="fr-FR" sz="3200" dirty="0" smtClean="0"/>
          </a:p>
          <a:p>
            <a:pPr lvl="1"/>
            <a:r>
              <a:rPr lang="fr-FR" dirty="0" smtClean="0"/>
              <a:t>Industrie nucléaire</a:t>
            </a:r>
            <a:endParaRPr lang="fr-FR" sz="3200"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12</a:t>
            </a:fld>
            <a:endParaRPr lang="fr-FR">
              <a:solidFill>
                <a:prstClr val="black">
                  <a:tint val="95000"/>
                </a:prstClr>
              </a:solidFill>
            </a:endParaRPr>
          </a:p>
        </p:txBody>
      </p:sp>
    </p:spTree>
    <p:extLst>
      <p:ext uri="{BB962C8B-B14F-4D97-AF65-F5344CB8AC3E}">
        <p14:creationId xmlns:p14="http://schemas.microsoft.com/office/powerpoint/2010/main" val="2447429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a:t>
            </a:r>
            <a:endParaRPr lang="fr-FR" dirty="0"/>
          </a:p>
        </p:txBody>
      </p:sp>
      <p:sp>
        <p:nvSpPr>
          <p:cNvPr id="3" name="Espace réservé du contenu 2"/>
          <p:cNvSpPr>
            <a:spLocks noGrp="1"/>
          </p:cNvSpPr>
          <p:nvPr>
            <p:ph idx="1"/>
          </p:nvPr>
        </p:nvSpPr>
        <p:spPr/>
        <p:txBody>
          <a:bodyPr/>
          <a:lstStyle/>
          <a:p>
            <a:r>
              <a:rPr lang="fr-FR" dirty="0" smtClean="0"/>
              <a:t>Définitions/ Généralités</a:t>
            </a:r>
          </a:p>
          <a:p>
            <a:r>
              <a:rPr lang="fr-FR" dirty="0" smtClean="0"/>
              <a:t>Professions et travaux exposants</a:t>
            </a:r>
          </a:p>
          <a:p>
            <a:r>
              <a:rPr lang="fr-FR" b="1" dirty="0" smtClean="0"/>
              <a:t>Actions</a:t>
            </a:r>
          </a:p>
          <a:p>
            <a:r>
              <a:rPr lang="fr-FR" dirty="0" smtClean="0"/>
              <a:t>Exposition aigue</a:t>
            </a:r>
          </a:p>
          <a:p>
            <a:r>
              <a:rPr lang="fr-FR" dirty="0" smtClean="0"/>
              <a:t>Exposition chronique</a:t>
            </a:r>
          </a:p>
          <a:p>
            <a:r>
              <a:rPr lang="fr-FR" dirty="0" smtClean="0"/>
              <a:t>Prévention</a:t>
            </a:r>
          </a:p>
          <a:p>
            <a:r>
              <a:rPr lang="fr-FR" dirty="0" smtClean="0"/>
              <a:t>Réparation</a:t>
            </a:r>
          </a:p>
          <a:p>
            <a:r>
              <a:rPr lang="fr-FR" dirty="0" smtClean="0"/>
              <a:t>CAT </a:t>
            </a:r>
          </a:p>
          <a:p>
            <a:endParaRPr lang="fr-FR" dirty="0" smtClean="0"/>
          </a:p>
          <a:p>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13</a:t>
            </a:fld>
            <a:endParaRPr lang="fr-FR">
              <a:solidFill>
                <a:prstClr val="black">
                  <a:tint val="95000"/>
                </a:prstClr>
              </a:solidFill>
            </a:endParaRPr>
          </a:p>
        </p:txBody>
      </p:sp>
    </p:spTree>
    <p:extLst>
      <p:ext uri="{BB962C8B-B14F-4D97-AF65-F5344CB8AC3E}">
        <p14:creationId xmlns:p14="http://schemas.microsoft.com/office/powerpoint/2010/main" val="161978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Toxicité </a:t>
            </a:r>
            <a:endParaRPr lang="fr-FR" dirty="0"/>
          </a:p>
        </p:txBody>
      </p:sp>
      <p:sp>
        <p:nvSpPr>
          <p:cNvPr id="3" name="Espace réservé du contenu 2"/>
          <p:cNvSpPr>
            <a:spLocks noGrp="1"/>
          </p:cNvSpPr>
          <p:nvPr>
            <p:ph idx="1"/>
          </p:nvPr>
        </p:nvSpPr>
        <p:spPr/>
        <p:txBody>
          <a:bodyPr>
            <a:normAutofit/>
          </a:bodyPr>
          <a:lstStyle/>
          <a:p>
            <a:r>
              <a:rPr lang="fr-FR" dirty="0" smtClean="0"/>
              <a:t>Au niveau cellulaire :</a:t>
            </a:r>
          </a:p>
          <a:p>
            <a:pPr lvl="1"/>
            <a:r>
              <a:rPr lang="fr-FR" dirty="0" smtClean="0"/>
              <a:t>Perte de viabilité </a:t>
            </a:r>
          </a:p>
          <a:p>
            <a:pPr lvl="1"/>
            <a:r>
              <a:rPr lang="fr-FR" dirty="0" smtClean="0"/>
              <a:t>Mutation </a:t>
            </a:r>
          </a:p>
          <a:p>
            <a:pPr lvl="1"/>
            <a:r>
              <a:rPr lang="fr-FR" dirty="0" smtClean="0"/>
              <a:t>Mort cellulaire immédiate </a:t>
            </a:r>
          </a:p>
          <a:p>
            <a:r>
              <a:rPr lang="fr-FR" dirty="0" smtClean="0"/>
              <a:t> Au niveau tissulaire :</a:t>
            </a:r>
          </a:p>
          <a:p>
            <a:pPr lvl="1"/>
            <a:r>
              <a:rPr lang="fr-FR" dirty="0" smtClean="0"/>
              <a:t>Mort cellulaire du tissu</a:t>
            </a:r>
          </a:p>
          <a:p>
            <a:pPr lvl="1"/>
            <a:r>
              <a:rPr lang="fr-FR" dirty="0" smtClean="0"/>
              <a:t>Réaction inflammatoire : effets immédiats</a:t>
            </a:r>
          </a:p>
          <a:p>
            <a:pPr lvl="1"/>
            <a:r>
              <a:rPr lang="fr-FR" dirty="0" smtClean="0"/>
              <a:t>Troubles de la vascularisation : effets tardifs</a:t>
            </a:r>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14</a:t>
            </a:fld>
            <a:endParaRPr lang="fr-FR">
              <a:solidFill>
                <a:prstClr val="black">
                  <a:tint val="95000"/>
                </a:prstClr>
              </a:solidFill>
            </a:endParaRPr>
          </a:p>
        </p:txBody>
      </p:sp>
    </p:spTree>
    <p:extLst>
      <p:ext uri="{BB962C8B-B14F-4D97-AF65-F5344CB8AC3E}">
        <p14:creationId xmlns:p14="http://schemas.microsoft.com/office/powerpoint/2010/main" val="154061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a:t>
            </a:r>
            <a:endParaRPr lang="fr-FR" dirty="0"/>
          </a:p>
        </p:txBody>
      </p:sp>
      <p:sp>
        <p:nvSpPr>
          <p:cNvPr id="3" name="Espace réservé du contenu 2"/>
          <p:cNvSpPr>
            <a:spLocks noGrp="1"/>
          </p:cNvSpPr>
          <p:nvPr>
            <p:ph idx="1"/>
          </p:nvPr>
        </p:nvSpPr>
        <p:spPr/>
        <p:txBody>
          <a:bodyPr/>
          <a:lstStyle/>
          <a:p>
            <a:r>
              <a:rPr lang="fr-FR" dirty="0" smtClean="0"/>
              <a:t>Définitions/ Généralités</a:t>
            </a:r>
          </a:p>
          <a:p>
            <a:r>
              <a:rPr lang="fr-FR" dirty="0" smtClean="0"/>
              <a:t>Professions et travaux exposants</a:t>
            </a:r>
          </a:p>
          <a:p>
            <a:r>
              <a:rPr lang="fr-FR" dirty="0" smtClean="0"/>
              <a:t>Actions</a:t>
            </a:r>
          </a:p>
          <a:p>
            <a:r>
              <a:rPr lang="fr-FR" b="1" dirty="0" smtClean="0"/>
              <a:t>Exposition aigue</a:t>
            </a:r>
          </a:p>
          <a:p>
            <a:r>
              <a:rPr lang="fr-FR" dirty="0" smtClean="0"/>
              <a:t>Exposition chronique</a:t>
            </a:r>
          </a:p>
          <a:p>
            <a:r>
              <a:rPr lang="fr-FR" dirty="0" smtClean="0"/>
              <a:t>Prévention</a:t>
            </a:r>
          </a:p>
          <a:p>
            <a:r>
              <a:rPr lang="fr-FR" dirty="0" smtClean="0"/>
              <a:t>Réparation</a:t>
            </a:r>
          </a:p>
          <a:p>
            <a:r>
              <a:rPr lang="fr-FR" dirty="0" smtClean="0"/>
              <a:t>CAT </a:t>
            </a:r>
          </a:p>
          <a:p>
            <a:endParaRPr lang="fr-FR" dirty="0" smtClean="0"/>
          </a:p>
          <a:p>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15</a:t>
            </a:fld>
            <a:endParaRPr lang="fr-FR">
              <a:solidFill>
                <a:prstClr val="black">
                  <a:tint val="95000"/>
                </a:prstClr>
              </a:solidFill>
            </a:endParaRPr>
          </a:p>
        </p:txBody>
      </p:sp>
    </p:spTree>
    <p:extLst>
      <p:ext uri="{BB962C8B-B14F-4D97-AF65-F5344CB8AC3E}">
        <p14:creationId xmlns:p14="http://schemas.microsoft.com/office/powerpoint/2010/main" val="1619781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1389"/>
            <a:ext cx="8229600" cy="830517"/>
          </a:xfrm>
        </p:spPr>
        <p:txBody>
          <a:bodyPr>
            <a:noAutofit/>
          </a:bodyPr>
          <a:lstStyle/>
          <a:p>
            <a:pPr algn="ctr"/>
            <a:r>
              <a:rPr lang="fr-FR" sz="2400" dirty="0" smtClean="0"/>
              <a:t> </a:t>
            </a:r>
            <a:r>
              <a:rPr lang="fr-FR" sz="2400" dirty="0" smtClean="0"/>
              <a:t> </a:t>
            </a:r>
            <a:r>
              <a:rPr lang="fr-FR" sz="3200" dirty="0" smtClean="0"/>
              <a:t>IRRADIATION / CONTAMINATION  AIGUE</a:t>
            </a:r>
            <a:r>
              <a:rPr lang="fr-FR" sz="2000" dirty="0" smtClean="0"/>
              <a:t/>
            </a:r>
            <a:br>
              <a:rPr lang="fr-FR" sz="2000" dirty="0" smtClean="0"/>
            </a:br>
            <a:endParaRPr lang="fr-FR" sz="2000" dirty="0"/>
          </a:p>
        </p:txBody>
      </p:sp>
      <p:sp>
        <p:nvSpPr>
          <p:cNvPr id="3" name="Espace réservé du contenu 2"/>
          <p:cNvSpPr>
            <a:spLocks noGrp="1"/>
          </p:cNvSpPr>
          <p:nvPr>
            <p:ph idx="1"/>
          </p:nvPr>
        </p:nvSpPr>
        <p:spPr>
          <a:xfrm>
            <a:off x="179512" y="1764407"/>
            <a:ext cx="8784976" cy="5430088"/>
          </a:xfrm>
        </p:spPr>
        <p:txBody>
          <a:bodyPr>
            <a:noAutofit/>
          </a:bodyPr>
          <a:lstStyle/>
          <a:p>
            <a:pPr lvl="0"/>
            <a:r>
              <a:rPr lang="fr-FR" sz="2000" dirty="0" smtClean="0"/>
              <a:t>&lt; </a:t>
            </a:r>
            <a:r>
              <a:rPr lang="fr-FR" sz="2000" dirty="0" smtClean="0"/>
              <a:t>1 Gy : lymphopénie temporaire régressant spontanément</a:t>
            </a:r>
            <a:endParaRPr lang="fr-FR" sz="2400" dirty="0" smtClean="0"/>
          </a:p>
          <a:p>
            <a:pPr lvl="0"/>
            <a:r>
              <a:rPr lang="fr-FR" sz="2000" dirty="0" smtClean="0"/>
              <a:t>1 – 2  Gy : nausée, vomissements</a:t>
            </a:r>
            <a:endParaRPr lang="fr-FR" sz="2400" dirty="0" smtClean="0"/>
          </a:p>
          <a:p>
            <a:pPr lvl="0"/>
            <a:r>
              <a:rPr lang="fr-FR" sz="2000" dirty="0" smtClean="0"/>
              <a:t>2.5 – 5 Gy : l’évolution se fait en 4 phases :</a:t>
            </a:r>
            <a:endParaRPr lang="fr-FR" sz="2400" dirty="0" smtClean="0"/>
          </a:p>
          <a:p>
            <a:pPr lvl="1"/>
            <a:r>
              <a:rPr lang="fr-FR" sz="2000" b="1" dirty="0" smtClean="0"/>
              <a:t>phase initiale</a:t>
            </a:r>
            <a:r>
              <a:rPr lang="fr-FR" sz="2000" dirty="0" smtClean="0"/>
              <a:t> : nausée vomissement, hyperthermie, lymphopénie,  puis pic transitoire de PN</a:t>
            </a:r>
          </a:p>
          <a:p>
            <a:pPr lvl="1"/>
            <a:r>
              <a:rPr lang="fr-FR" sz="2000" b="1" dirty="0" smtClean="0"/>
              <a:t>phase de </a:t>
            </a:r>
            <a:r>
              <a:rPr lang="fr-FR" sz="2000" b="1" dirty="0" smtClean="0"/>
              <a:t>latence </a:t>
            </a:r>
            <a:r>
              <a:rPr lang="fr-FR" sz="2000" b="1" dirty="0" smtClean="0"/>
              <a:t>clinique </a:t>
            </a:r>
            <a:r>
              <a:rPr lang="fr-FR" sz="2000" b="1" dirty="0" smtClean="0"/>
              <a:t>: </a:t>
            </a:r>
            <a:r>
              <a:rPr lang="fr-FR" sz="2000" dirty="0" smtClean="0"/>
              <a:t>de </a:t>
            </a:r>
            <a:r>
              <a:rPr lang="fr-FR" sz="2000" dirty="0" smtClean="0"/>
              <a:t>quelques jours à 2 semaines, d’autant plus courte que la dose est élevée</a:t>
            </a:r>
          </a:p>
          <a:p>
            <a:pPr lvl="1"/>
            <a:r>
              <a:rPr lang="fr-FR" sz="2000" b="1" dirty="0" smtClean="0"/>
              <a:t>phase critique</a:t>
            </a:r>
            <a:r>
              <a:rPr lang="fr-FR" sz="2000" dirty="0" smtClean="0"/>
              <a:t> : asthénie intense, prostration, obnubilation, céphalée, fièvre, frissons, ulcération buccale, hypotension, </a:t>
            </a:r>
            <a:r>
              <a:rPr lang="fr-FR" sz="2000" dirty="0" err="1" smtClean="0"/>
              <a:t>tachy-arythmie</a:t>
            </a:r>
            <a:r>
              <a:rPr lang="fr-FR" sz="2000" dirty="0" smtClean="0"/>
              <a:t>. Biologie</a:t>
            </a:r>
            <a:r>
              <a:rPr lang="fr-FR" sz="2000" dirty="0" smtClean="0"/>
              <a:t> : lymphopénie, leucopénie très marquée, taux des plaquettes très bas </a:t>
            </a:r>
            <a:endParaRPr lang="fr-FR" sz="2000" b="1" dirty="0" smtClean="0"/>
          </a:p>
          <a:p>
            <a:pPr lvl="1"/>
            <a:r>
              <a:rPr lang="fr-FR" sz="2000" b="1" dirty="0" smtClean="0"/>
              <a:t>Phase de rémission et de récupération</a:t>
            </a:r>
            <a:r>
              <a:rPr lang="fr-FR" sz="2000" dirty="0" smtClean="0"/>
              <a:t> : débute 8 à 10 jours d’aplasie médullaire et peut durer plusieurs mois</a:t>
            </a:r>
          </a:p>
          <a:p>
            <a:pPr lvl="0"/>
            <a:r>
              <a:rPr lang="fr-FR" sz="2000" dirty="0" smtClean="0"/>
              <a:t>7 Gy : manifestations intestinales, diarrhées, perforation, hémorragies</a:t>
            </a:r>
            <a:endParaRPr lang="fr-FR" sz="2400" dirty="0" smtClean="0"/>
          </a:p>
          <a:p>
            <a:pPr lvl="0"/>
            <a:r>
              <a:rPr lang="fr-FR" sz="2000" dirty="0" smtClean="0"/>
              <a:t>10 Gy : manifestation neurologiques immédiates. Aucun traitement n’est efficace, hypotension, arythmie, tachycardie, décès par état de choc. </a:t>
            </a:r>
            <a:endParaRPr lang="fr-FR" sz="2400" dirty="0" smtClean="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16</a:t>
            </a:fld>
            <a:endParaRPr lang="fr-FR">
              <a:solidFill>
                <a:prstClr val="black">
                  <a:tint val="95000"/>
                </a:prstClr>
              </a:solidFill>
            </a:endParaRPr>
          </a:p>
        </p:txBody>
      </p:sp>
    </p:spTree>
    <p:extLst>
      <p:ext uri="{BB962C8B-B14F-4D97-AF65-F5344CB8AC3E}">
        <p14:creationId xmlns:p14="http://schemas.microsoft.com/office/powerpoint/2010/main" val="2349673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Irradiation/contamination partielle </a:t>
            </a:r>
            <a:endParaRPr lang="fr-FR" dirty="0"/>
          </a:p>
        </p:txBody>
      </p:sp>
      <p:sp>
        <p:nvSpPr>
          <p:cNvPr id="3" name="Espace réservé du contenu 2"/>
          <p:cNvSpPr>
            <a:spLocks noGrp="1"/>
          </p:cNvSpPr>
          <p:nvPr>
            <p:ph idx="1"/>
          </p:nvPr>
        </p:nvSpPr>
        <p:spPr/>
        <p:txBody>
          <a:bodyPr>
            <a:normAutofit/>
          </a:bodyPr>
          <a:lstStyle/>
          <a:p>
            <a:r>
              <a:rPr lang="fr-FR" u="sng" dirty="0" smtClean="0"/>
              <a:t>Testicule</a:t>
            </a:r>
            <a:r>
              <a:rPr lang="fr-FR" u="sng" dirty="0" smtClean="0"/>
              <a:t> :</a:t>
            </a:r>
            <a:r>
              <a:rPr lang="fr-FR" dirty="0" smtClean="0"/>
              <a:t> </a:t>
            </a:r>
            <a:endParaRPr lang="fr-FR" sz="3600" dirty="0" smtClean="0"/>
          </a:p>
          <a:p>
            <a:pPr lvl="1"/>
            <a:r>
              <a:rPr lang="fr-FR" dirty="0" smtClean="0"/>
              <a:t>0.2 Gy : oligospermie</a:t>
            </a:r>
            <a:endParaRPr lang="fr-FR" sz="3200" dirty="0" smtClean="0"/>
          </a:p>
          <a:p>
            <a:pPr lvl="1"/>
            <a:r>
              <a:rPr lang="fr-FR" dirty="0" smtClean="0"/>
              <a:t>2Gy : stérilité de quelques mois à 2 ans(il n’y pas d’atteinte de la fonction endocrine)</a:t>
            </a:r>
            <a:endParaRPr lang="fr-FR" sz="3200" dirty="0" smtClean="0"/>
          </a:p>
          <a:p>
            <a:pPr>
              <a:buNone/>
            </a:pPr>
            <a:r>
              <a:rPr lang="fr-FR" dirty="0" smtClean="0"/>
              <a:t> </a:t>
            </a:r>
            <a:endParaRPr lang="fr-FR" sz="3600" dirty="0" smtClean="0"/>
          </a:p>
          <a:p>
            <a:r>
              <a:rPr lang="fr-FR" u="sng" dirty="0" smtClean="0"/>
              <a:t>Ovaire :</a:t>
            </a:r>
            <a:r>
              <a:rPr lang="fr-FR" dirty="0" smtClean="0"/>
              <a:t> </a:t>
            </a:r>
            <a:endParaRPr lang="fr-FR" sz="3600" dirty="0" smtClean="0"/>
          </a:p>
          <a:p>
            <a:pPr lvl="1"/>
            <a:r>
              <a:rPr lang="fr-FR" dirty="0" smtClean="0"/>
              <a:t>la stérilité apparaît à 12 à 15 Gy chez la femme de 25 ans et à 7Gy chez la femme de 40 ans</a:t>
            </a:r>
            <a:endParaRPr lang="fr-FR" b="1" dirty="0" smtClean="0"/>
          </a:p>
          <a:p>
            <a:r>
              <a:rPr lang="fr-FR" u="sng" dirty="0" smtClean="0"/>
              <a:t>Peau :</a:t>
            </a:r>
            <a:r>
              <a:rPr lang="fr-FR" dirty="0" smtClean="0"/>
              <a:t>  radiodermites aigues</a:t>
            </a:r>
            <a:endParaRPr lang="fr-FR" sz="3600" dirty="0" smtClean="0"/>
          </a:p>
          <a:p>
            <a:pPr>
              <a:buNone/>
            </a:pPr>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17</a:t>
            </a:fld>
            <a:endParaRPr lang="fr-FR">
              <a:solidFill>
                <a:prstClr val="black">
                  <a:tint val="95000"/>
                </a:prstClr>
              </a:solidFill>
            </a:endParaRPr>
          </a:p>
        </p:txBody>
      </p:sp>
    </p:spTree>
    <p:extLst>
      <p:ext uri="{BB962C8B-B14F-4D97-AF65-F5344CB8AC3E}">
        <p14:creationId xmlns:p14="http://schemas.microsoft.com/office/powerpoint/2010/main" val="229457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118872" lvl="0">
              <a:spcBef>
                <a:spcPts val="0"/>
              </a:spcBef>
            </a:pPr>
            <a:r>
              <a:rPr lang="fr-FR" sz="4000" dirty="0" smtClean="0">
                <a:solidFill>
                  <a:srgbClr val="FFFF00"/>
                </a:solidFill>
                <a:ea typeface="+mn-ea"/>
                <a:cs typeface="+mn-cs"/>
              </a:rPr>
              <a:t>Radiodermites </a:t>
            </a:r>
            <a:r>
              <a:rPr lang="fr-FR" sz="4000" dirty="0">
                <a:solidFill>
                  <a:srgbClr val="FFFF00"/>
                </a:solidFill>
                <a:ea typeface="+mn-ea"/>
                <a:cs typeface="+mn-cs"/>
              </a:rPr>
              <a:t>aigues</a:t>
            </a:r>
            <a:endParaRPr lang="fr-FR" sz="4400" dirty="0">
              <a:solidFill>
                <a:srgbClr val="FFFF00"/>
              </a:solidFill>
              <a:ea typeface="+mn-ea"/>
              <a:cs typeface="+mn-cs"/>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1689564"/>
              </p:ext>
            </p:extLst>
          </p:nvPr>
        </p:nvGraphicFramePr>
        <p:xfrm>
          <a:off x="323528" y="1764408"/>
          <a:ext cx="8424936" cy="5328590"/>
        </p:xfrm>
        <a:graphic>
          <a:graphicData uri="http://schemas.openxmlformats.org/drawingml/2006/table">
            <a:tbl>
              <a:tblPr firstRow="1" bandRow="1">
                <a:tableStyleId>{5C22544A-7EE6-4342-B048-85BDC9FD1C3A}</a:tableStyleId>
              </a:tblPr>
              <a:tblGrid>
                <a:gridCol w="2106234"/>
                <a:gridCol w="1211038"/>
                <a:gridCol w="3001430"/>
                <a:gridCol w="2106234"/>
              </a:tblGrid>
              <a:tr h="859640">
                <a:tc>
                  <a:txBody>
                    <a:bodyPr/>
                    <a:lstStyle/>
                    <a:p>
                      <a:pPr algn="just">
                        <a:lnSpc>
                          <a:spcPct val="115000"/>
                        </a:lnSpc>
                        <a:spcAft>
                          <a:spcPts val="0"/>
                        </a:spcAft>
                      </a:pPr>
                      <a:r>
                        <a:rPr lang="fr-FR" sz="1600" b="1" dirty="0">
                          <a:effectLst/>
                          <a:latin typeface="Calibri"/>
                          <a:ea typeface="Times New Roman"/>
                          <a:cs typeface="Times New Roman"/>
                        </a:rPr>
                        <a:t>Degrés</a:t>
                      </a:r>
                      <a:endParaRPr lang="fr-FR" sz="1600" b="1" dirty="0">
                        <a:effectLst/>
                        <a:latin typeface="Calibri"/>
                        <a:ea typeface="Calibri"/>
                        <a:cs typeface="Arial"/>
                      </a:endParaRPr>
                    </a:p>
                  </a:txBody>
                  <a:tcPr marL="44450" marR="44450" marT="0" marB="0"/>
                </a:tc>
                <a:tc>
                  <a:txBody>
                    <a:bodyPr/>
                    <a:lstStyle/>
                    <a:p>
                      <a:pPr algn="just">
                        <a:lnSpc>
                          <a:spcPct val="115000"/>
                        </a:lnSpc>
                        <a:spcAft>
                          <a:spcPts val="0"/>
                        </a:spcAft>
                      </a:pPr>
                      <a:r>
                        <a:rPr lang="fr-FR" sz="1600" b="1">
                          <a:effectLst/>
                          <a:latin typeface="Calibri"/>
                          <a:ea typeface="Times New Roman"/>
                          <a:cs typeface="Times New Roman"/>
                        </a:rPr>
                        <a:t>Délai</a:t>
                      </a:r>
                      <a:endParaRPr lang="fr-FR" sz="1600" b="1">
                        <a:effectLst/>
                        <a:latin typeface="Calibri"/>
                        <a:ea typeface="Calibri"/>
                        <a:cs typeface="Arial"/>
                      </a:endParaRPr>
                    </a:p>
                  </a:txBody>
                  <a:tcPr marL="44450" marR="44450" marT="0" marB="0"/>
                </a:tc>
                <a:tc>
                  <a:txBody>
                    <a:bodyPr/>
                    <a:lstStyle/>
                    <a:p>
                      <a:pPr algn="just">
                        <a:lnSpc>
                          <a:spcPct val="115000"/>
                        </a:lnSpc>
                        <a:spcAft>
                          <a:spcPts val="0"/>
                        </a:spcAft>
                      </a:pPr>
                      <a:r>
                        <a:rPr lang="fr-FR" sz="1600" b="1">
                          <a:effectLst/>
                          <a:latin typeface="Calibri"/>
                          <a:ea typeface="Times New Roman"/>
                          <a:cs typeface="Times New Roman"/>
                        </a:rPr>
                        <a:t>Lésions / durée</a:t>
                      </a:r>
                      <a:endParaRPr lang="fr-FR" sz="1600" b="1">
                        <a:effectLst/>
                        <a:latin typeface="Calibri"/>
                        <a:ea typeface="Calibri"/>
                        <a:cs typeface="Arial"/>
                      </a:endParaRPr>
                    </a:p>
                  </a:txBody>
                  <a:tcPr marL="44450" marR="44450" marT="0" marB="0"/>
                </a:tc>
                <a:tc>
                  <a:txBody>
                    <a:bodyPr/>
                    <a:lstStyle/>
                    <a:p>
                      <a:pPr algn="just">
                        <a:lnSpc>
                          <a:spcPct val="115000"/>
                        </a:lnSpc>
                        <a:spcAft>
                          <a:spcPts val="0"/>
                        </a:spcAft>
                      </a:pPr>
                      <a:r>
                        <a:rPr lang="fr-FR" sz="1600" b="1">
                          <a:effectLst/>
                          <a:latin typeface="Calibri"/>
                          <a:ea typeface="Times New Roman"/>
                          <a:cs typeface="Times New Roman"/>
                        </a:rPr>
                        <a:t>Séquelles</a:t>
                      </a:r>
                      <a:endParaRPr lang="fr-FR" sz="1600" b="1">
                        <a:effectLst/>
                        <a:latin typeface="Calibri"/>
                        <a:ea typeface="Calibri"/>
                        <a:cs typeface="Arial"/>
                      </a:endParaRPr>
                    </a:p>
                  </a:txBody>
                  <a:tcPr marL="44450" marR="44450" marT="0" marB="0"/>
                </a:tc>
              </a:tr>
              <a:tr h="1340685">
                <a:tc>
                  <a:txBody>
                    <a:bodyPr/>
                    <a:lstStyle/>
                    <a:p>
                      <a:pPr algn="just">
                        <a:lnSpc>
                          <a:spcPct val="115000"/>
                        </a:lnSpc>
                        <a:spcAft>
                          <a:spcPts val="0"/>
                        </a:spcAft>
                      </a:pPr>
                      <a:r>
                        <a:rPr lang="fr-FR" sz="1600" b="1">
                          <a:effectLst/>
                          <a:latin typeface="Calibri"/>
                          <a:ea typeface="Times New Roman"/>
                          <a:cs typeface="Times New Roman"/>
                        </a:rPr>
                        <a:t>1</a:t>
                      </a:r>
                      <a:r>
                        <a:rPr lang="fr-FR" sz="1600" b="1" baseline="30000">
                          <a:effectLst/>
                          <a:latin typeface="Calibri"/>
                          <a:ea typeface="Times New Roman"/>
                          <a:cs typeface="Times New Roman"/>
                        </a:rPr>
                        <a:t>er</a:t>
                      </a:r>
                      <a:r>
                        <a:rPr lang="fr-FR" sz="1600" b="1">
                          <a:effectLst/>
                          <a:latin typeface="Calibri"/>
                          <a:ea typeface="Times New Roman"/>
                          <a:cs typeface="Times New Roman"/>
                        </a:rPr>
                        <a:t> degrés :</a:t>
                      </a:r>
                      <a:endParaRPr lang="fr-FR" sz="1600" b="1">
                        <a:effectLst/>
                        <a:latin typeface="Calibri"/>
                        <a:ea typeface="Calibri"/>
                        <a:cs typeface="Arial"/>
                      </a:endParaRPr>
                    </a:p>
                    <a:p>
                      <a:pPr algn="just">
                        <a:lnSpc>
                          <a:spcPct val="115000"/>
                        </a:lnSpc>
                        <a:spcAft>
                          <a:spcPts val="0"/>
                        </a:spcAft>
                      </a:pPr>
                      <a:r>
                        <a:rPr lang="fr-FR" sz="1600" b="1">
                          <a:effectLst/>
                          <a:latin typeface="Calibri"/>
                          <a:ea typeface="Times New Roman"/>
                          <a:cs typeface="Times New Roman"/>
                        </a:rPr>
                        <a:t> radio-épidermite érythémateuse</a:t>
                      </a:r>
                      <a:endParaRPr lang="fr-FR" sz="1600" b="1">
                        <a:effectLst/>
                        <a:latin typeface="Calibri"/>
                        <a:ea typeface="Calibri"/>
                        <a:cs typeface="Arial"/>
                      </a:endParaRPr>
                    </a:p>
                  </a:txBody>
                  <a:tcPr marL="44450" marR="44450" marT="0" marB="0"/>
                </a:tc>
                <a:tc>
                  <a:txBody>
                    <a:bodyPr/>
                    <a:lstStyle/>
                    <a:p>
                      <a:pPr algn="just">
                        <a:lnSpc>
                          <a:spcPct val="115000"/>
                        </a:lnSpc>
                        <a:spcAft>
                          <a:spcPts val="0"/>
                        </a:spcAft>
                      </a:pPr>
                      <a:r>
                        <a:rPr lang="fr-FR" sz="1600" b="1" dirty="0">
                          <a:effectLst/>
                          <a:latin typeface="Calibri"/>
                          <a:ea typeface="Times New Roman"/>
                          <a:cs typeface="Times New Roman"/>
                        </a:rPr>
                        <a:t>10 à 20 j</a:t>
                      </a:r>
                      <a:endParaRPr lang="fr-FR" sz="1600" b="1" dirty="0">
                        <a:effectLst/>
                        <a:latin typeface="Calibri"/>
                        <a:ea typeface="Calibri"/>
                        <a:cs typeface="Arial"/>
                      </a:endParaRPr>
                    </a:p>
                  </a:txBody>
                  <a:tcPr marL="44450" marR="44450" marT="0" marB="0"/>
                </a:tc>
                <a:tc>
                  <a:txBody>
                    <a:bodyPr/>
                    <a:lstStyle/>
                    <a:p>
                      <a:pPr algn="just">
                        <a:lnSpc>
                          <a:spcPct val="115000"/>
                        </a:lnSpc>
                        <a:spcAft>
                          <a:spcPts val="0"/>
                        </a:spcAft>
                      </a:pPr>
                      <a:r>
                        <a:rPr lang="fr-FR" sz="1600" b="1">
                          <a:effectLst/>
                          <a:latin typeface="Calibri"/>
                          <a:ea typeface="Times New Roman"/>
                          <a:cs typeface="Times New Roman"/>
                        </a:rPr>
                        <a:t>Erythème plus ou moins foncé prurigineux, puis désquamation ; dure 1 semaine</a:t>
                      </a:r>
                      <a:endParaRPr lang="fr-FR" sz="1600" b="1">
                        <a:effectLst/>
                        <a:latin typeface="Calibri"/>
                        <a:ea typeface="Calibri"/>
                        <a:cs typeface="Arial"/>
                      </a:endParaRPr>
                    </a:p>
                  </a:txBody>
                  <a:tcPr marL="44450" marR="44450" marT="0" marB="0"/>
                </a:tc>
                <a:tc>
                  <a:txBody>
                    <a:bodyPr/>
                    <a:lstStyle/>
                    <a:p>
                      <a:pPr algn="just">
                        <a:lnSpc>
                          <a:spcPct val="115000"/>
                        </a:lnSpc>
                        <a:spcAft>
                          <a:spcPts val="0"/>
                        </a:spcAft>
                      </a:pPr>
                      <a:r>
                        <a:rPr lang="fr-FR" sz="1600" b="1" dirty="0">
                          <a:effectLst/>
                          <a:latin typeface="Calibri"/>
                          <a:ea typeface="Times New Roman"/>
                          <a:cs typeface="Times New Roman"/>
                        </a:rPr>
                        <a:t>Dépilation temporaire</a:t>
                      </a:r>
                      <a:endParaRPr lang="fr-FR" sz="1600" b="1" dirty="0">
                        <a:effectLst/>
                        <a:latin typeface="Calibri"/>
                        <a:ea typeface="Calibri"/>
                        <a:cs typeface="Arial"/>
                      </a:endParaRPr>
                    </a:p>
                  </a:txBody>
                  <a:tcPr marL="44450" marR="44450" marT="0" marB="0"/>
                </a:tc>
              </a:tr>
              <a:tr h="1340685">
                <a:tc>
                  <a:txBody>
                    <a:bodyPr/>
                    <a:lstStyle/>
                    <a:p>
                      <a:pPr algn="just">
                        <a:lnSpc>
                          <a:spcPct val="115000"/>
                        </a:lnSpc>
                        <a:spcAft>
                          <a:spcPts val="0"/>
                        </a:spcAft>
                      </a:pPr>
                      <a:r>
                        <a:rPr lang="fr-FR" sz="1600" b="1">
                          <a:effectLst/>
                          <a:latin typeface="Calibri"/>
                          <a:ea typeface="Times New Roman"/>
                          <a:cs typeface="Times New Roman"/>
                        </a:rPr>
                        <a:t>2</a:t>
                      </a:r>
                      <a:r>
                        <a:rPr lang="fr-FR" sz="1600" b="1" baseline="30000">
                          <a:effectLst/>
                          <a:latin typeface="Calibri"/>
                          <a:ea typeface="Times New Roman"/>
                          <a:cs typeface="Times New Roman"/>
                        </a:rPr>
                        <a:t>e</a:t>
                      </a:r>
                      <a:r>
                        <a:rPr lang="fr-FR" sz="1600" b="1">
                          <a:effectLst/>
                          <a:latin typeface="Calibri"/>
                          <a:ea typeface="Times New Roman"/>
                          <a:cs typeface="Times New Roman"/>
                        </a:rPr>
                        <a:t> degrés :</a:t>
                      </a:r>
                      <a:endParaRPr lang="fr-FR" sz="1600" b="1">
                        <a:effectLst/>
                        <a:latin typeface="Calibri"/>
                        <a:ea typeface="Calibri"/>
                        <a:cs typeface="Arial"/>
                      </a:endParaRPr>
                    </a:p>
                    <a:p>
                      <a:pPr algn="just">
                        <a:lnSpc>
                          <a:spcPct val="115000"/>
                        </a:lnSpc>
                        <a:spcAft>
                          <a:spcPts val="0"/>
                        </a:spcAft>
                      </a:pPr>
                      <a:r>
                        <a:rPr lang="fr-FR" sz="1600" b="1">
                          <a:effectLst/>
                          <a:latin typeface="Calibri"/>
                          <a:ea typeface="Times New Roman"/>
                          <a:cs typeface="Times New Roman"/>
                        </a:rPr>
                        <a:t>radioépidermite bulleuse</a:t>
                      </a:r>
                      <a:endParaRPr lang="fr-FR" sz="1600" b="1">
                        <a:effectLst/>
                        <a:latin typeface="Calibri"/>
                        <a:ea typeface="Calibri"/>
                        <a:cs typeface="Arial"/>
                      </a:endParaRPr>
                    </a:p>
                  </a:txBody>
                  <a:tcPr marL="44450" marR="44450" marT="0" marB="0"/>
                </a:tc>
                <a:tc>
                  <a:txBody>
                    <a:bodyPr/>
                    <a:lstStyle/>
                    <a:p>
                      <a:pPr algn="just">
                        <a:lnSpc>
                          <a:spcPct val="115000"/>
                        </a:lnSpc>
                        <a:spcAft>
                          <a:spcPts val="0"/>
                        </a:spcAft>
                      </a:pPr>
                      <a:r>
                        <a:rPr lang="fr-FR" sz="1600" b="1">
                          <a:effectLst/>
                          <a:latin typeface="Calibri"/>
                          <a:ea typeface="Times New Roman"/>
                          <a:cs typeface="Times New Roman"/>
                        </a:rPr>
                        <a:t>8 à 10 j</a:t>
                      </a:r>
                      <a:endParaRPr lang="fr-FR" sz="1600" b="1">
                        <a:effectLst/>
                        <a:latin typeface="Calibri"/>
                        <a:ea typeface="Calibri"/>
                        <a:cs typeface="Arial"/>
                      </a:endParaRPr>
                    </a:p>
                  </a:txBody>
                  <a:tcPr marL="44450" marR="44450" marT="0" marB="0"/>
                </a:tc>
                <a:tc>
                  <a:txBody>
                    <a:bodyPr/>
                    <a:lstStyle/>
                    <a:p>
                      <a:pPr algn="just">
                        <a:lnSpc>
                          <a:spcPct val="115000"/>
                        </a:lnSpc>
                        <a:spcAft>
                          <a:spcPts val="0"/>
                        </a:spcAft>
                      </a:pPr>
                      <a:r>
                        <a:rPr lang="fr-FR" sz="1600" b="1">
                          <a:effectLst/>
                          <a:latin typeface="Calibri"/>
                          <a:ea typeface="Times New Roman"/>
                          <a:cs typeface="Times New Roman"/>
                        </a:rPr>
                        <a:t>Erythème intense, prurit, phlyctènes, ulcération ; dure 1 à 2 mois</a:t>
                      </a:r>
                      <a:endParaRPr lang="fr-FR" sz="1600" b="1">
                        <a:effectLst/>
                        <a:latin typeface="Calibri"/>
                        <a:ea typeface="Calibri"/>
                        <a:cs typeface="Arial"/>
                      </a:endParaRPr>
                    </a:p>
                  </a:txBody>
                  <a:tcPr marL="44450" marR="44450" marT="0" marB="0"/>
                </a:tc>
                <a:tc>
                  <a:txBody>
                    <a:bodyPr/>
                    <a:lstStyle/>
                    <a:p>
                      <a:pPr algn="just">
                        <a:lnSpc>
                          <a:spcPct val="115000"/>
                        </a:lnSpc>
                        <a:spcAft>
                          <a:spcPts val="0"/>
                        </a:spcAft>
                      </a:pPr>
                      <a:r>
                        <a:rPr lang="fr-FR" sz="1600" b="1">
                          <a:effectLst/>
                          <a:latin typeface="Calibri"/>
                          <a:ea typeface="Times New Roman"/>
                          <a:cs typeface="Times New Roman"/>
                        </a:rPr>
                        <a:t>Pigmentation, dépilation définitive</a:t>
                      </a:r>
                      <a:endParaRPr lang="fr-FR" sz="1600" b="1">
                        <a:effectLst/>
                        <a:latin typeface="Calibri"/>
                        <a:ea typeface="Calibri"/>
                        <a:cs typeface="Arial"/>
                      </a:endParaRPr>
                    </a:p>
                  </a:txBody>
                  <a:tcPr marL="44450" marR="44450" marT="0" marB="0"/>
                </a:tc>
              </a:tr>
              <a:tr h="1787580">
                <a:tc>
                  <a:txBody>
                    <a:bodyPr/>
                    <a:lstStyle/>
                    <a:p>
                      <a:pPr algn="just">
                        <a:lnSpc>
                          <a:spcPct val="115000"/>
                        </a:lnSpc>
                        <a:spcAft>
                          <a:spcPts val="0"/>
                        </a:spcAft>
                      </a:pPr>
                      <a:r>
                        <a:rPr lang="fr-FR" sz="1600" b="1">
                          <a:effectLst/>
                          <a:latin typeface="Calibri"/>
                          <a:ea typeface="Times New Roman"/>
                          <a:cs typeface="Times New Roman"/>
                        </a:rPr>
                        <a:t>3</a:t>
                      </a:r>
                      <a:r>
                        <a:rPr lang="fr-FR" sz="1600" b="1" baseline="30000">
                          <a:effectLst/>
                          <a:latin typeface="Calibri"/>
                          <a:ea typeface="Times New Roman"/>
                          <a:cs typeface="Times New Roman"/>
                        </a:rPr>
                        <a:t>e</a:t>
                      </a:r>
                      <a:r>
                        <a:rPr lang="fr-FR" sz="1600" b="1">
                          <a:effectLst/>
                          <a:latin typeface="Calibri"/>
                          <a:ea typeface="Times New Roman"/>
                          <a:cs typeface="Times New Roman"/>
                        </a:rPr>
                        <a:t> degrés :</a:t>
                      </a:r>
                      <a:endParaRPr lang="fr-FR" sz="1600" b="1">
                        <a:effectLst/>
                        <a:latin typeface="Calibri"/>
                        <a:ea typeface="Calibri"/>
                        <a:cs typeface="Arial"/>
                      </a:endParaRPr>
                    </a:p>
                    <a:p>
                      <a:pPr algn="just">
                        <a:lnSpc>
                          <a:spcPct val="115000"/>
                        </a:lnSpc>
                        <a:spcAft>
                          <a:spcPts val="0"/>
                        </a:spcAft>
                      </a:pPr>
                      <a:r>
                        <a:rPr lang="fr-FR" sz="1600" b="1">
                          <a:effectLst/>
                          <a:latin typeface="Calibri"/>
                          <a:ea typeface="Times New Roman"/>
                          <a:cs typeface="Times New Roman"/>
                        </a:rPr>
                        <a:t>radiodermite ulcéreuse</a:t>
                      </a:r>
                      <a:endParaRPr lang="fr-FR" sz="1600" b="1">
                        <a:effectLst/>
                        <a:latin typeface="Calibri"/>
                        <a:ea typeface="Calibri"/>
                        <a:cs typeface="Arial"/>
                      </a:endParaRPr>
                    </a:p>
                  </a:txBody>
                  <a:tcPr marL="44450" marR="44450" marT="0" marB="0"/>
                </a:tc>
                <a:tc>
                  <a:txBody>
                    <a:bodyPr/>
                    <a:lstStyle/>
                    <a:p>
                      <a:pPr algn="just">
                        <a:lnSpc>
                          <a:spcPct val="115000"/>
                        </a:lnSpc>
                        <a:spcAft>
                          <a:spcPts val="0"/>
                        </a:spcAft>
                      </a:pPr>
                      <a:r>
                        <a:rPr lang="fr-FR" sz="1600" b="1">
                          <a:effectLst/>
                          <a:latin typeface="Calibri"/>
                          <a:ea typeface="Times New Roman"/>
                          <a:cs typeface="Times New Roman"/>
                        </a:rPr>
                        <a:t>Quelques jours</a:t>
                      </a:r>
                      <a:endParaRPr lang="fr-FR" sz="1600" b="1">
                        <a:effectLst/>
                        <a:latin typeface="Calibri"/>
                        <a:ea typeface="Calibri"/>
                        <a:cs typeface="Arial"/>
                      </a:endParaRPr>
                    </a:p>
                  </a:txBody>
                  <a:tcPr marL="44450" marR="44450" marT="0" marB="0"/>
                </a:tc>
                <a:tc>
                  <a:txBody>
                    <a:bodyPr/>
                    <a:lstStyle/>
                    <a:p>
                      <a:pPr algn="just">
                        <a:lnSpc>
                          <a:spcPct val="115000"/>
                        </a:lnSpc>
                        <a:spcAft>
                          <a:spcPts val="0"/>
                        </a:spcAft>
                      </a:pPr>
                      <a:r>
                        <a:rPr lang="fr-FR" sz="1600" b="1">
                          <a:effectLst/>
                          <a:latin typeface="Calibri"/>
                          <a:ea typeface="Times New Roman"/>
                          <a:cs typeface="Times New Roman"/>
                        </a:rPr>
                        <a:t>Erythème intense, œdème, bulles douloureuses, ulcération profonde, dure des mois voire des années</a:t>
                      </a:r>
                      <a:endParaRPr lang="fr-FR" sz="1600" b="1">
                        <a:effectLst/>
                        <a:latin typeface="Calibri"/>
                        <a:ea typeface="Calibri"/>
                        <a:cs typeface="Arial"/>
                      </a:endParaRPr>
                    </a:p>
                  </a:txBody>
                  <a:tcPr marL="44450" marR="44450" marT="0" marB="0"/>
                </a:tc>
                <a:tc>
                  <a:txBody>
                    <a:bodyPr/>
                    <a:lstStyle/>
                    <a:p>
                      <a:pPr algn="just">
                        <a:lnSpc>
                          <a:spcPct val="115000"/>
                        </a:lnSpc>
                        <a:spcAft>
                          <a:spcPts val="0"/>
                        </a:spcAft>
                      </a:pPr>
                      <a:r>
                        <a:rPr lang="fr-FR" sz="1600" b="1" dirty="0">
                          <a:effectLst/>
                          <a:latin typeface="Calibri"/>
                          <a:ea typeface="Times New Roman"/>
                          <a:cs typeface="Times New Roman"/>
                        </a:rPr>
                        <a:t>Cicatrisation incertaine, sclérose</a:t>
                      </a:r>
                      <a:endParaRPr lang="fr-FR" sz="1600" b="1" dirty="0">
                        <a:effectLst/>
                        <a:latin typeface="Calibri"/>
                        <a:ea typeface="Calibri"/>
                        <a:cs typeface="Arial"/>
                      </a:endParaRPr>
                    </a:p>
                  </a:txBody>
                  <a:tcPr marL="44450" marR="44450" marT="0" marB="0"/>
                </a:tc>
              </a:tr>
            </a:tbl>
          </a:graphicData>
        </a:graphic>
      </p:graphicFrame>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18</a:t>
            </a:fld>
            <a:endParaRPr lang="fr-FR">
              <a:solidFill>
                <a:prstClr val="black">
                  <a:tint val="95000"/>
                </a:prstClr>
              </a:solidFill>
            </a:endParaRPr>
          </a:p>
        </p:txBody>
      </p:sp>
    </p:spTree>
    <p:extLst>
      <p:ext uri="{BB962C8B-B14F-4D97-AF65-F5344CB8AC3E}">
        <p14:creationId xmlns:p14="http://schemas.microsoft.com/office/powerpoint/2010/main" val="359109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Irradiation/contamination chronique</a:t>
            </a:r>
            <a:endParaRPr lang="fr-FR" dirty="0"/>
          </a:p>
        </p:txBody>
      </p:sp>
      <p:sp>
        <p:nvSpPr>
          <p:cNvPr id="3" name="Espace réservé du contenu 2"/>
          <p:cNvSpPr>
            <a:spLocks noGrp="1"/>
          </p:cNvSpPr>
          <p:nvPr>
            <p:ph idx="1"/>
          </p:nvPr>
        </p:nvSpPr>
        <p:spPr>
          <a:xfrm>
            <a:off x="457200" y="1620391"/>
            <a:ext cx="8507288" cy="5760640"/>
          </a:xfrm>
        </p:spPr>
        <p:txBody>
          <a:bodyPr>
            <a:normAutofit fontScale="77500" lnSpcReduction="20000"/>
          </a:bodyPr>
          <a:lstStyle/>
          <a:p>
            <a:pPr>
              <a:buNone/>
            </a:pPr>
            <a:r>
              <a:rPr lang="fr-FR" sz="3400" b="1" dirty="0" smtClean="0"/>
              <a:t>Lésions stochastiques ou aléatoires</a:t>
            </a:r>
          </a:p>
          <a:p>
            <a:endParaRPr lang="fr-FR" dirty="0" smtClean="0"/>
          </a:p>
          <a:p>
            <a:r>
              <a:rPr lang="fr-FR" b="1" u="sng" dirty="0" smtClean="0"/>
              <a:t>Radiodermites tardives</a:t>
            </a:r>
            <a:r>
              <a:rPr lang="fr-FR" u="sng" dirty="0" smtClean="0"/>
              <a:t> :</a:t>
            </a:r>
            <a:r>
              <a:rPr lang="fr-FR" dirty="0" smtClean="0"/>
              <a:t> surviennent après plusieurs années de latence, une fois constituées, elles ne régressent jamais. </a:t>
            </a:r>
            <a:endParaRPr lang="fr-FR" sz="4000" dirty="0" smtClean="0"/>
          </a:p>
          <a:p>
            <a:endParaRPr lang="fr-FR" dirty="0" smtClean="0"/>
          </a:p>
          <a:p>
            <a:r>
              <a:rPr lang="fr-FR" b="1" u="sng" dirty="0" smtClean="0"/>
              <a:t>sang</a:t>
            </a:r>
            <a:r>
              <a:rPr lang="fr-FR" u="sng" dirty="0" smtClean="0"/>
              <a:t> </a:t>
            </a:r>
            <a:r>
              <a:rPr lang="fr-FR" dirty="0" smtClean="0"/>
              <a:t>:leucopénie, leucose</a:t>
            </a:r>
            <a:r>
              <a:rPr lang="fr-FR" dirty="0" smtClean="0"/>
              <a:t>; lymphopénie</a:t>
            </a:r>
            <a:r>
              <a:rPr lang="fr-FR" dirty="0" smtClean="0"/>
              <a:t>, lymphocytose </a:t>
            </a:r>
            <a:r>
              <a:rPr lang="fr-FR" dirty="0" err="1" smtClean="0"/>
              <a:t>relative;réticulocytose;polyglobulie</a:t>
            </a:r>
            <a:r>
              <a:rPr lang="fr-FR" dirty="0" smtClean="0"/>
              <a:t>; anémie macrocytaire</a:t>
            </a:r>
            <a:endParaRPr lang="fr-FR" sz="4000" dirty="0" smtClean="0"/>
          </a:p>
          <a:p>
            <a:r>
              <a:rPr lang="fr-FR" b="1" u="sng" dirty="0" smtClean="0"/>
              <a:t>effets génétiques</a:t>
            </a:r>
            <a:r>
              <a:rPr lang="fr-FR" u="sng" dirty="0" smtClean="0"/>
              <a:t> :</a:t>
            </a:r>
            <a:r>
              <a:rPr lang="fr-FR" dirty="0" smtClean="0"/>
              <a:t> anomalies chromosomiques portant sur le nombre et la structure</a:t>
            </a:r>
            <a:endParaRPr lang="fr-FR" sz="3600" dirty="0" smtClean="0"/>
          </a:p>
          <a:p>
            <a:r>
              <a:rPr lang="fr-FR" b="1" u="sng" dirty="0" smtClean="0"/>
              <a:t>effets tératogènes </a:t>
            </a:r>
            <a:r>
              <a:rPr lang="fr-FR" u="sng" dirty="0" smtClean="0"/>
              <a:t>:</a:t>
            </a:r>
            <a:r>
              <a:rPr lang="fr-FR" dirty="0" smtClean="0"/>
              <a:t>  </a:t>
            </a:r>
            <a:endParaRPr lang="fr-FR" sz="3600" dirty="0" smtClean="0"/>
          </a:p>
          <a:p>
            <a:pPr lvl="1"/>
            <a:r>
              <a:rPr lang="fr-FR" dirty="0" smtClean="0"/>
              <a:t>avant la nidation : loi du tout ou rien : soit mort embryonnaire, soit développement normal</a:t>
            </a:r>
          </a:p>
          <a:p>
            <a:pPr lvl="1"/>
            <a:r>
              <a:rPr lang="fr-FR" dirty="0" smtClean="0"/>
              <a:t>pendant l’embryogenèse : anomalies majeures</a:t>
            </a:r>
          </a:p>
          <a:p>
            <a:pPr lvl="1"/>
            <a:r>
              <a:rPr lang="fr-FR" dirty="0" smtClean="0"/>
              <a:t>période fœtale : risque d’atteinte du SNC et cancérogenèse </a:t>
            </a:r>
          </a:p>
          <a:p>
            <a:r>
              <a:rPr lang="fr-FR" b="1" u="sng" dirty="0" smtClean="0"/>
              <a:t>effets cancéreux </a:t>
            </a:r>
            <a:r>
              <a:rPr lang="fr-FR" u="sng" dirty="0" smtClean="0"/>
              <a:t>: </a:t>
            </a:r>
            <a:r>
              <a:rPr lang="fr-FR" dirty="0" smtClean="0"/>
              <a:t>le délai d’apparition des cancers est très variable.</a:t>
            </a:r>
            <a:endParaRPr lang="fr-FR" sz="3600" dirty="0" smtClean="0"/>
          </a:p>
          <a:p>
            <a:r>
              <a:rPr lang="fr-FR" b="1" u="sng" dirty="0" smtClean="0"/>
              <a:t>effets sur l’immunologie</a:t>
            </a:r>
            <a:r>
              <a:rPr lang="fr-FR" u="sng" dirty="0" smtClean="0"/>
              <a:t> :</a:t>
            </a:r>
            <a:r>
              <a:rPr lang="fr-FR" dirty="0" smtClean="0"/>
              <a:t> </a:t>
            </a:r>
            <a:r>
              <a:rPr lang="fr-FR" dirty="0" smtClean="0"/>
              <a:t>immunodépression</a:t>
            </a:r>
            <a:endParaRPr lang="fr-FR" sz="3600" dirty="0" smtClean="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19</a:t>
            </a:fld>
            <a:endParaRPr lang="fr-FR">
              <a:solidFill>
                <a:prstClr val="black">
                  <a:tint val="95000"/>
                </a:prstClr>
              </a:solidFill>
            </a:endParaRPr>
          </a:p>
        </p:txBody>
      </p:sp>
    </p:spTree>
    <p:extLst>
      <p:ext uri="{BB962C8B-B14F-4D97-AF65-F5344CB8AC3E}">
        <p14:creationId xmlns:p14="http://schemas.microsoft.com/office/powerpoint/2010/main" val="230341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fr-FR" dirty="0" smtClean="0"/>
              <a:t>objectifs du cours</a:t>
            </a:r>
            <a:r>
              <a:rPr lang="fr-FR" dirty="0" smtClean="0"/>
              <a:t> </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POPULATION CIBLE : étudiants en médecine ; étudiants de l’institut ; professionnels exposés dont les professionnels de la santé, médecins généralistes.</a:t>
            </a:r>
          </a:p>
          <a:p>
            <a:pPr>
              <a:buNone/>
            </a:pPr>
            <a:r>
              <a:rPr lang="fr-FR" dirty="0" smtClean="0"/>
              <a:t> </a:t>
            </a:r>
          </a:p>
          <a:p>
            <a:r>
              <a:rPr lang="fr-FR" dirty="0" smtClean="0"/>
              <a:t>PRE-RECQUIS : réglementation algérienne relative à la radio protection.</a:t>
            </a:r>
          </a:p>
          <a:p>
            <a:pPr>
              <a:buNone/>
            </a:pPr>
            <a:r>
              <a:rPr lang="fr-FR" dirty="0" smtClean="0"/>
              <a:t> </a:t>
            </a:r>
          </a:p>
          <a:p>
            <a:r>
              <a:rPr lang="fr-FR" dirty="0" smtClean="0"/>
              <a:t>OBJECTIFS : </a:t>
            </a:r>
          </a:p>
          <a:p>
            <a:pPr>
              <a:buNone/>
            </a:pPr>
            <a:r>
              <a:rPr lang="fr-FR" dirty="0" smtClean="0"/>
              <a:t>- savoir identifier les facteurs de risques liés aux rayonnements ionisants (RI)</a:t>
            </a:r>
          </a:p>
          <a:p>
            <a:pPr>
              <a:buNone/>
            </a:pPr>
            <a:r>
              <a:rPr lang="fr-FR" dirty="0" smtClean="0"/>
              <a:t>- savoir dépister les  signes précoces de la pathologie liés à l’exposition aux RI.</a:t>
            </a:r>
          </a:p>
          <a:p>
            <a:pPr>
              <a:buNone/>
            </a:pPr>
            <a:r>
              <a:rPr lang="fr-FR" dirty="0" smtClean="0"/>
              <a:t>- connaitre les principes de la prévention pour les appliquer.</a:t>
            </a:r>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2</a:t>
            </a:fld>
            <a:endParaRPr lang="fr-FR">
              <a:solidFill>
                <a:prstClr val="black">
                  <a:tint val="95000"/>
                </a:prstClr>
              </a:solidFill>
            </a:endParaRPr>
          </a:p>
        </p:txBody>
      </p:sp>
    </p:spTree>
    <p:extLst>
      <p:ext uri="{BB962C8B-B14F-4D97-AF65-F5344CB8AC3E}">
        <p14:creationId xmlns:p14="http://schemas.microsoft.com/office/powerpoint/2010/main" val="321514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Irradiation/contamination chronique</a:t>
            </a:r>
            <a:endParaRPr lang="fr-FR" dirty="0"/>
          </a:p>
        </p:txBody>
      </p:sp>
      <p:sp>
        <p:nvSpPr>
          <p:cNvPr id="3" name="Espace réservé du contenu 2"/>
          <p:cNvSpPr>
            <a:spLocks noGrp="1"/>
          </p:cNvSpPr>
          <p:nvPr>
            <p:ph idx="1"/>
          </p:nvPr>
        </p:nvSpPr>
        <p:spPr/>
        <p:txBody>
          <a:bodyPr/>
          <a:lstStyle/>
          <a:p>
            <a:r>
              <a:rPr lang="fr-FR" sz="2800" b="1" dirty="0" smtClean="0"/>
              <a:t>Lésions déterministes ou doses dépendantes</a:t>
            </a:r>
          </a:p>
          <a:p>
            <a:endParaRPr lang="fr-FR" dirty="0" smtClean="0"/>
          </a:p>
          <a:p>
            <a:pPr lvl="1"/>
            <a:r>
              <a:rPr lang="fr-FR" u="sng" dirty="0" smtClean="0"/>
              <a:t>Cristallin : </a:t>
            </a:r>
            <a:r>
              <a:rPr lang="fr-FR" dirty="0" smtClean="0"/>
              <a:t>tissu critique surtout pour les neutrons. La cataracte radio induite est un effet à seuil : 10 Gy pour les rayons X et 0.8 Gy pour les neutrons</a:t>
            </a:r>
            <a:endParaRPr lang="fr-FR" sz="3200"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20</a:t>
            </a:fld>
            <a:endParaRPr lang="fr-FR">
              <a:solidFill>
                <a:prstClr val="black">
                  <a:tint val="95000"/>
                </a:prstClr>
              </a:solidFill>
            </a:endParaRPr>
          </a:p>
        </p:txBody>
      </p:sp>
    </p:spTree>
    <p:extLst>
      <p:ext uri="{BB962C8B-B14F-4D97-AF65-F5344CB8AC3E}">
        <p14:creationId xmlns:p14="http://schemas.microsoft.com/office/powerpoint/2010/main" val="2451539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a:t>
            </a:r>
            <a:endParaRPr lang="fr-FR" dirty="0"/>
          </a:p>
        </p:txBody>
      </p:sp>
      <p:sp>
        <p:nvSpPr>
          <p:cNvPr id="3" name="Espace réservé du contenu 2"/>
          <p:cNvSpPr>
            <a:spLocks noGrp="1"/>
          </p:cNvSpPr>
          <p:nvPr>
            <p:ph idx="1"/>
          </p:nvPr>
        </p:nvSpPr>
        <p:spPr/>
        <p:txBody>
          <a:bodyPr/>
          <a:lstStyle/>
          <a:p>
            <a:r>
              <a:rPr lang="fr-FR" dirty="0" smtClean="0"/>
              <a:t>Définitions/ Généralités</a:t>
            </a:r>
          </a:p>
          <a:p>
            <a:r>
              <a:rPr lang="fr-FR" dirty="0" smtClean="0"/>
              <a:t>Professions et travaux exposants</a:t>
            </a:r>
          </a:p>
          <a:p>
            <a:r>
              <a:rPr lang="fr-FR" dirty="0" smtClean="0"/>
              <a:t>Actions</a:t>
            </a:r>
          </a:p>
          <a:p>
            <a:r>
              <a:rPr lang="fr-FR" dirty="0" smtClean="0"/>
              <a:t>Exposition aigue</a:t>
            </a:r>
          </a:p>
          <a:p>
            <a:r>
              <a:rPr lang="fr-FR" dirty="0" smtClean="0"/>
              <a:t>Exposition chronique</a:t>
            </a:r>
          </a:p>
          <a:p>
            <a:r>
              <a:rPr lang="fr-FR" b="1" dirty="0" smtClean="0"/>
              <a:t>Prévention</a:t>
            </a:r>
          </a:p>
          <a:p>
            <a:r>
              <a:rPr lang="fr-FR" dirty="0" smtClean="0"/>
              <a:t>Réparation</a:t>
            </a:r>
          </a:p>
          <a:p>
            <a:r>
              <a:rPr lang="fr-FR" dirty="0" smtClean="0"/>
              <a:t>CAT </a:t>
            </a:r>
          </a:p>
          <a:p>
            <a:endParaRPr lang="fr-FR" dirty="0" smtClean="0"/>
          </a:p>
          <a:p>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21</a:t>
            </a:fld>
            <a:endParaRPr lang="fr-FR">
              <a:solidFill>
                <a:prstClr val="black">
                  <a:tint val="95000"/>
                </a:prstClr>
              </a:solidFill>
            </a:endParaRPr>
          </a:p>
        </p:txBody>
      </p:sp>
    </p:spTree>
    <p:extLst>
      <p:ext uri="{BB962C8B-B14F-4D97-AF65-F5344CB8AC3E}">
        <p14:creationId xmlns:p14="http://schemas.microsoft.com/office/powerpoint/2010/main" val="1895370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PREVENTION</a:t>
            </a:r>
            <a:endParaRPr lang="fr-FR" dirty="0"/>
          </a:p>
        </p:txBody>
      </p:sp>
      <p:sp>
        <p:nvSpPr>
          <p:cNvPr id="3" name="Espace réservé du contenu 2"/>
          <p:cNvSpPr>
            <a:spLocks noGrp="1"/>
          </p:cNvSpPr>
          <p:nvPr>
            <p:ph idx="1"/>
          </p:nvPr>
        </p:nvSpPr>
        <p:spPr/>
        <p:txBody>
          <a:bodyPr/>
          <a:lstStyle/>
          <a:p>
            <a:pPr>
              <a:buNone/>
            </a:pPr>
            <a:r>
              <a:rPr lang="fr-FR" dirty="0" smtClean="0"/>
              <a:t>Les principes de la prévention reposent sur:</a:t>
            </a:r>
          </a:p>
          <a:p>
            <a:pPr>
              <a:buFontTx/>
              <a:buChar char="-"/>
            </a:pPr>
            <a:r>
              <a:rPr lang="fr-FR" dirty="0" smtClean="0"/>
              <a:t>la réglementation</a:t>
            </a:r>
          </a:p>
          <a:p>
            <a:pPr>
              <a:buFontTx/>
              <a:buChar char="-"/>
            </a:pPr>
            <a:r>
              <a:rPr lang="fr-FR" dirty="0" smtClean="0"/>
              <a:t>La prévention technique</a:t>
            </a:r>
          </a:p>
          <a:p>
            <a:pPr>
              <a:buFontTx/>
              <a:buChar char="-"/>
            </a:pPr>
            <a:r>
              <a:rPr lang="fr-FR" dirty="0" smtClean="0"/>
              <a:t>La prévention </a:t>
            </a:r>
            <a:r>
              <a:rPr lang="fr-FR" dirty="0" smtClean="0"/>
              <a:t>médicale</a:t>
            </a:r>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22</a:t>
            </a:fld>
            <a:endParaRPr lang="fr-FR">
              <a:solidFill>
                <a:prstClr val="black">
                  <a:tint val="95000"/>
                </a:prstClr>
              </a:solidFill>
            </a:endParaRPr>
          </a:p>
        </p:txBody>
      </p:sp>
    </p:spTree>
    <p:extLst>
      <p:ext uri="{BB962C8B-B14F-4D97-AF65-F5344CB8AC3E}">
        <p14:creationId xmlns:p14="http://schemas.microsoft.com/office/powerpoint/2010/main" val="1414569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PREVENTION: LEGISLATION</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Le décret n°86-132 du 27 mai 1986 fixant les règles de protection des travailleurs contre les risques  des RI, ainsi que celles relatives au contrôle de la détention et de l’utilisation de substances radioactives et des appareils émettant des RI .</a:t>
            </a:r>
          </a:p>
          <a:p>
            <a:pPr>
              <a:buNone/>
            </a:pPr>
            <a:r>
              <a:rPr lang="fr-FR" dirty="0" smtClean="0"/>
              <a:t> </a:t>
            </a:r>
          </a:p>
          <a:p>
            <a:r>
              <a:rPr lang="fr-FR" smtClean="0"/>
              <a:t>L’Arrêté </a:t>
            </a:r>
            <a:r>
              <a:rPr lang="fr-FR" dirty="0" smtClean="0"/>
              <a:t>inter. du 10 Février 1988   du 10 février 1988. JO N° 35 du 31 Août 1988</a:t>
            </a:r>
          </a:p>
          <a:p>
            <a:pPr>
              <a:buNone/>
            </a:pPr>
            <a:endParaRPr lang="fr-FR" dirty="0" smtClean="0"/>
          </a:p>
          <a:p>
            <a:r>
              <a:rPr lang="fr-FR" dirty="0" smtClean="0"/>
              <a:t> L’arrêté interministériel du 9 juin 1997 fixant la liste des travaux où les travailleurs sont fortement exposés aux risques professionnels. (JORA du 75/1997. </a:t>
            </a:r>
          </a:p>
          <a:p>
            <a:pPr>
              <a:buNone/>
            </a:pPr>
            <a:endParaRPr lang="fr-FR" dirty="0" smtClean="0"/>
          </a:p>
          <a:p>
            <a:r>
              <a:rPr lang="fr-FR" dirty="0" smtClean="0"/>
              <a:t>Le décret présidentiel n° 05-117du 11 avril 2005 relatif aux mesures de protection contre les RI (JORA 27/2005. </a:t>
            </a:r>
          </a:p>
          <a:p>
            <a:pPr>
              <a:buNone/>
            </a:pPr>
            <a:r>
              <a:rPr lang="fr-FR" dirty="0" smtClean="0"/>
              <a:t>                        </a:t>
            </a:r>
          </a:p>
          <a:p>
            <a:r>
              <a:rPr lang="fr-FR" dirty="0" smtClean="0"/>
              <a:t>Le décret présidentiel n° 05-118 du 11 avril 2005 relatif à l’ionisation des denrées alimentaires. (JORA 27/2005).</a:t>
            </a:r>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23</a:t>
            </a:fld>
            <a:endParaRPr lang="fr-FR">
              <a:solidFill>
                <a:prstClr val="black">
                  <a:tint val="95000"/>
                </a:prstClr>
              </a:solidFill>
            </a:endParaRPr>
          </a:p>
        </p:txBody>
      </p:sp>
    </p:spTree>
    <p:extLst>
      <p:ext uri="{BB962C8B-B14F-4D97-AF65-F5344CB8AC3E}">
        <p14:creationId xmlns:p14="http://schemas.microsoft.com/office/powerpoint/2010/main" val="397492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PREVENTION TECHNIQUE COLLECTIVE</a:t>
            </a:r>
            <a:endParaRPr lang="fr-FR" dirty="0"/>
          </a:p>
        </p:txBody>
      </p:sp>
      <p:sp>
        <p:nvSpPr>
          <p:cNvPr id="3" name="Espace réservé du contenu 2"/>
          <p:cNvSpPr>
            <a:spLocks noGrp="1"/>
          </p:cNvSpPr>
          <p:nvPr>
            <p:ph idx="1"/>
          </p:nvPr>
        </p:nvSpPr>
        <p:spPr/>
        <p:txBody>
          <a:bodyPr>
            <a:normAutofit/>
          </a:bodyPr>
          <a:lstStyle/>
          <a:p>
            <a:endParaRPr lang="fr-FR" dirty="0" smtClean="0"/>
          </a:p>
          <a:p>
            <a:pPr lvl="1"/>
            <a:r>
              <a:rPr lang="fr-FR" dirty="0" smtClean="0"/>
              <a:t>Délimitation de la zone contrôlée </a:t>
            </a:r>
            <a:endParaRPr lang="fr-FR" sz="3200" dirty="0" smtClean="0"/>
          </a:p>
          <a:p>
            <a:pPr lvl="1"/>
            <a:r>
              <a:rPr lang="fr-FR" dirty="0" smtClean="0"/>
              <a:t>Accès réglementé et signalé</a:t>
            </a:r>
            <a:endParaRPr lang="fr-FR" sz="3200" dirty="0" smtClean="0"/>
          </a:p>
          <a:p>
            <a:pPr lvl="1"/>
            <a:r>
              <a:rPr lang="fr-FR" dirty="0" smtClean="0"/>
              <a:t>Contre l’irradiation :</a:t>
            </a:r>
          </a:p>
          <a:p>
            <a:pPr lvl="2"/>
            <a:r>
              <a:rPr lang="fr-FR" dirty="0" smtClean="0"/>
              <a:t>Ecrans adaptés au risque</a:t>
            </a:r>
            <a:endParaRPr lang="fr-FR" sz="2800" dirty="0" smtClean="0"/>
          </a:p>
          <a:p>
            <a:pPr lvl="2"/>
            <a:r>
              <a:rPr lang="fr-FR" dirty="0" smtClean="0"/>
              <a:t>Vérification périodique de tous les appareils et dispositifs de mesures</a:t>
            </a:r>
            <a:endParaRPr lang="fr-FR" sz="2800" dirty="0" smtClean="0"/>
          </a:p>
          <a:p>
            <a:pPr lvl="2"/>
            <a:r>
              <a:rPr lang="fr-FR" dirty="0" smtClean="0"/>
              <a:t>Installation de dispositif de mesure de dose avec signalisation sonore et visuelle en cas de dépassement de dose.</a:t>
            </a:r>
            <a:endParaRPr lang="fr-FR" sz="2800"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24</a:t>
            </a:fld>
            <a:endParaRPr lang="fr-FR">
              <a:solidFill>
                <a:prstClr val="black">
                  <a:tint val="95000"/>
                </a:prstClr>
              </a:solidFill>
            </a:endParaRPr>
          </a:p>
        </p:txBody>
      </p:sp>
    </p:spTree>
    <p:extLst>
      <p:ext uri="{BB962C8B-B14F-4D97-AF65-F5344CB8AC3E}">
        <p14:creationId xmlns:p14="http://schemas.microsoft.com/office/powerpoint/2010/main" val="3833520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PREVENTION TECHNIQUE COLLECTIVE</a:t>
            </a:r>
            <a:endParaRPr lang="fr-FR" dirty="0"/>
          </a:p>
        </p:txBody>
      </p:sp>
      <p:sp>
        <p:nvSpPr>
          <p:cNvPr id="3" name="Espace réservé du contenu 2"/>
          <p:cNvSpPr>
            <a:spLocks noGrp="1"/>
          </p:cNvSpPr>
          <p:nvPr>
            <p:ph idx="1"/>
          </p:nvPr>
        </p:nvSpPr>
        <p:spPr/>
        <p:txBody>
          <a:bodyPr>
            <a:normAutofit/>
          </a:bodyPr>
          <a:lstStyle/>
          <a:p>
            <a:r>
              <a:rPr lang="fr-FR" dirty="0" smtClean="0"/>
              <a:t>Contre la contamination :</a:t>
            </a:r>
            <a:endParaRPr lang="fr-FR" sz="3600" dirty="0" smtClean="0"/>
          </a:p>
          <a:p>
            <a:pPr lvl="2"/>
            <a:r>
              <a:rPr lang="fr-FR" b="1" dirty="0" smtClean="0"/>
              <a:t>Confinement </a:t>
            </a:r>
            <a:r>
              <a:rPr lang="fr-FR" dirty="0" smtClean="0"/>
              <a:t> de la source radioactive</a:t>
            </a:r>
            <a:endParaRPr lang="fr-FR" sz="2800" dirty="0" smtClean="0"/>
          </a:p>
          <a:p>
            <a:pPr lvl="2"/>
            <a:r>
              <a:rPr lang="fr-FR" dirty="0" smtClean="0"/>
              <a:t>Surfaces </a:t>
            </a:r>
            <a:r>
              <a:rPr lang="fr-FR" b="1" dirty="0" smtClean="0"/>
              <a:t>lisses</a:t>
            </a:r>
            <a:r>
              <a:rPr lang="fr-FR" dirty="0" smtClean="0"/>
              <a:t> et </a:t>
            </a:r>
            <a:r>
              <a:rPr lang="fr-FR" b="1" dirty="0" smtClean="0"/>
              <a:t>imperméables</a:t>
            </a:r>
            <a:endParaRPr lang="fr-FR" sz="2800" b="1" dirty="0" smtClean="0"/>
          </a:p>
          <a:p>
            <a:pPr lvl="2"/>
            <a:r>
              <a:rPr lang="fr-FR" dirty="0" smtClean="0"/>
              <a:t>Enlèvement des objets </a:t>
            </a:r>
            <a:r>
              <a:rPr lang="fr-FR" b="1" dirty="0" smtClean="0"/>
              <a:t>superflus</a:t>
            </a:r>
            <a:endParaRPr lang="fr-FR" sz="2800" b="1" dirty="0" smtClean="0"/>
          </a:p>
          <a:p>
            <a:pPr lvl="2"/>
            <a:r>
              <a:rPr lang="fr-FR" b="1" dirty="0" smtClean="0"/>
              <a:t>Ventilation </a:t>
            </a:r>
            <a:r>
              <a:rPr lang="fr-FR" dirty="0" smtClean="0"/>
              <a:t>appropriée</a:t>
            </a:r>
            <a:endParaRPr lang="fr-FR" sz="2800" dirty="0" smtClean="0"/>
          </a:p>
          <a:p>
            <a:pPr lvl="2"/>
            <a:r>
              <a:rPr lang="fr-FR" b="1" dirty="0" smtClean="0"/>
              <a:t>Stockage</a:t>
            </a:r>
            <a:r>
              <a:rPr lang="fr-FR" dirty="0" smtClean="0"/>
              <a:t> des sources radioactives dans des conteneurs appropriés protégés contre le vol, l’incendie, la dispersion</a:t>
            </a:r>
            <a:endParaRPr lang="fr-FR" sz="2800" dirty="0" smtClean="0"/>
          </a:p>
          <a:p>
            <a:pPr lvl="2"/>
            <a:r>
              <a:rPr lang="fr-FR" dirty="0" smtClean="0"/>
              <a:t>Disposer de moyens de </a:t>
            </a:r>
            <a:r>
              <a:rPr lang="fr-FR" b="1" dirty="0" smtClean="0"/>
              <a:t>contrôle de la contamination </a:t>
            </a:r>
            <a:r>
              <a:rPr lang="fr-FR" dirty="0" smtClean="0"/>
              <a:t>des travailleurs et des locaux</a:t>
            </a:r>
            <a:endParaRPr lang="fr-FR" sz="2800"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25</a:t>
            </a:fld>
            <a:endParaRPr lang="fr-FR">
              <a:solidFill>
                <a:prstClr val="black">
                  <a:tint val="95000"/>
                </a:prstClr>
              </a:solidFill>
            </a:endParaRPr>
          </a:p>
        </p:txBody>
      </p:sp>
    </p:spTree>
    <p:extLst>
      <p:ext uri="{BB962C8B-B14F-4D97-AF65-F5344CB8AC3E}">
        <p14:creationId xmlns:p14="http://schemas.microsoft.com/office/powerpoint/2010/main" val="2468456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PREVENTION TECHNIQUE COLLECTIVE</a:t>
            </a:r>
            <a:endParaRPr lang="fr-FR" dirty="0"/>
          </a:p>
        </p:txBody>
      </p:sp>
      <p:sp>
        <p:nvSpPr>
          <p:cNvPr id="3" name="Espace réservé du contenu 2"/>
          <p:cNvSpPr>
            <a:spLocks noGrp="1"/>
          </p:cNvSpPr>
          <p:nvPr>
            <p:ph idx="1"/>
          </p:nvPr>
        </p:nvSpPr>
        <p:spPr/>
        <p:txBody>
          <a:bodyPr/>
          <a:lstStyle/>
          <a:p>
            <a:endParaRPr lang="fr-FR" dirty="0" smtClean="0"/>
          </a:p>
          <a:p>
            <a:r>
              <a:rPr lang="fr-FR" b="1" dirty="0" smtClean="0"/>
              <a:t>Affichage</a:t>
            </a:r>
            <a:r>
              <a:rPr lang="fr-FR" dirty="0" smtClean="0"/>
              <a:t> des </a:t>
            </a:r>
            <a:r>
              <a:rPr lang="fr-FR" b="1" dirty="0" smtClean="0"/>
              <a:t>consignes</a:t>
            </a:r>
            <a:r>
              <a:rPr lang="fr-FR" dirty="0" smtClean="0"/>
              <a:t> sur les lieux du travail, du </a:t>
            </a:r>
            <a:r>
              <a:rPr lang="fr-FR" b="1" dirty="0" smtClean="0"/>
              <a:t>nom</a:t>
            </a:r>
            <a:r>
              <a:rPr lang="fr-FR" dirty="0" smtClean="0"/>
              <a:t> de la personne chargée de la </a:t>
            </a:r>
            <a:r>
              <a:rPr lang="fr-FR" b="1" dirty="0" smtClean="0"/>
              <a:t>radioprotection </a:t>
            </a:r>
            <a:r>
              <a:rPr lang="fr-FR" dirty="0" smtClean="0"/>
              <a:t>et du </a:t>
            </a:r>
            <a:r>
              <a:rPr lang="fr-FR" b="1" dirty="0" smtClean="0"/>
              <a:t>médecin</a:t>
            </a:r>
            <a:r>
              <a:rPr lang="fr-FR" dirty="0" smtClean="0"/>
              <a:t> chargé de procéder aux premiers soins</a:t>
            </a:r>
            <a:endParaRPr lang="fr-FR" sz="3600" dirty="0" smtClean="0"/>
          </a:p>
          <a:p>
            <a:pPr>
              <a:buNone/>
            </a:pPr>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26</a:t>
            </a:fld>
            <a:endParaRPr lang="fr-FR">
              <a:solidFill>
                <a:prstClr val="black">
                  <a:tint val="95000"/>
                </a:prstClr>
              </a:solidFill>
            </a:endParaRPr>
          </a:p>
        </p:txBody>
      </p:sp>
    </p:spTree>
    <p:extLst>
      <p:ext uri="{BB962C8B-B14F-4D97-AF65-F5344CB8AC3E}">
        <p14:creationId xmlns:p14="http://schemas.microsoft.com/office/powerpoint/2010/main" val="1451050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PREVENTION TECHNIQUE INDIVIDUELLE</a:t>
            </a:r>
            <a:endParaRPr lang="fr-FR" dirty="0"/>
          </a:p>
        </p:txBody>
      </p:sp>
      <p:sp>
        <p:nvSpPr>
          <p:cNvPr id="3" name="Espace réservé du contenu 2"/>
          <p:cNvSpPr>
            <a:spLocks noGrp="1"/>
          </p:cNvSpPr>
          <p:nvPr>
            <p:ph idx="1"/>
          </p:nvPr>
        </p:nvSpPr>
        <p:spPr/>
        <p:txBody>
          <a:bodyPr/>
          <a:lstStyle/>
          <a:p>
            <a:pPr lvl="0"/>
            <a:r>
              <a:rPr lang="fr-FR" dirty="0" smtClean="0"/>
              <a:t>Port de gants, de blouse plombés contre l’irradiation</a:t>
            </a:r>
          </a:p>
          <a:p>
            <a:pPr lvl="0"/>
            <a:r>
              <a:rPr lang="fr-FR" dirty="0" smtClean="0"/>
              <a:t>Port de gants jetables, de tabliers imperméables adaptés au risque de contamination</a:t>
            </a:r>
          </a:p>
          <a:p>
            <a:pPr lvl="0"/>
            <a:r>
              <a:rPr lang="fr-FR" b="1" dirty="0" smtClean="0"/>
              <a:t>Contrôler la contamination externe </a:t>
            </a:r>
            <a:r>
              <a:rPr lang="fr-FR" dirty="0" smtClean="0"/>
              <a:t>avant de quitter les lieux du travail</a:t>
            </a:r>
          </a:p>
          <a:p>
            <a:pPr lvl="0"/>
            <a:r>
              <a:rPr lang="fr-FR" dirty="0" smtClean="0"/>
              <a:t>Port </a:t>
            </a:r>
            <a:r>
              <a:rPr lang="fr-FR" b="1" dirty="0" smtClean="0"/>
              <a:t>obligatoire </a:t>
            </a:r>
            <a:r>
              <a:rPr lang="fr-FR" dirty="0" smtClean="0"/>
              <a:t>du </a:t>
            </a:r>
            <a:r>
              <a:rPr lang="fr-FR" b="1" dirty="0" smtClean="0"/>
              <a:t>dosimètre individuel </a:t>
            </a:r>
            <a:r>
              <a:rPr lang="fr-FR" dirty="0" smtClean="0"/>
              <a:t>et analyse périodique et régulière</a:t>
            </a:r>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27</a:t>
            </a:fld>
            <a:endParaRPr lang="fr-FR">
              <a:solidFill>
                <a:prstClr val="black">
                  <a:tint val="95000"/>
                </a:prstClr>
              </a:solidFill>
            </a:endParaRPr>
          </a:p>
        </p:txBody>
      </p:sp>
    </p:spTree>
    <p:extLst>
      <p:ext uri="{BB962C8B-B14F-4D97-AF65-F5344CB8AC3E}">
        <p14:creationId xmlns:p14="http://schemas.microsoft.com/office/powerpoint/2010/main" val="3157769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PREVENTION MEDICALE</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sz="3600" b="1" dirty="0" smtClean="0"/>
              <a:t>VISITE D’EMBAUCHE</a:t>
            </a:r>
            <a:r>
              <a:rPr lang="fr-FR" b="1" u="sng" dirty="0" smtClean="0"/>
              <a:t> </a:t>
            </a:r>
            <a:r>
              <a:rPr lang="fr-FR" b="1" dirty="0" smtClean="0"/>
              <a:t>ou admission en zone contrôlée ou aptitude en DATR ou aptitude en catégorie A</a:t>
            </a:r>
            <a:endParaRPr lang="fr-FR" sz="3600" b="1" dirty="0" smtClean="0"/>
          </a:p>
          <a:p>
            <a:pPr>
              <a:buNone/>
            </a:pPr>
            <a:r>
              <a:rPr lang="fr-FR" dirty="0" smtClean="0"/>
              <a:t> </a:t>
            </a:r>
          </a:p>
          <a:p>
            <a:r>
              <a:rPr lang="fr-FR" dirty="0" smtClean="0"/>
              <a:t>Interrogatoire minutieux  à la recherche de :</a:t>
            </a:r>
          </a:p>
          <a:p>
            <a:pPr lvl="1"/>
            <a:r>
              <a:rPr lang="fr-FR" dirty="0" smtClean="0"/>
              <a:t>Affections hématologiques héréditaires ou acquise</a:t>
            </a:r>
          </a:p>
          <a:p>
            <a:pPr lvl="1"/>
            <a:r>
              <a:rPr lang="fr-FR" dirty="0" smtClean="0"/>
              <a:t>Affections ayant un retentissement hématologique</a:t>
            </a:r>
          </a:p>
          <a:p>
            <a:pPr lvl="1"/>
            <a:r>
              <a:rPr lang="fr-FR" dirty="0" smtClean="0"/>
              <a:t>Equivalents de dose reçus antérieurement</a:t>
            </a:r>
          </a:p>
          <a:p>
            <a:pPr lvl="0"/>
            <a:r>
              <a:rPr lang="fr-FR" dirty="0" smtClean="0"/>
              <a:t>Faire un examen clinique général</a:t>
            </a:r>
            <a:endParaRPr lang="fr-FR" sz="3600" dirty="0" smtClean="0"/>
          </a:p>
          <a:p>
            <a:pPr lvl="0"/>
            <a:r>
              <a:rPr lang="fr-FR" dirty="0" smtClean="0"/>
              <a:t>Des examens </a:t>
            </a:r>
            <a:r>
              <a:rPr lang="fr-FR" dirty="0" err="1" smtClean="0"/>
              <a:t>paracliniques</a:t>
            </a:r>
            <a:r>
              <a:rPr lang="fr-FR" dirty="0" smtClean="0"/>
              <a:t> de référence :</a:t>
            </a:r>
            <a:endParaRPr lang="fr-FR" sz="3600" dirty="0" smtClean="0"/>
          </a:p>
          <a:p>
            <a:pPr lvl="1"/>
            <a:r>
              <a:rPr lang="fr-FR" dirty="0" smtClean="0"/>
              <a:t>FNS</a:t>
            </a:r>
            <a:endParaRPr lang="fr-FR" sz="3200" dirty="0" smtClean="0"/>
          </a:p>
          <a:p>
            <a:pPr lvl="1"/>
            <a:r>
              <a:rPr lang="fr-FR" dirty="0" smtClean="0"/>
              <a:t>Radio du thorax</a:t>
            </a:r>
            <a:endParaRPr lang="fr-FR" sz="3200" dirty="0" smtClean="0"/>
          </a:p>
          <a:p>
            <a:pPr>
              <a:buNone/>
            </a:pPr>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28</a:t>
            </a:fld>
            <a:endParaRPr lang="fr-FR">
              <a:solidFill>
                <a:prstClr val="black">
                  <a:tint val="95000"/>
                </a:prstClr>
              </a:solidFill>
            </a:endParaRPr>
          </a:p>
        </p:txBody>
      </p:sp>
    </p:spTree>
    <p:extLst>
      <p:ext uri="{BB962C8B-B14F-4D97-AF65-F5344CB8AC3E}">
        <p14:creationId xmlns:p14="http://schemas.microsoft.com/office/powerpoint/2010/main" val="932959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dirty="0" smtClean="0"/>
              <a:t>VISITE PERIODIQUE:  </a:t>
            </a:r>
            <a:r>
              <a:rPr lang="fr-FR" dirty="0" smtClean="0"/>
              <a:t>tous les 6 mois</a:t>
            </a:r>
          </a:p>
          <a:p>
            <a:pPr lvl="0"/>
            <a:r>
              <a:rPr lang="fr-FR" dirty="0" smtClean="0"/>
              <a:t>Examen clinique généralisé</a:t>
            </a:r>
          </a:p>
          <a:p>
            <a:pPr lvl="0"/>
            <a:r>
              <a:rPr lang="fr-FR" dirty="0" smtClean="0"/>
              <a:t>FNS avec frottis</a:t>
            </a:r>
          </a:p>
          <a:p>
            <a:pPr lvl="0"/>
            <a:r>
              <a:rPr lang="fr-FR" dirty="0" smtClean="0"/>
              <a:t>Examens </a:t>
            </a:r>
            <a:r>
              <a:rPr lang="fr-FR" dirty="0" err="1" smtClean="0"/>
              <a:t>radiotoxicologiques</a:t>
            </a:r>
            <a:r>
              <a:rPr lang="fr-FR" dirty="0" smtClean="0"/>
              <a:t> ou </a:t>
            </a:r>
            <a:r>
              <a:rPr lang="fr-FR" dirty="0" err="1" smtClean="0"/>
              <a:t>anthropogammamétriques</a:t>
            </a:r>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29</a:t>
            </a:fld>
            <a:endParaRPr lang="fr-FR">
              <a:solidFill>
                <a:prstClr val="black">
                  <a:tint val="95000"/>
                </a:prstClr>
              </a:solidFill>
            </a:endParaRPr>
          </a:p>
        </p:txBody>
      </p:sp>
    </p:spTree>
    <p:extLst>
      <p:ext uri="{BB962C8B-B14F-4D97-AF65-F5344CB8AC3E}">
        <p14:creationId xmlns:p14="http://schemas.microsoft.com/office/powerpoint/2010/main" val="428904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a:t>
            </a:r>
            <a:endParaRPr lang="fr-FR" dirty="0"/>
          </a:p>
        </p:txBody>
      </p:sp>
      <p:sp>
        <p:nvSpPr>
          <p:cNvPr id="3" name="Espace réservé du contenu 2"/>
          <p:cNvSpPr>
            <a:spLocks noGrp="1"/>
          </p:cNvSpPr>
          <p:nvPr>
            <p:ph idx="1"/>
          </p:nvPr>
        </p:nvSpPr>
        <p:spPr/>
        <p:txBody>
          <a:bodyPr/>
          <a:lstStyle/>
          <a:p>
            <a:r>
              <a:rPr lang="fr-FR" dirty="0" smtClean="0"/>
              <a:t>Définitions/ Généralités</a:t>
            </a:r>
          </a:p>
          <a:p>
            <a:r>
              <a:rPr lang="fr-FR" dirty="0" smtClean="0"/>
              <a:t>Professions et travaux exposants</a:t>
            </a:r>
          </a:p>
          <a:p>
            <a:r>
              <a:rPr lang="fr-FR" dirty="0" smtClean="0"/>
              <a:t>Actions</a:t>
            </a:r>
          </a:p>
          <a:p>
            <a:r>
              <a:rPr lang="fr-FR" dirty="0" smtClean="0"/>
              <a:t>Exposition aigue</a:t>
            </a:r>
          </a:p>
          <a:p>
            <a:r>
              <a:rPr lang="fr-FR" dirty="0" smtClean="0"/>
              <a:t>Exposition chronique</a:t>
            </a:r>
          </a:p>
          <a:p>
            <a:r>
              <a:rPr lang="fr-FR" dirty="0" smtClean="0"/>
              <a:t>Prévention</a:t>
            </a:r>
          </a:p>
          <a:p>
            <a:r>
              <a:rPr lang="fr-FR" dirty="0" smtClean="0"/>
              <a:t>Réparation</a:t>
            </a:r>
          </a:p>
          <a:p>
            <a:r>
              <a:rPr lang="fr-FR" dirty="0" smtClean="0"/>
              <a:t>CAT </a:t>
            </a:r>
          </a:p>
          <a:p>
            <a:endParaRPr lang="fr-FR" dirty="0" smtClean="0"/>
          </a:p>
          <a:p>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3</a:t>
            </a:fld>
            <a:endParaRPr lang="fr-FR">
              <a:solidFill>
                <a:prstClr val="black">
                  <a:tint val="95000"/>
                </a:prstClr>
              </a:solidFill>
            </a:endParaRPr>
          </a:p>
        </p:txBody>
      </p:sp>
    </p:spTree>
    <p:extLst>
      <p:ext uri="{BB962C8B-B14F-4D97-AF65-F5344CB8AC3E}">
        <p14:creationId xmlns:p14="http://schemas.microsoft.com/office/powerpoint/2010/main" val="926011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MOTIFS D’NAPTITUDE FORMELLE</a:t>
            </a:r>
            <a:endParaRPr lang="fr-FR" dirty="0"/>
          </a:p>
        </p:txBody>
      </p:sp>
      <p:sp>
        <p:nvSpPr>
          <p:cNvPr id="3" name="Espace réservé du contenu 2"/>
          <p:cNvSpPr>
            <a:spLocks noGrp="1"/>
          </p:cNvSpPr>
          <p:nvPr>
            <p:ph idx="1"/>
          </p:nvPr>
        </p:nvSpPr>
        <p:spPr/>
        <p:txBody>
          <a:bodyPr>
            <a:normAutofit fontScale="85000" lnSpcReduction="10000"/>
          </a:bodyPr>
          <a:lstStyle/>
          <a:p>
            <a:pPr lvl="0"/>
            <a:r>
              <a:rPr lang="fr-FR" dirty="0" smtClean="0"/>
              <a:t>Anomalies hématologiques héréditaires ou acquises</a:t>
            </a:r>
            <a:endParaRPr lang="fr-FR" sz="3600" dirty="0" smtClean="0"/>
          </a:p>
          <a:p>
            <a:pPr lvl="0"/>
            <a:r>
              <a:rPr lang="fr-FR" dirty="0" smtClean="0"/>
              <a:t>Grossesse</a:t>
            </a:r>
            <a:endParaRPr lang="fr-FR" sz="3600" dirty="0" smtClean="0"/>
          </a:p>
          <a:p>
            <a:pPr lvl="0"/>
            <a:r>
              <a:rPr lang="fr-FR" dirty="0" smtClean="0"/>
              <a:t>Age moins de 18 ans</a:t>
            </a:r>
            <a:endParaRPr lang="fr-FR" sz="3600" dirty="0" smtClean="0"/>
          </a:p>
          <a:p>
            <a:pPr lvl="0"/>
            <a:r>
              <a:rPr lang="fr-FR" dirty="0" smtClean="0"/>
              <a:t>Antécédents d’irradiation thérapeutique ou accidentelle</a:t>
            </a:r>
            <a:endParaRPr lang="fr-FR" sz="3600" dirty="0" smtClean="0"/>
          </a:p>
          <a:p>
            <a:pPr lvl="0"/>
            <a:r>
              <a:rPr lang="fr-FR" dirty="0" smtClean="0"/>
              <a:t>Anomalies de la FNS isolées ou associées lors de plusieurs examens répétés, complétés si nécessaire par </a:t>
            </a:r>
            <a:r>
              <a:rPr lang="fr-FR" dirty="0" err="1" smtClean="0"/>
              <a:t>médullogramme</a:t>
            </a:r>
            <a:endParaRPr lang="fr-FR" sz="3600" dirty="0" smtClean="0"/>
          </a:p>
          <a:p>
            <a:pPr lvl="1"/>
            <a:r>
              <a:rPr lang="fr-FR" dirty="0" smtClean="0"/>
              <a:t>GR &lt; 3 500 000 / mm3 et &gt; 6 000 </a:t>
            </a:r>
            <a:r>
              <a:rPr lang="fr-FR" dirty="0" err="1" smtClean="0"/>
              <a:t>000</a:t>
            </a:r>
            <a:r>
              <a:rPr lang="fr-FR" dirty="0" smtClean="0"/>
              <a:t> /mm3</a:t>
            </a:r>
            <a:endParaRPr lang="fr-FR" sz="3200" dirty="0" smtClean="0"/>
          </a:p>
          <a:p>
            <a:pPr lvl="1"/>
            <a:r>
              <a:rPr lang="fr-FR" dirty="0" smtClean="0"/>
              <a:t>GB &lt; 3 500/mm3 et &gt;13 000/mm3</a:t>
            </a:r>
            <a:endParaRPr lang="fr-FR" sz="3200" dirty="0" smtClean="0"/>
          </a:p>
          <a:p>
            <a:pPr lvl="1"/>
            <a:r>
              <a:rPr lang="fr-FR" dirty="0" smtClean="0"/>
              <a:t>PN &lt; 35% et &gt; 80%</a:t>
            </a:r>
            <a:endParaRPr lang="fr-FR" sz="3200" dirty="0" smtClean="0"/>
          </a:p>
          <a:p>
            <a:pPr lvl="1"/>
            <a:r>
              <a:rPr lang="fr-FR" dirty="0" smtClean="0"/>
              <a:t>TS &gt; 6mn</a:t>
            </a:r>
            <a:endParaRPr lang="fr-FR" sz="3200" dirty="0" smtClean="0"/>
          </a:p>
          <a:p>
            <a:r>
              <a:rPr lang="fr-FR" dirty="0" smtClean="0"/>
              <a:t> </a:t>
            </a:r>
            <a:endParaRPr lang="fr-FR" sz="3600"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30</a:t>
            </a:fld>
            <a:endParaRPr lang="fr-FR">
              <a:solidFill>
                <a:prstClr val="black">
                  <a:tint val="95000"/>
                </a:prstClr>
              </a:solidFill>
            </a:endParaRPr>
          </a:p>
        </p:txBody>
      </p:sp>
    </p:spTree>
    <p:extLst>
      <p:ext uri="{BB962C8B-B14F-4D97-AF65-F5344CB8AC3E}">
        <p14:creationId xmlns:p14="http://schemas.microsoft.com/office/powerpoint/2010/main" val="1856987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APTITUDE OU INAPTITUDE PROVISOIRE</a:t>
            </a:r>
            <a:endParaRPr lang="fr-FR" dirty="0"/>
          </a:p>
        </p:txBody>
      </p:sp>
      <p:sp>
        <p:nvSpPr>
          <p:cNvPr id="3" name="Espace réservé du contenu 2"/>
          <p:cNvSpPr>
            <a:spLocks noGrp="1"/>
          </p:cNvSpPr>
          <p:nvPr>
            <p:ph idx="1"/>
          </p:nvPr>
        </p:nvSpPr>
        <p:spPr/>
        <p:txBody>
          <a:bodyPr/>
          <a:lstStyle/>
          <a:p>
            <a:r>
              <a:rPr lang="fr-FR" u="sng" dirty="0" smtClean="0"/>
              <a:t>La décision d’aptitude est différée si</a:t>
            </a:r>
            <a:endParaRPr lang="fr-FR" sz="3600" b="1" u="sng" dirty="0" smtClean="0"/>
          </a:p>
          <a:p>
            <a:pPr lvl="1"/>
            <a:r>
              <a:rPr lang="fr-FR" dirty="0" smtClean="0"/>
              <a:t>GR &lt; 3 800 000/mm3 ou &gt; 5 500 000/mm3</a:t>
            </a:r>
            <a:endParaRPr lang="fr-FR" sz="3200" dirty="0" smtClean="0"/>
          </a:p>
          <a:p>
            <a:pPr lvl="1"/>
            <a:r>
              <a:rPr lang="fr-FR" dirty="0" smtClean="0"/>
              <a:t>GB &lt; 4000/mm3 ou &gt; 12 000/mm3</a:t>
            </a:r>
            <a:endParaRPr lang="fr-FR" sz="3200" dirty="0" smtClean="0"/>
          </a:p>
          <a:p>
            <a:pPr lvl="1"/>
            <a:r>
              <a:rPr lang="nl-NL" dirty="0" smtClean="0"/>
              <a:t>PN &lt; 40%  </a:t>
            </a:r>
            <a:r>
              <a:rPr lang="nl-NL" dirty="0" err="1" smtClean="0"/>
              <a:t>ou</a:t>
            </a:r>
            <a:r>
              <a:rPr lang="nl-NL" dirty="0" smtClean="0"/>
              <a:t> &gt; 75%</a:t>
            </a:r>
            <a:endParaRPr lang="fr-FR" sz="3200" dirty="0" smtClean="0"/>
          </a:p>
          <a:p>
            <a:pPr>
              <a:buNone/>
            </a:pPr>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31</a:t>
            </a:fld>
            <a:endParaRPr lang="fr-FR">
              <a:solidFill>
                <a:prstClr val="black">
                  <a:tint val="95000"/>
                </a:prstClr>
              </a:solidFill>
            </a:endParaRPr>
          </a:p>
        </p:txBody>
      </p:sp>
    </p:spTree>
    <p:extLst>
      <p:ext uri="{BB962C8B-B14F-4D97-AF65-F5344CB8AC3E}">
        <p14:creationId xmlns:p14="http://schemas.microsoft.com/office/powerpoint/2010/main" val="2811807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a:t>
            </a:r>
            <a:endParaRPr lang="fr-FR" dirty="0"/>
          </a:p>
        </p:txBody>
      </p:sp>
      <p:sp>
        <p:nvSpPr>
          <p:cNvPr id="3" name="Espace réservé du contenu 2"/>
          <p:cNvSpPr>
            <a:spLocks noGrp="1"/>
          </p:cNvSpPr>
          <p:nvPr>
            <p:ph idx="1"/>
          </p:nvPr>
        </p:nvSpPr>
        <p:spPr/>
        <p:txBody>
          <a:bodyPr/>
          <a:lstStyle/>
          <a:p>
            <a:r>
              <a:rPr lang="fr-FR" dirty="0" smtClean="0"/>
              <a:t>Définitions/ Généralités</a:t>
            </a:r>
          </a:p>
          <a:p>
            <a:r>
              <a:rPr lang="fr-FR" dirty="0" smtClean="0"/>
              <a:t>Professions et travaux exposants</a:t>
            </a:r>
          </a:p>
          <a:p>
            <a:r>
              <a:rPr lang="fr-FR" dirty="0" smtClean="0"/>
              <a:t>Actions</a:t>
            </a:r>
          </a:p>
          <a:p>
            <a:r>
              <a:rPr lang="fr-FR" dirty="0" smtClean="0"/>
              <a:t>Exposition aigue</a:t>
            </a:r>
          </a:p>
          <a:p>
            <a:r>
              <a:rPr lang="fr-FR" dirty="0" smtClean="0"/>
              <a:t>Exposition chronique</a:t>
            </a:r>
          </a:p>
          <a:p>
            <a:r>
              <a:rPr lang="fr-FR" dirty="0" smtClean="0"/>
              <a:t>Prévention</a:t>
            </a:r>
          </a:p>
          <a:p>
            <a:r>
              <a:rPr lang="fr-FR" b="1" dirty="0" smtClean="0"/>
              <a:t>Réparation</a:t>
            </a:r>
          </a:p>
          <a:p>
            <a:r>
              <a:rPr lang="fr-FR" dirty="0" smtClean="0"/>
              <a:t>CAT </a:t>
            </a:r>
          </a:p>
          <a:p>
            <a:endParaRPr lang="fr-FR" dirty="0" smtClean="0"/>
          </a:p>
          <a:p>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32</a:t>
            </a:fld>
            <a:endParaRPr lang="fr-FR">
              <a:solidFill>
                <a:prstClr val="black">
                  <a:tint val="95000"/>
                </a:prstClr>
              </a:solidFill>
            </a:endParaRPr>
          </a:p>
        </p:txBody>
      </p:sp>
    </p:spTree>
    <p:extLst>
      <p:ext uri="{BB962C8B-B14F-4D97-AF65-F5344CB8AC3E}">
        <p14:creationId xmlns:p14="http://schemas.microsoft.com/office/powerpoint/2010/main" val="1895370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REPARATION: MP 6</a:t>
            </a:r>
            <a:endParaRPr lang="fr-FR" dirty="0"/>
          </a:p>
        </p:txBody>
      </p:sp>
      <p:sp>
        <p:nvSpPr>
          <p:cNvPr id="3" name="Espace réservé du contenu 2"/>
          <p:cNvSpPr>
            <a:spLocks noGrp="1"/>
          </p:cNvSpPr>
          <p:nvPr>
            <p:ph idx="1"/>
          </p:nvPr>
        </p:nvSpPr>
        <p:spPr/>
        <p:txBody>
          <a:bodyPr>
            <a:normAutofit fontScale="85000" lnSpcReduction="20000"/>
          </a:bodyPr>
          <a:lstStyle/>
          <a:p>
            <a:pPr>
              <a:buNone/>
            </a:pPr>
            <a:endParaRPr lang="fr-FR" dirty="0" smtClean="0"/>
          </a:p>
          <a:p>
            <a:pPr lvl="8" algn="just"/>
            <a:r>
              <a:rPr lang="fr-FR" sz="2800" b="1" dirty="0" smtClean="0"/>
              <a:t>Anémie,</a:t>
            </a:r>
          </a:p>
          <a:p>
            <a:pPr lvl="8" algn="just"/>
            <a:r>
              <a:rPr lang="fr-FR" sz="2800" b="1" dirty="0" err="1" smtClean="0"/>
              <a:t>Leuconeutropénie</a:t>
            </a:r>
            <a:endParaRPr lang="fr-FR" sz="2800" b="1" dirty="0" smtClean="0"/>
          </a:p>
          <a:p>
            <a:pPr lvl="8" algn="just"/>
            <a:r>
              <a:rPr lang="fr-FR" sz="2800" b="1" dirty="0" smtClean="0"/>
              <a:t>Leucoses</a:t>
            </a:r>
          </a:p>
          <a:p>
            <a:pPr lvl="8" algn="just"/>
            <a:r>
              <a:rPr lang="fr-FR" sz="2800" b="1" dirty="0" smtClean="0"/>
              <a:t>Etats </a:t>
            </a:r>
            <a:r>
              <a:rPr lang="fr-FR" sz="2800" b="1" dirty="0" err="1" smtClean="0"/>
              <a:t>leucémoïdes</a:t>
            </a:r>
            <a:endParaRPr lang="fr-FR" sz="2800" b="1" dirty="0" smtClean="0"/>
          </a:p>
          <a:p>
            <a:pPr lvl="8" algn="just"/>
            <a:r>
              <a:rPr lang="fr-FR" sz="2800" b="1" dirty="0" smtClean="0"/>
              <a:t>Syndromes hémorragiques</a:t>
            </a:r>
          </a:p>
          <a:p>
            <a:pPr lvl="8" algn="just"/>
            <a:r>
              <a:rPr lang="fr-FR" sz="2800" b="1" dirty="0" err="1" smtClean="0"/>
              <a:t>Blépharo</a:t>
            </a:r>
            <a:r>
              <a:rPr lang="fr-FR" sz="2800" b="1" dirty="0" smtClean="0"/>
              <a:t>-conjonctivite</a:t>
            </a:r>
          </a:p>
          <a:p>
            <a:pPr lvl="8" algn="just"/>
            <a:r>
              <a:rPr lang="fr-FR" sz="2800" b="1" dirty="0" smtClean="0"/>
              <a:t>Kératite</a:t>
            </a:r>
          </a:p>
          <a:p>
            <a:pPr lvl="8" algn="just"/>
            <a:r>
              <a:rPr lang="fr-FR" sz="2800" b="1" dirty="0" smtClean="0"/>
              <a:t>Cataracte</a:t>
            </a:r>
          </a:p>
          <a:p>
            <a:pPr lvl="8" algn="just"/>
            <a:r>
              <a:rPr lang="fr-FR" sz="2800" b="1" dirty="0" smtClean="0"/>
              <a:t>Radiodermites A/C</a:t>
            </a:r>
          </a:p>
          <a:p>
            <a:pPr lvl="8" algn="just"/>
            <a:r>
              <a:rPr lang="fr-FR" sz="2800" b="1" dirty="0" err="1" smtClean="0"/>
              <a:t>Radioépithélite</a:t>
            </a:r>
            <a:r>
              <a:rPr lang="fr-FR" sz="2800" b="1" dirty="0" smtClean="0"/>
              <a:t>  A/C</a:t>
            </a:r>
          </a:p>
          <a:p>
            <a:pPr lvl="8" algn="just"/>
            <a:r>
              <a:rPr lang="fr-FR" sz="2800" b="1" dirty="0" smtClean="0"/>
              <a:t>Cancer pulmonaire</a:t>
            </a:r>
          </a:p>
          <a:p>
            <a:pPr lvl="8" algn="just"/>
            <a:r>
              <a:rPr lang="fr-FR" sz="2800" b="1" dirty="0" smtClean="0"/>
              <a:t>Ostéosarcome</a:t>
            </a:r>
          </a:p>
          <a:p>
            <a:pPr>
              <a:buNone/>
            </a:pPr>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33</a:t>
            </a:fld>
            <a:endParaRPr lang="fr-FR">
              <a:solidFill>
                <a:prstClr val="black">
                  <a:tint val="95000"/>
                </a:prstClr>
              </a:solidFill>
            </a:endParaRPr>
          </a:p>
        </p:txBody>
      </p:sp>
    </p:spTree>
    <p:extLst>
      <p:ext uri="{BB962C8B-B14F-4D97-AF65-F5344CB8AC3E}">
        <p14:creationId xmlns:p14="http://schemas.microsoft.com/office/powerpoint/2010/main" val="2957931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a:t>
            </a:r>
            <a:endParaRPr lang="fr-FR" dirty="0"/>
          </a:p>
        </p:txBody>
      </p:sp>
      <p:sp>
        <p:nvSpPr>
          <p:cNvPr id="3" name="Espace réservé du contenu 2"/>
          <p:cNvSpPr>
            <a:spLocks noGrp="1"/>
          </p:cNvSpPr>
          <p:nvPr>
            <p:ph idx="1"/>
          </p:nvPr>
        </p:nvSpPr>
        <p:spPr/>
        <p:txBody>
          <a:bodyPr/>
          <a:lstStyle/>
          <a:p>
            <a:r>
              <a:rPr lang="fr-FR" dirty="0" smtClean="0"/>
              <a:t>Définitions/ Généralités</a:t>
            </a:r>
          </a:p>
          <a:p>
            <a:r>
              <a:rPr lang="fr-FR" dirty="0" smtClean="0"/>
              <a:t>Professions et travaux exposants</a:t>
            </a:r>
          </a:p>
          <a:p>
            <a:r>
              <a:rPr lang="fr-FR" dirty="0" smtClean="0"/>
              <a:t>Actions</a:t>
            </a:r>
          </a:p>
          <a:p>
            <a:r>
              <a:rPr lang="fr-FR" dirty="0" smtClean="0"/>
              <a:t>Exposition aigue</a:t>
            </a:r>
          </a:p>
          <a:p>
            <a:r>
              <a:rPr lang="fr-FR" dirty="0" smtClean="0"/>
              <a:t>Exposition chronique</a:t>
            </a:r>
          </a:p>
          <a:p>
            <a:r>
              <a:rPr lang="fr-FR" dirty="0" smtClean="0"/>
              <a:t>Prévention</a:t>
            </a:r>
          </a:p>
          <a:p>
            <a:r>
              <a:rPr lang="fr-FR" dirty="0" smtClean="0"/>
              <a:t>Réparation</a:t>
            </a:r>
          </a:p>
          <a:p>
            <a:r>
              <a:rPr lang="fr-FR" b="1" dirty="0" smtClean="0"/>
              <a:t>CAT </a:t>
            </a:r>
          </a:p>
          <a:p>
            <a:endParaRPr lang="fr-FR" dirty="0" smtClean="0"/>
          </a:p>
          <a:p>
            <a:endParaRPr lang="fr-FR"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34</a:t>
            </a:fld>
            <a:endParaRPr lang="fr-FR">
              <a:solidFill>
                <a:prstClr val="black">
                  <a:tint val="95000"/>
                </a:prstClr>
              </a:solidFill>
            </a:endParaRPr>
          </a:p>
        </p:txBody>
      </p:sp>
    </p:spTree>
    <p:extLst>
      <p:ext uri="{BB962C8B-B14F-4D97-AF65-F5344CB8AC3E}">
        <p14:creationId xmlns:p14="http://schemas.microsoft.com/office/powerpoint/2010/main" val="1895370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CAT ACCIDENT EXPOSANT AUX RI</a:t>
            </a:r>
            <a:endParaRPr lang="fr-FR" dirty="0"/>
          </a:p>
        </p:txBody>
      </p:sp>
      <p:sp>
        <p:nvSpPr>
          <p:cNvPr id="3" name="Espace réservé du contenu 2"/>
          <p:cNvSpPr>
            <a:spLocks noGrp="1"/>
          </p:cNvSpPr>
          <p:nvPr>
            <p:ph idx="1"/>
          </p:nvPr>
        </p:nvSpPr>
        <p:spPr>
          <a:xfrm>
            <a:off x="457200" y="1957231"/>
            <a:ext cx="8229600" cy="4107549"/>
          </a:xfrm>
        </p:spPr>
        <p:txBody>
          <a:bodyPr/>
          <a:lstStyle/>
          <a:p>
            <a:pPr>
              <a:buNone/>
            </a:pPr>
            <a:r>
              <a:rPr lang="fr-FR" dirty="0" smtClean="0"/>
              <a:t>Le but est d’estimer l’équivalent de dose pour évaluer les risques</a:t>
            </a:r>
          </a:p>
          <a:p>
            <a:pPr>
              <a:buNone/>
            </a:pPr>
            <a:r>
              <a:rPr lang="fr-FR" dirty="0" smtClean="0"/>
              <a:t>Elle repose sur des mesures techniques et des mesures médicales</a:t>
            </a:r>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35</a:t>
            </a:fld>
            <a:endParaRPr lang="fr-FR">
              <a:solidFill>
                <a:prstClr val="black">
                  <a:tint val="95000"/>
                </a:prstClr>
              </a:solidFill>
            </a:endParaRPr>
          </a:p>
        </p:txBody>
      </p:sp>
    </p:spTree>
    <p:extLst>
      <p:ext uri="{BB962C8B-B14F-4D97-AF65-F5344CB8AC3E}">
        <p14:creationId xmlns:p14="http://schemas.microsoft.com/office/powerpoint/2010/main" val="1480627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cas d’irradiation généralisée</a:t>
            </a:r>
            <a:endParaRPr lang="fr-FR" dirty="0"/>
          </a:p>
        </p:txBody>
      </p:sp>
      <p:sp>
        <p:nvSpPr>
          <p:cNvPr id="3" name="Espace réservé du contenu 2"/>
          <p:cNvSpPr>
            <a:spLocks noGrp="1"/>
          </p:cNvSpPr>
          <p:nvPr>
            <p:ph idx="1"/>
          </p:nvPr>
        </p:nvSpPr>
        <p:spPr/>
        <p:txBody>
          <a:bodyPr>
            <a:normAutofit fontScale="92500" lnSpcReduction="10000"/>
          </a:bodyPr>
          <a:lstStyle/>
          <a:p>
            <a:r>
              <a:rPr lang="fr-FR" u="sng" dirty="0" smtClean="0"/>
              <a:t>Mesures techniques</a:t>
            </a:r>
            <a:r>
              <a:rPr lang="fr-FR" dirty="0" smtClean="0"/>
              <a:t> : elles sont confiées au service de la radioprotection habilité.</a:t>
            </a:r>
            <a:endParaRPr lang="fr-FR" sz="3600" dirty="0" smtClean="0"/>
          </a:p>
          <a:p>
            <a:r>
              <a:rPr lang="fr-FR" u="sng" dirty="0" smtClean="0"/>
              <a:t>Mesures médicales</a:t>
            </a:r>
            <a:r>
              <a:rPr lang="fr-FR" dirty="0" smtClean="0"/>
              <a:t> :</a:t>
            </a:r>
            <a:endParaRPr lang="fr-FR" sz="3600" dirty="0" smtClean="0"/>
          </a:p>
          <a:p>
            <a:pPr lvl="1"/>
            <a:r>
              <a:rPr lang="fr-FR" dirty="0" smtClean="0"/>
              <a:t>Si la dose est estimée à moins de </a:t>
            </a:r>
            <a:r>
              <a:rPr lang="fr-FR" b="1" dirty="0" smtClean="0"/>
              <a:t>1 Sv</a:t>
            </a:r>
            <a:r>
              <a:rPr lang="fr-FR" dirty="0" smtClean="0"/>
              <a:t> : aucun symptôme clinique, </a:t>
            </a:r>
          </a:p>
          <a:p>
            <a:pPr lvl="2"/>
            <a:r>
              <a:rPr lang="fr-FR" dirty="0" smtClean="0"/>
              <a:t>mise en observation pendant 03 jours  </a:t>
            </a:r>
          </a:p>
          <a:p>
            <a:pPr lvl="2"/>
            <a:r>
              <a:rPr lang="fr-FR" dirty="0" smtClean="0"/>
              <a:t>NFS et prélèvements d’urines chaque jour</a:t>
            </a:r>
          </a:p>
          <a:p>
            <a:pPr lvl="2"/>
            <a:r>
              <a:rPr lang="fr-FR" dirty="0" smtClean="0"/>
              <a:t>Changement du poste de travail après la reprise du travail avec éviction ultérieure définitive de toute exposition aux rayonnements ionisants.</a:t>
            </a:r>
          </a:p>
          <a:p>
            <a:pPr lvl="1"/>
            <a:r>
              <a:rPr lang="fr-FR" dirty="0" smtClean="0"/>
              <a:t>***</a:t>
            </a:r>
            <a:r>
              <a:rPr lang="fr-FR" sz="2200" b="1" dirty="0" smtClean="0"/>
              <a:t>Le cas de la femme enceinte : selon la littérature, les expositions de plus de 0.1 Sv sont une indication d’interruption de la grossesse.</a:t>
            </a:r>
            <a:endParaRPr lang="fr-FR" b="1"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36</a:t>
            </a:fld>
            <a:endParaRPr lang="fr-FR">
              <a:solidFill>
                <a:prstClr val="black">
                  <a:tint val="95000"/>
                </a:prstClr>
              </a:solidFill>
            </a:endParaRPr>
          </a:p>
        </p:txBody>
      </p:sp>
    </p:spTree>
    <p:extLst>
      <p:ext uri="{BB962C8B-B14F-4D97-AF65-F5344CB8AC3E}">
        <p14:creationId xmlns:p14="http://schemas.microsoft.com/office/powerpoint/2010/main" val="2998938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cas d’irradiation généralisée</a:t>
            </a:r>
            <a:endParaRPr lang="fr-FR" dirty="0"/>
          </a:p>
        </p:txBody>
      </p:sp>
      <p:sp>
        <p:nvSpPr>
          <p:cNvPr id="3" name="Espace réservé du contenu 2"/>
          <p:cNvSpPr>
            <a:spLocks noGrp="1"/>
          </p:cNvSpPr>
          <p:nvPr>
            <p:ph idx="1"/>
          </p:nvPr>
        </p:nvSpPr>
        <p:spPr/>
        <p:txBody>
          <a:bodyPr/>
          <a:lstStyle/>
          <a:p>
            <a:pPr lvl="0"/>
            <a:r>
              <a:rPr lang="fr-FR" dirty="0" smtClean="0"/>
              <a:t>Si la dose est estimée à 1 ou 2Sv : </a:t>
            </a:r>
            <a:endParaRPr lang="fr-FR" sz="3600" dirty="0" smtClean="0"/>
          </a:p>
          <a:p>
            <a:pPr lvl="1"/>
            <a:r>
              <a:rPr lang="fr-FR" dirty="0" smtClean="0"/>
              <a:t>Examen clinique soigneux du sujet</a:t>
            </a:r>
            <a:endParaRPr lang="fr-FR" sz="3200" dirty="0" smtClean="0"/>
          </a:p>
          <a:p>
            <a:pPr lvl="1"/>
            <a:r>
              <a:rPr lang="fr-FR" dirty="0" smtClean="0"/>
              <a:t>Faire une NFS</a:t>
            </a:r>
            <a:endParaRPr lang="fr-FR" sz="3200" dirty="0" smtClean="0"/>
          </a:p>
          <a:p>
            <a:pPr lvl="1"/>
            <a:r>
              <a:rPr lang="fr-FR" dirty="0" smtClean="0"/>
              <a:t>Surveillance périodique tout en sachant que la leucopénie peut persister pendant 5 ans</a:t>
            </a:r>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37</a:t>
            </a:fld>
            <a:endParaRPr lang="fr-FR">
              <a:solidFill>
                <a:prstClr val="black">
                  <a:tint val="95000"/>
                </a:prstClr>
              </a:solidFill>
            </a:endParaRPr>
          </a:p>
        </p:txBody>
      </p:sp>
    </p:spTree>
    <p:extLst>
      <p:ext uri="{BB962C8B-B14F-4D97-AF65-F5344CB8AC3E}">
        <p14:creationId xmlns:p14="http://schemas.microsoft.com/office/powerpoint/2010/main" val="1543341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cas d’irradiation généralisée</a:t>
            </a:r>
            <a:endParaRPr lang="fr-FR" dirty="0"/>
          </a:p>
        </p:txBody>
      </p:sp>
      <p:sp>
        <p:nvSpPr>
          <p:cNvPr id="3" name="Espace réservé du contenu 2"/>
          <p:cNvSpPr>
            <a:spLocks noGrp="1"/>
          </p:cNvSpPr>
          <p:nvPr>
            <p:ph idx="1"/>
          </p:nvPr>
        </p:nvSpPr>
        <p:spPr/>
        <p:txBody>
          <a:bodyPr>
            <a:normAutofit/>
          </a:bodyPr>
          <a:lstStyle/>
          <a:p>
            <a:pPr lvl="0">
              <a:buNone/>
            </a:pPr>
            <a:r>
              <a:rPr lang="fr-FR" dirty="0" smtClean="0"/>
              <a:t> si la dose est estimée à plus de 2 Sv</a:t>
            </a:r>
            <a:endParaRPr lang="fr-FR" sz="3600" dirty="0" smtClean="0"/>
          </a:p>
          <a:p>
            <a:pPr lvl="1"/>
            <a:r>
              <a:rPr lang="fr-FR" dirty="0" smtClean="0"/>
              <a:t>Examen soigneux du patient</a:t>
            </a:r>
            <a:endParaRPr lang="fr-FR" sz="3200" dirty="0" smtClean="0"/>
          </a:p>
          <a:p>
            <a:pPr lvl="1"/>
            <a:r>
              <a:rPr lang="fr-FR" dirty="0" smtClean="0"/>
              <a:t>Evacuation vers une structure spécialisée car le traitement repos sur</a:t>
            </a:r>
            <a:endParaRPr lang="fr-FR" sz="3200" dirty="0" smtClean="0"/>
          </a:p>
          <a:p>
            <a:pPr lvl="2"/>
            <a:r>
              <a:rPr lang="fr-FR" dirty="0" smtClean="0"/>
              <a:t> l’hospitalisation dans un milieu aseptique</a:t>
            </a:r>
            <a:endParaRPr lang="fr-FR" sz="2800" dirty="0" smtClean="0"/>
          </a:p>
          <a:p>
            <a:pPr lvl="2"/>
            <a:r>
              <a:rPr lang="fr-FR" dirty="0" smtClean="0"/>
              <a:t>Transfusion de sang total ou de concentrés d’éléments du sang</a:t>
            </a:r>
            <a:endParaRPr lang="fr-FR" sz="2800" dirty="0" smtClean="0"/>
          </a:p>
          <a:p>
            <a:pPr lvl="2"/>
            <a:r>
              <a:rPr lang="fr-FR" dirty="0" smtClean="0"/>
              <a:t>Antibiothérapie massive</a:t>
            </a:r>
            <a:endParaRPr lang="fr-FR" sz="2800" dirty="0" smtClean="0"/>
          </a:p>
          <a:p>
            <a:pPr lvl="2"/>
            <a:r>
              <a:rPr lang="fr-FR" dirty="0" smtClean="0"/>
              <a:t>Nursing</a:t>
            </a:r>
            <a:endParaRPr lang="fr-FR" sz="2800" dirty="0" smtClean="0"/>
          </a:p>
          <a:p>
            <a:pPr lvl="2"/>
            <a:r>
              <a:rPr lang="fr-FR" dirty="0" smtClean="0"/>
              <a:t>Eventuelle greffe de moelle</a:t>
            </a:r>
            <a:endParaRPr lang="fr-FR" sz="2800"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38</a:t>
            </a:fld>
            <a:endParaRPr lang="fr-FR">
              <a:solidFill>
                <a:prstClr val="black">
                  <a:tint val="95000"/>
                </a:prstClr>
              </a:solidFill>
            </a:endParaRPr>
          </a:p>
        </p:txBody>
      </p:sp>
    </p:spTree>
    <p:extLst>
      <p:ext uri="{BB962C8B-B14F-4D97-AF65-F5344CB8AC3E}">
        <p14:creationId xmlns:p14="http://schemas.microsoft.com/office/powerpoint/2010/main" val="3548867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Irradiation localisée</a:t>
            </a:r>
            <a:endParaRPr lang="fr-FR" dirty="0"/>
          </a:p>
        </p:txBody>
      </p:sp>
      <p:sp>
        <p:nvSpPr>
          <p:cNvPr id="3" name="Espace réservé du contenu 2"/>
          <p:cNvSpPr>
            <a:spLocks noGrp="1"/>
          </p:cNvSpPr>
          <p:nvPr>
            <p:ph idx="1"/>
          </p:nvPr>
        </p:nvSpPr>
        <p:spPr/>
        <p:txBody>
          <a:bodyPr/>
          <a:lstStyle/>
          <a:p>
            <a:r>
              <a:rPr lang="fr-FR" dirty="0" smtClean="0"/>
              <a:t>l’urgence prime sur la prise en charge des lésions associées : fracture, plaies, etc.. .</a:t>
            </a:r>
          </a:p>
          <a:p>
            <a:r>
              <a:rPr lang="fr-FR" dirty="0" smtClean="0"/>
              <a:t>Faire des prélèvements de sang et des urines</a:t>
            </a:r>
          </a:p>
          <a:p>
            <a:r>
              <a:rPr lang="fr-FR" dirty="0" smtClean="0"/>
              <a:t>Photographier la zone irradiée pour pouvoir suivre l’évolution ultérieure.</a:t>
            </a:r>
          </a:p>
          <a:p>
            <a:r>
              <a:rPr lang="fr-FR" dirty="0" smtClean="0"/>
              <a:t>Si la zone irradiée est importante, évacuer la personne vers un centre spécialisé dans le traitement des brûlures. </a:t>
            </a:r>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39</a:t>
            </a:fld>
            <a:endParaRPr lang="fr-FR">
              <a:solidFill>
                <a:prstClr val="black">
                  <a:tint val="95000"/>
                </a:prstClr>
              </a:solidFill>
            </a:endParaRPr>
          </a:p>
        </p:txBody>
      </p:sp>
    </p:spTree>
    <p:extLst>
      <p:ext uri="{BB962C8B-B14F-4D97-AF65-F5344CB8AC3E}">
        <p14:creationId xmlns:p14="http://schemas.microsoft.com/office/powerpoint/2010/main" val="327144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Matière – molécule – atome – électron – noyau </a:t>
            </a:r>
            <a:endParaRPr lang="fr-FR" dirty="0"/>
          </a:p>
        </p:txBody>
      </p:sp>
      <p:sp>
        <p:nvSpPr>
          <p:cNvPr id="4" name="Espace réservé du numéro de diapositive 3"/>
          <p:cNvSpPr>
            <a:spLocks noGrp="1"/>
          </p:cNvSpPr>
          <p:nvPr>
            <p:ph type="sldNum" sz="quarter" idx="12"/>
          </p:nvPr>
        </p:nvSpPr>
        <p:spPr/>
        <p:txBody>
          <a:bodyPr/>
          <a:lstStyle/>
          <a:p>
            <a:fld id="{0F6F02DD-1D7C-455B-922B-A33C3C392B9F}" type="slidenum">
              <a:rPr lang="fr-FR" smtClean="0">
                <a:solidFill>
                  <a:prstClr val="black">
                    <a:tint val="95000"/>
                  </a:prstClr>
                </a:solidFill>
              </a:rPr>
              <a:pPr/>
              <a:t>4</a:t>
            </a:fld>
            <a:endParaRPr lang="fr-FR">
              <a:solidFill>
                <a:prstClr val="black">
                  <a:tint val="95000"/>
                </a:prstClr>
              </a:solidFill>
            </a:endParaRPr>
          </a:p>
        </p:txBody>
      </p:sp>
      <p:sp>
        <p:nvSpPr>
          <p:cNvPr id="11" name="ZoneTexte 10"/>
          <p:cNvSpPr txBox="1"/>
          <p:nvPr/>
        </p:nvSpPr>
        <p:spPr>
          <a:xfrm>
            <a:off x="5796136" y="3961705"/>
            <a:ext cx="2910990" cy="400110"/>
          </a:xfrm>
          <a:prstGeom prst="rect">
            <a:avLst/>
          </a:prstGeom>
          <a:noFill/>
        </p:spPr>
        <p:txBody>
          <a:bodyPr wrap="none" rtlCol="0">
            <a:spAutoFit/>
          </a:bodyPr>
          <a:lstStyle/>
          <a:p>
            <a:r>
              <a:rPr lang="fr-FR" sz="2000" b="1" dirty="0" smtClean="0"/>
              <a:t>VETEMENTS EN NYLON</a:t>
            </a:r>
            <a:endParaRPr lang="fr-FR" b="1" dirty="0"/>
          </a:p>
        </p:txBody>
      </p:sp>
      <p:sp>
        <p:nvSpPr>
          <p:cNvPr id="15" name="ZoneTexte 14"/>
          <p:cNvSpPr txBox="1"/>
          <p:nvPr/>
        </p:nvSpPr>
        <p:spPr>
          <a:xfrm>
            <a:off x="755577" y="3758257"/>
            <a:ext cx="713657" cy="400110"/>
          </a:xfrm>
          <a:prstGeom prst="rect">
            <a:avLst/>
          </a:prstGeom>
          <a:noFill/>
        </p:spPr>
        <p:txBody>
          <a:bodyPr wrap="none" rtlCol="0">
            <a:spAutoFit/>
          </a:bodyPr>
          <a:lstStyle/>
          <a:p>
            <a:r>
              <a:rPr lang="fr-FR" sz="2000" b="1" dirty="0" smtClean="0"/>
              <a:t>Bois </a:t>
            </a:r>
            <a:endParaRPr lang="fr-FR" b="1" dirty="0"/>
          </a:p>
        </p:txBody>
      </p:sp>
      <p:pic>
        <p:nvPicPr>
          <p:cNvPr id="16" name="Imag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5" y="4402845"/>
            <a:ext cx="3075804" cy="2394689"/>
          </a:xfrm>
          <a:prstGeom prst="rect">
            <a:avLst/>
          </a:prstGeom>
        </p:spPr>
      </p:pic>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46" y="4402845"/>
            <a:ext cx="4212730" cy="2712257"/>
          </a:xfrm>
          <a:prstGeom prst="rect">
            <a:avLst/>
          </a:prstGeom>
        </p:spPr>
      </p:pic>
      <p:pic>
        <p:nvPicPr>
          <p:cNvPr id="18" name="Imag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1921821"/>
            <a:ext cx="2705100" cy="1858810"/>
          </a:xfrm>
          <a:prstGeom prst="rect">
            <a:avLst/>
          </a:prstGeom>
        </p:spPr>
      </p:pic>
      <p:pic>
        <p:nvPicPr>
          <p:cNvPr id="20" name="Imag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2067391"/>
            <a:ext cx="2880320" cy="1939461"/>
          </a:xfrm>
          <a:prstGeom prst="rect">
            <a:avLst/>
          </a:prstGeom>
        </p:spPr>
      </p:pic>
      <p:pic>
        <p:nvPicPr>
          <p:cNvPr id="19" name="Imag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943" y="1619312"/>
            <a:ext cx="2113967" cy="2375303"/>
          </a:xfrm>
          <a:prstGeom prst="rect">
            <a:avLst/>
          </a:prstGeom>
        </p:spPr>
      </p:pic>
    </p:spTree>
    <p:extLst>
      <p:ext uri="{BB962C8B-B14F-4D97-AF65-F5344CB8AC3E}">
        <p14:creationId xmlns:p14="http://schemas.microsoft.com/office/powerpoint/2010/main" val="3267463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Contamination externe: </a:t>
            </a:r>
            <a:br>
              <a:rPr lang="fr-FR" dirty="0" smtClean="0"/>
            </a:br>
            <a:r>
              <a:rPr lang="fr-FR" dirty="0" smtClean="0"/>
              <a:t>urgence médicale</a:t>
            </a:r>
            <a:endParaRPr lang="fr-FR" dirty="0"/>
          </a:p>
        </p:txBody>
      </p:sp>
      <p:sp>
        <p:nvSpPr>
          <p:cNvPr id="3" name="Espace réservé du contenu 2"/>
          <p:cNvSpPr>
            <a:spLocks noGrp="1"/>
          </p:cNvSpPr>
          <p:nvPr>
            <p:ph idx="1"/>
          </p:nvPr>
        </p:nvSpPr>
        <p:spPr/>
        <p:txBody>
          <a:bodyPr>
            <a:normAutofit lnSpcReduction="10000"/>
          </a:bodyPr>
          <a:lstStyle/>
          <a:p>
            <a:pPr lvl="0"/>
            <a:r>
              <a:rPr lang="fr-FR" dirty="0" smtClean="0"/>
              <a:t>Si contamination massive de l’organisme :</a:t>
            </a:r>
            <a:endParaRPr lang="fr-FR" sz="3600" dirty="0" smtClean="0"/>
          </a:p>
          <a:p>
            <a:pPr lvl="1"/>
            <a:r>
              <a:rPr lang="fr-FR" dirty="0" smtClean="0"/>
              <a:t>Déshabiller la victime et  mettre les vêtements dans un sac en plastique</a:t>
            </a:r>
            <a:endParaRPr lang="fr-FR" sz="3200" dirty="0" smtClean="0"/>
          </a:p>
          <a:p>
            <a:pPr lvl="1"/>
            <a:r>
              <a:rPr lang="fr-FR" dirty="0" smtClean="0"/>
              <a:t>Se laver à grande eau  avec du savon, bien faire mousser.</a:t>
            </a:r>
            <a:endParaRPr lang="fr-FR" sz="3200" dirty="0" smtClean="0"/>
          </a:p>
          <a:p>
            <a:pPr lvl="1"/>
            <a:r>
              <a:rPr lang="fr-FR" dirty="0" smtClean="0"/>
              <a:t>Se rincer abondamment</a:t>
            </a:r>
            <a:endParaRPr lang="fr-FR" sz="3200" dirty="0" smtClean="0"/>
          </a:p>
          <a:p>
            <a:pPr lvl="1"/>
            <a:r>
              <a:rPr lang="fr-FR" dirty="0" smtClean="0"/>
              <a:t>S’essuyer sans frotter afin de ne pas provoquer une irritation de la peau qui pourrait favoriser une contamination interne.</a:t>
            </a:r>
            <a:endParaRPr lang="fr-FR" sz="3200" dirty="0" smtClean="0"/>
          </a:p>
          <a:p>
            <a:pPr lvl="1"/>
            <a:r>
              <a:rPr lang="fr-FR" dirty="0" smtClean="0"/>
              <a:t>Contrôler la contamination et recommencer la décontamination si celle </a:t>
            </a:r>
            <a:r>
              <a:rPr lang="fr-FR" dirty="0" smtClean="0"/>
              <a:t>ci </a:t>
            </a:r>
            <a:r>
              <a:rPr lang="fr-FR" dirty="0" smtClean="0"/>
              <a:t>n’a pas été totale</a:t>
            </a:r>
            <a:endParaRPr lang="fr-FR" sz="3200"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40</a:t>
            </a:fld>
            <a:endParaRPr lang="fr-FR">
              <a:solidFill>
                <a:prstClr val="black">
                  <a:tint val="95000"/>
                </a:prstClr>
              </a:solidFill>
            </a:endParaRPr>
          </a:p>
        </p:txBody>
      </p:sp>
    </p:spTree>
    <p:extLst>
      <p:ext uri="{BB962C8B-B14F-4D97-AF65-F5344CB8AC3E}">
        <p14:creationId xmlns:p14="http://schemas.microsoft.com/office/powerpoint/2010/main" val="198673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100" dirty="0">
                <a:solidFill>
                  <a:srgbClr val="F0AD00">
                    <a:satMod val="150000"/>
                  </a:srgbClr>
                </a:solidFill>
              </a:rPr>
              <a:t>Contamination externe: </a:t>
            </a:r>
            <a:br>
              <a:rPr lang="fr-FR" sz="4100" dirty="0">
                <a:solidFill>
                  <a:srgbClr val="F0AD00">
                    <a:satMod val="150000"/>
                  </a:srgbClr>
                </a:solidFill>
              </a:rPr>
            </a:br>
            <a:r>
              <a:rPr lang="fr-FR" sz="4100" dirty="0">
                <a:solidFill>
                  <a:srgbClr val="F0AD00">
                    <a:satMod val="150000"/>
                  </a:srgbClr>
                </a:solidFill>
              </a:rPr>
              <a:t>urgence médicale</a:t>
            </a:r>
            <a:endParaRPr lang="fr-FR" dirty="0"/>
          </a:p>
        </p:txBody>
      </p:sp>
      <p:sp>
        <p:nvSpPr>
          <p:cNvPr id="3" name="Espace réservé du contenu 2"/>
          <p:cNvSpPr>
            <a:spLocks noGrp="1"/>
          </p:cNvSpPr>
          <p:nvPr>
            <p:ph idx="1"/>
          </p:nvPr>
        </p:nvSpPr>
        <p:spPr/>
        <p:txBody>
          <a:bodyPr>
            <a:normAutofit fontScale="92500"/>
          </a:bodyPr>
          <a:lstStyle/>
          <a:p>
            <a:pPr lvl="0"/>
            <a:r>
              <a:rPr lang="fr-FR" dirty="0" smtClean="0"/>
              <a:t>Si contamination des mains :</a:t>
            </a:r>
            <a:endParaRPr lang="fr-FR" sz="3600" dirty="0" smtClean="0"/>
          </a:p>
          <a:p>
            <a:pPr lvl="1"/>
            <a:r>
              <a:rPr lang="fr-FR" dirty="0" smtClean="0"/>
              <a:t>Se laver avec  l’eau du savon et une brosse à ongle douce</a:t>
            </a:r>
            <a:endParaRPr lang="fr-FR" sz="3200" dirty="0" smtClean="0"/>
          </a:p>
          <a:p>
            <a:pPr lvl="1"/>
            <a:r>
              <a:rPr lang="fr-FR" dirty="0" smtClean="0"/>
              <a:t>Brosser sous les ongles, les plis de la peau, entre les doigts et les bords de la main</a:t>
            </a:r>
            <a:endParaRPr lang="fr-FR" sz="3200" dirty="0" smtClean="0"/>
          </a:p>
          <a:p>
            <a:pPr lvl="1"/>
            <a:r>
              <a:rPr lang="fr-FR" dirty="0" smtClean="0"/>
              <a:t>Rincer abondamment</a:t>
            </a:r>
            <a:endParaRPr lang="fr-FR" sz="3200" dirty="0" smtClean="0"/>
          </a:p>
          <a:p>
            <a:pPr lvl="0"/>
            <a:r>
              <a:rPr lang="fr-FR" dirty="0" smtClean="0"/>
              <a:t>Si contamination du visage : </a:t>
            </a:r>
            <a:endParaRPr lang="fr-FR" sz="3600" dirty="0" smtClean="0"/>
          </a:p>
          <a:p>
            <a:pPr lvl="1"/>
            <a:r>
              <a:rPr lang="fr-FR" dirty="0" smtClean="0"/>
              <a:t>Laver à grande eau avec du savon en faisant mousser</a:t>
            </a:r>
            <a:endParaRPr lang="fr-FR" sz="3200" dirty="0" smtClean="0"/>
          </a:p>
          <a:p>
            <a:pPr lvl="0"/>
            <a:r>
              <a:rPr lang="fr-FR" dirty="0" smtClean="0"/>
              <a:t>Si contamination des cheveux :</a:t>
            </a:r>
          </a:p>
          <a:p>
            <a:pPr lvl="1"/>
            <a:r>
              <a:rPr lang="fr-FR" dirty="0" smtClean="0"/>
              <a:t> lavage à plusieurs reprises avec du shampooing et </a:t>
            </a:r>
            <a:r>
              <a:rPr lang="fr-FR" dirty="0" err="1" smtClean="0"/>
              <a:t>rincage</a:t>
            </a:r>
            <a:r>
              <a:rPr lang="fr-FR" dirty="0" smtClean="0"/>
              <a:t> à grande eau.</a:t>
            </a:r>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41</a:t>
            </a:fld>
            <a:endParaRPr lang="fr-FR">
              <a:solidFill>
                <a:prstClr val="black">
                  <a:tint val="95000"/>
                </a:prstClr>
              </a:solidFill>
            </a:endParaRPr>
          </a:p>
        </p:txBody>
      </p:sp>
    </p:spTree>
    <p:extLst>
      <p:ext uri="{BB962C8B-B14F-4D97-AF65-F5344CB8AC3E}">
        <p14:creationId xmlns:p14="http://schemas.microsoft.com/office/powerpoint/2010/main" val="282084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Contamination interne: urgence médicale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Le </a:t>
            </a:r>
            <a:r>
              <a:rPr lang="fr-FR" b="1" dirty="0" smtClean="0"/>
              <a:t>Médecin du Travail </a:t>
            </a:r>
            <a:r>
              <a:rPr lang="fr-FR" dirty="0" smtClean="0"/>
              <a:t>doit être tenu au courant des </a:t>
            </a:r>
            <a:r>
              <a:rPr lang="fr-FR" b="1" u="sng" dirty="0" smtClean="0"/>
              <a:t>produits employés </a:t>
            </a:r>
            <a:r>
              <a:rPr lang="fr-FR" dirty="0" smtClean="0"/>
              <a:t>et organiser les mesures d’urgences avant l’accident.</a:t>
            </a:r>
          </a:p>
          <a:p>
            <a:pPr lvl="0"/>
            <a:r>
              <a:rPr lang="fr-FR" dirty="0" smtClean="0"/>
              <a:t>Au niveau du tube digestif : les moyens utilisés doivent assurer l’</a:t>
            </a:r>
            <a:r>
              <a:rPr lang="fr-FR" dirty="0" err="1" smtClean="0"/>
              <a:t>insolubilisation</a:t>
            </a:r>
            <a:r>
              <a:rPr lang="fr-FR" dirty="0" smtClean="0"/>
              <a:t> du radioélément, sa précipitation et son élimination sous forme inactive</a:t>
            </a:r>
          </a:p>
          <a:p>
            <a:pPr lvl="0"/>
            <a:r>
              <a:rPr lang="fr-FR" dirty="0" smtClean="0"/>
              <a:t>Au niveau du sang ; le but est de favoriser son élimination rapide par le rein : on utilise des chélateurs ou la dilution isotopique</a:t>
            </a:r>
          </a:p>
          <a:p>
            <a:pPr lvl="0"/>
            <a:r>
              <a:rPr lang="fr-FR" dirty="0" smtClean="0"/>
              <a:t>Au niveau de l’organe cible : on utilise la saturation pour qu’il ne puisse plus fixer le radioélément contaminant.</a:t>
            </a:r>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42</a:t>
            </a:fld>
            <a:endParaRPr lang="fr-FR">
              <a:solidFill>
                <a:prstClr val="black">
                  <a:tint val="95000"/>
                </a:prstClr>
              </a:solidFill>
            </a:endParaRPr>
          </a:p>
        </p:txBody>
      </p:sp>
    </p:spTree>
    <p:extLst>
      <p:ext uri="{BB962C8B-B14F-4D97-AF65-F5344CB8AC3E}">
        <p14:creationId xmlns:p14="http://schemas.microsoft.com/office/powerpoint/2010/main" val="1810716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Conclusion</a:t>
            </a:r>
            <a:br>
              <a:rPr lang="fr-FR" dirty="0" smtClean="0"/>
            </a:br>
            <a:endParaRPr lang="fr-FR" dirty="0"/>
          </a:p>
        </p:txBody>
      </p:sp>
      <p:sp>
        <p:nvSpPr>
          <p:cNvPr id="3" name="Espace réservé du contenu 2"/>
          <p:cNvSpPr>
            <a:spLocks noGrp="1"/>
          </p:cNvSpPr>
          <p:nvPr>
            <p:ph idx="1"/>
          </p:nvPr>
        </p:nvSpPr>
        <p:spPr/>
        <p:txBody>
          <a:bodyPr/>
          <a:lstStyle/>
          <a:p>
            <a:pPr>
              <a:buNone/>
            </a:pPr>
            <a:r>
              <a:rPr lang="fr-FR" dirty="0" smtClean="0"/>
              <a:t>L’exposition professionnelle aux RI reste l’une des plus dangereuses vu le type de lésions engendrées (lésions aléatoires).</a:t>
            </a:r>
          </a:p>
          <a:p>
            <a:pPr>
              <a:buNone/>
            </a:pPr>
            <a:r>
              <a:rPr lang="fr-FR" smtClean="0"/>
              <a:t>Le </a:t>
            </a:r>
            <a:r>
              <a:rPr lang="fr-FR" dirty="0" smtClean="0"/>
              <a:t>seul garant contre les effets  déterministes est le respect des mesures préventives techniques.</a:t>
            </a:r>
          </a:p>
          <a:p>
            <a:pPr>
              <a:buNone/>
            </a:pPr>
            <a:r>
              <a:rPr lang="fr-FR" dirty="0" smtClean="0"/>
              <a:t>Les effets stochastiques doivent être dépistées précocement -&gt;  prévention médicale.</a:t>
            </a:r>
          </a:p>
          <a:p>
            <a:pPr>
              <a:buNone/>
            </a:pPr>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43</a:t>
            </a:fld>
            <a:endParaRPr lang="fr-FR">
              <a:solidFill>
                <a:prstClr val="black">
                  <a:tint val="95000"/>
                </a:prstClr>
              </a:solidFill>
            </a:endParaRPr>
          </a:p>
        </p:txBody>
      </p:sp>
    </p:spTree>
    <p:extLst>
      <p:ext uri="{BB962C8B-B14F-4D97-AF65-F5344CB8AC3E}">
        <p14:creationId xmlns:p14="http://schemas.microsoft.com/office/powerpoint/2010/main" val="1809329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FIN</a:t>
            </a:r>
            <a:endParaRPr lang="fr-FR" dirty="0"/>
          </a:p>
        </p:txBody>
      </p:sp>
      <p:sp>
        <p:nvSpPr>
          <p:cNvPr id="6" name="Espace réservé du texte 5"/>
          <p:cNvSpPr>
            <a:spLocks noGrp="1"/>
          </p:cNvSpPr>
          <p:nvPr>
            <p:ph type="body" idx="1"/>
          </p:nvPr>
        </p:nvSpPr>
        <p:spPr>
          <a:xfrm>
            <a:off x="395536" y="3564607"/>
            <a:ext cx="8022336" cy="936048"/>
          </a:xfrm>
        </p:spPr>
        <p:txBody>
          <a:bodyPr/>
          <a:lstStyle/>
          <a:p>
            <a:r>
              <a:rPr lang="fr-FR" dirty="0" smtClean="0"/>
              <a:t>Dernière mise a jour : 19 Septembre 2020</a:t>
            </a:r>
            <a:endParaRPr lang="fr-FR" dirty="0"/>
          </a:p>
        </p:txBody>
      </p:sp>
      <p:sp>
        <p:nvSpPr>
          <p:cNvPr id="4" name="Espace réservé du numéro de diapositive 3"/>
          <p:cNvSpPr>
            <a:spLocks noGrp="1"/>
          </p:cNvSpPr>
          <p:nvPr>
            <p:ph type="sldNum" sz="quarter" idx="12"/>
          </p:nvPr>
        </p:nvSpPr>
        <p:spPr/>
        <p:txBody>
          <a:bodyPr/>
          <a:lstStyle/>
          <a:p>
            <a:fld id="{0F6F02DD-1D7C-455B-922B-A33C3C392B9F}" type="slidenum">
              <a:rPr lang="fr-FR" smtClean="0">
                <a:solidFill>
                  <a:prstClr val="black">
                    <a:tint val="95000"/>
                  </a:prstClr>
                </a:solidFill>
              </a:rPr>
              <a:pPr/>
              <a:t>44</a:t>
            </a:fld>
            <a:endParaRPr lang="fr-FR">
              <a:solidFill>
                <a:prstClr val="black">
                  <a:tint val="95000"/>
                </a:prstClr>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212679"/>
            <a:ext cx="3384376" cy="2808312"/>
          </a:xfrm>
          <a:prstGeom prst="rect">
            <a:avLst/>
          </a:prstGeom>
        </p:spPr>
      </p:pic>
    </p:spTree>
    <p:extLst>
      <p:ext uri="{BB962C8B-B14F-4D97-AF65-F5344CB8AC3E}">
        <p14:creationId xmlns:p14="http://schemas.microsoft.com/office/powerpoint/2010/main" val="3719874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Matière – molécule – atome – électron – noyau </a:t>
            </a:r>
            <a:endParaRPr lang="fr-FR" dirty="0"/>
          </a:p>
        </p:txBody>
      </p:sp>
      <p:sp>
        <p:nvSpPr>
          <p:cNvPr id="4" name="Espace réservé du numéro de diapositive 3"/>
          <p:cNvSpPr>
            <a:spLocks noGrp="1"/>
          </p:cNvSpPr>
          <p:nvPr>
            <p:ph type="sldNum" sz="quarter" idx="12"/>
          </p:nvPr>
        </p:nvSpPr>
        <p:spPr/>
        <p:txBody>
          <a:bodyPr/>
          <a:lstStyle/>
          <a:p>
            <a:fld id="{0F6F02DD-1D7C-455B-922B-A33C3C392B9F}" type="slidenum">
              <a:rPr lang="fr-FR" smtClean="0">
                <a:solidFill>
                  <a:prstClr val="black">
                    <a:tint val="95000"/>
                  </a:prstClr>
                </a:solidFill>
              </a:rPr>
              <a:pPr/>
              <a:t>5</a:t>
            </a:fld>
            <a:endParaRPr lang="fr-FR">
              <a:solidFill>
                <a:prstClr val="black">
                  <a:tint val="95000"/>
                </a:prstClr>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795828"/>
            <a:ext cx="2160240" cy="2143588"/>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66" y="3542455"/>
            <a:ext cx="8371268" cy="4018808"/>
          </a:xfrm>
          <a:prstGeom prst="rect">
            <a:avLst/>
          </a:prstGeom>
        </p:spPr>
      </p:pic>
      <p:sp>
        <p:nvSpPr>
          <p:cNvPr id="9" name="ZoneTexte 8"/>
          <p:cNvSpPr txBox="1"/>
          <p:nvPr/>
        </p:nvSpPr>
        <p:spPr>
          <a:xfrm>
            <a:off x="3563888" y="2669141"/>
            <a:ext cx="1834156" cy="369332"/>
          </a:xfrm>
          <a:prstGeom prst="rect">
            <a:avLst/>
          </a:prstGeom>
          <a:noFill/>
        </p:spPr>
        <p:txBody>
          <a:bodyPr wrap="none" rtlCol="0">
            <a:spAutoFit/>
          </a:bodyPr>
          <a:lstStyle/>
          <a:p>
            <a:r>
              <a:rPr lang="fr-FR" b="1" dirty="0" smtClean="0"/>
              <a:t>Molécule simple </a:t>
            </a:r>
            <a:endParaRPr lang="fr-FR" b="1" dirty="0"/>
          </a:p>
        </p:txBody>
      </p:sp>
      <p:sp>
        <p:nvSpPr>
          <p:cNvPr id="10" name="ZoneTexte 9"/>
          <p:cNvSpPr txBox="1"/>
          <p:nvPr/>
        </p:nvSpPr>
        <p:spPr>
          <a:xfrm>
            <a:off x="5398045" y="3226806"/>
            <a:ext cx="3064493" cy="646331"/>
          </a:xfrm>
          <a:prstGeom prst="rect">
            <a:avLst/>
          </a:prstGeom>
          <a:noFill/>
        </p:spPr>
        <p:txBody>
          <a:bodyPr wrap="square" rtlCol="0">
            <a:spAutoFit/>
          </a:bodyPr>
          <a:lstStyle/>
          <a:p>
            <a:pPr algn="ctr"/>
            <a:r>
              <a:rPr lang="fr-FR" b="1" dirty="0" smtClean="0"/>
              <a:t>Molécule extrêmement complexe</a:t>
            </a:r>
            <a:endParaRPr lang="fr-FR" b="1" dirty="0"/>
          </a:p>
        </p:txBody>
      </p:sp>
    </p:spTree>
    <p:extLst>
      <p:ext uri="{BB962C8B-B14F-4D97-AF65-F5344CB8AC3E}">
        <p14:creationId xmlns:p14="http://schemas.microsoft.com/office/powerpoint/2010/main" val="96509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Matière – molécule – atome – électron – noyau </a:t>
            </a:r>
            <a:endParaRPr lang="fr-FR" dirty="0"/>
          </a:p>
        </p:txBody>
      </p:sp>
      <p:sp>
        <p:nvSpPr>
          <p:cNvPr id="4" name="Espace réservé du numéro de diapositive 3"/>
          <p:cNvSpPr>
            <a:spLocks noGrp="1"/>
          </p:cNvSpPr>
          <p:nvPr>
            <p:ph type="sldNum" sz="quarter" idx="12"/>
          </p:nvPr>
        </p:nvSpPr>
        <p:spPr/>
        <p:txBody>
          <a:bodyPr/>
          <a:lstStyle/>
          <a:p>
            <a:fld id="{0F6F02DD-1D7C-455B-922B-A33C3C392B9F}" type="slidenum">
              <a:rPr lang="fr-FR" smtClean="0">
                <a:solidFill>
                  <a:prstClr val="black">
                    <a:tint val="95000"/>
                  </a:prstClr>
                </a:solidFill>
              </a:rPr>
              <a:pPr/>
              <a:t>6</a:t>
            </a:fld>
            <a:endParaRPr lang="fr-FR">
              <a:solidFill>
                <a:prstClr val="black">
                  <a:tint val="95000"/>
                </a:prstClr>
              </a:solidFill>
            </a:endParaRP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 y="1875220"/>
            <a:ext cx="2520280" cy="1984804"/>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430" y="1795828"/>
            <a:ext cx="2950899" cy="2143588"/>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3" y="4495161"/>
            <a:ext cx="2232249" cy="2397546"/>
          </a:xfrm>
          <a:prstGeom prst="rect">
            <a:avLst/>
          </a:prstGeom>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208" y="4256985"/>
            <a:ext cx="2287584" cy="2649188"/>
          </a:xfrm>
          <a:prstGeom prst="rect">
            <a:avLst/>
          </a:prstGeom>
        </p:spPr>
      </p:pic>
      <p:pic>
        <p:nvPicPr>
          <p:cNvPr id="17" name="Imag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004" y="4256984"/>
            <a:ext cx="2990850" cy="2778726"/>
          </a:xfrm>
          <a:prstGeom prst="rect">
            <a:avLst/>
          </a:prstGeom>
        </p:spPr>
      </p:pic>
    </p:spTree>
    <p:extLst>
      <p:ext uri="{BB962C8B-B14F-4D97-AF65-F5344CB8AC3E}">
        <p14:creationId xmlns:p14="http://schemas.microsoft.com/office/powerpoint/2010/main" val="296894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Matière – molécule – atome – électron – noyau </a:t>
            </a:r>
            <a:endParaRPr lang="fr-FR" dirty="0"/>
          </a:p>
        </p:txBody>
      </p:sp>
      <p:sp>
        <p:nvSpPr>
          <p:cNvPr id="4" name="Espace réservé du numéro de diapositive 3"/>
          <p:cNvSpPr>
            <a:spLocks noGrp="1"/>
          </p:cNvSpPr>
          <p:nvPr>
            <p:ph type="sldNum" sz="quarter" idx="12"/>
          </p:nvPr>
        </p:nvSpPr>
        <p:spPr/>
        <p:txBody>
          <a:bodyPr/>
          <a:lstStyle/>
          <a:p>
            <a:fld id="{0F6F02DD-1D7C-455B-922B-A33C3C392B9F}" type="slidenum">
              <a:rPr lang="fr-FR" smtClean="0">
                <a:solidFill>
                  <a:prstClr val="black">
                    <a:tint val="95000"/>
                  </a:prstClr>
                </a:solidFill>
              </a:rPr>
              <a:pPr/>
              <a:t>7</a:t>
            </a:fld>
            <a:endParaRPr lang="fr-FR">
              <a:solidFill>
                <a:prstClr val="black">
                  <a:tint val="9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898335"/>
            <a:ext cx="1728192" cy="188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860024"/>
            <a:ext cx="7704856" cy="3175686"/>
          </a:xfrm>
          <a:prstGeom prst="rect">
            <a:avLst/>
          </a:prstGeom>
        </p:spPr>
      </p:pic>
    </p:spTree>
    <p:extLst>
      <p:ext uri="{BB962C8B-B14F-4D97-AF65-F5344CB8AC3E}">
        <p14:creationId xmlns:p14="http://schemas.microsoft.com/office/powerpoint/2010/main" val="84664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Matière – molécule – atome – électron – noyau </a:t>
            </a:r>
            <a:endParaRPr lang="fr-FR" dirty="0"/>
          </a:p>
        </p:txBody>
      </p:sp>
      <p:sp>
        <p:nvSpPr>
          <p:cNvPr id="4" name="Espace réservé du numéro de diapositive 3"/>
          <p:cNvSpPr>
            <a:spLocks noGrp="1"/>
          </p:cNvSpPr>
          <p:nvPr>
            <p:ph type="sldNum" sz="quarter" idx="12"/>
          </p:nvPr>
        </p:nvSpPr>
        <p:spPr/>
        <p:txBody>
          <a:bodyPr/>
          <a:lstStyle/>
          <a:p>
            <a:fld id="{0F6F02DD-1D7C-455B-922B-A33C3C392B9F}" type="slidenum">
              <a:rPr lang="fr-FR" smtClean="0">
                <a:solidFill>
                  <a:prstClr val="black">
                    <a:tint val="95000"/>
                  </a:prstClr>
                </a:solidFill>
              </a:rPr>
              <a:pPr/>
              <a:t>8</a:t>
            </a:fld>
            <a:endParaRPr lang="fr-FR">
              <a:solidFill>
                <a:prstClr val="black">
                  <a:tint val="9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898335"/>
            <a:ext cx="1728192" cy="188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898333"/>
            <a:ext cx="3888432" cy="2199867"/>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406" y="4256985"/>
            <a:ext cx="7419975" cy="2619941"/>
          </a:xfrm>
          <a:prstGeom prst="rect">
            <a:avLst/>
          </a:prstGeom>
        </p:spPr>
      </p:pic>
    </p:spTree>
    <p:extLst>
      <p:ext uri="{BB962C8B-B14F-4D97-AF65-F5344CB8AC3E}">
        <p14:creationId xmlns:p14="http://schemas.microsoft.com/office/powerpoint/2010/main" val="38662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Définitions : les unités de mesures</a:t>
            </a:r>
            <a:endParaRPr lang="fr-FR" dirty="0"/>
          </a:p>
        </p:txBody>
      </p:sp>
      <p:sp>
        <p:nvSpPr>
          <p:cNvPr id="3" name="Espace réservé du contenu 2"/>
          <p:cNvSpPr>
            <a:spLocks noGrp="1"/>
          </p:cNvSpPr>
          <p:nvPr>
            <p:ph idx="1"/>
          </p:nvPr>
        </p:nvSpPr>
        <p:spPr/>
        <p:txBody>
          <a:bodyPr>
            <a:normAutofit/>
          </a:bodyPr>
          <a:lstStyle/>
          <a:p>
            <a:pPr lvl="1"/>
            <a:r>
              <a:rPr lang="fr-FR" dirty="0" smtClean="0"/>
              <a:t>L’activité d’une source radioactive : est le nombre de particules émises par seconde (becquerel : </a:t>
            </a:r>
            <a:r>
              <a:rPr lang="fr-FR" b="1" dirty="0" smtClean="0">
                <a:solidFill>
                  <a:srgbClr val="FF0000"/>
                </a:solidFill>
              </a:rPr>
              <a:t>Bq</a:t>
            </a:r>
            <a:r>
              <a:rPr lang="fr-FR" dirty="0" smtClean="0"/>
              <a:t>)</a:t>
            </a:r>
            <a:endParaRPr lang="fr-FR" sz="3200" dirty="0" smtClean="0"/>
          </a:p>
          <a:p>
            <a:pPr lvl="1"/>
            <a:r>
              <a:rPr lang="fr-FR" dirty="0" smtClean="0"/>
              <a:t>L’énergie des particules en électrons volt (</a:t>
            </a:r>
            <a:r>
              <a:rPr lang="fr-FR" b="1" dirty="0" smtClean="0">
                <a:solidFill>
                  <a:srgbClr val="FF0000"/>
                </a:solidFill>
              </a:rPr>
              <a:t>eV</a:t>
            </a:r>
            <a:r>
              <a:rPr lang="fr-FR" dirty="0" smtClean="0"/>
              <a:t>)</a:t>
            </a:r>
            <a:endParaRPr lang="fr-FR" sz="3200" dirty="0" smtClean="0"/>
          </a:p>
          <a:p>
            <a:pPr lvl="1"/>
            <a:r>
              <a:rPr lang="fr-FR" dirty="0" smtClean="0"/>
              <a:t>La dose absorbée mesure l’énergie de rayonnement reçue par l’unité de masse du tissu (s’exprime en gray : </a:t>
            </a:r>
            <a:r>
              <a:rPr lang="fr-FR" b="1" dirty="0" smtClean="0">
                <a:solidFill>
                  <a:srgbClr val="FF0000"/>
                </a:solidFill>
              </a:rPr>
              <a:t>Gy</a:t>
            </a:r>
            <a:r>
              <a:rPr lang="fr-FR" dirty="0" smtClean="0"/>
              <a:t>)</a:t>
            </a:r>
            <a:endParaRPr lang="fr-FR" sz="3200" dirty="0" smtClean="0"/>
          </a:p>
          <a:p>
            <a:pPr lvl="1"/>
            <a:r>
              <a:rPr lang="fr-FR" dirty="0" smtClean="0"/>
              <a:t>L’équivalent de dose traduit les effets biologiques des rayonnements sur les tissus. Il s’exprime en sieverts (</a:t>
            </a:r>
            <a:r>
              <a:rPr lang="fr-FR" b="1" dirty="0" smtClean="0">
                <a:solidFill>
                  <a:srgbClr val="FF0000"/>
                </a:solidFill>
              </a:rPr>
              <a:t>Sv</a:t>
            </a:r>
            <a:r>
              <a:rPr lang="fr-FR" dirty="0" smtClean="0"/>
              <a:t>)</a:t>
            </a:r>
            <a:endParaRPr lang="fr-FR" sz="3200" dirty="0" smtClean="0"/>
          </a:p>
          <a:p>
            <a:endParaRPr lang="fr-FR" dirty="0"/>
          </a:p>
        </p:txBody>
      </p:sp>
      <p:sp>
        <p:nvSpPr>
          <p:cNvPr id="5" name="Espace réservé du numéro de diapositive 4"/>
          <p:cNvSpPr>
            <a:spLocks noGrp="1"/>
          </p:cNvSpPr>
          <p:nvPr>
            <p:ph type="sldNum" sz="quarter" idx="12"/>
          </p:nvPr>
        </p:nvSpPr>
        <p:spPr/>
        <p:txBody>
          <a:bodyPr/>
          <a:lstStyle/>
          <a:p>
            <a:fld id="{0F6F02DD-1D7C-455B-922B-A33C3C392B9F}" type="slidenum">
              <a:rPr lang="fr-FR" smtClean="0">
                <a:solidFill>
                  <a:prstClr val="black">
                    <a:tint val="95000"/>
                  </a:prstClr>
                </a:solidFill>
              </a:rPr>
              <a:pPr/>
              <a:t>9</a:t>
            </a:fld>
            <a:endParaRPr lang="fr-FR">
              <a:solidFill>
                <a:prstClr val="black">
                  <a:tint val="95000"/>
                </a:prstClr>
              </a:solidFill>
            </a:endParaRPr>
          </a:p>
        </p:txBody>
      </p:sp>
    </p:spTree>
    <p:extLst>
      <p:ext uri="{BB962C8B-B14F-4D97-AF65-F5344CB8AC3E}">
        <p14:creationId xmlns:p14="http://schemas.microsoft.com/office/powerpoint/2010/main" val="1917060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918</Words>
  <Application>Microsoft Office PowerPoint</Application>
  <PresentationFormat>Personnalisé</PresentationFormat>
  <Paragraphs>384</Paragraphs>
  <Slides>44</Slides>
  <Notes>0</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Module</vt:lpstr>
      <vt:lpstr>Pr W BENHASSINE Médecin du travail Ergonome</vt:lpstr>
      <vt:lpstr> objectifs du cours </vt:lpstr>
      <vt:lpstr>Plan du cours</vt:lpstr>
      <vt:lpstr>Matière – molécule – atome – électron – noyau </vt:lpstr>
      <vt:lpstr>Matière – molécule – atome – électron – noyau </vt:lpstr>
      <vt:lpstr>Matière – molécule – atome – électron – noyau </vt:lpstr>
      <vt:lpstr>Matière – molécule – atome – électron – noyau </vt:lpstr>
      <vt:lpstr>Matière – molécule – atome – électron – noyau </vt:lpstr>
      <vt:lpstr>Définitions : les unités de mesures</vt:lpstr>
      <vt:lpstr>DEFINITIONS: limites de doses</vt:lpstr>
      <vt:lpstr>Plan du cours</vt:lpstr>
      <vt:lpstr>Travaux exposants</vt:lpstr>
      <vt:lpstr>Plan du cours</vt:lpstr>
      <vt:lpstr>Toxicité </vt:lpstr>
      <vt:lpstr>Plan du cours</vt:lpstr>
      <vt:lpstr>  IRRADIATION / CONTAMINATION  AIGUE </vt:lpstr>
      <vt:lpstr>Irradiation/contamination partielle </vt:lpstr>
      <vt:lpstr>Radiodermites aigues</vt:lpstr>
      <vt:lpstr>Irradiation/contamination chronique</vt:lpstr>
      <vt:lpstr>Irradiation/contamination chronique</vt:lpstr>
      <vt:lpstr>Plan du cours</vt:lpstr>
      <vt:lpstr>PREVENTION</vt:lpstr>
      <vt:lpstr>PREVENTION: LEGISLATION</vt:lpstr>
      <vt:lpstr>PREVENTION TECHNIQUE COLLECTIVE</vt:lpstr>
      <vt:lpstr>PREVENTION TECHNIQUE COLLECTIVE</vt:lpstr>
      <vt:lpstr>PREVENTION TECHNIQUE COLLECTIVE</vt:lpstr>
      <vt:lpstr>PREVENTION TECHNIQUE INDIVIDUELLE</vt:lpstr>
      <vt:lpstr>PREVENTION MEDICALE</vt:lpstr>
      <vt:lpstr>Présentation PowerPoint</vt:lpstr>
      <vt:lpstr>MOTIFS D’NAPTITUDE FORMELLE</vt:lpstr>
      <vt:lpstr>APTITUDE OU INAPTITUDE PROVISOIRE</vt:lpstr>
      <vt:lpstr>Plan du cours</vt:lpstr>
      <vt:lpstr>REPARATION: MP 6</vt:lpstr>
      <vt:lpstr>Plan du cours</vt:lpstr>
      <vt:lpstr>CAT ACCIDENT EXPOSANT AUX RI</vt:lpstr>
      <vt:lpstr>En cas d’irradiation généralisée</vt:lpstr>
      <vt:lpstr>En cas d’irradiation généralisée</vt:lpstr>
      <vt:lpstr>En cas d’irradiation généralisée</vt:lpstr>
      <vt:lpstr>Irradiation localisée</vt:lpstr>
      <vt:lpstr>Contamination externe:  urgence médicale</vt:lpstr>
      <vt:lpstr>Contamination externe:  urgence médicale</vt:lpstr>
      <vt:lpstr>Contamination interne: urgence médicale </vt:lpstr>
      <vt:lpstr>Conclusion </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perso</dc:creator>
  <cp:lastModifiedBy>perso</cp:lastModifiedBy>
  <cp:revision>16</cp:revision>
  <dcterms:created xsi:type="dcterms:W3CDTF">2020-09-19T08:00:33Z</dcterms:created>
  <dcterms:modified xsi:type="dcterms:W3CDTF">2020-09-19T11:56:15Z</dcterms:modified>
</cp:coreProperties>
</file>