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2" r:id="rId8"/>
    <p:sldId id="263" r:id="rId9"/>
    <p:sldId id="264" r:id="rId10"/>
    <p:sldId id="266" r:id="rId11"/>
    <p:sldId id="265" r:id="rId12"/>
    <p:sldId id="267" r:id="rId13"/>
    <p:sldId id="268" r:id="rId14"/>
    <p:sldId id="270" r:id="rId15"/>
    <p:sldId id="269" r:id="rId16"/>
    <p:sldId id="273" r:id="rId17"/>
    <p:sldId id="274" r:id="rId18"/>
    <p:sldId id="277" r:id="rId19"/>
    <p:sldId id="275" r:id="rId20"/>
    <p:sldId id="279" r:id="rId21"/>
    <p:sldId id="302" r:id="rId22"/>
    <p:sldId id="280" r:id="rId23"/>
    <p:sldId id="283" r:id="rId24"/>
    <p:sldId id="282" r:id="rId25"/>
    <p:sldId id="285" r:id="rId26"/>
    <p:sldId id="287" r:id="rId27"/>
    <p:sldId id="288" r:id="rId28"/>
    <p:sldId id="294" r:id="rId29"/>
    <p:sldId id="296" r:id="rId30"/>
    <p:sldId id="297" r:id="rId31"/>
    <p:sldId id="298" r:id="rId32"/>
    <p:sldId id="299" r:id="rId33"/>
    <p:sldId id="300" r:id="rId34"/>
    <p:sldId id="301" r:id="rId35"/>
    <p:sldId id="295"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CDB7F0E-C60E-468F-9D48-3EAA6617C2F4}" type="datetimeFigureOut">
              <a:rPr lang="fr-FR" smtClean="0"/>
              <a:pPr/>
              <a:t>24/12/2020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2F437F-6FDD-49F4-9E78-D92992ADDA7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B7F0E-C60E-468F-9D48-3EAA6617C2F4}" type="datetimeFigureOut">
              <a:rPr lang="fr-FR" smtClean="0"/>
              <a:pPr/>
              <a:t>24/12/2020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F437F-6FDD-49F4-9E78-D92992ADDA7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fr.wikipedia.org/wiki/1956" TargetMode="External"/><Relationship Id="rId3" Type="http://schemas.openxmlformats.org/officeDocument/2006/relationships/hyperlink" Target="https://fr.wikipedia.org/wiki/1946" TargetMode="External"/><Relationship Id="rId7" Type="http://schemas.openxmlformats.org/officeDocument/2006/relationships/hyperlink" Target="https://fr.wikipedia.org/wiki/L'avenir_de_la_science" TargetMode="External"/><Relationship Id="rId2" Type="http://schemas.openxmlformats.org/officeDocument/2006/relationships/hyperlink" Target="https://fr.wikipedia.org/wiki/1943" TargetMode="External"/><Relationship Id="rId1" Type="http://schemas.openxmlformats.org/officeDocument/2006/relationships/slideLayout" Target="../slideLayouts/slideLayout7.xml"/><Relationship Id="rId6" Type="http://schemas.openxmlformats.org/officeDocument/2006/relationships/hyperlink" Target="https://fr.wikipedia.org/wiki/1952" TargetMode="External"/><Relationship Id="rId5" Type="http://schemas.openxmlformats.org/officeDocument/2006/relationships/hyperlink" Target="https://fr.wikipedia.org/wiki/1950" TargetMode="External"/><Relationship Id="rId4" Type="http://schemas.openxmlformats.org/officeDocument/2006/relationships/hyperlink" Target="https://fr.wikipedia.org/wiki/1947" TargetMode="External"/><Relationship Id="rId9" Type="http://schemas.openxmlformats.org/officeDocument/2006/relationships/hyperlink" Target="https://fr.wikipedia.org/wiki/196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fr.wikipedia.org/wiki/1971" TargetMode="External"/><Relationship Id="rId7" Type="http://schemas.openxmlformats.org/officeDocument/2006/relationships/hyperlink" Target="https://fr.wikipedia.org/wiki/1980" TargetMode="External"/><Relationship Id="rId2" Type="http://schemas.openxmlformats.org/officeDocument/2006/relationships/hyperlink" Target="https://fr.wikipedia.org/wiki/1965" TargetMode="External"/><Relationship Id="rId1" Type="http://schemas.openxmlformats.org/officeDocument/2006/relationships/slideLayout" Target="../slideLayouts/slideLayout2.xml"/><Relationship Id="rId6" Type="http://schemas.openxmlformats.org/officeDocument/2006/relationships/hyperlink" Target="https://fr.wikipedia.org/wiki/1979" TargetMode="External"/><Relationship Id="rId5" Type="http://schemas.openxmlformats.org/officeDocument/2006/relationships/hyperlink" Target="https://fr.wikipedia.org/wiki/1976" TargetMode="External"/><Relationship Id="rId4" Type="http://schemas.openxmlformats.org/officeDocument/2006/relationships/hyperlink" Target="https://fr.wikipedia.org/wiki/197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71546"/>
            <a:ext cx="7772400" cy="2528905"/>
          </a:xfrm>
        </p:spPr>
        <p:txBody>
          <a:bodyPr>
            <a:normAutofit/>
          </a:bodyPr>
          <a:lstStyle/>
          <a:p>
            <a:r>
              <a:rPr lang="fr-FR" dirty="0" smtClean="0"/>
              <a:t>Le</a:t>
            </a:r>
            <a:r>
              <a:rPr lang="fr-FR" dirty="0" smtClean="0"/>
              <a:t> </a:t>
            </a:r>
            <a:r>
              <a:rPr lang="fr-FR" dirty="0" smtClean="0"/>
              <a:t>stress au travail</a:t>
            </a:r>
            <a:endParaRPr lang="fr-FR" dirty="0"/>
          </a:p>
        </p:txBody>
      </p:sp>
      <p:sp>
        <p:nvSpPr>
          <p:cNvPr id="3" name="Sous-titre 2"/>
          <p:cNvSpPr>
            <a:spLocks noGrp="1"/>
          </p:cNvSpPr>
          <p:nvPr>
            <p:ph type="subTitle" idx="1"/>
          </p:nvPr>
        </p:nvSpPr>
        <p:spPr/>
        <p:txBody>
          <a:bodyPr/>
          <a:lstStyle/>
          <a:p>
            <a:r>
              <a:rPr lang="fr-FR" dirty="0" smtClean="0">
                <a:solidFill>
                  <a:schemeClr val="tx1"/>
                </a:solidFill>
              </a:rPr>
              <a:t>Pr W.</a:t>
            </a:r>
            <a:r>
              <a:rPr lang="fr-FR" dirty="0" smtClean="0"/>
              <a:t> </a:t>
            </a:r>
            <a:r>
              <a:rPr lang="fr-FR" dirty="0" smtClean="0">
                <a:solidFill>
                  <a:schemeClr val="tx1"/>
                </a:solidFill>
              </a:rPr>
              <a:t>BENHASSINE </a:t>
            </a:r>
          </a:p>
          <a:p>
            <a:r>
              <a:rPr lang="fr-FR" dirty="0" smtClean="0">
                <a:solidFill>
                  <a:schemeClr val="tx1"/>
                </a:solidFill>
              </a:rPr>
              <a:t>Médecin du travail</a:t>
            </a:r>
          </a:p>
          <a:p>
            <a:r>
              <a:rPr lang="fr-FR" dirty="0" smtClean="0">
                <a:solidFill>
                  <a:schemeClr val="tx1"/>
                </a:solidFill>
              </a:rPr>
              <a:t>Ergonome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pour une image  4" descr="Résultat de recherche d'images pour &quot;henry selye&quot;"/>
          <p:cNvPicPr>
            <a:picLocks noGrp="1"/>
          </p:cNvPicPr>
          <p:nvPr>
            <p:ph type="pic" idx="1"/>
          </p:nvPr>
        </p:nvPicPr>
        <p:blipFill>
          <a:blip r:embed="rId2"/>
          <a:srcRect l="64" r="64"/>
          <a:stretch>
            <a:fillRect/>
          </a:stretch>
        </p:blipFill>
        <p:spPr bwMode="auto">
          <a:xfrm>
            <a:off x="571472" y="357166"/>
            <a:ext cx="8143932" cy="60007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henry selye&quot;"/>
          <p:cNvPicPr/>
          <p:nvPr/>
        </p:nvPicPr>
        <p:blipFill>
          <a:blip r:embed="rId2"/>
          <a:srcRect/>
          <a:stretch>
            <a:fillRect/>
          </a:stretch>
        </p:blipFill>
        <p:spPr bwMode="auto">
          <a:xfrm>
            <a:off x="928662" y="1071546"/>
            <a:ext cx="7500989"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Résultat de recherche d'images pour &quot;henry selye&quot;"/>
          <p:cNvPicPr/>
          <p:nvPr/>
        </p:nvPicPr>
        <p:blipFill>
          <a:blip r:embed="rId2"/>
          <a:srcRect/>
          <a:stretch>
            <a:fillRect/>
          </a:stretch>
        </p:blipFill>
        <p:spPr bwMode="auto">
          <a:xfrm>
            <a:off x="571472" y="642918"/>
            <a:ext cx="8072494" cy="550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ésultat de recherche d'images pour &quot;henry selye&quot;"/>
          <p:cNvPicPr/>
          <p:nvPr/>
        </p:nvPicPr>
        <p:blipFill>
          <a:blip r:embed="rId2"/>
          <a:srcRect/>
          <a:stretch>
            <a:fillRect/>
          </a:stretch>
        </p:blipFill>
        <p:spPr bwMode="auto">
          <a:xfrm>
            <a:off x="785786" y="500042"/>
            <a:ext cx="7786741" cy="59293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357166"/>
            <a:ext cx="8858280" cy="65402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Publications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Voici une bibliographie partielle de ses ouvrages publiés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2" tooltip="1943"/>
              </a:rPr>
              <a:t>1943</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Encyclopedia of endocrinology Section 1</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A.W.T. Franks</a:t>
            </a: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3" tooltip="1946"/>
              </a:rPr>
              <a:t>1946</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Encyclopedia of endocrinology Section IV</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Richardson, Bond Wright</a:t>
            </a: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4" tooltip="1947"/>
              </a:rPr>
              <a:t>1947</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Textbook of Endocrinology</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Acta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Inc.</a:t>
            </a: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5" tooltip="1950"/>
              </a:rPr>
              <a:t>1950</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Stress. The physiology and pathology of exposure to stress</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Acta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Inc.</a:t>
            </a:r>
            <a:endPar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6" tooltip="1952"/>
              </a:rPr>
              <a:t>1952</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The story of the adaptation syndrome</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Acta</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Inc. </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(en français L'histoire du syndrome général d'adaptation, Gallimard, coll. «</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7" tooltip="L'avenir de la science"/>
              </a:rPr>
              <a:t>L'avenir de la science</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1954</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8" tooltip="1956"/>
              </a:rPr>
              <a:t>1956</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fr-FR"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The Stress of Life,</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McGraw</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Hill (en français </a:t>
            </a:r>
            <a:r>
              <a:rPr kumimoji="0" lang="fr-FR"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Le Stress de la vie.</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Le problème de l'adaptation,</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Gallimard, coll. «</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7" tooltip="L'avenir de la science"/>
              </a:rPr>
              <a:t>L'avenir de la science</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(1</a:t>
            </a:r>
            <a:r>
              <a:rPr kumimoji="0" lang="fr-FR" sz="24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re</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éd. en 1962, 2</a:t>
            </a:r>
            <a:r>
              <a:rPr kumimoji="0" lang="fr-FR" sz="24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e</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éd. en 1975).</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hlinkClick r:id="rId9" tooltip="1964"/>
              </a:rPr>
              <a:t>1964</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fr-FR" sz="2400" b="0" i="1" u="none" strike="noStrike" cap="none" normalizeH="0" baseline="0" dirty="0" err="1" smtClean="0">
                <a:ln>
                  <a:noFill/>
                </a:ln>
                <a:solidFill>
                  <a:schemeClr val="tx1"/>
                </a:solidFill>
                <a:effectLst/>
                <a:latin typeface="Calibri" pitchFamily="34" charset="0"/>
                <a:ea typeface="Calibri" pitchFamily="34" charset="0"/>
                <a:cs typeface="Arial" pitchFamily="34" charset="0"/>
              </a:rPr>
              <a:t>From</a:t>
            </a:r>
            <a:r>
              <a:rPr kumimoji="0" lang="fr-FR"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400" b="0" i="1" u="none" strike="noStrike" cap="none" normalizeH="0" baseline="0" dirty="0" err="1" smtClean="0">
                <a:ln>
                  <a:noFill/>
                </a:ln>
                <a:solidFill>
                  <a:schemeClr val="tx1"/>
                </a:solidFill>
                <a:effectLst/>
                <a:latin typeface="Calibri" pitchFamily="34" charset="0"/>
                <a:ea typeface="Calibri" pitchFamily="34" charset="0"/>
                <a:cs typeface="Arial" pitchFamily="34" charset="0"/>
              </a:rPr>
              <a:t>dream</a:t>
            </a:r>
            <a:r>
              <a:rPr kumimoji="0" lang="fr-FR"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 to </a:t>
            </a:r>
            <a:r>
              <a:rPr kumimoji="0" lang="fr-FR" sz="2400" b="0" i="1" u="none" strike="noStrike" cap="none" normalizeH="0" baseline="0" dirty="0" err="1" smtClean="0">
                <a:ln>
                  <a:noFill/>
                </a:ln>
                <a:solidFill>
                  <a:schemeClr val="tx1"/>
                </a:solidFill>
                <a:effectLst/>
                <a:latin typeface="Calibri" pitchFamily="34" charset="0"/>
                <a:ea typeface="Calibri" pitchFamily="34" charset="0"/>
                <a:cs typeface="Arial" pitchFamily="34" charset="0"/>
              </a:rPr>
              <a:t>discovery</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fr-FR"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McGraw</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Hill (en français </a:t>
            </a:r>
            <a:r>
              <a:rPr kumimoji="0" lang="fr-FR"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Du rêve à la découverte</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La Presse, 1973)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endParaRPr lang="fr-FR" dirty="0"/>
          </a:p>
        </p:txBody>
      </p:sp>
      <p:sp>
        <p:nvSpPr>
          <p:cNvPr id="4" name="Rectangle 3"/>
          <p:cNvSpPr/>
          <p:nvPr/>
        </p:nvSpPr>
        <p:spPr>
          <a:xfrm>
            <a:off x="500034" y="363915"/>
            <a:ext cx="8001056" cy="6494085"/>
          </a:xfrm>
          <a:prstGeom prst="rect">
            <a:avLst/>
          </a:prstGeom>
        </p:spPr>
        <p:txBody>
          <a:bodyPr wrap="square">
            <a:spAutoFit/>
          </a:bodyPr>
          <a:lstStyle/>
          <a:p>
            <a:pPr lvl="0" eaLnBrk="0" fontAlgn="base" hangingPunct="0">
              <a:spcBef>
                <a:spcPct val="0"/>
              </a:spcBef>
              <a:spcAft>
                <a:spcPct val="0"/>
              </a:spcAft>
              <a:buFontTx/>
              <a:buChar char="•"/>
            </a:pPr>
            <a:r>
              <a:rPr lang="fr-FR" sz="3200" dirty="0" smtClean="0">
                <a:latin typeface="Calibri" pitchFamily="34" charset="0"/>
                <a:ea typeface="Calibri" pitchFamily="34" charset="0"/>
                <a:cs typeface="Arial" pitchFamily="34" charset="0"/>
                <a:hlinkClick r:id="rId2" tooltip="1965"/>
              </a:rPr>
              <a:t>1965</a:t>
            </a:r>
            <a:r>
              <a:rPr lang="fr-FR" sz="3200" dirty="0" smtClean="0">
                <a:latin typeface="Calibri" pitchFamily="34" charset="0"/>
                <a:ea typeface="Calibri" pitchFamily="34" charset="0"/>
                <a:cs typeface="Arial" pitchFamily="34" charset="0"/>
              </a:rPr>
              <a:t> : </a:t>
            </a:r>
            <a:r>
              <a:rPr lang="fr-FR" sz="3200" i="1" dirty="0" smtClean="0">
                <a:latin typeface="Calibri" pitchFamily="34" charset="0"/>
                <a:ea typeface="Calibri" pitchFamily="34" charset="0"/>
                <a:cs typeface="Arial" pitchFamily="34" charset="0"/>
              </a:rPr>
              <a:t>The </a:t>
            </a:r>
            <a:r>
              <a:rPr lang="fr-FR" sz="3200" i="1" dirty="0" err="1" smtClean="0">
                <a:latin typeface="Calibri" pitchFamily="34" charset="0"/>
                <a:ea typeface="Calibri" pitchFamily="34" charset="0"/>
                <a:cs typeface="Arial" pitchFamily="34" charset="0"/>
              </a:rPr>
              <a:t>Mast</a:t>
            </a:r>
            <a:r>
              <a:rPr lang="fr-FR" sz="3200" i="1" dirty="0" smtClean="0">
                <a:latin typeface="Calibri" pitchFamily="34" charset="0"/>
                <a:ea typeface="Calibri" pitchFamily="34" charset="0"/>
                <a:cs typeface="Arial" pitchFamily="34" charset="0"/>
              </a:rPr>
              <a:t> </a:t>
            </a:r>
            <a:r>
              <a:rPr lang="fr-FR" sz="3200" i="1" dirty="0" err="1" smtClean="0">
                <a:latin typeface="Calibri" pitchFamily="34" charset="0"/>
                <a:ea typeface="Calibri" pitchFamily="34" charset="0"/>
                <a:cs typeface="Arial" pitchFamily="34" charset="0"/>
              </a:rPr>
              <a:t>cells</a:t>
            </a:r>
            <a:r>
              <a:rPr lang="fr-FR" sz="3200" dirty="0" smtClean="0">
                <a:latin typeface="Calibri" pitchFamily="34" charset="0"/>
                <a:ea typeface="Calibri" pitchFamily="34" charset="0"/>
                <a:cs typeface="Arial" pitchFamily="34" charset="0"/>
              </a:rPr>
              <a:t>, </a:t>
            </a:r>
            <a:r>
              <a:rPr lang="fr-FR" sz="3200" dirty="0" err="1" smtClean="0">
                <a:latin typeface="Calibri" pitchFamily="34" charset="0"/>
                <a:ea typeface="Calibri" pitchFamily="34" charset="0"/>
                <a:cs typeface="Arial" pitchFamily="34" charset="0"/>
              </a:rPr>
              <a:t>Butterworths</a:t>
            </a:r>
            <a:endParaRPr lang="fr-FR" sz="3200" dirty="0" smtClean="0">
              <a:latin typeface="Calibri" pitchFamily="34" charset="0"/>
              <a:ea typeface="Calibri" pitchFamily="34" charset="0"/>
              <a:cs typeface="Arial" pitchFamily="34" charset="0"/>
            </a:endParaRPr>
          </a:p>
          <a:p>
            <a:pPr lvl="0" eaLnBrk="0" fontAlgn="base" hangingPunct="0">
              <a:spcBef>
                <a:spcPct val="0"/>
              </a:spcBef>
              <a:spcAft>
                <a:spcPct val="0"/>
              </a:spcAft>
              <a:buFontTx/>
              <a:buChar char="•"/>
            </a:pPr>
            <a:r>
              <a:rPr lang="fr-FR" sz="3200" dirty="0" smtClean="0">
                <a:latin typeface="Calibri" pitchFamily="34" charset="0"/>
                <a:ea typeface="Calibri" pitchFamily="34" charset="0"/>
                <a:cs typeface="Arial" pitchFamily="34" charset="0"/>
                <a:hlinkClick r:id="rId3" tooltip="1971"/>
              </a:rPr>
              <a:t>1971</a:t>
            </a:r>
            <a:r>
              <a:rPr lang="fr-FR" sz="3200" dirty="0" smtClean="0">
                <a:latin typeface="Calibri" pitchFamily="34" charset="0"/>
                <a:ea typeface="Calibri" pitchFamily="34" charset="0"/>
                <a:cs typeface="Arial" pitchFamily="34" charset="0"/>
              </a:rPr>
              <a:t> : </a:t>
            </a:r>
            <a:r>
              <a:rPr lang="fr-FR" sz="3200" i="1" dirty="0" smtClean="0">
                <a:latin typeface="Calibri" pitchFamily="34" charset="0"/>
                <a:ea typeface="Calibri" pitchFamily="34" charset="0"/>
                <a:cs typeface="Arial" pitchFamily="34" charset="0"/>
              </a:rPr>
              <a:t>Hormones and </a:t>
            </a:r>
            <a:r>
              <a:rPr lang="fr-FR" sz="3200" i="1" dirty="0" err="1" smtClean="0">
                <a:latin typeface="Calibri" pitchFamily="34" charset="0"/>
                <a:ea typeface="Calibri" pitchFamily="34" charset="0"/>
                <a:cs typeface="Arial" pitchFamily="34" charset="0"/>
              </a:rPr>
              <a:t>resistance</a:t>
            </a:r>
            <a:r>
              <a:rPr lang="fr-FR" sz="3200" dirty="0" smtClean="0">
                <a:latin typeface="Calibri" pitchFamily="34" charset="0"/>
                <a:ea typeface="Calibri" pitchFamily="34" charset="0"/>
                <a:cs typeface="Arial" pitchFamily="34" charset="0"/>
              </a:rPr>
              <a:t>, Springer </a:t>
            </a:r>
            <a:r>
              <a:rPr lang="fr-FR" sz="3200" dirty="0" err="1" smtClean="0">
                <a:latin typeface="Calibri" pitchFamily="34" charset="0"/>
                <a:ea typeface="Calibri" pitchFamily="34" charset="0"/>
                <a:cs typeface="Arial" pitchFamily="34" charset="0"/>
              </a:rPr>
              <a:t>Verlag</a:t>
            </a:r>
            <a:endParaRPr lang="fr-FR" sz="3200" dirty="0" smtClean="0">
              <a:latin typeface="Arial" pitchFamily="34" charset="0"/>
              <a:cs typeface="Arial" pitchFamily="34" charset="0"/>
            </a:endParaRPr>
          </a:p>
          <a:p>
            <a:pPr lvl="0" eaLnBrk="0" fontAlgn="base" hangingPunct="0">
              <a:spcBef>
                <a:spcPct val="0"/>
              </a:spcBef>
              <a:spcAft>
                <a:spcPct val="0"/>
              </a:spcAft>
              <a:buFontTx/>
              <a:buChar char="•"/>
            </a:pPr>
            <a:r>
              <a:rPr lang="fr-FR" sz="3200" dirty="0" smtClean="0">
                <a:latin typeface="Calibri" pitchFamily="34" charset="0"/>
                <a:ea typeface="Calibri" pitchFamily="34" charset="0"/>
                <a:cs typeface="Arial" pitchFamily="34" charset="0"/>
                <a:hlinkClick r:id="rId4" tooltip="1974"/>
              </a:rPr>
              <a:t>1974</a:t>
            </a:r>
            <a:r>
              <a:rPr lang="fr-FR" sz="3200" dirty="0" smtClean="0">
                <a:latin typeface="Calibri" pitchFamily="34" charset="0"/>
                <a:ea typeface="Calibri" pitchFamily="34" charset="0"/>
                <a:cs typeface="Arial" pitchFamily="34" charset="0"/>
              </a:rPr>
              <a:t> : </a:t>
            </a:r>
            <a:r>
              <a:rPr lang="fr-FR" sz="3200" i="1" dirty="0" smtClean="0">
                <a:latin typeface="Calibri" pitchFamily="34" charset="0"/>
                <a:ea typeface="Calibri" pitchFamily="34" charset="0"/>
                <a:cs typeface="Arial" pitchFamily="34" charset="0"/>
              </a:rPr>
              <a:t>Stress </a:t>
            </a:r>
            <a:r>
              <a:rPr lang="fr-FR" sz="3200" i="1" dirty="0" err="1" smtClean="0">
                <a:latin typeface="Calibri" pitchFamily="34" charset="0"/>
                <a:ea typeface="Calibri" pitchFamily="34" charset="0"/>
                <a:cs typeface="Arial" pitchFamily="34" charset="0"/>
              </a:rPr>
              <a:t>without</a:t>
            </a:r>
            <a:r>
              <a:rPr lang="fr-FR" sz="3200" i="1" dirty="0" smtClean="0">
                <a:latin typeface="Calibri" pitchFamily="34" charset="0"/>
                <a:ea typeface="Calibri" pitchFamily="34" charset="0"/>
                <a:cs typeface="Arial" pitchFamily="34" charset="0"/>
              </a:rPr>
              <a:t> </a:t>
            </a:r>
            <a:r>
              <a:rPr lang="fr-FR" sz="3200" i="1" dirty="0" err="1" smtClean="0">
                <a:latin typeface="Calibri" pitchFamily="34" charset="0"/>
                <a:ea typeface="Calibri" pitchFamily="34" charset="0"/>
                <a:cs typeface="Arial" pitchFamily="34" charset="0"/>
              </a:rPr>
              <a:t>Distress</a:t>
            </a:r>
            <a:r>
              <a:rPr lang="fr-FR" sz="3200" dirty="0" smtClean="0">
                <a:latin typeface="Calibri" pitchFamily="34" charset="0"/>
                <a:ea typeface="Calibri" pitchFamily="34" charset="0"/>
                <a:cs typeface="Arial" pitchFamily="34" charset="0"/>
              </a:rPr>
              <a:t>, </a:t>
            </a:r>
            <a:r>
              <a:rPr lang="fr-FR" sz="3200" dirty="0" err="1" smtClean="0">
                <a:latin typeface="Calibri" pitchFamily="34" charset="0"/>
                <a:ea typeface="Calibri" pitchFamily="34" charset="0"/>
                <a:cs typeface="Arial" pitchFamily="34" charset="0"/>
              </a:rPr>
              <a:t>Lippincott</a:t>
            </a:r>
            <a:r>
              <a:rPr lang="fr-FR" sz="3200" dirty="0" smtClean="0">
                <a:latin typeface="Calibri" pitchFamily="34" charset="0"/>
                <a:ea typeface="Calibri" pitchFamily="34" charset="0"/>
                <a:cs typeface="Arial" pitchFamily="34" charset="0"/>
              </a:rPr>
              <a:t> </a:t>
            </a:r>
            <a:r>
              <a:rPr lang="fr-FR" sz="3200" dirty="0" err="1" smtClean="0">
                <a:latin typeface="Calibri" pitchFamily="34" charset="0"/>
                <a:ea typeface="Calibri" pitchFamily="34" charset="0"/>
                <a:cs typeface="Arial" pitchFamily="34" charset="0"/>
              </a:rPr>
              <a:t>Company</a:t>
            </a:r>
            <a:r>
              <a:rPr lang="fr-FR" sz="3200" dirty="0" smtClean="0">
                <a:latin typeface="Calibri" pitchFamily="34" charset="0"/>
                <a:ea typeface="Calibri" pitchFamily="34" charset="0"/>
                <a:cs typeface="Arial" pitchFamily="34" charset="0"/>
              </a:rPr>
              <a:t> (en français S</a:t>
            </a:r>
            <a:r>
              <a:rPr lang="fr-FR" sz="3200" i="1" dirty="0" smtClean="0">
                <a:latin typeface="Calibri" pitchFamily="34" charset="0"/>
                <a:ea typeface="Calibri" pitchFamily="34" charset="0"/>
                <a:cs typeface="Arial" pitchFamily="34" charset="0"/>
              </a:rPr>
              <a:t>tress sans détresse,</a:t>
            </a:r>
            <a:r>
              <a:rPr lang="fr-FR" sz="3200" dirty="0" smtClean="0">
                <a:latin typeface="Calibri" pitchFamily="34" charset="0"/>
                <a:ea typeface="Calibri" pitchFamily="34" charset="0"/>
                <a:cs typeface="Arial" pitchFamily="34" charset="0"/>
              </a:rPr>
              <a:t> La Presse, 1974)</a:t>
            </a:r>
          </a:p>
          <a:p>
            <a:pPr lvl="0" eaLnBrk="0" fontAlgn="base" hangingPunct="0">
              <a:spcBef>
                <a:spcPct val="0"/>
              </a:spcBef>
              <a:spcAft>
                <a:spcPct val="0"/>
              </a:spcAft>
              <a:buFontTx/>
              <a:buChar char="•"/>
            </a:pPr>
            <a:r>
              <a:rPr lang="fr-FR" sz="3200" dirty="0" smtClean="0">
                <a:latin typeface="Calibri" pitchFamily="34" charset="0"/>
                <a:ea typeface="Calibri" pitchFamily="34" charset="0"/>
                <a:cs typeface="Arial" pitchFamily="34" charset="0"/>
                <a:hlinkClick r:id="rId5" tooltip="1976"/>
              </a:rPr>
              <a:t>1976</a:t>
            </a:r>
            <a:r>
              <a:rPr lang="fr-FR" sz="3200" dirty="0" smtClean="0">
                <a:latin typeface="Calibri" pitchFamily="34" charset="0"/>
                <a:ea typeface="Calibri" pitchFamily="34" charset="0"/>
                <a:cs typeface="Arial" pitchFamily="34" charset="0"/>
              </a:rPr>
              <a:t> : </a:t>
            </a:r>
            <a:r>
              <a:rPr lang="fr-FR" sz="3200" i="1" dirty="0" smtClean="0">
                <a:latin typeface="Calibri" pitchFamily="34" charset="0"/>
                <a:ea typeface="Calibri" pitchFamily="34" charset="0"/>
                <a:cs typeface="Arial" pitchFamily="34" charset="0"/>
              </a:rPr>
              <a:t>Le stress de ma vie</a:t>
            </a:r>
            <a:r>
              <a:rPr lang="fr-FR" sz="3200" dirty="0" smtClean="0">
                <a:latin typeface="Calibri" pitchFamily="34" charset="0"/>
                <a:ea typeface="Calibri" pitchFamily="34" charset="0"/>
                <a:cs typeface="Arial" pitchFamily="34" charset="0"/>
              </a:rPr>
              <a:t>, Éditions </a:t>
            </a:r>
            <a:r>
              <a:rPr lang="fr-FR" sz="3200" dirty="0" err="1" smtClean="0">
                <a:latin typeface="Calibri" pitchFamily="34" charset="0"/>
                <a:ea typeface="Calibri" pitchFamily="34" charset="0"/>
                <a:cs typeface="Arial" pitchFamily="34" charset="0"/>
              </a:rPr>
              <a:t>Stanké</a:t>
            </a:r>
            <a:endParaRPr lang="fr-FR" sz="3200" dirty="0" smtClean="0">
              <a:latin typeface="Calibri" pitchFamily="34" charset="0"/>
              <a:ea typeface="Calibri" pitchFamily="34" charset="0"/>
              <a:cs typeface="Arial" pitchFamily="34" charset="0"/>
            </a:endParaRPr>
          </a:p>
          <a:p>
            <a:pPr lvl="0" eaLnBrk="0" fontAlgn="base" hangingPunct="0">
              <a:spcBef>
                <a:spcPct val="0"/>
              </a:spcBef>
              <a:spcAft>
                <a:spcPct val="0"/>
              </a:spcAft>
              <a:buFontTx/>
              <a:buChar char="•"/>
            </a:pPr>
            <a:r>
              <a:rPr lang="fr-FR" sz="3200" dirty="0" smtClean="0">
                <a:latin typeface="Calibri" pitchFamily="34" charset="0"/>
                <a:ea typeface="Calibri" pitchFamily="34" charset="0"/>
                <a:cs typeface="Arial" pitchFamily="34" charset="0"/>
                <a:hlinkClick r:id="rId5" tooltip="1976"/>
              </a:rPr>
              <a:t>1976</a:t>
            </a:r>
            <a:r>
              <a:rPr lang="fr-FR" sz="3200" dirty="0" smtClean="0">
                <a:latin typeface="Calibri" pitchFamily="34" charset="0"/>
                <a:ea typeface="Calibri" pitchFamily="34" charset="0"/>
                <a:cs typeface="Arial" pitchFamily="34" charset="0"/>
              </a:rPr>
              <a:t> : </a:t>
            </a:r>
            <a:r>
              <a:rPr lang="fr-FR" sz="3200" i="1" dirty="0" smtClean="0">
                <a:latin typeface="Calibri" pitchFamily="34" charset="0"/>
                <a:ea typeface="Calibri" pitchFamily="34" charset="0"/>
                <a:cs typeface="Arial" pitchFamily="34" charset="0"/>
              </a:rPr>
              <a:t>Stress, </a:t>
            </a:r>
            <a:r>
              <a:rPr lang="fr-FR" sz="3200" i="1" dirty="0" err="1" smtClean="0">
                <a:latin typeface="Calibri" pitchFamily="34" charset="0"/>
                <a:ea typeface="Calibri" pitchFamily="34" charset="0"/>
                <a:cs typeface="Arial" pitchFamily="34" charset="0"/>
              </a:rPr>
              <a:t>health</a:t>
            </a:r>
            <a:r>
              <a:rPr lang="fr-FR" sz="3200" i="1" dirty="0" smtClean="0">
                <a:latin typeface="Calibri" pitchFamily="34" charset="0"/>
                <a:ea typeface="Calibri" pitchFamily="34" charset="0"/>
                <a:cs typeface="Arial" pitchFamily="34" charset="0"/>
              </a:rPr>
              <a:t> and </a:t>
            </a:r>
            <a:r>
              <a:rPr lang="fr-FR" sz="3200" i="1" dirty="0" err="1" smtClean="0">
                <a:latin typeface="Calibri" pitchFamily="34" charset="0"/>
                <a:ea typeface="Calibri" pitchFamily="34" charset="0"/>
                <a:cs typeface="Arial" pitchFamily="34" charset="0"/>
              </a:rPr>
              <a:t>disease</a:t>
            </a:r>
            <a:r>
              <a:rPr lang="fr-FR" sz="3200" dirty="0" smtClean="0">
                <a:latin typeface="Calibri" pitchFamily="34" charset="0"/>
                <a:ea typeface="Calibri" pitchFamily="34" charset="0"/>
                <a:cs typeface="Arial" pitchFamily="34" charset="0"/>
              </a:rPr>
              <a:t>, </a:t>
            </a:r>
            <a:r>
              <a:rPr lang="fr-FR" sz="3200" dirty="0" err="1" smtClean="0">
                <a:latin typeface="Calibri" pitchFamily="34" charset="0"/>
                <a:ea typeface="Calibri" pitchFamily="34" charset="0"/>
                <a:cs typeface="Arial" pitchFamily="34" charset="0"/>
              </a:rPr>
              <a:t>Butterworths</a:t>
            </a:r>
            <a:endParaRPr lang="fr-FR" sz="3200" dirty="0" smtClean="0">
              <a:latin typeface="Calibri" pitchFamily="34" charset="0"/>
              <a:ea typeface="Calibri"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Calibri" pitchFamily="34" charset="0"/>
                <a:cs typeface="Arial" pitchFamily="34" charset="0"/>
                <a:hlinkClick r:id="rId6" tooltip="1979"/>
              </a:rPr>
              <a:t>1979</a:t>
            </a:r>
            <a:r>
              <a:rPr lang="en-US" sz="3200" dirty="0" smtClean="0">
                <a:latin typeface="Calibri" pitchFamily="34" charset="0"/>
                <a:ea typeface="Calibri" pitchFamily="34" charset="0"/>
                <a:cs typeface="Arial" pitchFamily="34" charset="0"/>
              </a:rPr>
              <a:t> : </a:t>
            </a:r>
            <a:r>
              <a:rPr lang="en-US" sz="3200" i="1" dirty="0" smtClean="0">
                <a:latin typeface="Calibri" pitchFamily="34" charset="0"/>
                <a:ea typeface="Calibri" pitchFamily="34" charset="0"/>
                <a:cs typeface="Arial" pitchFamily="34" charset="0"/>
              </a:rPr>
              <a:t>Cancer, stress and death</a:t>
            </a:r>
            <a:r>
              <a:rPr lang="en-US" sz="3200" dirty="0" smtClean="0">
                <a:latin typeface="Calibri" pitchFamily="34" charset="0"/>
                <a:ea typeface="Calibri" pitchFamily="34" charset="0"/>
                <a:cs typeface="Arial" pitchFamily="34" charset="0"/>
              </a:rPr>
              <a:t>, </a:t>
            </a:r>
            <a:r>
              <a:rPr lang="en-US" sz="3200" dirty="0" err="1" smtClean="0">
                <a:latin typeface="Calibri" pitchFamily="34" charset="0"/>
                <a:ea typeface="Calibri" pitchFamily="34" charset="0"/>
                <a:cs typeface="Arial" pitchFamily="34" charset="0"/>
              </a:rPr>
              <a:t>Plenunm</a:t>
            </a:r>
            <a:r>
              <a:rPr lang="en-US" sz="3200" dirty="0" smtClean="0">
                <a:latin typeface="Calibri" pitchFamily="34" charset="0"/>
                <a:ea typeface="Calibri" pitchFamily="34" charset="0"/>
                <a:cs typeface="Arial" pitchFamily="34" charset="0"/>
              </a:rPr>
              <a:t> Medical Book</a:t>
            </a:r>
            <a:endParaRPr lang="fr-FR" sz="3200" dirty="0" smtClean="0">
              <a:latin typeface="Calibri" pitchFamily="34" charset="0"/>
              <a:ea typeface="Calibri"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Calibri" pitchFamily="34" charset="0"/>
                <a:cs typeface="Arial" pitchFamily="34" charset="0"/>
                <a:hlinkClick r:id="rId7" tooltip="1980"/>
              </a:rPr>
              <a:t>1980</a:t>
            </a:r>
            <a:r>
              <a:rPr lang="en-US" sz="3200" dirty="0" smtClean="0">
                <a:latin typeface="Calibri" pitchFamily="34" charset="0"/>
                <a:ea typeface="Calibri" pitchFamily="34" charset="0"/>
                <a:cs typeface="Arial" pitchFamily="34" charset="0"/>
              </a:rPr>
              <a:t> : </a:t>
            </a:r>
            <a:r>
              <a:rPr lang="en-US" sz="3200" i="1" dirty="0" err="1" smtClean="0">
                <a:latin typeface="Calibri" pitchFamily="34" charset="0"/>
                <a:ea typeface="Calibri" pitchFamily="34" charset="0"/>
                <a:cs typeface="Arial" pitchFamily="34" charset="0"/>
              </a:rPr>
              <a:t>Selye's</a:t>
            </a:r>
            <a:r>
              <a:rPr lang="en-US" sz="3200" i="1" dirty="0" smtClean="0">
                <a:latin typeface="Calibri" pitchFamily="34" charset="0"/>
                <a:ea typeface="Calibri" pitchFamily="34" charset="0"/>
                <a:cs typeface="Arial" pitchFamily="34" charset="0"/>
              </a:rPr>
              <a:t> guide to stress research</a:t>
            </a:r>
            <a:r>
              <a:rPr lang="en-US" sz="3200" dirty="0" smtClean="0">
                <a:latin typeface="Calibri" pitchFamily="34" charset="0"/>
                <a:ea typeface="Calibri" pitchFamily="34" charset="0"/>
                <a:cs typeface="Arial" pitchFamily="34" charset="0"/>
              </a:rPr>
              <a:t>, Van </a:t>
            </a:r>
            <a:r>
              <a:rPr lang="en-US" sz="3200" dirty="0" err="1" smtClean="0">
                <a:latin typeface="Calibri" pitchFamily="34" charset="0"/>
                <a:ea typeface="Calibri" pitchFamily="34" charset="0"/>
                <a:cs typeface="Arial" pitchFamily="34" charset="0"/>
              </a:rPr>
              <a:t>Nostrand</a:t>
            </a:r>
            <a:r>
              <a:rPr lang="en-US" sz="3200" dirty="0" smtClean="0">
                <a:latin typeface="Calibri" pitchFamily="34" charset="0"/>
                <a:ea typeface="Calibri" pitchFamily="34" charset="0"/>
                <a:cs typeface="Arial" pitchFamily="34" charset="0"/>
              </a:rPr>
              <a:t> Reinhold</a:t>
            </a:r>
            <a:endParaRPr lang="fr-FR" sz="3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cours</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solidFill>
                  <a:schemeClr val="bg1">
                    <a:lumMod val="65000"/>
                  </a:schemeClr>
                </a:solidFill>
              </a:rPr>
              <a:t>Introduction/ généralités</a:t>
            </a:r>
          </a:p>
          <a:p>
            <a:pPr marL="514350" indent="-514350">
              <a:buFont typeface="+mj-lt"/>
              <a:buAutoNum type="arabicPeriod"/>
            </a:pPr>
            <a:r>
              <a:rPr lang="fr-FR" dirty="0" smtClean="0"/>
              <a:t>Mécanismes physiopathologiques du stress</a:t>
            </a:r>
          </a:p>
          <a:p>
            <a:pPr marL="514350" indent="-514350">
              <a:buFont typeface="+mj-lt"/>
              <a:buAutoNum type="arabicPeriod"/>
            </a:pPr>
            <a:r>
              <a:rPr lang="fr-FR" dirty="0" smtClean="0">
                <a:solidFill>
                  <a:schemeClr val="bg1">
                    <a:lumMod val="65000"/>
                  </a:schemeClr>
                </a:solidFill>
              </a:rPr>
              <a:t>Effets du stress sur la santé</a:t>
            </a:r>
          </a:p>
          <a:p>
            <a:pPr marL="514350" indent="-514350">
              <a:buFont typeface="+mj-lt"/>
              <a:buAutoNum type="arabicPeriod"/>
            </a:pPr>
            <a:r>
              <a:rPr lang="fr-FR" dirty="0" smtClean="0">
                <a:solidFill>
                  <a:schemeClr val="bg1">
                    <a:lumMod val="65000"/>
                  </a:schemeClr>
                </a:solidFill>
              </a:rPr>
              <a:t>Etiologie et facteurs favorisants</a:t>
            </a:r>
          </a:p>
          <a:p>
            <a:pPr marL="514350" indent="-514350">
              <a:buFont typeface="+mj-lt"/>
              <a:buAutoNum type="arabicPeriod"/>
            </a:pPr>
            <a:r>
              <a:rPr lang="fr-FR" dirty="0" smtClean="0">
                <a:solidFill>
                  <a:schemeClr val="bg1">
                    <a:lumMod val="65000"/>
                  </a:schemeClr>
                </a:solidFill>
              </a:rPr>
              <a:t>Stratégie de la prévention du stress en entreprise</a:t>
            </a:r>
            <a:endParaRPr lang="fr-FR" dirty="0">
              <a:solidFill>
                <a:schemeClr val="bg1">
                  <a:lumMod val="65000"/>
                </a:schemeClr>
              </a:solidFill>
            </a:endParaRPr>
          </a:p>
        </p:txBody>
      </p:sp>
    </p:spTree>
    <p:extLst>
      <p:ext uri="{BB962C8B-B14F-4D97-AF65-F5344CB8AC3E}">
        <p14:creationId xmlns:p14="http://schemas.microsoft.com/office/powerpoint/2010/main" val="3824362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dirty="0" smtClean="0"/>
              <a:t>Mécanismes physiologiques</a:t>
            </a:r>
            <a:endParaRPr lang="fr-FR" dirty="0"/>
          </a:p>
        </p:txBody>
      </p:sp>
      <p:sp>
        <p:nvSpPr>
          <p:cNvPr id="3" name="Espace réservé du contenu 2"/>
          <p:cNvSpPr>
            <a:spLocks noGrp="1"/>
          </p:cNvSpPr>
          <p:nvPr>
            <p:ph idx="1"/>
          </p:nvPr>
        </p:nvSpPr>
        <p:spPr>
          <a:xfrm>
            <a:off x="457200" y="1071546"/>
            <a:ext cx="8229600" cy="5054617"/>
          </a:xfrm>
        </p:spPr>
        <p:txBody>
          <a:bodyPr>
            <a:normAutofit/>
          </a:bodyPr>
          <a:lstStyle/>
          <a:p>
            <a:r>
              <a:rPr lang="fr-FR" dirty="0" smtClean="0"/>
              <a:t>Selon Selye, le syndrome général d’adaptation (1935) est la « réponse non spécifique de l’organisme face à une demande ».</a:t>
            </a:r>
          </a:p>
          <a:p>
            <a:pPr lvl="1"/>
            <a:r>
              <a:rPr lang="fr-FR" dirty="0" smtClean="0"/>
              <a:t>Tout au long de sa </a:t>
            </a:r>
            <a:r>
              <a:rPr lang="fr-FR" b="1" dirty="0" smtClean="0">
                <a:solidFill>
                  <a:srgbClr val="0070C0"/>
                </a:solidFill>
              </a:rPr>
              <a:t>vie</a:t>
            </a:r>
            <a:r>
              <a:rPr lang="fr-FR" dirty="0" smtClean="0"/>
              <a:t>, la personne </a:t>
            </a:r>
            <a:r>
              <a:rPr lang="fr-FR" b="1" dirty="0" smtClean="0">
                <a:solidFill>
                  <a:srgbClr val="FF0000"/>
                </a:solidFill>
              </a:rPr>
              <a:t>mémorise</a:t>
            </a:r>
            <a:r>
              <a:rPr lang="fr-FR" dirty="0" smtClean="0"/>
              <a:t> les </a:t>
            </a:r>
            <a:r>
              <a:rPr lang="fr-FR" b="1" dirty="0" smtClean="0">
                <a:solidFill>
                  <a:srgbClr val="0070C0"/>
                </a:solidFill>
              </a:rPr>
              <a:t>situations stressantes </a:t>
            </a:r>
            <a:r>
              <a:rPr lang="fr-FR" dirty="0" smtClean="0"/>
              <a:t>et les </a:t>
            </a:r>
            <a:r>
              <a:rPr lang="fr-FR" b="1" dirty="0" smtClean="0">
                <a:solidFill>
                  <a:srgbClr val="FF0000"/>
                </a:solidFill>
              </a:rPr>
              <a:t>réactions biologiques </a:t>
            </a:r>
            <a:r>
              <a:rPr lang="fr-FR" dirty="0" smtClean="0"/>
              <a:t>qu’elles ont engendré. Face à une situation évaluée comme ressemblante à une expérience passée, l’individu  </a:t>
            </a:r>
            <a:r>
              <a:rPr lang="fr-FR" b="1" dirty="0" smtClean="0">
                <a:solidFill>
                  <a:srgbClr val="FF0000"/>
                </a:solidFill>
              </a:rPr>
              <a:t>répond </a:t>
            </a:r>
            <a:r>
              <a:rPr lang="fr-FR" dirty="0" smtClean="0"/>
              <a:t>sur le plan biologique par une </a:t>
            </a:r>
            <a:r>
              <a:rPr lang="fr-FR" b="1" dirty="0" smtClean="0">
                <a:solidFill>
                  <a:srgbClr val="FF0000"/>
                </a:solidFill>
              </a:rPr>
              <a:t>stimulation hormonale</a:t>
            </a:r>
            <a:r>
              <a:rPr lang="fr-FR" dirty="0" smtClean="0"/>
              <a:t> d’une intensité et d’une durée influencée par celle précédemment mémorisée</a:t>
            </a:r>
            <a:endParaRPr lang="fr-FR" dirty="0"/>
          </a:p>
        </p:txBody>
      </p:sp>
    </p:spTree>
    <p:extLst>
      <p:ext uri="{BB962C8B-B14F-4D97-AF65-F5344CB8AC3E}">
        <p14:creationId xmlns:p14="http://schemas.microsoft.com/office/powerpoint/2010/main" val="544744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613520" y="404664"/>
            <a:ext cx="4038600" cy="2691602"/>
          </a:xfrm>
        </p:spPr>
      </p:pic>
      <p:pic>
        <p:nvPicPr>
          <p:cNvPr id="8" name="Espace réservé du contenu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11560" y="3573016"/>
            <a:ext cx="4038600" cy="2650110"/>
          </a:xfr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2120" y="1916832"/>
            <a:ext cx="3048000" cy="2847975"/>
          </a:xfrm>
          <a:prstGeom prst="rect">
            <a:avLst/>
          </a:prstGeom>
        </p:spPr>
      </p:pic>
    </p:spTree>
    <p:extLst>
      <p:ext uri="{BB962C8B-B14F-4D97-AF65-F5344CB8AC3E}">
        <p14:creationId xmlns:p14="http://schemas.microsoft.com/office/powerpoint/2010/main" val="2934177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p:spPr>
        <p:txBody>
          <a:bodyPr>
            <a:normAutofit fontScale="85000" lnSpcReduction="10000"/>
          </a:bodyPr>
          <a:lstStyle/>
          <a:p>
            <a:pPr>
              <a:buNone/>
            </a:pPr>
            <a:r>
              <a:rPr lang="fr-FR" sz="2600" dirty="0" smtClean="0"/>
              <a:t>Face à un stimulus stressant, l’organisme réagit en </a:t>
            </a:r>
            <a:r>
              <a:rPr lang="fr-FR" sz="2600" b="1" dirty="0" smtClean="0">
                <a:solidFill>
                  <a:srgbClr val="FF0000"/>
                </a:solidFill>
              </a:rPr>
              <a:t>3 phases </a:t>
            </a:r>
            <a:r>
              <a:rPr lang="fr-FR" sz="3000" dirty="0" smtClean="0"/>
              <a:t>: </a:t>
            </a:r>
          </a:p>
          <a:p>
            <a:pPr lvl="1"/>
            <a:r>
              <a:rPr lang="fr-FR" dirty="0" smtClean="0"/>
              <a:t>Phase 1 : </a:t>
            </a:r>
            <a:r>
              <a:rPr lang="fr-FR" b="1" dirty="0" smtClean="0">
                <a:solidFill>
                  <a:srgbClr val="FF0000"/>
                </a:solidFill>
              </a:rPr>
              <a:t>réaction d’alarme </a:t>
            </a:r>
          </a:p>
          <a:p>
            <a:pPr marL="457200" lvl="1" indent="0">
              <a:buNone/>
            </a:pPr>
            <a:r>
              <a:rPr lang="fr-FR" dirty="0" smtClean="0"/>
              <a:t>Dés la confrontation à la situation stressante, des hormones </a:t>
            </a:r>
            <a:r>
              <a:rPr lang="fr-FR" b="1" dirty="0" smtClean="0">
                <a:solidFill>
                  <a:srgbClr val="FF0000"/>
                </a:solidFill>
              </a:rPr>
              <a:t>(catécholamines) </a:t>
            </a:r>
            <a:r>
              <a:rPr lang="fr-FR" dirty="0" smtClean="0"/>
              <a:t>sont libérées par l’organisme. Leurs effet est d’</a:t>
            </a:r>
            <a:r>
              <a:rPr lang="fr-FR" b="1" dirty="0" smtClean="0">
                <a:solidFill>
                  <a:srgbClr val="0070C0"/>
                </a:solidFill>
              </a:rPr>
              <a:t>augmenter </a:t>
            </a:r>
            <a:r>
              <a:rPr lang="fr-FR" dirty="0" smtClean="0"/>
              <a:t>la fréquence cardiaque, la tension artérielle, les niveaux de vigilance, la température du corps, dilatation des vaisseaux des muscles </a:t>
            </a:r>
            <a:r>
              <a:rPr lang="fr-FR" dirty="0" smtClean="0">
                <a:sym typeface="Wingdings" pitchFamily="2" charset="2"/>
              </a:rPr>
              <a:t> préparer l’organisme pour le </a:t>
            </a:r>
            <a:r>
              <a:rPr lang="fr-FR" dirty="0" smtClean="0">
                <a:solidFill>
                  <a:srgbClr val="C00000"/>
                </a:solidFill>
                <a:sym typeface="Wingdings" pitchFamily="2" charset="2"/>
              </a:rPr>
              <a:t>combat</a:t>
            </a:r>
            <a:r>
              <a:rPr lang="fr-FR" dirty="0" smtClean="0">
                <a:sym typeface="Wingdings" pitchFamily="2" charset="2"/>
              </a:rPr>
              <a:t> ou la </a:t>
            </a:r>
            <a:r>
              <a:rPr lang="fr-FR" dirty="0" smtClean="0">
                <a:solidFill>
                  <a:srgbClr val="00B050"/>
                </a:solidFill>
                <a:sym typeface="Wingdings" pitchFamily="2" charset="2"/>
              </a:rPr>
              <a:t>fuite</a:t>
            </a:r>
            <a:r>
              <a:rPr lang="fr-FR" dirty="0" smtClean="0">
                <a:sym typeface="Wingdings" pitchFamily="2" charset="2"/>
              </a:rPr>
              <a:t>.</a:t>
            </a:r>
            <a:endParaRPr lang="fr-FR" dirty="0" smtClean="0"/>
          </a:p>
          <a:p>
            <a:pPr lvl="1"/>
            <a:r>
              <a:rPr lang="fr-FR" dirty="0" smtClean="0"/>
              <a:t>Phase 2 : </a:t>
            </a:r>
            <a:r>
              <a:rPr lang="fr-FR" b="1" dirty="0" smtClean="0">
                <a:solidFill>
                  <a:srgbClr val="FF0000"/>
                </a:solidFill>
              </a:rPr>
              <a:t>résistance</a:t>
            </a:r>
          </a:p>
          <a:p>
            <a:pPr marL="457200" lvl="1" indent="0">
              <a:buNone/>
            </a:pPr>
            <a:r>
              <a:rPr lang="fr-FR" dirty="0" smtClean="0"/>
              <a:t>Si la situation stressante persiste, de nouvelles hormones </a:t>
            </a:r>
            <a:r>
              <a:rPr lang="fr-FR" b="1" dirty="0" smtClean="0">
                <a:solidFill>
                  <a:srgbClr val="FF0000"/>
                </a:solidFill>
              </a:rPr>
              <a:t>(glucocorticoïdes) </a:t>
            </a:r>
            <a:r>
              <a:rPr lang="fr-FR" dirty="0" smtClean="0"/>
              <a:t>sont secrétées </a:t>
            </a:r>
            <a:r>
              <a:rPr lang="fr-FR" dirty="0" smtClean="0">
                <a:sym typeface="Wingdings" pitchFamily="2" charset="2"/>
              </a:rPr>
              <a:t> préparent l’organisme aux besoins énergétique demandés par le stress</a:t>
            </a:r>
          </a:p>
          <a:p>
            <a:pPr lvl="1"/>
            <a:r>
              <a:rPr lang="fr-FR" dirty="0">
                <a:solidFill>
                  <a:prstClr val="black"/>
                </a:solidFill>
              </a:rPr>
              <a:t>Phase 3: </a:t>
            </a:r>
            <a:r>
              <a:rPr lang="fr-FR" b="1" dirty="0">
                <a:solidFill>
                  <a:srgbClr val="FF0000"/>
                </a:solidFill>
              </a:rPr>
              <a:t>épuisement </a:t>
            </a:r>
            <a:endParaRPr lang="fr-FR" b="1" dirty="0" smtClean="0">
              <a:solidFill>
                <a:srgbClr val="FF0000"/>
              </a:solidFill>
            </a:endParaRPr>
          </a:p>
          <a:p>
            <a:pPr marL="457200" lvl="1" indent="0">
              <a:buNone/>
            </a:pPr>
            <a:r>
              <a:rPr lang="fr-FR" dirty="0" smtClean="0">
                <a:solidFill>
                  <a:prstClr val="black"/>
                </a:solidFill>
              </a:rPr>
              <a:t>Si </a:t>
            </a:r>
            <a:r>
              <a:rPr lang="fr-FR" dirty="0">
                <a:solidFill>
                  <a:prstClr val="black"/>
                </a:solidFill>
              </a:rPr>
              <a:t>la situation stressante se prolonge ou s’intensifie, l’organisme est submergé d’hormones activatrices qui </a:t>
            </a:r>
            <a:r>
              <a:rPr lang="fr-FR" dirty="0" smtClean="0">
                <a:solidFill>
                  <a:prstClr val="black"/>
                </a:solidFill>
              </a:rPr>
              <a:t>vont </a:t>
            </a:r>
            <a:r>
              <a:rPr lang="fr-FR" dirty="0">
                <a:solidFill>
                  <a:prstClr val="black"/>
                </a:solidFill>
              </a:rPr>
              <a:t>nuire à la santé</a:t>
            </a:r>
            <a:r>
              <a:rPr lang="fr-FR" dirty="0" smtClean="0">
                <a:solidFill>
                  <a:prstClr val="black"/>
                </a:solidFill>
              </a:rPr>
              <a:t>.</a:t>
            </a:r>
            <a:endParaRPr lang="fr-FR" dirty="0" smtClean="0"/>
          </a:p>
          <a:p>
            <a:pPr lvl="1"/>
            <a:endParaRPr lang="fr-FR" dirty="0"/>
          </a:p>
        </p:txBody>
      </p:sp>
    </p:spTree>
    <p:extLst>
      <p:ext uri="{BB962C8B-B14F-4D97-AF65-F5344CB8AC3E}">
        <p14:creationId xmlns:p14="http://schemas.microsoft.com/office/powerpoint/2010/main" val="3945327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cours</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t>Introduction/ généralités</a:t>
            </a:r>
          </a:p>
          <a:p>
            <a:pPr marL="514350" indent="-514350">
              <a:buFont typeface="+mj-lt"/>
              <a:buAutoNum type="arabicPeriod"/>
            </a:pPr>
            <a:r>
              <a:rPr lang="fr-FR" dirty="0" smtClean="0"/>
              <a:t>Mécanismes physiopathologiques du stress</a:t>
            </a:r>
          </a:p>
          <a:p>
            <a:pPr marL="514350" indent="-514350">
              <a:buFont typeface="+mj-lt"/>
              <a:buAutoNum type="arabicPeriod"/>
            </a:pPr>
            <a:r>
              <a:rPr lang="fr-FR" dirty="0" smtClean="0"/>
              <a:t>Effets du stress sur la santé</a:t>
            </a:r>
          </a:p>
          <a:p>
            <a:pPr marL="514350" indent="-514350">
              <a:buFont typeface="+mj-lt"/>
              <a:buAutoNum type="arabicPeriod"/>
            </a:pPr>
            <a:r>
              <a:rPr lang="fr-FR" dirty="0" smtClean="0"/>
              <a:t>Etiologie et facteurs favorisants</a:t>
            </a:r>
          </a:p>
          <a:p>
            <a:pPr marL="514350" indent="-514350">
              <a:buFont typeface="+mj-lt"/>
              <a:buAutoNum type="arabicPeriod"/>
            </a:pPr>
            <a:r>
              <a:rPr lang="fr-FR" dirty="0" smtClean="0"/>
              <a:t>Stratégie de la prévention du stress en entreprise</a:t>
            </a:r>
            <a:endParaRPr lang="fr-FR" dirty="0"/>
          </a:p>
        </p:txBody>
      </p:sp>
    </p:spTree>
    <p:extLst>
      <p:ext uri="{BB962C8B-B14F-4D97-AF65-F5344CB8AC3E}">
        <p14:creationId xmlns:p14="http://schemas.microsoft.com/office/powerpoint/2010/main" val="3123278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cours</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solidFill>
                  <a:schemeClr val="bg1">
                    <a:lumMod val="65000"/>
                  </a:schemeClr>
                </a:solidFill>
              </a:rPr>
              <a:t>Introduction/ généralités</a:t>
            </a:r>
          </a:p>
          <a:p>
            <a:pPr marL="514350" indent="-514350">
              <a:buFont typeface="+mj-lt"/>
              <a:buAutoNum type="arabicPeriod"/>
            </a:pPr>
            <a:r>
              <a:rPr lang="fr-FR" dirty="0" smtClean="0">
                <a:solidFill>
                  <a:schemeClr val="bg1">
                    <a:lumMod val="65000"/>
                  </a:schemeClr>
                </a:solidFill>
              </a:rPr>
              <a:t>Mécanismes physiopathologiques du stress</a:t>
            </a:r>
          </a:p>
          <a:p>
            <a:pPr marL="514350" indent="-514350">
              <a:buFont typeface="+mj-lt"/>
              <a:buAutoNum type="arabicPeriod"/>
            </a:pPr>
            <a:r>
              <a:rPr lang="fr-FR" dirty="0" smtClean="0"/>
              <a:t>Effets du stress sur la santé</a:t>
            </a:r>
          </a:p>
          <a:p>
            <a:pPr marL="514350" indent="-514350">
              <a:buFont typeface="+mj-lt"/>
              <a:buAutoNum type="arabicPeriod"/>
            </a:pPr>
            <a:r>
              <a:rPr lang="fr-FR" dirty="0" smtClean="0">
                <a:solidFill>
                  <a:schemeClr val="bg1">
                    <a:lumMod val="65000"/>
                  </a:schemeClr>
                </a:solidFill>
              </a:rPr>
              <a:t>Etiologie et facteurs favorisants</a:t>
            </a:r>
          </a:p>
          <a:p>
            <a:pPr marL="514350" indent="-514350">
              <a:buFont typeface="+mj-lt"/>
              <a:buAutoNum type="arabicPeriod"/>
            </a:pPr>
            <a:r>
              <a:rPr lang="fr-FR" dirty="0" smtClean="0">
                <a:solidFill>
                  <a:schemeClr val="bg1">
                    <a:lumMod val="65000"/>
                  </a:schemeClr>
                </a:solidFill>
              </a:rPr>
              <a:t>Stratégie de la prévention du stress en entreprise</a:t>
            </a:r>
            <a:endParaRPr lang="fr-FR" dirty="0">
              <a:solidFill>
                <a:schemeClr val="bg1">
                  <a:lumMod val="65000"/>
                </a:schemeClr>
              </a:solidFill>
            </a:endParaRPr>
          </a:p>
        </p:txBody>
      </p:sp>
    </p:spTree>
    <p:extLst>
      <p:ext uri="{BB962C8B-B14F-4D97-AF65-F5344CB8AC3E}">
        <p14:creationId xmlns:p14="http://schemas.microsoft.com/office/powerpoint/2010/main" val="3399207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484784"/>
            <a:ext cx="3810000" cy="4051300"/>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476672"/>
            <a:ext cx="4464496" cy="5544616"/>
          </a:xfrm>
          <a:prstGeom prst="rect">
            <a:avLst/>
          </a:prstGeom>
        </p:spPr>
      </p:pic>
    </p:spTree>
    <p:extLst>
      <p:ext uri="{BB962C8B-B14F-4D97-AF65-F5344CB8AC3E}">
        <p14:creationId xmlns:p14="http://schemas.microsoft.com/office/powerpoint/2010/main" val="3646514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073427"/>
          </a:xfrm>
        </p:spPr>
        <p:txBody>
          <a:bodyPr>
            <a:normAutofit/>
          </a:bodyPr>
          <a:lstStyle/>
          <a:p>
            <a:pPr marL="0" indent="0">
              <a:buNone/>
            </a:pPr>
            <a:r>
              <a:rPr lang="fr-FR" dirty="0" smtClean="0"/>
              <a:t>Les conséquences </a:t>
            </a:r>
            <a:r>
              <a:rPr lang="fr-FR" dirty="0"/>
              <a:t>sur l’organisme humain peuvent </a:t>
            </a:r>
            <a:r>
              <a:rPr lang="fr-FR" dirty="0" smtClean="0"/>
              <a:t>être </a:t>
            </a:r>
            <a:r>
              <a:rPr lang="fr-FR" b="1" dirty="0" smtClean="0">
                <a:solidFill>
                  <a:srgbClr val="FF0000"/>
                </a:solidFill>
              </a:rPr>
              <a:t>immédiates</a:t>
            </a:r>
            <a:r>
              <a:rPr lang="fr-FR" dirty="0" smtClean="0"/>
              <a:t> ou </a:t>
            </a:r>
            <a:r>
              <a:rPr lang="fr-FR" b="1" dirty="0" smtClean="0">
                <a:solidFill>
                  <a:srgbClr val="FF0000"/>
                </a:solidFill>
              </a:rPr>
              <a:t>tardives</a:t>
            </a:r>
            <a:endParaRPr lang="fr-FR" dirty="0" smtClean="0"/>
          </a:p>
          <a:p>
            <a:r>
              <a:rPr lang="fr-FR" dirty="0" smtClean="0"/>
              <a:t>Effets immédiats : sont de 3 types </a:t>
            </a:r>
          </a:p>
          <a:p>
            <a:pPr lvl="1"/>
            <a:r>
              <a:rPr lang="fr-FR" dirty="0" smtClean="0"/>
              <a:t>Physiques</a:t>
            </a:r>
          </a:p>
          <a:p>
            <a:pPr lvl="1"/>
            <a:r>
              <a:rPr lang="fr-FR" dirty="0" smtClean="0"/>
              <a:t>Émotionnels</a:t>
            </a:r>
          </a:p>
          <a:p>
            <a:pPr lvl="1"/>
            <a:r>
              <a:rPr lang="fr-FR" dirty="0" smtClean="0"/>
              <a:t>Intellectuels </a:t>
            </a:r>
          </a:p>
          <a:p>
            <a:r>
              <a:rPr lang="fr-FR" dirty="0" smtClean="0"/>
              <a:t>Effets tardifs</a:t>
            </a:r>
          </a:p>
          <a:p>
            <a:pPr lvl="1"/>
            <a:endParaRPr lang="fr-FR" dirty="0" smtClean="0"/>
          </a:p>
          <a:p>
            <a:pPr lvl="1"/>
            <a:endParaRPr lang="fr-FR" dirty="0" smtClean="0"/>
          </a:p>
        </p:txBody>
      </p:sp>
    </p:spTree>
    <p:extLst>
      <p:ext uri="{BB962C8B-B14F-4D97-AF65-F5344CB8AC3E}">
        <p14:creationId xmlns:p14="http://schemas.microsoft.com/office/powerpoint/2010/main" val="42353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85000" lnSpcReduction="20000"/>
          </a:bodyPr>
          <a:lstStyle/>
          <a:p>
            <a:r>
              <a:rPr lang="fr-FR" b="1" dirty="0" smtClean="0">
                <a:solidFill>
                  <a:srgbClr val="FF0000"/>
                </a:solidFill>
              </a:rPr>
              <a:t>Effets immédiats </a:t>
            </a:r>
            <a:r>
              <a:rPr lang="fr-FR" dirty="0" smtClean="0"/>
              <a:t>: </a:t>
            </a:r>
          </a:p>
          <a:p>
            <a:pPr lvl="1"/>
            <a:r>
              <a:rPr lang="fr-FR" dirty="0" smtClean="0">
                <a:solidFill>
                  <a:srgbClr val="0070C0"/>
                </a:solidFill>
              </a:rPr>
              <a:t>Symptômes physiques </a:t>
            </a:r>
          </a:p>
          <a:p>
            <a:pPr lvl="2"/>
            <a:r>
              <a:rPr lang="fr-FR" dirty="0" smtClean="0"/>
              <a:t>Douleurs : coliques, maux de tête, douleurs musculaires et articulaires</a:t>
            </a:r>
          </a:p>
          <a:p>
            <a:pPr lvl="2"/>
            <a:r>
              <a:rPr lang="fr-FR" dirty="0" smtClean="0"/>
              <a:t>Troubles du sommeil, de l’appétit et de la digestion</a:t>
            </a:r>
          </a:p>
          <a:p>
            <a:pPr lvl="2"/>
            <a:r>
              <a:rPr lang="fr-FR" dirty="0" smtClean="0"/>
              <a:t>Sensation d’essoufflement, </a:t>
            </a:r>
          </a:p>
          <a:p>
            <a:pPr lvl="2"/>
            <a:r>
              <a:rPr lang="fr-FR" dirty="0" smtClean="0"/>
              <a:t>Sueurs inhabituelles</a:t>
            </a:r>
          </a:p>
          <a:p>
            <a:pPr lvl="1"/>
            <a:r>
              <a:rPr lang="fr-FR" dirty="0" smtClean="0">
                <a:solidFill>
                  <a:srgbClr val="0070C0"/>
                </a:solidFill>
              </a:rPr>
              <a:t>Symptômes émotionnels</a:t>
            </a:r>
          </a:p>
          <a:p>
            <a:pPr lvl="2"/>
            <a:r>
              <a:rPr lang="fr-FR" dirty="0" smtClean="0"/>
              <a:t>Sensibilité, nervosité ++++</a:t>
            </a:r>
          </a:p>
          <a:p>
            <a:pPr lvl="2"/>
            <a:r>
              <a:rPr lang="fr-FR" dirty="0" smtClean="0"/>
              <a:t>Crises de larmes ou de nerfs</a:t>
            </a:r>
          </a:p>
          <a:p>
            <a:pPr lvl="2"/>
            <a:r>
              <a:rPr lang="fr-FR" dirty="0" smtClean="0"/>
              <a:t>Angoisse, excitation</a:t>
            </a:r>
          </a:p>
          <a:p>
            <a:pPr lvl="2"/>
            <a:r>
              <a:rPr lang="fr-FR" dirty="0" smtClean="0"/>
              <a:t>Tristesse, sensation de mal-être</a:t>
            </a:r>
          </a:p>
          <a:p>
            <a:pPr lvl="1"/>
            <a:r>
              <a:rPr lang="fr-FR" dirty="0">
                <a:solidFill>
                  <a:srgbClr val="0070C0"/>
                </a:solidFill>
              </a:rPr>
              <a:t>Symptômes  intellectuels</a:t>
            </a:r>
            <a:r>
              <a:rPr lang="fr-FR" dirty="0"/>
              <a:t> </a:t>
            </a:r>
          </a:p>
          <a:p>
            <a:pPr lvl="2"/>
            <a:r>
              <a:rPr lang="fr-FR" dirty="0"/>
              <a:t>Perturbation de la concentration nécessaire à la tâche </a:t>
            </a:r>
            <a:r>
              <a:rPr lang="fr-FR" dirty="0">
                <a:sym typeface="Wingdings" pitchFamily="2" charset="2"/>
              </a:rPr>
              <a:t> des erreurs et des oublis</a:t>
            </a:r>
          </a:p>
          <a:p>
            <a:pPr lvl="2"/>
            <a:r>
              <a:rPr lang="fr-FR" dirty="0">
                <a:sym typeface="Wingdings" pitchFamily="2" charset="2"/>
              </a:rPr>
              <a:t>Difficultés à prendre des initiatives ou des </a:t>
            </a:r>
            <a:r>
              <a:rPr lang="fr-FR" dirty="0" smtClean="0">
                <a:sym typeface="Wingdings" pitchFamily="2" charset="2"/>
              </a:rPr>
              <a:t>décisions</a:t>
            </a:r>
          </a:p>
          <a:p>
            <a:pPr marL="114300" indent="0">
              <a:buNone/>
            </a:pPr>
            <a:r>
              <a:rPr lang="fr-FR" dirty="0" smtClean="0">
                <a:sym typeface="Wingdings" pitchFamily="2" charset="2"/>
              </a:rPr>
              <a:t>Recours </a:t>
            </a:r>
            <a:r>
              <a:rPr lang="fr-FR" dirty="0">
                <a:sym typeface="Wingdings" pitchFamily="2" charset="2"/>
              </a:rPr>
              <a:t>à des </a:t>
            </a:r>
            <a:r>
              <a:rPr lang="fr-FR" dirty="0">
                <a:solidFill>
                  <a:srgbClr val="FF0000"/>
                </a:solidFill>
                <a:sym typeface="Wingdings" pitchFamily="2" charset="2"/>
              </a:rPr>
              <a:t>calmants</a:t>
            </a:r>
            <a:r>
              <a:rPr lang="fr-FR" dirty="0">
                <a:sym typeface="Wingdings" pitchFamily="2" charset="2"/>
              </a:rPr>
              <a:t> ou </a:t>
            </a:r>
            <a:r>
              <a:rPr lang="fr-FR" dirty="0">
                <a:solidFill>
                  <a:srgbClr val="FF0000"/>
                </a:solidFill>
                <a:sym typeface="Wingdings" pitchFamily="2" charset="2"/>
              </a:rPr>
              <a:t>excitants</a:t>
            </a:r>
            <a:r>
              <a:rPr lang="fr-FR" dirty="0">
                <a:sym typeface="Wingdings" pitchFamily="2" charset="2"/>
              </a:rPr>
              <a:t> : café, tabac, alcool, somnifères, anxiolytiques, etc.</a:t>
            </a:r>
            <a:endParaRPr lang="fr-FR" dirty="0"/>
          </a:p>
          <a:p>
            <a:pPr lvl="1"/>
            <a:endParaRPr lang="fr-FR" dirty="0"/>
          </a:p>
        </p:txBody>
      </p:sp>
    </p:spTree>
    <p:extLst>
      <p:ext uri="{BB962C8B-B14F-4D97-AF65-F5344CB8AC3E}">
        <p14:creationId xmlns:p14="http://schemas.microsoft.com/office/powerpoint/2010/main" val="2574021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a:bodyPr>
          <a:lstStyle/>
          <a:p>
            <a:r>
              <a:rPr lang="fr-FR" b="1" dirty="0" smtClean="0">
                <a:solidFill>
                  <a:srgbClr val="FF0000"/>
                </a:solidFill>
              </a:rPr>
              <a:t>Effets tardifs </a:t>
            </a:r>
            <a:r>
              <a:rPr lang="fr-FR" dirty="0" smtClean="0"/>
              <a:t>:</a:t>
            </a:r>
          </a:p>
          <a:p>
            <a:pPr lvl="1"/>
            <a:r>
              <a:rPr lang="fr-FR" dirty="0" smtClean="0"/>
              <a:t>Syndrome métabolique :</a:t>
            </a:r>
          </a:p>
          <a:p>
            <a:pPr lvl="2"/>
            <a:r>
              <a:rPr lang="fr-FR" dirty="0" smtClean="0"/>
              <a:t>Obésité abdominale,</a:t>
            </a:r>
          </a:p>
          <a:p>
            <a:pPr lvl="2"/>
            <a:r>
              <a:rPr lang="fr-FR" dirty="0" smtClean="0"/>
              <a:t>Résistance à l’insuline  (diabète 2)</a:t>
            </a:r>
          </a:p>
          <a:p>
            <a:pPr lvl="2"/>
            <a:r>
              <a:rPr lang="fr-FR" dirty="0" smtClean="0"/>
              <a:t>Hypertension artérielle</a:t>
            </a:r>
          </a:p>
          <a:p>
            <a:pPr lvl="2"/>
            <a:r>
              <a:rPr lang="fr-FR" dirty="0" smtClean="0"/>
              <a:t>Perturbation du métabolisme des lipides</a:t>
            </a:r>
          </a:p>
          <a:p>
            <a:pPr lvl="1"/>
            <a:r>
              <a:rPr lang="fr-FR" smtClean="0"/>
              <a:t>Anxiété, </a:t>
            </a:r>
            <a:r>
              <a:rPr lang="fr-FR" dirty="0" smtClean="0"/>
              <a:t>dépression, </a:t>
            </a:r>
            <a:r>
              <a:rPr lang="fr-FR" dirty="0" err="1" smtClean="0"/>
              <a:t>burn</a:t>
            </a:r>
            <a:r>
              <a:rPr lang="fr-FR" dirty="0"/>
              <a:t>-</a:t>
            </a:r>
            <a:r>
              <a:rPr lang="fr-FR" dirty="0" smtClean="0"/>
              <a:t>out</a:t>
            </a:r>
          </a:p>
          <a:p>
            <a:pPr lvl="1"/>
            <a:r>
              <a:rPr lang="fr-FR" dirty="0" smtClean="0"/>
              <a:t>Troubles musculo-squelettiques </a:t>
            </a:r>
          </a:p>
          <a:p>
            <a:pPr lvl="1"/>
            <a:r>
              <a:rPr lang="fr-FR" dirty="0" smtClean="0"/>
              <a:t>Diminution de la résistance aux infections, </a:t>
            </a:r>
          </a:p>
          <a:p>
            <a:pPr lvl="1"/>
            <a:r>
              <a:rPr lang="fr-FR" dirty="0" smtClean="0"/>
              <a:t>Maladies immuno-allergiques (asthme, rhumatismes, etc.)</a:t>
            </a:r>
          </a:p>
        </p:txBody>
      </p:sp>
    </p:spTree>
    <p:extLst>
      <p:ext uri="{BB962C8B-B14F-4D97-AF65-F5344CB8AC3E}">
        <p14:creationId xmlns:p14="http://schemas.microsoft.com/office/powerpoint/2010/main" val="2367441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cours</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solidFill>
                  <a:schemeClr val="bg1">
                    <a:lumMod val="65000"/>
                  </a:schemeClr>
                </a:solidFill>
              </a:rPr>
              <a:t>Introduction/ généralités</a:t>
            </a:r>
          </a:p>
          <a:p>
            <a:pPr marL="514350" indent="-514350">
              <a:buFont typeface="+mj-lt"/>
              <a:buAutoNum type="arabicPeriod"/>
            </a:pPr>
            <a:r>
              <a:rPr lang="fr-FR" dirty="0" smtClean="0">
                <a:solidFill>
                  <a:schemeClr val="bg1">
                    <a:lumMod val="65000"/>
                  </a:schemeClr>
                </a:solidFill>
              </a:rPr>
              <a:t>Mécanismes physiopathologiques du stress</a:t>
            </a:r>
          </a:p>
          <a:p>
            <a:pPr marL="514350" indent="-514350">
              <a:buFont typeface="+mj-lt"/>
              <a:buAutoNum type="arabicPeriod"/>
            </a:pPr>
            <a:r>
              <a:rPr lang="fr-FR" dirty="0" smtClean="0">
                <a:solidFill>
                  <a:schemeClr val="bg1">
                    <a:lumMod val="65000"/>
                  </a:schemeClr>
                </a:solidFill>
              </a:rPr>
              <a:t>Effets du stress sur la santé</a:t>
            </a:r>
          </a:p>
          <a:p>
            <a:pPr marL="514350" indent="-514350">
              <a:buFont typeface="+mj-lt"/>
              <a:buAutoNum type="arabicPeriod"/>
            </a:pPr>
            <a:r>
              <a:rPr lang="fr-FR" dirty="0" smtClean="0"/>
              <a:t>Etiologie et facteurs favorisants</a:t>
            </a:r>
          </a:p>
          <a:p>
            <a:pPr marL="514350" indent="-514350">
              <a:buFont typeface="+mj-lt"/>
              <a:buAutoNum type="arabicPeriod"/>
            </a:pPr>
            <a:r>
              <a:rPr lang="fr-FR" dirty="0" smtClean="0">
                <a:solidFill>
                  <a:schemeClr val="bg1">
                    <a:lumMod val="65000"/>
                  </a:schemeClr>
                </a:solidFill>
              </a:rPr>
              <a:t>Stratégie de la prévention du stress en entreprise</a:t>
            </a:r>
            <a:endParaRPr lang="fr-FR" dirty="0">
              <a:solidFill>
                <a:schemeClr val="bg1">
                  <a:lumMod val="65000"/>
                </a:schemeClr>
              </a:solidFill>
            </a:endParaRPr>
          </a:p>
        </p:txBody>
      </p:sp>
    </p:spTree>
    <p:extLst>
      <p:ext uri="{BB962C8B-B14F-4D97-AF65-F5344CB8AC3E}">
        <p14:creationId xmlns:p14="http://schemas.microsoft.com/office/powerpoint/2010/main" val="664622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Les facteurs de stress au travail</a:t>
            </a:r>
            <a:endParaRPr lang="fr-FR" dirty="0"/>
          </a:p>
        </p:txBody>
      </p:sp>
      <p:sp>
        <p:nvSpPr>
          <p:cNvPr id="3" name="Espace réservé du contenu 2"/>
          <p:cNvSpPr>
            <a:spLocks noGrp="1"/>
          </p:cNvSpPr>
          <p:nvPr>
            <p:ph idx="1"/>
          </p:nvPr>
        </p:nvSpPr>
        <p:spPr/>
        <p:txBody>
          <a:bodyPr/>
          <a:lstStyle/>
          <a:p>
            <a:r>
              <a:rPr lang="fr-FR" dirty="0" smtClean="0"/>
              <a:t>Ce sont les composantes d’une situation de travail qui génèrent une tension </a:t>
            </a:r>
            <a:r>
              <a:rPr lang="fr-FR" dirty="0" smtClean="0">
                <a:sym typeface="Wingdings" pitchFamily="2" charset="2"/>
              </a:rPr>
              <a:t>stress</a:t>
            </a:r>
          </a:p>
          <a:p>
            <a:r>
              <a:rPr lang="fr-FR" dirty="0" smtClean="0">
                <a:sym typeface="Wingdings" pitchFamily="2" charset="2"/>
              </a:rPr>
              <a:t>Les facteurs de stress sont de 2 types :</a:t>
            </a:r>
          </a:p>
          <a:p>
            <a:pPr lvl="1"/>
            <a:r>
              <a:rPr lang="fr-FR" dirty="0" smtClean="0">
                <a:sym typeface="Wingdings" pitchFamily="2" charset="2"/>
              </a:rPr>
              <a:t>ceux lié au contexte professionnel</a:t>
            </a:r>
          </a:p>
          <a:p>
            <a:pPr lvl="1"/>
            <a:r>
              <a:rPr lang="fr-FR" dirty="0" smtClean="0">
                <a:sym typeface="Wingdings" pitchFamily="2" charset="2"/>
              </a:rPr>
              <a:t>Ceux lié à la personnalité</a:t>
            </a:r>
          </a:p>
          <a:p>
            <a:endParaRPr lang="fr-FR" dirty="0"/>
          </a:p>
        </p:txBody>
      </p:sp>
    </p:spTree>
    <p:extLst>
      <p:ext uri="{BB962C8B-B14F-4D97-AF65-F5344CB8AC3E}">
        <p14:creationId xmlns:p14="http://schemas.microsoft.com/office/powerpoint/2010/main" val="11785672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Autofit/>
          </a:bodyPr>
          <a:lstStyle/>
          <a:p>
            <a:r>
              <a:rPr lang="fr-FR" sz="2800" dirty="0" smtClean="0"/>
              <a:t>1. Facteurs de stress liés au contexte professionnel</a:t>
            </a:r>
            <a:endParaRPr lang="fr-FR" sz="2800" dirty="0"/>
          </a:p>
        </p:txBody>
      </p:sp>
      <p:sp>
        <p:nvSpPr>
          <p:cNvPr id="3" name="Espace réservé du contenu 2"/>
          <p:cNvSpPr>
            <a:spLocks noGrp="1"/>
          </p:cNvSpPr>
          <p:nvPr>
            <p:ph idx="1"/>
          </p:nvPr>
        </p:nvSpPr>
        <p:spPr>
          <a:xfrm>
            <a:off x="457200" y="1214422"/>
            <a:ext cx="8229600" cy="4911741"/>
          </a:xfrm>
        </p:spPr>
        <p:txBody>
          <a:bodyPr>
            <a:normAutofit fontScale="92500" lnSpcReduction="20000"/>
          </a:bodyPr>
          <a:lstStyle/>
          <a:p>
            <a:r>
              <a:rPr lang="fr-FR" b="1" dirty="0" smtClean="0">
                <a:solidFill>
                  <a:srgbClr val="FF0000"/>
                </a:solidFill>
              </a:rPr>
              <a:t>5 grandes catégories de facteurs professionnels </a:t>
            </a:r>
            <a:r>
              <a:rPr lang="fr-FR" dirty="0" smtClean="0"/>
              <a:t>:</a:t>
            </a:r>
          </a:p>
          <a:p>
            <a:pPr marL="971550" lvl="1" indent="-514350">
              <a:buFont typeface="+mj-lt"/>
              <a:buAutoNum type="arabicPeriod"/>
            </a:pPr>
            <a:r>
              <a:rPr lang="fr-FR" dirty="0" smtClean="0"/>
              <a:t>Facteurs liés à </a:t>
            </a:r>
            <a:r>
              <a:rPr lang="fr-FR" dirty="0" smtClean="0">
                <a:solidFill>
                  <a:srgbClr val="FF0000"/>
                </a:solidFill>
              </a:rPr>
              <a:t>la tâche</a:t>
            </a:r>
            <a:r>
              <a:rPr lang="fr-FR" dirty="0" smtClean="0"/>
              <a:t>, au contenu même du travail à effectuer </a:t>
            </a:r>
            <a:r>
              <a:rPr lang="fr-FR" dirty="0"/>
              <a:t>: charge de </a:t>
            </a:r>
            <a:r>
              <a:rPr lang="fr-FR" dirty="0" smtClean="0"/>
              <a:t>travail, exigences de qualités, monotonie, peur de faire des erreurs</a:t>
            </a:r>
          </a:p>
          <a:p>
            <a:pPr marL="971550" lvl="1" indent="-514350">
              <a:buFont typeface="+mj-lt"/>
              <a:buAutoNum type="arabicPeriod"/>
            </a:pPr>
            <a:r>
              <a:rPr lang="fr-FR" dirty="0" smtClean="0"/>
              <a:t>Facteurs liés à </a:t>
            </a:r>
            <a:r>
              <a:rPr lang="fr-FR" dirty="0" smtClean="0">
                <a:solidFill>
                  <a:srgbClr val="FF0000"/>
                </a:solidFill>
              </a:rPr>
              <a:t>l’organisation du travail </a:t>
            </a:r>
            <a:r>
              <a:rPr lang="fr-FR" dirty="0" smtClean="0"/>
              <a:t>: horaires, répartitions des tâches, absence de reconnaissances</a:t>
            </a:r>
          </a:p>
          <a:p>
            <a:pPr marL="971550" lvl="1" indent="-514350">
              <a:buFont typeface="+mj-lt"/>
              <a:buAutoNum type="arabicPeriod"/>
            </a:pPr>
            <a:r>
              <a:rPr lang="fr-FR" dirty="0" smtClean="0">
                <a:solidFill>
                  <a:srgbClr val="FF0000"/>
                </a:solidFill>
              </a:rPr>
              <a:t>Facteurs psychosociaux </a:t>
            </a:r>
            <a:r>
              <a:rPr lang="fr-FR" dirty="0" smtClean="0"/>
              <a:t>: type de management, relations avec collègues, reconnaissance de la hiérarchie, </a:t>
            </a:r>
          </a:p>
          <a:p>
            <a:pPr marL="971550" lvl="1" indent="-514350">
              <a:buFont typeface="+mj-lt"/>
              <a:buAutoNum type="arabicPeriod"/>
            </a:pPr>
            <a:r>
              <a:rPr lang="fr-FR" dirty="0" smtClean="0"/>
              <a:t>Facteurs liés à l’environnement </a:t>
            </a:r>
            <a:r>
              <a:rPr lang="fr-FR" dirty="0" smtClean="0">
                <a:solidFill>
                  <a:srgbClr val="FF0000"/>
                </a:solidFill>
              </a:rPr>
              <a:t>physique et technique</a:t>
            </a:r>
            <a:r>
              <a:rPr lang="fr-FR" dirty="0" smtClean="0"/>
              <a:t> : bruit, chaleur, nouvelle technologie</a:t>
            </a:r>
          </a:p>
          <a:p>
            <a:pPr marL="971550" lvl="1" indent="-514350">
              <a:buFont typeface="+mj-lt"/>
              <a:buAutoNum type="arabicPeriod"/>
            </a:pPr>
            <a:r>
              <a:rPr lang="fr-FR" dirty="0" smtClean="0"/>
              <a:t>Facteurs liés à l’environnement </a:t>
            </a:r>
            <a:r>
              <a:rPr lang="fr-FR" dirty="0" smtClean="0">
                <a:solidFill>
                  <a:srgbClr val="FF0000"/>
                </a:solidFill>
              </a:rPr>
              <a:t>socio-économique</a:t>
            </a:r>
            <a:r>
              <a:rPr lang="fr-FR" dirty="0" smtClean="0"/>
              <a:t> de l’entreprise : santé de l’entreprise, concurrence,</a:t>
            </a:r>
          </a:p>
        </p:txBody>
      </p:sp>
    </p:spTree>
    <p:extLst>
      <p:ext uri="{BB962C8B-B14F-4D97-AF65-F5344CB8AC3E}">
        <p14:creationId xmlns:p14="http://schemas.microsoft.com/office/powerpoint/2010/main" val="25661501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a:t>
            </a:r>
            <a:r>
              <a:rPr lang="fr-FR" dirty="0" smtClean="0"/>
              <a:t>. Les facteurs de stress liés à la personnalité</a:t>
            </a:r>
            <a:endParaRPr lang="fr-FR" dirty="0"/>
          </a:p>
        </p:txBody>
      </p:sp>
      <p:sp>
        <p:nvSpPr>
          <p:cNvPr id="3" name="Espace réservé du contenu 2"/>
          <p:cNvSpPr>
            <a:spLocks noGrp="1"/>
          </p:cNvSpPr>
          <p:nvPr>
            <p:ph idx="1"/>
          </p:nvPr>
        </p:nvSpPr>
        <p:spPr/>
        <p:txBody>
          <a:bodyPr>
            <a:normAutofit fontScale="92500"/>
          </a:bodyPr>
          <a:lstStyle/>
          <a:p>
            <a:r>
              <a:rPr lang="fr-FR" dirty="0" smtClean="0"/>
              <a:t>Personnalité  de </a:t>
            </a:r>
            <a:r>
              <a:rPr lang="fr-FR" dirty="0" smtClean="0">
                <a:solidFill>
                  <a:srgbClr val="FF0000"/>
                </a:solidFill>
              </a:rPr>
              <a:t>type « A » </a:t>
            </a:r>
            <a:r>
              <a:rPr lang="fr-FR" dirty="0" smtClean="0"/>
              <a:t>: caractérisée par </a:t>
            </a:r>
          </a:p>
          <a:p>
            <a:pPr lvl="1"/>
            <a:r>
              <a:rPr lang="fr-FR" dirty="0" smtClean="0"/>
              <a:t>Extrême compétitivité</a:t>
            </a:r>
          </a:p>
          <a:p>
            <a:pPr lvl="1"/>
            <a:r>
              <a:rPr lang="fr-FR" dirty="0" smtClean="0"/>
              <a:t>Un grand désir de réussite</a:t>
            </a:r>
          </a:p>
          <a:p>
            <a:pPr lvl="1"/>
            <a:r>
              <a:rPr lang="fr-FR" dirty="0" smtClean="0"/>
              <a:t>Une fréquente agressivité</a:t>
            </a:r>
          </a:p>
          <a:p>
            <a:pPr lvl="1"/>
            <a:r>
              <a:rPr lang="fr-FR" dirty="0" smtClean="0"/>
              <a:t>De l’impatience</a:t>
            </a:r>
          </a:p>
          <a:p>
            <a:r>
              <a:rPr lang="fr-FR" dirty="0" smtClean="0"/>
              <a:t>Instabilité émotionnelle : </a:t>
            </a:r>
            <a:r>
              <a:rPr lang="fr-FR" dirty="0" err="1" smtClean="0">
                <a:solidFill>
                  <a:srgbClr val="FF0000"/>
                </a:solidFill>
              </a:rPr>
              <a:t>nevrossisme</a:t>
            </a:r>
            <a:r>
              <a:rPr lang="fr-FR" dirty="0" smtClean="0"/>
              <a:t> . Facteur fragilisant +++ qui se caractérise par une prédisposition à percevoir et à ressentir la réalité comme menaçante, problématique et pénible.</a:t>
            </a:r>
            <a:endParaRPr lang="fr-FR" dirty="0"/>
          </a:p>
        </p:txBody>
      </p:sp>
    </p:spTree>
    <p:extLst>
      <p:ext uri="{BB962C8B-B14F-4D97-AF65-F5344CB8AC3E}">
        <p14:creationId xmlns:p14="http://schemas.microsoft.com/office/powerpoint/2010/main" val="1918949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cours</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solidFill>
                  <a:schemeClr val="bg1">
                    <a:lumMod val="65000"/>
                  </a:schemeClr>
                </a:solidFill>
              </a:rPr>
              <a:t>Introduction/ généralités</a:t>
            </a:r>
          </a:p>
          <a:p>
            <a:pPr marL="514350" indent="-514350">
              <a:buFont typeface="+mj-lt"/>
              <a:buAutoNum type="arabicPeriod"/>
            </a:pPr>
            <a:r>
              <a:rPr lang="fr-FR" dirty="0" smtClean="0">
                <a:solidFill>
                  <a:schemeClr val="bg1">
                    <a:lumMod val="65000"/>
                  </a:schemeClr>
                </a:solidFill>
              </a:rPr>
              <a:t>Mécanismes physiopathologiques du stress</a:t>
            </a:r>
          </a:p>
          <a:p>
            <a:pPr marL="514350" indent="-514350">
              <a:buFont typeface="+mj-lt"/>
              <a:buAutoNum type="arabicPeriod"/>
            </a:pPr>
            <a:r>
              <a:rPr lang="fr-FR" dirty="0" smtClean="0">
                <a:solidFill>
                  <a:schemeClr val="bg1">
                    <a:lumMod val="65000"/>
                  </a:schemeClr>
                </a:solidFill>
              </a:rPr>
              <a:t>Effets du stress sur la santé</a:t>
            </a:r>
          </a:p>
          <a:p>
            <a:pPr marL="514350" indent="-514350">
              <a:buFont typeface="+mj-lt"/>
              <a:buAutoNum type="arabicPeriod"/>
            </a:pPr>
            <a:r>
              <a:rPr lang="fr-FR" dirty="0" smtClean="0">
                <a:solidFill>
                  <a:schemeClr val="bg1">
                    <a:lumMod val="65000"/>
                  </a:schemeClr>
                </a:solidFill>
              </a:rPr>
              <a:t>Etiologie et facteurs favorisants</a:t>
            </a:r>
          </a:p>
          <a:p>
            <a:pPr marL="514350" indent="-514350">
              <a:buFont typeface="+mj-lt"/>
              <a:buAutoNum type="arabicPeriod"/>
            </a:pPr>
            <a:r>
              <a:rPr lang="fr-FR" dirty="0" smtClean="0"/>
              <a:t>Stratégie de la prévention du stress en entreprise</a:t>
            </a:r>
            <a:endParaRPr lang="fr-FR" dirty="0"/>
          </a:p>
        </p:txBody>
      </p:sp>
    </p:spTree>
    <p:extLst>
      <p:ext uri="{BB962C8B-B14F-4D97-AF65-F5344CB8AC3E}">
        <p14:creationId xmlns:p14="http://schemas.microsoft.com/office/powerpoint/2010/main" val="1640755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un cours sur le stress?</a:t>
            </a:r>
            <a:endParaRPr lang="fr-FR" dirty="0"/>
          </a:p>
        </p:txBody>
      </p:sp>
      <p:sp>
        <p:nvSpPr>
          <p:cNvPr id="3" name="Espace réservé du contenu 2"/>
          <p:cNvSpPr>
            <a:spLocks noGrp="1"/>
          </p:cNvSpPr>
          <p:nvPr>
            <p:ph idx="1"/>
          </p:nvPr>
        </p:nvSpPr>
        <p:spPr>
          <a:xfrm>
            <a:off x="457200" y="1600200"/>
            <a:ext cx="8229600" cy="4277072"/>
          </a:xfrm>
        </p:spPr>
        <p:txBody>
          <a:bodyPr>
            <a:normAutofit/>
          </a:bodyPr>
          <a:lstStyle/>
          <a:p>
            <a:r>
              <a:rPr lang="fr-FR" dirty="0" smtClean="0"/>
              <a:t>Le stress, est il un phénomène nouveau ?</a:t>
            </a:r>
          </a:p>
          <a:p>
            <a:pPr lvl="1"/>
            <a:r>
              <a:rPr lang="fr-FR" dirty="0" smtClean="0"/>
              <a:t>1993 : le BIT consacre tout un chapitre dans son rapport « </a:t>
            </a:r>
            <a:r>
              <a:rPr lang="fr-FR" b="1" dirty="0" smtClean="0"/>
              <a:t>le travail dans le monde</a:t>
            </a:r>
            <a:r>
              <a:rPr lang="fr-FR" dirty="0" smtClean="0"/>
              <a:t>  : </a:t>
            </a:r>
            <a:r>
              <a:rPr lang="fr-FR" dirty="0" smtClean="0">
                <a:solidFill>
                  <a:srgbClr val="FF0000"/>
                </a:solidFill>
              </a:rPr>
              <a:t>le stress est devenu l’un des plus graves problèmes de notre temps. Il met en péril la santé physique et mentale des individus et en outre, il coûte très cher aux entreprises et à l’économie. </a:t>
            </a:r>
            <a:r>
              <a:rPr lang="fr-FR" dirty="0" smtClean="0"/>
              <a:t>»</a:t>
            </a:r>
          </a:p>
          <a:p>
            <a:pPr lvl="1">
              <a:buNone/>
            </a:pPr>
            <a:r>
              <a:rPr lang="fr-FR" dirty="0" smtClean="0"/>
              <a:t>À cette date, le stress est déjà connu dans les pays anglo-saxons et d’Europe du Nord </a:t>
            </a:r>
            <a:r>
              <a:rPr lang="fr-FR" dirty="0" smtClean="0">
                <a:sym typeface="Wingdings" pitchFamily="2" charset="2"/>
              </a:rPr>
              <a:t></a:t>
            </a:r>
            <a:endParaRPr lang="fr-FR" dirty="0" smtClean="0">
              <a:solidFill>
                <a:srgbClr val="FF0000"/>
              </a:solidFill>
            </a:endParaRPr>
          </a:p>
          <a:p>
            <a:endParaRPr lang="fr-FR" dirty="0"/>
          </a:p>
        </p:txBody>
      </p:sp>
      <p:sp>
        <p:nvSpPr>
          <p:cNvPr id="4" name="ZoneTexte 3"/>
          <p:cNvSpPr txBox="1"/>
          <p:nvPr/>
        </p:nvSpPr>
        <p:spPr>
          <a:xfrm>
            <a:off x="395536" y="6165304"/>
            <a:ext cx="8352928" cy="338554"/>
          </a:xfrm>
          <a:prstGeom prst="rect">
            <a:avLst/>
          </a:prstGeom>
          <a:noFill/>
        </p:spPr>
        <p:txBody>
          <a:bodyPr wrap="square" rtlCol="0">
            <a:spAutoFit/>
          </a:bodyPr>
          <a:lstStyle/>
          <a:p>
            <a:r>
              <a:rPr lang="fr-FR" sz="1600" dirty="0" smtClean="0"/>
              <a:t>BIT : bureau international du travail (structure de l’Organisation Internationale du Travail</a:t>
            </a:r>
            <a:endParaRPr lang="fr-FR"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dirty="0" smtClean="0">
                <a:solidFill>
                  <a:srgbClr val="FF0000"/>
                </a:solidFill>
              </a:rPr>
              <a:t>STRATEGIE</a:t>
            </a:r>
            <a:r>
              <a:rPr lang="fr-FR" dirty="0" smtClean="0"/>
              <a:t> DE PREVENTION</a:t>
            </a:r>
            <a:endParaRPr lang="fr-FR" dirty="0"/>
          </a:p>
        </p:txBody>
      </p:sp>
      <p:sp>
        <p:nvSpPr>
          <p:cNvPr id="3" name="Espace réservé du contenu 2"/>
          <p:cNvSpPr>
            <a:spLocks noGrp="1"/>
          </p:cNvSpPr>
          <p:nvPr>
            <p:ph idx="1"/>
          </p:nvPr>
        </p:nvSpPr>
        <p:spPr>
          <a:xfrm>
            <a:off x="457200" y="1071546"/>
            <a:ext cx="8229600" cy="5054617"/>
          </a:xfrm>
        </p:spPr>
        <p:txBody>
          <a:bodyPr>
            <a:normAutofit/>
          </a:bodyPr>
          <a:lstStyle/>
          <a:p>
            <a:pPr>
              <a:buNone/>
            </a:pPr>
            <a:r>
              <a:rPr lang="fr-FR" dirty="0" smtClean="0"/>
              <a:t>Prévenir les risques du stress au travail revient tout d’abord à établir une démarche de diagnostic avec les différents acteurs concernés</a:t>
            </a:r>
          </a:p>
          <a:p>
            <a:pPr>
              <a:buNone/>
            </a:pPr>
            <a:r>
              <a:rPr lang="fr-FR" dirty="0"/>
              <a:t>L’objectif est d’aider l’entreprise, l’administration, les travailleurs à sortir des situations difficiles qui sont à l’origine du stress au travail.</a:t>
            </a:r>
          </a:p>
          <a:p>
            <a:pPr>
              <a:buNone/>
            </a:pPr>
            <a:endParaRPr lang="fr-FR" dirty="0"/>
          </a:p>
        </p:txBody>
      </p:sp>
    </p:spTree>
    <p:extLst>
      <p:ext uri="{BB962C8B-B14F-4D97-AF65-F5344CB8AC3E}">
        <p14:creationId xmlns:p14="http://schemas.microsoft.com/office/powerpoint/2010/main" val="1133745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a:bodyPr>
          <a:lstStyle/>
          <a:p>
            <a:r>
              <a:rPr lang="fr-FR" dirty="0" smtClean="0"/>
              <a:t>STRATEGIE DE PREVENTION</a:t>
            </a:r>
            <a:endParaRPr lang="fr-FR" dirty="0"/>
          </a:p>
        </p:txBody>
      </p:sp>
      <p:sp>
        <p:nvSpPr>
          <p:cNvPr id="3" name="Espace réservé du contenu 2"/>
          <p:cNvSpPr>
            <a:spLocks noGrp="1"/>
          </p:cNvSpPr>
          <p:nvPr>
            <p:ph idx="1"/>
          </p:nvPr>
        </p:nvSpPr>
        <p:spPr>
          <a:xfrm>
            <a:off x="457200" y="1071546"/>
            <a:ext cx="8229600" cy="5054617"/>
          </a:xfrm>
        </p:spPr>
        <p:txBody>
          <a:bodyPr>
            <a:normAutofit/>
          </a:bodyPr>
          <a:lstStyle/>
          <a:p>
            <a:pPr>
              <a:buNone/>
            </a:pPr>
            <a:r>
              <a:rPr lang="fr-FR" dirty="0" smtClean="0"/>
              <a:t>il s’agit donc  : </a:t>
            </a:r>
          </a:p>
          <a:p>
            <a:pPr marL="514350" indent="-514350">
              <a:buAutoNum type="arabicPeriod"/>
            </a:pPr>
            <a:r>
              <a:rPr lang="fr-FR" dirty="0" smtClean="0"/>
              <a:t>de rechercher les facteurs </a:t>
            </a:r>
            <a:r>
              <a:rPr lang="fr-FR" dirty="0" smtClean="0"/>
              <a:t>favorisant </a:t>
            </a:r>
            <a:r>
              <a:rPr lang="fr-FR" dirty="0" smtClean="0"/>
              <a:t>le stress tels que </a:t>
            </a:r>
          </a:p>
          <a:p>
            <a:pPr marL="914400" lvl="1" indent="-514350">
              <a:buAutoNum type="alphaLcParenR"/>
            </a:pPr>
            <a:r>
              <a:rPr lang="fr-FR" dirty="0" smtClean="0"/>
              <a:t>les facteurs psychosociaux :</a:t>
            </a:r>
          </a:p>
          <a:p>
            <a:pPr lvl="2" indent="-342900">
              <a:buFontTx/>
              <a:buChar char="-"/>
            </a:pPr>
            <a:r>
              <a:rPr lang="fr-FR" dirty="0" smtClean="0"/>
              <a:t>contraintes et marges de manœuvre, </a:t>
            </a:r>
          </a:p>
          <a:p>
            <a:pPr lvl="2" indent="-342900">
              <a:buFontTx/>
              <a:buChar char="-"/>
            </a:pPr>
            <a:r>
              <a:rPr lang="fr-FR" dirty="0" smtClean="0"/>
              <a:t>objectifs et moyens mis à disponibilité, </a:t>
            </a:r>
          </a:p>
          <a:p>
            <a:pPr lvl="2" indent="-342900">
              <a:buFontTx/>
              <a:buChar char="-"/>
            </a:pPr>
            <a:r>
              <a:rPr lang="fr-FR" dirty="0" smtClean="0"/>
              <a:t>travail et hors-travail, </a:t>
            </a:r>
          </a:p>
          <a:p>
            <a:pPr lvl="2" indent="-342900">
              <a:buFontTx/>
              <a:buChar char="-"/>
            </a:pPr>
            <a:r>
              <a:rPr lang="fr-FR" dirty="0" smtClean="0"/>
              <a:t>difficultés rencontré individuellement et </a:t>
            </a:r>
          </a:p>
          <a:p>
            <a:pPr lvl="2" indent="-342900">
              <a:buFontTx/>
              <a:buChar char="-"/>
            </a:pPr>
            <a:r>
              <a:rPr lang="fr-FR" dirty="0" smtClean="0"/>
              <a:t>soutien des collègues et de la hiérarchie, etc.</a:t>
            </a:r>
          </a:p>
        </p:txBody>
      </p:sp>
    </p:spTree>
    <p:extLst>
      <p:ext uri="{BB962C8B-B14F-4D97-AF65-F5344CB8AC3E}">
        <p14:creationId xmlns:p14="http://schemas.microsoft.com/office/powerpoint/2010/main" val="1331998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a:bodyPr>
          <a:lstStyle/>
          <a:p>
            <a:r>
              <a:rPr lang="fr-FR" sz="3600" dirty="0"/>
              <a:t>STRATEGIE DE PREVENTION</a:t>
            </a:r>
          </a:p>
        </p:txBody>
      </p:sp>
      <p:sp>
        <p:nvSpPr>
          <p:cNvPr id="3" name="Espace réservé du contenu 2"/>
          <p:cNvSpPr>
            <a:spLocks noGrp="1"/>
          </p:cNvSpPr>
          <p:nvPr>
            <p:ph idx="1"/>
          </p:nvPr>
        </p:nvSpPr>
        <p:spPr>
          <a:xfrm>
            <a:off x="457200" y="1000108"/>
            <a:ext cx="8229600" cy="5126055"/>
          </a:xfrm>
        </p:spPr>
        <p:txBody>
          <a:bodyPr>
            <a:normAutofit/>
          </a:bodyPr>
          <a:lstStyle/>
          <a:p>
            <a:pPr marL="514350" indent="-514350">
              <a:buNone/>
            </a:pPr>
            <a:r>
              <a:rPr lang="fr-FR" sz="3600" dirty="0" smtClean="0"/>
              <a:t>2. Rechercher les indicateurs  d’alertes :</a:t>
            </a:r>
          </a:p>
          <a:p>
            <a:pPr marL="914400" lvl="1" indent="-514350"/>
            <a:r>
              <a:rPr lang="fr-FR" sz="3200" dirty="0" smtClean="0"/>
              <a:t>Santé : état de santé des salariés, congé de maladies</a:t>
            </a:r>
          </a:p>
          <a:p>
            <a:pPr marL="914400" lvl="1" indent="-514350"/>
            <a:r>
              <a:rPr lang="fr-FR" sz="3200" dirty="0" smtClean="0"/>
              <a:t>Ressources humaines : absentéisme, turn-over</a:t>
            </a:r>
          </a:p>
          <a:p>
            <a:pPr marL="914400" lvl="1" indent="-514350"/>
            <a:r>
              <a:rPr lang="fr-FR" sz="3200" dirty="0" smtClean="0"/>
              <a:t>Performances</a:t>
            </a:r>
          </a:p>
          <a:p>
            <a:pPr marL="914400" lvl="1" indent="-514350"/>
            <a:r>
              <a:rPr lang="fr-FR" sz="3200" dirty="0" smtClean="0"/>
              <a:t>Plaintes </a:t>
            </a:r>
            <a:endParaRPr lang="fr-FR" dirty="0" smtClean="0"/>
          </a:p>
        </p:txBody>
      </p:sp>
    </p:spTree>
    <p:extLst>
      <p:ext uri="{BB962C8B-B14F-4D97-AF65-F5344CB8AC3E}">
        <p14:creationId xmlns:p14="http://schemas.microsoft.com/office/powerpoint/2010/main" val="1927659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a:bodyPr>
          <a:lstStyle/>
          <a:p>
            <a:r>
              <a:rPr lang="fr-FR" sz="3600" dirty="0"/>
              <a:t>STRATEGIE DE PREVENTION</a:t>
            </a:r>
          </a:p>
        </p:txBody>
      </p:sp>
      <p:sp>
        <p:nvSpPr>
          <p:cNvPr id="3" name="Espace réservé du contenu 2"/>
          <p:cNvSpPr>
            <a:spLocks noGrp="1"/>
          </p:cNvSpPr>
          <p:nvPr>
            <p:ph idx="1"/>
          </p:nvPr>
        </p:nvSpPr>
        <p:spPr>
          <a:xfrm>
            <a:off x="457200" y="1000108"/>
            <a:ext cx="8229600" cy="5126055"/>
          </a:xfrm>
        </p:spPr>
        <p:txBody>
          <a:bodyPr>
            <a:normAutofit/>
          </a:bodyPr>
          <a:lstStyle/>
          <a:p>
            <a:pPr marL="514350" indent="-514350">
              <a:buNone/>
            </a:pPr>
            <a:r>
              <a:rPr lang="fr-FR" sz="3600" dirty="0" smtClean="0"/>
              <a:t>3. Identifier les tensions au niveau de l’entreprise. Il existe 5 causes :</a:t>
            </a:r>
          </a:p>
          <a:p>
            <a:pPr marL="914400" lvl="1" indent="-514350">
              <a:buFont typeface="+mj-lt"/>
              <a:buAutoNum type="alphaLcParenR"/>
            </a:pPr>
            <a:r>
              <a:rPr lang="fr-FR" dirty="0"/>
              <a:t>Les relations et les comportements</a:t>
            </a:r>
          </a:p>
          <a:p>
            <a:pPr marL="914400" lvl="1" indent="-514350">
              <a:buFont typeface="+mj-lt"/>
              <a:buAutoNum type="alphaLcParenR"/>
            </a:pPr>
            <a:r>
              <a:rPr lang="fr-FR" dirty="0"/>
              <a:t>Les contraintes du travail</a:t>
            </a:r>
          </a:p>
          <a:p>
            <a:pPr marL="914400" lvl="1" indent="-514350">
              <a:buFont typeface="+mj-lt"/>
              <a:buAutoNum type="alphaLcParenR"/>
            </a:pPr>
            <a:r>
              <a:rPr lang="fr-FR" dirty="0"/>
              <a:t>Les conflits de </a:t>
            </a:r>
            <a:r>
              <a:rPr lang="fr-FR" dirty="0" smtClean="0"/>
              <a:t>valeurs </a:t>
            </a:r>
            <a:r>
              <a:rPr lang="fr-FR" dirty="0"/>
              <a:t>entre l’entreprise et les salariés</a:t>
            </a:r>
          </a:p>
          <a:p>
            <a:pPr marL="914400" lvl="1" indent="-514350">
              <a:buFont typeface="+mj-lt"/>
              <a:buAutoNum type="alphaLcParenR"/>
            </a:pPr>
            <a:r>
              <a:rPr lang="fr-FR" dirty="0"/>
              <a:t>Les changements dans le travail</a:t>
            </a:r>
          </a:p>
          <a:p>
            <a:pPr marL="514350" indent="-514350">
              <a:buNone/>
            </a:pPr>
            <a:endParaRPr lang="fr-FR" dirty="0" smtClean="0"/>
          </a:p>
        </p:txBody>
      </p:sp>
    </p:spTree>
    <p:extLst>
      <p:ext uri="{BB962C8B-B14F-4D97-AF65-F5344CB8AC3E}">
        <p14:creationId xmlns:p14="http://schemas.microsoft.com/office/powerpoint/2010/main" val="18286576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a:bodyPr>
          <a:lstStyle/>
          <a:p>
            <a:r>
              <a:rPr lang="fr-FR" sz="3600" dirty="0"/>
              <a:t>STRATEGIE DE PREVENTION</a:t>
            </a:r>
          </a:p>
        </p:txBody>
      </p:sp>
      <p:sp>
        <p:nvSpPr>
          <p:cNvPr id="3" name="Espace réservé du contenu 2"/>
          <p:cNvSpPr>
            <a:spLocks noGrp="1"/>
          </p:cNvSpPr>
          <p:nvPr>
            <p:ph idx="1"/>
          </p:nvPr>
        </p:nvSpPr>
        <p:spPr>
          <a:xfrm>
            <a:off x="457200" y="1000108"/>
            <a:ext cx="8229600" cy="5126055"/>
          </a:xfrm>
        </p:spPr>
        <p:txBody>
          <a:bodyPr>
            <a:normAutofit/>
          </a:bodyPr>
          <a:lstStyle/>
          <a:p>
            <a:pPr marL="514350" indent="-514350">
              <a:buNone/>
            </a:pPr>
            <a:r>
              <a:rPr lang="fr-FR" sz="3600" dirty="0" smtClean="0"/>
              <a:t>3. </a:t>
            </a:r>
            <a:r>
              <a:rPr lang="fr-FR" sz="3600" dirty="0" err="1" smtClean="0"/>
              <a:t>Proceder</a:t>
            </a:r>
            <a:r>
              <a:rPr lang="fr-FR" sz="3600" dirty="0" smtClean="0"/>
              <a:t> à une analyse des différents causes de tension</a:t>
            </a:r>
          </a:p>
          <a:p>
            <a:pPr marL="514350" indent="-514350">
              <a:buNone/>
            </a:pPr>
            <a:r>
              <a:rPr lang="fr-FR" sz="3600" dirty="0" smtClean="0"/>
              <a:t>4. Proposer des pistes de solutions</a:t>
            </a:r>
          </a:p>
          <a:p>
            <a:pPr marL="514350" indent="-514350">
              <a:buNone/>
            </a:pPr>
            <a:r>
              <a:rPr lang="fr-FR" sz="3600" dirty="0" smtClean="0"/>
              <a:t>5. Mettre en œuvre les actions de prévention</a:t>
            </a:r>
          </a:p>
          <a:p>
            <a:pPr marL="514350" indent="-514350">
              <a:buNone/>
            </a:pPr>
            <a:r>
              <a:rPr lang="fr-FR" sz="3600" dirty="0" smtClean="0"/>
              <a:t>6.  Evaluation et suivi durable des facteurs </a:t>
            </a:r>
            <a:r>
              <a:rPr lang="fr-FR" sz="3600" smtClean="0"/>
              <a:t>de risque</a:t>
            </a:r>
            <a:endParaRPr lang="fr-FR" dirty="0" smtClean="0"/>
          </a:p>
        </p:txBody>
      </p:sp>
    </p:spTree>
    <p:extLst>
      <p:ext uri="{BB962C8B-B14F-4D97-AF65-F5344CB8AC3E}">
        <p14:creationId xmlns:p14="http://schemas.microsoft.com/office/powerpoint/2010/main" val="31207580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404664"/>
            <a:ext cx="8229600" cy="5667542"/>
          </a:xfrm>
        </p:spPr>
        <p:txBody>
          <a:bodyPr>
            <a:normAutofit fontScale="90000"/>
          </a:bodyPr>
          <a:lstStyle/>
          <a:p>
            <a:pPr algn="l"/>
            <a:r>
              <a:rPr lang="fr-FR" sz="3600" u="sng" dirty="0" smtClean="0"/>
              <a:t>Pour en savoir plus </a:t>
            </a:r>
            <a:r>
              <a:rPr lang="fr-FR" sz="3600" dirty="0" smtClean="0"/>
              <a:t>:</a:t>
            </a:r>
            <a:br>
              <a:rPr lang="fr-FR" sz="3600" dirty="0" smtClean="0"/>
            </a:br>
            <a:r>
              <a:rPr lang="fr-FR" sz="3600" dirty="0" smtClean="0"/>
              <a:t>- </a:t>
            </a:r>
            <a:r>
              <a:rPr lang="fr-FR" sz="3600" dirty="0" err="1" smtClean="0"/>
              <a:t>Neboit</a:t>
            </a:r>
            <a:r>
              <a:rPr lang="fr-FR" sz="3600" dirty="0" smtClean="0"/>
              <a:t> M et </a:t>
            </a:r>
            <a:r>
              <a:rPr lang="fr-FR" sz="3600" dirty="0" err="1" smtClean="0"/>
              <a:t>Vézina</a:t>
            </a:r>
            <a:r>
              <a:rPr lang="fr-FR" sz="3600" dirty="0" smtClean="0"/>
              <a:t> M: stress au travail et santé psychique – éditions </a:t>
            </a:r>
            <a:r>
              <a:rPr lang="fr-FR" sz="3600" dirty="0" err="1" smtClean="0"/>
              <a:t>Octares</a:t>
            </a:r>
            <a:r>
              <a:rPr lang="fr-FR" sz="3600" dirty="0" smtClean="0"/>
              <a:t> 2007.</a:t>
            </a:r>
            <a:br>
              <a:rPr lang="fr-FR" sz="3600" dirty="0" smtClean="0"/>
            </a:br>
            <a:r>
              <a:rPr lang="fr-FR" sz="3600" dirty="0" smtClean="0"/>
              <a:t>- Falzon P : Ergonomie </a:t>
            </a:r>
            <a:br>
              <a:rPr lang="fr-FR" sz="3600" dirty="0" smtClean="0"/>
            </a:br>
            <a:r>
              <a:rPr lang="fr-FR" sz="3600" dirty="0" smtClean="0"/>
              <a:t>- dossiers du site Web INRS : </a:t>
            </a:r>
            <a:r>
              <a:rPr lang="fr-FR" sz="3600" dirty="0"/>
              <a:t>https://www.inrs.fr/</a:t>
            </a:r>
            <a:r>
              <a:rPr lang="fr-FR" sz="3600" dirty="0" smtClean="0"/>
              <a:t/>
            </a:r>
            <a:br>
              <a:rPr lang="fr-FR" sz="3600" dirty="0" smtClean="0"/>
            </a:br>
            <a:r>
              <a:rPr lang="fr-FR" sz="3600" dirty="0"/>
              <a:t>	</a:t>
            </a:r>
            <a:r>
              <a:rPr lang="fr-FR" sz="3600" dirty="0" smtClean="0"/>
              <a:t>- santé mentale au travail</a:t>
            </a:r>
            <a:br>
              <a:rPr lang="fr-FR" sz="3600" dirty="0" smtClean="0"/>
            </a:br>
            <a:r>
              <a:rPr lang="fr-FR" sz="3600" dirty="0"/>
              <a:t>	</a:t>
            </a:r>
            <a:r>
              <a:rPr lang="fr-FR" sz="3600" dirty="0" smtClean="0"/>
              <a:t>- le stress au travail</a:t>
            </a:r>
            <a:br>
              <a:rPr lang="fr-FR" sz="3600" dirty="0" smtClean="0"/>
            </a:br>
            <a:r>
              <a:rPr lang="fr-FR" sz="3600" dirty="0" smtClean="0"/>
              <a:t>- </a:t>
            </a:r>
            <a:r>
              <a:rPr lang="fr-FR" sz="3600" dirty="0"/>
              <a:t>Prévenir le stress et les facteurs psychosociaux au travail . </a:t>
            </a:r>
            <a:r>
              <a:rPr lang="fr-FR" sz="3600" dirty="0" err="1"/>
              <a:t>Sahler</a:t>
            </a:r>
            <a:r>
              <a:rPr lang="fr-FR" sz="3600" dirty="0"/>
              <a:t> B &amp; coll. édictions </a:t>
            </a:r>
            <a:r>
              <a:rPr lang="fr-FR" sz="3600" dirty="0" err="1"/>
              <a:t>anact</a:t>
            </a:r>
            <a:r>
              <a:rPr lang="fr-FR" sz="3600" dirty="0"/>
              <a:t>. </a:t>
            </a:r>
            <a:r>
              <a:rPr lang="fr-FR" sz="3600" dirty="0" smtClean="0"/>
              <a:t>2007</a:t>
            </a:r>
            <a:endParaRPr lang="fr-FR" dirty="0"/>
          </a:p>
        </p:txBody>
      </p:sp>
    </p:spTree>
    <p:extLst>
      <p:ext uri="{BB962C8B-B14F-4D97-AF65-F5344CB8AC3E}">
        <p14:creationId xmlns:p14="http://schemas.microsoft.com/office/powerpoint/2010/main" val="1734132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le stress?</a:t>
            </a:r>
            <a:endParaRPr lang="fr-FR" dirty="0"/>
          </a:p>
        </p:txBody>
      </p:sp>
      <p:sp>
        <p:nvSpPr>
          <p:cNvPr id="3" name="Espace réservé du contenu 2"/>
          <p:cNvSpPr>
            <a:spLocks noGrp="1"/>
          </p:cNvSpPr>
          <p:nvPr>
            <p:ph idx="1"/>
          </p:nvPr>
        </p:nvSpPr>
        <p:spPr/>
        <p:txBody>
          <a:bodyPr>
            <a:normAutofit/>
          </a:bodyPr>
          <a:lstStyle/>
          <a:p>
            <a:pPr>
              <a:buNone/>
            </a:pPr>
            <a:r>
              <a:rPr lang="fr-FR" dirty="0" smtClean="0"/>
              <a:t>Le stress, est il un phénomène nouveau ?</a:t>
            </a:r>
          </a:p>
          <a:p>
            <a:r>
              <a:rPr lang="fr-FR" dirty="0" smtClean="0"/>
              <a:t>Dans les 80’s, les sociétés nordiques étaient sous l’emprise du culte de « </a:t>
            </a:r>
            <a:r>
              <a:rPr lang="fr-FR" b="1" dirty="0" smtClean="0">
                <a:solidFill>
                  <a:srgbClr val="FF0000"/>
                </a:solidFill>
              </a:rPr>
              <a:t>l’excellence et la performance </a:t>
            </a:r>
            <a:r>
              <a:rPr lang="fr-FR" dirty="0" smtClean="0"/>
              <a:t>» </a:t>
            </a:r>
            <a:r>
              <a:rPr lang="fr-FR" dirty="0" smtClean="0">
                <a:sym typeface="Wingdings" pitchFamily="2" charset="2"/>
              </a:rPr>
              <a:t> développement d’un fléau : stress  les entreprises installent des psychologues pour apprendre aux employés la </a:t>
            </a:r>
            <a:r>
              <a:rPr lang="fr-FR" b="1" dirty="0" smtClean="0">
                <a:solidFill>
                  <a:srgbClr val="FF0000"/>
                </a:solidFill>
                <a:sym typeface="Wingdings" pitchFamily="2" charset="2"/>
              </a:rPr>
              <a:t>gestion du stress, la relaxation</a:t>
            </a:r>
            <a:r>
              <a:rPr lang="fr-FR" b="1" dirty="0" smtClean="0">
                <a:sym typeface="Wingdings" pitchFamily="2" charset="2"/>
              </a:rPr>
              <a:t>.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le stress?</a:t>
            </a:r>
            <a:endParaRPr lang="fr-FR" dirty="0"/>
          </a:p>
        </p:txBody>
      </p:sp>
      <p:sp>
        <p:nvSpPr>
          <p:cNvPr id="3" name="Espace réservé du contenu 2"/>
          <p:cNvSpPr>
            <a:spLocks noGrp="1"/>
          </p:cNvSpPr>
          <p:nvPr>
            <p:ph idx="1"/>
          </p:nvPr>
        </p:nvSpPr>
        <p:spPr/>
        <p:txBody>
          <a:bodyPr>
            <a:normAutofit/>
          </a:bodyPr>
          <a:lstStyle/>
          <a:p>
            <a:pPr>
              <a:buNone/>
            </a:pPr>
            <a:r>
              <a:rPr lang="fr-FR" dirty="0" smtClean="0"/>
              <a:t>Le stress, est il un phénomène nouveau ?</a:t>
            </a:r>
          </a:p>
          <a:p>
            <a:r>
              <a:rPr lang="fr-FR" dirty="0" smtClean="0">
                <a:sym typeface="Wingdings" pitchFamily="2" charset="2"/>
              </a:rPr>
              <a:t>La CEE (2000) et l’OMS (2004) : </a:t>
            </a:r>
          </a:p>
          <a:p>
            <a:pPr lvl="1"/>
            <a:r>
              <a:rPr lang="fr-FR" dirty="0" smtClean="0">
                <a:sym typeface="Wingdings" pitchFamily="2" charset="2"/>
              </a:rPr>
              <a:t> recommandent de « </a:t>
            </a:r>
            <a:r>
              <a:rPr lang="fr-FR" dirty="0" smtClean="0">
                <a:solidFill>
                  <a:srgbClr val="FF0000"/>
                </a:solidFill>
                <a:sym typeface="Wingdings" pitchFamily="2" charset="2"/>
              </a:rPr>
              <a:t>mettre en place des actions préventives et curatives sur le plan individuel et collectif</a:t>
            </a:r>
            <a:r>
              <a:rPr lang="fr-FR" dirty="0" smtClean="0">
                <a:sym typeface="Wingdings" pitchFamily="2" charset="2"/>
              </a:rPr>
              <a:t> » </a:t>
            </a:r>
            <a:r>
              <a:rPr lang="fr-FR" b="1" dirty="0" smtClean="0">
                <a:sym typeface="Wingdings" pitchFamily="2" charset="2"/>
              </a:rPr>
              <a:t>. </a:t>
            </a:r>
          </a:p>
          <a:p>
            <a:pPr lvl="1"/>
            <a:r>
              <a:rPr lang="fr-FR" b="1" dirty="0" smtClean="0">
                <a:sym typeface="Wingdings" pitchFamily="2" charset="2"/>
              </a:rPr>
              <a:t></a:t>
            </a:r>
            <a:r>
              <a:rPr lang="fr-FR" dirty="0" smtClean="0">
                <a:sym typeface="Wingdings" pitchFamily="2" charset="2"/>
              </a:rPr>
              <a:t>reconnaissent pour la première fois </a:t>
            </a:r>
            <a:r>
              <a:rPr lang="fr-FR" b="1" dirty="0" smtClean="0">
                <a:solidFill>
                  <a:srgbClr val="FF0000"/>
                </a:solidFill>
                <a:sym typeface="Wingdings" pitchFamily="2" charset="2"/>
              </a:rPr>
              <a:t>l’existence </a:t>
            </a:r>
            <a:r>
              <a:rPr lang="fr-FR" dirty="0" smtClean="0">
                <a:sym typeface="Wingdings" pitchFamily="2" charset="2"/>
              </a:rPr>
              <a:t>et surtout l’</a:t>
            </a:r>
            <a:r>
              <a:rPr lang="fr-FR" b="1" dirty="0" smtClean="0">
                <a:solidFill>
                  <a:srgbClr val="FF0000"/>
                </a:solidFill>
                <a:sym typeface="Wingdings" pitchFamily="2" charset="2"/>
              </a:rPr>
              <a:t>ampleur</a:t>
            </a:r>
            <a:r>
              <a:rPr lang="fr-FR" dirty="0" smtClean="0">
                <a:sym typeface="Wingdings" pitchFamily="2" charset="2"/>
              </a:rPr>
              <a:t> du </a:t>
            </a:r>
            <a:r>
              <a:rPr lang="fr-FR" b="1" dirty="0" smtClean="0">
                <a:solidFill>
                  <a:srgbClr val="0070C0"/>
                </a:solidFill>
                <a:sym typeface="Wingdings" pitchFamily="2" charset="2"/>
              </a:rPr>
              <a:t>harcèlement moral</a:t>
            </a:r>
            <a:r>
              <a:rPr lang="fr-FR" dirty="0" smtClean="0">
                <a:sym typeface="Wingdings" pitchFamily="2" charset="2"/>
              </a:rPr>
              <a:t> et de la </a:t>
            </a:r>
            <a:r>
              <a:rPr lang="fr-FR" b="1" dirty="0" smtClean="0">
                <a:solidFill>
                  <a:srgbClr val="0070C0"/>
                </a:solidFill>
                <a:sym typeface="Wingdings" pitchFamily="2" charset="2"/>
              </a:rPr>
              <a:t>violence</a:t>
            </a:r>
            <a:r>
              <a:rPr lang="fr-FR" dirty="0" smtClean="0">
                <a:sym typeface="Wingdings" pitchFamily="2" charset="2"/>
              </a:rPr>
              <a:t> au travail</a:t>
            </a:r>
            <a:endParaRPr lang="fr-FR" b="1" dirty="0" smtClean="0">
              <a:sym typeface="Wingdings" pitchFamily="2" charset="2"/>
            </a:endParaRPr>
          </a:p>
          <a:p>
            <a:pPr lvl="1"/>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Pourquoi le stress?</a:t>
            </a:r>
            <a:endParaRPr lang="fr-FR" dirty="0"/>
          </a:p>
        </p:txBody>
      </p:sp>
      <p:sp>
        <p:nvSpPr>
          <p:cNvPr id="3" name="Espace réservé du contenu 2"/>
          <p:cNvSpPr>
            <a:spLocks noGrp="1"/>
          </p:cNvSpPr>
          <p:nvPr>
            <p:ph idx="1"/>
          </p:nvPr>
        </p:nvSpPr>
        <p:spPr/>
        <p:txBody>
          <a:bodyPr>
            <a:normAutofit fontScale="92500"/>
          </a:bodyPr>
          <a:lstStyle/>
          <a:p>
            <a:pPr>
              <a:buNone/>
            </a:pPr>
            <a:r>
              <a:rPr lang="fr-FR" dirty="0" smtClean="0"/>
              <a:t>Le stress est il un phénomène récent?</a:t>
            </a:r>
          </a:p>
          <a:p>
            <a:pPr>
              <a:buNone/>
            </a:pPr>
            <a:r>
              <a:rPr lang="fr-FR" dirty="0" smtClean="0"/>
              <a:t>Pourtant, le mot stress a été utilisé pour la première fois par  </a:t>
            </a:r>
            <a:r>
              <a:rPr lang="fr-FR" dirty="0"/>
              <a:t>H</a:t>
            </a:r>
            <a:r>
              <a:rPr lang="fr-FR" dirty="0" smtClean="0"/>
              <a:t>ans Selye en 1936 qui le définit comme « </a:t>
            </a:r>
            <a:r>
              <a:rPr lang="fr-FR" b="1" dirty="0" smtClean="0">
                <a:solidFill>
                  <a:srgbClr val="FF0000"/>
                </a:solidFill>
              </a:rPr>
              <a:t>a non-</a:t>
            </a:r>
            <a:r>
              <a:rPr lang="fr-FR" b="1" dirty="0" err="1" smtClean="0">
                <a:solidFill>
                  <a:srgbClr val="FF0000"/>
                </a:solidFill>
              </a:rPr>
              <a:t>specific</a:t>
            </a:r>
            <a:r>
              <a:rPr lang="fr-FR" b="1" dirty="0" smtClean="0">
                <a:solidFill>
                  <a:srgbClr val="FF0000"/>
                </a:solidFill>
              </a:rPr>
              <a:t> </a:t>
            </a:r>
            <a:r>
              <a:rPr lang="fr-FR" b="1" dirty="0" err="1" smtClean="0">
                <a:solidFill>
                  <a:srgbClr val="FF0000"/>
                </a:solidFill>
              </a:rPr>
              <a:t>response</a:t>
            </a:r>
            <a:r>
              <a:rPr lang="fr-FR" b="1" dirty="0" smtClean="0">
                <a:solidFill>
                  <a:srgbClr val="FF0000"/>
                </a:solidFill>
              </a:rPr>
              <a:t> of the body to </a:t>
            </a:r>
            <a:r>
              <a:rPr lang="fr-FR" b="1" dirty="0" err="1" smtClean="0">
                <a:solidFill>
                  <a:srgbClr val="FF0000"/>
                </a:solidFill>
              </a:rPr>
              <a:t>any</a:t>
            </a:r>
            <a:r>
              <a:rPr lang="fr-FR" b="1" dirty="0" smtClean="0">
                <a:solidFill>
                  <a:srgbClr val="FF0000"/>
                </a:solidFill>
              </a:rPr>
              <a:t> </a:t>
            </a:r>
            <a:r>
              <a:rPr lang="fr-FR" b="1" dirty="0" err="1" smtClean="0">
                <a:solidFill>
                  <a:srgbClr val="FF0000"/>
                </a:solidFill>
              </a:rPr>
              <a:t>demand</a:t>
            </a:r>
            <a:r>
              <a:rPr lang="fr-FR" b="1" dirty="0" smtClean="0">
                <a:solidFill>
                  <a:srgbClr val="FF0000"/>
                </a:solidFill>
              </a:rPr>
              <a:t> for change</a:t>
            </a:r>
            <a:r>
              <a:rPr lang="fr-FR" dirty="0" smtClean="0"/>
              <a:t>. » </a:t>
            </a:r>
          </a:p>
          <a:p>
            <a:pPr>
              <a:buNone/>
            </a:pPr>
            <a:r>
              <a:rPr lang="fr-FR" dirty="0" smtClean="0"/>
              <a:t>Le « </a:t>
            </a:r>
            <a:r>
              <a:rPr lang="fr-FR" b="1" dirty="0" smtClean="0">
                <a:solidFill>
                  <a:srgbClr val="FF0000"/>
                </a:solidFill>
              </a:rPr>
              <a:t>stress </a:t>
            </a:r>
            <a:r>
              <a:rPr lang="fr-FR" dirty="0" smtClean="0"/>
              <a:t>» est décrit donc pour expliquer des symptômes définis comme étant le « </a:t>
            </a:r>
            <a:r>
              <a:rPr lang="fr-FR" b="1" dirty="0" err="1" smtClean="0">
                <a:solidFill>
                  <a:srgbClr val="FF0000"/>
                </a:solidFill>
              </a:rPr>
              <a:t>strain</a:t>
            </a:r>
            <a:r>
              <a:rPr lang="fr-FR" dirty="0" smtClean="0"/>
              <a:t> » (</a:t>
            </a:r>
            <a:r>
              <a:rPr lang="fr-FR" dirty="0" err="1" smtClean="0"/>
              <a:t>strain</a:t>
            </a:r>
            <a:r>
              <a:rPr lang="fr-FR" dirty="0" smtClean="0"/>
              <a:t> </a:t>
            </a:r>
            <a:r>
              <a:rPr lang="fr-FR" dirty="0" err="1" smtClean="0"/>
              <a:t>then</a:t>
            </a:r>
            <a:r>
              <a:rPr lang="fr-FR" dirty="0" smtClean="0"/>
              <a:t> stress = </a:t>
            </a:r>
            <a:r>
              <a:rPr lang="ar-DZ" dirty="0" smtClean="0"/>
              <a:t>الضغط ثم التوتر</a:t>
            </a:r>
            <a:r>
              <a:rPr lang="fr-FR" dirty="0" smtClean="0"/>
              <a:t> )</a:t>
            </a:r>
            <a:r>
              <a:rPr lang="fr-FR" dirty="0" smtClean="0">
                <a:sym typeface="Wingdings" pitchFamily="2" charset="2"/>
              </a:rPr>
              <a:t> il faut donc le définir, l’identifier, le mesurer pour le prévenir </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794" y="5357826"/>
            <a:ext cx="5486400" cy="785818"/>
          </a:xfrm>
        </p:spPr>
        <p:txBody>
          <a:bodyPr/>
          <a:lstStyle/>
          <a:p>
            <a:pPr algn="ctr"/>
            <a:r>
              <a:rPr lang="fr-FR" sz="3200" dirty="0" smtClean="0"/>
              <a:t>Hans</a:t>
            </a:r>
            <a:r>
              <a:rPr lang="fr-FR" dirty="0" smtClean="0"/>
              <a:t> </a:t>
            </a:r>
            <a:r>
              <a:rPr lang="fr-FR" sz="3200" dirty="0" smtClean="0"/>
              <a:t>Selye</a:t>
            </a:r>
            <a:r>
              <a:rPr lang="fr-FR" dirty="0" smtClean="0"/>
              <a:t> </a:t>
            </a:r>
            <a:endParaRPr lang="fr-FR" dirty="0"/>
          </a:p>
        </p:txBody>
      </p:sp>
      <p:pic>
        <p:nvPicPr>
          <p:cNvPr id="5" name="Espace réservé pour une image  4" descr="Résultat de recherche d'images pour &quot;henry selye&quot;"/>
          <p:cNvPicPr>
            <a:picLocks noGrp="1"/>
          </p:cNvPicPr>
          <p:nvPr>
            <p:ph type="pic" idx="1"/>
          </p:nvPr>
        </p:nvPicPr>
        <p:blipFill>
          <a:blip r:embed="rId2"/>
          <a:srcRect t="3589" b="3589"/>
          <a:stretch>
            <a:fillRect/>
          </a:stretch>
        </p:blipFill>
        <p:spPr bwMode="auto">
          <a:xfrm>
            <a:off x="1000100" y="357166"/>
            <a:ext cx="7000924" cy="5000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pour une image  4" descr="Résultat de recherche d'images pour &quot;henry selye&quot;"/>
          <p:cNvPicPr>
            <a:picLocks noGrp="1"/>
          </p:cNvPicPr>
          <p:nvPr>
            <p:ph type="pic" idx="1"/>
          </p:nvPr>
        </p:nvPicPr>
        <p:blipFill>
          <a:blip r:embed="rId2"/>
          <a:srcRect l="11841" r="11841"/>
          <a:stretch>
            <a:fillRect/>
          </a:stretch>
        </p:blipFill>
        <p:spPr bwMode="auto">
          <a:xfrm>
            <a:off x="928662" y="285728"/>
            <a:ext cx="7572428" cy="55007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ress without distress"/>
          <p:cNvPicPr>
            <a:picLocks noGrp="1" noChangeAspect="1" noChangeArrowheads="1"/>
          </p:cNvPicPr>
          <p:nvPr>
            <p:ph type="pic" idx="4294967295"/>
          </p:nvPr>
        </p:nvPicPr>
        <p:blipFill>
          <a:blip r:embed="rId2"/>
          <a:srcRect t="12500" b="12500"/>
          <a:stretch>
            <a:fillRect/>
          </a:stretch>
        </p:blipFill>
        <p:spPr bwMode="auto">
          <a:xfrm>
            <a:off x="1" y="571500"/>
            <a:ext cx="3643306" cy="4114800"/>
          </a:xfrm>
          <a:prstGeom prst="rect">
            <a:avLst/>
          </a:prstGeom>
          <a:noFill/>
        </p:spPr>
      </p:pic>
      <p:pic>
        <p:nvPicPr>
          <p:cNvPr id="1028" name="Picture 4" descr="By Selye, Hans ( Author ) [ The Stress of Life (Revised) By Mar-1978 Paperback"/>
          <p:cNvPicPr>
            <a:picLocks noChangeAspect="1" noChangeArrowheads="1"/>
          </p:cNvPicPr>
          <p:nvPr/>
        </p:nvPicPr>
        <p:blipFill>
          <a:blip r:embed="rId3"/>
          <a:srcRect/>
          <a:stretch>
            <a:fillRect/>
          </a:stretch>
        </p:blipFill>
        <p:spPr bwMode="auto">
          <a:xfrm>
            <a:off x="3428992" y="642918"/>
            <a:ext cx="2714644" cy="4000528"/>
          </a:xfrm>
          <a:prstGeom prst="rect">
            <a:avLst/>
          </a:prstGeom>
          <a:noFill/>
        </p:spPr>
      </p:pic>
      <p:pic>
        <p:nvPicPr>
          <p:cNvPr id="1030" name="Picture 6" descr="[(Advances in Psychoneuroimmunology: Proceedings of the Third Hans Selye Symposium on Neuroendocrinology and Stress Held in Budapest, Hungary, August 17-21, 1992)] [Author: Istvan Berczi] published on (January, 1995)"/>
          <p:cNvPicPr>
            <a:picLocks noChangeAspect="1" noChangeArrowheads="1"/>
          </p:cNvPicPr>
          <p:nvPr/>
        </p:nvPicPr>
        <p:blipFill>
          <a:blip r:embed="rId4"/>
          <a:srcRect/>
          <a:stretch>
            <a:fillRect/>
          </a:stretch>
        </p:blipFill>
        <p:spPr bwMode="auto">
          <a:xfrm>
            <a:off x="6215074" y="714356"/>
            <a:ext cx="2928926" cy="414340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2203</TotalTime>
  <Words>1259</Words>
  <Application>Microsoft Office PowerPoint</Application>
  <PresentationFormat>Affichage à l'écran (4:3)</PresentationFormat>
  <Paragraphs>159</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Le stress au travail</vt:lpstr>
      <vt:lpstr>Plan du cours</vt:lpstr>
      <vt:lpstr>Pourquoi un cours sur le stress?</vt:lpstr>
      <vt:lpstr>Pourquoi le stress?</vt:lpstr>
      <vt:lpstr>Pourquoi le stress?</vt:lpstr>
      <vt:lpstr>Pourquoi le stress?</vt:lpstr>
      <vt:lpstr>Hans Selye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Plan du cours</vt:lpstr>
      <vt:lpstr>Mécanismes physiologiques</vt:lpstr>
      <vt:lpstr>Présentation PowerPoint</vt:lpstr>
      <vt:lpstr>Présentation PowerPoint</vt:lpstr>
      <vt:lpstr>Plan du cours</vt:lpstr>
      <vt:lpstr>Présentation PowerPoint</vt:lpstr>
      <vt:lpstr>Présentation PowerPoint</vt:lpstr>
      <vt:lpstr>Présentation PowerPoint</vt:lpstr>
      <vt:lpstr>Présentation PowerPoint</vt:lpstr>
      <vt:lpstr>Plan du cours</vt:lpstr>
      <vt:lpstr>1. Les facteurs de stress au travail</vt:lpstr>
      <vt:lpstr>1. Facteurs de stress liés au contexte professionnel</vt:lpstr>
      <vt:lpstr>2. Les facteurs de stress liés à la personnalité</vt:lpstr>
      <vt:lpstr>Plan du cours</vt:lpstr>
      <vt:lpstr>STRATEGIE DE PREVENTION</vt:lpstr>
      <vt:lpstr>STRATEGIE DE PREVENTION</vt:lpstr>
      <vt:lpstr>STRATEGIE DE PREVENTION</vt:lpstr>
      <vt:lpstr>STRATEGIE DE PREVENTION</vt:lpstr>
      <vt:lpstr>STRATEGIE DE PREVENTION</vt:lpstr>
      <vt:lpstr>Pour en savoir plus : - Neboit M et Vézina M: stress au travail et santé psychique – éditions Octares 2007. - Falzon P : Ergonomie  - dossiers du site Web INRS : https://www.inrs.fr/  - santé mentale au travail  - le stress au travail - Prévenir le stress et les facteurs psychosociaux au travail . Sahler B &amp; coll. édictions anact. 2007</vt:lpstr>
    </vt:vector>
  </TitlesOfParts>
  <Company>Sweet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HSST64 « communication des risques et gestion du stress en situation de travail »</dc:title>
  <dc:creator>bleuxp</dc:creator>
  <cp:lastModifiedBy>perso</cp:lastModifiedBy>
  <cp:revision>81</cp:revision>
  <dcterms:created xsi:type="dcterms:W3CDTF">2016-03-07T20:40:50Z</dcterms:created>
  <dcterms:modified xsi:type="dcterms:W3CDTF">2020-12-24T19:11:49Z</dcterms:modified>
</cp:coreProperties>
</file>