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79" r:id="rId3"/>
    <p:sldId id="280" r:id="rId4"/>
    <p:sldId id="286" r:id="rId5"/>
    <p:sldId id="281" r:id="rId6"/>
    <p:sldId id="287" r:id="rId7"/>
    <p:sldId id="288" r:id="rId8"/>
    <p:sldId id="289"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82" r:id="rId32"/>
    <p:sldId id="283" r:id="rId33"/>
    <p:sldId id="284" r:id="rId34"/>
    <p:sldId id="285"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951DB-6BAC-4051-A647-1CC18F714F5A}" type="datetimeFigureOut">
              <a:rPr lang="fr-FR" smtClean="0"/>
              <a:pPr/>
              <a:t>23/02/2020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3AFE68-FFEF-4574-9C6A-C528CA211B8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E3AFE68-FFEF-4574-9C6A-C528CA211B8A}"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E3AFE68-FFEF-4574-9C6A-C528CA211B8A}" type="slidenum">
              <a:rPr lang="fr-FR" smtClean="0"/>
              <a:pPr/>
              <a:t>10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E3AFE68-FFEF-4574-9C6A-C528CA211B8A}" type="slidenum">
              <a:rPr lang="fr-FR" smtClean="0"/>
              <a:pPr/>
              <a:t>18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E3AFE68-FFEF-4574-9C6A-C528CA211B8A}" type="slidenum">
              <a:rPr lang="fr-FR" smtClean="0"/>
              <a:pPr/>
              <a:t>28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E3AFE68-FFEF-4574-9C6A-C528CA211B8A}" type="slidenum">
              <a:rPr lang="fr-FR" smtClean="0"/>
              <a:pPr/>
              <a:t>29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779E00BA-1ED0-4592-B82C-E7E721A056B9}"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9E00BA-1ED0-4592-B82C-E7E721A056B9}"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79E00BA-1ED0-4592-B82C-E7E721A056B9}"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6C1174F-2107-402B-8EF5-10994F0666FE}" type="datetimeFigureOut">
              <a:rPr lang="fr-FR" smtClean="0"/>
              <a:pPr/>
              <a:t>23/02/2020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9E00BA-1ED0-4592-B82C-E7E721A056B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56C1174F-2107-402B-8EF5-10994F0666FE}" type="datetimeFigureOut">
              <a:rPr lang="fr-FR" smtClean="0"/>
              <a:pPr/>
              <a:t>23/02/2020</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779E00BA-1ED0-4592-B82C-E7E721A056B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6C1174F-2107-402B-8EF5-10994F0666FE}" type="datetimeFigureOut">
              <a:rPr lang="fr-FR" smtClean="0"/>
              <a:pPr/>
              <a:t>23/02/2020</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79E00BA-1ED0-4592-B82C-E7E721A056B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14348" y="571480"/>
            <a:ext cx="7772400" cy="1470025"/>
          </a:xfrm>
          <a:solidFill>
            <a:schemeClr val="tx1"/>
          </a:solidFill>
        </p:spPr>
        <p:txBody>
          <a:bodyPr/>
          <a:lstStyle/>
          <a:p>
            <a:r>
              <a:rPr lang="en-US" sz="3200" b="1" dirty="0">
                <a:solidFill>
                  <a:schemeClr val="bg1"/>
                </a:solidFill>
                <a:effectLst>
                  <a:outerShdw blurRad="38100" dist="38100" dir="2700000" algn="tl">
                    <a:srgbClr val="808080"/>
                  </a:outerShdw>
                </a:effectLst>
                <a:latin typeface="Bookman Old Style" pitchFamily="18" charset="0"/>
              </a:rPr>
              <a:t>The Love Song of J. Alfred </a:t>
            </a:r>
            <a:r>
              <a:rPr lang="en-US" sz="3200" b="1" dirty="0" err="1">
                <a:solidFill>
                  <a:schemeClr val="bg1"/>
                </a:solidFill>
                <a:effectLst>
                  <a:outerShdw blurRad="38100" dist="38100" dir="2700000" algn="tl">
                    <a:srgbClr val="808080"/>
                  </a:outerShdw>
                </a:effectLst>
                <a:latin typeface="Bookman Old Style" pitchFamily="18" charset="0"/>
              </a:rPr>
              <a:t>Prufrock</a:t>
            </a:r>
            <a:r>
              <a:rPr lang="en-US" b="1">
                <a:solidFill>
                  <a:schemeClr val="bg1"/>
                </a:solidFill>
                <a:effectLst>
                  <a:outerShdw blurRad="38100" dist="38100" dir="2700000" algn="tl">
                    <a:srgbClr val="808080"/>
                  </a:outerShdw>
                </a:effectLst>
                <a:latin typeface="Bookman Old Style" pitchFamily="18" charset="0"/>
              </a:rPr>
              <a:t> </a:t>
            </a:r>
          </a:p>
        </p:txBody>
      </p:sp>
      <p:sp>
        <p:nvSpPr>
          <p:cNvPr id="3" name="Sous-titre 2"/>
          <p:cNvSpPr>
            <a:spLocks noGrp="1"/>
          </p:cNvSpPr>
          <p:nvPr>
            <p:ph type="subTitle" idx="1"/>
          </p:nvPr>
        </p:nvSpPr>
        <p:spPr>
          <a:xfrm>
            <a:off x="5143504" y="3886200"/>
            <a:ext cx="2628896" cy="757246"/>
          </a:xfrm>
        </p:spPr>
        <p:txBody>
          <a:bodyPr>
            <a:normAutofit/>
          </a:bodyPr>
          <a:lstStyle/>
          <a:p>
            <a:r>
              <a:rPr lang="en-US" b="1" dirty="0" smtClean="0">
                <a:solidFill>
                  <a:schemeClr val="tx1"/>
                </a:solidFill>
                <a:effectLst>
                  <a:outerShdw blurRad="38100" dist="38100" dir="2700000" algn="tl">
                    <a:srgbClr val="C0C0C0"/>
                  </a:outerShdw>
                </a:effectLst>
                <a:latin typeface="New times roman"/>
              </a:rPr>
              <a:t>by T.S. Eliot</a:t>
            </a:r>
          </a:p>
          <a:p>
            <a:endParaRPr lang="fr-FR" dirty="0">
              <a:solidFill>
                <a:schemeClr val="tx1"/>
              </a:solidFill>
              <a:latin typeface="New times roman"/>
            </a:endParaRPr>
          </a:p>
        </p:txBody>
      </p:sp>
      <p:pic>
        <p:nvPicPr>
          <p:cNvPr id="5" name="Picture 9" descr="eliot"/>
          <p:cNvPicPr>
            <a:picLocks noChangeAspect="1" noChangeArrowheads="1"/>
          </p:cNvPicPr>
          <p:nvPr/>
        </p:nvPicPr>
        <p:blipFill>
          <a:blip r:embed="rId2"/>
          <a:srcRect/>
          <a:stretch>
            <a:fillRect/>
          </a:stretch>
        </p:blipFill>
        <p:spPr bwMode="auto">
          <a:xfrm>
            <a:off x="533400" y="2428868"/>
            <a:ext cx="4089400" cy="42005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pPr algn="ctr"/>
            <a:r>
              <a:rPr lang="fr-FR" dirty="0" err="1" smtClean="0"/>
              <a:t>Dante’s</a:t>
            </a:r>
            <a:r>
              <a:rPr lang="fr-FR" dirty="0" smtClean="0"/>
              <a:t> </a:t>
            </a:r>
            <a:r>
              <a:rPr lang="fr-FR" i="1" dirty="0" smtClean="0"/>
              <a:t>Divine </a:t>
            </a:r>
            <a:r>
              <a:rPr lang="fr-FR" i="1" dirty="0" err="1" smtClean="0"/>
              <a:t>Comedy</a:t>
            </a:r>
            <a:endParaRPr lang="fr-FR" dirty="0"/>
          </a:p>
        </p:txBody>
      </p:sp>
      <p:sp>
        <p:nvSpPr>
          <p:cNvPr id="3" name="Espace réservé du contenu 2"/>
          <p:cNvSpPr>
            <a:spLocks noGrp="1"/>
          </p:cNvSpPr>
          <p:nvPr>
            <p:ph idx="1"/>
          </p:nvPr>
        </p:nvSpPr>
        <p:spPr>
          <a:xfrm>
            <a:off x="457200" y="1071546"/>
            <a:ext cx="8229600" cy="5054617"/>
          </a:xfrm>
        </p:spPr>
        <p:txBody>
          <a:bodyPr>
            <a:normAutofit/>
          </a:bodyPr>
          <a:lstStyle/>
          <a:p>
            <a:pPr algn="just">
              <a:lnSpc>
                <a:spcPct val="80000"/>
              </a:lnSpc>
              <a:buFontTx/>
              <a:buNone/>
            </a:pPr>
            <a:r>
              <a:rPr lang="en-US" sz="3600" b="1" dirty="0" smtClean="0">
                <a:latin typeface="Courier New" pitchFamily="49" charset="0"/>
              </a:rPr>
              <a:t> </a:t>
            </a:r>
            <a:r>
              <a:rPr lang="en-US" sz="2400" dirty="0" smtClean="0">
                <a:latin typeface="New times roman"/>
              </a:rPr>
              <a:t>Dante’s reputation as an outstanding poet is due to his masterpiece, the </a:t>
            </a:r>
            <a:r>
              <a:rPr lang="en-US" sz="2400" i="1" dirty="0" smtClean="0">
                <a:effectLst>
                  <a:outerShdw blurRad="38100" dist="38100" dir="2700000" algn="tl">
                    <a:srgbClr val="FFFFFF"/>
                  </a:outerShdw>
                </a:effectLst>
                <a:latin typeface="New times roman"/>
              </a:rPr>
              <a:t>Divine Comedy</a:t>
            </a:r>
            <a:r>
              <a:rPr lang="en-US" sz="2400" i="1" dirty="0" smtClean="0">
                <a:latin typeface="New times roman"/>
              </a:rPr>
              <a:t>,</a:t>
            </a:r>
            <a:r>
              <a:rPr lang="en-US" sz="2400" dirty="0" smtClean="0">
                <a:latin typeface="New times roman"/>
              </a:rPr>
              <a:t> a long poem (more than 14,000 lines) that recounts a tale of a journey through </a:t>
            </a:r>
            <a:r>
              <a:rPr lang="en-US" sz="2400" dirty="0" smtClean="0">
                <a:effectLst>
                  <a:outerShdw blurRad="38100" dist="38100" dir="2700000" algn="tl">
                    <a:srgbClr val="FFFFFF"/>
                  </a:outerShdw>
                </a:effectLst>
                <a:latin typeface="New times roman"/>
              </a:rPr>
              <a:t>Hell, Purgatory, and Heaven,</a:t>
            </a:r>
            <a:r>
              <a:rPr lang="en-US" sz="2400" dirty="0" smtClean="0">
                <a:latin typeface="New times roman"/>
              </a:rPr>
              <a:t> and is divided into these three parts. </a:t>
            </a:r>
          </a:p>
          <a:p>
            <a:pPr algn="just">
              <a:buFontTx/>
              <a:buNone/>
            </a:pPr>
            <a:r>
              <a:rPr lang="en-US" sz="2400" u="sng" dirty="0" smtClean="0">
                <a:latin typeface="New times roman"/>
              </a:rPr>
              <a:t>-Brief Summary of The Inferno </a:t>
            </a:r>
          </a:p>
          <a:p>
            <a:pPr algn="just">
              <a:buFontTx/>
              <a:buNone/>
            </a:pPr>
            <a:r>
              <a:rPr lang="en-US" sz="2400" dirty="0" smtClean="0">
                <a:latin typeface="New times roman"/>
              </a:rPr>
              <a:t>     On Good Friday in year 1300, Dante is lost in a dark wood. He encounters the ghost of long-dead Roman poet Virgil. Virgil offers to lead Dante to Heaven so Dante can be reunited with his beloved deceased wife, Beatrice. However, in order to reach Heaven, Virgil and Dante must travel through Hell first. </a:t>
            </a:r>
            <a:r>
              <a:rPr lang="en-US" sz="2400" u="sng" dirty="0" smtClean="0">
                <a:latin typeface="New times roman"/>
              </a:rPr>
              <a:t>The Inferno</a:t>
            </a:r>
            <a:r>
              <a:rPr lang="en-US" sz="2400" dirty="0" smtClean="0">
                <a:latin typeface="New times roman"/>
              </a:rPr>
              <a:t> chronicles this journey through the </a:t>
            </a:r>
            <a:r>
              <a:rPr lang="en-US" sz="2400" u="sng" dirty="0" smtClean="0">
                <a:effectLst>
                  <a:outerShdw blurRad="38100" dist="38100" dir="2700000" algn="tl">
                    <a:srgbClr val="FFFFFF"/>
                  </a:outerShdw>
                </a:effectLst>
                <a:latin typeface="New times roman"/>
              </a:rPr>
              <a:t>9 circles of Hell</a:t>
            </a:r>
            <a:r>
              <a:rPr lang="en-US" sz="2400" dirty="0" smtClean="0">
                <a:latin typeface="New times roman"/>
              </a:rPr>
              <a:t>. </a:t>
            </a:r>
            <a:endParaRPr lang="fr-FR" sz="2400" dirty="0">
              <a:latin typeface="New times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pPr algn="ctr"/>
            <a:r>
              <a:rPr lang="en-US" b="1" dirty="0" smtClean="0">
                <a:latin typeface="Courier New" pitchFamily="49" charset="0"/>
              </a:rPr>
              <a:t>Canto XXVII, 61-66</a:t>
            </a:r>
            <a:endParaRPr lang="fr-FR" dirty="0"/>
          </a:p>
        </p:txBody>
      </p:sp>
      <p:sp>
        <p:nvSpPr>
          <p:cNvPr id="3" name="Espace réservé du contenu 2"/>
          <p:cNvSpPr>
            <a:spLocks noGrp="1"/>
          </p:cNvSpPr>
          <p:nvPr>
            <p:ph idx="1"/>
          </p:nvPr>
        </p:nvSpPr>
        <p:spPr>
          <a:xfrm>
            <a:off x="428596" y="1142984"/>
            <a:ext cx="8229600" cy="4840303"/>
          </a:xfrm>
        </p:spPr>
        <p:txBody>
          <a:bodyPr>
            <a:normAutofit/>
          </a:bodyPr>
          <a:lstStyle/>
          <a:p>
            <a:pPr algn="just">
              <a:lnSpc>
                <a:spcPct val="120000"/>
              </a:lnSpc>
              <a:buFontTx/>
              <a:buNone/>
            </a:pPr>
            <a:r>
              <a:rPr lang="en-US" sz="2300" dirty="0" smtClean="0">
                <a:latin typeface="New times roman"/>
              </a:rPr>
              <a:t>The poem begins with a quotation from </a:t>
            </a:r>
          </a:p>
          <a:p>
            <a:pPr algn="ctr">
              <a:lnSpc>
                <a:spcPct val="120000"/>
              </a:lnSpc>
              <a:buFontTx/>
              <a:buNone/>
            </a:pPr>
            <a:r>
              <a:rPr lang="en-US" sz="2300" dirty="0" smtClean="0">
                <a:latin typeface="New times roman"/>
              </a:rPr>
              <a:t>Dante's </a:t>
            </a:r>
            <a:r>
              <a:rPr lang="en-US" sz="2300" u="sng" dirty="0" smtClean="0">
                <a:effectLst>
                  <a:outerShdw blurRad="38100" dist="38100" dir="2700000" algn="tl">
                    <a:srgbClr val="FFFFFF"/>
                  </a:outerShdw>
                </a:effectLst>
                <a:latin typeface="New times roman"/>
              </a:rPr>
              <a:t>Inferno</a:t>
            </a:r>
            <a:r>
              <a:rPr lang="en-US" sz="2300" dirty="0" smtClean="0">
                <a:latin typeface="New times roman"/>
              </a:rPr>
              <a:t> (XXVII, 61-66), </a:t>
            </a:r>
          </a:p>
          <a:p>
            <a:pPr algn="just">
              <a:lnSpc>
                <a:spcPct val="120000"/>
              </a:lnSpc>
              <a:buFontTx/>
              <a:buNone/>
            </a:pPr>
            <a:r>
              <a:rPr lang="en-US" sz="2300" dirty="0" smtClean="0">
                <a:latin typeface="New times roman"/>
              </a:rPr>
              <a:t>which translates as:</a:t>
            </a:r>
            <a:endParaRPr lang="en-US" sz="2300" i="1" dirty="0" smtClean="0">
              <a:latin typeface="New times roman"/>
            </a:endParaRPr>
          </a:p>
          <a:p>
            <a:pPr algn="just">
              <a:lnSpc>
                <a:spcPct val="120000"/>
              </a:lnSpc>
              <a:buFontTx/>
              <a:buNone/>
            </a:pPr>
            <a:r>
              <a:rPr lang="en-US" sz="2300" dirty="0" smtClean="0">
                <a:latin typeface="New times roman"/>
              </a:rPr>
              <a:t>“If I believed that my answer would be </a:t>
            </a:r>
          </a:p>
          <a:p>
            <a:pPr algn="just">
              <a:lnSpc>
                <a:spcPct val="120000"/>
              </a:lnSpc>
              <a:buFontTx/>
              <a:buNone/>
            </a:pPr>
            <a:r>
              <a:rPr lang="en-US" sz="2300" dirty="0" smtClean="0">
                <a:latin typeface="New times roman"/>
              </a:rPr>
              <a:t>To someone who would ever return to earth, </a:t>
            </a:r>
          </a:p>
          <a:p>
            <a:pPr algn="just">
              <a:lnSpc>
                <a:spcPct val="120000"/>
              </a:lnSpc>
              <a:buFontTx/>
              <a:buNone/>
            </a:pPr>
            <a:r>
              <a:rPr lang="en-US" sz="2300" dirty="0" smtClean="0">
                <a:latin typeface="New times roman"/>
              </a:rPr>
              <a:t>This flame would move no more, </a:t>
            </a:r>
          </a:p>
          <a:p>
            <a:pPr algn="just">
              <a:lnSpc>
                <a:spcPct val="120000"/>
              </a:lnSpc>
              <a:buFontTx/>
              <a:buNone/>
            </a:pPr>
            <a:r>
              <a:rPr lang="en-US" sz="2300" dirty="0" smtClean="0">
                <a:latin typeface="New times roman"/>
              </a:rPr>
              <a:t>But because no one from this gulf </a:t>
            </a:r>
          </a:p>
          <a:p>
            <a:pPr algn="just">
              <a:lnSpc>
                <a:spcPct val="120000"/>
              </a:lnSpc>
              <a:buFontTx/>
              <a:buNone/>
            </a:pPr>
            <a:r>
              <a:rPr lang="en-US" sz="2300" dirty="0" smtClean="0">
                <a:latin typeface="New times roman"/>
              </a:rPr>
              <a:t>Has ever returned alive, if what I hear is true, </a:t>
            </a:r>
          </a:p>
          <a:p>
            <a:pPr algn="just">
              <a:lnSpc>
                <a:spcPct val="120000"/>
              </a:lnSpc>
              <a:buFontTx/>
              <a:buNone/>
            </a:pPr>
            <a:r>
              <a:rPr lang="en-US" sz="2300" dirty="0" smtClean="0">
                <a:latin typeface="New times roman"/>
              </a:rPr>
              <a:t>I can reply with no fear of infamy.”</a:t>
            </a:r>
          </a:p>
          <a:p>
            <a:pPr algn="just">
              <a:lnSpc>
                <a:spcPct val="120000"/>
              </a:lnSpc>
              <a:buFontTx/>
              <a:buNone/>
            </a:pPr>
            <a:endParaRPr lang="en-US" sz="7200" dirty="0" smtClean="0">
              <a:latin typeface="New times roman"/>
            </a:endParaRPr>
          </a:p>
          <a:p>
            <a:pPr algn="just">
              <a:lnSpc>
                <a:spcPct val="120000"/>
              </a:lnSpc>
              <a:buFontTx/>
              <a:buNone/>
            </a:pPr>
            <a:endParaRPr lang="en-US" sz="7200" dirty="0" smtClean="0">
              <a:latin typeface="New times roman"/>
            </a:endParaRPr>
          </a:p>
          <a:p>
            <a:pPr algn="just"/>
            <a:endParaRPr lang="fr-FR" dirty="0">
              <a:latin typeface="New times roman"/>
            </a:endParaRPr>
          </a:p>
        </p:txBody>
      </p:sp>
      <p:sp>
        <p:nvSpPr>
          <p:cNvPr id="4" name="Accolade fermante 3"/>
          <p:cNvSpPr/>
          <p:nvPr/>
        </p:nvSpPr>
        <p:spPr>
          <a:xfrm>
            <a:off x="5929322" y="2643182"/>
            <a:ext cx="428628" cy="164307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5" name="Rectangle à coins arrondis 4"/>
          <p:cNvSpPr/>
          <p:nvPr/>
        </p:nvSpPr>
        <p:spPr>
          <a:xfrm>
            <a:off x="6286480" y="2143116"/>
            <a:ext cx="2857520" cy="214314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bg1"/>
                </a:solidFill>
                <a:latin typeface="New times roman"/>
              </a:rPr>
              <a:t>I can speak openly now because what I say will never reach anyone on earth; therefore I do not fear being shamed for admitting anything I have done</a:t>
            </a:r>
            <a:endParaRPr lang="fr-FR" dirty="0">
              <a:solidFill>
                <a:schemeClr val="bg1"/>
              </a:solidFill>
            </a:endParaRPr>
          </a:p>
        </p:txBody>
      </p:sp>
      <p:sp>
        <p:nvSpPr>
          <p:cNvPr id="6" name="Rectangle à coins arrondis 5"/>
          <p:cNvSpPr/>
          <p:nvPr/>
        </p:nvSpPr>
        <p:spPr>
          <a:xfrm>
            <a:off x="6429388" y="4357694"/>
            <a:ext cx="2571768" cy="250030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nSpc>
                <a:spcPct val="120000"/>
              </a:lnSpc>
              <a:buFontTx/>
              <a:buNone/>
            </a:pPr>
            <a:r>
              <a:rPr lang="en-US" dirty="0" smtClean="0">
                <a:solidFill>
                  <a:schemeClr val="bg1"/>
                </a:solidFill>
                <a:latin typeface="New times roman"/>
              </a:rPr>
              <a:t>The words are spoken by a lost soul, damned to Hell for the attempt to buy absolution in advance of committing a crime</a:t>
            </a:r>
            <a:r>
              <a:rPr lang="en-US" dirty="0" smtClean="0">
                <a:solidFill>
                  <a:schemeClr val="tx1"/>
                </a:solidFill>
                <a:latin typeface="New times roman"/>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idx="1"/>
          </p:nvPr>
        </p:nvSpPr>
        <p:spPr bwMode="auto">
          <a:xfrm>
            <a:off x="457200" y="785794"/>
            <a:ext cx="8229600" cy="5041380"/>
          </a:xfrm>
          <a:prstGeom prst="rect">
            <a:avLst/>
          </a:prstGeom>
          <a:noFill/>
          <a:ln w="9525">
            <a:noFill/>
            <a:miter lim="800000"/>
            <a:headEnd/>
            <a:tailEnd/>
          </a:ln>
          <a:effectLst/>
        </p:spPr>
        <p:txBody>
          <a:bodyPr wrap="square" anchor="ctr">
            <a:spAutoFit/>
          </a:bodyPr>
          <a:lstStyle/>
          <a:p>
            <a:pPr>
              <a:buFontTx/>
              <a:buChar char="•"/>
            </a:pPr>
            <a:r>
              <a:rPr lang="en-US" sz="2400" dirty="0">
                <a:latin typeface="Times New Roman" charset="0"/>
              </a:rPr>
              <a:t>The quoted passage from Dante's INFERNO suggests that </a:t>
            </a:r>
            <a:r>
              <a:rPr lang="en-US" sz="2400" dirty="0" err="1">
                <a:latin typeface="Times New Roman" charset="0"/>
              </a:rPr>
              <a:t>Prufrock</a:t>
            </a:r>
            <a:r>
              <a:rPr lang="en-US" sz="2400" dirty="0">
                <a:latin typeface="Times New Roman" charset="0"/>
              </a:rPr>
              <a:t> is one of the damned and that he speaks only because he is sure no one will listen. </a:t>
            </a:r>
          </a:p>
          <a:p>
            <a:endParaRPr lang="en-US" sz="2400" dirty="0">
              <a:latin typeface="Times New Roman" charset="0"/>
            </a:endParaRPr>
          </a:p>
          <a:p>
            <a:pPr>
              <a:buFontTx/>
              <a:buChar char="•"/>
            </a:pPr>
            <a:r>
              <a:rPr lang="en-US" sz="2400" dirty="0">
                <a:latin typeface="Times New Roman" charset="0"/>
              </a:rPr>
              <a:t>Since the reader is overhearing his thoughts, the poem seems at first rather incoherent. But </a:t>
            </a:r>
            <a:r>
              <a:rPr lang="en-US" sz="2400" dirty="0" err="1">
                <a:latin typeface="Times New Roman" charset="0"/>
              </a:rPr>
              <a:t>Prufrock</a:t>
            </a:r>
            <a:r>
              <a:rPr lang="en-US" sz="2400" dirty="0">
                <a:latin typeface="Times New Roman" charset="0"/>
              </a:rPr>
              <a:t> repeats certain phrases and returns to certain core ideas as the poem progresses. </a:t>
            </a:r>
          </a:p>
          <a:p>
            <a:endParaRPr lang="en-US" sz="2400" dirty="0">
              <a:latin typeface="Times New Roman" charset="0"/>
            </a:endParaRPr>
          </a:p>
          <a:p>
            <a:pPr>
              <a:buFontTx/>
              <a:buChar char="•"/>
            </a:pPr>
            <a:r>
              <a:rPr lang="en-US" sz="2400" dirty="0">
                <a:latin typeface="Times New Roman" charset="0"/>
              </a:rPr>
              <a:t>The "you and I" of the opening line possibly includes the reader, suggesting that only by accompanying </a:t>
            </a:r>
            <a:r>
              <a:rPr lang="en-US" sz="2400" dirty="0" err="1">
                <a:latin typeface="Times New Roman" charset="0"/>
              </a:rPr>
              <a:t>Prufrock</a:t>
            </a:r>
            <a:r>
              <a:rPr lang="en-US" sz="2400" dirty="0">
                <a:latin typeface="Times New Roman" charset="0"/>
              </a:rPr>
              <a:t> can one understand his problems.</a:t>
            </a:r>
            <a:r>
              <a:rPr lang="en-US" sz="2400" dirty="0"/>
              <a:t> </a:t>
            </a:r>
          </a:p>
          <a:p>
            <a:endParaRPr lang="en-US"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Overview of the poem</a:t>
            </a:r>
            <a:endParaRPr lang="en-US" dirty="0"/>
          </a:p>
        </p:txBody>
      </p:sp>
      <p:sp>
        <p:nvSpPr>
          <p:cNvPr id="5" name="Rectangle 4"/>
          <p:cNvSpPr/>
          <p:nvPr/>
        </p:nvSpPr>
        <p:spPr>
          <a:xfrm>
            <a:off x="571472" y="1305342"/>
            <a:ext cx="8001056" cy="6924973"/>
          </a:xfrm>
          <a:prstGeom prst="rect">
            <a:avLst/>
          </a:prstGeom>
        </p:spPr>
        <p:txBody>
          <a:bodyPr wrap="square">
            <a:spAutoFit/>
          </a:bodyPr>
          <a:lstStyle/>
          <a:p>
            <a:pPr algn="just"/>
            <a:r>
              <a:rPr lang="en-US" sz="2400" dirty="0" smtClean="0">
                <a:latin typeface="Times New Roman" pitchFamily="18" charset="0"/>
                <a:cs typeface="Times New Roman" pitchFamily="18" charset="0"/>
              </a:rPr>
              <a:t>The speaker of this ironic monologue is a modern, eloquent, neurotic man with a tortured psyche who, like many other men, feels isolated, useless, and incapable of decisive action. </a:t>
            </a:r>
          </a:p>
          <a:p>
            <a:pPr algn="just"/>
            <a:r>
              <a:rPr lang="en-US" sz="2400" dirty="0" err="1" smtClean="0">
                <a:latin typeface="Times New Roman" pitchFamily="18" charset="0"/>
                <a:cs typeface="Times New Roman" pitchFamily="18" charset="0"/>
              </a:rPr>
              <a:t>Prufrock</a:t>
            </a:r>
            <a:r>
              <a:rPr lang="en-US" sz="2400" dirty="0" smtClean="0">
                <a:latin typeface="Times New Roman" pitchFamily="18" charset="0"/>
                <a:cs typeface="Times New Roman" pitchFamily="18" charset="0"/>
              </a:rPr>
              <a:t> seems to be addressing a potential lover, with whom he would like to “force the moment to its crisis” by somehow consummating their relationship. But </a:t>
            </a:r>
            <a:r>
              <a:rPr lang="en-US" sz="2400" dirty="0" err="1" smtClean="0">
                <a:latin typeface="Times New Roman" pitchFamily="18" charset="0"/>
                <a:cs typeface="Times New Roman" pitchFamily="18" charset="0"/>
              </a:rPr>
              <a:t>Prufrock</a:t>
            </a:r>
            <a:r>
              <a:rPr lang="en-US" sz="2400" dirty="0" smtClean="0">
                <a:latin typeface="Times New Roman" pitchFamily="18" charset="0"/>
                <a:cs typeface="Times New Roman" pitchFamily="18" charset="0"/>
              </a:rPr>
              <a:t> knows too much of life to “dare” approaching the woman: In his mind he hears the comments others make about his inadequacies. </a:t>
            </a:r>
          </a:p>
          <a:p>
            <a:pPr algn="just"/>
            <a:r>
              <a:rPr lang="en-US" sz="2400" dirty="0" smtClean="0">
                <a:latin typeface="Times New Roman" pitchFamily="18" charset="0"/>
                <a:cs typeface="Times New Roman" pitchFamily="18" charset="0"/>
              </a:rPr>
              <a:t>The title is ironic, for this is not a conventional love song—it is more of a lament. </a:t>
            </a:r>
          </a:p>
          <a:p>
            <a:pPr algn="just"/>
            <a:endParaRPr lang="en-US" sz="2400"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en-US" dirty="0" smtClean="0"/>
              <a:t>The Poem </a:t>
            </a:r>
            <a:endParaRPr lang="en-US" dirty="0"/>
          </a:p>
        </p:txBody>
      </p:sp>
      <p:sp>
        <p:nvSpPr>
          <p:cNvPr id="4" name="Rectangle 4"/>
          <p:cNvSpPr>
            <a:spLocks noGrp="1" noChangeArrowheads="1"/>
          </p:cNvSpPr>
          <p:nvPr>
            <p:ph idx="1"/>
          </p:nvPr>
        </p:nvSpPr>
        <p:spPr bwMode="auto">
          <a:xfrm>
            <a:off x="457200" y="928670"/>
            <a:ext cx="8229600" cy="5643602"/>
          </a:xfrm>
          <a:prstGeom prst="rect">
            <a:avLst/>
          </a:prstGeom>
          <a:noFill/>
          <a:ln w="9525">
            <a:noFill/>
            <a:miter lim="800000"/>
            <a:headEnd/>
            <a:tailEnd/>
          </a:ln>
          <a:effectLst/>
        </p:spPr>
        <p:txBody>
          <a:bodyPr>
            <a:normAutofit/>
          </a:bodyPr>
          <a:lstStyle/>
          <a:p>
            <a:pPr marL="342900" indent="-342900">
              <a:spcBef>
                <a:spcPct val="20000"/>
              </a:spcBef>
              <a:buNone/>
            </a:pPr>
            <a:r>
              <a:rPr lang="en-US" b="1" dirty="0">
                <a:effectLst>
                  <a:outerShdw blurRad="38100" dist="38100" dir="2700000" algn="tl">
                    <a:srgbClr val="FFFFFF"/>
                  </a:outerShdw>
                </a:effectLst>
              </a:rPr>
              <a:t>	</a:t>
            </a:r>
            <a:r>
              <a:rPr lang="en-US" sz="1900" dirty="0">
                <a:latin typeface="New times roman"/>
              </a:rPr>
              <a:t>Let us go then, you and I, </a:t>
            </a:r>
            <a:br>
              <a:rPr lang="en-US" sz="1900" dirty="0">
                <a:latin typeface="New times roman"/>
              </a:rPr>
            </a:br>
            <a:r>
              <a:rPr lang="en-US" sz="1900" dirty="0">
                <a:latin typeface="New times roman"/>
              </a:rPr>
              <a:t>When the evening is spread out against the sky </a:t>
            </a:r>
            <a:br>
              <a:rPr lang="en-US" sz="1900" dirty="0">
                <a:latin typeface="New times roman"/>
              </a:rPr>
            </a:br>
            <a:r>
              <a:rPr lang="en-US" sz="1900" dirty="0">
                <a:latin typeface="New times roman"/>
              </a:rPr>
              <a:t>Like a patient etherized upon a table; </a:t>
            </a:r>
            <a:br>
              <a:rPr lang="en-US" sz="1900" dirty="0">
                <a:latin typeface="New times roman"/>
              </a:rPr>
            </a:br>
            <a:r>
              <a:rPr lang="en-US" sz="1900" dirty="0">
                <a:latin typeface="New times roman"/>
              </a:rPr>
              <a:t>Let us go, through certain half-deserted streets, </a:t>
            </a:r>
            <a:br>
              <a:rPr lang="en-US" sz="1900" dirty="0">
                <a:latin typeface="New times roman"/>
              </a:rPr>
            </a:br>
            <a:r>
              <a:rPr lang="en-US" sz="1900" dirty="0">
                <a:latin typeface="New times roman"/>
              </a:rPr>
              <a:t>The muttering retreats </a:t>
            </a:r>
            <a:br>
              <a:rPr lang="en-US" sz="1900" dirty="0">
                <a:latin typeface="New times roman"/>
              </a:rPr>
            </a:br>
            <a:r>
              <a:rPr lang="en-US" sz="1900" dirty="0">
                <a:latin typeface="New times roman"/>
              </a:rPr>
              <a:t>Of restless nights in one-night cheap hotels </a:t>
            </a:r>
            <a:br>
              <a:rPr lang="en-US" sz="1900" dirty="0">
                <a:latin typeface="New times roman"/>
              </a:rPr>
            </a:br>
            <a:r>
              <a:rPr lang="en-US" sz="1900" dirty="0">
                <a:latin typeface="New times roman"/>
              </a:rPr>
              <a:t>And sawdust restaurants with oyster-shells: </a:t>
            </a:r>
            <a:br>
              <a:rPr lang="en-US" sz="1900" dirty="0">
                <a:latin typeface="New times roman"/>
              </a:rPr>
            </a:br>
            <a:r>
              <a:rPr lang="en-US" sz="1900" dirty="0">
                <a:latin typeface="New times roman"/>
              </a:rPr>
              <a:t>Streets that follow like a tedious argument </a:t>
            </a:r>
            <a:br>
              <a:rPr lang="en-US" sz="1900" dirty="0">
                <a:latin typeface="New times roman"/>
              </a:rPr>
            </a:br>
            <a:r>
              <a:rPr lang="en-US" sz="1900" dirty="0">
                <a:latin typeface="New times roman"/>
              </a:rPr>
              <a:t>Of insidious intent </a:t>
            </a:r>
            <a:br>
              <a:rPr lang="en-US" sz="1900" dirty="0">
                <a:latin typeface="New times roman"/>
              </a:rPr>
            </a:br>
            <a:r>
              <a:rPr lang="en-US" sz="1900" dirty="0">
                <a:latin typeface="New times roman"/>
              </a:rPr>
              <a:t>To lead you to an overwhelming question.                           </a:t>
            </a:r>
          </a:p>
          <a:p>
            <a:pPr marL="342900" indent="-342900">
              <a:spcBef>
                <a:spcPct val="20000"/>
              </a:spcBef>
              <a:buNone/>
            </a:pPr>
            <a:r>
              <a:rPr lang="en-US" sz="1900" dirty="0">
                <a:latin typeface="New times roman"/>
              </a:rPr>
              <a:t>	Oh, do not ask, "What is it?" </a:t>
            </a:r>
            <a:br>
              <a:rPr lang="en-US" sz="1900" dirty="0">
                <a:latin typeface="New times roman"/>
              </a:rPr>
            </a:br>
            <a:r>
              <a:rPr lang="en-US" sz="1900" dirty="0">
                <a:latin typeface="New times roman"/>
              </a:rPr>
              <a:t>Let us go and make our visit.</a:t>
            </a:r>
            <a:r>
              <a:rPr lang="en-US" sz="2400" dirty="0">
                <a:latin typeface="New times roman"/>
              </a:rPr>
              <a:t/>
            </a:r>
            <a:br>
              <a:rPr lang="en-US" sz="2400" dirty="0">
                <a:latin typeface="New times roman"/>
              </a:rPr>
            </a:br>
            <a:endParaRPr lang="en-US" sz="2400" dirty="0">
              <a:latin typeface="New times roman"/>
            </a:endParaRPr>
          </a:p>
        </p:txBody>
      </p:sp>
      <p:sp>
        <p:nvSpPr>
          <p:cNvPr id="6" name="Rectangle à coins arrondis 5"/>
          <p:cNvSpPr/>
          <p:nvPr/>
        </p:nvSpPr>
        <p:spPr>
          <a:xfrm>
            <a:off x="500034" y="4786322"/>
            <a:ext cx="8501122" cy="185738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nSpc>
                <a:spcPct val="95000"/>
              </a:lnSpc>
              <a:buFontTx/>
              <a:buNone/>
            </a:pPr>
            <a:r>
              <a:rPr lang="en-US" b="1" dirty="0" smtClean="0">
                <a:solidFill>
                  <a:schemeClr val="bg1"/>
                </a:solidFill>
                <a:latin typeface="Times New Roman" charset="0"/>
              </a:rPr>
              <a:t>The opening lines depict a drab neighborhood of cheap hotels and restaurants—this conjures images of prostitutes--cheapened love. He says that he is “like a patient etherized on a table”— referring to unconsciousness, helplessness, numbness</a:t>
            </a:r>
          </a:p>
          <a:p>
            <a:pPr>
              <a:lnSpc>
                <a:spcPct val="95000"/>
              </a:lnSpc>
              <a:buFontTx/>
              <a:buNone/>
            </a:pPr>
            <a:r>
              <a:rPr lang="en-US" b="1" dirty="0" smtClean="0">
                <a:solidFill>
                  <a:schemeClr val="bg1"/>
                </a:solidFill>
                <a:latin typeface="Times New Roman" charset="0"/>
              </a:rPr>
              <a:t>In the last line, he suggests making a visit —where will he (we) visit?  </a:t>
            </a:r>
            <a:endParaRPr lang="en-US" b="1" dirty="0">
              <a:solidFill>
                <a:schemeClr val="bg1"/>
              </a:solidFill>
              <a:latin typeface="Times New Roman" charset="0"/>
            </a:endParaRPr>
          </a:p>
        </p:txBody>
      </p:sp>
      <p:sp>
        <p:nvSpPr>
          <p:cNvPr id="7" name="Flèche vers le bas 6"/>
          <p:cNvSpPr/>
          <p:nvPr/>
        </p:nvSpPr>
        <p:spPr>
          <a:xfrm>
            <a:off x="6143636" y="3429000"/>
            <a:ext cx="484632" cy="97840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r>
              <a:rPr lang="en-US" b="1" dirty="0" smtClean="0">
                <a:latin typeface="Chaucer" pitchFamily="2" charset="0"/>
              </a:rPr>
              <a:t>In the room the women come and go </a:t>
            </a:r>
            <a:br>
              <a:rPr lang="en-US" b="1" dirty="0" smtClean="0">
                <a:latin typeface="Chaucer" pitchFamily="2" charset="0"/>
              </a:rPr>
            </a:br>
            <a:r>
              <a:rPr lang="en-US" b="1" dirty="0" smtClean="0">
                <a:latin typeface="Chaucer" pitchFamily="2" charset="0"/>
              </a:rPr>
              <a:t>Talking of Michelangelo.</a:t>
            </a:r>
            <a:r>
              <a:rPr lang="en-US" sz="2800" dirty="0" smtClean="0"/>
              <a:t> </a:t>
            </a:r>
          </a:p>
          <a:p>
            <a:endParaRPr lang="fr-FR" dirty="0"/>
          </a:p>
        </p:txBody>
      </p:sp>
      <p:sp>
        <p:nvSpPr>
          <p:cNvPr id="4" name="Rectangle à coins arrondis 3"/>
          <p:cNvSpPr/>
          <p:nvPr/>
        </p:nvSpPr>
        <p:spPr>
          <a:xfrm>
            <a:off x="785786" y="2214554"/>
            <a:ext cx="7572428" cy="350046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latin typeface="Bookman Old Style" pitchFamily="18" charset="0"/>
              </a:rPr>
              <a:t> </a:t>
            </a:r>
            <a:r>
              <a:rPr lang="en-US" sz="2400" dirty="0" err="1" smtClean="0">
                <a:solidFill>
                  <a:schemeClr val="bg1"/>
                </a:solidFill>
                <a:latin typeface="Bookman Old Style" pitchFamily="18" charset="0"/>
              </a:rPr>
              <a:t>Prufrock</a:t>
            </a:r>
            <a:r>
              <a:rPr lang="en-US" sz="2400" dirty="0" smtClean="0">
                <a:solidFill>
                  <a:schemeClr val="bg1"/>
                </a:solidFill>
                <a:latin typeface="Bookman Old Style" pitchFamily="18" charset="0"/>
              </a:rPr>
              <a:t> then envisions a room where various women drop in and engage in a chitchat about Michelangelo, who was a man of great accomplishment and creative energy. As we get to know </a:t>
            </a:r>
            <a:r>
              <a:rPr lang="en-US" sz="2400" dirty="0" err="1" smtClean="0">
                <a:solidFill>
                  <a:schemeClr val="bg1"/>
                </a:solidFill>
                <a:latin typeface="Bookman Old Style" pitchFamily="18" charset="0"/>
              </a:rPr>
              <a:t>Prufrock</a:t>
            </a:r>
            <a:r>
              <a:rPr lang="en-US" sz="2400" dirty="0" smtClean="0">
                <a:solidFill>
                  <a:schemeClr val="bg1"/>
                </a:solidFill>
                <a:latin typeface="Bookman Old Style" pitchFamily="18" charset="0"/>
              </a:rPr>
              <a:t>, we will see the contrast between him and Michelangelo.  </a:t>
            </a:r>
            <a:endParaRPr lang="fr-FR" sz="2400" dirty="0">
              <a:solidFill>
                <a:schemeClr val="bg1"/>
              </a:solidFill>
            </a:endParaRPr>
          </a:p>
        </p:txBody>
      </p:sp>
      <p:sp>
        <p:nvSpPr>
          <p:cNvPr id="5" name="Flèche vers le bas 4"/>
          <p:cNvSpPr/>
          <p:nvPr/>
        </p:nvSpPr>
        <p:spPr>
          <a:xfrm>
            <a:off x="4357686" y="1357298"/>
            <a:ext cx="357190" cy="64294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nSpc>
                <a:spcPct val="80000"/>
              </a:lnSpc>
              <a:buFontTx/>
              <a:buNone/>
            </a:pPr>
            <a:r>
              <a:rPr lang="en-US" sz="1800" dirty="0" smtClean="0">
                <a:latin typeface="New times roman"/>
              </a:rPr>
              <a:t>The yellow fog that rubs its back upon the window-panes </a:t>
            </a:r>
          </a:p>
          <a:p>
            <a:pPr>
              <a:lnSpc>
                <a:spcPct val="80000"/>
              </a:lnSpc>
              <a:buFontTx/>
              <a:buNone/>
            </a:pPr>
            <a:r>
              <a:rPr lang="en-US" sz="1800" dirty="0" smtClean="0">
                <a:latin typeface="New times roman"/>
              </a:rPr>
              <a:t>The yellow smoke that rubs its muzzle on the window-panes </a:t>
            </a:r>
          </a:p>
          <a:p>
            <a:pPr>
              <a:lnSpc>
                <a:spcPct val="80000"/>
              </a:lnSpc>
              <a:buFontTx/>
              <a:buNone/>
            </a:pPr>
            <a:r>
              <a:rPr lang="en-US" sz="1800" dirty="0" smtClean="0">
                <a:latin typeface="New times roman"/>
              </a:rPr>
              <a:t>Licked its tongue into the corners of the evening</a:t>
            </a:r>
          </a:p>
          <a:p>
            <a:pPr>
              <a:lnSpc>
                <a:spcPct val="80000"/>
              </a:lnSpc>
              <a:buFontTx/>
              <a:buNone/>
            </a:pPr>
            <a:r>
              <a:rPr lang="en-US" sz="1800" dirty="0" smtClean="0">
                <a:latin typeface="New times roman"/>
              </a:rPr>
              <a:t>Lingered upon the pools that stand in drains,</a:t>
            </a:r>
          </a:p>
          <a:p>
            <a:pPr>
              <a:lnSpc>
                <a:spcPct val="80000"/>
              </a:lnSpc>
              <a:buFontTx/>
              <a:buNone/>
            </a:pPr>
            <a:r>
              <a:rPr lang="en-US" sz="1800" dirty="0" smtClean="0">
                <a:latin typeface="New times roman"/>
              </a:rPr>
              <a:t>Let fall upon its back the soot that falls from chimneys, </a:t>
            </a:r>
          </a:p>
          <a:p>
            <a:pPr>
              <a:lnSpc>
                <a:spcPct val="80000"/>
              </a:lnSpc>
              <a:buFontTx/>
              <a:buNone/>
            </a:pPr>
            <a:r>
              <a:rPr lang="en-US" sz="1800" dirty="0" smtClean="0">
                <a:latin typeface="New times roman"/>
              </a:rPr>
              <a:t>Slipped by the terrace, made a sudden leap, </a:t>
            </a:r>
          </a:p>
          <a:p>
            <a:pPr>
              <a:lnSpc>
                <a:spcPct val="80000"/>
              </a:lnSpc>
              <a:buFontTx/>
              <a:buNone/>
            </a:pPr>
            <a:r>
              <a:rPr lang="en-US" sz="1800" dirty="0" smtClean="0">
                <a:latin typeface="New times roman"/>
              </a:rPr>
              <a:t>And seeing that it was a soft October night </a:t>
            </a:r>
          </a:p>
          <a:p>
            <a:pPr>
              <a:lnSpc>
                <a:spcPct val="80000"/>
              </a:lnSpc>
              <a:buFontTx/>
              <a:buNone/>
            </a:pPr>
            <a:r>
              <a:rPr lang="en-US" sz="1800" dirty="0" smtClean="0">
                <a:latin typeface="New times roman"/>
              </a:rPr>
              <a:t>Curled once about the house, and fell asleep.</a:t>
            </a:r>
            <a:endParaRPr lang="fr-FR" sz="1800" dirty="0">
              <a:latin typeface="New times roman"/>
            </a:endParaRPr>
          </a:p>
        </p:txBody>
      </p:sp>
      <p:sp>
        <p:nvSpPr>
          <p:cNvPr id="4" name="Rectangle à coins arrondis 3"/>
          <p:cNvSpPr/>
          <p:nvPr/>
        </p:nvSpPr>
        <p:spPr>
          <a:xfrm>
            <a:off x="857224" y="3000372"/>
            <a:ext cx="7643866" cy="38576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lnSpc>
                <a:spcPct val="80000"/>
              </a:lnSpc>
              <a:buFontTx/>
              <a:buNone/>
            </a:pPr>
            <a:r>
              <a:rPr lang="en-US" sz="2200" dirty="0" smtClean="0">
                <a:solidFill>
                  <a:schemeClr val="bg1"/>
                </a:solidFill>
                <a:latin typeface="Times New Roman" charset="0"/>
              </a:rPr>
              <a:t>The yellow fog that rubs its back upon the window-panes" appears clearly to every reader as a cat, but the cat itself is absent, represented explicitly only in parts -- back, muzzle, tongue -- and by its actions -- licking, slipping, leaping, curling. The metaphor has, in a sense, been hollowed out. </a:t>
            </a:r>
          </a:p>
          <a:p>
            <a:pPr algn="just">
              <a:lnSpc>
                <a:spcPct val="80000"/>
              </a:lnSpc>
              <a:buFontTx/>
              <a:buNone/>
            </a:pPr>
            <a:r>
              <a:rPr lang="en-US" sz="2200" dirty="0" smtClean="0">
                <a:solidFill>
                  <a:schemeClr val="bg1"/>
                </a:solidFill>
                <a:latin typeface="Times New Roman" charset="0"/>
              </a:rPr>
              <a:t>Likewise, the people in the poem also appear as disembodied parts or ghostly actions. The poem never shows the woman with whom </a:t>
            </a:r>
            <a:r>
              <a:rPr lang="en-US" sz="2200" dirty="0" err="1" smtClean="0">
                <a:solidFill>
                  <a:schemeClr val="bg1"/>
                </a:solidFill>
                <a:latin typeface="Times New Roman" charset="0"/>
              </a:rPr>
              <a:t>Prufrock</a:t>
            </a:r>
            <a:r>
              <a:rPr lang="en-US" sz="2200" dirty="0" smtClean="0">
                <a:solidFill>
                  <a:schemeClr val="bg1"/>
                </a:solidFill>
                <a:latin typeface="Times New Roman" charset="0"/>
              </a:rPr>
              <a:t> imagines an encounter except in fragments and in plurals -- eyes, </a:t>
            </a:r>
            <a:r>
              <a:rPr lang="en-US" sz="2200" dirty="0" err="1" smtClean="0">
                <a:solidFill>
                  <a:schemeClr val="bg1"/>
                </a:solidFill>
                <a:effectLst>
                  <a:outerShdw blurRad="38100" dist="38100" dir="2700000" algn="tl">
                    <a:srgbClr val="FFFFFF"/>
                  </a:outerShdw>
                </a:effectLst>
                <a:latin typeface="Times New Roman" charset="0"/>
              </a:rPr>
              <a:t>braceleted</a:t>
            </a:r>
            <a:r>
              <a:rPr lang="en-US" sz="2200" dirty="0" smtClean="0">
                <a:solidFill>
                  <a:schemeClr val="bg1"/>
                </a:solidFill>
                <a:effectLst>
                  <a:outerShdw blurRad="38100" dist="38100" dir="2700000" algn="tl">
                    <a:srgbClr val="FFFFFF"/>
                  </a:outerShdw>
                </a:effectLst>
                <a:latin typeface="Times New Roman" charset="0"/>
              </a:rPr>
              <a:t> arms, hair, skirts</a:t>
            </a:r>
            <a:r>
              <a:rPr lang="en-US" sz="2200" dirty="0" smtClean="0">
                <a:solidFill>
                  <a:schemeClr val="bg1"/>
                </a:solidFill>
                <a:latin typeface="Times New Roman" charset="0"/>
              </a:rPr>
              <a:t> -. The arms and the skirts are specifically feminine, but throughout the poem, </a:t>
            </a:r>
            <a:r>
              <a:rPr lang="en-US" sz="2200" dirty="0" smtClean="0">
                <a:solidFill>
                  <a:schemeClr val="bg1"/>
                </a:solidFill>
                <a:effectLst>
                  <a:outerShdw blurRad="38100" dist="38100" dir="2700000" algn="tl">
                    <a:srgbClr val="FFFFFF"/>
                  </a:outerShdw>
                </a:effectLst>
                <a:latin typeface="Times New Roman" charset="0"/>
              </a:rPr>
              <a:t>the faces, the hands, the voices, the eyes</a:t>
            </a:r>
            <a:r>
              <a:rPr lang="en-US" sz="2200" dirty="0" smtClean="0">
                <a:solidFill>
                  <a:schemeClr val="bg1"/>
                </a:solidFill>
                <a:latin typeface="Times New Roman" charset="0"/>
              </a:rPr>
              <a:t> are not. </a:t>
            </a:r>
            <a:endParaRPr lang="en-US" sz="2200" dirty="0">
              <a:solidFill>
                <a:schemeClr val="bg1"/>
              </a:solidFill>
              <a:latin typeface="Times New Roman" charset="0"/>
            </a:endParaRPr>
          </a:p>
        </p:txBody>
      </p:sp>
      <p:sp>
        <p:nvSpPr>
          <p:cNvPr id="5" name="Flèche vers le bas 4"/>
          <p:cNvSpPr/>
          <p:nvPr/>
        </p:nvSpPr>
        <p:spPr>
          <a:xfrm>
            <a:off x="6357950" y="1714488"/>
            <a:ext cx="428628" cy="85725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00792"/>
          </a:xfrm>
        </p:spPr>
        <p:txBody>
          <a:bodyPr>
            <a:normAutofit/>
          </a:bodyPr>
          <a:lstStyle/>
          <a:p>
            <a:pPr>
              <a:lnSpc>
                <a:spcPct val="80000"/>
              </a:lnSpc>
              <a:buFontTx/>
              <a:buNone/>
            </a:pPr>
            <a:r>
              <a:rPr lang="en-US" sz="1900" dirty="0" smtClean="0">
                <a:latin typeface="New times roman"/>
              </a:rPr>
              <a:t>And indeed there will be time </a:t>
            </a:r>
          </a:p>
          <a:p>
            <a:pPr>
              <a:lnSpc>
                <a:spcPct val="80000"/>
              </a:lnSpc>
              <a:buFontTx/>
              <a:buNone/>
            </a:pPr>
            <a:r>
              <a:rPr lang="en-US" sz="1900" dirty="0" smtClean="0">
                <a:latin typeface="New times roman"/>
              </a:rPr>
              <a:t>For the yellow smoke that slides along the street, </a:t>
            </a:r>
          </a:p>
          <a:p>
            <a:pPr>
              <a:lnSpc>
                <a:spcPct val="80000"/>
              </a:lnSpc>
              <a:buFontTx/>
              <a:buNone/>
            </a:pPr>
            <a:r>
              <a:rPr lang="en-US" sz="1900" dirty="0" smtClean="0">
                <a:latin typeface="New times roman"/>
              </a:rPr>
              <a:t>Rubbing its back upon the window-panes; </a:t>
            </a:r>
          </a:p>
          <a:p>
            <a:pPr>
              <a:lnSpc>
                <a:spcPct val="80000"/>
              </a:lnSpc>
              <a:buFontTx/>
              <a:buNone/>
            </a:pPr>
            <a:r>
              <a:rPr lang="en-US" sz="1900" dirty="0" smtClean="0">
                <a:latin typeface="New times roman"/>
              </a:rPr>
              <a:t>There will be time, there will be time </a:t>
            </a:r>
          </a:p>
          <a:p>
            <a:pPr>
              <a:lnSpc>
                <a:spcPct val="80000"/>
              </a:lnSpc>
              <a:buFontTx/>
              <a:buNone/>
            </a:pPr>
            <a:r>
              <a:rPr lang="en-US" sz="1900" dirty="0" smtClean="0">
                <a:latin typeface="New times roman"/>
              </a:rPr>
              <a:t>To prepare a face to meet the faces that you meet; </a:t>
            </a:r>
          </a:p>
          <a:p>
            <a:pPr>
              <a:lnSpc>
                <a:spcPct val="80000"/>
              </a:lnSpc>
              <a:buFontTx/>
              <a:buNone/>
            </a:pPr>
            <a:r>
              <a:rPr lang="en-US" sz="1900" dirty="0" smtClean="0">
                <a:latin typeface="New times roman"/>
              </a:rPr>
              <a:t>There will be time to murder and create, </a:t>
            </a:r>
          </a:p>
          <a:p>
            <a:pPr>
              <a:lnSpc>
                <a:spcPct val="80000"/>
              </a:lnSpc>
              <a:buFontTx/>
              <a:buNone/>
            </a:pPr>
            <a:r>
              <a:rPr lang="en-US" sz="1900" dirty="0" smtClean="0">
                <a:latin typeface="New times roman"/>
              </a:rPr>
              <a:t>And time for all the works and days of hands </a:t>
            </a:r>
          </a:p>
          <a:p>
            <a:pPr>
              <a:lnSpc>
                <a:spcPct val="80000"/>
              </a:lnSpc>
              <a:buFontTx/>
              <a:buNone/>
            </a:pPr>
            <a:r>
              <a:rPr lang="en-US" sz="1900" dirty="0" smtClean="0">
                <a:latin typeface="New times roman"/>
              </a:rPr>
              <a:t>That lift and drop a question on your plate;                               </a:t>
            </a:r>
          </a:p>
          <a:p>
            <a:pPr>
              <a:lnSpc>
                <a:spcPct val="80000"/>
              </a:lnSpc>
              <a:buFontTx/>
              <a:buNone/>
            </a:pPr>
            <a:r>
              <a:rPr lang="en-US" sz="1900" dirty="0" smtClean="0">
                <a:latin typeface="New times roman"/>
              </a:rPr>
              <a:t>Time for you and time for me, </a:t>
            </a:r>
          </a:p>
          <a:p>
            <a:pPr>
              <a:lnSpc>
                <a:spcPct val="80000"/>
              </a:lnSpc>
              <a:buFontTx/>
              <a:buNone/>
            </a:pPr>
            <a:r>
              <a:rPr lang="en-US" sz="1900" dirty="0" smtClean="0">
                <a:latin typeface="New times roman"/>
              </a:rPr>
              <a:t>And time yet for a hundred indecisions </a:t>
            </a:r>
          </a:p>
          <a:p>
            <a:pPr>
              <a:lnSpc>
                <a:spcPct val="80000"/>
              </a:lnSpc>
              <a:buFontTx/>
              <a:buNone/>
            </a:pPr>
            <a:r>
              <a:rPr lang="en-US" sz="1900" dirty="0" smtClean="0">
                <a:latin typeface="New times roman"/>
              </a:rPr>
              <a:t>And for a hundred visions and revisions </a:t>
            </a:r>
          </a:p>
          <a:p>
            <a:pPr>
              <a:lnSpc>
                <a:spcPct val="80000"/>
              </a:lnSpc>
              <a:buFontTx/>
              <a:buNone/>
            </a:pPr>
            <a:r>
              <a:rPr lang="en-US" sz="1900" dirty="0" smtClean="0">
                <a:latin typeface="New times roman"/>
              </a:rPr>
              <a:t>Before the taking of a toast and tea. </a:t>
            </a:r>
          </a:p>
          <a:p>
            <a:endParaRPr lang="fr-FR" dirty="0"/>
          </a:p>
        </p:txBody>
      </p:sp>
      <p:sp>
        <p:nvSpPr>
          <p:cNvPr id="4" name="Rectangle à coins arrondis 3"/>
          <p:cNvSpPr/>
          <p:nvPr/>
        </p:nvSpPr>
        <p:spPr>
          <a:xfrm>
            <a:off x="428596" y="4429132"/>
            <a:ext cx="8715404" cy="221457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Bef>
                <a:spcPct val="50000"/>
              </a:spcBef>
            </a:pPr>
            <a:r>
              <a:rPr lang="en-US" b="1" dirty="0" smtClean="0">
                <a:latin typeface="Times New Roman" charset="0"/>
              </a:rPr>
              <a:t>INDECISIONS, REVISIONS</a:t>
            </a:r>
            <a:r>
              <a:rPr lang="en-US" b="1" dirty="0" smtClean="0">
                <a:solidFill>
                  <a:schemeClr val="bg1"/>
                </a:solidFill>
                <a:latin typeface="Times New Roman" charset="0"/>
              </a:rPr>
              <a:t>: Here we see that </a:t>
            </a:r>
            <a:r>
              <a:rPr lang="en-US" b="1" dirty="0" err="1" smtClean="0">
                <a:solidFill>
                  <a:schemeClr val="bg1"/>
                </a:solidFill>
                <a:latin typeface="Times New Roman" charset="0"/>
              </a:rPr>
              <a:t>Prufrock</a:t>
            </a:r>
            <a:r>
              <a:rPr lang="en-US" b="1" dirty="0" smtClean="0">
                <a:solidFill>
                  <a:schemeClr val="bg1"/>
                </a:solidFill>
                <a:latin typeface="Times New Roman" charset="0"/>
              </a:rPr>
              <a:t> feels that </a:t>
            </a:r>
            <a:r>
              <a:rPr lang="en-US" b="1" dirty="0" smtClean="0">
                <a:solidFill>
                  <a:schemeClr val="bg1"/>
                </a:solidFill>
                <a:effectLst>
                  <a:outerShdw blurRad="38100" dist="38100" dir="2700000" algn="tl">
                    <a:srgbClr val="C0C0C0"/>
                  </a:outerShdw>
                </a:effectLst>
                <a:latin typeface="Times New Roman" charset="0"/>
              </a:rPr>
              <a:t>he has much time on his hands</a:t>
            </a:r>
            <a:r>
              <a:rPr lang="en-US" b="1" dirty="0" smtClean="0">
                <a:solidFill>
                  <a:schemeClr val="bg1"/>
                </a:solidFill>
                <a:latin typeface="Times New Roman" charset="0"/>
              </a:rPr>
              <a:t>... His “indecisions” and “revisions” represent his </a:t>
            </a:r>
            <a:r>
              <a:rPr lang="en-US" b="1" dirty="0" smtClean="0">
                <a:solidFill>
                  <a:schemeClr val="bg1"/>
                </a:solidFill>
                <a:effectLst>
                  <a:outerShdw blurRad="38100" dist="38100" dir="2700000" algn="tl">
                    <a:srgbClr val="C0C0C0"/>
                  </a:outerShdw>
                </a:effectLst>
                <a:latin typeface="Times New Roman" charset="0"/>
              </a:rPr>
              <a:t>hesitation and delay</a:t>
            </a:r>
            <a:r>
              <a:rPr lang="en-US" b="1" dirty="0" smtClean="0">
                <a:solidFill>
                  <a:schemeClr val="bg1"/>
                </a:solidFill>
                <a:latin typeface="Times New Roman" charset="0"/>
              </a:rPr>
              <a:t>.</a:t>
            </a:r>
            <a:r>
              <a:rPr lang="en-US" dirty="0" smtClean="0">
                <a:solidFill>
                  <a:schemeClr val="bg1"/>
                </a:solidFill>
              </a:rPr>
              <a:t> </a:t>
            </a:r>
            <a:r>
              <a:rPr lang="en-US" b="1" dirty="0" smtClean="0">
                <a:solidFill>
                  <a:schemeClr val="bg1"/>
                </a:solidFill>
                <a:latin typeface="Times New Roman" charset="0"/>
              </a:rPr>
              <a:t>that no one event in his life stands out more than others.  He mentions that he has to “</a:t>
            </a:r>
            <a:r>
              <a:rPr lang="en-US" b="1" dirty="0" smtClean="0">
                <a:solidFill>
                  <a:schemeClr val="bg1"/>
                </a:solidFill>
                <a:effectLst>
                  <a:outerShdw blurRad="38100" dist="38100" dir="2700000" algn="tl">
                    <a:srgbClr val="C0C0C0"/>
                  </a:outerShdw>
                </a:effectLst>
                <a:latin typeface="Times New Roman" charset="0"/>
              </a:rPr>
              <a:t>prepare a face</a:t>
            </a:r>
            <a:r>
              <a:rPr lang="en-US" b="1" dirty="0" smtClean="0">
                <a:solidFill>
                  <a:schemeClr val="bg1"/>
                </a:solidFill>
                <a:latin typeface="Times New Roman" charset="0"/>
              </a:rPr>
              <a:t>” for others—a façade? Does he feel that social interaction does not allow him to show his true face? His repetition of “there will be time” and his mention of a “hundred indecisions” shows he has much idle time. </a:t>
            </a:r>
          </a:p>
          <a:p>
            <a:pPr algn="just">
              <a:spcBef>
                <a:spcPct val="50000"/>
              </a:spcBef>
            </a:pPr>
            <a:r>
              <a:rPr lang="en-US" b="1" dirty="0" smtClean="0">
                <a:solidFill>
                  <a:schemeClr val="bg1"/>
                </a:solidFill>
                <a:latin typeface="Times New Roman" charset="0"/>
              </a:rPr>
              <a:t>Finally the toast and tea—is he going to a </a:t>
            </a:r>
            <a:r>
              <a:rPr lang="en-US" b="1" dirty="0" smtClean="0">
                <a:solidFill>
                  <a:schemeClr val="bg1"/>
                </a:solidFill>
                <a:effectLst>
                  <a:outerShdw blurRad="38100" dist="38100" dir="2700000" algn="tl">
                    <a:srgbClr val="C0C0C0"/>
                  </a:outerShdw>
                </a:effectLst>
                <a:latin typeface="Times New Roman" charset="0"/>
              </a:rPr>
              <a:t>tea party</a:t>
            </a:r>
            <a:r>
              <a:rPr lang="en-US" b="1" dirty="0" smtClean="0">
                <a:solidFill>
                  <a:schemeClr val="bg1"/>
                </a:solidFill>
                <a:latin typeface="Times New Roman" charset="0"/>
              </a:rPr>
              <a:t>?</a:t>
            </a:r>
            <a:r>
              <a:rPr lang="en-US" dirty="0" smtClean="0">
                <a:solidFill>
                  <a:schemeClr val="bg1"/>
                </a:solidFill>
              </a:rPr>
              <a:t> </a:t>
            </a:r>
            <a:endParaRPr lang="en-US" dirty="0">
              <a:solidFill>
                <a:schemeClr val="bg1"/>
              </a:solidFill>
            </a:endParaRPr>
          </a:p>
        </p:txBody>
      </p:sp>
      <p:sp>
        <p:nvSpPr>
          <p:cNvPr id="5" name="Flèche vers le bas 4"/>
          <p:cNvSpPr/>
          <p:nvPr/>
        </p:nvSpPr>
        <p:spPr>
          <a:xfrm>
            <a:off x="6500826" y="3286124"/>
            <a:ext cx="428628" cy="71438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en-US" sz="1800" dirty="0" smtClean="0">
                <a:latin typeface="New times roman"/>
              </a:rPr>
              <a:t>And indeed there will be time </a:t>
            </a:r>
            <a:br>
              <a:rPr lang="en-US" sz="1800" dirty="0" smtClean="0">
                <a:latin typeface="New times roman"/>
              </a:rPr>
            </a:br>
            <a:r>
              <a:rPr lang="en-US" sz="1800" dirty="0" smtClean="0">
                <a:latin typeface="New times roman"/>
              </a:rPr>
              <a:t>To wonder, "Do I dare?" and, "Do I dare?" </a:t>
            </a:r>
            <a:br>
              <a:rPr lang="en-US" sz="1800" dirty="0" smtClean="0">
                <a:latin typeface="New times roman"/>
              </a:rPr>
            </a:br>
            <a:r>
              <a:rPr lang="en-US" sz="1800" dirty="0" smtClean="0">
                <a:latin typeface="New times roman"/>
              </a:rPr>
              <a:t>Time to turn back and descend the stair, </a:t>
            </a:r>
            <a:br>
              <a:rPr lang="en-US" sz="1800" dirty="0" smtClean="0">
                <a:latin typeface="New times roman"/>
              </a:rPr>
            </a:br>
            <a:r>
              <a:rPr lang="en-US" sz="1800" dirty="0" smtClean="0">
                <a:latin typeface="New times roman"/>
              </a:rPr>
              <a:t>With a bald spot in the middle of my hair—                               </a:t>
            </a:r>
            <a:br>
              <a:rPr lang="en-US" sz="1800" dirty="0" smtClean="0">
                <a:latin typeface="New times roman"/>
              </a:rPr>
            </a:br>
            <a:r>
              <a:rPr lang="en-US" sz="1800" dirty="0" smtClean="0">
                <a:latin typeface="New times roman"/>
              </a:rPr>
              <a:t>[They will say: "How his hair is growing thin!"] </a:t>
            </a:r>
            <a:br>
              <a:rPr lang="en-US" sz="1800" dirty="0" smtClean="0">
                <a:latin typeface="New times roman"/>
              </a:rPr>
            </a:br>
            <a:r>
              <a:rPr lang="en-US" sz="1800" dirty="0" smtClean="0">
                <a:latin typeface="New times roman"/>
              </a:rPr>
              <a:t>My morning coat, my collar mounting firmly to the chin, </a:t>
            </a:r>
            <a:br>
              <a:rPr lang="en-US" sz="1800" dirty="0" smtClean="0">
                <a:latin typeface="New times roman"/>
              </a:rPr>
            </a:br>
            <a:r>
              <a:rPr lang="en-US" sz="1800" dirty="0" smtClean="0">
                <a:latin typeface="New times roman"/>
              </a:rPr>
              <a:t>My necktie rich and modest, but asserted by a simple pin— </a:t>
            </a:r>
            <a:br>
              <a:rPr lang="en-US" sz="1800" dirty="0" smtClean="0">
                <a:latin typeface="New times roman"/>
              </a:rPr>
            </a:br>
            <a:r>
              <a:rPr lang="en-US" sz="1800" dirty="0" smtClean="0">
                <a:latin typeface="New times roman"/>
              </a:rPr>
              <a:t>[They will say: "But how his arms and legs are thin!"] </a:t>
            </a:r>
            <a:br>
              <a:rPr lang="en-US" sz="1800" dirty="0" smtClean="0">
                <a:latin typeface="New times roman"/>
              </a:rPr>
            </a:br>
            <a:r>
              <a:rPr lang="en-US" sz="1800" dirty="0" smtClean="0">
                <a:latin typeface="New times roman"/>
              </a:rPr>
              <a:t>Do I dare </a:t>
            </a:r>
            <a:br>
              <a:rPr lang="en-US" sz="1800" dirty="0" smtClean="0">
                <a:latin typeface="New times roman"/>
              </a:rPr>
            </a:br>
            <a:r>
              <a:rPr lang="en-US" sz="1800" dirty="0" smtClean="0">
                <a:latin typeface="New times roman"/>
              </a:rPr>
              <a:t>Disturb the universe? </a:t>
            </a:r>
            <a:br>
              <a:rPr lang="en-US" sz="1800" dirty="0" smtClean="0">
                <a:latin typeface="New times roman"/>
              </a:rPr>
            </a:br>
            <a:r>
              <a:rPr lang="en-US" sz="1800" dirty="0" smtClean="0">
                <a:latin typeface="New times roman"/>
              </a:rPr>
              <a:t>In a minute there is time </a:t>
            </a:r>
            <a:br>
              <a:rPr lang="en-US" sz="1800" dirty="0" smtClean="0">
                <a:latin typeface="New times roman"/>
              </a:rPr>
            </a:br>
            <a:r>
              <a:rPr lang="en-US" sz="1800" dirty="0" smtClean="0">
                <a:latin typeface="New times roman"/>
              </a:rPr>
              <a:t>For decisions and revisions which a minute will reverse.</a:t>
            </a:r>
            <a:endParaRPr lang="fr-FR" sz="1800" dirty="0">
              <a:latin typeface="New times roman"/>
            </a:endParaRPr>
          </a:p>
        </p:txBody>
      </p:sp>
      <p:sp>
        <p:nvSpPr>
          <p:cNvPr id="4" name="Rectangle à coins arrondis 3"/>
          <p:cNvSpPr/>
          <p:nvPr/>
        </p:nvSpPr>
        <p:spPr>
          <a:xfrm>
            <a:off x="571472" y="3929066"/>
            <a:ext cx="8215370" cy="257176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Bef>
                <a:spcPct val="50000"/>
              </a:spcBef>
            </a:pPr>
            <a:r>
              <a:rPr lang="en-US" dirty="0" smtClean="0">
                <a:solidFill>
                  <a:schemeClr val="bg1"/>
                </a:solidFill>
                <a:latin typeface="Times New Roman" charset="0"/>
              </a:rPr>
              <a:t>Once again, </a:t>
            </a:r>
            <a:r>
              <a:rPr lang="en-US" dirty="0" err="1" smtClean="0">
                <a:solidFill>
                  <a:schemeClr val="bg1"/>
                </a:solidFill>
                <a:latin typeface="Times New Roman" charset="0"/>
              </a:rPr>
              <a:t>Prufrock</a:t>
            </a:r>
            <a:r>
              <a:rPr lang="en-US" dirty="0" smtClean="0">
                <a:solidFill>
                  <a:schemeClr val="bg1"/>
                </a:solidFill>
                <a:latin typeface="Times New Roman" charset="0"/>
              </a:rPr>
              <a:t> mentions all the time he has...Then he describes himself in terms of </a:t>
            </a:r>
            <a:r>
              <a:rPr lang="en-US" b="1" dirty="0" smtClean="0">
                <a:solidFill>
                  <a:schemeClr val="bg1"/>
                </a:solidFill>
                <a:latin typeface="Times New Roman" charset="0"/>
              </a:rPr>
              <a:t>how he believes others see him</a:t>
            </a:r>
            <a:r>
              <a:rPr lang="en-US" dirty="0" smtClean="0">
                <a:solidFill>
                  <a:schemeClr val="bg1"/>
                </a:solidFill>
                <a:latin typeface="Times New Roman" charset="0"/>
              </a:rPr>
              <a:t>: bald, modest, uncomfortably dressed with thin arms and legs. </a:t>
            </a:r>
          </a:p>
          <a:p>
            <a:pPr algn="just">
              <a:spcBef>
                <a:spcPct val="50000"/>
              </a:spcBef>
            </a:pPr>
            <a:r>
              <a:rPr lang="en-US" dirty="0" smtClean="0">
                <a:solidFill>
                  <a:schemeClr val="bg1"/>
                </a:solidFill>
                <a:latin typeface="Times New Roman" charset="0"/>
              </a:rPr>
              <a:t>What universe is he planning to disturb? Well, he may be referring to expressing his desire to approach a woman —he is weak, self-doubting, impotent. Note the use of “disturb”—the universe has its usual etherized status-quo, and deviating from this numb existence would indeed “disturb” the setting. </a:t>
            </a:r>
            <a:endParaRPr lang="en-US" dirty="0">
              <a:solidFill>
                <a:schemeClr val="bg1"/>
              </a:solidFill>
              <a:latin typeface="Times New Roman" charset="0"/>
            </a:endParaRPr>
          </a:p>
        </p:txBody>
      </p:sp>
      <p:sp>
        <p:nvSpPr>
          <p:cNvPr id="5" name="Flèche vers le bas 4"/>
          <p:cNvSpPr/>
          <p:nvPr/>
        </p:nvSpPr>
        <p:spPr>
          <a:xfrm>
            <a:off x="7358082" y="2786058"/>
            <a:ext cx="357190" cy="78581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229600" cy="5697559"/>
          </a:xfrm>
        </p:spPr>
        <p:txBody>
          <a:bodyPr>
            <a:normAutofit/>
          </a:bodyPr>
          <a:lstStyle/>
          <a:p>
            <a:pPr>
              <a:buFontTx/>
              <a:buNone/>
            </a:pPr>
            <a:r>
              <a:rPr lang="en-US" sz="1800" dirty="0" smtClean="0">
                <a:latin typeface="New times roman"/>
              </a:rPr>
              <a:t>For I have known them all already, known them all; </a:t>
            </a:r>
          </a:p>
          <a:p>
            <a:pPr>
              <a:buFontTx/>
              <a:buNone/>
            </a:pPr>
            <a:r>
              <a:rPr lang="en-US" sz="1800" dirty="0" smtClean="0">
                <a:latin typeface="New times roman"/>
              </a:rPr>
              <a:t>Have known the evenings, mornings, afternoons,                       </a:t>
            </a:r>
          </a:p>
          <a:p>
            <a:pPr>
              <a:buFontTx/>
              <a:buNone/>
            </a:pPr>
            <a:r>
              <a:rPr lang="en-US" sz="1800" dirty="0" smtClean="0">
                <a:latin typeface="New times roman"/>
              </a:rPr>
              <a:t>I have measured out my life with coffee spoons; </a:t>
            </a:r>
          </a:p>
          <a:p>
            <a:pPr>
              <a:buFontTx/>
              <a:buNone/>
            </a:pPr>
            <a:r>
              <a:rPr lang="en-US" sz="1800" dirty="0" smtClean="0">
                <a:latin typeface="New times roman"/>
              </a:rPr>
              <a:t>I know the voices dying with a dying fall </a:t>
            </a:r>
          </a:p>
          <a:p>
            <a:pPr>
              <a:buFontTx/>
              <a:buNone/>
            </a:pPr>
            <a:r>
              <a:rPr lang="en-US" sz="1800" dirty="0" smtClean="0">
                <a:latin typeface="New times roman"/>
              </a:rPr>
              <a:t>Beneath the music from a farther room. </a:t>
            </a:r>
          </a:p>
          <a:p>
            <a:pPr>
              <a:buFontTx/>
              <a:buNone/>
            </a:pPr>
            <a:r>
              <a:rPr lang="en-US" sz="1800" dirty="0" smtClean="0">
                <a:latin typeface="New times roman"/>
              </a:rPr>
              <a:t>So how should I presume?</a:t>
            </a:r>
          </a:p>
          <a:p>
            <a:pPr>
              <a:buFontTx/>
              <a:buNone/>
            </a:pPr>
            <a:endParaRPr lang="en-US" sz="1800" dirty="0" smtClean="0">
              <a:latin typeface="New times roman"/>
            </a:endParaRPr>
          </a:p>
          <a:p>
            <a:endParaRPr lang="fr-FR" sz="1800" dirty="0"/>
          </a:p>
        </p:txBody>
      </p:sp>
      <p:sp>
        <p:nvSpPr>
          <p:cNvPr id="4" name="Rectangle à coins arrondis 3"/>
          <p:cNvSpPr/>
          <p:nvPr/>
        </p:nvSpPr>
        <p:spPr>
          <a:xfrm>
            <a:off x="642910" y="2928934"/>
            <a:ext cx="7500990" cy="30003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b="1" dirty="0" err="1" smtClean="0">
                <a:solidFill>
                  <a:schemeClr val="bg1"/>
                </a:solidFill>
                <a:latin typeface="Times New Roman" charset="0"/>
              </a:rPr>
              <a:t>Prufrock</a:t>
            </a:r>
            <a:r>
              <a:rPr lang="en-US" b="1" dirty="0" smtClean="0">
                <a:solidFill>
                  <a:schemeClr val="bg1"/>
                </a:solidFill>
                <a:latin typeface="Times New Roman" charset="0"/>
              </a:rPr>
              <a:t> decides not to disturb the universe of his small social circle of middle-class acquaintances. He would disturb its equilibrium if he actually </a:t>
            </a:r>
            <a:r>
              <a:rPr lang="en-US" b="1" dirty="0" smtClean="0">
                <a:solidFill>
                  <a:schemeClr val="bg1"/>
                </a:solidFill>
                <a:effectLst>
                  <a:outerShdw blurRad="38100" dist="38100" dir="2700000" algn="tl">
                    <a:srgbClr val="000000"/>
                  </a:outerShdw>
                </a:effectLst>
                <a:latin typeface="Times New Roman" charset="0"/>
              </a:rPr>
              <a:t>tried to sing a "love song" to one of them</a:t>
            </a:r>
            <a:r>
              <a:rPr lang="en-US" b="1" dirty="0" smtClean="0">
                <a:solidFill>
                  <a:schemeClr val="bg1"/>
                </a:solidFill>
                <a:latin typeface="Times New Roman" charset="0"/>
              </a:rPr>
              <a:t>. He already "knows them all" and knows that </a:t>
            </a:r>
            <a:r>
              <a:rPr lang="en-US" b="1" dirty="0" smtClean="0">
                <a:solidFill>
                  <a:schemeClr val="bg1"/>
                </a:solidFill>
                <a:effectLst>
                  <a:outerShdw blurRad="38100" dist="38100" dir="2700000" algn="tl">
                    <a:srgbClr val="000000"/>
                  </a:outerShdw>
                </a:effectLst>
                <a:latin typeface="Times New Roman" charset="0"/>
              </a:rPr>
              <a:t>they do not expect much from him</a:t>
            </a:r>
            <a:r>
              <a:rPr lang="en-US" b="1" dirty="0" smtClean="0">
                <a:solidFill>
                  <a:schemeClr val="bg1"/>
                </a:solidFill>
                <a:latin typeface="Times New Roman" charset="0"/>
              </a:rPr>
              <a:t>. His life is a series of </a:t>
            </a:r>
            <a:r>
              <a:rPr lang="en-US" b="1" dirty="0" smtClean="0">
                <a:solidFill>
                  <a:schemeClr val="bg1"/>
                </a:solidFill>
                <a:effectLst>
                  <a:outerShdw blurRad="38100" dist="38100" dir="2700000" algn="tl">
                    <a:srgbClr val="FFFFFF"/>
                  </a:outerShdw>
                </a:effectLst>
                <a:latin typeface="Times New Roman" charset="0"/>
              </a:rPr>
              <a:t>endless “evenings, mornings, afternoons”...</a:t>
            </a:r>
            <a:r>
              <a:rPr lang="en-US" b="1" dirty="0" smtClean="0">
                <a:solidFill>
                  <a:schemeClr val="bg1"/>
                </a:solidFill>
                <a:latin typeface="Times New Roman" charset="0"/>
              </a:rPr>
              <a:t>he </a:t>
            </a:r>
            <a:r>
              <a:rPr lang="en-US" b="1" dirty="0" smtClean="0">
                <a:solidFill>
                  <a:schemeClr val="bg1"/>
                </a:solidFill>
                <a:effectLst>
                  <a:outerShdw blurRad="38100" dist="38100" dir="2700000" algn="tl">
                    <a:srgbClr val="000000"/>
                  </a:outerShdw>
                </a:effectLst>
                <a:latin typeface="Times New Roman" charset="0"/>
              </a:rPr>
              <a:t>accomplishes nothing</a:t>
            </a:r>
            <a:r>
              <a:rPr lang="en-US" b="1" dirty="0" smtClean="0">
                <a:solidFill>
                  <a:schemeClr val="bg1"/>
                </a:solidFill>
                <a:latin typeface="Times New Roman" charset="0"/>
              </a:rPr>
              <a:t> and feels he cannot presume that anything will ever change. Phrases such as "I have measured out my life in coffee spoons" capture the sense of the </a:t>
            </a:r>
            <a:r>
              <a:rPr lang="en-US" u="sng" dirty="0" err="1" smtClean="0">
                <a:solidFill>
                  <a:schemeClr val="bg1"/>
                </a:solidFill>
                <a:effectLst>
                  <a:outerShdw blurRad="38100" dist="38100" dir="2700000" algn="tl">
                    <a:srgbClr val="000000"/>
                  </a:outerShdw>
                </a:effectLst>
                <a:latin typeface="Times New Roman" charset="0"/>
              </a:rPr>
              <a:t>unheroic</a:t>
            </a:r>
            <a:r>
              <a:rPr lang="en-US" b="1" u="sng" dirty="0" smtClean="0">
                <a:solidFill>
                  <a:schemeClr val="bg1"/>
                </a:solidFill>
                <a:effectLst>
                  <a:outerShdw blurRad="38100" dist="38100" dir="2700000" algn="tl">
                    <a:srgbClr val="000000"/>
                  </a:outerShdw>
                </a:effectLst>
                <a:latin typeface="Times New Roman" charset="0"/>
              </a:rPr>
              <a:t> nature of </a:t>
            </a:r>
            <a:r>
              <a:rPr lang="en-US" b="1" u="sng" dirty="0" err="1" smtClean="0">
                <a:solidFill>
                  <a:schemeClr val="bg1"/>
                </a:solidFill>
                <a:effectLst>
                  <a:outerShdw blurRad="38100" dist="38100" dir="2700000" algn="tl">
                    <a:srgbClr val="000000"/>
                  </a:outerShdw>
                </a:effectLst>
                <a:latin typeface="Times New Roman" charset="0"/>
              </a:rPr>
              <a:t>Prufrock’s</a:t>
            </a:r>
            <a:r>
              <a:rPr lang="en-US" b="1" u="sng" dirty="0" smtClean="0">
                <a:solidFill>
                  <a:schemeClr val="bg1"/>
                </a:solidFill>
                <a:effectLst>
                  <a:outerShdw blurRad="38100" dist="38100" dir="2700000" algn="tl">
                    <a:srgbClr val="000000"/>
                  </a:outerShdw>
                </a:effectLst>
                <a:latin typeface="Times New Roman" charset="0"/>
              </a:rPr>
              <a:t> life-</a:t>
            </a:r>
            <a:r>
              <a:rPr lang="en-US" b="1" dirty="0" smtClean="0">
                <a:solidFill>
                  <a:schemeClr val="bg1"/>
                </a:solidFill>
                <a:latin typeface="Times New Roman" charset="0"/>
              </a:rPr>
              <a:t>-life in the twentieth century</a:t>
            </a:r>
            <a:r>
              <a:rPr lang="en-US" dirty="0" smtClean="0">
                <a:solidFill>
                  <a:schemeClr val="bg1"/>
                </a:solidFill>
                <a:latin typeface="Times New Roman" charset="0"/>
              </a:rPr>
              <a:t>.</a:t>
            </a:r>
            <a:r>
              <a:rPr lang="en-US" dirty="0" smtClean="0">
                <a:solidFill>
                  <a:schemeClr val="bg1"/>
                </a:solidFill>
              </a:rPr>
              <a:t> </a:t>
            </a:r>
            <a:endParaRPr lang="en-US" dirty="0">
              <a:solidFill>
                <a:schemeClr val="bg1"/>
              </a:solidFill>
            </a:endParaRPr>
          </a:p>
        </p:txBody>
      </p:sp>
      <p:sp>
        <p:nvSpPr>
          <p:cNvPr id="5" name="Flèche vers le bas 4"/>
          <p:cNvSpPr/>
          <p:nvPr/>
        </p:nvSpPr>
        <p:spPr>
          <a:xfrm>
            <a:off x="5857884" y="2143116"/>
            <a:ext cx="285752"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en-US" altLang="zh-TW" b="1" i="1" dirty="0" smtClean="0"/>
              <a:t>T. S. Eliot</a:t>
            </a:r>
            <a:endParaRPr lang="fr-FR" dirty="0"/>
          </a:p>
        </p:txBody>
      </p:sp>
      <p:sp>
        <p:nvSpPr>
          <p:cNvPr id="3" name="Espace réservé du contenu 2"/>
          <p:cNvSpPr>
            <a:spLocks noGrp="1"/>
          </p:cNvSpPr>
          <p:nvPr>
            <p:ph idx="1"/>
          </p:nvPr>
        </p:nvSpPr>
        <p:spPr>
          <a:xfrm>
            <a:off x="457200" y="1000108"/>
            <a:ext cx="8229600" cy="5126055"/>
          </a:xfrm>
        </p:spPr>
        <p:txBody>
          <a:bodyPr>
            <a:normAutofit/>
          </a:bodyPr>
          <a:lstStyle/>
          <a:p>
            <a:pPr algn="just"/>
            <a:r>
              <a:rPr lang="en-US" altLang="zh-TW" dirty="0" smtClean="0"/>
              <a:t> </a:t>
            </a:r>
            <a:r>
              <a:rPr lang="en-US" altLang="zh-TW" b="1" dirty="0" smtClean="0"/>
              <a:t>Thomas Stearns Eliot</a:t>
            </a:r>
            <a:r>
              <a:rPr lang="en-US" altLang="zh-TW" dirty="0" smtClean="0"/>
              <a:t> (1888-1965) was born in St. Louis, Missouri, of an old New England family. </a:t>
            </a:r>
          </a:p>
          <a:p>
            <a:pPr algn="just"/>
            <a:r>
              <a:rPr lang="en-US" altLang="zh-TW" dirty="0" smtClean="0"/>
              <a:t>He was an American living in London.</a:t>
            </a:r>
          </a:p>
          <a:p>
            <a:pPr algn="just"/>
            <a:r>
              <a:rPr lang="en-US" altLang="zh-TW" dirty="0" smtClean="0"/>
              <a:t>His father was a successful businessman. </a:t>
            </a:r>
          </a:p>
          <a:p>
            <a:pPr algn="just"/>
            <a:r>
              <a:rPr lang="en-US" altLang="zh-TW" dirty="0" smtClean="0"/>
              <a:t>His grandfather Eliot moved to St. Louis and had founded Washington University.</a:t>
            </a:r>
          </a:p>
          <a:p>
            <a:pPr algn="just"/>
            <a:r>
              <a:rPr lang="en-US" altLang="zh-TW" dirty="0" smtClean="0"/>
              <a:t>He attended Harvard, studied at the Sorbonne and Oxford.</a:t>
            </a:r>
          </a:p>
          <a:p>
            <a:pPr algn="just"/>
            <a:r>
              <a:rPr lang="en-US" altLang="zh-TW" dirty="0" smtClean="0"/>
              <a:t> One of the most daring innovators of twentieth-century poetry. </a:t>
            </a:r>
          </a:p>
          <a:p>
            <a:endParaRPr lang="en-US" altLang="zh-TW"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FontTx/>
              <a:buNone/>
            </a:pPr>
            <a:r>
              <a:rPr lang="en-US" sz="1800" dirty="0" smtClean="0">
                <a:latin typeface="New times roman"/>
              </a:rPr>
              <a:t>And I have known the eyes already, known them all— </a:t>
            </a:r>
          </a:p>
          <a:p>
            <a:pPr>
              <a:buFontTx/>
              <a:buNone/>
            </a:pPr>
            <a:r>
              <a:rPr lang="en-US" sz="1800" dirty="0" smtClean="0">
                <a:latin typeface="New times roman"/>
              </a:rPr>
              <a:t>The eyes that fix you in a formulated phrase, </a:t>
            </a:r>
          </a:p>
          <a:p>
            <a:pPr>
              <a:buFontTx/>
              <a:buNone/>
            </a:pPr>
            <a:r>
              <a:rPr lang="en-US" sz="1800" dirty="0" smtClean="0">
                <a:latin typeface="New times roman"/>
              </a:rPr>
              <a:t>And when I am formulated, sprawling on a pin, </a:t>
            </a:r>
          </a:p>
          <a:p>
            <a:pPr>
              <a:buFontTx/>
              <a:buNone/>
            </a:pPr>
            <a:r>
              <a:rPr lang="en-US" sz="1800" dirty="0" smtClean="0">
                <a:latin typeface="New times roman"/>
              </a:rPr>
              <a:t>When I am pinned and wriggling on the wall, </a:t>
            </a:r>
          </a:p>
          <a:p>
            <a:pPr>
              <a:buFontTx/>
              <a:buNone/>
            </a:pPr>
            <a:r>
              <a:rPr lang="en-US" sz="1800" dirty="0" smtClean="0">
                <a:latin typeface="New times roman"/>
              </a:rPr>
              <a:t>Then how should I begin </a:t>
            </a:r>
          </a:p>
          <a:p>
            <a:pPr>
              <a:buFontTx/>
              <a:buNone/>
            </a:pPr>
            <a:r>
              <a:rPr lang="en-US" sz="1800" dirty="0" smtClean="0">
                <a:latin typeface="New times roman"/>
              </a:rPr>
              <a:t>To spit out all the butt-ends of my days and ways?                    </a:t>
            </a:r>
          </a:p>
          <a:p>
            <a:pPr>
              <a:buFontTx/>
              <a:buNone/>
            </a:pPr>
            <a:r>
              <a:rPr lang="en-US" sz="1800" dirty="0" smtClean="0">
                <a:latin typeface="New times roman"/>
              </a:rPr>
              <a:t> And how should I presume?</a:t>
            </a:r>
          </a:p>
          <a:p>
            <a:endParaRPr lang="fr-FR" dirty="0"/>
          </a:p>
        </p:txBody>
      </p:sp>
      <p:sp>
        <p:nvSpPr>
          <p:cNvPr id="4" name="Rectangle à coins arrondis 3"/>
          <p:cNvSpPr/>
          <p:nvPr/>
        </p:nvSpPr>
        <p:spPr>
          <a:xfrm>
            <a:off x="714348" y="3071810"/>
            <a:ext cx="7715304" cy="285752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solidFill>
                  <a:schemeClr val="bg1"/>
                </a:solidFill>
                <a:latin typeface="Times New Roman" charset="0"/>
              </a:rPr>
              <a:t>He is already known, formulated. </a:t>
            </a:r>
            <a:r>
              <a:rPr lang="en-US" b="1" dirty="0" err="1" smtClean="0">
                <a:solidFill>
                  <a:schemeClr val="bg1"/>
                </a:solidFill>
                <a:latin typeface="Times New Roman" charset="0"/>
              </a:rPr>
              <a:t>Prufrock</a:t>
            </a:r>
            <a:r>
              <a:rPr lang="en-US" b="1" dirty="0" smtClean="0">
                <a:solidFill>
                  <a:schemeClr val="bg1"/>
                </a:solidFill>
                <a:latin typeface="Times New Roman" charset="0"/>
              </a:rPr>
              <a:t> imagines himself as an insect—”pinned and wriggling” (thin arms and legs) being examined. He refers to his “days and ways” in terms of cigarette butts—he once again measures his life by how many cigarette butts he has left behind.</a:t>
            </a:r>
            <a:endParaRPr lang="fr-FR" dirty="0"/>
          </a:p>
        </p:txBody>
      </p:sp>
      <p:sp>
        <p:nvSpPr>
          <p:cNvPr id="5" name="Flèche vers le bas 4"/>
          <p:cNvSpPr/>
          <p:nvPr/>
        </p:nvSpPr>
        <p:spPr>
          <a:xfrm>
            <a:off x="6143636" y="2357430"/>
            <a:ext cx="357190"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nSpc>
                <a:spcPct val="90000"/>
              </a:lnSpc>
              <a:buFontTx/>
              <a:buNone/>
            </a:pPr>
            <a:r>
              <a:rPr lang="en-US" sz="1800" dirty="0" smtClean="0">
                <a:latin typeface="New times roman"/>
              </a:rPr>
              <a:t>And I have known the arms already, known them all— </a:t>
            </a:r>
          </a:p>
          <a:p>
            <a:pPr>
              <a:lnSpc>
                <a:spcPct val="90000"/>
              </a:lnSpc>
              <a:buFontTx/>
              <a:buNone/>
            </a:pPr>
            <a:r>
              <a:rPr lang="en-US" sz="1800" dirty="0" smtClean="0">
                <a:latin typeface="New times roman"/>
              </a:rPr>
              <a:t>Arms that are </a:t>
            </a:r>
            <a:r>
              <a:rPr lang="en-US" sz="1800" dirty="0" err="1" smtClean="0">
                <a:latin typeface="New times roman"/>
              </a:rPr>
              <a:t>braceleted</a:t>
            </a:r>
            <a:r>
              <a:rPr lang="en-US" sz="1800" dirty="0" smtClean="0">
                <a:latin typeface="New times roman"/>
              </a:rPr>
              <a:t> and white and bare </a:t>
            </a:r>
          </a:p>
          <a:p>
            <a:pPr>
              <a:lnSpc>
                <a:spcPct val="90000"/>
              </a:lnSpc>
              <a:buFontTx/>
              <a:buNone/>
            </a:pPr>
            <a:r>
              <a:rPr lang="en-US" sz="1800" dirty="0" smtClean="0">
                <a:latin typeface="New times roman"/>
              </a:rPr>
              <a:t>[But in the lamplight, downed with light brown hair!] </a:t>
            </a:r>
          </a:p>
          <a:p>
            <a:pPr>
              <a:lnSpc>
                <a:spcPct val="90000"/>
              </a:lnSpc>
              <a:buFontTx/>
              <a:buNone/>
            </a:pPr>
            <a:r>
              <a:rPr lang="en-US" sz="1800" dirty="0" smtClean="0">
                <a:latin typeface="New times roman"/>
              </a:rPr>
              <a:t>Is it perfume from a dress </a:t>
            </a:r>
          </a:p>
          <a:p>
            <a:pPr>
              <a:lnSpc>
                <a:spcPct val="90000"/>
              </a:lnSpc>
              <a:buFontTx/>
              <a:buNone/>
            </a:pPr>
            <a:r>
              <a:rPr lang="en-US" sz="1800" dirty="0" smtClean="0">
                <a:latin typeface="New times roman"/>
              </a:rPr>
              <a:t>That makes me so digress? </a:t>
            </a:r>
          </a:p>
          <a:p>
            <a:pPr>
              <a:lnSpc>
                <a:spcPct val="90000"/>
              </a:lnSpc>
              <a:buFontTx/>
              <a:buNone/>
            </a:pPr>
            <a:r>
              <a:rPr lang="en-US" sz="1800" dirty="0" smtClean="0">
                <a:latin typeface="New times roman"/>
              </a:rPr>
              <a:t>Arms that lie along a table, or wrap about a shawl.</a:t>
            </a:r>
          </a:p>
          <a:p>
            <a:pPr>
              <a:lnSpc>
                <a:spcPct val="90000"/>
              </a:lnSpc>
              <a:buFontTx/>
              <a:buNone/>
            </a:pPr>
            <a:r>
              <a:rPr lang="en-US" sz="1800" dirty="0" smtClean="0">
                <a:latin typeface="New times roman"/>
              </a:rPr>
              <a:t>And should I then presume?</a:t>
            </a:r>
          </a:p>
          <a:p>
            <a:pPr>
              <a:lnSpc>
                <a:spcPct val="90000"/>
              </a:lnSpc>
              <a:buFontTx/>
              <a:buNone/>
            </a:pPr>
            <a:r>
              <a:rPr lang="en-US" sz="1800" dirty="0" smtClean="0">
                <a:latin typeface="New times roman"/>
              </a:rPr>
              <a:t>And how should I begin?</a:t>
            </a:r>
          </a:p>
          <a:p>
            <a:pPr>
              <a:lnSpc>
                <a:spcPct val="90000"/>
              </a:lnSpc>
              <a:buFontTx/>
              <a:buNone/>
            </a:pPr>
            <a:endParaRPr lang="en-US" sz="1800" dirty="0" smtClean="0">
              <a:latin typeface="New times roman"/>
            </a:endParaRPr>
          </a:p>
          <a:p>
            <a:pPr>
              <a:lnSpc>
                <a:spcPct val="90000"/>
              </a:lnSpc>
              <a:buFontTx/>
              <a:buNone/>
            </a:pPr>
            <a:endParaRPr lang="fr-FR" sz="1800" dirty="0">
              <a:latin typeface="New times roman"/>
            </a:endParaRPr>
          </a:p>
        </p:txBody>
      </p:sp>
      <p:sp>
        <p:nvSpPr>
          <p:cNvPr id="4" name="Rectangle à coins arrondis 3"/>
          <p:cNvSpPr/>
          <p:nvPr/>
        </p:nvSpPr>
        <p:spPr>
          <a:xfrm>
            <a:off x="785786" y="3500438"/>
            <a:ext cx="7572428" cy="271464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Bef>
                <a:spcPct val="50000"/>
              </a:spcBef>
            </a:pPr>
            <a:r>
              <a:rPr lang="en-US" sz="2000" dirty="0" err="1" smtClean="0">
                <a:solidFill>
                  <a:schemeClr val="bg1"/>
                </a:solidFill>
                <a:latin typeface="Times New Roman" charset="0"/>
              </a:rPr>
              <a:t>Prufrock</a:t>
            </a:r>
            <a:r>
              <a:rPr lang="en-US" sz="2000" dirty="0" smtClean="0">
                <a:solidFill>
                  <a:schemeClr val="bg1"/>
                </a:solidFill>
                <a:latin typeface="Times New Roman" charset="0"/>
              </a:rPr>
              <a:t> shares his thoughts with the reader about the women he has known—and apparently studied well. He has looked at their arms. He knows he will be rejected, and yet he cannot resist—their perfume distracts him and makes him “digress.” He wonders how he should begin to approach these women...</a:t>
            </a:r>
            <a:endParaRPr lang="en-US" sz="2000" dirty="0">
              <a:solidFill>
                <a:schemeClr val="bg1"/>
              </a:solidFill>
              <a:latin typeface="Times New Roman" charset="0"/>
            </a:endParaRPr>
          </a:p>
        </p:txBody>
      </p:sp>
      <p:sp>
        <p:nvSpPr>
          <p:cNvPr id="5" name="Flèche vers le bas 4"/>
          <p:cNvSpPr/>
          <p:nvPr/>
        </p:nvSpPr>
        <p:spPr>
          <a:xfrm>
            <a:off x="6143636" y="2643182"/>
            <a:ext cx="357190" cy="50006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en-US" sz="1800" dirty="0" smtClean="0">
                <a:latin typeface="New times roman"/>
              </a:rPr>
              <a:t>Shall I say, I have gone at dusk through narrow streets</a:t>
            </a:r>
            <a:br>
              <a:rPr lang="en-US" sz="1800" dirty="0" smtClean="0">
                <a:latin typeface="New times roman"/>
              </a:rPr>
            </a:br>
            <a:r>
              <a:rPr lang="en-US" sz="1800" dirty="0" smtClean="0">
                <a:latin typeface="New times roman"/>
              </a:rPr>
              <a:t>And watched the smoke that rises from the pipes</a:t>
            </a:r>
            <a:br>
              <a:rPr lang="en-US" sz="1800" dirty="0" smtClean="0">
                <a:latin typeface="New times roman"/>
              </a:rPr>
            </a:br>
            <a:r>
              <a:rPr lang="en-US" sz="1800" dirty="0" smtClean="0">
                <a:latin typeface="New times roman"/>
              </a:rPr>
              <a:t>Of lonely men in shirt-sleeves, leaning out of windows? . . .</a:t>
            </a:r>
            <a:br>
              <a:rPr lang="en-US" sz="1800" dirty="0" smtClean="0">
                <a:latin typeface="New times roman"/>
              </a:rPr>
            </a:br>
            <a:r>
              <a:rPr lang="en-US" sz="1800" dirty="0" smtClean="0">
                <a:latin typeface="New times roman"/>
              </a:rPr>
              <a:t/>
            </a:r>
            <a:br>
              <a:rPr lang="en-US" sz="1800" dirty="0" smtClean="0">
                <a:latin typeface="New times roman"/>
              </a:rPr>
            </a:br>
            <a:r>
              <a:rPr lang="en-US" sz="1800" dirty="0" smtClean="0">
                <a:latin typeface="New times roman"/>
              </a:rPr>
              <a:t>I should have been a pair of ragged claws</a:t>
            </a:r>
            <a:br>
              <a:rPr lang="en-US" sz="1800" dirty="0" smtClean="0">
                <a:latin typeface="New times roman"/>
              </a:rPr>
            </a:br>
            <a:r>
              <a:rPr lang="en-US" sz="1800" dirty="0" smtClean="0">
                <a:latin typeface="New times roman"/>
              </a:rPr>
              <a:t>Scuttling across the floors of silent seas.</a:t>
            </a:r>
          </a:p>
          <a:p>
            <a:endParaRPr lang="fr-FR" sz="1800" dirty="0">
              <a:latin typeface="New times roman"/>
            </a:endParaRPr>
          </a:p>
        </p:txBody>
      </p:sp>
      <p:sp>
        <p:nvSpPr>
          <p:cNvPr id="4" name="Rectangle à coins arrondis 3"/>
          <p:cNvSpPr/>
          <p:nvPr/>
        </p:nvSpPr>
        <p:spPr>
          <a:xfrm>
            <a:off x="428596" y="2285992"/>
            <a:ext cx="8429684" cy="435771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lnSpc>
                <a:spcPct val="80000"/>
              </a:lnSpc>
              <a:buFontTx/>
              <a:buNone/>
            </a:pPr>
            <a:r>
              <a:rPr lang="en-US" dirty="0">
                <a:solidFill>
                  <a:schemeClr val="bg1"/>
                </a:solidFill>
                <a:latin typeface="Times New Roman" charset="0"/>
              </a:rPr>
              <a:t>Growing up in St. Louis on the banks of the Mississippi River, Eliot was familiar with the mating habits of crawfish and other shellfish. His selection of a "pair of ragged claws," therefore, perfectly captures </a:t>
            </a:r>
            <a:r>
              <a:rPr lang="en-US" dirty="0" err="1">
                <a:solidFill>
                  <a:schemeClr val="bg1"/>
                </a:solidFill>
                <a:latin typeface="Times New Roman" charset="0"/>
              </a:rPr>
              <a:t>Prufrock's</a:t>
            </a:r>
            <a:r>
              <a:rPr lang="en-US" dirty="0">
                <a:solidFill>
                  <a:schemeClr val="bg1"/>
                </a:solidFill>
                <a:latin typeface="Times New Roman" charset="0"/>
              </a:rPr>
              <a:t> moment of despair.</a:t>
            </a:r>
          </a:p>
          <a:p>
            <a:pPr algn="just">
              <a:lnSpc>
                <a:spcPct val="80000"/>
              </a:lnSpc>
            </a:pPr>
            <a:r>
              <a:rPr lang="en-US" dirty="0" err="1">
                <a:solidFill>
                  <a:schemeClr val="bg1"/>
                </a:solidFill>
                <a:latin typeface="Times New Roman" charset="0"/>
              </a:rPr>
              <a:t>Prufrock's</a:t>
            </a:r>
            <a:r>
              <a:rPr lang="en-US" dirty="0">
                <a:solidFill>
                  <a:schemeClr val="bg1"/>
                </a:solidFill>
                <a:latin typeface="Times New Roman" charset="0"/>
              </a:rPr>
              <a:t> frustration in trying to establish a relationship with a woman is compared to  the mating habits of shellfish. Frustrated by his poor self-image, his inadequate physical appearance, and his inability to speak to women, </a:t>
            </a:r>
            <a:r>
              <a:rPr lang="en-US" dirty="0" err="1">
                <a:solidFill>
                  <a:schemeClr val="bg1"/>
                </a:solidFill>
                <a:latin typeface="Times New Roman" charset="0"/>
              </a:rPr>
              <a:t>Prufrock</a:t>
            </a:r>
            <a:r>
              <a:rPr lang="en-US" dirty="0">
                <a:solidFill>
                  <a:schemeClr val="bg1"/>
                </a:solidFill>
                <a:latin typeface="Times New Roman" charset="0"/>
              </a:rPr>
              <a:t> momentarily desires the simplicity, the primal mating habits of creatures at the opposite end of the evolutionary scale. Shellfish mating is nonverbal. Shellfish do not worry about time, overwhelming questions, or opening gambits. Instead, the male of the species grabs any shellfish it can get its claws on (presumably even "thin" claws) until it catches one that cooperates. Shellfish, then, are </a:t>
            </a:r>
            <a:r>
              <a:rPr lang="en-US" dirty="0" err="1">
                <a:solidFill>
                  <a:schemeClr val="bg1"/>
                </a:solidFill>
                <a:latin typeface="Times New Roman" charset="0"/>
              </a:rPr>
              <a:t>Prufrock's</a:t>
            </a:r>
            <a:r>
              <a:rPr lang="en-US" dirty="0">
                <a:solidFill>
                  <a:schemeClr val="bg1"/>
                </a:solidFill>
                <a:latin typeface="Times New Roman" charset="0"/>
              </a:rPr>
              <a:t> role model because they neither think nor speak; they simply act, something he is unable to do. </a:t>
            </a:r>
          </a:p>
          <a:p>
            <a:pPr algn="just">
              <a:lnSpc>
                <a:spcPct val="80000"/>
              </a:lnSpc>
            </a:pPr>
            <a:r>
              <a:rPr lang="en-US" sz="2000" dirty="0" smtClean="0">
                <a:solidFill>
                  <a:schemeClr val="bg1"/>
                </a:solidFill>
                <a:latin typeface="Times New Roman" charset="0"/>
              </a:rPr>
              <a:t>Another way to interpret these lines would be to observe the lateral movements of crabs and other shellfish. They move sideways, back and forth, never really making forward progress. The parallel to </a:t>
            </a:r>
            <a:r>
              <a:rPr lang="en-US" sz="2000" dirty="0" err="1" smtClean="0">
                <a:solidFill>
                  <a:schemeClr val="bg1"/>
                </a:solidFill>
                <a:latin typeface="Times New Roman" charset="0"/>
              </a:rPr>
              <a:t>Prufrock’s</a:t>
            </a:r>
            <a:r>
              <a:rPr lang="en-US" sz="2000" dirty="0" smtClean="0">
                <a:solidFill>
                  <a:schemeClr val="bg1"/>
                </a:solidFill>
                <a:latin typeface="Times New Roman" charset="0"/>
              </a:rPr>
              <a:t> inability to make any move is obvious here. </a:t>
            </a:r>
            <a:endParaRPr lang="en-US" sz="2000" dirty="0">
              <a:solidFill>
                <a:schemeClr val="bg1"/>
              </a:solidFill>
              <a:latin typeface="Times New Roman" charset="0"/>
            </a:endParaRPr>
          </a:p>
        </p:txBody>
      </p:sp>
      <p:sp>
        <p:nvSpPr>
          <p:cNvPr id="5" name="Flèche vers le bas 4"/>
          <p:cNvSpPr/>
          <p:nvPr/>
        </p:nvSpPr>
        <p:spPr>
          <a:xfrm>
            <a:off x="5929322" y="1500174"/>
            <a:ext cx="357190"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en-US" sz="1800" dirty="0" smtClean="0">
                <a:latin typeface="New times roman"/>
              </a:rPr>
              <a:t>And the afternoon, the evening, sleeps so peacefully!</a:t>
            </a:r>
            <a:br>
              <a:rPr lang="en-US" sz="1800" dirty="0" smtClean="0">
                <a:latin typeface="New times roman"/>
              </a:rPr>
            </a:br>
            <a:r>
              <a:rPr lang="en-US" sz="1800" dirty="0" smtClean="0">
                <a:latin typeface="New times roman"/>
              </a:rPr>
              <a:t>Smoothed by long fingers,</a:t>
            </a:r>
            <a:br>
              <a:rPr lang="en-US" sz="1800" dirty="0" smtClean="0">
                <a:latin typeface="New times roman"/>
              </a:rPr>
            </a:br>
            <a:r>
              <a:rPr lang="en-US" sz="1800" dirty="0" smtClean="0">
                <a:latin typeface="New times roman"/>
              </a:rPr>
              <a:t>Asleep . . . tired . . . or it malingers,</a:t>
            </a:r>
            <a:br>
              <a:rPr lang="en-US" sz="1800" dirty="0" smtClean="0">
                <a:latin typeface="New times roman"/>
              </a:rPr>
            </a:br>
            <a:r>
              <a:rPr lang="en-US" sz="1800" dirty="0" smtClean="0">
                <a:latin typeface="New times roman"/>
              </a:rPr>
              <a:t>Stretched on the floor, here beside you and me.</a:t>
            </a:r>
            <a:br>
              <a:rPr lang="en-US" sz="1800" dirty="0" smtClean="0">
                <a:latin typeface="New times roman"/>
              </a:rPr>
            </a:br>
            <a:r>
              <a:rPr lang="en-US" sz="1800" dirty="0" smtClean="0">
                <a:latin typeface="New times roman"/>
              </a:rPr>
              <a:t>Should I, after tea and cakes and ices, </a:t>
            </a:r>
            <a:br>
              <a:rPr lang="en-US" sz="1800" dirty="0" smtClean="0">
                <a:latin typeface="New times roman"/>
              </a:rPr>
            </a:br>
            <a:r>
              <a:rPr lang="en-US" sz="1800" dirty="0" smtClean="0">
                <a:latin typeface="New times roman"/>
              </a:rPr>
              <a:t>Have the strength to force the moment to its crisis?</a:t>
            </a:r>
          </a:p>
          <a:p>
            <a:endParaRPr lang="fr-FR" dirty="0"/>
          </a:p>
        </p:txBody>
      </p:sp>
      <p:sp>
        <p:nvSpPr>
          <p:cNvPr id="4" name="Rectangle à coins arrondis 3"/>
          <p:cNvSpPr/>
          <p:nvPr/>
        </p:nvSpPr>
        <p:spPr>
          <a:xfrm>
            <a:off x="785786" y="2928934"/>
            <a:ext cx="7358114" cy="285752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Bef>
                <a:spcPct val="50000"/>
              </a:spcBef>
            </a:pPr>
            <a:r>
              <a:rPr lang="en-US" dirty="0" err="1" smtClean="0">
                <a:solidFill>
                  <a:schemeClr val="bg1"/>
                </a:solidFill>
                <a:latin typeface="Times New Roman" charset="0"/>
              </a:rPr>
              <a:t>Prufrock</a:t>
            </a:r>
            <a:r>
              <a:rPr lang="en-US" dirty="0" smtClean="0">
                <a:solidFill>
                  <a:schemeClr val="bg1"/>
                </a:solidFill>
                <a:latin typeface="Times New Roman" charset="0"/>
              </a:rPr>
              <a:t> certainly does spend a long time—his entire life actually—wondering whether he should act...(the “crisis” is his—speaking to a woman.)</a:t>
            </a:r>
            <a:endParaRPr lang="en-US" dirty="0">
              <a:solidFill>
                <a:schemeClr val="bg1"/>
              </a:solidFill>
              <a:latin typeface="Times New Roman" charset="0"/>
            </a:endParaRPr>
          </a:p>
        </p:txBody>
      </p:sp>
      <p:sp>
        <p:nvSpPr>
          <p:cNvPr id="5" name="Flèche vers le bas 4"/>
          <p:cNvSpPr/>
          <p:nvPr/>
        </p:nvSpPr>
        <p:spPr>
          <a:xfrm>
            <a:off x="4214810" y="2214554"/>
            <a:ext cx="357190"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nSpc>
                <a:spcPct val="90000"/>
              </a:lnSpc>
              <a:buFontTx/>
              <a:buNone/>
            </a:pPr>
            <a:r>
              <a:rPr lang="en-US" sz="1800" dirty="0" smtClean="0">
                <a:latin typeface="New times roman"/>
              </a:rPr>
              <a:t>But though I have wept and fasted, wept and prayed,</a:t>
            </a:r>
          </a:p>
          <a:p>
            <a:pPr>
              <a:lnSpc>
                <a:spcPct val="90000"/>
              </a:lnSpc>
              <a:buFontTx/>
              <a:buNone/>
            </a:pPr>
            <a:r>
              <a:rPr lang="en-US" sz="1800" dirty="0" smtClean="0">
                <a:latin typeface="New times roman"/>
              </a:rPr>
              <a:t>Though I have seen my head [grown slightly bald] brought in upon a platter, </a:t>
            </a:r>
          </a:p>
          <a:p>
            <a:pPr>
              <a:lnSpc>
                <a:spcPct val="90000"/>
              </a:lnSpc>
              <a:buFontTx/>
              <a:buNone/>
            </a:pPr>
            <a:r>
              <a:rPr lang="en-US" sz="1800" dirty="0" smtClean="0">
                <a:latin typeface="New times roman"/>
              </a:rPr>
              <a:t>I am no prophet--and here's no great matter;</a:t>
            </a:r>
            <a:br>
              <a:rPr lang="en-US" sz="1800" dirty="0" smtClean="0">
                <a:latin typeface="New times roman"/>
              </a:rPr>
            </a:br>
            <a:r>
              <a:rPr lang="en-US" sz="1800" dirty="0" smtClean="0">
                <a:latin typeface="New times roman"/>
              </a:rPr>
              <a:t>I have seen the moment of my greatness flicker,</a:t>
            </a:r>
            <a:br>
              <a:rPr lang="en-US" sz="1800" dirty="0" smtClean="0">
                <a:latin typeface="New times roman"/>
              </a:rPr>
            </a:br>
            <a:r>
              <a:rPr lang="en-US" sz="1800" dirty="0" smtClean="0">
                <a:latin typeface="New times roman"/>
              </a:rPr>
              <a:t>And I have seen the eternal Footman hold my coat, and snicker,</a:t>
            </a:r>
            <a:br>
              <a:rPr lang="en-US" sz="1800" dirty="0" smtClean="0">
                <a:latin typeface="New times roman"/>
              </a:rPr>
            </a:br>
            <a:r>
              <a:rPr lang="en-US" sz="1800" dirty="0" smtClean="0">
                <a:latin typeface="New times roman"/>
              </a:rPr>
              <a:t>And in short, I was afraid.</a:t>
            </a:r>
          </a:p>
          <a:p>
            <a:pPr>
              <a:lnSpc>
                <a:spcPct val="90000"/>
              </a:lnSpc>
              <a:buFontTx/>
              <a:buNone/>
            </a:pPr>
            <a:endParaRPr lang="en-US" sz="1800" dirty="0" smtClean="0">
              <a:latin typeface="New times roman"/>
            </a:endParaRPr>
          </a:p>
          <a:p>
            <a:endParaRPr lang="fr-FR" dirty="0"/>
          </a:p>
        </p:txBody>
      </p:sp>
      <p:sp>
        <p:nvSpPr>
          <p:cNvPr id="4" name="Rectangle à coins arrondis 3"/>
          <p:cNvSpPr/>
          <p:nvPr/>
        </p:nvSpPr>
        <p:spPr>
          <a:xfrm>
            <a:off x="785786" y="2357430"/>
            <a:ext cx="7429552" cy="392909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Bef>
                <a:spcPct val="50000"/>
              </a:spcBef>
            </a:pPr>
            <a:r>
              <a:rPr lang="en-US" dirty="0" smtClean="0">
                <a:solidFill>
                  <a:schemeClr val="bg1"/>
                </a:solidFill>
                <a:latin typeface="Times New Roman" charset="0"/>
              </a:rPr>
              <a:t>Once again, </a:t>
            </a:r>
            <a:r>
              <a:rPr lang="en-US" dirty="0" err="1" smtClean="0">
                <a:solidFill>
                  <a:schemeClr val="bg1"/>
                </a:solidFill>
                <a:latin typeface="Times New Roman" charset="0"/>
              </a:rPr>
              <a:t>Prufrock</a:t>
            </a:r>
            <a:r>
              <a:rPr lang="en-US" dirty="0" smtClean="0">
                <a:solidFill>
                  <a:schemeClr val="bg1"/>
                </a:solidFill>
                <a:latin typeface="Times New Roman" charset="0"/>
              </a:rPr>
              <a:t> compares himself to a great man— John the Baptist —only to appear inadequate once again. </a:t>
            </a:r>
          </a:p>
          <a:p>
            <a:pPr algn="just">
              <a:spcBef>
                <a:spcPct val="50000"/>
              </a:spcBef>
            </a:pPr>
            <a:r>
              <a:rPr lang="en-US" dirty="0" smtClean="0">
                <a:solidFill>
                  <a:schemeClr val="bg1"/>
                </a:solidFill>
                <a:latin typeface="Times New Roman" charset="0"/>
              </a:rPr>
              <a:t>John the Baptist also “wept and fasted” and “prayed.”</a:t>
            </a:r>
          </a:p>
          <a:p>
            <a:pPr algn="just">
              <a:spcBef>
                <a:spcPct val="50000"/>
              </a:spcBef>
            </a:pPr>
            <a:r>
              <a:rPr lang="en-US" dirty="0" smtClean="0">
                <a:solidFill>
                  <a:schemeClr val="bg1"/>
                </a:solidFill>
                <a:latin typeface="Times New Roman" charset="0"/>
              </a:rPr>
              <a:t>In the New Testament, (Mark 6:15-29 and Matthew 14:1-12) the story of Salome is told: her stepfather, Herod Antipas, asked her to dance for him at a banquet, and promised her anything she asked for in return. Prompted by her mother, Herodias, who had been angered that St. John the Baptist had criticized her marriage, Salome asked for the head of St. John the Baptist on a plate.</a:t>
            </a:r>
            <a:endParaRPr lang="en-US" dirty="0" smtClean="0">
              <a:solidFill>
                <a:schemeClr val="bg1"/>
              </a:solidFill>
            </a:endParaRPr>
          </a:p>
          <a:p>
            <a:pPr algn="just">
              <a:spcBef>
                <a:spcPct val="50000"/>
              </a:spcBef>
            </a:pPr>
            <a:r>
              <a:rPr lang="en-US" dirty="0" smtClean="0">
                <a:solidFill>
                  <a:schemeClr val="bg1"/>
                </a:solidFill>
                <a:latin typeface="Times New Roman" charset="0"/>
              </a:rPr>
              <a:t>The “eternal Footman” line indicates </a:t>
            </a:r>
            <a:r>
              <a:rPr lang="en-US" dirty="0" err="1" smtClean="0">
                <a:solidFill>
                  <a:schemeClr val="bg1"/>
                </a:solidFill>
                <a:latin typeface="Times New Roman" charset="0"/>
              </a:rPr>
              <a:t>Prufrock’s</a:t>
            </a:r>
            <a:r>
              <a:rPr lang="en-US" dirty="0" smtClean="0">
                <a:solidFill>
                  <a:schemeClr val="bg1"/>
                </a:solidFill>
                <a:latin typeface="Times New Roman" charset="0"/>
              </a:rPr>
              <a:t> double-sided fear: he fears both life and death. </a:t>
            </a:r>
            <a:endParaRPr lang="en-US" dirty="0">
              <a:solidFill>
                <a:schemeClr val="bg1"/>
              </a:solidFill>
              <a:latin typeface="Times New Roman"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r>
              <a:rPr lang="en-US" sz="1800" dirty="0" smtClean="0">
                <a:latin typeface="New times roman"/>
              </a:rPr>
              <a:t>And would it have been worth it, after all,</a:t>
            </a:r>
            <a:br>
              <a:rPr lang="en-US" sz="1800" dirty="0" smtClean="0">
                <a:latin typeface="New times roman"/>
              </a:rPr>
            </a:br>
            <a:r>
              <a:rPr lang="en-US" sz="1800" dirty="0" smtClean="0">
                <a:latin typeface="New times roman"/>
              </a:rPr>
              <a:t>After the cups, the marmalade, the tea,</a:t>
            </a:r>
            <a:br>
              <a:rPr lang="en-US" sz="1800" dirty="0" smtClean="0">
                <a:latin typeface="New times roman"/>
              </a:rPr>
            </a:br>
            <a:r>
              <a:rPr lang="en-US" sz="1800" dirty="0" smtClean="0">
                <a:latin typeface="New times roman"/>
              </a:rPr>
              <a:t>Among the porcelain, among some talk of you and me,</a:t>
            </a:r>
            <a:br>
              <a:rPr lang="en-US" sz="1800" dirty="0" smtClean="0">
                <a:latin typeface="New times roman"/>
              </a:rPr>
            </a:br>
            <a:r>
              <a:rPr lang="en-US" sz="1800" dirty="0" smtClean="0">
                <a:latin typeface="New times roman"/>
              </a:rPr>
              <a:t>Would it have been worth while,</a:t>
            </a:r>
            <a:br>
              <a:rPr lang="en-US" sz="1800" dirty="0" smtClean="0">
                <a:latin typeface="New times roman"/>
              </a:rPr>
            </a:br>
            <a:r>
              <a:rPr lang="en-US" sz="1800" dirty="0" smtClean="0">
                <a:latin typeface="New times roman"/>
              </a:rPr>
              <a:t>To have bitten off the matter with a smile,</a:t>
            </a:r>
            <a:br>
              <a:rPr lang="en-US" sz="1800" dirty="0" smtClean="0">
                <a:latin typeface="New times roman"/>
              </a:rPr>
            </a:br>
            <a:r>
              <a:rPr lang="en-US" sz="1800" dirty="0" smtClean="0">
                <a:latin typeface="New times roman"/>
              </a:rPr>
              <a:t>To have squeezed the universe into a ball</a:t>
            </a:r>
            <a:br>
              <a:rPr lang="en-US" sz="1800" dirty="0" smtClean="0">
                <a:latin typeface="New times roman"/>
              </a:rPr>
            </a:br>
            <a:r>
              <a:rPr lang="en-US" sz="1800" dirty="0" smtClean="0">
                <a:latin typeface="New times roman"/>
              </a:rPr>
              <a:t>To roll it toward some overwhelming question,</a:t>
            </a:r>
            <a:br>
              <a:rPr lang="en-US" sz="1800" dirty="0" smtClean="0">
                <a:latin typeface="New times roman"/>
              </a:rPr>
            </a:br>
            <a:r>
              <a:rPr lang="en-US" sz="1800" dirty="0" smtClean="0">
                <a:latin typeface="New times roman"/>
              </a:rPr>
              <a:t>To say: "I am Lazarus, come from the dead</a:t>
            </a:r>
            <a:br>
              <a:rPr lang="en-US" sz="1800" dirty="0" smtClean="0">
                <a:latin typeface="New times roman"/>
              </a:rPr>
            </a:br>
            <a:r>
              <a:rPr lang="en-US" sz="1800" dirty="0" smtClean="0">
                <a:latin typeface="New times roman"/>
              </a:rPr>
              <a:t>Come back to tell you all, I shall tell you all"--</a:t>
            </a:r>
            <a:br>
              <a:rPr lang="en-US" sz="1800" dirty="0" smtClean="0">
                <a:latin typeface="New times roman"/>
              </a:rPr>
            </a:br>
            <a:r>
              <a:rPr lang="en-US" sz="1800" dirty="0" smtClean="0">
                <a:latin typeface="New times roman"/>
              </a:rPr>
              <a:t>If one, settling a pillow by her head,</a:t>
            </a:r>
            <a:br>
              <a:rPr lang="en-US" sz="1800" dirty="0" smtClean="0">
                <a:latin typeface="New times roman"/>
              </a:rPr>
            </a:br>
            <a:r>
              <a:rPr lang="en-US" sz="1800" dirty="0" smtClean="0">
                <a:latin typeface="New times roman"/>
              </a:rPr>
              <a:t>Should say: "That is not what I meant at all.</a:t>
            </a:r>
            <a:br>
              <a:rPr lang="en-US" sz="1800" dirty="0" smtClean="0">
                <a:latin typeface="New times roman"/>
              </a:rPr>
            </a:br>
            <a:r>
              <a:rPr lang="en-US" sz="1800" dirty="0" smtClean="0">
                <a:latin typeface="New times roman"/>
              </a:rPr>
              <a:t>That is not it, at all.“</a:t>
            </a:r>
          </a:p>
          <a:p>
            <a:endParaRPr lang="fr-FR" sz="1800" dirty="0">
              <a:latin typeface="New times roman"/>
            </a:endParaRPr>
          </a:p>
        </p:txBody>
      </p:sp>
      <p:sp>
        <p:nvSpPr>
          <p:cNvPr id="4" name="Rectangle à coins arrondis 3"/>
          <p:cNvSpPr/>
          <p:nvPr/>
        </p:nvSpPr>
        <p:spPr>
          <a:xfrm>
            <a:off x="642910" y="4000504"/>
            <a:ext cx="7858180" cy="250033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sz="2000" dirty="0" err="1" smtClean="0">
                <a:solidFill>
                  <a:schemeClr val="bg1"/>
                </a:solidFill>
                <a:latin typeface="Times New Roman" charset="0"/>
              </a:rPr>
              <a:t>Prufrock</a:t>
            </a:r>
            <a:r>
              <a:rPr lang="en-US" sz="2000" dirty="0" smtClean="0">
                <a:solidFill>
                  <a:schemeClr val="bg1"/>
                </a:solidFill>
                <a:latin typeface="Times New Roman" charset="0"/>
              </a:rPr>
              <a:t> feels that no matter what he says or does, he will never be accepted. He says that even if he held the universe in his hand —OR—even if he, like Lazarus, (a man raised from death by Jesus-- John 11: 1-44) </a:t>
            </a:r>
            <a:r>
              <a:rPr lang="en-US" sz="2000" u="sng" dirty="0" smtClean="0">
                <a:solidFill>
                  <a:schemeClr val="bg1"/>
                </a:solidFill>
                <a:latin typeface="Times New Roman" charset="0"/>
              </a:rPr>
              <a:t>came back from the dead</a:t>
            </a:r>
            <a:r>
              <a:rPr lang="en-US" sz="2000" dirty="0" smtClean="0">
                <a:solidFill>
                  <a:schemeClr val="bg1"/>
                </a:solidFill>
                <a:latin typeface="Times New Roman" charset="0"/>
              </a:rPr>
              <a:t>, the women would not pay attention to him. He feels they would </a:t>
            </a:r>
            <a:r>
              <a:rPr lang="en-US" sz="2000" u="sng" dirty="0" smtClean="0">
                <a:solidFill>
                  <a:schemeClr val="bg1"/>
                </a:solidFill>
                <a:latin typeface="Times New Roman" charset="0"/>
              </a:rPr>
              <a:t>brush him off</a:t>
            </a:r>
            <a:r>
              <a:rPr lang="en-US" sz="2000" dirty="0" smtClean="0">
                <a:solidFill>
                  <a:schemeClr val="bg1"/>
                </a:solidFill>
                <a:latin typeface="Times New Roman" charset="0"/>
              </a:rPr>
              <a:t>, saying “that is not what I meant at all.”</a:t>
            </a:r>
            <a:endParaRPr lang="en-US" sz="2000" dirty="0">
              <a:solidFill>
                <a:schemeClr val="bg1"/>
              </a:solidFill>
              <a:latin typeface="Times New Roman" charset="0"/>
            </a:endParaRPr>
          </a:p>
        </p:txBody>
      </p:sp>
      <p:sp>
        <p:nvSpPr>
          <p:cNvPr id="5" name="Flèche vers le bas 4"/>
          <p:cNvSpPr/>
          <p:nvPr/>
        </p:nvSpPr>
        <p:spPr>
          <a:xfrm>
            <a:off x="6572264" y="2714620"/>
            <a:ext cx="357190"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r>
              <a:rPr lang="en-US" sz="1800" dirty="0" smtClean="0">
                <a:latin typeface="New times roman"/>
              </a:rPr>
              <a:t>And would it have been worth it, after all,</a:t>
            </a:r>
            <a:br>
              <a:rPr lang="en-US" sz="1800" dirty="0" smtClean="0">
                <a:latin typeface="New times roman"/>
              </a:rPr>
            </a:br>
            <a:r>
              <a:rPr lang="en-US" sz="1800" dirty="0" smtClean="0">
                <a:latin typeface="New times roman"/>
              </a:rPr>
              <a:t>Would it have been worth while,</a:t>
            </a:r>
            <a:br>
              <a:rPr lang="en-US" sz="1800" dirty="0" smtClean="0">
                <a:latin typeface="New times roman"/>
              </a:rPr>
            </a:br>
            <a:r>
              <a:rPr lang="en-US" sz="1800" dirty="0" smtClean="0">
                <a:latin typeface="New times roman"/>
              </a:rPr>
              <a:t>After the sunsets and the dooryards and the sprinkled streets,</a:t>
            </a:r>
            <a:br>
              <a:rPr lang="en-US" sz="1800" dirty="0" smtClean="0">
                <a:latin typeface="New times roman"/>
              </a:rPr>
            </a:br>
            <a:r>
              <a:rPr lang="en-US" sz="1800" dirty="0" smtClean="0">
                <a:latin typeface="New times roman"/>
              </a:rPr>
              <a:t>After the novels, after the teacups, after the skirts that trail along the</a:t>
            </a:r>
            <a:br>
              <a:rPr lang="en-US" sz="1800" dirty="0" smtClean="0">
                <a:latin typeface="New times roman"/>
              </a:rPr>
            </a:br>
            <a:r>
              <a:rPr lang="en-US" sz="1800" dirty="0" smtClean="0">
                <a:latin typeface="New times roman"/>
              </a:rPr>
              <a:t>floor--</a:t>
            </a:r>
            <a:br>
              <a:rPr lang="en-US" sz="1800" dirty="0" smtClean="0">
                <a:latin typeface="New times roman"/>
              </a:rPr>
            </a:br>
            <a:r>
              <a:rPr lang="en-US" sz="1800" dirty="0" smtClean="0">
                <a:latin typeface="New times roman"/>
              </a:rPr>
              <a:t>And this, and so much more?--</a:t>
            </a:r>
            <a:br>
              <a:rPr lang="en-US" sz="1800" dirty="0" smtClean="0">
                <a:latin typeface="New times roman"/>
              </a:rPr>
            </a:br>
            <a:r>
              <a:rPr lang="en-US" sz="1800" dirty="0" smtClean="0">
                <a:latin typeface="New times roman"/>
              </a:rPr>
              <a:t>It is impossible to say just what I mean!</a:t>
            </a:r>
            <a:br>
              <a:rPr lang="en-US" sz="1800" dirty="0" smtClean="0">
                <a:latin typeface="New times roman"/>
              </a:rPr>
            </a:br>
            <a:r>
              <a:rPr lang="en-US" sz="1800" dirty="0" smtClean="0">
                <a:latin typeface="New times roman"/>
              </a:rPr>
              <a:t>But as if a magic lantern threw the nerves in patterns on a screen:</a:t>
            </a:r>
            <a:br>
              <a:rPr lang="en-US" sz="1800" dirty="0" smtClean="0">
                <a:latin typeface="New times roman"/>
              </a:rPr>
            </a:br>
            <a:r>
              <a:rPr lang="en-US" sz="1800" dirty="0" smtClean="0">
                <a:latin typeface="New times roman"/>
              </a:rPr>
              <a:t>Would it have been worth while</a:t>
            </a:r>
            <a:br>
              <a:rPr lang="en-US" sz="1800" dirty="0" smtClean="0">
                <a:latin typeface="New times roman"/>
              </a:rPr>
            </a:br>
            <a:r>
              <a:rPr lang="en-US" sz="1800" dirty="0" smtClean="0">
                <a:latin typeface="New times roman"/>
              </a:rPr>
              <a:t>If one, settling a pillow or throwing off a shawl,</a:t>
            </a:r>
            <a:br>
              <a:rPr lang="en-US" sz="1800" dirty="0" smtClean="0">
                <a:latin typeface="New times roman"/>
              </a:rPr>
            </a:br>
            <a:r>
              <a:rPr lang="en-US" sz="1800" dirty="0" smtClean="0">
                <a:latin typeface="New times roman"/>
              </a:rPr>
              <a:t>And turning toward the window, should say:</a:t>
            </a:r>
            <a:br>
              <a:rPr lang="en-US" sz="1800" dirty="0" smtClean="0">
                <a:latin typeface="New times roman"/>
              </a:rPr>
            </a:br>
            <a:r>
              <a:rPr lang="en-US" sz="1800" dirty="0" smtClean="0">
                <a:latin typeface="New times roman"/>
              </a:rPr>
              <a:t>"That is not it at all,</a:t>
            </a:r>
            <a:br>
              <a:rPr lang="en-US" sz="1800" dirty="0" smtClean="0">
                <a:latin typeface="New times roman"/>
              </a:rPr>
            </a:br>
            <a:r>
              <a:rPr lang="en-US" sz="1800" dirty="0" smtClean="0">
                <a:latin typeface="New times roman"/>
              </a:rPr>
              <a:t>That is not what I meant, at all.“</a:t>
            </a:r>
          </a:p>
          <a:p>
            <a:pPr>
              <a:buNone/>
            </a:pPr>
            <a:r>
              <a:rPr lang="en-US" sz="1800" dirty="0" smtClean="0">
                <a:latin typeface="New times roman"/>
              </a:rPr>
              <a:t/>
            </a:r>
            <a:br>
              <a:rPr lang="en-US" sz="1800" dirty="0" smtClean="0">
                <a:latin typeface="New times roman"/>
              </a:rPr>
            </a:br>
            <a:endParaRPr lang="en-US" sz="1800" dirty="0" smtClean="0">
              <a:latin typeface="New times roman"/>
            </a:endParaRPr>
          </a:p>
          <a:p>
            <a:endParaRPr lang="fr-FR" dirty="0"/>
          </a:p>
        </p:txBody>
      </p:sp>
      <p:sp>
        <p:nvSpPr>
          <p:cNvPr id="4" name="Rectangle à coins arrondis 3"/>
          <p:cNvSpPr/>
          <p:nvPr/>
        </p:nvSpPr>
        <p:spPr>
          <a:xfrm>
            <a:off x="714348" y="4071942"/>
            <a:ext cx="7715304" cy="250033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dirty="0" smtClean="0">
                <a:solidFill>
                  <a:schemeClr val="bg1"/>
                </a:solidFill>
                <a:latin typeface="Times New Roman" charset="0"/>
              </a:rPr>
              <a:t>Once again, </a:t>
            </a:r>
            <a:r>
              <a:rPr lang="en-US" dirty="0" err="1" smtClean="0">
                <a:solidFill>
                  <a:schemeClr val="bg1"/>
                </a:solidFill>
                <a:latin typeface="Times New Roman" charset="0"/>
              </a:rPr>
              <a:t>Prufrock</a:t>
            </a:r>
            <a:r>
              <a:rPr lang="en-US" dirty="0" smtClean="0">
                <a:solidFill>
                  <a:schemeClr val="bg1"/>
                </a:solidFill>
                <a:latin typeface="Times New Roman" charset="0"/>
              </a:rPr>
              <a:t> feels inadequate. His frustration is evident as he says “It is impossible to say just what I mean!” Yet, he has been saying the same thing—which is not much—repeatedly. </a:t>
            </a:r>
          </a:p>
          <a:p>
            <a:pPr>
              <a:spcBef>
                <a:spcPct val="50000"/>
              </a:spcBef>
            </a:pPr>
            <a:endParaRPr lang="en-US" dirty="0" smtClean="0">
              <a:solidFill>
                <a:schemeClr val="bg1"/>
              </a:solidFill>
              <a:latin typeface="Times New Roman" charset="0"/>
            </a:endParaRPr>
          </a:p>
          <a:p>
            <a:pPr>
              <a:spcBef>
                <a:spcPct val="50000"/>
              </a:spcBef>
            </a:pPr>
            <a:r>
              <a:rPr lang="en-US" dirty="0" smtClean="0">
                <a:solidFill>
                  <a:schemeClr val="bg1"/>
                </a:solidFill>
                <a:latin typeface="Times New Roman" charset="0"/>
              </a:rPr>
              <a:t>The “magic lantern” here is a slide projector. </a:t>
            </a:r>
            <a:endParaRPr lang="en-US" dirty="0">
              <a:solidFill>
                <a:schemeClr val="bg1"/>
              </a:solidFill>
              <a:latin typeface="Times New Roman" charset="0"/>
            </a:endParaRPr>
          </a:p>
        </p:txBody>
      </p:sp>
      <p:sp>
        <p:nvSpPr>
          <p:cNvPr id="5" name="Flèche vers le bas 4"/>
          <p:cNvSpPr/>
          <p:nvPr/>
        </p:nvSpPr>
        <p:spPr>
          <a:xfrm>
            <a:off x="6429388" y="3214686"/>
            <a:ext cx="285752" cy="50006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en-US" sz="1800" dirty="0" smtClean="0">
                <a:latin typeface="New times roman"/>
              </a:rPr>
              <a:t>No! I am not Prince Hamlet, nor was meant to be;</a:t>
            </a:r>
            <a:br>
              <a:rPr lang="en-US" sz="1800" dirty="0" smtClean="0">
                <a:latin typeface="New times roman"/>
              </a:rPr>
            </a:br>
            <a:r>
              <a:rPr lang="en-US" sz="1800" dirty="0" smtClean="0">
                <a:latin typeface="New times roman"/>
              </a:rPr>
              <a:t>Am an attendant lord, one that will do</a:t>
            </a:r>
            <a:br>
              <a:rPr lang="en-US" sz="1800" dirty="0" smtClean="0">
                <a:latin typeface="New times roman"/>
              </a:rPr>
            </a:br>
            <a:r>
              <a:rPr lang="en-US" sz="1800" dirty="0" smtClean="0">
                <a:latin typeface="New times roman"/>
              </a:rPr>
              <a:t>To swell a progress, start a scene or two,</a:t>
            </a:r>
            <a:br>
              <a:rPr lang="en-US" sz="1800" dirty="0" smtClean="0">
                <a:latin typeface="New times roman"/>
              </a:rPr>
            </a:br>
            <a:r>
              <a:rPr lang="en-US" sz="1800" dirty="0" smtClean="0">
                <a:latin typeface="New times roman"/>
              </a:rPr>
              <a:t>Advise the prince; no doubt, an easy tool,</a:t>
            </a:r>
            <a:br>
              <a:rPr lang="en-US" sz="1800" dirty="0" smtClean="0">
                <a:latin typeface="New times roman"/>
              </a:rPr>
            </a:br>
            <a:r>
              <a:rPr lang="en-US" sz="1800" dirty="0" smtClean="0">
                <a:latin typeface="New times roman"/>
              </a:rPr>
              <a:t>Deferential, glad to be of use,</a:t>
            </a:r>
            <a:br>
              <a:rPr lang="en-US" sz="1800" dirty="0" smtClean="0">
                <a:latin typeface="New times roman"/>
              </a:rPr>
            </a:br>
            <a:r>
              <a:rPr lang="en-US" sz="1800" dirty="0" smtClean="0">
                <a:latin typeface="New times roman"/>
              </a:rPr>
              <a:t>Politic, cautious, and meticulous;</a:t>
            </a:r>
            <a:br>
              <a:rPr lang="en-US" sz="1800" dirty="0" smtClean="0">
                <a:latin typeface="New times roman"/>
              </a:rPr>
            </a:br>
            <a:r>
              <a:rPr lang="en-US" sz="1800" dirty="0" smtClean="0">
                <a:latin typeface="New times roman"/>
              </a:rPr>
              <a:t>Full of high sentence, but a bit obtuse</a:t>
            </a:r>
            <a:br>
              <a:rPr lang="en-US" sz="1800" dirty="0" smtClean="0">
                <a:latin typeface="New times roman"/>
              </a:rPr>
            </a:br>
            <a:r>
              <a:rPr lang="en-US" sz="1800" dirty="0" smtClean="0">
                <a:latin typeface="New times roman"/>
              </a:rPr>
              <a:t>At times, indeed, almost ridiculous--</a:t>
            </a:r>
            <a:br>
              <a:rPr lang="en-US" sz="1800" dirty="0" smtClean="0">
                <a:latin typeface="New times roman"/>
              </a:rPr>
            </a:br>
            <a:r>
              <a:rPr lang="en-US" sz="1800" dirty="0" smtClean="0">
                <a:latin typeface="New times roman"/>
              </a:rPr>
              <a:t>Almost, at times, the Fool.</a:t>
            </a:r>
          </a:p>
          <a:p>
            <a:endParaRPr lang="fr-FR" dirty="0"/>
          </a:p>
        </p:txBody>
      </p:sp>
      <p:sp>
        <p:nvSpPr>
          <p:cNvPr id="4" name="Rectangle à coins arrondis 3"/>
          <p:cNvSpPr/>
          <p:nvPr/>
        </p:nvSpPr>
        <p:spPr>
          <a:xfrm>
            <a:off x="857224" y="3286124"/>
            <a:ext cx="7215238" cy="271464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sz="2000" dirty="0" smtClean="0">
                <a:solidFill>
                  <a:schemeClr val="bg1"/>
                </a:solidFill>
                <a:latin typeface="Times New Roman" charset="0"/>
              </a:rPr>
              <a:t>Hamlet’s major flaw is his indecision. He procrastinates, just as </a:t>
            </a:r>
            <a:r>
              <a:rPr lang="en-US" sz="2000" dirty="0" err="1" smtClean="0">
                <a:solidFill>
                  <a:schemeClr val="bg1"/>
                </a:solidFill>
                <a:latin typeface="Times New Roman" charset="0"/>
              </a:rPr>
              <a:t>Prufrock</a:t>
            </a:r>
            <a:r>
              <a:rPr lang="en-US" sz="2000" dirty="0" smtClean="0">
                <a:solidFill>
                  <a:schemeClr val="bg1"/>
                </a:solidFill>
                <a:latin typeface="Times New Roman" charset="0"/>
              </a:rPr>
              <a:t> does. However, even Hamlet acts to avenge his father’s death. </a:t>
            </a:r>
            <a:r>
              <a:rPr lang="en-US" sz="2000" dirty="0" err="1" smtClean="0">
                <a:solidFill>
                  <a:schemeClr val="bg1"/>
                </a:solidFill>
                <a:latin typeface="Times New Roman" charset="0"/>
              </a:rPr>
              <a:t>Prufrock</a:t>
            </a:r>
            <a:r>
              <a:rPr lang="en-US" sz="2000" dirty="0" smtClean="0">
                <a:solidFill>
                  <a:schemeClr val="bg1"/>
                </a:solidFill>
                <a:latin typeface="Times New Roman" charset="0"/>
              </a:rPr>
              <a:t> says that he is more like the Fool than Hamlet. He is referring to Polonius, a foolish advisor who provides contradictory advice and foolishly causes trouble for those he tries to help.</a:t>
            </a:r>
            <a:r>
              <a:rPr lang="en-US" sz="2000" dirty="0" smtClean="0">
                <a:solidFill>
                  <a:schemeClr val="bg1"/>
                </a:solidFill>
              </a:rPr>
              <a:t> </a:t>
            </a:r>
            <a:endParaRPr lang="en-US" sz="2000" dirty="0">
              <a:solidFill>
                <a:schemeClr val="bg1"/>
              </a:solidFill>
            </a:endParaRPr>
          </a:p>
        </p:txBody>
      </p:sp>
      <p:sp>
        <p:nvSpPr>
          <p:cNvPr id="5" name="Flèche vers le bas 4"/>
          <p:cNvSpPr/>
          <p:nvPr/>
        </p:nvSpPr>
        <p:spPr>
          <a:xfrm>
            <a:off x="5214942" y="2571744"/>
            <a:ext cx="357190" cy="500066"/>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r>
              <a:rPr lang="en-US" sz="1800" dirty="0" smtClean="0">
                <a:latin typeface="New times roman"/>
              </a:rPr>
              <a:t>I grow old . . .I grow old . . .</a:t>
            </a:r>
            <a:br>
              <a:rPr lang="en-US" sz="1800" dirty="0" smtClean="0">
                <a:latin typeface="New times roman"/>
              </a:rPr>
            </a:br>
            <a:r>
              <a:rPr lang="en-US" sz="1800" dirty="0" smtClean="0">
                <a:latin typeface="New times roman"/>
              </a:rPr>
              <a:t>I shall wear the bottoms of my trousers rolled.</a:t>
            </a:r>
          </a:p>
          <a:p>
            <a:r>
              <a:rPr lang="en-US" sz="1800" dirty="0" smtClean="0">
                <a:latin typeface="New times roman"/>
              </a:rPr>
              <a:t>Shall I part my hair behind? Do I dare to eat a peach?</a:t>
            </a:r>
            <a:br>
              <a:rPr lang="en-US" sz="1800" dirty="0" smtClean="0">
                <a:latin typeface="New times roman"/>
              </a:rPr>
            </a:br>
            <a:r>
              <a:rPr lang="en-US" sz="1800" dirty="0" smtClean="0">
                <a:latin typeface="New times roman"/>
              </a:rPr>
              <a:t>I shall wear white flannel trousers, and walk upon the beach.</a:t>
            </a:r>
            <a:br>
              <a:rPr lang="en-US" sz="1800" dirty="0" smtClean="0">
                <a:latin typeface="New times roman"/>
              </a:rPr>
            </a:br>
            <a:r>
              <a:rPr lang="en-US" sz="1800" dirty="0" smtClean="0">
                <a:latin typeface="New times roman"/>
              </a:rPr>
              <a:t>I have heard the mermaids singing, each to each.</a:t>
            </a:r>
            <a:br>
              <a:rPr lang="en-US" sz="1800" dirty="0" smtClean="0">
                <a:latin typeface="New times roman"/>
              </a:rPr>
            </a:br>
            <a:r>
              <a:rPr lang="en-US" sz="1800" dirty="0" smtClean="0">
                <a:latin typeface="New times roman"/>
              </a:rPr>
              <a:t/>
            </a:r>
            <a:br>
              <a:rPr lang="en-US" sz="1800" dirty="0" smtClean="0">
                <a:latin typeface="New times roman"/>
              </a:rPr>
            </a:br>
            <a:r>
              <a:rPr lang="en-US" sz="1800" dirty="0" smtClean="0">
                <a:latin typeface="New times roman"/>
              </a:rPr>
              <a:t>I do not think that they will sing to me.</a:t>
            </a:r>
          </a:p>
          <a:p>
            <a:endParaRPr lang="fr-FR" sz="1800" dirty="0">
              <a:latin typeface="New times roman"/>
            </a:endParaRPr>
          </a:p>
        </p:txBody>
      </p:sp>
      <p:sp>
        <p:nvSpPr>
          <p:cNvPr id="4" name="Rectangle à coins arrondis 3"/>
          <p:cNvSpPr/>
          <p:nvPr/>
        </p:nvSpPr>
        <p:spPr>
          <a:xfrm>
            <a:off x="785786" y="3000372"/>
            <a:ext cx="7715304" cy="32861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b="1" dirty="0" err="1" smtClean="0">
                <a:solidFill>
                  <a:schemeClr val="bg1"/>
                </a:solidFill>
                <a:latin typeface="Times New Roman" charset="0"/>
              </a:rPr>
              <a:t>Prufrock</a:t>
            </a:r>
            <a:r>
              <a:rPr lang="en-US" b="1" dirty="0" smtClean="0">
                <a:solidFill>
                  <a:schemeClr val="bg1"/>
                </a:solidFill>
                <a:latin typeface="Times New Roman" charset="0"/>
              </a:rPr>
              <a:t> worries about getting old. We already know he has a bald spot, and here he wonders about covering it up, trying to hide it the “comb-over”. </a:t>
            </a:r>
          </a:p>
          <a:p>
            <a:pPr>
              <a:spcBef>
                <a:spcPct val="50000"/>
              </a:spcBef>
            </a:pPr>
            <a:r>
              <a:rPr lang="en-US" b="1" dirty="0" smtClean="0">
                <a:solidFill>
                  <a:schemeClr val="bg1"/>
                </a:solidFill>
                <a:latin typeface="Times New Roman" charset="0"/>
              </a:rPr>
              <a:t>The fashion of the leisure class at the time was to wear white flannel trousers. He wants to be trendy, young? </a:t>
            </a:r>
          </a:p>
          <a:p>
            <a:pPr>
              <a:spcBef>
                <a:spcPct val="50000"/>
              </a:spcBef>
            </a:pPr>
            <a:r>
              <a:rPr lang="en-US" b="1" dirty="0" smtClean="0">
                <a:solidFill>
                  <a:schemeClr val="bg1"/>
                </a:solidFill>
                <a:latin typeface="Times New Roman" charset="0"/>
              </a:rPr>
              <a:t>He hears mermaids singing. Mermaids were once believed to lure sailors to dangerous waters, causing shipwrecks. </a:t>
            </a:r>
            <a:r>
              <a:rPr lang="en-US" b="1" dirty="0" err="1" smtClean="0">
                <a:solidFill>
                  <a:schemeClr val="bg1"/>
                </a:solidFill>
                <a:latin typeface="Times New Roman" charset="0"/>
              </a:rPr>
              <a:t>Prufrock</a:t>
            </a:r>
            <a:r>
              <a:rPr lang="en-US" b="1" dirty="0" smtClean="0">
                <a:solidFill>
                  <a:schemeClr val="bg1"/>
                </a:solidFill>
                <a:latin typeface="Times New Roman" charset="0"/>
              </a:rPr>
              <a:t> thinks even the mermaids would show no interest in him. </a:t>
            </a:r>
            <a:endParaRPr lang="en-US" b="1" dirty="0">
              <a:solidFill>
                <a:schemeClr val="bg1"/>
              </a:solidFill>
              <a:latin typeface="Times New Roman" charset="0"/>
            </a:endParaRPr>
          </a:p>
        </p:txBody>
      </p:sp>
      <p:sp>
        <p:nvSpPr>
          <p:cNvPr id="5" name="Flèche vers le bas 4"/>
          <p:cNvSpPr/>
          <p:nvPr/>
        </p:nvSpPr>
        <p:spPr>
          <a:xfrm>
            <a:off x="6286512" y="2428868"/>
            <a:ext cx="285752" cy="42862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en-US" sz="1800" dirty="0" smtClean="0">
                <a:latin typeface="New times roman"/>
              </a:rPr>
              <a:t>I have seen them riding seaward on the waves</a:t>
            </a:r>
            <a:br>
              <a:rPr lang="en-US" sz="1800" dirty="0" smtClean="0">
                <a:latin typeface="New times roman"/>
              </a:rPr>
            </a:br>
            <a:r>
              <a:rPr lang="en-US" sz="1800" dirty="0" smtClean="0">
                <a:latin typeface="New times roman"/>
              </a:rPr>
              <a:t>Combing the white hair of the waves blown back</a:t>
            </a:r>
            <a:br>
              <a:rPr lang="en-US" sz="1800" dirty="0" smtClean="0">
                <a:latin typeface="New times roman"/>
              </a:rPr>
            </a:br>
            <a:r>
              <a:rPr lang="en-US" sz="1800" dirty="0" smtClean="0">
                <a:latin typeface="New times roman"/>
              </a:rPr>
              <a:t>When the wind blows the water white and black.</a:t>
            </a:r>
            <a:br>
              <a:rPr lang="en-US" sz="1800" dirty="0" smtClean="0">
                <a:latin typeface="New times roman"/>
              </a:rPr>
            </a:br>
            <a:r>
              <a:rPr lang="en-US" sz="1800" dirty="0" smtClean="0">
                <a:latin typeface="New times roman"/>
              </a:rPr>
              <a:t/>
            </a:r>
            <a:br>
              <a:rPr lang="en-US" sz="1800" dirty="0" smtClean="0">
                <a:latin typeface="New times roman"/>
              </a:rPr>
            </a:br>
            <a:r>
              <a:rPr lang="en-US" sz="1800" dirty="0" smtClean="0">
                <a:latin typeface="New times roman"/>
              </a:rPr>
              <a:t>We have lingered in the chambers of the sea</a:t>
            </a:r>
            <a:br>
              <a:rPr lang="en-US" sz="1800" dirty="0" smtClean="0">
                <a:latin typeface="New times roman"/>
              </a:rPr>
            </a:br>
            <a:r>
              <a:rPr lang="en-US" sz="1800" dirty="0" smtClean="0">
                <a:latin typeface="New times roman"/>
              </a:rPr>
              <a:t>By sea-girls wreathed with seaweed red and brown</a:t>
            </a:r>
            <a:br>
              <a:rPr lang="en-US" sz="1800" dirty="0" smtClean="0">
                <a:latin typeface="New times roman"/>
              </a:rPr>
            </a:br>
            <a:r>
              <a:rPr lang="en-US" sz="1800" dirty="0" smtClean="0">
                <a:latin typeface="New times roman"/>
              </a:rPr>
              <a:t>Till human voices wake us, and we drown.</a:t>
            </a:r>
            <a:endParaRPr lang="fr-FR" sz="1800" dirty="0">
              <a:latin typeface="New times roman"/>
            </a:endParaRPr>
          </a:p>
        </p:txBody>
      </p:sp>
      <p:sp>
        <p:nvSpPr>
          <p:cNvPr id="4" name="Rectangle à coins arrondis 3"/>
          <p:cNvSpPr/>
          <p:nvPr/>
        </p:nvSpPr>
        <p:spPr>
          <a:xfrm>
            <a:off x="571472" y="3357562"/>
            <a:ext cx="8001056" cy="32861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spcBef>
                <a:spcPct val="50000"/>
              </a:spcBef>
            </a:pPr>
            <a:r>
              <a:rPr lang="en-US" b="1" dirty="0" err="1" smtClean="0">
                <a:solidFill>
                  <a:schemeClr val="bg1"/>
                </a:solidFill>
                <a:latin typeface="New times roman"/>
              </a:rPr>
              <a:t>Prufrock</a:t>
            </a:r>
            <a:r>
              <a:rPr lang="en-US" b="1" dirty="0" smtClean="0">
                <a:solidFill>
                  <a:schemeClr val="bg1"/>
                </a:solidFill>
                <a:latin typeface="New times roman"/>
              </a:rPr>
              <a:t> finishes his “love song” with mermaids. He says he has seen them (of course, they pay him no attention!)</a:t>
            </a:r>
          </a:p>
          <a:p>
            <a:pPr>
              <a:spcBef>
                <a:spcPct val="50000"/>
              </a:spcBef>
            </a:pPr>
            <a:r>
              <a:rPr lang="en-US" b="1" dirty="0" smtClean="0">
                <a:solidFill>
                  <a:schemeClr val="bg1"/>
                </a:solidFill>
                <a:latin typeface="New times roman"/>
              </a:rPr>
              <a:t>He says that he has “lingered” (more indication of extra time) in the chambers of the sea—think about what is it like under water—slow-moving, blurry, difficult to hear...</a:t>
            </a:r>
            <a:r>
              <a:rPr lang="en-US" b="1" u="sng" dirty="0" smtClean="0">
                <a:solidFill>
                  <a:schemeClr val="bg1"/>
                </a:solidFill>
                <a:latin typeface="New times roman"/>
              </a:rPr>
              <a:t>a bit like being “etherized</a:t>
            </a:r>
            <a:r>
              <a:rPr lang="en-US" b="1" dirty="0" smtClean="0">
                <a:solidFill>
                  <a:schemeClr val="bg1"/>
                </a:solidFill>
                <a:latin typeface="New times roman"/>
              </a:rPr>
              <a:t>” would you say? </a:t>
            </a:r>
          </a:p>
          <a:p>
            <a:pPr>
              <a:spcBef>
                <a:spcPct val="50000"/>
              </a:spcBef>
            </a:pPr>
            <a:r>
              <a:rPr lang="en-US" b="1" dirty="0" smtClean="0">
                <a:solidFill>
                  <a:schemeClr val="bg1"/>
                </a:solidFill>
                <a:latin typeface="New times roman"/>
              </a:rPr>
              <a:t>Then he says that “human voices” wake him—perhaps he is awakening from a daydream at one of these get </a:t>
            </a:r>
            <a:r>
              <a:rPr lang="en-US" b="1" dirty="0" err="1" smtClean="0">
                <a:solidFill>
                  <a:schemeClr val="bg1"/>
                </a:solidFill>
                <a:latin typeface="New times roman"/>
              </a:rPr>
              <a:t>togethers</a:t>
            </a:r>
            <a:r>
              <a:rPr lang="en-US" b="1" dirty="0" smtClean="0">
                <a:solidFill>
                  <a:schemeClr val="bg1"/>
                </a:solidFill>
                <a:latin typeface="New times roman"/>
              </a:rPr>
              <a:t>? “And we drown”—he ends his love song with drowning, death...Does </a:t>
            </a:r>
            <a:r>
              <a:rPr lang="en-US" b="1" dirty="0" err="1" smtClean="0">
                <a:solidFill>
                  <a:schemeClr val="bg1"/>
                </a:solidFill>
                <a:latin typeface="New times roman"/>
              </a:rPr>
              <a:t>Prufrock</a:t>
            </a:r>
            <a:r>
              <a:rPr lang="en-US" b="1" dirty="0" smtClean="0">
                <a:solidFill>
                  <a:schemeClr val="bg1"/>
                </a:solidFill>
                <a:latin typeface="New times roman"/>
              </a:rPr>
              <a:t> feel as if he is drowning?</a:t>
            </a:r>
            <a:r>
              <a:rPr lang="en-US" dirty="0" smtClean="0">
                <a:solidFill>
                  <a:schemeClr val="bg1"/>
                </a:solidFill>
                <a:latin typeface="New times roman"/>
              </a:rPr>
              <a:t> </a:t>
            </a:r>
            <a:endParaRPr lang="en-US" dirty="0">
              <a:solidFill>
                <a:schemeClr val="bg1"/>
              </a:solidFill>
              <a:latin typeface="New times roman"/>
            </a:endParaRPr>
          </a:p>
        </p:txBody>
      </p:sp>
      <p:sp>
        <p:nvSpPr>
          <p:cNvPr id="5" name="Flèche vers le bas 4"/>
          <p:cNvSpPr/>
          <p:nvPr/>
        </p:nvSpPr>
        <p:spPr>
          <a:xfrm>
            <a:off x="4357686" y="2643182"/>
            <a:ext cx="428628" cy="571504"/>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r>
              <a:rPr lang="en-US" altLang="zh-TW" sz="2800" dirty="0" smtClean="0"/>
              <a:t>Ezra Pound </a:t>
            </a:r>
            <a:r>
              <a:rPr lang="en-US" altLang="zh-TW" sz="2800" dirty="0" smtClean="0"/>
              <a:t>described</a:t>
            </a:r>
            <a:r>
              <a:rPr lang="en-US" altLang="zh-TW" sz="2800" dirty="0" smtClean="0"/>
              <a:t> him as: </a:t>
            </a:r>
            <a:r>
              <a:rPr lang="en-US" altLang="zh-TW" sz="2800" dirty="0" smtClean="0"/>
              <a:t>“trained himself and modernized himself on his own”.</a:t>
            </a:r>
          </a:p>
          <a:p>
            <a:pPr algn="just">
              <a:lnSpc>
                <a:spcPct val="80000"/>
              </a:lnSpc>
            </a:pPr>
            <a:r>
              <a:rPr lang="en-US" altLang="zh-TW" sz="2800" dirty="0" smtClean="0"/>
              <a:t>Worked in London as a teacher from 1917-1925 in the foreign  department.</a:t>
            </a:r>
          </a:p>
          <a:p>
            <a:pPr algn="just">
              <a:lnSpc>
                <a:spcPct val="80000"/>
              </a:lnSpc>
            </a:pPr>
            <a:r>
              <a:rPr lang="en-US" altLang="zh-TW" sz="2800" dirty="0" smtClean="0"/>
              <a:t>Had a mental collapse brought by overwork, marital problems, and general depression.</a:t>
            </a:r>
          </a:p>
          <a:p>
            <a:pPr algn="just">
              <a:lnSpc>
                <a:spcPct val="80000"/>
              </a:lnSpc>
            </a:pPr>
            <a:r>
              <a:rPr lang="en-US" altLang="zh-TW" sz="2800" dirty="0" smtClean="0"/>
              <a:t>Never became a popular poet, despite his tremendous impact on the teaching and writing of poetry.</a:t>
            </a:r>
          </a:p>
          <a:p>
            <a:pPr algn="just">
              <a:lnSpc>
                <a:spcPct val="80000"/>
              </a:lnSpc>
            </a:pPr>
            <a:r>
              <a:rPr lang="en-US" altLang="zh-TW" sz="2800" dirty="0" smtClean="0"/>
              <a:t>Although remained a resident in England, he returned to the States frequently to lecture and to give readings of his poems.</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fr-FR" dirty="0" err="1" smtClean="0"/>
              <a:t>Themes</a:t>
            </a:r>
            <a:r>
              <a:rPr lang="fr-FR" dirty="0" smtClean="0"/>
              <a:t> </a:t>
            </a:r>
            <a:endParaRPr lang="fr-FR" dirty="0"/>
          </a:p>
        </p:txBody>
      </p:sp>
      <p:sp>
        <p:nvSpPr>
          <p:cNvPr id="3" name="Espace réservé du contenu 2"/>
          <p:cNvSpPr>
            <a:spLocks noGrp="1"/>
          </p:cNvSpPr>
          <p:nvPr>
            <p:ph idx="1"/>
          </p:nvPr>
        </p:nvSpPr>
        <p:spPr>
          <a:xfrm>
            <a:off x="457200" y="1214422"/>
            <a:ext cx="8229600" cy="4911741"/>
          </a:xfrm>
        </p:spPr>
        <p:txBody>
          <a:bodyPr/>
          <a:lstStyle/>
          <a:p>
            <a:pPr algn="just"/>
            <a:r>
              <a:rPr lang="en-US" dirty="0" smtClean="0"/>
              <a:t>Love: </a:t>
            </a:r>
            <a:r>
              <a:rPr lang="en-US" dirty="0" err="1" smtClean="0"/>
              <a:t>Prufrock</a:t>
            </a:r>
            <a:r>
              <a:rPr lang="en-US" dirty="0" smtClean="0"/>
              <a:t> suffers from the love he feels for a woman throughout the entire poem. Quite often his love is reflected through the way he views things, for example a cat in the yellow frog or singing mermaids. Love is a major theme because it is what </a:t>
            </a:r>
            <a:r>
              <a:rPr lang="en-US" dirty="0" err="1" smtClean="0"/>
              <a:t>Prufrock</a:t>
            </a:r>
            <a:r>
              <a:rPr lang="en-US" dirty="0" smtClean="0"/>
              <a:t> feels the most through the poem.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r>
              <a:rPr lang="fr-FR" dirty="0" smtClean="0"/>
              <a:t>Time: </a:t>
            </a:r>
            <a:r>
              <a:rPr lang="en-US" dirty="0" smtClean="0"/>
              <a:t>we are unaware at the beginning of the passing of time, however it becomes apparent at the end of the poem that </a:t>
            </a:r>
            <a:r>
              <a:rPr lang="en-US" dirty="0" err="1" smtClean="0"/>
              <a:t>Prufrock</a:t>
            </a:r>
            <a:r>
              <a:rPr lang="en-US" dirty="0" smtClean="0"/>
              <a:t> has allowed a lot of time to pass and he is no longer able to </a:t>
            </a:r>
            <a:r>
              <a:rPr lang="en-US" dirty="0" smtClean="0"/>
              <a:t>seize </a:t>
            </a:r>
            <a:r>
              <a:rPr lang="en-US" dirty="0" smtClean="0"/>
              <a:t>his opportunities and his life has passed him by.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just"/>
            <a:r>
              <a:rPr lang="en-US" dirty="0" smtClean="0"/>
              <a:t>Appearances: an important observation of the poem is the fact that there is a strong lack of bodies. Very few people are contacted in the poem, a majority of the time </a:t>
            </a:r>
            <a:r>
              <a:rPr lang="en-US" dirty="0" err="1" smtClean="0"/>
              <a:t>Prufrock</a:t>
            </a:r>
            <a:r>
              <a:rPr lang="en-US" dirty="0" smtClean="0"/>
              <a:t> is alone or surrounded by inanimate objects. It is the appearance of the lack of people and humanity in the poem that allows the reader to infer that quite possibly the poem is taking place in hell. The appearances of the poem are critical for understanding the  fact that </a:t>
            </a:r>
            <a:r>
              <a:rPr lang="en-US" dirty="0" err="1" smtClean="0"/>
              <a:t>Prufrock</a:t>
            </a:r>
            <a:r>
              <a:rPr lang="en-US" dirty="0" smtClean="0"/>
              <a:t> is isolated in his thoughts and is suffering with little human interaction.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just"/>
            <a:r>
              <a:rPr lang="en-US" dirty="0" smtClean="0"/>
              <a:t>Manipulation: the tone of the poem and the epigraph indicate the fact that quite possibly </a:t>
            </a:r>
            <a:r>
              <a:rPr lang="en-US" dirty="0" err="1" smtClean="0"/>
              <a:t>Prufrock</a:t>
            </a:r>
            <a:r>
              <a:rPr lang="en-US" dirty="0" smtClean="0"/>
              <a:t> is a man who is manipulating our beliefs. He is leading us down dark streets and telling us stories of mermaids. He is a negative individual that is quite possibly deceiving us manipulating our thoughts on what is true. Quite possibly </a:t>
            </a:r>
            <a:r>
              <a:rPr lang="en-US" dirty="0" err="1" smtClean="0"/>
              <a:t>Prufrock</a:t>
            </a:r>
            <a:r>
              <a:rPr lang="en-US" dirty="0" smtClean="0"/>
              <a:t> is relative to the hell we all have inside of us. A major theme of the poem is manipulation because we </a:t>
            </a:r>
            <a:r>
              <a:rPr lang="en-US" dirty="0" smtClean="0"/>
              <a:t>are always </a:t>
            </a:r>
            <a:r>
              <a:rPr lang="en-US" dirty="0" smtClean="0"/>
              <a:t>uncertain if what </a:t>
            </a:r>
            <a:r>
              <a:rPr lang="en-US" dirty="0" err="1" smtClean="0"/>
              <a:t>Prufrock</a:t>
            </a:r>
            <a:r>
              <a:rPr lang="en-US" dirty="0" smtClean="0"/>
              <a:t> </a:t>
            </a:r>
            <a:r>
              <a:rPr lang="en-US" smtClean="0"/>
              <a:t>is </a:t>
            </a:r>
            <a:r>
              <a:rPr lang="en-US" smtClean="0"/>
              <a:t>telling </a:t>
            </a:r>
            <a:r>
              <a:rPr lang="en-US" dirty="0" smtClean="0"/>
              <a:t>us is true and whether or not we should trust him.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r>
              <a:rPr lang="en-US" dirty="0" smtClean="0"/>
              <a:t>Passivity: the entirety of the poem focuses on </a:t>
            </a:r>
            <a:r>
              <a:rPr lang="en-US" dirty="0" err="1" smtClean="0"/>
              <a:t>Prufrock</a:t>
            </a:r>
            <a:r>
              <a:rPr lang="en-US" dirty="0" smtClean="0"/>
              <a:t> concerned with asking his lover his “overwhelming question”. But in the poem, very little is ever achieved.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Eliot as a Modernist </a:t>
            </a:r>
            <a:endParaRPr lang="en-US" dirty="0"/>
          </a:p>
        </p:txBody>
      </p:sp>
      <p:sp>
        <p:nvSpPr>
          <p:cNvPr id="3" name="Espace réservé du contenu 2"/>
          <p:cNvSpPr>
            <a:spLocks noGrp="1"/>
          </p:cNvSpPr>
          <p:nvPr>
            <p:ph idx="1"/>
          </p:nvPr>
        </p:nvSpPr>
        <p:spPr>
          <a:xfrm>
            <a:off x="457200" y="1214422"/>
            <a:ext cx="8229600" cy="4911741"/>
          </a:xfrm>
        </p:spPr>
        <p:txBody>
          <a:bodyPr>
            <a:normAutofit fontScale="85000" lnSpcReduction="10000"/>
          </a:bodyPr>
          <a:lstStyle/>
          <a:p>
            <a:r>
              <a:rPr lang="en-US" dirty="0" smtClean="0"/>
              <a:t>Break in Logical Sequence: to think and write in a more human way like the stream of consciousness. </a:t>
            </a:r>
          </a:p>
          <a:p>
            <a:r>
              <a:rPr lang="en-US" dirty="0" smtClean="0"/>
              <a:t>Thick language: the use of allusions, puns, etc. </a:t>
            </a:r>
          </a:p>
          <a:p>
            <a:r>
              <a:rPr lang="en-US" dirty="0" smtClean="0"/>
              <a:t>Inner/psychological reality: perception of the world from one person. </a:t>
            </a:r>
          </a:p>
          <a:p>
            <a:r>
              <a:rPr lang="en-US" dirty="0" smtClean="0"/>
              <a:t>Impressionism: focuses on the act of noticing things in the world –how is it shaped and what is going on?</a:t>
            </a:r>
          </a:p>
          <a:p>
            <a:r>
              <a:rPr lang="en-US" dirty="0" smtClean="0"/>
              <a:t>Juxtaposition: in </a:t>
            </a:r>
            <a:r>
              <a:rPr lang="en-US" i="1" dirty="0" smtClean="0"/>
              <a:t>The Waste Land </a:t>
            </a:r>
            <a:r>
              <a:rPr lang="en-US" dirty="0" smtClean="0"/>
              <a:t>the idea of </a:t>
            </a:r>
            <a:r>
              <a:rPr lang="en-US" dirty="0" err="1" smtClean="0"/>
              <a:t>multiperspectivism</a:t>
            </a:r>
            <a:r>
              <a:rPr lang="en-US" dirty="0" smtClean="0"/>
              <a:t> (like </a:t>
            </a:r>
            <a:r>
              <a:rPr lang="en-US" dirty="0"/>
              <a:t>P</a:t>
            </a:r>
            <a:r>
              <a:rPr lang="en-US" dirty="0" smtClean="0"/>
              <a:t>icasso), and  in “</a:t>
            </a:r>
            <a:r>
              <a:rPr lang="en-US" dirty="0" err="1" smtClean="0"/>
              <a:t>Prufrock</a:t>
            </a:r>
            <a:r>
              <a:rPr lang="en-US" dirty="0" smtClean="0"/>
              <a:t>” the idea of shocking the readers with contrasting images. </a:t>
            </a:r>
          </a:p>
          <a:p>
            <a:r>
              <a:rPr lang="en-US" dirty="0" smtClean="0"/>
              <a:t>Open endings: some issues unresolved. The latter resists single interpretations.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fr-FR" dirty="0" smtClean="0"/>
              <a:t>The </a:t>
            </a:r>
            <a:r>
              <a:rPr lang="en-US" dirty="0"/>
              <a:t>P</a:t>
            </a:r>
            <a:r>
              <a:rPr lang="en-US" dirty="0" smtClean="0"/>
              <a:t>oem </a:t>
            </a:r>
            <a:endParaRPr lang="en-US" dirty="0"/>
          </a:p>
        </p:txBody>
      </p:sp>
      <p:sp>
        <p:nvSpPr>
          <p:cNvPr id="3" name="Espace réservé du contenu 2"/>
          <p:cNvSpPr>
            <a:spLocks noGrp="1"/>
          </p:cNvSpPr>
          <p:nvPr>
            <p:ph idx="1"/>
          </p:nvPr>
        </p:nvSpPr>
        <p:spPr>
          <a:xfrm>
            <a:off x="457200" y="1285860"/>
            <a:ext cx="8229600" cy="4840303"/>
          </a:xfrm>
        </p:spPr>
        <p:txBody>
          <a:bodyPr>
            <a:normAutofit/>
          </a:bodyPr>
          <a:lstStyle/>
          <a:p>
            <a:pPr marL="609600" indent="-609600">
              <a:lnSpc>
                <a:spcPct val="90000"/>
              </a:lnSpc>
            </a:pPr>
            <a:r>
              <a:rPr lang="en-US" altLang="zh-TW" dirty="0" smtClean="0"/>
              <a:t>A variation of the </a:t>
            </a:r>
            <a:r>
              <a:rPr lang="en-US" altLang="zh-TW" b="1" dirty="0" smtClean="0"/>
              <a:t>dramatic monologue.</a:t>
            </a:r>
            <a:endParaRPr lang="en-US" altLang="zh-TW" dirty="0" smtClean="0"/>
          </a:p>
          <a:p>
            <a:pPr marL="609600" indent="-609600">
              <a:lnSpc>
                <a:spcPct val="90000"/>
              </a:lnSpc>
              <a:buNone/>
            </a:pPr>
            <a:r>
              <a:rPr lang="en-US" altLang="zh-TW" dirty="0" smtClean="0"/>
              <a:t> The utterances of a specific individual (not the poet) at a specific moment in time. </a:t>
            </a:r>
          </a:p>
          <a:p>
            <a:pPr marL="609600" indent="-609600">
              <a:lnSpc>
                <a:spcPct val="90000"/>
              </a:lnSpc>
              <a:buNone/>
            </a:pPr>
            <a:r>
              <a:rPr lang="en-US" altLang="zh-TW" dirty="0" smtClean="0"/>
              <a:t> Specifically directed to a listener or listeners whose presence is not directly referenced but is merely suggested in the speaker’s words.  e.g. “Let us go then, you and I”</a:t>
            </a:r>
          </a:p>
          <a:p>
            <a:pPr marL="609600" indent="-609600">
              <a:lnSpc>
                <a:spcPct val="90000"/>
              </a:lnSpc>
              <a:buFontTx/>
              <a:buNone/>
            </a:pPr>
            <a:r>
              <a:rPr lang="en-US" altLang="zh-TW" dirty="0"/>
              <a:t> </a:t>
            </a:r>
            <a:r>
              <a:rPr lang="en-US" altLang="zh-TW" dirty="0" smtClean="0"/>
              <a:t> The primary focus is the development and revelation of the speaker’s character (indecision and isolation).</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en-US" dirty="0" smtClean="0"/>
              <a:t>The Title</a:t>
            </a:r>
            <a:endParaRPr lang="en-US" dirty="0"/>
          </a:p>
        </p:txBody>
      </p:sp>
      <p:sp>
        <p:nvSpPr>
          <p:cNvPr id="3" name="Espace réservé du contenu 2"/>
          <p:cNvSpPr>
            <a:spLocks noGrp="1"/>
          </p:cNvSpPr>
          <p:nvPr>
            <p:ph idx="1"/>
          </p:nvPr>
        </p:nvSpPr>
        <p:spPr>
          <a:xfrm>
            <a:off x="457200" y="1714488"/>
            <a:ext cx="8229600" cy="4411675"/>
          </a:xfrm>
        </p:spPr>
        <p:txBody>
          <a:bodyPr/>
          <a:lstStyle/>
          <a:p>
            <a:r>
              <a:rPr lang="en-US" dirty="0" smtClean="0"/>
              <a:t>“The Love Song of J. Alfred </a:t>
            </a:r>
            <a:r>
              <a:rPr lang="en-US" dirty="0" err="1" smtClean="0"/>
              <a:t>Prufrock</a:t>
            </a:r>
            <a:r>
              <a:rPr lang="en-US" dirty="0" smtClean="0"/>
              <a:t>” is from a collection of poems titled </a:t>
            </a:r>
            <a:r>
              <a:rPr lang="en-US" i="1" dirty="0" err="1" smtClean="0"/>
              <a:t>Prufrock</a:t>
            </a:r>
            <a:r>
              <a:rPr lang="en-US" i="1" dirty="0" smtClean="0"/>
              <a:t> and Other Observations </a:t>
            </a:r>
            <a:r>
              <a:rPr lang="en-US" dirty="0" smtClean="0"/>
              <a:t>(1917). </a:t>
            </a:r>
          </a:p>
          <a:p>
            <a:r>
              <a:rPr lang="en-US" dirty="0" smtClean="0"/>
              <a:t>It was originally entitled “</a:t>
            </a:r>
            <a:r>
              <a:rPr lang="en-US" dirty="0" err="1" smtClean="0"/>
              <a:t>Prufrock</a:t>
            </a:r>
            <a:r>
              <a:rPr lang="en-US" dirty="0" smtClean="0"/>
              <a:t> Among the Women”.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en-US" dirty="0" smtClean="0"/>
              <a:t>Who is </a:t>
            </a:r>
            <a:r>
              <a:rPr lang="en-US" dirty="0" err="1" smtClean="0"/>
              <a:t>Prufrock</a:t>
            </a:r>
            <a:r>
              <a:rPr lang="en-US" dirty="0" smtClean="0"/>
              <a:t>? </a:t>
            </a:r>
            <a:endParaRPr lang="en-US" dirty="0"/>
          </a:p>
        </p:txBody>
      </p:sp>
      <p:sp>
        <p:nvSpPr>
          <p:cNvPr id="3" name="Espace réservé du contenu 2"/>
          <p:cNvSpPr>
            <a:spLocks noGrp="1"/>
          </p:cNvSpPr>
          <p:nvPr>
            <p:ph idx="1"/>
          </p:nvPr>
        </p:nvSpPr>
        <p:spPr>
          <a:xfrm>
            <a:off x="457200" y="1071546"/>
            <a:ext cx="8229600" cy="5054617"/>
          </a:xfrm>
        </p:spPr>
        <p:txBody>
          <a:bodyPr>
            <a:normAutofit fontScale="85000" lnSpcReduction="20000"/>
          </a:bodyPr>
          <a:lstStyle/>
          <a:p>
            <a:pPr algn="just" fontAlgn="base"/>
            <a:r>
              <a:rPr lang="en-US" dirty="0"/>
              <a:t>Unlike the principal characters of </a:t>
            </a:r>
            <a:r>
              <a:rPr lang="en-US" dirty="0" smtClean="0"/>
              <a:t>most </a:t>
            </a:r>
            <a:r>
              <a:rPr lang="en-US" dirty="0"/>
              <a:t>poets and storytellers, </a:t>
            </a:r>
            <a:r>
              <a:rPr lang="en-US" dirty="0" err="1"/>
              <a:t>Prufrock</a:t>
            </a:r>
            <a:r>
              <a:rPr lang="en-US" dirty="0"/>
              <a:t> is neither hero nor villain — he is simply a failure. Even heroes destined to fail normally begin with hopes and possibilities, but not far into “The Love Song of J. Alfred </a:t>
            </a:r>
            <a:r>
              <a:rPr lang="en-US" dirty="0" err="1"/>
              <a:t>Prufrock</a:t>
            </a:r>
            <a:r>
              <a:rPr lang="en-US" dirty="0"/>
              <a:t>,” one senses the impossibility of this man fulfilling his aspirations. </a:t>
            </a:r>
            <a:endParaRPr lang="en-US" dirty="0" smtClean="0"/>
          </a:p>
          <a:p>
            <a:pPr algn="just" fontAlgn="base"/>
            <a:r>
              <a:rPr lang="en-US" dirty="0" smtClean="0"/>
              <a:t>He </a:t>
            </a:r>
            <a:r>
              <a:rPr lang="en-US" dirty="0"/>
              <a:t>is already </a:t>
            </a:r>
            <a:r>
              <a:rPr lang="en-US" dirty="0" smtClean="0"/>
              <a:t>middle-aged and </a:t>
            </a:r>
            <a:r>
              <a:rPr lang="en-US" dirty="0"/>
              <a:t>hopelessly irresolute; he is more like someone resigned to reading about heroes than someone who will ever take action.</a:t>
            </a:r>
            <a:endParaRPr lang="fr-FR" dirty="0"/>
          </a:p>
          <a:p>
            <a:pPr algn="just"/>
            <a:r>
              <a:rPr lang="en-US" dirty="0"/>
              <a:t>Thus Eliot permits the reader no vicarious successful experience. </a:t>
            </a:r>
            <a:r>
              <a:rPr lang="en-US" dirty="0" err="1"/>
              <a:t>Prufrock</a:t>
            </a:r>
            <a:r>
              <a:rPr lang="en-US" dirty="0"/>
              <a:t> is a figure to be pitied, but he is also a disturbing presence because his weaknesses, his mediocrity, and his sense of isolation are all too common in the modern </a:t>
            </a:r>
            <a:r>
              <a:rPr lang="en-US" dirty="0" smtClean="0"/>
              <a:t>world. </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14290"/>
            <a:ext cx="7772400" cy="1071570"/>
          </a:xfrm>
        </p:spPr>
        <p:txBody>
          <a:bodyPr>
            <a:normAutofit fontScale="90000"/>
          </a:bodyPr>
          <a:lstStyle/>
          <a:p>
            <a:pPr algn="ctr"/>
            <a:r>
              <a:rPr lang="fr-FR" dirty="0" err="1" smtClean="0"/>
              <a:t>Prufrock</a:t>
            </a:r>
            <a:r>
              <a:rPr lang="fr-FR" dirty="0" smtClean="0"/>
              <a:t>: a modern man par excellence </a:t>
            </a:r>
            <a:endParaRPr lang="fr-FR" dirty="0"/>
          </a:p>
        </p:txBody>
      </p:sp>
      <p:sp>
        <p:nvSpPr>
          <p:cNvPr id="3" name="Espace réservé du contenu 2"/>
          <p:cNvSpPr>
            <a:spLocks noGrp="1"/>
          </p:cNvSpPr>
          <p:nvPr>
            <p:ph idx="1"/>
          </p:nvPr>
        </p:nvSpPr>
        <p:spPr>
          <a:xfrm>
            <a:off x="457200" y="1285860"/>
            <a:ext cx="8229600" cy="4840303"/>
          </a:xfrm>
        </p:spPr>
        <p:txBody>
          <a:bodyPr>
            <a:normAutofit fontScale="92500" lnSpcReduction="20000"/>
          </a:bodyPr>
          <a:lstStyle/>
          <a:p>
            <a:pPr algn="just"/>
            <a:r>
              <a:rPr lang="en-US" dirty="0"/>
              <a:t>His identity crisis is exacerbated by the historical, social, and political upheavals that ripped Europe apart in the early twentieth century. His </a:t>
            </a:r>
            <a:r>
              <a:rPr lang="en-US" dirty="0" smtClean="0"/>
              <a:t>passivity and </a:t>
            </a:r>
            <a:r>
              <a:rPr lang="en-US" dirty="0"/>
              <a:t>his lack of </a:t>
            </a:r>
            <a:r>
              <a:rPr lang="en-US" dirty="0" smtClean="0"/>
              <a:t>self-confidence mirror the indictment </a:t>
            </a:r>
            <a:r>
              <a:rPr lang="en-US" dirty="0"/>
              <a:t>of a man bewildered by a world seemingly beyond his control, who lacks the moral courage to confront the situation, to assert himself and to change it</a:t>
            </a:r>
            <a:r>
              <a:rPr lang="en-US" dirty="0" smtClean="0"/>
              <a:t>.</a:t>
            </a:r>
          </a:p>
          <a:p>
            <a:pPr algn="just"/>
            <a:r>
              <a:rPr lang="en-US" dirty="0" smtClean="0"/>
              <a:t> </a:t>
            </a:r>
            <a:r>
              <a:rPr lang="en-US" dirty="0" err="1"/>
              <a:t>Prufrock</a:t>
            </a:r>
            <a:r>
              <a:rPr lang="en-US" dirty="0"/>
              <a:t> mirrors the hostility and contempt Eliot felt toward modern twentieth century culture; he also depicts the type of individual Eliot felt the modern culture would create. </a:t>
            </a:r>
            <a:r>
              <a:rPr lang="en-US" dirty="0" err="1"/>
              <a:t>Prufrock</a:t>
            </a:r>
            <a:r>
              <a:rPr lang="en-US" dirty="0"/>
              <a:t> is an ineffectual boor whose singular identity is being eroded by the instability of his </a:t>
            </a:r>
            <a:r>
              <a:rPr lang="en-US" dirty="0" smtClean="0"/>
              <a:t>society.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The epigraph: to hell with </a:t>
            </a:r>
            <a:r>
              <a:rPr lang="en-US" dirty="0" err="1" smtClean="0"/>
              <a:t>Prufrock</a:t>
            </a:r>
            <a:r>
              <a:rPr lang="en-US" dirty="0" smtClean="0"/>
              <a:t>!</a:t>
            </a:r>
            <a:endParaRPr lang="en-US" dirty="0"/>
          </a:p>
        </p:txBody>
      </p:sp>
      <p:sp>
        <p:nvSpPr>
          <p:cNvPr id="3" name="Espace réservé du contenu 2"/>
          <p:cNvSpPr>
            <a:spLocks noGrp="1"/>
          </p:cNvSpPr>
          <p:nvPr>
            <p:ph idx="1"/>
          </p:nvPr>
        </p:nvSpPr>
        <p:spPr>
          <a:xfrm>
            <a:off x="457200" y="1643050"/>
            <a:ext cx="8229600" cy="4483113"/>
          </a:xfrm>
        </p:spPr>
        <p:txBody>
          <a:bodyPr/>
          <a:lstStyle/>
          <a:p>
            <a:pPr algn="just"/>
            <a:r>
              <a:rPr lang="en-US" dirty="0" smtClean="0">
                <a:latin typeface="New times roman"/>
              </a:rPr>
              <a:t>The introductory lines, in Italian, are very important. They are from </a:t>
            </a:r>
            <a:r>
              <a:rPr lang="en-US" dirty="0" smtClean="0">
                <a:effectLst>
                  <a:outerShdw blurRad="38100" dist="38100" dir="2700000" algn="tl">
                    <a:srgbClr val="C0C0C0"/>
                  </a:outerShdw>
                </a:effectLst>
                <a:latin typeface="New times roman"/>
              </a:rPr>
              <a:t>Dante’s </a:t>
            </a:r>
            <a:r>
              <a:rPr lang="en-US" i="1" dirty="0" smtClean="0">
                <a:effectLst>
                  <a:outerShdw blurRad="38100" dist="38100" dir="2700000" algn="tl">
                    <a:srgbClr val="C0C0C0"/>
                  </a:outerShdw>
                </a:effectLst>
                <a:latin typeface="New times roman"/>
              </a:rPr>
              <a:t>Inferno</a:t>
            </a:r>
            <a:r>
              <a:rPr lang="en-US" dirty="0" smtClean="0">
                <a:latin typeface="New times roman"/>
              </a:rPr>
              <a:t>, a story of a </a:t>
            </a:r>
            <a:r>
              <a:rPr lang="en-US" dirty="0" smtClean="0">
                <a:effectLst>
                  <a:outerShdw blurRad="38100" dist="38100" dir="2700000" algn="tl">
                    <a:srgbClr val="C0C0C0"/>
                  </a:outerShdw>
                </a:effectLst>
                <a:latin typeface="New times roman"/>
              </a:rPr>
              <a:t>journey through Hell</a:t>
            </a:r>
            <a:r>
              <a:rPr lang="en-US" dirty="0" smtClean="0">
                <a:latin typeface="New times roman"/>
              </a:rPr>
              <a:t>.</a:t>
            </a:r>
          </a:p>
          <a:p>
            <a:pPr algn="just"/>
            <a:r>
              <a:rPr lang="en-US" dirty="0">
                <a:latin typeface="New times roman"/>
              </a:rPr>
              <a:t>N</a:t>
            </a:r>
            <a:r>
              <a:rPr lang="en-US" dirty="0" smtClean="0">
                <a:latin typeface="New times roman"/>
              </a:rPr>
              <a:t>ot knowing anything about </a:t>
            </a:r>
            <a:r>
              <a:rPr lang="en-US" dirty="0" err="1" smtClean="0">
                <a:latin typeface="New times roman"/>
              </a:rPr>
              <a:t>Prufrock</a:t>
            </a:r>
            <a:r>
              <a:rPr lang="en-US" dirty="0" smtClean="0">
                <a:latin typeface="New times roman"/>
              </a:rPr>
              <a:t> yet, but having these lines about a trip through Hell.    </a:t>
            </a:r>
            <a:r>
              <a:rPr lang="en-US" dirty="0" smtClean="0">
                <a:effectLst>
                  <a:outerShdw blurRad="38100" dist="38100" dir="2700000" algn="tl">
                    <a:srgbClr val="C0C0C0"/>
                  </a:outerShdw>
                </a:effectLst>
                <a:latin typeface="New times roman"/>
              </a:rPr>
              <a:t>it’s a “Love Song” that begins with mention of a trip through Hell! </a:t>
            </a:r>
            <a:r>
              <a:rPr lang="en-US" dirty="0" smtClean="0">
                <a:latin typeface="New times roman"/>
              </a:rPr>
              <a:t> </a:t>
            </a:r>
            <a:endParaRPr lang="fr-FR" dirty="0">
              <a:latin typeface="New times roman"/>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2157</TotalTime>
  <Words>3491</Words>
  <Application>Microsoft Office PowerPoint</Application>
  <PresentationFormat>Affichage à l'écran (4:3)</PresentationFormat>
  <Paragraphs>174</Paragraphs>
  <Slides>34</Slides>
  <Notes>5</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Métro</vt:lpstr>
      <vt:lpstr>The Love Song of J. Alfred Prufrock </vt:lpstr>
      <vt:lpstr>T. S. Eliot</vt:lpstr>
      <vt:lpstr>Diapositive 3</vt:lpstr>
      <vt:lpstr>Eliot as a Modernist </vt:lpstr>
      <vt:lpstr>The Poem </vt:lpstr>
      <vt:lpstr>The Title</vt:lpstr>
      <vt:lpstr>Who is Prufrock? </vt:lpstr>
      <vt:lpstr>Prufrock: a modern man par excellence </vt:lpstr>
      <vt:lpstr>The epigraph: to hell with Prufrock!</vt:lpstr>
      <vt:lpstr>Dante’s Divine Comedy</vt:lpstr>
      <vt:lpstr>Canto XXVII, 61-66</vt:lpstr>
      <vt:lpstr>Diapositive 12</vt:lpstr>
      <vt:lpstr>Overview of the poem</vt:lpstr>
      <vt:lpstr>The Poem </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Themes </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18</cp:revision>
  <dcterms:created xsi:type="dcterms:W3CDTF">2017-11-18T08:01:25Z</dcterms:created>
  <dcterms:modified xsi:type="dcterms:W3CDTF">2020-02-23T22:03:29Z</dcterms:modified>
</cp:coreProperties>
</file>