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83" r:id="rId3"/>
    <p:sldId id="257" r:id="rId4"/>
    <p:sldId id="259" r:id="rId5"/>
    <p:sldId id="286" r:id="rId6"/>
    <p:sldId id="287" r:id="rId7"/>
    <p:sldId id="288" r:id="rId8"/>
    <p:sldId id="269" r:id="rId9"/>
    <p:sldId id="258" r:id="rId10"/>
    <p:sldId id="260" r:id="rId11"/>
    <p:sldId id="281" r:id="rId12"/>
    <p:sldId id="282" r:id="rId13"/>
    <p:sldId id="285" r:id="rId14"/>
    <p:sldId id="261" r:id="rId15"/>
    <p:sldId id="263" r:id="rId16"/>
    <p:sldId id="264" r:id="rId17"/>
    <p:sldId id="265" r:id="rId18"/>
    <p:sldId id="276" r:id="rId19"/>
    <p:sldId id="266" r:id="rId20"/>
    <p:sldId id="267" r:id="rId21"/>
    <p:sldId id="280" r:id="rId22"/>
    <p:sldId id="274" r:id="rId23"/>
    <p:sldId id="275" r:id="rId24"/>
    <p:sldId id="268" r:id="rId25"/>
    <p:sldId id="270" r:id="rId26"/>
    <p:sldId id="271" r:id="rId27"/>
    <p:sldId id="272" r:id="rId28"/>
    <p:sldId id="273" r:id="rId29"/>
    <p:sldId id="277" r:id="rId30"/>
    <p:sldId id="278" r:id="rId31"/>
    <p:sldId id="279"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532548-CBA0-41DF-ACED-02CA35C6AF38}" type="datetimeFigureOut">
              <a:rPr lang="fr-FR" smtClean="0"/>
              <a:pPr/>
              <a:t>14/02/2022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CF198A-45D9-4D90-B5C4-637A663FC5F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5CF198A-45D9-4D90-B5C4-637A663FC5FC}"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60C5E77-918D-4F6E-A25F-2D583AEBF012}" type="datetimeFigureOut">
              <a:rPr lang="fr-FR" smtClean="0"/>
              <a:pPr/>
              <a:t>14/02/2022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166A55-E8C6-4442-BB2D-1D891B34622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0C5E77-918D-4F6E-A25F-2D583AEBF012}" type="datetimeFigureOut">
              <a:rPr lang="fr-FR" smtClean="0"/>
              <a:pPr/>
              <a:t>14/02/2022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166A55-E8C6-4442-BB2D-1D891B34622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0C5E77-918D-4F6E-A25F-2D583AEBF012}" type="datetimeFigureOut">
              <a:rPr lang="fr-FR" smtClean="0"/>
              <a:pPr/>
              <a:t>14/02/2022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166A55-E8C6-4442-BB2D-1D891B34622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0C5E77-918D-4F6E-A25F-2D583AEBF012}" type="datetimeFigureOut">
              <a:rPr lang="fr-FR" smtClean="0"/>
              <a:pPr/>
              <a:t>14/02/2022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166A55-E8C6-4442-BB2D-1D891B34622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60C5E77-918D-4F6E-A25F-2D583AEBF012}" type="datetimeFigureOut">
              <a:rPr lang="fr-FR" smtClean="0"/>
              <a:pPr/>
              <a:t>14/02/2022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166A55-E8C6-4442-BB2D-1D891B34622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60C5E77-918D-4F6E-A25F-2D583AEBF012}" type="datetimeFigureOut">
              <a:rPr lang="fr-FR" smtClean="0"/>
              <a:pPr/>
              <a:t>14/02/2022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166A55-E8C6-4442-BB2D-1D891B34622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60C5E77-918D-4F6E-A25F-2D583AEBF012}" type="datetimeFigureOut">
              <a:rPr lang="fr-FR" smtClean="0"/>
              <a:pPr/>
              <a:t>14/02/2022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8166A55-E8C6-4442-BB2D-1D891B34622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60C5E77-918D-4F6E-A25F-2D583AEBF012}" type="datetimeFigureOut">
              <a:rPr lang="fr-FR" smtClean="0"/>
              <a:pPr/>
              <a:t>14/02/2022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8166A55-E8C6-4442-BB2D-1D891B34622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0C5E77-918D-4F6E-A25F-2D583AEBF012}" type="datetimeFigureOut">
              <a:rPr lang="fr-FR" smtClean="0"/>
              <a:pPr/>
              <a:t>14/02/2022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8166A55-E8C6-4442-BB2D-1D891B34622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0C5E77-918D-4F6E-A25F-2D583AEBF012}" type="datetimeFigureOut">
              <a:rPr lang="fr-FR" smtClean="0"/>
              <a:pPr/>
              <a:t>14/02/2022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166A55-E8C6-4442-BB2D-1D891B34622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0C5E77-918D-4F6E-A25F-2D583AEBF012}" type="datetimeFigureOut">
              <a:rPr lang="fr-FR" smtClean="0"/>
              <a:pPr/>
              <a:t>14/02/2022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166A55-E8C6-4442-BB2D-1D891B34622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0C5E77-918D-4F6E-A25F-2D583AEBF012}" type="datetimeFigureOut">
              <a:rPr lang="fr-FR" smtClean="0"/>
              <a:pPr/>
              <a:t>14/02/2022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66A55-E8C6-4442-BB2D-1D891B34622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houghtco.com/edgar-allan-poe-philosophy-of-death-74108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The </a:t>
            </a:r>
            <a:r>
              <a:rPr lang="fr-FR" dirty="0" err="1" smtClean="0"/>
              <a:t>fall</a:t>
            </a:r>
            <a:r>
              <a:rPr lang="fr-FR" dirty="0" smtClean="0"/>
              <a:t> of the House of </a:t>
            </a:r>
            <a:r>
              <a:rPr lang="fr-FR" dirty="0" err="1" smtClean="0"/>
              <a:t>Usher</a:t>
            </a:r>
            <a:r>
              <a:rPr lang="fr-FR" dirty="0" smtClean="0"/>
              <a:t> (1839)</a:t>
            </a:r>
            <a:endParaRPr lang="fr-FR" dirty="0"/>
          </a:p>
        </p:txBody>
      </p:sp>
      <p:sp>
        <p:nvSpPr>
          <p:cNvPr id="3" name="Sous-titre 2"/>
          <p:cNvSpPr>
            <a:spLocks noGrp="1"/>
          </p:cNvSpPr>
          <p:nvPr>
            <p:ph type="subTitle" idx="1"/>
          </p:nvPr>
        </p:nvSpPr>
        <p:spPr/>
        <p:txBody>
          <a:bodyPr/>
          <a:lstStyle/>
          <a:p>
            <a:r>
              <a:rPr lang="fr-FR" dirty="0" smtClean="0"/>
              <a:t>By Edgar Allan Poe</a:t>
            </a:r>
            <a:endParaRPr lang="fr-FR" dirty="0"/>
          </a:p>
        </p:txBody>
      </p:sp>
      <p:sp>
        <p:nvSpPr>
          <p:cNvPr id="38914" name="AutoShape 2" descr="https://media2.picsearch.com/is?kihz2QsbijpQOT2ipl0VbX1o1kGRYJ9xwEhE663B9H8&amp;height=176"/>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Gothic Fiction Features</a:t>
            </a:r>
            <a:endParaRPr lang="en-US" dirty="0"/>
          </a:p>
        </p:txBody>
      </p:sp>
      <p:sp>
        <p:nvSpPr>
          <p:cNvPr id="3" name="Espace réservé du contenu 2"/>
          <p:cNvSpPr>
            <a:spLocks noGrp="1"/>
          </p:cNvSpPr>
          <p:nvPr>
            <p:ph idx="1"/>
          </p:nvPr>
        </p:nvSpPr>
        <p:spPr/>
        <p:txBody>
          <a:bodyPr/>
          <a:lstStyle/>
          <a:p>
            <a:r>
              <a:rPr lang="en-US" dirty="0" smtClean="0"/>
              <a:t>Horror</a:t>
            </a:r>
          </a:p>
          <a:p>
            <a:r>
              <a:rPr lang="en-US" dirty="0" smtClean="0"/>
              <a:t>The Supernatural </a:t>
            </a:r>
          </a:p>
          <a:p>
            <a:r>
              <a:rPr lang="en-US" dirty="0" smtClean="0"/>
              <a:t>Death</a:t>
            </a:r>
          </a:p>
          <a:p>
            <a:r>
              <a:rPr lang="en-US" dirty="0" smtClean="0"/>
              <a:t>Madness</a:t>
            </a:r>
          </a:p>
          <a:p>
            <a:r>
              <a:rPr lang="en-US" dirty="0" smtClean="0"/>
              <a:t>Hereditary Curses</a:t>
            </a:r>
          </a:p>
          <a:p>
            <a:r>
              <a:rPr lang="en-US" dirty="0" smtClean="0"/>
              <a:t>Medieval-like settings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Historical</a:t>
            </a:r>
            <a:r>
              <a:rPr lang="fr-FR" dirty="0" smtClean="0"/>
              <a:t> </a:t>
            </a:r>
            <a:r>
              <a:rPr lang="fr-FR" dirty="0" err="1" smtClean="0"/>
              <a:t>Context</a:t>
            </a:r>
            <a:endParaRPr lang="fr-FR" dirty="0"/>
          </a:p>
        </p:txBody>
      </p:sp>
      <p:sp>
        <p:nvSpPr>
          <p:cNvPr id="3" name="Espace réservé du contenu 2"/>
          <p:cNvSpPr>
            <a:spLocks noGrp="1"/>
          </p:cNvSpPr>
          <p:nvPr>
            <p:ph idx="1"/>
          </p:nvPr>
        </p:nvSpPr>
        <p:spPr>
          <a:xfrm>
            <a:off x="457200" y="1071546"/>
            <a:ext cx="8229600" cy="5429288"/>
          </a:xfrm>
        </p:spPr>
        <p:txBody>
          <a:bodyPr>
            <a:normAutofit fontScale="77500" lnSpcReduction="20000"/>
          </a:bodyPr>
          <a:lstStyle/>
          <a:p>
            <a:endParaRPr lang="fr-FR" dirty="0" smtClean="0"/>
          </a:p>
          <a:p>
            <a:pPr algn="just"/>
            <a:r>
              <a:rPr lang="en-US" dirty="0"/>
              <a:t>Precisely where and when "The Fall of the House of Usher" occurs is impossible to determine, as readers are given few geographical or temporal markers. Like many of Poe's tales, its setting is somewhat dream-like and universal. </a:t>
            </a:r>
            <a:r>
              <a:rPr lang="en-US" dirty="0" smtClean="0"/>
              <a:t>Roderick's </a:t>
            </a:r>
            <a:r>
              <a:rPr lang="en-US" dirty="0"/>
              <a:t>apparent anxiety that Madeline's doctors will disinter and study her corpse suggests that the story might be set in the first decades of the 1800s, as this period "saw a proliferation of medical schools and a concurrent explosion in demand for cadavers" (</a:t>
            </a:r>
            <a:r>
              <a:rPr lang="en-US" dirty="0" err="1"/>
              <a:t>Tward</a:t>
            </a:r>
            <a:r>
              <a:rPr lang="en-US" dirty="0"/>
              <a:t>). </a:t>
            </a:r>
            <a:endParaRPr lang="en-US" dirty="0" smtClean="0"/>
          </a:p>
          <a:p>
            <a:pPr algn="just"/>
            <a:r>
              <a:rPr lang="en-US" dirty="0" smtClean="0"/>
              <a:t>The </a:t>
            </a:r>
            <a:r>
              <a:rPr lang="en-US" dirty="0"/>
              <a:t>story's references not only to the medieval in general but to the Gothic in particular are significant, for the term "Gothic" refers to an architectural style common in the Middle Ages that enjoyed renewed popularity during the nineteenth century in both design and literature. </a:t>
            </a:r>
            <a:endParaRPr lang="fr-FR" dirty="0"/>
          </a:p>
          <a:p>
            <a:pPr algn="just"/>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Societal</a:t>
            </a:r>
            <a:r>
              <a:rPr lang="fr-FR" dirty="0" smtClean="0"/>
              <a:t> </a:t>
            </a:r>
            <a:r>
              <a:rPr lang="fr-FR" dirty="0" err="1" smtClean="0"/>
              <a:t>context</a:t>
            </a:r>
            <a:r>
              <a:rPr lang="fr-FR" dirty="0" smtClean="0"/>
              <a:t> </a:t>
            </a:r>
            <a:endParaRPr lang="fr-FR" dirty="0"/>
          </a:p>
        </p:txBody>
      </p:sp>
      <p:sp>
        <p:nvSpPr>
          <p:cNvPr id="3" name="Espace réservé du contenu 2"/>
          <p:cNvSpPr>
            <a:spLocks noGrp="1"/>
          </p:cNvSpPr>
          <p:nvPr>
            <p:ph idx="1"/>
          </p:nvPr>
        </p:nvSpPr>
        <p:spPr>
          <a:xfrm>
            <a:off x="457200" y="1285860"/>
            <a:ext cx="8229600" cy="4840303"/>
          </a:xfrm>
        </p:spPr>
        <p:txBody>
          <a:bodyPr>
            <a:normAutofit fontScale="62500" lnSpcReduction="20000"/>
          </a:bodyPr>
          <a:lstStyle/>
          <a:p>
            <a:pPr algn="just"/>
            <a:r>
              <a:rPr lang="en-US" dirty="0"/>
              <a:t>Having lived in Virginia and South Carolina, Poe was quite familiar with southern society and culture. Moreover, a magazine he edited, the "Southern Literary Messenger," published pieces that both affirmed and questioned the "peculiar institution" of slavery. Accordingly, some critics have argued that "The Fall of the House of Usher" describes the decline and fall of the American South</a:t>
            </a:r>
            <a:r>
              <a:rPr lang="en-US" dirty="0" smtClean="0"/>
              <a:t>.</a:t>
            </a:r>
          </a:p>
          <a:p>
            <a:pPr algn="just"/>
            <a:r>
              <a:rPr lang="en-US" dirty="0"/>
              <a:t>If we view "The Fall of the House of Usher" as </a:t>
            </a:r>
            <a:r>
              <a:rPr lang="en-US" dirty="0" smtClean="0"/>
              <a:t>an allegory </a:t>
            </a:r>
            <a:r>
              <a:rPr lang="en-US" dirty="0"/>
              <a:t>for the South's demise, it is worth considering the bond between mistress and slave as represented by Madeline and Roderick. </a:t>
            </a:r>
            <a:r>
              <a:rPr lang="en-US" dirty="0" smtClean="0"/>
              <a:t>While </a:t>
            </a:r>
            <a:r>
              <a:rPr lang="en-US" dirty="0"/>
              <a:t>there are no actual slaves in the tale, the narrator does metaphorically describe Roderick as "a bounden slave" to "an anomalous species of terror" (95)-namely, that he will die of fright. Ultimately, Roderick's deadly fear is Madeline; thus, figuratively speaking, Roderick is a slave and Madeline is his mistress. Moreover, their relationship is characterized by "sympathies of a scarcely intelligible nature" (102) similar to those Poe attributed to the mutually dependent relationship between master and slave. That said, the fact that Madeline falls upon Roderick and kills him-after he has buried and tried to destroy her-might suggest that the South will ultimately collapse under the burden of slavery.</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Main </a:t>
            </a:r>
            <a:r>
              <a:rPr lang="fr-FR" dirty="0" err="1" smtClean="0"/>
              <a:t>characters</a:t>
            </a:r>
            <a:r>
              <a:rPr lang="fr-FR" dirty="0" smtClean="0"/>
              <a:t> </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The </a:t>
            </a:r>
            <a:r>
              <a:rPr lang="fr-FR" dirty="0" err="1" smtClean="0"/>
              <a:t>narrator</a:t>
            </a:r>
            <a:r>
              <a:rPr lang="fr-FR" dirty="0" smtClean="0"/>
              <a:t>: a </a:t>
            </a:r>
            <a:r>
              <a:rPr lang="fr-FR" dirty="0" err="1" smtClean="0"/>
              <a:t>friend</a:t>
            </a:r>
            <a:r>
              <a:rPr lang="fr-FR" dirty="0" smtClean="0"/>
              <a:t> of the master of the House of </a:t>
            </a:r>
            <a:r>
              <a:rPr lang="fr-FR" dirty="0" err="1" smtClean="0"/>
              <a:t>Usher</a:t>
            </a:r>
            <a:r>
              <a:rPr lang="fr-FR" dirty="0" smtClean="0"/>
              <a:t>.</a:t>
            </a:r>
            <a:r>
              <a:rPr lang="en-US" dirty="0"/>
              <a:t> He is summoned to try to cheer up Usher but is himself </a:t>
            </a:r>
            <a:r>
              <a:rPr lang="en-US" dirty="0" smtClean="0"/>
              <a:t>becomes </a:t>
            </a:r>
            <a:r>
              <a:rPr lang="en-US" dirty="0"/>
              <a:t>fearful and nervously excited by the </a:t>
            </a:r>
            <a:r>
              <a:rPr lang="en-US" dirty="0" smtClean="0"/>
              <a:t>gloomy atmosphere </a:t>
            </a:r>
            <a:r>
              <a:rPr lang="en-US" dirty="0"/>
              <a:t>of the Usher home. </a:t>
            </a:r>
            <a:r>
              <a:rPr lang="fr-FR" dirty="0" smtClean="0"/>
              <a:t> He </a:t>
            </a:r>
            <a:r>
              <a:rPr lang="fr-FR" dirty="0" err="1" smtClean="0"/>
              <a:t>witnesses</a:t>
            </a:r>
            <a:r>
              <a:rPr lang="fr-FR" dirty="0" smtClean="0"/>
              <a:t> </a:t>
            </a:r>
            <a:r>
              <a:rPr lang="fr-FR" dirty="0" err="1" smtClean="0"/>
              <a:t>terrifying</a:t>
            </a:r>
            <a:r>
              <a:rPr lang="fr-FR" dirty="0" smtClean="0"/>
              <a:t> </a:t>
            </a:r>
            <a:r>
              <a:rPr lang="fr-FR" dirty="0" err="1" smtClean="0"/>
              <a:t>events</a:t>
            </a:r>
            <a:r>
              <a:rPr lang="fr-FR" dirty="0" smtClean="0"/>
              <a:t>. </a:t>
            </a:r>
          </a:p>
          <a:p>
            <a:pPr algn="just"/>
            <a:r>
              <a:rPr lang="fr-FR" dirty="0" err="1" smtClean="0"/>
              <a:t>Roderick</a:t>
            </a:r>
            <a:r>
              <a:rPr lang="fr-FR" dirty="0" smtClean="0"/>
              <a:t> </a:t>
            </a:r>
            <a:r>
              <a:rPr lang="fr-FR" dirty="0" err="1" smtClean="0"/>
              <a:t>Usher</a:t>
            </a:r>
            <a:r>
              <a:rPr lang="fr-FR" dirty="0" smtClean="0"/>
              <a:t>: the master of the house. He </a:t>
            </a:r>
            <a:r>
              <a:rPr lang="fr-FR" dirty="0" err="1" smtClean="0"/>
              <a:t>suffers</a:t>
            </a:r>
            <a:r>
              <a:rPr lang="fr-FR" dirty="0" smtClean="0"/>
              <a:t> </a:t>
            </a:r>
            <a:r>
              <a:rPr lang="fr-FR" dirty="0" err="1" smtClean="0"/>
              <a:t>from</a:t>
            </a:r>
            <a:r>
              <a:rPr lang="fr-FR" dirty="0" smtClean="0"/>
              <a:t> a </a:t>
            </a:r>
            <a:r>
              <a:rPr lang="fr-FR" dirty="0" err="1" smtClean="0"/>
              <a:t>depressing</a:t>
            </a:r>
            <a:r>
              <a:rPr lang="fr-FR" dirty="0" smtClean="0"/>
              <a:t> malaise.</a:t>
            </a:r>
            <a:r>
              <a:rPr lang="en-US" dirty="0"/>
              <a:t> Roderick Usher, a madman. Excessively reserved in childhood and thereafter, Usher is the victim not only of his own introversion but also of the dry rot in his family, which because of inbreeding has long lacked the healthy infusion of vigorous blood from other families. </a:t>
            </a:r>
            <a:endParaRPr lang="fr-FR" dirty="0" smtClean="0"/>
          </a:p>
          <a:p>
            <a:pPr algn="just"/>
            <a:r>
              <a:rPr lang="fr-FR" dirty="0" smtClean="0"/>
              <a:t>Madeline </a:t>
            </a:r>
            <a:r>
              <a:rPr lang="fr-FR" dirty="0" err="1" smtClean="0"/>
              <a:t>Usher</a:t>
            </a:r>
            <a:r>
              <a:rPr lang="fr-FR" dirty="0" smtClean="0"/>
              <a:t>: </a:t>
            </a:r>
            <a:r>
              <a:rPr lang="fr-FR" dirty="0" err="1" smtClean="0"/>
              <a:t>twin</a:t>
            </a:r>
            <a:r>
              <a:rPr lang="fr-FR" dirty="0" smtClean="0"/>
              <a:t> </a:t>
            </a:r>
            <a:r>
              <a:rPr lang="fr-FR" dirty="0" err="1" smtClean="0"/>
              <a:t>sister</a:t>
            </a:r>
            <a:r>
              <a:rPr lang="fr-FR" dirty="0" smtClean="0"/>
              <a:t> of </a:t>
            </a:r>
            <a:r>
              <a:rPr lang="fr-FR" dirty="0" err="1" smtClean="0"/>
              <a:t>Roderick</a:t>
            </a:r>
            <a:r>
              <a:rPr lang="fr-FR" dirty="0" smtClean="0"/>
              <a:t>. </a:t>
            </a:r>
            <a:r>
              <a:rPr lang="fr-FR" dirty="0" err="1" smtClean="0"/>
              <a:t>She</a:t>
            </a:r>
            <a:r>
              <a:rPr lang="fr-FR" dirty="0" smtClean="0"/>
              <a:t> </a:t>
            </a:r>
            <a:r>
              <a:rPr lang="fr-FR" dirty="0" err="1" smtClean="0"/>
              <a:t>also</a:t>
            </a:r>
            <a:r>
              <a:rPr lang="fr-FR" dirty="0" smtClean="0"/>
              <a:t> </a:t>
            </a:r>
            <a:r>
              <a:rPr lang="fr-FR" dirty="0" err="1" smtClean="0"/>
              <a:t>suffers</a:t>
            </a:r>
            <a:r>
              <a:rPr lang="fr-FR" dirty="0" smtClean="0"/>
              <a:t> </a:t>
            </a:r>
            <a:r>
              <a:rPr lang="fr-FR" dirty="0" err="1" smtClean="0"/>
              <a:t>from</a:t>
            </a:r>
            <a:r>
              <a:rPr lang="fr-FR" dirty="0" smtClean="0"/>
              <a:t> a </a:t>
            </a:r>
            <a:r>
              <a:rPr lang="fr-FR" dirty="0" err="1" smtClean="0"/>
              <a:t>strange</a:t>
            </a:r>
            <a:r>
              <a:rPr lang="fr-FR" dirty="0" smtClean="0"/>
              <a:t> </a:t>
            </a:r>
            <a:r>
              <a:rPr lang="fr-FR" dirty="0" err="1" smtClean="0"/>
              <a:t>ilness</a:t>
            </a:r>
            <a:r>
              <a:rPr lang="fr-FR" dirty="0" smtClean="0"/>
              <a:t>.</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Point of </a:t>
            </a:r>
            <a:r>
              <a:rPr lang="fr-FR" dirty="0" err="1" smtClean="0"/>
              <a:t>view</a:t>
            </a:r>
            <a:endParaRPr lang="fr-FR" dirty="0"/>
          </a:p>
        </p:txBody>
      </p:sp>
      <p:sp>
        <p:nvSpPr>
          <p:cNvPr id="3" name="Espace réservé du contenu 2"/>
          <p:cNvSpPr>
            <a:spLocks noGrp="1"/>
          </p:cNvSpPr>
          <p:nvPr>
            <p:ph idx="1"/>
          </p:nvPr>
        </p:nvSpPr>
        <p:spPr/>
        <p:txBody>
          <a:bodyPr/>
          <a:lstStyle/>
          <a:p>
            <a:r>
              <a:rPr lang="fr-FR" dirty="0" smtClean="0"/>
              <a:t>First </a:t>
            </a:r>
            <a:r>
              <a:rPr lang="fr-FR" dirty="0" err="1" smtClean="0"/>
              <a:t>person</a:t>
            </a:r>
            <a:r>
              <a:rPr lang="fr-FR" dirty="0" smtClean="0"/>
              <a:t> </a:t>
            </a:r>
          </a:p>
          <a:p>
            <a:r>
              <a:rPr lang="fr-FR" dirty="0" smtClean="0"/>
              <a:t>A </a:t>
            </a:r>
            <a:r>
              <a:rPr lang="fr-FR" dirty="0" err="1" smtClean="0"/>
              <a:t>nameless</a:t>
            </a:r>
            <a:r>
              <a:rPr lang="fr-FR" dirty="0" smtClean="0"/>
              <a:t> </a:t>
            </a:r>
            <a:r>
              <a:rPr lang="fr-FR" dirty="0" err="1" smtClean="0"/>
              <a:t>narrator</a:t>
            </a:r>
            <a:r>
              <a:rPr lang="fr-FR" dirty="0" smtClean="0"/>
              <a:t> </a:t>
            </a:r>
            <a:r>
              <a:rPr lang="fr-FR" dirty="0" err="1" smtClean="0"/>
              <a:t>who</a:t>
            </a:r>
            <a:r>
              <a:rPr lang="fr-FR" dirty="0" smtClean="0"/>
              <a:t> </a:t>
            </a:r>
            <a:r>
              <a:rPr lang="fr-FR" dirty="0" err="1" smtClean="0"/>
              <a:t>describes</a:t>
            </a:r>
            <a:r>
              <a:rPr lang="fr-FR" dirty="0" smtClean="0"/>
              <a:t> the </a:t>
            </a:r>
            <a:r>
              <a:rPr lang="fr-FR" dirty="0" err="1" smtClean="0"/>
              <a:t>events</a:t>
            </a:r>
            <a:r>
              <a:rPr lang="fr-FR" dirty="0" smtClean="0"/>
              <a:t> as </a:t>
            </a:r>
            <a:r>
              <a:rPr lang="fr-FR" dirty="0" err="1" smtClean="0"/>
              <a:t>he</a:t>
            </a:r>
            <a:r>
              <a:rPr lang="fr-FR" dirty="0" smtClean="0"/>
              <a:t> </a:t>
            </a:r>
            <a:r>
              <a:rPr lang="fr-FR" dirty="0" err="1" smtClean="0"/>
              <a:t>sees</a:t>
            </a:r>
            <a:r>
              <a:rPr lang="fr-FR" dirty="0" smtClean="0"/>
              <a:t> </a:t>
            </a:r>
            <a:r>
              <a:rPr lang="fr-FR" dirty="0" err="1" smtClean="0"/>
              <a:t>them</a:t>
            </a:r>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story </a:t>
            </a:r>
            <a:endParaRPr lang="fr-FR" dirty="0"/>
          </a:p>
        </p:txBody>
      </p:sp>
      <p:sp>
        <p:nvSpPr>
          <p:cNvPr id="3" name="Espace réservé du contenu 2"/>
          <p:cNvSpPr>
            <a:spLocks noGrp="1"/>
          </p:cNvSpPr>
          <p:nvPr>
            <p:ph idx="1"/>
          </p:nvPr>
        </p:nvSpPr>
        <p:spPr/>
        <p:txBody>
          <a:bodyPr>
            <a:normAutofit fontScale="92500"/>
          </a:bodyPr>
          <a:lstStyle/>
          <a:p>
            <a:pPr algn="just"/>
            <a:r>
              <a:rPr lang="fr-FR" dirty="0" smtClean="0"/>
              <a:t>The </a:t>
            </a:r>
            <a:r>
              <a:rPr lang="fr-FR" dirty="0" err="1" smtClean="0"/>
              <a:t>narrator</a:t>
            </a:r>
            <a:r>
              <a:rPr lang="fr-FR" dirty="0" smtClean="0"/>
              <a:t> arrives to the </a:t>
            </a:r>
            <a:r>
              <a:rPr lang="fr-FR" dirty="0" err="1" smtClean="0"/>
              <a:t>Usher’s</a:t>
            </a:r>
            <a:r>
              <a:rPr lang="fr-FR" dirty="0" smtClean="0"/>
              <a:t> house; an </a:t>
            </a:r>
            <a:r>
              <a:rPr lang="fr-FR" dirty="0" err="1" smtClean="0"/>
              <a:t>old</a:t>
            </a:r>
            <a:r>
              <a:rPr lang="fr-FR" dirty="0" smtClean="0"/>
              <a:t> mansion </a:t>
            </a:r>
            <a:r>
              <a:rPr lang="fr-FR" dirty="0" err="1" smtClean="0"/>
              <a:t>encircled</a:t>
            </a:r>
            <a:r>
              <a:rPr lang="fr-FR" dirty="0" smtClean="0"/>
              <a:t> by a </a:t>
            </a:r>
            <a:r>
              <a:rPr lang="fr-FR" dirty="0" err="1" smtClean="0"/>
              <a:t>small</a:t>
            </a:r>
            <a:r>
              <a:rPr lang="fr-FR" dirty="0" smtClean="0"/>
              <a:t> </a:t>
            </a:r>
            <a:r>
              <a:rPr lang="fr-FR" dirty="0" err="1" smtClean="0"/>
              <a:t>tarn</a:t>
            </a:r>
            <a:r>
              <a:rPr lang="fr-FR" dirty="0" smtClean="0"/>
              <a:t> (</a:t>
            </a:r>
            <a:r>
              <a:rPr lang="fr-FR" dirty="0" err="1" smtClean="0"/>
              <a:t>lake</a:t>
            </a:r>
            <a:r>
              <a:rPr lang="fr-FR" dirty="0" smtClean="0"/>
              <a:t>). A bridge </a:t>
            </a:r>
            <a:r>
              <a:rPr lang="fr-FR" dirty="0" err="1" smtClean="0"/>
              <a:t>across</a:t>
            </a:r>
            <a:r>
              <a:rPr lang="fr-FR" dirty="0" smtClean="0"/>
              <a:t> the </a:t>
            </a:r>
            <a:r>
              <a:rPr lang="fr-FR" dirty="0" err="1" smtClean="0"/>
              <a:t>tarn</a:t>
            </a:r>
            <a:r>
              <a:rPr lang="fr-FR" dirty="0" smtClean="0"/>
              <a:t> </a:t>
            </a:r>
            <a:r>
              <a:rPr lang="fr-FR" dirty="0" err="1" smtClean="0"/>
              <a:t>provides</a:t>
            </a:r>
            <a:r>
              <a:rPr lang="fr-FR" dirty="0" smtClean="0"/>
              <a:t> </a:t>
            </a:r>
            <a:r>
              <a:rPr lang="fr-FR" dirty="0" err="1" smtClean="0"/>
              <a:t>access</a:t>
            </a:r>
            <a:r>
              <a:rPr lang="fr-FR" dirty="0" smtClean="0"/>
              <a:t> to the house. </a:t>
            </a:r>
          </a:p>
          <a:p>
            <a:pPr algn="just"/>
            <a:r>
              <a:rPr lang="fr-FR" dirty="0" err="1" smtClean="0"/>
              <a:t>Roderick</a:t>
            </a:r>
            <a:r>
              <a:rPr lang="fr-FR" dirty="0" smtClean="0"/>
              <a:t> </a:t>
            </a:r>
            <a:r>
              <a:rPr lang="fr-FR" dirty="0" err="1" smtClean="0"/>
              <a:t>lives</a:t>
            </a:r>
            <a:r>
              <a:rPr lang="fr-FR" dirty="0" smtClean="0"/>
              <a:t> </a:t>
            </a:r>
            <a:r>
              <a:rPr lang="fr-FR" dirty="0" err="1" smtClean="0"/>
              <a:t>there</a:t>
            </a:r>
            <a:r>
              <a:rPr lang="fr-FR" dirty="0" smtClean="0"/>
              <a:t> </a:t>
            </a:r>
            <a:r>
              <a:rPr lang="fr-FR" dirty="0" err="1" smtClean="0"/>
              <a:t>with</a:t>
            </a:r>
            <a:r>
              <a:rPr lang="fr-FR" dirty="0" smtClean="0"/>
              <a:t> </a:t>
            </a:r>
            <a:r>
              <a:rPr lang="fr-FR" dirty="0" err="1" smtClean="0"/>
              <a:t>his</a:t>
            </a:r>
            <a:r>
              <a:rPr lang="fr-FR" dirty="0" smtClean="0"/>
              <a:t> </a:t>
            </a:r>
            <a:r>
              <a:rPr lang="fr-FR" dirty="0" err="1" smtClean="0"/>
              <a:t>twin</a:t>
            </a:r>
            <a:r>
              <a:rPr lang="fr-FR" dirty="0" smtClean="0"/>
              <a:t> </a:t>
            </a:r>
            <a:r>
              <a:rPr lang="fr-FR" dirty="0" err="1" smtClean="0"/>
              <a:t>sister</a:t>
            </a:r>
            <a:r>
              <a:rPr lang="fr-FR" dirty="0" smtClean="0"/>
              <a:t> </a:t>
            </a:r>
            <a:r>
              <a:rPr lang="fr-FR" dirty="0" err="1" smtClean="0"/>
              <a:t>who</a:t>
            </a:r>
            <a:r>
              <a:rPr lang="fr-FR" dirty="0" smtClean="0"/>
              <a:t> </a:t>
            </a:r>
            <a:r>
              <a:rPr lang="fr-FR" dirty="0" err="1" smtClean="0"/>
              <a:t>is</a:t>
            </a:r>
            <a:r>
              <a:rPr lang="fr-FR" dirty="0" smtClean="0"/>
              <a:t> </a:t>
            </a:r>
            <a:r>
              <a:rPr lang="fr-FR" dirty="0" err="1" smtClean="0"/>
              <a:t>near</a:t>
            </a:r>
            <a:r>
              <a:rPr lang="fr-FR" dirty="0" smtClean="0"/>
              <a:t> </a:t>
            </a:r>
            <a:r>
              <a:rPr lang="fr-FR" dirty="0" err="1" smtClean="0"/>
              <a:t>death</a:t>
            </a:r>
            <a:r>
              <a:rPr lang="fr-FR" dirty="0" smtClean="0"/>
              <a:t> due to a </a:t>
            </a:r>
            <a:r>
              <a:rPr lang="fr-FR" dirty="0" err="1" smtClean="0"/>
              <a:t>mysterious</a:t>
            </a:r>
            <a:r>
              <a:rPr lang="fr-FR" dirty="0" smtClean="0"/>
              <a:t> </a:t>
            </a:r>
            <a:r>
              <a:rPr lang="en-US" dirty="0" smtClean="0"/>
              <a:t>illness</a:t>
            </a:r>
            <a:r>
              <a:rPr lang="fr-FR" dirty="0" smtClean="0"/>
              <a:t>. </a:t>
            </a:r>
            <a:endParaRPr lang="fr-FR" dirty="0" smtClean="0"/>
          </a:p>
          <a:p>
            <a:pPr algn="just"/>
            <a:r>
              <a:rPr lang="fr-FR" dirty="0" smtClean="0"/>
              <a:t>The </a:t>
            </a:r>
            <a:r>
              <a:rPr lang="fr-FR" dirty="0" err="1" smtClean="0"/>
              <a:t>narrator</a:t>
            </a:r>
            <a:r>
              <a:rPr lang="fr-FR" dirty="0" smtClean="0"/>
              <a:t> </a:t>
            </a:r>
            <a:r>
              <a:rPr lang="fr-FR" dirty="0" err="1" smtClean="0"/>
              <a:t>stays</a:t>
            </a:r>
            <a:r>
              <a:rPr lang="fr-FR" dirty="0" smtClean="0"/>
              <a:t> </a:t>
            </a:r>
            <a:r>
              <a:rPr lang="fr-FR" dirty="0" err="1" smtClean="0"/>
              <a:t>with</a:t>
            </a:r>
            <a:r>
              <a:rPr lang="fr-FR" dirty="0" smtClean="0"/>
              <a:t> </a:t>
            </a:r>
            <a:r>
              <a:rPr lang="fr-FR" dirty="0" err="1" smtClean="0"/>
              <a:t>them</a:t>
            </a:r>
            <a:r>
              <a:rPr lang="fr-FR" dirty="0" smtClean="0"/>
              <a:t>. He </a:t>
            </a:r>
            <a:r>
              <a:rPr lang="fr-FR" dirty="0" err="1" smtClean="0"/>
              <a:t>provides</a:t>
            </a:r>
            <a:r>
              <a:rPr lang="fr-FR" dirty="0" smtClean="0"/>
              <a:t> </a:t>
            </a:r>
            <a:r>
              <a:rPr lang="fr-FR" dirty="0" err="1" smtClean="0"/>
              <a:t>company</a:t>
            </a:r>
            <a:r>
              <a:rPr lang="fr-FR" dirty="0" smtClean="0"/>
              <a:t> to </a:t>
            </a:r>
            <a:r>
              <a:rPr lang="fr-FR" dirty="0" err="1" smtClean="0"/>
              <a:t>Roderick</a:t>
            </a:r>
            <a:r>
              <a:rPr lang="fr-FR" dirty="0" smtClean="0"/>
              <a:t> </a:t>
            </a:r>
            <a:r>
              <a:rPr lang="fr-FR" dirty="0" err="1" smtClean="0"/>
              <a:t>while</a:t>
            </a:r>
            <a:r>
              <a:rPr lang="fr-FR" dirty="0" smtClean="0"/>
              <a:t> </a:t>
            </a:r>
            <a:r>
              <a:rPr lang="fr-FR" dirty="0" err="1" smtClean="0"/>
              <a:t>he</a:t>
            </a:r>
            <a:r>
              <a:rPr lang="fr-FR" dirty="0" smtClean="0"/>
              <a:t> </a:t>
            </a:r>
            <a:r>
              <a:rPr lang="fr-FR" dirty="0" err="1" smtClean="0"/>
              <a:t>paints</a:t>
            </a:r>
            <a:r>
              <a:rPr lang="fr-FR" dirty="0" smtClean="0"/>
              <a:t> and </a:t>
            </a:r>
            <a:r>
              <a:rPr lang="fr-FR" dirty="0" err="1" smtClean="0"/>
              <a:t>plays</a:t>
            </a:r>
            <a:r>
              <a:rPr lang="fr-FR" dirty="0" smtClean="0"/>
              <a:t> </a:t>
            </a:r>
            <a:r>
              <a:rPr lang="fr-FR" dirty="0" err="1" smtClean="0"/>
              <a:t>guitar</a:t>
            </a:r>
            <a:r>
              <a:rPr lang="fr-FR" dirty="0" smtClean="0"/>
              <a:t>. He </a:t>
            </a:r>
            <a:r>
              <a:rPr lang="fr-FR" dirty="0" err="1" smtClean="0"/>
              <a:t>spends</a:t>
            </a:r>
            <a:r>
              <a:rPr lang="fr-FR" dirty="0" smtClean="0"/>
              <a:t> all </a:t>
            </a:r>
            <a:r>
              <a:rPr lang="fr-FR" dirty="0" err="1" smtClean="0"/>
              <a:t>his</a:t>
            </a:r>
            <a:r>
              <a:rPr lang="fr-FR" dirty="0" smtClean="0"/>
              <a:t> </a:t>
            </a:r>
            <a:r>
              <a:rPr lang="fr-FR" dirty="0" err="1" smtClean="0"/>
              <a:t>day</a:t>
            </a:r>
            <a:r>
              <a:rPr lang="fr-FR" dirty="0" smtClean="0"/>
              <a:t> </a:t>
            </a:r>
            <a:r>
              <a:rPr lang="fr-FR" dirty="0" err="1" smtClean="0"/>
              <a:t>inside</a:t>
            </a:r>
            <a:r>
              <a:rPr lang="fr-FR" dirty="0" smtClean="0"/>
              <a:t> </a:t>
            </a:r>
            <a:r>
              <a:rPr lang="fr-FR" dirty="0" err="1" smtClean="0"/>
              <a:t>avoiding</a:t>
            </a:r>
            <a:r>
              <a:rPr lang="fr-FR" dirty="0" smtClean="0"/>
              <a:t> </a:t>
            </a:r>
            <a:r>
              <a:rPr lang="fr-FR" dirty="0" err="1" smtClean="0"/>
              <a:t>daylight</a:t>
            </a:r>
            <a:r>
              <a:rPr lang="fr-FR" dirty="0" smtClean="0"/>
              <a:t>.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lnSpcReduction="10000"/>
          </a:bodyPr>
          <a:lstStyle/>
          <a:p>
            <a:pPr algn="just"/>
            <a:r>
              <a:rPr lang="fr-FR" dirty="0" err="1" smtClean="0"/>
              <a:t>When</a:t>
            </a:r>
            <a:r>
              <a:rPr lang="fr-FR" dirty="0" smtClean="0"/>
              <a:t> Madeline dies, </a:t>
            </a:r>
            <a:r>
              <a:rPr lang="fr-FR" dirty="0" err="1" smtClean="0"/>
              <a:t>her</a:t>
            </a:r>
            <a:r>
              <a:rPr lang="fr-FR" dirty="0" smtClean="0"/>
              <a:t> </a:t>
            </a:r>
            <a:r>
              <a:rPr lang="fr-FR" dirty="0" err="1" smtClean="0"/>
              <a:t>brother</a:t>
            </a:r>
            <a:r>
              <a:rPr lang="fr-FR" dirty="0" smtClean="0"/>
              <a:t> </a:t>
            </a:r>
            <a:r>
              <a:rPr lang="fr-FR" dirty="0" err="1" smtClean="0"/>
              <a:t>decides</a:t>
            </a:r>
            <a:r>
              <a:rPr lang="fr-FR" dirty="0" smtClean="0"/>
              <a:t> to </a:t>
            </a:r>
            <a:r>
              <a:rPr lang="fr-FR" dirty="0" err="1" smtClean="0"/>
              <a:t>bury</a:t>
            </a:r>
            <a:r>
              <a:rPr lang="fr-FR" dirty="0" smtClean="0"/>
              <a:t> </a:t>
            </a:r>
            <a:r>
              <a:rPr lang="fr-FR" dirty="0" err="1" smtClean="0"/>
              <a:t>her</a:t>
            </a:r>
            <a:r>
              <a:rPr lang="fr-FR" dirty="0" smtClean="0"/>
              <a:t> </a:t>
            </a:r>
            <a:r>
              <a:rPr lang="fr-FR" dirty="0" err="1" smtClean="0"/>
              <a:t>temporarily</a:t>
            </a:r>
            <a:r>
              <a:rPr lang="fr-FR" dirty="0" smtClean="0"/>
              <a:t> in one of the </a:t>
            </a:r>
            <a:r>
              <a:rPr lang="fr-FR" dirty="0" err="1" smtClean="0"/>
              <a:t>house’s</a:t>
            </a:r>
            <a:r>
              <a:rPr lang="fr-FR" dirty="0" smtClean="0"/>
              <a:t> large </a:t>
            </a:r>
            <a:r>
              <a:rPr lang="fr-FR" dirty="0" err="1" smtClean="0"/>
              <a:t>vaults</a:t>
            </a:r>
            <a:r>
              <a:rPr lang="fr-FR" dirty="0" smtClean="0"/>
              <a:t>. </a:t>
            </a:r>
          </a:p>
          <a:p>
            <a:pPr algn="just"/>
            <a:r>
              <a:rPr lang="fr-FR" dirty="0" smtClean="0"/>
              <a:t>A few </a:t>
            </a:r>
            <a:r>
              <a:rPr lang="fr-FR" dirty="0" err="1" smtClean="0"/>
              <a:t>days</a:t>
            </a:r>
            <a:r>
              <a:rPr lang="fr-FR" dirty="0" smtClean="0"/>
              <a:t> </a:t>
            </a:r>
            <a:r>
              <a:rPr lang="fr-FR" dirty="0" err="1" smtClean="0"/>
              <a:t>later</a:t>
            </a:r>
            <a:r>
              <a:rPr lang="fr-FR" dirty="0" smtClean="0"/>
              <a:t>, </a:t>
            </a:r>
            <a:r>
              <a:rPr lang="fr-FR" dirty="0" err="1" smtClean="0"/>
              <a:t>during</a:t>
            </a:r>
            <a:r>
              <a:rPr lang="fr-FR" dirty="0" smtClean="0"/>
              <a:t> a </a:t>
            </a:r>
            <a:r>
              <a:rPr lang="fr-FR" dirty="0" err="1" smtClean="0"/>
              <a:t>stormy</a:t>
            </a:r>
            <a:r>
              <a:rPr lang="fr-FR" dirty="0" smtClean="0"/>
              <a:t> night, the </a:t>
            </a:r>
            <a:r>
              <a:rPr lang="fr-FR" dirty="0" err="1" smtClean="0"/>
              <a:t>narrator</a:t>
            </a:r>
            <a:r>
              <a:rPr lang="fr-FR" dirty="0" smtClean="0"/>
              <a:t> </a:t>
            </a:r>
            <a:r>
              <a:rPr lang="fr-FR" dirty="0" err="1" smtClean="0"/>
              <a:t>could</a:t>
            </a:r>
            <a:r>
              <a:rPr lang="fr-FR" dirty="0" smtClean="0"/>
              <a:t> not </a:t>
            </a:r>
            <a:r>
              <a:rPr lang="fr-FR" dirty="0" err="1" smtClean="0"/>
              <a:t>sleep</a:t>
            </a:r>
            <a:r>
              <a:rPr lang="fr-FR" dirty="0"/>
              <a:t> </a:t>
            </a:r>
            <a:r>
              <a:rPr lang="fr-FR" dirty="0" err="1" smtClean="0"/>
              <a:t>because</a:t>
            </a:r>
            <a:r>
              <a:rPr lang="fr-FR" dirty="0" smtClean="0"/>
              <a:t> </a:t>
            </a:r>
            <a:r>
              <a:rPr lang="fr-FR" dirty="0" err="1" smtClean="0"/>
              <a:t>he</a:t>
            </a:r>
            <a:r>
              <a:rPr lang="fr-FR" dirty="0" smtClean="0"/>
              <a:t> </a:t>
            </a:r>
            <a:r>
              <a:rPr lang="fr-FR" dirty="0" err="1" smtClean="0"/>
              <a:t>was</a:t>
            </a:r>
            <a:r>
              <a:rPr lang="fr-FR" dirty="0" smtClean="0"/>
              <a:t> </a:t>
            </a:r>
            <a:r>
              <a:rPr lang="fr-FR" dirty="0" err="1" smtClean="0"/>
              <a:t>terrified</a:t>
            </a:r>
            <a:r>
              <a:rPr lang="fr-FR" dirty="0" smtClean="0"/>
              <a:t>. </a:t>
            </a:r>
          </a:p>
          <a:p>
            <a:pPr algn="just"/>
            <a:r>
              <a:rPr lang="fr-FR" dirty="0" err="1" smtClean="0"/>
              <a:t>Roderick</a:t>
            </a:r>
            <a:r>
              <a:rPr lang="fr-FR" dirty="0" smtClean="0"/>
              <a:t> </a:t>
            </a:r>
            <a:r>
              <a:rPr lang="fr-FR" dirty="0" err="1" smtClean="0"/>
              <a:t>comes</a:t>
            </a:r>
            <a:r>
              <a:rPr lang="fr-FR" dirty="0" smtClean="0"/>
              <a:t> to the </a:t>
            </a:r>
            <a:r>
              <a:rPr lang="fr-FR" dirty="0" err="1" smtClean="0"/>
              <a:t>narrator’s</a:t>
            </a:r>
            <a:r>
              <a:rPr lang="fr-FR" dirty="0" smtClean="0"/>
              <a:t> </a:t>
            </a:r>
            <a:r>
              <a:rPr lang="fr-FR" dirty="0" err="1" smtClean="0"/>
              <a:t>bedroom</a:t>
            </a:r>
            <a:r>
              <a:rPr lang="fr-FR" dirty="0" smtClean="0"/>
              <a:t>. </a:t>
            </a:r>
          </a:p>
          <a:p>
            <a:pPr algn="just"/>
            <a:r>
              <a:rPr lang="fr-FR" dirty="0" smtClean="0"/>
              <a:t>The </a:t>
            </a:r>
            <a:r>
              <a:rPr lang="fr-FR" dirty="0" err="1" smtClean="0"/>
              <a:t>narrator</a:t>
            </a:r>
            <a:r>
              <a:rPr lang="fr-FR" dirty="0" smtClean="0"/>
              <a:t> </a:t>
            </a:r>
            <a:r>
              <a:rPr lang="fr-FR" dirty="0" err="1" smtClean="0"/>
              <a:t>attempts</a:t>
            </a:r>
            <a:r>
              <a:rPr lang="fr-FR" dirty="0" smtClean="0"/>
              <a:t> to </a:t>
            </a:r>
            <a:r>
              <a:rPr lang="fr-FR" dirty="0" err="1" smtClean="0"/>
              <a:t>calm</a:t>
            </a:r>
            <a:r>
              <a:rPr lang="fr-FR" dirty="0" smtClean="0"/>
              <a:t> </a:t>
            </a:r>
            <a:r>
              <a:rPr lang="fr-FR" dirty="0" err="1" smtClean="0"/>
              <a:t>Roderick</a:t>
            </a:r>
            <a:r>
              <a:rPr lang="fr-FR" dirty="0" smtClean="0"/>
              <a:t> by </a:t>
            </a:r>
            <a:r>
              <a:rPr lang="fr-FR" dirty="0" err="1" smtClean="0"/>
              <a:t>reading</a:t>
            </a:r>
            <a:r>
              <a:rPr lang="fr-FR" dirty="0" smtClean="0"/>
              <a:t> « The </a:t>
            </a:r>
            <a:r>
              <a:rPr lang="fr-FR" dirty="0" err="1" smtClean="0"/>
              <a:t>Mad</a:t>
            </a:r>
            <a:r>
              <a:rPr lang="fr-FR" dirty="0" smtClean="0"/>
              <a:t> </a:t>
            </a:r>
            <a:r>
              <a:rPr lang="fr-FR" dirty="0" err="1" smtClean="0"/>
              <a:t>Trist</a:t>
            </a:r>
            <a:r>
              <a:rPr lang="fr-FR" dirty="0" smtClean="0"/>
              <a:t> », a story about a </a:t>
            </a:r>
            <a:r>
              <a:rPr lang="fr-FR" dirty="0" err="1" smtClean="0"/>
              <a:t>knight</a:t>
            </a:r>
            <a:r>
              <a:rPr lang="fr-FR" dirty="0" smtClean="0"/>
              <a:t>  </a:t>
            </a:r>
            <a:r>
              <a:rPr lang="fr-FR" dirty="0" err="1" smtClean="0"/>
              <a:t>named</a:t>
            </a:r>
            <a:r>
              <a:rPr lang="fr-FR" dirty="0" smtClean="0"/>
              <a:t> Ethelred </a:t>
            </a:r>
            <a:r>
              <a:rPr lang="fr-FR" dirty="0" err="1" smtClean="0"/>
              <a:t>who</a:t>
            </a:r>
            <a:r>
              <a:rPr lang="fr-FR" dirty="0" smtClean="0"/>
              <a:t> </a:t>
            </a:r>
            <a:r>
              <a:rPr lang="fr-FR" dirty="0" err="1" smtClean="0"/>
              <a:t>slays</a:t>
            </a:r>
            <a:r>
              <a:rPr lang="fr-FR" dirty="0" smtClean="0"/>
              <a:t> a dragon and </a:t>
            </a:r>
            <a:r>
              <a:rPr lang="fr-FR" dirty="0" err="1" smtClean="0"/>
              <a:t>wins</a:t>
            </a:r>
            <a:r>
              <a:rPr lang="fr-FR" dirty="0" smtClean="0"/>
              <a:t> a </a:t>
            </a:r>
            <a:r>
              <a:rPr lang="fr-FR" dirty="0" err="1" smtClean="0"/>
              <a:t>shield</a:t>
            </a:r>
            <a:r>
              <a:rPr lang="fr-FR" dirty="0" smtClean="0"/>
              <a:t> of </a:t>
            </a:r>
            <a:r>
              <a:rPr lang="fr-FR" dirty="0" err="1" smtClean="0"/>
              <a:t>shinning</a:t>
            </a:r>
            <a:r>
              <a:rPr lang="fr-FR" dirty="0" smtClean="0"/>
              <a:t> </a:t>
            </a:r>
            <a:r>
              <a:rPr lang="fr-FR" dirty="0" err="1" smtClean="0"/>
              <a:t>brass</a:t>
            </a:r>
            <a:r>
              <a:rPr lang="fr-FR" dirty="0" smtClean="0"/>
              <a:t>.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lnSpcReduction="10000"/>
          </a:bodyPr>
          <a:lstStyle/>
          <a:p>
            <a:pPr algn="just"/>
            <a:r>
              <a:rPr lang="fr-FR" dirty="0" err="1" smtClean="0"/>
              <a:t>While</a:t>
            </a:r>
            <a:r>
              <a:rPr lang="fr-FR" dirty="0" smtClean="0"/>
              <a:t> the </a:t>
            </a:r>
            <a:r>
              <a:rPr lang="fr-FR" dirty="0" err="1" smtClean="0"/>
              <a:t>narrator</a:t>
            </a:r>
            <a:r>
              <a:rPr lang="fr-FR" dirty="0" smtClean="0"/>
              <a:t> </a:t>
            </a:r>
            <a:r>
              <a:rPr lang="fr-FR" dirty="0" err="1" smtClean="0"/>
              <a:t>reads</a:t>
            </a:r>
            <a:r>
              <a:rPr lang="fr-FR" dirty="0" smtClean="0"/>
              <a:t> the story, </a:t>
            </a:r>
            <a:r>
              <a:rPr lang="fr-FR" dirty="0" err="1" smtClean="0"/>
              <a:t>both</a:t>
            </a:r>
            <a:r>
              <a:rPr lang="fr-FR" dirty="0" smtClean="0"/>
              <a:t> </a:t>
            </a:r>
            <a:r>
              <a:rPr lang="fr-FR" dirty="0" err="1" smtClean="0"/>
              <a:t>he</a:t>
            </a:r>
            <a:r>
              <a:rPr lang="fr-FR" dirty="0" smtClean="0"/>
              <a:t> and </a:t>
            </a:r>
            <a:r>
              <a:rPr lang="fr-FR" dirty="0" err="1" smtClean="0"/>
              <a:t>Roderick</a:t>
            </a:r>
            <a:r>
              <a:rPr lang="fr-FR" dirty="0" smtClean="0"/>
              <a:t> </a:t>
            </a:r>
            <a:r>
              <a:rPr lang="fr-FR" dirty="0" err="1" smtClean="0"/>
              <a:t>hear</a:t>
            </a:r>
            <a:r>
              <a:rPr lang="fr-FR" dirty="0" smtClean="0"/>
              <a:t> the </a:t>
            </a:r>
            <a:r>
              <a:rPr lang="fr-FR" dirty="0" err="1" smtClean="0"/>
              <a:t>same</a:t>
            </a:r>
            <a:r>
              <a:rPr lang="fr-FR" dirty="0" smtClean="0"/>
              <a:t> </a:t>
            </a:r>
            <a:r>
              <a:rPr lang="fr-FR" dirty="0" err="1" smtClean="0"/>
              <a:t>weird</a:t>
            </a:r>
            <a:r>
              <a:rPr lang="fr-FR" dirty="0" smtClean="0"/>
              <a:t> </a:t>
            </a:r>
            <a:r>
              <a:rPr lang="fr-FR" dirty="0" err="1" smtClean="0"/>
              <a:t>sounds</a:t>
            </a:r>
            <a:r>
              <a:rPr lang="fr-FR" dirty="0" smtClean="0"/>
              <a:t>. It </a:t>
            </a:r>
            <a:r>
              <a:rPr lang="fr-FR" dirty="0" err="1" smtClean="0"/>
              <a:t>is</a:t>
            </a:r>
            <a:r>
              <a:rPr lang="fr-FR" dirty="0" smtClean="0"/>
              <a:t> </a:t>
            </a:r>
            <a:r>
              <a:rPr lang="fr-FR" dirty="0" err="1" smtClean="0"/>
              <a:t>at</a:t>
            </a:r>
            <a:r>
              <a:rPr lang="fr-FR" dirty="0" smtClean="0"/>
              <a:t> </a:t>
            </a:r>
            <a:r>
              <a:rPr lang="fr-FR" dirty="0" err="1" smtClean="0"/>
              <a:t>that</a:t>
            </a:r>
            <a:r>
              <a:rPr lang="fr-FR" dirty="0" smtClean="0"/>
              <a:t> moment </a:t>
            </a:r>
            <a:r>
              <a:rPr lang="fr-FR" dirty="0" err="1" smtClean="0"/>
              <a:t>that</a:t>
            </a:r>
            <a:r>
              <a:rPr lang="fr-FR" dirty="0"/>
              <a:t> </a:t>
            </a:r>
            <a:r>
              <a:rPr lang="fr-FR" dirty="0" err="1" smtClean="0"/>
              <a:t>Roderick</a:t>
            </a:r>
            <a:r>
              <a:rPr lang="fr-FR" dirty="0" smtClean="0"/>
              <a:t> confesses </a:t>
            </a:r>
            <a:r>
              <a:rPr lang="fr-FR" dirty="0" err="1" smtClean="0"/>
              <a:t>that</a:t>
            </a:r>
            <a:r>
              <a:rPr lang="fr-FR" dirty="0" smtClean="0"/>
              <a:t> Madeline </a:t>
            </a:r>
            <a:r>
              <a:rPr lang="fr-FR" dirty="0" err="1" smtClean="0"/>
              <a:t>was</a:t>
            </a:r>
            <a:r>
              <a:rPr lang="fr-FR" dirty="0" smtClean="0"/>
              <a:t> </a:t>
            </a:r>
            <a:r>
              <a:rPr lang="fr-FR" dirty="0" err="1" smtClean="0"/>
              <a:t>alive</a:t>
            </a:r>
            <a:r>
              <a:rPr lang="fr-FR" dirty="0" smtClean="0"/>
              <a:t> </a:t>
            </a:r>
            <a:r>
              <a:rPr lang="fr-FR" dirty="0" err="1" smtClean="0"/>
              <a:t>when</a:t>
            </a:r>
            <a:r>
              <a:rPr lang="fr-FR" dirty="0" smtClean="0"/>
              <a:t> </a:t>
            </a:r>
            <a:r>
              <a:rPr lang="fr-FR" dirty="0" err="1" smtClean="0"/>
              <a:t>he</a:t>
            </a:r>
            <a:r>
              <a:rPr lang="fr-FR" dirty="0" smtClean="0"/>
              <a:t> </a:t>
            </a:r>
            <a:r>
              <a:rPr lang="fr-FR" dirty="0" err="1" smtClean="0"/>
              <a:t>buried</a:t>
            </a:r>
            <a:r>
              <a:rPr lang="fr-FR" dirty="0" smtClean="0"/>
              <a:t> </a:t>
            </a:r>
            <a:r>
              <a:rPr lang="fr-FR" dirty="0" err="1" smtClean="0"/>
              <a:t>her</a:t>
            </a:r>
            <a:r>
              <a:rPr lang="fr-FR" dirty="0" smtClean="0"/>
              <a:t>. </a:t>
            </a:r>
          </a:p>
          <a:p>
            <a:pPr algn="just"/>
            <a:r>
              <a:rPr lang="fr-FR" dirty="0" smtClean="0"/>
              <a:t>All of a </a:t>
            </a:r>
            <a:r>
              <a:rPr lang="fr-FR" dirty="0" err="1" smtClean="0"/>
              <a:t>sudden</a:t>
            </a:r>
            <a:r>
              <a:rPr lang="fr-FR" dirty="0" smtClean="0"/>
              <a:t>, Madeline </a:t>
            </a:r>
            <a:r>
              <a:rPr lang="fr-FR" dirty="0" err="1" smtClean="0"/>
              <a:t>emerges</a:t>
            </a:r>
            <a:r>
              <a:rPr lang="fr-FR" dirty="0" smtClean="0"/>
              <a:t> </a:t>
            </a:r>
            <a:r>
              <a:rPr lang="fr-FR" dirty="0" err="1" smtClean="0"/>
              <a:t>from</a:t>
            </a:r>
            <a:r>
              <a:rPr lang="fr-FR" dirty="0" smtClean="0"/>
              <a:t> </a:t>
            </a:r>
            <a:r>
              <a:rPr lang="fr-FR" dirty="0" err="1" smtClean="0"/>
              <a:t>her</a:t>
            </a:r>
            <a:r>
              <a:rPr lang="fr-FR" dirty="0" smtClean="0"/>
              <a:t> </a:t>
            </a:r>
            <a:r>
              <a:rPr lang="fr-FR" dirty="0" err="1" smtClean="0"/>
              <a:t>provisional</a:t>
            </a:r>
            <a:r>
              <a:rPr lang="fr-FR" dirty="0" smtClean="0"/>
              <a:t> </a:t>
            </a:r>
            <a:r>
              <a:rPr lang="fr-FR" dirty="0" err="1" smtClean="0"/>
              <a:t>tomb</a:t>
            </a:r>
            <a:r>
              <a:rPr lang="fr-FR" dirty="0" smtClean="0"/>
              <a:t>, </a:t>
            </a:r>
            <a:r>
              <a:rPr lang="fr-FR" dirty="0" err="1" smtClean="0"/>
              <a:t>confronts</a:t>
            </a:r>
            <a:r>
              <a:rPr lang="fr-FR" dirty="0" smtClean="0"/>
              <a:t> </a:t>
            </a:r>
            <a:r>
              <a:rPr lang="fr-FR" dirty="0" err="1" smtClean="0"/>
              <a:t>Roderick</a:t>
            </a:r>
            <a:r>
              <a:rPr lang="fr-FR" dirty="0" smtClean="0"/>
              <a:t>, and </a:t>
            </a:r>
            <a:r>
              <a:rPr lang="fr-FR" dirty="0" err="1" smtClean="0"/>
              <a:t>starts</a:t>
            </a:r>
            <a:r>
              <a:rPr lang="fr-FR" dirty="0" smtClean="0"/>
              <a:t>  </a:t>
            </a:r>
            <a:r>
              <a:rPr lang="fr-FR" dirty="0" err="1" smtClean="0"/>
              <a:t>throttling</a:t>
            </a:r>
            <a:r>
              <a:rPr lang="fr-FR" dirty="0" smtClean="0"/>
              <a:t> </a:t>
            </a:r>
            <a:r>
              <a:rPr lang="fr-FR" dirty="0" err="1" smtClean="0"/>
              <a:t>him</a:t>
            </a:r>
            <a:r>
              <a:rPr lang="fr-FR" dirty="0" smtClean="0"/>
              <a:t> to </a:t>
            </a:r>
            <a:r>
              <a:rPr lang="fr-FR" dirty="0" err="1" smtClean="0"/>
              <a:t>death</a:t>
            </a:r>
            <a:r>
              <a:rPr lang="fr-FR" dirty="0" smtClean="0"/>
              <a:t>. </a:t>
            </a:r>
          </a:p>
          <a:p>
            <a:pPr algn="just"/>
            <a:r>
              <a:rPr lang="fr-FR" dirty="0" err="1" smtClean="0"/>
              <a:t>Ultimately</a:t>
            </a:r>
            <a:r>
              <a:rPr lang="fr-FR" dirty="0" smtClean="0"/>
              <a:t>, the house </a:t>
            </a:r>
            <a:r>
              <a:rPr lang="fr-FR" dirty="0" err="1" smtClean="0"/>
              <a:t>starts</a:t>
            </a:r>
            <a:r>
              <a:rPr lang="fr-FR" dirty="0" smtClean="0"/>
              <a:t> to collapse. The </a:t>
            </a:r>
            <a:r>
              <a:rPr lang="fr-FR" dirty="0" err="1" smtClean="0"/>
              <a:t>narrator</a:t>
            </a:r>
            <a:r>
              <a:rPr lang="fr-FR" dirty="0" smtClean="0"/>
              <a:t> </a:t>
            </a:r>
            <a:r>
              <a:rPr lang="fr-FR" dirty="0" err="1" smtClean="0"/>
              <a:t>flees</a:t>
            </a:r>
            <a:r>
              <a:rPr lang="fr-FR" dirty="0" smtClean="0"/>
              <a:t> for </a:t>
            </a:r>
            <a:r>
              <a:rPr lang="fr-FR" dirty="0" err="1" smtClean="0"/>
              <a:t>his</a:t>
            </a:r>
            <a:r>
              <a:rPr lang="fr-FR" dirty="0" smtClean="0"/>
              <a:t> life. </a:t>
            </a:r>
            <a:r>
              <a:rPr lang="fr-FR" dirty="0" err="1" smtClean="0"/>
              <a:t>Roderick</a:t>
            </a:r>
            <a:r>
              <a:rPr lang="fr-FR" dirty="0" smtClean="0"/>
              <a:t> </a:t>
            </a:r>
            <a:r>
              <a:rPr lang="fr-FR" dirty="0" err="1" smtClean="0"/>
              <a:t>is</a:t>
            </a:r>
            <a:r>
              <a:rPr lang="fr-FR" dirty="0" smtClean="0"/>
              <a:t> </a:t>
            </a:r>
            <a:r>
              <a:rPr lang="fr-FR" dirty="0" err="1" smtClean="0"/>
              <a:t>dead</a:t>
            </a:r>
            <a:r>
              <a:rPr lang="fr-FR" dirty="0" smtClean="0"/>
              <a:t>. He and Madeline are </a:t>
            </a:r>
            <a:r>
              <a:rPr lang="fr-FR" dirty="0" err="1" smtClean="0"/>
              <a:t>consumed</a:t>
            </a:r>
            <a:r>
              <a:rPr lang="fr-FR" dirty="0" smtClean="0"/>
              <a:t> by the </a:t>
            </a:r>
            <a:r>
              <a:rPr lang="fr-FR" dirty="0" err="1" smtClean="0"/>
              <a:t>falling</a:t>
            </a:r>
            <a:r>
              <a:rPr lang="fr-FR" dirty="0" smtClean="0"/>
              <a:t> house. </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Structure and </a:t>
            </a:r>
            <a:r>
              <a:rPr lang="fr-FR" dirty="0" err="1" smtClean="0"/>
              <a:t>Unity</a:t>
            </a:r>
            <a:r>
              <a:rPr lang="fr-FR" dirty="0" smtClean="0"/>
              <a:t> </a:t>
            </a:r>
            <a:endParaRPr lang="fr-FR" dirty="0"/>
          </a:p>
        </p:txBody>
      </p:sp>
      <p:sp>
        <p:nvSpPr>
          <p:cNvPr id="3" name="Espace réservé du contenu 2"/>
          <p:cNvSpPr>
            <a:spLocks noGrp="1"/>
          </p:cNvSpPr>
          <p:nvPr>
            <p:ph idx="1"/>
          </p:nvPr>
        </p:nvSpPr>
        <p:spPr/>
        <p:txBody>
          <a:bodyPr/>
          <a:lstStyle/>
          <a:p>
            <a:r>
              <a:rPr lang="fr-FR" dirty="0" smtClean="0"/>
              <a:t>Poe </a:t>
            </a:r>
            <a:r>
              <a:rPr lang="fr-FR" dirty="0" err="1" smtClean="0"/>
              <a:t>creates</a:t>
            </a:r>
            <a:r>
              <a:rPr lang="fr-FR" dirty="0" smtClean="0"/>
              <a:t> </a:t>
            </a:r>
            <a:r>
              <a:rPr lang="fr-FR" dirty="0" err="1" smtClean="0"/>
              <a:t>texts</a:t>
            </a:r>
            <a:r>
              <a:rPr lang="fr-FR" dirty="0" smtClean="0"/>
              <a:t> </a:t>
            </a:r>
            <a:r>
              <a:rPr lang="fr-FR" dirty="0" err="1" smtClean="0"/>
              <a:t>within</a:t>
            </a:r>
            <a:r>
              <a:rPr lang="fr-FR" dirty="0" smtClean="0"/>
              <a:t> </a:t>
            </a:r>
            <a:r>
              <a:rPr lang="fr-FR" dirty="0" err="1" smtClean="0"/>
              <a:t>texts</a:t>
            </a:r>
            <a:r>
              <a:rPr lang="fr-FR" dirty="0" smtClean="0"/>
              <a:t> </a:t>
            </a:r>
          </a:p>
          <a:p>
            <a:pPr>
              <a:buNone/>
            </a:pPr>
            <a:r>
              <a:rPr lang="fr-FR" dirty="0" smtClean="0"/>
              <a:t>1. ‘The </a:t>
            </a:r>
            <a:r>
              <a:rPr lang="fr-FR" dirty="0" err="1" smtClean="0"/>
              <a:t>Haunted</a:t>
            </a:r>
            <a:r>
              <a:rPr lang="fr-FR" dirty="0" smtClean="0"/>
              <a:t> Palace’ a </a:t>
            </a:r>
            <a:r>
              <a:rPr lang="fr-FR" dirty="0" err="1" smtClean="0"/>
              <a:t>poem</a:t>
            </a:r>
            <a:r>
              <a:rPr lang="fr-FR" dirty="0" smtClean="0"/>
              <a:t> </a:t>
            </a:r>
            <a:r>
              <a:rPr lang="fr-FR" dirty="0" err="1" smtClean="0"/>
              <a:t>that</a:t>
            </a:r>
            <a:r>
              <a:rPr lang="fr-FR" dirty="0" smtClean="0"/>
              <a:t> </a:t>
            </a:r>
            <a:r>
              <a:rPr lang="fr-FR" dirty="0" err="1" smtClean="0"/>
              <a:t>reflects</a:t>
            </a:r>
            <a:r>
              <a:rPr lang="fr-FR" dirty="0" smtClean="0"/>
              <a:t> the </a:t>
            </a:r>
            <a:r>
              <a:rPr lang="fr-FR" dirty="0" err="1" smtClean="0"/>
              <a:t>Usher</a:t>
            </a:r>
            <a:r>
              <a:rPr lang="fr-FR" dirty="0" smtClean="0"/>
              <a:t> </a:t>
            </a:r>
            <a:r>
              <a:rPr lang="fr-FR" dirty="0" err="1" smtClean="0"/>
              <a:t>family</a:t>
            </a:r>
            <a:r>
              <a:rPr lang="fr-FR" dirty="0" smtClean="0"/>
              <a:t> life in the house</a:t>
            </a:r>
          </a:p>
          <a:p>
            <a:pPr>
              <a:buNone/>
            </a:pPr>
            <a:r>
              <a:rPr lang="fr-FR" dirty="0" smtClean="0"/>
              <a:t>2. ‘The </a:t>
            </a:r>
            <a:r>
              <a:rPr lang="fr-FR" dirty="0" err="1" smtClean="0"/>
              <a:t>Mad</a:t>
            </a:r>
            <a:r>
              <a:rPr lang="fr-FR" dirty="0" smtClean="0"/>
              <a:t> </a:t>
            </a:r>
            <a:r>
              <a:rPr lang="fr-FR" dirty="0" err="1" smtClean="0"/>
              <a:t>Trist</a:t>
            </a:r>
            <a:r>
              <a:rPr lang="fr-FR" dirty="0" smtClean="0"/>
              <a:t>’ a story </a:t>
            </a:r>
            <a:r>
              <a:rPr lang="fr-FR" dirty="0" err="1" smtClean="0"/>
              <a:t>that</a:t>
            </a:r>
            <a:r>
              <a:rPr lang="fr-FR" dirty="0" smtClean="0"/>
              <a:t> </a:t>
            </a:r>
            <a:r>
              <a:rPr lang="en-US" dirty="0" err="1" smtClean="0"/>
              <a:t>parralels</a:t>
            </a:r>
            <a:r>
              <a:rPr lang="en-US" dirty="0" smtClean="0"/>
              <a:t> Madeleine’s return from the grave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Focus</a:t>
            </a:r>
            <a:endParaRPr lang="fr-FR" dirty="0"/>
          </a:p>
        </p:txBody>
      </p:sp>
      <p:sp>
        <p:nvSpPr>
          <p:cNvPr id="3" name="Espace réservé du contenu 2"/>
          <p:cNvSpPr>
            <a:spLocks noGrp="1"/>
          </p:cNvSpPr>
          <p:nvPr>
            <p:ph idx="1"/>
          </p:nvPr>
        </p:nvSpPr>
        <p:spPr/>
        <p:txBody>
          <a:bodyPr/>
          <a:lstStyle/>
          <a:p>
            <a:r>
              <a:rPr lang="fr-FR" dirty="0" err="1" smtClean="0"/>
              <a:t>Ilness</a:t>
            </a:r>
            <a:endParaRPr lang="fr-FR" dirty="0" smtClean="0"/>
          </a:p>
          <a:p>
            <a:r>
              <a:rPr lang="fr-FR" dirty="0" smtClean="0"/>
              <a:t>Madness</a:t>
            </a:r>
          </a:p>
          <a:p>
            <a:r>
              <a:rPr lang="fr-FR" dirty="0" err="1" smtClean="0"/>
              <a:t>Incest</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media2.picsearch.com/is?kihz2QsbijpQOT2ipl0VbX1o1kGRYJ9xwEhE663B9H8&amp;height=176"/>
          <p:cNvPicPr>
            <a:picLocks noGrp="1" noChangeAspect="1" noChangeArrowheads="1"/>
          </p:cNvPicPr>
          <p:nvPr>
            <p:ph idx="1"/>
          </p:nvPr>
        </p:nvPicPr>
        <p:blipFill>
          <a:blip r:embed="rId2"/>
          <a:srcRect/>
          <a:stretch>
            <a:fillRect/>
          </a:stretch>
        </p:blipFill>
        <p:spPr bwMode="auto">
          <a:xfrm>
            <a:off x="4357686" y="285728"/>
            <a:ext cx="4786314" cy="6572272"/>
          </a:xfrm>
          <a:prstGeom prst="rect">
            <a:avLst/>
          </a:prstGeom>
          <a:noFill/>
        </p:spPr>
      </p:pic>
      <p:pic>
        <p:nvPicPr>
          <p:cNvPr id="5" name="Picture 8" descr="https://media1.picsearch.com/is?TtaKRktBqwswC6BIBFQ6_rc7QefvG6RrWovYe-JZN4c&amp;height=192"/>
          <p:cNvPicPr>
            <a:picLocks noChangeAspect="1" noChangeArrowheads="1"/>
          </p:cNvPicPr>
          <p:nvPr/>
        </p:nvPicPr>
        <p:blipFill>
          <a:blip r:embed="rId3"/>
          <a:srcRect/>
          <a:stretch>
            <a:fillRect/>
          </a:stretch>
        </p:blipFill>
        <p:spPr bwMode="auto">
          <a:xfrm>
            <a:off x="214282" y="285728"/>
            <a:ext cx="4000528" cy="628654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Symbolism</a:t>
            </a:r>
            <a:r>
              <a:rPr lang="fr-FR" dirty="0" smtClean="0"/>
              <a:t> </a:t>
            </a:r>
            <a:endParaRPr lang="fr-FR" dirty="0"/>
          </a:p>
        </p:txBody>
      </p:sp>
      <p:sp>
        <p:nvSpPr>
          <p:cNvPr id="3" name="Espace réservé du contenu 2"/>
          <p:cNvSpPr>
            <a:spLocks noGrp="1"/>
          </p:cNvSpPr>
          <p:nvPr>
            <p:ph idx="1"/>
          </p:nvPr>
        </p:nvSpPr>
        <p:spPr>
          <a:xfrm>
            <a:off x="457200" y="857232"/>
            <a:ext cx="8229600" cy="4500595"/>
          </a:xfrm>
        </p:spPr>
        <p:txBody>
          <a:bodyPr>
            <a:noAutofit/>
          </a:bodyPr>
          <a:lstStyle/>
          <a:p>
            <a:pPr>
              <a:buNone/>
            </a:pPr>
            <a:endParaRPr lang="fr-FR" sz="2400" b="1" dirty="0" smtClean="0"/>
          </a:p>
          <a:p>
            <a:r>
              <a:rPr lang="fr-FR" sz="2400" b="1" dirty="0" smtClean="0"/>
              <a:t>A </a:t>
            </a:r>
            <a:r>
              <a:rPr lang="fr-FR" sz="2400" b="1" dirty="0" err="1" smtClean="0"/>
              <a:t>tarn</a:t>
            </a:r>
            <a:r>
              <a:rPr lang="fr-FR" sz="2400" b="1" dirty="0" smtClean="0"/>
              <a:t> </a:t>
            </a:r>
            <a:r>
              <a:rPr lang="fr-FR" sz="2400" b="1" dirty="0" err="1" smtClean="0"/>
              <a:t>encircling</a:t>
            </a:r>
            <a:r>
              <a:rPr lang="fr-FR" sz="2400" b="1" dirty="0" smtClean="0"/>
              <a:t> the Mansion and </a:t>
            </a:r>
            <a:r>
              <a:rPr lang="fr-FR" sz="2400" b="1" dirty="0" err="1" smtClean="0"/>
              <a:t>reflecting</a:t>
            </a:r>
            <a:r>
              <a:rPr lang="fr-FR" sz="2400" b="1" dirty="0" smtClean="0"/>
              <a:t> </a:t>
            </a:r>
            <a:r>
              <a:rPr lang="fr-FR" sz="2400" b="1" dirty="0" err="1" smtClean="0"/>
              <a:t>its</a:t>
            </a:r>
            <a:r>
              <a:rPr lang="fr-FR" sz="2400" b="1" dirty="0" smtClean="0"/>
              <a:t> image: </a:t>
            </a:r>
          </a:p>
          <a:p>
            <a:r>
              <a:rPr lang="fr-FR" sz="2400" dirty="0" smtClean="0"/>
              <a:t>Madeline as the </a:t>
            </a:r>
            <a:r>
              <a:rPr lang="fr-FR" sz="2400" dirty="0" err="1" smtClean="0"/>
              <a:t>twin</a:t>
            </a:r>
            <a:r>
              <a:rPr lang="fr-FR" sz="2400" dirty="0" smtClean="0"/>
              <a:t> of </a:t>
            </a:r>
            <a:r>
              <a:rPr lang="fr-FR" sz="2400" dirty="0" err="1" smtClean="0"/>
              <a:t>Roderick</a:t>
            </a:r>
            <a:r>
              <a:rPr lang="fr-FR" sz="2400" dirty="0" smtClean="0"/>
              <a:t>, </a:t>
            </a:r>
            <a:r>
              <a:rPr lang="fr-FR" sz="2400" dirty="0" err="1" smtClean="0"/>
              <a:t>reflecting</a:t>
            </a:r>
            <a:r>
              <a:rPr lang="fr-FR" sz="2400" dirty="0" smtClean="0"/>
              <a:t> </a:t>
            </a:r>
            <a:r>
              <a:rPr lang="fr-FR" sz="2400" dirty="0" err="1" smtClean="0"/>
              <a:t>his</a:t>
            </a:r>
            <a:r>
              <a:rPr lang="fr-FR" sz="2400" dirty="0" smtClean="0"/>
              <a:t> image and </a:t>
            </a:r>
            <a:r>
              <a:rPr lang="fr-FR" sz="2400" dirty="0" err="1" smtClean="0"/>
              <a:t>personality</a:t>
            </a:r>
            <a:endParaRPr lang="fr-FR" sz="2400" dirty="0" smtClean="0"/>
          </a:p>
          <a:p>
            <a:r>
              <a:rPr lang="fr-FR" sz="2400" dirty="0" smtClean="0"/>
              <a:t>The </a:t>
            </a:r>
            <a:r>
              <a:rPr lang="fr-FR" sz="2400" dirty="0" err="1" smtClean="0"/>
              <a:t>desire</a:t>
            </a:r>
            <a:r>
              <a:rPr lang="fr-FR" sz="2400" dirty="0" smtClean="0"/>
              <a:t> of the </a:t>
            </a:r>
            <a:r>
              <a:rPr lang="fr-FR" sz="2400" dirty="0" err="1" smtClean="0"/>
              <a:t>Ushers</a:t>
            </a:r>
            <a:r>
              <a:rPr lang="fr-FR" sz="2400" dirty="0" smtClean="0"/>
              <a:t> to </a:t>
            </a:r>
            <a:r>
              <a:rPr lang="fr-FR" sz="2400" dirty="0" err="1" smtClean="0"/>
              <a:t>isolate</a:t>
            </a:r>
            <a:r>
              <a:rPr lang="fr-FR" sz="2400" dirty="0" smtClean="0"/>
              <a:t> </a:t>
            </a:r>
            <a:r>
              <a:rPr lang="fr-FR" sz="2400" dirty="0" err="1" smtClean="0"/>
              <a:t>themselves</a:t>
            </a:r>
            <a:r>
              <a:rPr lang="fr-FR" sz="2400" dirty="0" smtClean="0"/>
              <a:t> </a:t>
            </a:r>
            <a:r>
              <a:rPr lang="fr-FR" sz="2400" dirty="0" err="1" smtClean="0"/>
              <a:t>from</a:t>
            </a:r>
            <a:r>
              <a:rPr lang="fr-FR" sz="2400" dirty="0" smtClean="0"/>
              <a:t> the </a:t>
            </a:r>
            <a:r>
              <a:rPr lang="fr-FR" sz="2400" dirty="0" err="1" smtClean="0"/>
              <a:t>outside</a:t>
            </a:r>
            <a:r>
              <a:rPr lang="fr-FR" sz="2400" dirty="0" smtClean="0"/>
              <a:t> world. </a:t>
            </a:r>
          </a:p>
          <a:p>
            <a:r>
              <a:rPr lang="fr-FR" sz="2400" b="1" dirty="0" smtClean="0"/>
              <a:t>The bridge over the </a:t>
            </a:r>
            <a:r>
              <a:rPr lang="fr-FR" sz="2400" b="1" dirty="0" err="1" smtClean="0"/>
              <a:t>tarn</a:t>
            </a:r>
            <a:r>
              <a:rPr lang="fr-FR" sz="2400" b="1" dirty="0" smtClean="0"/>
              <a:t>: </a:t>
            </a:r>
            <a:r>
              <a:rPr lang="fr-FR" sz="2400" dirty="0" smtClean="0"/>
              <a:t>the </a:t>
            </a:r>
            <a:r>
              <a:rPr lang="fr-FR" sz="2400" dirty="0" err="1" smtClean="0"/>
              <a:t>narrator</a:t>
            </a:r>
            <a:r>
              <a:rPr lang="fr-FR" sz="2400" dirty="0" smtClean="0"/>
              <a:t> as </a:t>
            </a:r>
            <a:r>
              <a:rPr lang="fr-FR" sz="2400" dirty="0" err="1" smtClean="0"/>
              <a:t>Roderick’s</a:t>
            </a:r>
            <a:r>
              <a:rPr lang="fr-FR" sz="2400" dirty="0" smtClean="0"/>
              <a:t> </a:t>
            </a:r>
            <a:r>
              <a:rPr lang="fr-FR" sz="2400" dirty="0" err="1" smtClean="0"/>
              <a:t>only</a:t>
            </a:r>
            <a:r>
              <a:rPr lang="fr-FR" sz="2400" dirty="0" smtClean="0"/>
              <a:t> </a:t>
            </a:r>
            <a:r>
              <a:rPr lang="fr-FR" sz="2400" dirty="0" err="1" smtClean="0"/>
              <a:t>link</a:t>
            </a:r>
            <a:r>
              <a:rPr lang="fr-FR" sz="2400" dirty="0" smtClean="0"/>
              <a:t> to the </a:t>
            </a:r>
            <a:r>
              <a:rPr lang="fr-FR" sz="2400" dirty="0" err="1" smtClean="0"/>
              <a:t>outside</a:t>
            </a:r>
            <a:r>
              <a:rPr lang="fr-FR" sz="2400" dirty="0" smtClean="0"/>
              <a:t> world. </a:t>
            </a:r>
          </a:p>
          <a:p>
            <a:r>
              <a:rPr lang="fr-FR" sz="2400" b="1" dirty="0" smtClean="0"/>
              <a:t>The </a:t>
            </a:r>
            <a:r>
              <a:rPr lang="fr-FR" sz="2400" b="1" dirty="0" err="1" smtClean="0"/>
              <a:t>name</a:t>
            </a:r>
            <a:r>
              <a:rPr lang="fr-FR" sz="2400" b="1" dirty="0" smtClean="0"/>
              <a:t> </a:t>
            </a:r>
            <a:r>
              <a:rPr lang="fr-FR" sz="2400" b="1" dirty="0" err="1" smtClean="0"/>
              <a:t>Usher</a:t>
            </a:r>
            <a:r>
              <a:rPr lang="fr-FR" sz="2400" b="1" dirty="0" smtClean="0"/>
              <a:t>: </a:t>
            </a:r>
            <a:r>
              <a:rPr lang="fr-FR" sz="2400" dirty="0" smtClean="0"/>
              <a:t>An </a:t>
            </a:r>
            <a:r>
              <a:rPr lang="fr-FR" sz="2400" dirty="0" err="1" smtClean="0"/>
              <a:t>Usher</a:t>
            </a:r>
            <a:r>
              <a:rPr lang="fr-FR" sz="2400" dirty="0" smtClean="0"/>
              <a:t> </a:t>
            </a:r>
            <a:r>
              <a:rPr lang="fr-FR" sz="2400" dirty="0" err="1" smtClean="0"/>
              <a:t>is</a:t>
            </a:r>
            <a:r>
              <a:rPr lang="fr-FR" sz="2400" dirty="0" smtClean="0"/>
              <a:t> a </a:t>
            </a:r>
            <a:r>
              <a:rPr lang="fr-FR" sz="2400" dirty="0" err="1" smtClean="0"/>
              <a:t>doorkeeper</a:t>
            </a:r>
            <a:r>
              <a:rPr lang="fr-FR" sz="2400" dirty="0" smtClean="0"/>
              <a:t>. In </a:t>
            </a:r>
            <a:r>
              <a:rPr lang="fr-FR" sz="2400" dirty="0" err="1" smtClean="0"/>
              <a:t>this</a:t>
            </a:r>
            <a:r>
              <a:rPr lang="fr-FR" sz="2400" dirty="0" smtClean="0"/>
              <a:t> </a:t>
            </a:r>
            <a:r>
              <a:rPr lang="fr-FR" sz="2400" dirty="0" err="1" smtClean="0"/>
              <a:t>sense</a:t>
            </a:r>
            <a:r>
              <a:rPr lang="fr-FR" sz="2400" dirty="0" smtClean="0"/>
              <a:t>, </a:t>
            </a:r>
            <a:r>
              <a:rPr lang="fr-FR" sz="2400" dirty="0" err="1" smtClean="0"/>
              <a:t>Roderick</a:t>
            </a:r>
            <a:r>
              <a:rPr lang="fr-FR" sz="2400" dirty="0" smtClean="0"/>
              <a:t> opens the </a:t>
            </a:r>
            <a:r>
              <a:rPr lang="fr-FR" sz="2400" dirty="0" err="1" smtClean="0"/>
              <a:t>door</a:t>
            </a:r>
            <a:r>
              <a:rPr lang="fr-FR" sz="2400" dirty="0" smtClean="0"/>
              <a:t> to a </a:t>
            </a:r>
            <a:r>
              <a:rPr lang="fr-FR" sz="2400" dirty="0" err="1" smtClean="0"/>
              <a:t>frightening</a:t>
            </a:r>
            <a:r>
              <a:rPr lang="fr-FR" sz="2400" dirty="0" smtClean="0"/>
              <a:t> world for the </a:t>
            </a:r>
            <a:r>
              <a:rPr lang="fr-FR" sz="2400" dirty="0" err="1" smtClean="0"/>
              <a:t>narrator</a:t>
            </a:r>
            <a:endParaRPr lang="fr-FR" sz="2400" dirty="0" smtClean="0"/>
          </a:p>
          <a:p>
            <a:r>
              <a:rPr lang="fr-FR" sz="2400" b="1" dirty="0" smtClean="0"/>
              <a:t>The </a:t>
            </a:r>
            <a:r>
              <a:rPr lang="fr-FR" sz="2400" b="1" dirty="0" err="1" smtClean="0"/>
              <a:t>storm</a:t>
            </a:r>
            <a:r>
              <a:rPr lang="fr-FR" sz="2400" dirty="0" smtClean="0"/>
              <a:t>: the turbulent </a:t>
            </a:r>
            <a:r>
              <a:rPr lang="fr-FR" sz="2400" dirty="0" err="1" smtClean="0"/>
              <a:t>emotions</a:t>
            </a:r>
            <a:r>
              <a:rPr lang="fr-FR" sz="2400" dirty="0" smtClean="0"/>
              <a:t> </a:t>
            </a:r>
            <a:r>
              <a:rPr lang="fr-FR" sz="2400" dirty="0" err="1" smtClean="0"/>
              <a:t>experienced</a:t>
            </a:r>
            <a:r>
              <a:rPr lang="fr-FR" sz="2400" dirty="0" smtClean="0"/>
              <a:t> by the </a:t>
            </a:r>
            <a:r>
              <a:rPr lang="fr-FR" sz="2400" dirty="0" err="1" smtClean="0"/>
              <a:t>characters</a:t>
            </a:r>
            <a:r>
              <a:rPr lang="fr-FR" sz="2400" dirty="0" smtClean="0"/>
              <a:t> </a:t>
            </a:r>
          </a:p>
          <a:p>
            <a:r>
              <a:rPr lang="fr-FR" sz="2400" b="1" dirty="0" smtClean="0"/>
              <a:t>The </a:t>
            </a:r>
            <a:r>
              <a:rPr lang="fr-FR" sz="2400" b="1" dirty="0" err="1" smtClean="0"/>
              <a:t>collapsing</a:t>
            </a:r>
            <a:r>
              <a:rPr lang="fr-FR" sz="2400" b="1" dirty="0" smtClean="0"/>
              <a:t> Mansion: </a:t>
            </a:r>
            <a:r>
              <a:rPr lang="fr-FR" sz="2400" dirty="0" err="1" smtClean="0"/>
              <a:t>fall</a:t>
            </a:r>
            <a:r>
              <a:rPr lang="fr-FR" sz="2400" dirty="0" smtClean="0"/>
              <a:t> of the </a:t>
            </a:r>
            <a:r>
              <a:rPr lang="fr-FR" sz="2400" dirty="0" err="1" smtClean="0"/>
              <a:t>Usher</a:t>
            </a:r>
            <a:r>
              <a:rPr lang="fr-FR" sz="2400" dirty="0" smtClean="0"/>
              <a:t> </a:t>
            </a:r>
            <a:r>
              <a:rPr lang="fr-FR" sz="2400" dirty="0" err="1" smtClean="0"/>
              <a:t>family</a:t>
            </a:r>
            <a:r>
              <a:rPr lang="fr-FR" sz="2400" dirty="0" smtClean="0"/>
              <a:t> </a:t>
            </a:r>
            <a:endParaRPr lang="fr-FR" sz="2400" b="1" dirty="0" smtClean="0"/>
          </a:p>
          <a:p>
            <a:pPr>
              <a:buNone/>
            </a:pPr>
            <a:r>
              <a:rPr lang="fr-FR" sz="2400" dirty="0" smtClean="0"/>
              <a:t> </a:t>
            </a:r>
            <a:endParaRPr lang="fr-FR"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Symbols</a:t>
            </a:r>
            <a:endParaRPr lang="fr-FR" dirty="0"/>
          </a:p>
        </p:txBody>
      </p:sp>
      <p:sp>
        <p:nvSpPr>
          <p:cNvPr id="3" name="Espace réservé du contenu 2"/>
          <p:cNvSpPr>
            <a:spLocks noGrp="1"/>
          </p:cNvSpPr>
          <p:nvPr>
            <p:ph idx="1"/>
          </p:nvPr>
        </p:nvSpPr>
        <p:spPr/>
        <p:txBody>
          <a:bodyPr>
            <a:normAutofit lnSpcReduction="10000"/>
          </a:bodyPr>
          <a:lstStyle/>
          <a:p>
            <a:pPr algn="just"/>
            <a:r>
              <a:rPr lang="en-US" b="1" dirty="0" smtClean="0"/>
              <a:t>The House</a:t>
            </a:r>
            <a:r>
              <a:rPr lang="en-US" dirty="0" smtClean="0"/>
              <a:t>: Just </a:t>
            </a:r>
            <a:r>
              <a:rPr lang="en-US" dirty="0"/>
              <a:t>as the house is ancient and upon the verge of collapse, so too is the family. The title thus describes the literal fall or dissolution of the mansion and the demise of the Usher family, as Roderick and Madeline are the last of their line. It is appropriate that the story's action takes place "in the autumn of the year" (90) (that is, in the fall), and that everywhere are images of death and decomposition</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Function</a:t>
            </a:r>
            <a:r>
              <a:rPr lang="fr-FR" dirty="0" smtClean="0"/>
              <a:t> of the house </a:t>
            </a:r>
            <a:endParaRPr lang="fr-FR" dirty="0"/>
          </a:p>
        </p:txBody>
      </p:sp>
      <p:sp>
        <p:nvSpPr>
          <p:cNvPr id="3" name="Espace réservé du contenu 2"/>
          <p:cNvSpPr>
            <a:spLocks noGrp="1"/>
          </p:cNvSpPr>
          <p:nvPr>
            <p:ph idx="1"/>
          </p:nvPr>
        </p:nvSpPr>
        <p:spPr/>
        <p:txBody>
          <a:bodyPr>
            <a:normAutofit/>
          </a:bodyPr>
          <a:lstStyle/>
          <a:p>
            <a:r>
              <a:rPr lang="fr-FR" dirty="0" smtClean="0"/>
              <a:t>The « house of </a:t>
            </a:r>
            <a:r>
              <a:rPr lang="fr-FR" dirty="0" err="1" smtClean="0"/>
              <a:t>Usher</a:t>
            </a:r>
            <a:r>
              <a:rPr lang="fr-FR" dirty="0" smtClean="0"/>
              <a:t> » has </a:t>
            </a:r>
            <a:r>
              <a:rPr lang="fr-FR" dirty="0" err="1" smtClean="0"/>
              <a:t>two</a:t>
            </a:r>
            <a:r>
              <a:rPr lang="fr-FR" dirty="0" smtClean="0"/>
              <a:t> </a:t>
            </a:r>
            <a:r>
              <a:rPr lang="fr-FR" dirty="0" err="1" smtClean="0"/>
              <a:t>meanings</a:t>
            </a:r>
            <a:r>
              <a:rPr lang="fr-FR" dirty="0" smtClean="0"/>
              <a:t> </a:t>
            </a:r>
          </a:p>
          <a:p>
            <a:pPr>
              <a:buNone/>
            </a:pPr>
            <a:r>
              <a:rPr lang="fr-FR" dirty="0"/>
              <a:t> </a:t>
            </a:r>
            <a:r>
              <a:rPr lang="fr-FR" dirty="0" smtClean="0"/>
              <a:t> 1. the </a:t>
            </a:r>
            <a:r>
              <a:rPr lang="fr-FR" dirty="0" err="1" smtClean="0"/>
              <a:t>physical</a:t>
            </a:r>
            <a:r>
              <a:rPr lang="fr-FR" dirty="0" smtClean="0"/>
              <a:t> </a:t>
            </a:r>
            <a:r>
              <a:rPr lang="fr-FR" dirty="0" err="1" smtClean="0"/>
              <a:t>dwelling</a:t>
            </a:r>
            <a:endParaRPr lang="fr-FR" dirty="0" smtClean="0"/>
          </a:p>
          <a:p>
            <a:pPr>
              <a:buNone/>
            </a:pPr>
            <a:r>
              <a:rPr lang="fr-FR" dirty="0"/>
              <a:t> </a:t>
            </a:r>
            <a:r>
              <a:rPr lang="fr-FR" dirty="0" smtClean="0"/>
              <a:t> 2. the </a:t>
            </a:r>
            <a:r>
              <a:rPr lang="fr-FR" dirty="0" err="1" smtClean="0"/>
              <a:t>family</a:t>
            </a:r>
            <a:r>
              <a:rPr lang="fr-FR" dirty="0" smtClean="0"/>
              <a:t> line, or </a:t>
            </a:r>
            <a:r>
              <a:rPr lang="fr-FR" dirty="0" err="1" smtClean="0"/>
              <a:t>lineage</a:t>
            </a:r>
            <a:r>
              <a:rPr lang="fr-FR" dirty="0" smtClean="0"/>
              <a:t> </a:t>
            </a:r>
          </a:p>
          <a:p>
            <a:r>
              <a:rPr lang="fr-FR" dirty="0" smtClean="0"/>
              <a:t>The </a:t>
            </a:r>
            <a:r>
              <a:rPr lang="fr-FR" dirty="0" err="1" smtClean="0"/>
              <a:t>landscape</a:t>
            </a:r>
            <a:r>
              <a:rPr lang="fr-FR" dirty="0" smtClean="0"/>
              <a:t> </a:t>
            </a:r>
            <a:r>
              <a:rPr lang="fr-FR" dirty="0" err="1" smtClean="0"/>
              <a:t>is</a:t>
            </a:r>
            <a:r>
              <a:rPr lang="fr-FR" dirty="0" smtClean="0"/>
              <a:t> </a:t>
            </a:r>
            <a:r>
              <a:rPr lang="fr-FR" dirty="0" err="1" smtClean="0"/>
              <a:t>overgrown</a:t>
            </a:r>
            <a:r>
              <a:rPr lang="fr-FR" dirty="0" smtClean="0"/>
              <a:t> and </a:t>
            </a:r>
            <a:r>
              <a:rPr lang="fr-FR" dirty="0" err="1" smtClean="0"/>
              <a:t>ragged</a:t>
            </a:r>
            <a:r>
              <a:rPr lang="fr-FR" dirty="0" smtClean="0"/>
              <a:t>.</a:t>
            </a:r>
          </a:p>
          <a:p>
            <a:r>
              <a:rPr lang="fr-FR" dirty="0" smtClean="0"/>
              <a:t>On the front down the middle </a:t>
            </a:r>
            <a:r>
              <a:rPr lang="fr-FR" dirty="0" err="1" smtClean="0"/>
              <a:t>is</a:t>
            </a:r>
            <a:r>
              <a:rPr lang="fr-FR" dirty="0" smtClean="0"/>
              <a:t> a «</a:t>
            </a:r>
            <a:r>
              <a:rPr lang="fr-FR" dirty="0" err="1" smtClean="0"/>
              <a:t>barely</a:t>
            </a:r>
            <a:r>
              <a:rPr lang="fr-FR" dirty="0" smtClean="0"/>
              <a:t> perceptible fissure» </a:t>
            </a:r>
            <a:r>
              <a:rPr lang="fr-FR" dirty="0" err="1" smtClean="0"/>
              <a:t>going</a:t>
            </a:r>
            <a:r>
              <a:rPr lang="fr-FR" dirty="0" smtClean="0"/>
              <a:t> in «a zigzag direction»</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a:t>
            </a:r>
            <a:r>
              <a:rPr lang="fr-FR" dirty="0" err="1" smtClean="0"/>
              <a:t>interior</a:t>
            </a:r>
            <a:r>
              <a:rPr lang="fr-FR" dirty="0" smtClean="0"/>
              <a:t> setting of the house</a:t>
            </a:r>
            <a:endParaRPr lang="fr-FR" dirty="0"/>
          </a:p>
        </p:txBody>
      </p:sp>
      <p:sp>
        <p:nvSpPr>
          <p:cNvPr id="3" name="Espace réservé du contenu 2"/>
          <p:cNvSpPr>
            <a:spLocks noGrp="1"/>
          </p:cNvSpPr>
          <p:nvPr>
            <p:ph idx="1"/>
          </p:nvPr>
        </p:nvSpPr>
        <p:spPr/>
        <p:txBody>
          <a:bodyPr/>
          <a:lstStyle/>
          <a:p>
            <a:r>
              <a:rPr lang="fr-FR" dirty="0" err="1" smtClean="0"/>
              <a:t>Gothic</a:t>
            </a:r>
            <a:r>
              <a:rPr lang="fr-FR" dirty="0" smtClean="0"/>
              <a:t> architecture </a:t>
            </a:r>
          </a:p>
          <a:p>
            <a:r>
              <a:rPr lang="fr-FR" dirty="0" smtClean="0"/>
              <a:t>«</a:t>
            </a:r>
            <a:r>
              <a:rPr lang="fr-FR" dirty="0" err="1" smtClean="0"/>
              <a:t>windows</a:t>
            </a:r>
            <a:r>
              <a:rPr lang="fr-FR" dirty="0" smtClean="0"/>
              <a:t> </a:t>
            </a:r>
            <a:r>
              <a:rPr lang="fr-FR" dirty="0" err="1" smtClean="0"/>
              <a:t>were</a:t>
            </a:r>
            <a:r>
              <a:rPr lang="fr-FR" dirty="0" smtClean="0"/>
              <a:t> long, </a:t>
            </a:r>
            <a:r>
              <a:rPr lang="fr-FR" dirty="0" err="1" smtClean="0"/>
              <a:t>narrow</a:t>
            </a:r>
            <a:r>
              <a:rPr lang="fr-FR" dirty="0" smtClean="0"/>
              <a:t> and </a:t>
            </a:r>
            <a:r>
              <a:rPr lang="fr-FR" dirty="0" err="1" smtClean="0"/>
              <a:t>pointed</a:t>
            </a:r>
            <a:r>
              <a:rPr lang="fr-FR" dirty="0" smtClean="0"/>
              <a:t>»</a:t>
            </a:r>
          </a:p>
          <a:p>
            <a:r>
              <a:rPr lang="fr-FR" dirty="0" smtClean="0"/>
              <a:t>«</a:t>
            </a:r>
            <a:r>
              <a:rPr lang="fr-FR" dirty="0" err="1" smtClean="0"/>
              <a:t>feeble</a:t>
            </a:r>
            <a:r>
              <a:rPr lang="fr-FR" dirty="0" smtClean="0"/>
              <a:t> </a:t>
            </a:r>
            <a:r>
              <a:rPr lang="fr-FR" dirty="0" err="1" smtClean="0"/>
              <a:t>gleams</a:t>
            </a:r>
            <a:r>
              <a:rPr lang="fr-FR" dirty="0" smtClean="0"/>
              <a:t> of </a:t>
            </a:r>
            <a:r>
              <a:rPr lang="fr-FR" dirty="0" err="1" smtClean="0"/>
              <a:t>encrimsoned</a:t>
            </a:r>
            <a:r>
              <a:rPr lang="fr-FR" dirty="0" smtClean="0"/>
              <a:t> light»</a:t>
            </a:r>
          </a:p>
          <a:p>
            <a:r>
              <a:rPr lang="fr-FR" dirty="0" smtClean="0"/>
              <a:t>«</a:t>
            </a:r>
            <a:r>
              <a:rPr lang="fr-FR" dirty="0" err="1" smtClean="0"/>
              <a:t>dark</a:t>
            </a:r>
            <a:r>
              <a:rPr lang="fr-FR" dirty="0" smtClean="0"/>
              <a:t> draperies»</a:t>
            </a:r>
          </a:p>
          <a:p>
            <a:r>
              <a:rPr lang="fr-FR" dirty="0" smtClean="0"/>
              <a:t>«</a:t>
            </a:r>
            <a:r>
              <a:rPr lang="fr-FR" dirty="0" err="1" smtClean="0"/>
              <a:t>atmosphere</a:t>
            </a:r>
            <a:r>
              <a:rPr lang="fr-FR" dirty="0" smtClean="0"/>
              <a:t> of </a:t>
            </a:r>
            <a:r>
              <a:rPr lang="fr-FR" dirty="0" err="1" smtClean="0"/>
              <a:t>sorrow</a:t>
            </a:r>
            <a:r>
              <a:rPr lang="fr-FR" dirty="0" smtClean="0"/>
              <a:t>»</a:t>
            </a:r>
          </a:p>
          <a:p>
            <a:r>
              <a:rPr lang="fr-FR" dirty="0" err="1" smtClean="0"/>
              <a:t>Roderick</a:t>
            </a:r>
            <a:r>
              <a:rPr lang="fr-FR" dirty="0" smtClean="0"/>
              <a:t> </a:t>
            </a:r>
            <a:r>
              <a:rPr lang="fr-FR" dirty="0" err="1" smtClean="0"/>
              <a:t>lives</a:t>
            </a:r>
            <a:r>
              <a:rPr lang="fr-FR" dirty="0" smtClean="0"/>
              <a:t> </a:t>
            </a:r>
            <a:r>
              <a:rPr lang="fr-FR" dirty="0" err="1" smtClean="0"/>
              <a:t>upstairs</a:t>
            </a:r>
            <a:r>
              <a:rPr lang="fr-FR" dirty="0" smtClean="0"/>
              <a:t> (</a:t>
            </a:r>
            <a:r>
              <a:rPr lang="fr-FR" dirty="0" err="1" smtClean="0"/>
              <a:t>mind</a:t>
            </a:r>
            <a:r>
              <a:rPr lang="fr-FR" dirty="0" smtClean="0"/>
              <a:t>)</a:t>
            </a:r>
          </a:p>
          <a:p>
            <a:r>
              <a:rPr lang="fr-FR" dirty="0" smtClean="0"/>
              <a:t>Madeline </a:t>
            </a:r>
            <a:r>
              <a:rPr lang="fr-FR" dirty="0" err="1" smtClean="0"/>
              <a:t>is</a:t>
            </a:r>
            <a:r>
              <a:rPr lang="fr-FR" dirty="0" smtClean="0"/>
              <a:t> </a:t>
            </a:r>
            <a:r>
              <a:rPr lang="fr-FR" dirty="0" err="1" smtClean="0"/>
              <a:t>buried</a:t>
            </a:r>
            <a:r>
              <a:rPr lang="fr-FR" dirty="0" smtClean="0"/>
              <a:t> </a:t>
            </a:r>
            <a:r>
              <a:rPr lang="fr-FR" dirty="0" err="1" smtClean="0"/>
              <a:t>below</a:t>
            </a:r>
            <a:r>
              <a:rPr lang="fr-FR" dirty="0" smtClean="0"/>
              <a:t> </a:t>
            </a:r>
            <a:r>
              <a:rPr lang="fr-FR" dirty="0" err="1" smtClean="0"/>
              <a:t>ground</a:t>
            </a:r>
            <a:r>
              <a:rPr lang="fr-FR" dirty="0" smtClean="0"/>
              <a:t> (body)</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a:t>
            </a:r>
            <a:r>
              <a:rPr lang="fr-FR" dirty="0" err="1" smtClean="0"/>
              <a:t>Doubling</a:t>
            </a:r>
            <a:r>
              <a:rPr lang="fr-FR" dirty="0" smtClean="0"/>
              <a:t> Motif </a:t>
            </a:r>
            <a:endParaRPr lang="fr-FR" dirty="0"/>
          </a:p>
        </p:txBody>
      </p:sp>
      <p:sp>
        <p:nvSpPr>
          <p:cNvPr id="3" name="Espace réservé du contenu 2"/>
          <p:cNvSpPr>
            <a:spLocks noGrp="1"/>
          </p:cNvSpPr>
          <p:nvPr>
            <p:ph idx="1"/>
          </p:nvPr>
        </p:nvSpPr>
        <p:spPr/>
        <p:txBody>
          <a:bodyPr>
            <a:normAutofit/>
          </a:bodyPr>
          <a:lstStyle/>
          <a:p>
            <a:pPr algn="just"/>
            <a:r>
              <a:rPr lang="fr-FR" dirty="0" smtClean="0"/>
              <a:t>In </a:t>
            </a:r>
            <a:r>
              <a:rPr lang="fr-FR" dirty="0" err="1" smtClean="0"/>
              <a:t>literary</a:t>
            </a:r>
            <a:r>
              <a:rPr lang="fr-FR" dirty="0" smtClean="0"/>
              <a:t> </a:t>
            </a:r>
            <a:r>
              <a:rPr lang="fr-FR" dirty="0" err="1" smtClean="0"/>
              <a:t>Criticism</a:t>
            </a:r>
            <a:r>
              <a:rPr lang="fr-FR" dirty="0" smtClean="0"/>
              <a:t>, </a:t>
            </a:r>
            <a:r>
              <a:rPr lang="fr-FR" dirty="0" err="1" smtClean="0"/>
              <a:t>this</a:t>
            </a:r>
            <a:r>
              <a:rPr lang="fr-FR" dirty="0" smtClean="0"/>
              <a:t> </a:t>
            </a:r>
            <a:r>
              <a:rPr lang="fr-FR" dirty="0" err="1" smtClean="0"/>
              <a:t>is</a:t>
            </a:r>
            <a:r>
              <a:rPr lang="fr-FR" dirty="0" smtClean="0"/>
              <a:t> </a:t>
            </a:r>
            <a:r>
              <a:rPr lang="fr-FR" dirty="0" err="1" smtClean="0"/>
              <a:t>called</a:t>
            </a:r>
            <a:r>
              <a:rPr lang="fr-FR" dirty="0" smtClean="0"/>
              <a:t> a «</a:t>
            </a:r>
            <a:r>
              <a:rPr lang="fr-FR" dirty="0" err="1" smtClean="0"/>
              <a:t>doppelganger</a:t>
            </a:r>
            <a:r>
              <a:rPr lang="fr-FR" dirty="0" smtClean="0"/>
              <a:t>» </a:t>
            </a:r>
            <a:r>
              <a:rPr lang="fr-FR" dirty="0" err="1" smtClean="0"/>
              <a:t>from</a:t>
            </a:r>
            <a:r>
              <a:rPr lang="fr-FR" dirty="0" smtClean="0"/>
              <a:t> the </a:t>
            </a:r>
            <a:r>
              <a:rPr lang="fr-FR" dirty="0" err="1" smtClean="0"/>
              <a:t>German</a:t>
            </a:r>
            <a:r>
              <a:rPr lang="fr-FR" dirty="0" smtClean="0"/>
              <a:t> for «double- </a:t>
            </a:r>
            <a:r>
              <a:rPr lang="fr-FR" dirty="0" err="1" smtClean="0"/>
              <a:t>goer</a:t>
            </a:r>
            <a:r>
              <a:rPr lang="fr-FR" dirty="0" smtClean="0"/>
              <a:t>»</a:t>
            </a:r>
          </a:p>
          <a:p>
            <a:pPr algn="just"/>
            <a:r>
              <a:rPr lang="fr-FR" dirty="0" smtClean="0"/>
              <a:t>It </a:t>
            </a:r>
            <a:r>
              <a:rPr lang="fr-FR" dirty="0" err="1" smtClean="0"/>
              <a:t>represents</a:t>
            </a:r>
            <a:r>
              <a:rPr lang="fr-FR" dirty="0" smtClean="0"/>
              <a:t> the dual nature of man. In Poe, one </a:t>
            </a:r>
            <a:r>
              <a:rPr lang="fr-FR" dirty="0" err="1" smtClean="0"/>
              <a:t>side</a:t>
            </a:r>
            <a:r>
              <a:rPr lang="fr-FR" dirty="0" smtClean="0"/>
              <a:t> of man </a:t>
            </a:r>
            <a:r>
              <a:rPr lang="fr-FR" dirty="0" err="1" smtClean="0"/>
              <a:t>is</a:t>
            </a:r>
            <a:r>
              <a:rPr lang="fr-FR" dirty="0" smtClean="0"/>
              <a:t> </a:t>
            </a:r>
            <a:r>
              <a:rPr lang="fr-FR" dirty="0" err="1" smtClean="0"/>
              <a:t>reason</a:t>
            </a:r>
            <a:r>
              <a:rPr lang="fr-FR" dirty="0" smtClean="0"/>
              <a:t>, or the </a:t>
            </a:r>
            <a:r>
              <a:rPr lang="fr-FR" dirty="0" err="1" smtClean="0"/>
              <a:t>mind</a:t>
            </a:r>
            <a:r>
              <a:rPr lang="fr-FR" dirty="0" smtClean="0"/>
              <a:t>. The </a:t>
            </a:r>
            <a:r>
              <a:rPr lang="fr-FR" dirty="0" err="1" smtClean="0"/>
              <a:t>other</a:t>
            </a:r>
            <a:r>
              <a:rPr lang="fr-FR" dirty="0" smtClean="0"/>
              <a:t> </a:t>
            </a:r>
            <a:r>
              <a:rPr lang="fr-FR" dirty="0" err="1" smtClean="0"/>
              <a:t>is</a:t>
            </a:r>
            <a:r>
              <a:rPr lang="fr-FR" dirty="0" smtClean="0"/>
              <a:t> the body. </a:t>
            </a:r>
          </a:p>
          <a:p>
            <a:pPr algn="just"/>
            <a:r>
              <a:rPr lang="fr-FR" dirty="0" err="1" smtClean="0"/>
              <a:t>Roderick</a:t>
            </a:r>
            <a:r>
              <a:rPr lang="fr-FR" dirty="0" smtClean="0"/>
              <a:t> and Madeline are </a:t>
            </a:r>
            <a:r>
              <a:rPr lang="en-US" dirty="0" smtClean="0"/>
              <a:t>genetically</a:t>
            </a:r>
            <a:r>
              <a:rPr lang="fr-FR" dirty="0" smtClean="0"/>
              <a:t> </a:t>
            </a:r>
            <a:r>
              <a:rPr lang="fr-FR" dirty="0" err="1" smtClean="0"/>
              <a:t>twins</a:t>
            </a:r>
            <a:r>
              <a:rPr lang="fr-FR" dirty="0" smtClean="0"/>
              <a:t>, but </a:t>
            </a:r>
            <a:r>
              <a:rPr lang="fr-FR" dirty="0" err="1" smtClean="0"/>
              <a:t>they</a:t>
            </a:r>
            <a:r>
              <a:rPr lang="fr-FR" dirty="0" smtClean="0"/>
              <a:t> are </a:t>
            </a:r>
            <a:r>
              <a:rPr lang="fr-FR" dirty="0" err="1" smtClean="0"/>
              <a:t>also</a:t>
            </a:r>
            <a:r>
              <a:rPr lang="fr-FR" dirty="0" smtClean="0"/>
              <a:t> </a:t>
            </a:r>
            <a:r>
              <a:rPr lang="fr-FR" dirty="0" err="1" smtClean="0"/>
              <a:t>psychologically</a:t>
            </a:r>
            <a:r>
              <a:rPr lang="fr-FR" dirty="0" smtClean="0"/>
              <a:t>  doubles.  </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Who</a:t>
            </a:r>
            <a:r>
              <a:rPr lang="fr-FR" dirty="0" smtClean="0"/>
              <a:t> </a:t>
            </a:r>
            <a:r>
              <a:rPr lang="fr-FR" dirty="0" err="1" smtClean="0"/>
              <a:t>represents</a:t>
            </a:r>
            <a:r>
              <a:rPr lang="fr-FR" dirty="0" smtClean="0"/>
              <a:t> </a:t>
            </a:r>
            <a:r>
              <a:rPr lang="fr-FR" dirty="0" err="1" smtClean="0"/>
              <a:t>what</a:t>
            </a:r>
            <a:r>
              <a:rPr lang="fr-FR" dirty="0" smtClean="0"/>
              <a:t>?</a:t>
            </a:r>
            <a:endParaRPr lang="fr-FR" dirty="0"/>
          </a:p>
        </p:txBody>
      </p:sp>
      <p:sp>
        <p:nvSpPr>
          <p:cNvPr id="3" name="Espace réservé du contenu 2"/>
          <p:cNvSpPr>
            <a:spLocks noGrp="1"/>
          </p:cNvSpPr>
          <p:nvPr>
            <p:ph idx="1"/>
          </p:nvPr>
        </p:nvSpPr>
        <p:spPr/>
        <p:txBody>
          <a:bodyPr>
            <a:normAutofit/>
          </a:bodyPr>
          <a:lstStyle/>
          <a:p>
            <a:r>
              <a:rPr lang="fr-FR" dirty="0" err="1" smtClean="0"/>
              <a:t>Roderick</a:t>
            </a:r>
            <a:r>
              <a:rPr lang="fr-FR" dirty="0" smtClean="0"/>
              <a:t> </a:t>
            </a:r>
          </a:p>
          <a:p>
            <a:pPr>
              <a:buNone/>
            </a:pPr>
            <a:r>
              <a:rPr lang="fr-FR" dirty="0" smtClean="0"/>
              <a:t>   -an </a:t>
            </a:r>
            <a:r>
              <a:rPr lang="fr-FR" dirty="0" err="1" smtClean="0"/>
              <a:t>artist</a:t>
            </a:r>
            <a:r>
              <a:rPr lang="fr-FR" dirty="0" smtClean="0"/>
              <a:t> figure</a:t>
            </a:r>
          </a:p>
          <a:p>
            <a:pPr>
              <a:buNone/>
            </a:pPr>
            <a:r>
              <a:rPr lang="fr-FR" dirty="0"/>
              <a:t> </a:t>
            </a:r>
            <a:r>
              <a:rPr lang="fr-FR" dirty="0" smtClean="0"/>
              <a:t>  -</a:t>
            </a:r>
            <a:r>
              <a:rPr lang="fr-FR" dirty="0" err="1" smtClean="0"/>
              <a:t>Nervous</a:t>
            </a:r>
            <a:r>
              <a:rPr lang="fr-FR" dirty="0" smtClean="0"/>
              <a:t> agitation  </a:t>
            </a:r>
          </a:p>
          <a:p>
            <a:pPr>
              <a:buNone/>
            </a:pPr>
            <a:r>
              <a:rPr lang="fr-FR" dirty="0"/>
              <a:t> </a:t>
            </a:r>
            <a:r>
              <a:rPr lang="fr-FR" dirty="0" smtClean="0"/>
              <a:t>  - </a:t>
            </a:r>
            <a:r>
              <a:rPr lang="fr-FR" dirty="0" err="1" smtClean="0"/>
              <a:t>lives</a:t>
            </a:r>
            <a:r>
              <a:rPr lang="fr-FR" dirty="0" smtClean="0"/>
              <a:t> in a </a:t>
            </a:r>
            <a:r>
              <a:rPr lang="fr-FR" dirty="0" err="1" smtClean="0"/>
              <a:t>dark</a:t>
            </a:r>
            <a:r>
              <a:rPr lang="fr-FR" dirty="0" smtClean="0"/>
              <a:t> </a:t>
            </a:r>
            <a:r>
              <a:rPr lang="fr-FR" dirty="0" err="1" smtClean="0"/>
              <a:t>upstairs</a:t>
            </a:r>
            <a:r>
              <a:rPr lang="fr-FR" dirty="0" smtClean="0"/>
              <a:t> </a:t>
            </a:r>
            <a:r>
              <a:rPr lang="fr-FR" dirty="0" err="1" smtClean="0"/>
              <a:t>apartment</a:t>
            </a:r>
            <a:endParaRPr lang="fr-FR" dirty="0" smtClean="0"/>
          </a:p>
          <a:p>
            <a:pPr>
              <a:buNone/>
            </a:pPr>
            <a:r>
              <a:rPr lang="fr-FR" dirty="0"/>
              <a:t> </a:t>
            </a:r>
            <a:r>
              <a:rPr lang="fr-FR" dirty="0" smtClean="0"/>
              <a:t>  -</a:t>
            </a:r>
            <a:r>
              <a:rPr lang="fr-FR" dirty="0" err="1" smtClean="0"/>
              <a:t>Cadaverous</a:t>
            </a:r>
            <a:r>
              <a:rPr lang="fr-FR" dirty="0" smtClean="0"/>
              <a:t> complexion </a:t>
            </a:r>
          </a:p>
          <a:p>
            <a:pPr>
              <a:buNone/>
            </a:pPr>
            <a:r>
              <a:rPr lang="fr-FR" dirty="0"/>
              <a:t> </a:t>
            </a:r>
            <a:r>
              <a:rPr lang="fr-FR" dirty="0" smtClean="0"/>
              <a:t>  -</a:t>
            </a:r>
            <a:r>
              <a:rPr lang="fr-FR" dirty="0" err="1" smtClean="0"/>
              <a:t>want</a:t>
            </a:r>
            <a:r>
              <a:rPr lang="fr-FR" dirty="0" smtClean="0"/>
              <a:t> of moral </a:t>
            </a:r>
            <a:r>
              <a:rPr lang="fr-FR" dirty="0" err="1" smtClean="0"/>
              <a:t>energy</a:t>
            </a:r>
            <a:r>
              <a:rPr lang="fr-FR" dirty="0" smtClean="0"/>
              <a:t> </a:t>
            </a:r>
          </a:p>
          <a:p>
            <a:pPr>
              <a:buNone/>
            </a:pP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fontScale="92500" lnSpcReduction="20000"/>
          </a:bodyPr>
          <a:lstStyle/>
          <a:p>
            <a:pPr algn="just"/>
            <a:r>
              <a:rPr lang="fr-FR" dirty="0" err="1" smtClean="0"/>
              <a:t>His</a:t>
            </a:r>
            <a:r>
              <a:rPr lang="fr-FR" dirty="0" smtClean="0"/>
              <a:t> mental condition </a:t>
            </a:r>
            <a:r>
              <a:rPr lang="fr-FR" dirty="0" err="1" smtClean="0"/>
              <a:t>is</a:t>
            </a:r>
            <a:r>
              <a:rPr lang="fr-FR" dirty="0" smtClean="0"/>
              <a:t> </a:t>
            </a:r>
            <a:r>
              <a:rPr lang="fr-FR" dirty="0" err="1" smtClean="0"/>
              <a:t>affected</a:t>
            </a:r>
            <a:r>
              <a:rPr lang="fr-FR" dirty="0" smtClean="0"/>
              <a:t> by </a:t>
            </a:r>
            <a:r>
              <a:rPr lang="fr-FR" dirty="0" err="1" smtClean="0"/>
              <a:t>his</a:t>
            </a:r>
            <a:r>
              <a:rPr lang="fr-FR" dirty="0" smtClean="0"/>
              <a:t> </a:t>
            </a:r>
            <a:r>
              <a:rPr lang="fr-FR" dirty="0" err="1" smtClean="0"/>
              <a:t>environment</a:t>
            </a:r>
            <a:endParaRPr lang="fr-FR" dirty="0" smtClean="0"/>
          </a:p>
          <a:p>
            <a:pPr algn="just">
              <a:buNone/>
            </a:pPr>
            <a:r>
              <a:rPr lang="fr-FR" dirty="0" smtClean="0"/>
              <a:t>    « </a:t>
            </a:r>
            <a:r>
              <a:rPr lang="fr-FR" dirty="0" err="1" smtClean="0"/>
              <a:t>he</a:t>
            </a:r>
            <a:r>
              <a:rPr lang="fr-FR" dirty="0" smtClean="0"/>
              <a:t> </a:t>
            </a:r>
            <a:r>
              <a:rPr lang="fr-FR" dirty="0" err="1" smtClean="0"/>
              <a:t>was</a:t>
            </a:r>
            <a:r>
              <a:rPr lang="fr-FR" dirty="0" smtClean="0"/>
              <a:t> </a:t>
            </a:r>
            <a:r>
              <a:rPr lang="fr-FR" dirty="0" err="1" smtClean="0"/>
              <a:t>enchanted</a:t>
            </a:r>
            <a:r>
              <a:rPr lang="fr-FR" dirty="0" smtClean="0"/>
              <a:t> by certains </a:t>
            </a:r>
            <a:r>
              <a:rPr lang="fr-FR" dirty="0" err="1" smtClean="0"/>
              <a:t>supersitious</a:t>
            </a:r>
            <a:r>
              <a:rPr lang="fr-FR" dirty="0" smtClean="0"/>
              <a:t> impressions in regard to the </a:t>
            </a:r>
            <a:r>
              <a:rPr lang="fr-FR" dirty="0" err="1" smtClean="0"/>
              <a:t>dwelling</a:t>
            </a:r>
            <a:r>
              <a:rPr lang="fr-FR" dirty="0" smtClean="0"/>
              <a:t> </a:t>
            </a:r>
            <a:r>
              <a:rPr lang="fr-FR" dirty="0" err="1" smtClean="0"/>
              <a:t>which</a:t>
            </a:r>
            <a:r>
              <a:rPr lang="fr-FR" dirty="0" smtClean="0"/>
              <a:t> </a:t>
            </a:r>
            <a:r>
              <a:rPr lang="fr-FR" dirty="0" err="1" smtClean="0"/>
              <a:t>he</a:t>
            </a:r>
            <a:r>
              <a:rPr lang="fr-FR" dirty="0" smtClean="0"/>
              <a:t> </a:t>
            </a:r>
            <a:r>
              <a:rPr lang="fr-FR" dirty="0" err="1" smtClean="0"/>
              <a:t>tenanted</a:t>
            </a:r>
            <a:r>
              <a:rPr lang="fr-FR" dirty="0" smtClean="0"/>
              <a:t> …An </a:t>
            </a:r>
            <a:r>
              <a:rPr lang="fr-FR" dirty="0" err="1" smtClean="0"/>
              <a:t>effect</a:t>
            </a:r>
            <a:r>
              <a:rPr lang="fr-FR" dirty="0" smtClean="0"/>
              <a:t> </a:t>
            </a:r>
            <a:r>
              <a:rPr lang="fr-FR" dirty="0" err="1" smtClean="0"/>
              <a:t>with</a:t>
            </a:r>
            <a:r>
              <a:rPr lang="fr-FR" dirty="0" smtClean="0"/>
              <a:t> the </a:t>
            </a:r>
            <a:r>
              <a:rPr lang="fr-FR" i="1" dirty="0" smtClean="0"/>
              <a:t>physique</a:t>
            </a:r>
            <a:r>
              <a:rPr lang="fr-FR" dirty="0" smtClean="0"/>
              <a:t> of the gray </a:t>
            </a:r>
            <a:r>
              <a:rPr lang="fr-FR" dirty="0" err="1" smtClean="0"/>
              <a:t>walls</a:t>
            </a:r>
            <a:r>
              <a:rPr lang="fr-FR" dirty="0" smtClean="0"/>
              <a:t> and </a:t>
            </a:r>
            <a:r>
              <a:rPr lang="fr-FR" dirty="0" err="1" smtClean="0"/>
              <a:t>turrets</a:t>
            </a:r>
            <a:r>
              <a:rPr lang="fr-FR" dirty="0" smtClean="0"/>
              <a:t>, and of the </a:t>
            </a:r>
            <a:r>
              <a:rPr lang="fr-FR" dirty="0" err="1" smtClean="0"/>
              <a:t>dim</a:t>
            </a:r>
            <a:r>
              <a:rPr lang="fr-FR" dirty="0" smtClean="0"/>
              <a:t> </a:t>
            </a:r>
            <a:r>
              <a:rPr lang="fr-FR" dirty="0" err="1" smtClean="0"/>
              <a:t>tarn</a:t>
            </a:r>
            <a:r>
              <a:rPr lang="fr-FR" dirty="0" smtClean="0"/>
              <a:t> </a:t>
            </a:r>
            <a:r>
              <a:rPr lang="fr-FR" dirty="0" err="1" smtClean="0"/>
              <a:t>into</a:t>
            </a:r>
            <a:r>
              <a:rPr lang="fr-FR" dirty="0" smtClean="0"/>
              <a:t> </a:t>
            </a:r>
            <a:r>
              <a:rPr lang="fr-FR" dirty="0" err="1" smtClean="0"/>
              <a:t>which</a:t>
            </a:r>
            <a:r>
              <a:rPr lang="fr-FR" dirty="0" smtClean="0"/>
              <a:t> </a:t>
            </a:r>
            <a:r>
              <a:rPr lang="fr-FR" dirty="0" err="1" smtClean="0"/>
              <a:t>they</a:t>
            </a:r>
            <a:r>
              <a:rPr lang="fr-FR" dirty="0" smtClean="0"/>
              <a:t> all </a:t>
            </a:r>
            <a:r>
              <a:rPr lang="fr-FR" dirty="0" err="1" smtClean="0"/>
              <a:t>looked</a:t>
            </a:r>
            <a:r>
              <a:rPr lang="fr-FR" dirty="0" smtClean="0"/>
              <a:t> down, </a:t>
            </a:r>
            <a:r>
              <a:rPr lang="fr-FR" dirty="0" err="1" smtClean="0"/>
              <a:t>had</a:t>
            </a:r>
            <a:r>
              <a:rPr lang="fr-FR" dirty="0" smtClean="0"/>
              <a:t>, </a:t>
            </a:r>
            <a:r>
              <a:rPr lang="fr-FR" dirty="0" err="1" smtClean="0"/>
              <a:t>at</a:t>
            </a:r>
            <a:r>
              <a:rPr lang="fr-FR" dirty="0" smtClean="0"/>
              <a:t> </a:t>
            </a:r>
            <a:r>
              <a:rPr lang="fr-FR" dirty="0" err="1" smtClean="0"/>
              <a:t>length</a:t>
            </a:r>
            <a:r>
              <a:rPr lang="fr-FR" dirty="0" smtClean="0"/>
              <a:t>, </a:t>
            </a:r>
            <a:r>
              <a:rPr lang="fr-FR" dirty="0" err="1" smtClean="0"/>
              <a:t>brought</a:t>
            </a:r>
            <a:r>
              <a:rPr lang="fr-FR" dirty="0" smtClean="0"/>
              <a:t> about </a:t>
            </a:r>
            <a:r>
              <a:rPr lang="fr-FR" dirty="0" err="1" smtClean="0"/>
              <a:t>upon</a:t>
            </a:r>
            <a:r>
              <a:rPr lang="fr-FR" dirty="0" smtClean="0"/>
              <a:t> the morale of </a:t>
            </a:r>
            <a:r>
              <a:rPr lang="fr-FR" dirty="0" err="1" smtClean="0"/>
              <a:t>his</a:t>
            </a:r>
            <a:r>
              <a:rPr lang="fr-FR" dirty="0" smtClean="0"/>
              <a:t> </a:t>
            </a:r>
            <a:r>
              <a:rPr lang="fr-FR" i="1" dirty="0" smtClean="0"/>
              <a:t>existence</a:t>
            </a:r>
            <a:r>
              <a:rPr lang="fr-FR" dirty="0" smtClean="0"/>
              <a:t> » </a:t>
            </a:r>
          </a:p>
          <a:p>
            <a:pPr algn="just">
              <a:buNone/>
            </a:pPr>
            <a:r>
              <a:rPr lang="fr-FR" dirty="0" smtClean="0"/>
              <a:t>  -</a:t>
            </a:r>
            <a:r>
              <a:rPr lang="fr-FR" dirty="0" err="1" smtClean="0"/>
              <a:t>Here</a:t>
            </a:r>
            <a:r>
              <a:rPr lang="fr-FR" dirty="0" smtClean="0"/>
              <a:t>, physique </a:t>
            </a:r>
            <a:r>
              <a:rPr lang="fr-FR" dirty="0" err="1" smtClean="0"/>
              <a:t>refers</a:t>
            </a:r>
            <a:r>
              <a:rPr lang="fr-FR" dirty="0" smtClean="0"/>
              <a:t> to </a:t>
            </a:r>
            <a:r>
              <a:rPr lang="fr-FR" dirty="0" err="1" smtClean="0"/>
              <a:t>something</a:t>
            </a:r>
            <a:r>
              <a:rPr lang="fr-FR" dirty="0" smtClean="0"/>
              <a:t> </a:t>
            </a:r>
            <a:r>
              <a:rPr lang="fr-FR" dirty="0" err="1" smtClean="0"/>
              <a:t>physical</a:t>
            </a:r>
            <a:r>
              <a:rPr lang="fr-FR" dirty="0" smtClean="0"/>
              <a:t> and moral </a:t>
            </a:r>
            <a:r>
              <a:rPr lang="fr-FR" dirty="0" err="1" smtClean="0"/>
              <a:t>refers</a:t>
            </a:r>
            <a:r>
              <a:rPr lang="fr-FR" dirty="0" smtClean="0"/>
              <a:t> to </a:t>
            </a:r>
            <a:r>
              <a:rPr lang="fr-FR" dirty="0" err="1" smtClean="0"/>
              <a:t>something</a:t>
            </a:r>
            <a:r>
              <a:rPr lang="fr-FR" dirty="0" smtClean="0"/>
              <a:t> mental.</a:t>
            </a:r>
          </a:p>
          <a:p>
            <a:pPr algn="just"/>
            <a:r>
              <a:rPr lang="fr-FR" dirty="0" err="1" smtClean="0"/>
              <a:t>Roderick</a:t>
            </a:r>
            <a:r>
              <a:rPr lang="fr-FR" dirty="0" smtClean="0"/>
              <a:t> </a:t>
            </a:r>
            <a:r>
              <a:rPr lang="fr-FR" dirty="0" err="1" smtClean="0"/>
              <a:t>is</a:t>
            </a:r>
            <a:r>
              <a:rPr lang="fr-FR" dirty="0" smtClean="0"/>
              <a:t> all </a:t>
            </a:r>
            <a:r>
              <a:rPr lang="fr-FR" dirty="0" err="1" smtClean="0"/>
              <a:t>mind</a:t>
            </a:r>
            <a:r>
              <a:rPr lang="fr-FR" dirty="0" smtClean="0"/>
              <a:t> in a </a:t>
            </a:r>
            <a:r>
              <a:rPr lang="fr-FR" dirty="0" err="1" smtClean="0"/>
              <a:t>weak</a:t>
            </a:r>
            <a:r>
              <a:rPr lang="fr-FR" dirty="0" smtClean="0"/>
              <a:t> body </a:t>
            </a:r>
          </a:p>
          <a:p>
            <a:pPr algn="just"/>
            <a:r>
              <a:rPr lang="fr-FR" dirty="0" smtClean="0"/>
              <a:t>He </a:t>
            </a:r>
            <a:r>
              <a:rPr lang="fr-FR" dirty="0" err="1" smtClean="0"/>
              <a:t>represents</a:t>
            </a:r>
            <a:r>
              <a:rPr lang="fr-FR" dirty="0" smtClean="0"/>
              <a:t> in one </a:t>
            </a:r>
            <a:r>
              <a:rPr lang="fr-FR" dirty="0" err="1" smtClean="0"/>
              <a:t>way</a:t>
            </a:r>
            <a:r>
              <a:rPr lang="fr-FR" dirty="0" smtClean="0"/>
              <a:t> the life of the </a:t>
            </a:r>
            <a:r>
              <a:rPr lang="fr-FR" dirty="0" err="1" smtClean="0"/>
              <a:t>isolated</a:t>
            </a:r>
            <a:r>
              <a:rPr lang="fr-FR" dirty="0" smtClean="0"/>
              <a:t> </a:t>
            </a:r>
            <a:r>
              <a:rPr lang="fr-FR" dirty="0" err="1" smtClean="0"/>
              <a:t>artist</a:t>
            </a:r>
            <a:r>
              <a:rPr lang="fr-FR" dirty="0" smtClean="0"/>
              <a:t> (painting, </a:t>
            </a:r>
            <a:r>
              <a:rPr lang="fr-FR" dirty="0" err="1" smtClean="0"/>
              <a:t>reading</a:t>
            </a:r>
            <a:r>
              <a:rPr lang="fr-FR" dirty="0" smtClean="0"/>
              <a:t>, </a:t>
            </a:r>
            <a:r>
              <a:rPr lang="fr-FR" dirty="0" err="1" smtClean="0"/>
              <a:t>guitar</a:t>
            </a:r>
            <a:r>
              <a:rPr lang="fr-FR" dirty="0" smtClean="0"/>
              <a:t> </a:t>
            </a:r>
            <a:r>
              <a:rPr lang="fr-FR" dirty="0" err="1" smtClean="0"/>
              <a:t>playing</a:t>
            </a:r>
            <a:r>
              <a:rPr lang="fr-FR" dirty="0" smtClean="0"/>
              <a:t>) </a:t>
            </a:r>
          </a:p>
          <a:p>
            <a:endParaRPr lang="fr-FR" dirty="0" smtClean="0"/>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a:bodyPr>
          <a:lstStyle/>
          <a:p>
            <a:pPr algn="just"/>
            <a:r>
              <a:rPr lang="fr-FR" b="1" dirty="0" smtClean="0"/>
              <a:t>Madeline </a:t>
            </a:r>
          </a:p>
          <a:p>
            <a:pPr algn="just"/>
            <a:r>
              <a:rPr lang="fr-FR" dirty="0" smtClean="0"/>
              <a:t>All descriptions focus on the body </a:t>
            </a:r>
          </a:p>
          <a:p>
            <a:pPr algn="just">
              <a:buNone/>
            </a:pPr>
            <a:r>
              <a:rPr lang="fr-FR" dirty="0" smtClean="0"/>
              <a:t>     -  « </a:t>
            </a:r>
            <a:r>
              <a:rPr lang="fr-FR" dirty="0" err="1" smtClean="0"/>
              <a:t>gradual</a:t>
            </a:r>
            <a:r>
              <a:rPr lang="fr-FR" dirty="0" smtClean="0"/>
              <a:t> </a:t>
            </a:r>
            <a:r>
              <a:rPr lang="fr-FR" dirty="0" err="1" smtClean="0"/>
              <a:t>wasting</a:t>
            </a:r>
            <a:r>
              <a:rPr lang="fr-FR" dirty="0" smtClean="0"/>
              <a:t> of </a:t>
            </a:r>
            <a:r>
              <a:rPr lang="fr-FR" dirty="0" err="1" smtClean="0"/>
              <a:t>away</a:t>
            </a:r>
            <a:r>
              <a:rPr lang="fr-FR" dirty="0" smtClean="0"/>
              <a:t> of the </a:t>
            </a:r>
            <a:r>
              <a:rPr lang="fr-FR" dirty="0" err="1" smtClean="0"/>
              <a:t>person</a:t>
            </a:r>
            <a:r>
              <a:rPr lang="fr-FR" dirty="0" smtClean="0"/>
              <a:t> »</a:t>
            </a:r>
          </a:p>
          <a:p>
            <a:pPr algn="just"/>
            <a:r>
              <a:rPr lang="fr-FR" dirty="0" err="1" smtClean="0"/>
              <a:t>She</a:t>
            </a:r>
            <a:r>
              <a:rPr lang="fr-FR" dirty="0" smtClean="0"/>
              <a:t> </a:t>
            </a:r>
            <a:r>
              <a:rPr lang="fr-FR" dirty="0" err="1" smtClean="0"/>
              <a:t>returns</a:t>
            </a:r>
            <a:r>
              <a:rPr lang="fr-FR" dirty="0" smtClean="0"/>
              <a:t> </a:t>
            </a:r>
            <a:r>
              <a:rPr lang="fr-FR" dirty="0" err="1" smtClean="0"/>
              <a:t>from</a:t>
            </a:r>
            <a:r>
              <a:rPr lang="fr-FR" dirty="0" smtClean="0"/>
              <a:t> the </a:t>
            </a:r>
            <a:r>
              <a:rPr lang="fr-FR" dirty="0" err="1" smtClean="0"/>
              <a:t>tomb</a:t>
            </a:r>
            <a:r>
              <a:rPr lang="fr-FR" dirty="0" smtClean="0"/>
              <a:t> to </a:t>
            </a:r>
            <a:r>
              <a:rPr lang="fr-FR" dirty="0" err="1" smtClean="0"/>
              <a:t>reclaim</a:t>
            </a:r>
            <a:r>
              <a:rPr lang="fr-FR" dirty="0" smtClean="0"/>
              <a:t> </a:t>
            </a:r>
            <a:r>
              <a:rPr lang="fr-FR" dirty="0" err="1" smtClean="0"/>
              <a:t>her</a:t>
            </a:r>
            <a:r>
              <a:rPr lang="fr-FR" dirty="0" smtClean="0"/>
              <a:t> </a:t>
            </a:r>
            <a:r>
              <a:rPr lang="fr-FR" dirty="0" err="1" smtClean="0"/>
              <a:t>twin</a:t>
            </a:r>
            <a:r>
              <a:rPr lang="fr-FR" dirty="0" smtClean="0"/>
              <a:t> </a:t>
            </a:r>
            <a:r>
              <a:rPr lang="fr-FR" dirty="0" err="1" smtClean="0"/>
              <a:t>brother</a:t>
            </a:r>
            <a:r>
              <a:rPr lang="fr-FR" dirty="0" smtClean="0"/>
              <a:t>, </a:t>
            </a:r>
            <a:r>
              <a:rPr lang="fr-FR" dirty="0" err="1" smtClean="0"/>
              <a:t>her</a:t>
            </a:r>
            <a:r>
              <a:rPr lang="fr-FR" dirty="0" smtClean="0"/>
              <a:t> « double » </a:t>
            </a:r>
          </a:p>
          <a:p>
            <a:pPr algn="just">
              <a:buNone/>
            </a:pPr>
            <a:r>
              <a:rPr lang="fr-FR" dirty="0"/>
              <a:t> </a:t>
            </a:r>
            <a:r>
              <a:rPr lang="fr-FR" dirty="0" smtClean="0"/>
              <a:t>  « </a:t>
            </a:r>
            <a:r>
              <a:rPr lang="fr-FR" dirty="0" err="1" smtClean="0"/>
              <a:t>she</a:t>
            </a:r>
            <a:r>
              <a:rPr lang="fr-FR" dirty="0" smtClean="0"/>
              <a:t> </a:t>
            </a:r>
            <a:r>
              <a:rPr lang="fr-FR" dirty="0" err="1" smtClean="0"/>
              <a:t>fell</a:t>
            </a:r>
            <a:r>
              <a:rPr lang="fr-FR" dirty="0" smtClean="0"/>
              <a:t> </a:t>
            </a:r>
            <a:r>
              <a:rPr lang="fr-FR" dirty="0" err="1" smtClean="0"/>
              <a:t>heavily</a:t>
            </a:r>
            <a:r>
              <a:rPr lang="fr-FR" dirty="0" smtClean="0"/>
              <a:t> </a:t>
            </a:r>
            <a:r>
              <a:rPr lang="fr-FR" dirty="0" err="1" smtClean="0"/>
              <a:t>inward</a:t>
            </a:r>
            <a:r>
              <a:rPr lang="fr-FR" dirty="0" smtClean="0"/>
              <a:t> </a:t>
            </a:r>
            <a:r>
              <a:rPr lang="fr-FR" dirty="0" err="1" smtClean="0"/>
              <a:t>upon</a:t>
            </a:r>
            <a:r>
              <a:rPr lang="fr-FR" dirty="0" smtClean="0"/>
              <a:t>…</a:t>
            </a:r>
            <a:r>
              <a:rPr lang="fr-FR" dirty="0" err="1" smtClean="0"/>
              <a:t>her</a:t>
            </a:r>
            <a:r>
              <a:rPr lang="fr-FR" dirty="0" smtClean="0"/>
              <a:t> </a:t>
            </a:r>
            <a:r>
              <a:rPr lang="fr-FR" dirty="0" err="1" smtClean="0"/>
              <a:t>brother</a:t>
            </a:r>
            <a:r>
              <a:rPr lang="fr-FR" dirty="0" smtClean="0"/>
              <a:t> and …bore </a:t>
            </a:r>
            <a:r>
              <a:rPr lang="fr-FR" dirty="0" err="1" smtClean="0"/>
              <a:t>him</a:t>
            </a:r>
            <a:r>
              <a:rPr lang="fr-FR" dirty="0" smtClean="0"/>
              <a:t> to the </a:t>
            </a:r>
            <a:r>
              <a:rPr lang="fr-FR" dirty="0" err="1" smtClean="0"/>
              <a:t>floor</a:t>
            </a:r>
            <a:r>
              <a:rPr lang="fr-FR" dirty="0" smtClean="0"/>
              <a:t> a </a:t>
            </a:r>
            <a:r>
              <a:rPr lang="fr-FR" dirty="0" err="1" smtClean="0"/>
              <a:t>corpse</a:t>
            </a:r>
            <a:r>
              <a:rPr lang="fr-FR" dirty="0" smtClean="0"/>
              <a:t> » </a:t>
            </a:r>
          </a:p>
          <a:p>
            <a:pPr algn="just"/>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What</a:t>
            </a:r>
            <a:r>
              <a:rPr lang="fr-FR" dirty="0" smtClean="0"/>
              <a:t> </a:t>
            </a:r>
            <a:r>
              <a:rPr lang="fr-FR" dirty="0" err="1" smtClean="0"/>
              <a:t>is</a:t>
            </a:r>
            <a:r>
              <a:rPr lang="fr-FR" dirty="0" smtClean="0"/>
              <a:t> </a:t>
            </a:r>
            <a:r>
              <a:rPr lang="fr-FR" dirty="0" err="1" smtClean="0"/>
              <a:t>Poe’s</a:t>
            </a:r>
            <a:r>
              <a:rPr lang="fr-FR" dirty="0" smtClean="0"/>
              <a:t> point</a:t>
            </a:r>
            <a:endParaRPr lang="fr-FR" dirty="0"/>
          </a:p>
        </p:txBody>
      </p:sp>
      <p:sp>
        <p:nvSpPr>
          <p:cNvPr id="3" name="Espace réservé du contenu 2"/>
          <p:cNvSpPr>
            <a:spLocks noGrp="1"/>
          </p:cNvSpPr>
          <p:nvPr>
            <p:ph idx="1"/>
          </p:nvPr>
        </p:nvSpPr>
        <p:spPr/>
        <p:txBody>
          <a:bodyPr/>
          <a:lstStyle/>
          <a:p>
            <a:r>
              <a:rPr lang="fr-FR" dirty="0" smtClean="0"/>
              <a:t>Poe adresses the dual and </a:t>
            </a:r>
            <a:r>
              <a:rPr lang="fr-FR" dirty="0" err="1" smtClean="0"/>
              <a:t>conflicted</a:t>
            </a:r>
            <a:r>
              <a:rPr lang="fr-FR" dirty="0" smtClean="0"/>
              <a:t> nature of the self.</a:t>
            </a:r>
          </a:p>
          <a:p>
            <a:r>
              <a:rPr lang="fr-FR" dirty="0" err="1" smtClean="0"/>
              <a:t>Mind</a:t>
            </a:r>
            <a:r>
              <a:rPr lang="fr-FR" dirty="0" smtClean="0"/>
              <a:t> and body are </a:t>
            </a:r>
            <a:r>
              <a:rPr lang="fr-FR" dirty="0" err="1" smtClean="0"/>
              <a:t>at</a:t>
            </a:r>
            <a:r>
              <a:rPr lang="fr-FR" dirty="0" smtClean="0"/>
              <a:t> </a:t>
            </a:r>
            <a:r>
              <a:rPr lang="fr-FR" dirty="0" err="1" smtClean="0"/>
              <a:t>war</a:t>
            </a:r>
            <a:r>
              <a:rPr lang="fr-FR" dirty="0" smtClean="0"/>
              <a:t> </a:t>
            </a:r>
            <a:r>
              <a:rPr lang="fr-FR" dirty="0" err="1" smtClean="0"/>
              <a:t>with</a:t>
            </a:r>
            <a:r>
              <a:rPr lang="fr-FR" dirty="0" smtClean="0"/>
              <a:t> </a:t>
            </a:r>
            <a:r>
              <a:rPr lang="fr-FR" dirty="0" err="1" smtClean="0"/>
              <a:t>each</a:t>
            </a:r>
            <a:r>
              <a:rPr lang="fr-FR" dirty="0" smtClean="0"/>
              <a:t> </a:t>
            </a:r>
            <a:r>
              <a:rPr lang="fr-FR" dirty="0" err="1" smtClean="0"/>
              <a:t>other</a:t>
            </a:r>
            <a:r>
              <a:rPr lang="fr-FR" dirty="0" smtClean="0"/>
              <a:t> in </a:t>
            </a:r>
            <a:r>
              <a:rPr lang="fr-FR" dirty="0" err="1" smtClean="0"/>
              <a:t>each</a:t>
            </a:r>
            <a:r>
              <a:rPr lang="fr-FR" dirty="0" smtClean="0"/>
              <a:t> of us</a:t>
            </a:r>
          </a:p>
          <a:p>
            <a:r>
              <a:rPr lang="fr-FR" dirty="0" err="1" smtClean="0"/>
              <a:t>We</a:t>
            </a:r>
            <a:r>
              <a:rPr lang="fr-FR" dirty="0" smtClean="0"/>
              <a:t> </a:t>
            </a:r>
            <a:r>
              <a:rPr lang="fr-FR" dirty="0" err="1" smtClean="0"/>
              <a:t>try</a:t>
            </a:r>
            <a:r>
              <a:rPr lang="fr-FR" dirty="0" smtClean="0"/>
              <a:t> to </a:t>
            </a:r>
            <a:r>
              <a:rPr lang="fr-FR" dirty="0" err="1" smtClean="0"/>
              <a:t>repress</a:t>
            </a:r>
            <a:r>
              <a:rPr lang="fr-FR" dirty="0" smtClean="0"/>
              <a:t> one </a:t>
            </a:r>
            <a:r>
              <a:rPr lang="fr-FR" dirty="0" err="1" smtClean="0"/>
              <a:t>side</a:t>
            </a:r>
            <a:r>
              <a:rPr lang="fr-FR" dirty="0" smtClean="0"/>
              <a:t> and live </a:t>
            </a:r>
            <a:r>
              <a:rPr lang="fr-FR" dirty="0" err="1" smtClean="0"/>
              <a:t>without</a:t>
            </a:r>
            <a:r>
              <a:rPr lang="fr-FR" dirty="0" smtClean="0"/>
              <a:t> </a:t>
            </a:r>
            <a:r>
              <a:rPr lang="fr-FR" dirty="0" err="1" smtClean="0"/>
              <a:t>it</a:t>
            </a:r>
            <a:r>
              <a:rPr lang="fr-FR" dirty="0" smtClean="0"/>
              <a:t>, but </a:t>
            </a:r>
            <a:r>
              <a:rPr lang="fr-FR" dirty="0" err="1" smtClean="0"/>
              <a:t>we</a:t>
            </a:r>
            <a:r>
              <a:rPr lang="fr-FR" dirty="0" smtClean="0"/>
              <a:t> </a:t>
            </a:r>
            <a:r>
              <a:rPr lang="fr-FR" dirty="0" err="1" smtClean="0"/>
              <a:t>cannot</a:t>
            </a:r>
            <a:r>
              <a:rPr lang="fr-FR" dirty="0" smtClean="0"/>
              <a:t> </a:t>
            </a:r>
            <a:r>
              <a:rPr lang="fr-FR" dirty="0" err="1" smtClean="0"/>
              <a:t>achieve</a:t>
            </a:r>
            <a:r>
              <a:rPr lang="fr-FR" dirty="0" smtClean="0"/>
              <a:t> a </a:t>
            </a:r>
            <a:r>
              <a:rPr lang="fr-FR" dirty="0" err="1" smtClean="0"/>
              <a:t>harmonious</a:t>
            </a:r>
            <a:r>
              <a:rPr lang="fr-FR" dirty="0" smtClean="0"/>
              <a:t> existence in </a:t>
            </a:r>
            <a:r>
              <a:rPr lang="fr-FR" dirty="0" err="1" smtClean="0"/>
              <a:t>this</a:t>
            </a:r>
            <a:r>
              <a:rPr lang="fr-FR" dirty="0" smtClean="0"/>
              <a:t> </a:t>
            </a:r>
            <a:r>
              <a:rPr lang="fr-FR" dirty="0" err="1" smtClean="0"/>
              <a:t>way</a:t>
            </a:r>
            <a:r>
              <a:rPr lang="fr-FR" dirty="0" smtClean="0"/>
              <a:t>.</a:t>
            </a:r>
          </a:p>
          <a:p>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Diverse Readings </a:t>
            </a:r>
            <a:endParaRPr lang="fr-FR" dirty="0"/>
          </a:p>
        </p:txBody>
      </p:sp>
      <p:sp>
        <p:nvSpPr>
          <p:cNvPr id="3" name="Espace réservé du contenu 2"/>
          <p:cNvSpPr>
            <a:spLocks noGrp="1"/>
          </p:cNvSpPr>
          <p:nvPr>
            <p:ph idx="1"/>
          </p:nvPr>
        </p:nvSpPr>
        <p:spPr>
          <a:xfrm>
            <a:off x="457200" y="1285860"/>
            <a:ext cx="8229600" cy="4840303"/>
          </a:xfrm>
        </p:spPr>
        <p:txBody>
          <a:bodyPr>
            <a:normAutofit fontScale="92500" lnSpcReduction="20000"/>
          </a:bodyPr>
          <a:lstStyle/>
          <a:p>
            <a:pPr algn="just"/>
            <a:r>
              <a:rPr lang="en-US" dirty="0"/>
              <a:t>In the first </a:t>
            </a:r>
            <a:r>
              <a:rPr lang="en-US" b="1" dirty="0"/>
              <a:t>psychological approach</a:t>
            </a:r>
            <a:r>
              <a:rPr lang="en-US" dirty="0"/>
              <a:t>, the analysis focuses on the “unreliable” narrator as he chronicles Roderick Usher’s descent into madness. As an artist, intellectual, and introvert, Usher becomes so lopsided that his prolonged isolation, coupled with the sickness of his sister, drives him to the edge of madness; along with the narrator, the reader sees him go over the edge. Another possibility is that the tale is simply a detective </a:t>
            </a:r>
            <a:r>
              <a:rPr lang="en-US" dirty="0" smtClean="0"/>
              <a:t>story; </a:t>
            </a:r>
            <a:r>
              <a:rPr lang="en-US" dirty="0"/>
              <a:t>Usher manipulates the narrator into helping him murder Madeline and then goes </a:t>
            </a:r>
            <a:r>
              <a:rPr lang="en-US" dirty="0" smtClean="0"/>
              <a:t>insane.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Short </a:t>
            </a:r>
            <a:r>
              <a:rPr lang="fr-FR" dirty="0" err="1" smtClean="0"/>
              <a:t>Biography</a:t>
            </a:r>
            <a:r>
              <a:rPr lang="fr-FR" dirty="0" smtClean="0"/>
              <a:t> of Poe</a:t>
            </a:r>
            <a:endParaRPr lang="fr-FR" dirty="0"/>
          </a:p>
        </p:txBody>
      </p:sp>
      <p:sp>
        <p:nvSpPr>
          <p:cNvPr id="3" name="Espace réservé du contenu 2"/>
          <p:cNvSpPr>
            <a:spLocks noGrp="1"/>
          </p:cNvSpPr>
          <p:nvPr>
            <p:ph idx="1"/>
          </p:nvPr>
        </p:nvSpPr>
        <p:spPr>
          <a:xfrm>
            <a:off x="457200" y="1357298"/>
            <a:ext cx="8229600" cy="4768865"/>
          </a:xfrm>
        </p:spPr>
        <p:txBody>
          <a:bodyPr>
            <a:normAutofit fontScale="77500" lnSpcReduction="20000"/>
          </a:bodyPr>
          <a:lstStyle/>
          <a:p>
            <a:r>
              <a:rPr lang="fr-FR" dirty="0" smtClean="0"/>
              <a:t>Born in Boston in 1809 to Elizabeth Arnold Poe and  David Poe. </a:t>
            </a:r>
            <a:r>
              <a:rPr lang="fr-FR" dirty="0" err="1" smtClean="0"/>
              <a:t>His</a:t>
            </a:r>
            <a:r>
              <a:rPr lang="fr-FR" dirty="0" smtClean="0"/>
              <a:t> </a:t>
            </a:r>
            <a:r>
              <a:rPr lang="fr-FR" dirty="0" err="1" smtClean="0"/>
              <a:t>father</a:t>
            </a:r>
            <a:r>
              <a:rPr lang="fr-FR" dirty="0" smtClean="0"/>
              <a:t> </a:t>
            </a:r>
            <a:r>
              <a:rPr lang="fr-FR" dirty="0" err="1" smtClean="0"/>
              <a:t>abandoned</a:t>
            </a:r>
            <a:r>
              <a:rPr lang="fr-FR" dirty="0" smtClean="0"/>
              <a:t> </a:t>
            </a:r>
            <a:r>
              <a:rPr lang="fr-FR" dirty="0" err="1" smtClean="0"/>
              <a:t>them</a:t>
            </a:r>
            <a:r>
              <a:rPr lang="fr-FR" dirty="0" smtClean="0"/>
              <a:t> </a:t>
            </a:r>
            <a:r>
              <a:rPr lang="fr-FR" dirty="0" err="1" smtClean="0"/>
              <a:t>while</a:t>
            </a:r>
            <a:r>
              <a:rPr lang="fr-FR" dirty="0" smtClean="0"/>
              <a:t> </a:t>
            </a:r>
            <a:r>
              <a:rPr lang="fr-FR" dirty="0" err="1" smtClean="0"/>
              <a:t>he</a:t>
            </a:r>
            <a:r>
              <a:rPr lang="fr-FR" dirty="0" smtClean="0"/>
              <a:t> </a:t>
            </a:r>
            <a:r>
              <a:rPr lang="fr-FR" dirty="0" err="1" smtClean="0"/>
              <a:t>was</a:t>
            </a:r>
            <a:r>
              <a:rPr lang="fr-FR" dirty="0" smtClean="0"/>
              <a:t> a </a:t>
            </a:r>
            <a:r>
              <a:rPr lang="fr-FR" dirty="0" err="1" smtClean="0"/>
              <a:t>child</a:t>
            </a:r>
            <a:r>
              <a:rPr lang="fr-FR" dirty="0" smtClean="0"/>
              <a:t>. </a:t>
            </a:r>
          </a:p>
          <a:p>
            <a:r>
              <a:rPr lang="fr-FR" dirty="0" err="1" smtClean="0"/>
              <a:t>After</a:t>
            </a:r>
            <a:r>
              <a:rPr lang="fr-FR" dirty="0" smtClean="0"/>
              <a:t> </a:t>
            </a:r>
            <a:r>
              <a:rPr lang="fr-FR" dirty="0" err="1" smtClean="0"/>
              <a:t>his</a:t>
            </a:r>
            <a:r>
              <a:rPr lang="fr-FR" dirty="0" smtClean="0"/>
              <a:t> </a:t>
            </a:r>
            <a:r>
              <a:rPr lang="fr-FR" dirty="0" err="1" smtClean="0"/>
              <a:t>mother’s</a:t>
            </a:r>
            <a:r>
              <a:rPr lang="fr-FR" dirty="0" smtClean="0"/>
              <a:t> </a:t>
            </a:r>
            <a:r>
              <a:rPr lang="fr-FR" dirty="0" err="1" smtClean="0"/>
              <a:t>death</a:t>
            </a:r>
            <a:r>
              <a:rPr lang="fr-FR" dirty="0" smtClean="0"/>
              <a:t> Poe and </a:t>
            </a:r>
            <a:r>
              <a:rPr lang="fr-FR" dirty="0" err="1" smtClean="0"/>
              <a:t>his</a:t>
            </a:r>
            <a:r>
              <a:rPr lang="fr-FR" dirty="0" smtClean="0"/>
              <a:t> </a:t>
            </a:r>
            <a:r>
              <a:rPr lang="fr-FR" dirty="0" err="1" smtClean="0"/>
              <a:t>brother</a:t>
            </a:r>
            <a:r>
              <a:rPr lang="fr-FR" dirty="0" smtClean="0"/>
              <a:t> and </a:t>
            </a:r>
            <a:r>
              <a:rPr lang="fr-FR" dirty="0" err="1" smtClean="0"/>
              <a:t>sister</a:t>
            </a:r>
            <a:r>
              <a:rPr lang="fr-FR" dirty="0" smtClean="0"/>
              <a:t> </a:t>
            </a:r>
            <a:r>
              <a:rPr lang="fr-FR" dirty="0" err="1" smtClean="0"/>
              <a:t>were</a:t>
            </a:r>
            <a:r>
              <a:rPr lang="fr-FR" dirty="0" smtClean="0"/>
              <a:t> </a:t>
            </a:r>
            <a:r>
              <a:rPr lang="fr-FR" dirty="0" err="1" smtClean="0"/>
              <a:t>adopted</a:t>
            </a:r>
            <a:r>
              <a:rPr lang="fr-FR" dirty="0" smtClean="0"/>
              <a:t>. </a:t>
            </a:r>
          </a:p>
          <a:p>
            <a:r>
              <a:rPr lang="fr-FR" dirty="0" smtClean="0"/>
              <a:t>Poe </a:t>
            </a:r>
            <a:r>
              <a:rPr lang="fr-FR" dirty="0" err="1" smtClean="0"/>
              <a:t>was</a:t>
            </a:r>
            <a:r>
              <a:rPr lang="fr-FR" dirty="0" smtClean="0"/>
              <a:t> </a:t>
            </a:r>
            <a:r>
              <a:rPr lang="fr-FR" dirty="0" err="1" smtClean="0"/>
              <a:t>taken</a:t>
            </a:r>
            <a:r>
              <a:rPr lang="fr-FR" dirty="0" smtClean="0"/>
              <a:t> by John Allan, a </a:t>
            </a:r>
            <a:r>
              <a:rPr lang="fr-FR" dirty="0" err="1" smtClean="0"/>
              <a:t>successful</a:t>
            </a:r>
            <a:r>
              <a:rPr lang="fr-FR" dirty="0" smtClean="0"/>
              <a:t> </a:t>
            </a:r>
            <a:r>
              <a:rPr lang="fr-FR" dirty="0" err="1" smtClean="0"/>
              <a:t>merchant</a:t>
            </a:r>
            <a:r>
              <a:rPr lang="fr-FR" dirty="0" smtClean="0"/>
              <a:t>. </a:t>
            </a:r>
          </a:p>
          <a:p>
            <a:r>
              <a:rPr lang="fr-FR" dirty="0" smtClean="0"/>
              <a:t>He </a:t>
            </a:r>
            <a:r>
              <a:rPr lang="fr-FR" dirty="0" err="1" smtClean="0"/>
              <a:t>attended</a:t>
            </a:r>
            <a:r>
              <a:rPr lang="fr-FR" dirty="0" smtClean="0"/>
              <a:t> the </a:t>
            </a:r>
            <a:r>
              <a:rPr lang="fr-FR" dirty="0" err="1" smtClean="0"/>
              <a:t>University</a:t>
            </a:r>
            <a:r>
              <a:rPr lang="fr-FR" dirty="0" smtClean="0"/>
              <a:t> of Virginia and </a:t>
            </a:r>
            <a:r>
              <a:rPr lang="fr-FR" dirty="0" err="1" smtClean="0"/>
              <a:t>did</a:t>
            </a:r>
            <a:r>
              <a:rPr lang="fr-FR" dirty="0" smtClean="0"/>
              <a:t> </a:t>
            </a:r>
            <a:r>
              <a:rPr lang="fr-FR" dirty="0" err="1" smtClean="0"/>
              <a:t>very</a:t>
            </a:r>
            <a:r>
              <a:rPr lang="fr-FR" dirty="0" smtClean="0"/>
              <a:t> </a:t>
            </a:r>
            <a:r>
              <a:rPr lang="fr-FR" dirty="0" err="1" smtClean="0"/>
              <a:t>well</a:t>
            </a:r>
            <a:r>
              <a:rPr lang="fr-FR" dirty="0" smtClean="0"/>
              <a:t> in Latin and French, but </a:t>
            </a:r>
            <a:r>
              <a:rPr lang="fr-FR" dirty="0" err="1" smtClean="0"/>
              <a:t>because</a:t>
            </a:r>
            <a:r>
              <a:rPr lang="fr-FR" dirty="0" smtClean="0"/>
              <a:t> of </a:t>
            </a:r>
            <a:r>
              <a:rPr lang="fr-FR" dirty="0" err="1" smtClean="0"/>
              <a:t>his</a:t>
            </a:r>
            <a:r>
              <a:rPr lang="fr-FR" dirty="0" smtClean="0"/>
              <a:t> </a:t>
            </a:r>
            <a:r>
              <a:rPr lang="fr-FR" dirty="0" err="1" smtClean="0"/>
              <a:t>gambling</a:t>
            </a:r>
            <a:r>
              <a:rPr lang="fr-FR" dirty="0" smtClean="0"/>
              <a:t> </a:t>
            </a:r>
            <a:r>
              <a:rPr lang="fr-FR" dirty="0" err="1" smtClean="0"/>
              <a:t>debts</a:t>
            </a:r>
            <a:r>
              <a:rPr lang="fr-FR" dirty="0" smtClean="0"/>
              <a:t> </a:t>
            </a:r>
            <a:r>
              <a:rPr lang="fr-FR" dirty="0" err="1" smtClean="0"/>
              <a:t>he</a:t>
            </a:r>
            <a:r>
              <a:rPr lang="fr-FR" dirty="0" smtClean="0"/>
              <a:t> </a:t>
            </a:r>
            <a:r>
              <a:rPr lang="fr-FR" dirty="0" err="1" smtClean="0"/>
              <a:t>had</a:t>
            </a:r>
            <a:r>
              <a:rPr lang="fr-FR" dirty="0" smtClean="0"/>
              <a:t> to drop out </a:t>
            </a:r>
            <a:r>
              <a:rPr lang="fr-FR" dirty="0" err="1" smtClean="0"/>
              <a:t>college</a:t>
            </a:r>
            <a:r>
              <a:rPr lang="fr-FR" dirty="0" smtClean="0"/>
              <a:t>. </a:t>
            </a:r>
          </a:p>
          <a:p>
            <a:r>
              <a:rPr lang="fr-FR" dirty="0" smtClean="0"/>
              <a:t>Due to </a:t>
            </a:r>
            <a:r>
              <a:rPr lang="fr-FR" dirty="0" err="1" smtClean="0"/>
              <a:t>fights</a:t>
            </a:r>
            <a:r>
              <a:rPr lang="fr-FR" dirty="0" smtClean="0"/>
              <a:t> </a:t>
            </a:r>
            <a:r>
              <a:rPr lang="fr-FR" dirty="0" err="1" smtClean="0"/>
              <a:t>with</a:t>
            </a:r>
            <a:r>
              <a:rPr lang="fr-FR" dirty="0" smtClean="0"/>
              <a:t> </a:t>
            </a:r>
            <a:r>
              <a:rPr lang="fr-FR" dirty="0" err="1" smtClean="0"/>
              <a:t>his</a:t>
            </a:r>
            <a:r>
              <a:rPr lang="fr-FR" dirty="0" smtClean="0"/>
              <a:t> </a:t>
            </a:r>
            <a:r>
              <a:rPr lang="fr-FR" dirty="0" err="1" smtClean="0"/>
              <a:t>foster</a:t>
            </a:r>
            <a:r>
              <a:rPr lang="fr-FR" dirty="0" smtClean="0"/>
              <a:t> </a:t>
            </a:r>
            <a:r>
              <a:rPr lang="fr-FR" dirty="0" err="1" smtClean="0"/>
              <a:t>father</a:t>
            </a:r>
            <a:r>
              <a:rPr lang="fr-FR" dirty="0" smtClean="0"/>
              <a:t>, </a:t>
            </a:r>
            <a:r>
              <a:rPr lang="fr-FR" dirty="0" err="1" smtClean="0"/>
              <a:t>he</a:t>
            </a:r>
            <a:r>
              <a:rPr lang="fr-FR" dirty="0" smtClean="0"/>
              <a:t> </a:t>
            </a:r>
            <a:r>
              <a:rPr lang="fr-FR" dirty="0" err="1" smtClean="0"/>
              <a:t>went</a:t>
            </a:r>
            <a:r>
              <a:rPr lang="fr-FR" dirty="0" smtClean="0"/>
              <a:t> to Boston </a:t>
            </a:r>
            <a:r>
              <a:rPr lang="fr-FR" dirty="0" err="1" smtClean="0"/>
              <a:t>where</a:t>
            </a:r>
            <a:r>
              <a:rPr lang="fr-FR" dirty="0" smtClean="0"/>
              <a:t> </a:t>
            </a:r>
            <a:r>
              <a:rPr lang="fr-FR" dirty="0" err="1" smtClean="0"/>
              <a:t>he</a:t>
            </a:r>
            <a:r>
              <a:rPr lang="fr-FR" dirty="0" smtClean="0"/>
              <a:t> </a:t>
            </a:r>
            <a:r>
              <a:rPr lang="fr-FR" dirty="0" err="1" smtClean="0"/>
              <a:t>wrote</a:t>
            </a:r>
            <a:r>
              <a:rPr lang="fr-FR" dirty="0" smtClean="0"/>
              <a:t> </a:t>
            </a:r>
            <a:r>
              <a:rPr lang="fr-FR" dirty="0" err="1" smtClean="0"/>
              <a:t>his</a:t>
            </a:r>
            <a:r>
              <a:rPr lang="fr-FR" dirty="0" smtClean="0"/>
              <a:t> first </a:t>
            </a:r>
            <a:r>
              <a:rPr lang="fr-FR" dirty="0" err="1" smtClean="0"/>
              <a:t>poetry</a:t>
            </a:r>
            <a:r>
              <a:rPr lang="fr-FR" dirty="0" smtClean="0"/>
              <a:t> book, </a:t>
            </a:r>
            <a:r>
              <a:rPr lang="fr-FR" i="1" dirty="0" err="1" smtClean="0"/>
              <a:t>Tamerlane</a:t>
            </a:r>
            <a:r>
              <a:rPr lang="fr-FR" i="1" dirty="0" smtClean="0"/>
              <a:t> and </a:t>
            </a:r>
            <a:r>
              <a:rPr lang="fr-FR" i="1" dirty="0" err="1" smtClean="0"/>
              <a:t>Other</a:t>
            </a:r>
            <a:r>
              <a:rPr lang="fr-FR" i="1" dirty="0" smtClean="0"/>
              <a:t> </a:t>
            </a:r>
            <a:r>
              <a:rPr lang="fr-FR" i="1" dirty="0" err="1" smtClean="0"/>
              <a:t>Poems</a:t>
            </a:r>
            <a:r>
              <a:rPr lang="fr-FR" dirty="0" smtClean="0"/>
              <a:t>.</a:t>
            </a:r>
          </a:p>
          <a:p>
            <a:r>
              <a:rPr lang="fr-FR" dirty="0" smtClean="0"/>
              <a:t>In an </a:t>
            </a:r>
            <a:r>
              <a:rPr lang="fr-FR" dirty="0" err="1" smtClean="0"/>
              <a:t>attempt</a:t>
            </a:r>
            <a:r>
              <a:rPr lang="fr-FR" dirty="0" smtClean="0"/>
              <a:t> to support </a:t>
            </a:r>
            <a:r>
              <a:rPr lang="fr-FR" dirty="0" err="1" smtClean="0"/>
              <a:t>himself</a:t>
            </a:r>
            <a:r>
              <a:rPr lang="fr-FR" dirty="0" smtClean="0"/>
              <a:t>, </a:t>
            </a:r>
            <a:r>
              <a:rPr lang="fr-FR" dirty="0" err="1" smtClean="0"/>
              <a:t>he</a:t>
            </a:r>
            <a:r>
              <a:rPr lang="fr-FR" dirty="0" smtClean="0"/>
              <a:t> </a:t>
            </a:r>
            <a:r>
              <a:rPr lang="fr-FR" dirty="0" err="1" smtClean="0"/>
              <a:t>enlisted</a:t>
            </a:r>
            <a:r>
              <a:rPr lang="fr-FR" dirty="0" smtClean="0"/>
              <a:t> in the </a:t>
            </a:r>
            <a:r>
              <a:rPr lang="fr-FR" dirty="0" err="1" smtClean="0"/>
              <a:t>army</a:t>
            </a:r>
            <a:r>
              <a:rPr lang="fr-FR" dirty="0" smtClean="0"/>
              <a:t>. </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lgn="just"/>
            <a:r>
              <a:rPr lang="en-US" dirty="0"/>
              <a:t>According to the second general view, the actions of the characters can be explained only by postulating a </a:t>
            </a:r>
            <a:r>
              <a:rPr lang="en-US" b="1" dirty="0"/>
              <a:t>supernatural agency</a:t>
            </a:r>
            <a:r>
              <a:rPr lang="en-US" dirty="0"/>
              <a:t>: The Usher curse is working itself out; the house is possessed and is destroying the occupants; Roderick is a demon drawing vitality from his sister until, as a nemesis figure, she returns to punish </a:t>
            </a:r>
            <a:r>
              <a:rPr lang="en-US" dirty="0" smtClean="0"/>
              <a:t>him</a:t>
            </a:r>
            <a:endParaRPr lang="fr-FR" dirty="0"/>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lstStyle/>
          <a:p>
            <a:pPr algn="just"/>
            <a:r>
              <a:rPr lang="en-US" dirty="0"/>
              <a:t>In the third view, the story is seen as an </a:t>
            </a:r>
            <a:r>
              <a:rPr lang="en-US" b="1" dirty="0"/>
              <a:t>allegory</a:t>
            </a:r>
            <a:r>
              <a:rPr lang="en-US" dirty="0"/>
              <a:t>: Roderick as intellect is suppressing sensuality (Madeline) until it </a:t>
            </a:r>
            <a:r>
              <a:rPr lang="en-US" dirty="0" smtClean="0"/>
              <a:t>revolts. </a:t>
            </a:r>
            <a:r>
              <a:rPr lang="en-US" dirty="0"/>
              <a:t>Roderick is the artist who must destroy </a:t>
            </a:r>
            <a:r>
              <a:rPr lang="en-US" dirty="0" smtClean="0"/>
              <a:t>himself (his other self incarnated in </a:t>
            </a:r>
            <a:r>
              <a:rPr lang="en-US" smtClean="0"/>
              <a:t>his sister) </a:t>
            </a:r>
            <a:r>
              <a:rPr lang="en-US" dirty="0"/>
              <a:t>in order to </a:t>
            </a:r>
            <a:r>
              <a:rPr lang="en-US" dirty="0" smtClean="0"/>
              <a:t>create. </a:t>
            </a:r>
            <a:endParaRPr lang="fr-FR" dirty="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52"/>
            <a:ext cx="8229600" cy="6357982"/>
          </a:xfrm>
        </p:spPr>
        <p:txBody>
          <a:bodyPr>
            <a:normAutofit fontScale="77500" lnSpcReduction="20000"/>
          </a:bodyPr>
          <a:lstStyle/>
          <a:p>
            <a:pPr algn="just"/>
            <a:endParaRPr lang="fr-FR" dirty="0" smtClean="0"/>
          </a:p>
          <a:p>
            <a:pPr algn="just"/>
            <a:r>
              <a:rPr lang="fr-FR" dirty="0" err="1" smtClean="0"/>
              <a:t>Realizing</a:t>
            </a:r>
            <a:r>
              <a:rPr lang="fr-FR" dirty="0" smtClean="0"/>
              <a:t> </a:t>
            </a:r>
            <a:r>
              <a:rPr lang="fr-FR" dirty="0" err="1" smtClean="0"/>
              <a:t>that</a:t>
            </a:r>
            <a:r>
              <a:rPr lang="fr-FR" dirty="0" smtClean="0"/>
              <a:t> </a:t>
            </a:r>
            <a:r>
              <a:rPr lang="fr-FR" dirty="0" err="1" smtClean="0"/>
              <a:t>his</a:t>
            </a:r>
            <a:r>
              <a:rPr lang="fr-FR" dirty="0" smtClean="0"/>
              <a:t> passion </a:t>
            </a:r>
            <a:r>
              <a:rPr lang="fr-FR" dirty="0" err="1" smtClean="0"/>
              <a:t>is</a:t>
            </a:r>
            <a:r>
              <a:rPr lang="fr-FR" dirty="0" smtClean="0"/>
              <a:t> about </a:t>
            </a:r>
            <a:r>
              <a:rPr lang="fr-FR" dirty="0" err="1" smtClean="0"/>
              <a:t>writing</a:t>
            </a:r>
            <a:r>
              <a:rPr lang="fr-FR" dirty="0" smtClean="0"/>
              <a:t>, </a:t>
            </a:r>
            <a:r>
              <a:rPr lang="fr-FR" dirty="0" err="1" smtClean="0"/>
              <a:t>he</a:t>
            </a:r>
            <a:r>
              <a:rPr lang="fr-FR" dirty="0" smtClean="0"/>
              <a:t> </a:t>
            </a:r>
            <a:r>
              <a:rPr lang="fr-FR" dirty="0" err="1" smtClean="0"/>
              <a:t>left</a:t>
            </a:r>
            <a:r>
              <a:rPr lang="fr-FR" dirty="0" smtClean="0"/>
              <a:t> the </a:t>
            </a:r>
            <a:r>
              <a:rPr lang="fr-FR" dirty="0" err="1" smtClean="0"/>
              <a:t>army</a:t>
            </a:r>
            <a:r>
              <a:rPr lang="fr-FR" dirty="0" smtClean="0"/>
              <a:t> and </a:t>
            </a:r>
            <a:r>
              <a:rPr lang="fr-FR" dirty="0" err="1" smtClean="0"/>
              <a:t>went</a:t>
            </a:r>
            <a:r>
              <a:rPr lang="fr-FR" dirty="0" smtClean="0"/>
              <a:t> to Baltimore to live </a:t>
            </a:r>
            <a:r>
              <a:rPr lang="fr-FR" dirty="0" err="1" smtClean="0"/>
              <a:t>with</a:t>
            </a:r>
            <a:r>
              <a:rPr lang="fr-FR" dirty="0" smtClean="0"/>
              <a:t> </a:t>
            </a:r>
            <a:r>
              <a:rPr lang="fr-FR" dirty="0" err="1" smtClean="0"/>
              <a:t>his</a:t>
            </a:r>
            <a:r>
              <a:rPr lang="fr-FR" dirty="0" smtClean="0"/>
              <a:t> </a:t>
            </a:r>
            <a:r>
              <a:rPr lang="fr-FR" dirty="0" err="1" smtClean="0"/>
              <a:t>poor</a:t>
            </a:r>
            <a:r>
              <a:rPr lang="fr-FR" dirty="0" smtClean="0"/>
              <a:t> </a:t>
            </a:r>
            <a:r>
              <a:rPr lang="fr-FR" dirty="0" err="1" smtClean="0"/>
              <a:t>aunt</a:t>
            </a:r>
            <a:r>
              <a:rPr lang="fr-FR" dirty="0" smtClean="0"/>
              <a:t> and </a:t>
            </a:r>
            <a:r>
              <a:rPr lang="fr-FR" dirty="0" err="1" smtClean="0"/>
              <a:t>her</a:t>
            </a:r>
            <a:r>
              <a:rPr lang="fr-FR" dirty="0" smtClean="0"/>
              <a:t> </a:t>
            </a:r>
            <a:r>
              <a:rPr lang="fr-FR" dirty="0" err="1" smtClean="0"/>
              <a:t>daughter</a:t>
            </a:r>
            <a:r>
              <a:rPr lang="fr-FR" dirty="0" smtClean="0"/>
              <a:t>. He </a:t>
            </a:r>
            <a:r>
              <a:rPr lang="fr-FR" dirty="0" err="1" smtClean="0"/>
              <a:t>later</a:t>
            </a:r>
            <a:r>
              <a:rPr lang="fr-FR" dirty="0" smtClean="0"/>
              <a:t> </a:t>
            </a:r>
            <a:r>
              <a:rPr lang="fr-FR" dirty="0" err="1" smtClean="0"/>
              <a:t>married</a:t>
            </a:r>
            <a:r>
              <a:rPr lang="fr-FR" dirty="0" smtClean="0"/>
              <a:t> </a:t>
            </a:r>
            <a:r>
              <a:rPr lang="fr-FR" dirty="0" err="1" smtClean="0"/>
              <a:t>his</a:t>
            </a:r>
            <a:r>
              <a:rPr lang="fr-FR" dirty="0" smtClean="0"/>
              <a:t> cousin. </a:t>
            </a:r>
          </a:p>
          <a:p>
            <a:pPr algn="just"/>
            <a:r>
              <a:rPr lang="fr-FR" dirty="0" smtClean="0"/>
              <a:t>He </a:t>
            </a:r>
            <a:r>
              <a:rPr lang="fr-FR" dirty="0" err="1" smtClean="0"/>
              <a:t>wrote</a:t>
            </a:r>
            <a:r>
              <a:rPr lang="fr-FR" dirty="0" smtClean="0"/>
              <a:t> </a:t>
            </a:r>
            <a:r>
              <a:rPr lang="fr-FR" dirty="0" err="1" smtClean="0"/>
              <a:t>many</a:t>
            </a:r>
            <a:r>
              <a:rPr lang="fr-FR" dirty="0" smtClean="0"/>
              <a:t> </a:t>
            </a:r>
            <a:r>
              <a:rPr lang="fr-FR" dirty="0" err="1" smtClean="0"/>
              <a:t>works</a:t>
            </a:r>
            <a:r>
              <a:rPr lang="fr-FR" dirty="0" smtClean="0"/>
              <a:t> and </a:t>
            </a:r>
            <a:r>
              <a:rPr lang="fr-FR" dirty="0" err="1" smtClean="0"/>
              <a:t>become</a:t>
            </a:r>
            <a:r>
              <a:rPr lang="fr-FR" dirty="0" smtClean="0"/>
              <a:t> an editor of the Graham magazine.</a:t>
            </a:r>
          </a:p>
          <a:p>
            <a:pPr algn="just"/>
            <a:r>
              <a:rPr lang="fr-FR" dirty="0" smtClean="0"/>
              <a:t> On </a:t>
            </a:r>
            <a:r>
              <a:rPr lang="fr-FR" dirty="0" err="1" smtClean="0"/>
              <a:t>october</a:t>
            </a:r>
            <a:r>
              <a:rPr lang="fr-FR" dirty="0" smtClean="0"/>
              <a:t> 7, 1849, </a:t>
            </a:r>
            <a:r>
              <a:rPr lang="fr-FR" dirty="0" err="1" smtClean="0"/>
              <a:t>while</a:t>
            </a:r>
            <a:r>
              <a:rPr lang="fr-FR" dirty="0" smtClean="0"/>
              <a:t> in Baltimore, Poe </a:t>
            </a:r>
            <a:r>
              <a:rPr lang="fr-FR" dirty="0" err="1" smtClean="0"/>
              <a:t>died</a:t>
            </a:r>
            <a:r>
              <a:rPr lang="fr-FR" dirty="0" smtClean="0"/>
              <a:t> </a:t>
            </a:r>
            <a:r>
              <a:rPr lang="fr-FR" dirty="0" err="1" smtClean="0"/>
              <a:t>at</a:t>
            </a:r>
            <a:r>
              <a:rPr lang="fr-FR" dirty="0" smtClean="0"/>
              <a:t> the </a:t>
            </a:r>
            <a:r>
              <a:rPr lang="fr-FR" dirty="0" err="1" smtClean="0"/>
              <a:t>age</a:t>
            </a:r>
            <a:r>
              <a:rPr lang="fr-FR" dirty="0" smtClean="0"/>
              <a:t> of 40. There are </a:t>
            </a:r>
            <a:r>
              <a:rPr lang="fr-FR" dirty="0" err="1" smtClean="0"/>
              <a:t>many</a:t>
            </a:r>
            <a:r>
              <a:rPr lang="fr-FR" dirty="0" smtClean="0"/>
              <a:t> </a:t>
            </a:r>
            <a:r>
              <a:rPr lang="fr-FR" dirty="0" err="1" smtClean="0"/>
              <a:t>mysteries</a:t>
            </a:r>
            <a:r>
              <a:rPr lang="fr-FR" dirty="0" smtClean="0"/>
              <a:t> </a:t>
            </a:r>
            <a:r>
              <a:rPr lang="fr-FR" dirty="0" err="1" smtClean="0"/>
              <a:t>concerning</a:t>
            </a:r>
            <a:r>
              <a:rPr lang="fr-FR" dirty="0" smtClean="0"/>
              <a:t> </a:t>
            </a:r>
            <a:r>
              <a:rPr lang="fr-FR" dirty="0" err="1" smtClean="0"/>
              <a:t>Poe’s</a:t>
            </a:r>
            <a:r>
              <a:rPr lang="fr-FR" dirty="0" smtClean="0"/>
              <a:t> </a:t>
            </a:r>
            <a:r>
              <a:rPr lang="fr-FR" dirty="0" err="1" smtClean="0"/>
              <a:t>death</a:t>
            </a:r>
            <a:r>
              <a:rPr lang="fr-FR" dirty="0" smtClean="0"/>
              <a:t>. It has been </a:t>
            </a:r>
            <a:r>
              <a:rPr lang="fr-FR" dirty="0" err="1" smtClean="0"/>
              <a:t>attributed</a:t>
            </a:r>
            <a:r>
              <a:rPr lang="fr-FR" dirty="0" smtClean="0"/>
              <a:t> to «acute congestion of the </a:t>
            </a:r>
            <a:r>
              <a:rPr lang="fr-FR" dirty="0" err="1" smtClean="0"/>
              <a:t>brain</a:t>
            </a:r>
            <a:r>
              <a:rPr lang="fr-FR" dirty="0" smtClean="0"/>
              <a:t>» and   </a:t>
            </a:r>
            <a:r>
              <a:rPr lang="fr-FR" dirty="0" err="1" smtClean="0"/>
              <a:t>drug</a:t>
            </a:r>
            <a:r>
              <a:rPr lang="fr-FR" dirty="0" smtClean="0"/>
              <a:t> and </a:t>
            </a:r>
            <a:r>
              <a:rPr lang="fr-FR" dirty="0" err="1" smtClean="0"/>
              <a:t>alcohol</a:t>
            </a:r>
            <a:r>
              <a:rPr lang="fr-FR" dirty="0" smtClean="0"/>
              <a:t> overdoses.</a:t>
            </a:r>
          </a:p>
          <a:p>
            <a:pPr algn="just"/>
            <a:r>
              <a:rPr lang="en-US" dirty="0"/>
              <a:t>Edgar Allan Poe probably remains, both in his life and in his work, America’s most controversial writer. Numerous biographical and critical studies did not succeed in rectifying the initially distorted “myth” of </a:t>
            </a:r>
            <a:r>
              <a:rPr lang="en-US" dirty="0" smtClean="0"/>
              <a:t>Poe </a:t>
            </a:r>
            <a:r>
              <a:rPr lang="en-US" dirty="0"/>
              <a:t>as a self-destructive, alcoholic, almost demoniac creature. Even today, after much serious research and analysis, the true Poe remains enigmatic and elusive. The same is true of his works.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Gothic</a:t>
            </a:r>
            <a:r>
              <a:rPr lang="fr-FR" dirty="0" smtClean="0"/>
              <a:t> </a:t>
            </a:r>
            <a:r>
              <a:rPr lang="fr-FR" dirty="0" err="1" smtClean="0"/>
              <a:t>literature</a:t>
            </a:r>
            <a:endParaRPr lang="fr-FR" dirty="0"/>
          </a:p>
        </p:txBody>
      </p:sp>
      <p:sp>
        <p:nvSpPr>
          <p:cNvPr id="3" name="Espace réservé du contenu 2"/>
          <p:cNvSpPr>
            <a:spLocks noGrp="1"/>
          </p:cNvSpPr>
          <p:nvPr>
            <p:ph idx="1"/>
          </p:nvPr>
        </p:nvSpPr>
        <p:spPr/>
        <p:txBody>
          <a:bodyPr/>
          <a:lstStyle/>
          <a:p>
            <a:r>
              <a:rPr lang="en-US" dirty="0" smtClean="0"/>
              <a:t> ​Gothic literature is as writing that employs</a:t>
            </a:r>
            <a:r>
              <a:rPr lang="fr-FR" dirty="0" smtClean="0"/>
              <a:t>:</a:t>
            </a:r>
          </a:p>
          <a:p>
            <a:r>
              <a:rPr lang="fr-FR" dirty="0" smtClean="0"/>
              <a:t> </a:t>
            </a:r>
            <a:r>
              <a:rPr lang="en-US" dirty="0" smtClean="0"/>
              <a:t> dark and picturesque scenery </a:t>
            </a:r>
          </a:p>
          <a:p>
            <a:r>
              <a:rPr lang="en-US" dirty="0" smtClean="0"/>
              <a:t>startling and melodramatic narrative devices </a:t>
            </a:r>
          </a:p>
          <a:p>
            <a:r>
              <a:rPr lang="en-US" dirty="0" smtClean="0"/>
              <a:t> an overall atmosphere of exoticism, mystery, fear, and dread.</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just"/>
            <a:r>
              <a:rPr lang="en-US" dirty="0" smtClean="0"/>
              <a:t>Gothic literature developed during the Romantic period in Britain.</a:t>
            </a:r>
          </a:p>
          <a:p>
            <a:pPr algn="just"/>
            <a:r>
              <a:rPr lang="en-US" dirty="0" smtClean="0"/>
              <a:t> the first mention of "Gothic” was in the subtitle of Horace Walpole's 1765 story "The Castle of Otranto: A Gothic Story" which, the British Library says, was meant by the author as a subtle joke. "When he used the word it meant something like ‘barbarous,’ as well as ‘deriving from the Middle Ages.’"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r>
              <a:rPr lang="en-US" dirty="0" smtClean="0"/>
              <a:t>The supernatural elements in stories were captured by America's </a:t>
            </a:r>
            <a:r>
              <a:rPr lang="en-US" dirty="0" smtClean="0">
                <a:hlinkClick r:id="rId2"/>
              </a:rPr>
              <a:t>Edgar Allen Poe</a:t>
            </a:r>
            <a:r>
              <a:rPr lang="en-US" dirty="0" smtClean="0"/>
              <a:t> in the mid-1800s and succeeded like no one else. In Gothic literature, he found a place to explore psychological trauma, the evils of man, and mental illness.</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Elements</a:t>
            </a:r>
            <a:r>
              <a:rPr lang="fr-FR" dirty="0" smtClean="0"/>
              <a:t> of </a:t>
            </a:r>
            <a:r>
              <a:rPr lang="fr-FR" dirty="0" err="1" smtClean="0"/>
              <a:t>Gothic</a:t>
            </a:r>
            <a:r>
              <a:rPr lang="fr-FR" dirty="0" smtClean="0"/>
              <a:t> </a:t>
            </a:r>
            <a:r>
              <a:rPr lang="fr-FR" dirty="0" err="1" smtClean="0"/>
              <a:t>Writing</a:t>
            </a:r>
            <a:endParaRPr lang="fr-FR" dirty="0"/>
          </a:p>
        </p:txBody>
      </p:sp>
      <p:sp>
        <p:nvSpPr>
          <p:cNvPr id="3" name="Espace réservé du contenu 2"/>
          <p:cNvSpPr>
            <a:spLocks noGrp="1"/>
          </p:cNvSpPr>
          <p:nvPr>
            <p:ph idx="1"/>
          </p:nvPr>
        </p:nvSpPr>
        <p:spPr/>
        <p:txBody>
          <a:bodyPr/>
          <a:lstStyle/>
          <a:p>
            <a:r>
              <a:rPr lang="fr-FR" dirty="0" err="1" smtClean="0"/>
              <a:t>Emphasis</a:t>
            </a:r>
            <a:r>
              <a:rPr lang="fr-FR" dirty="0" smtClean="0"/>
              <a:t> on setting</a:t>
            </a:r>
          </a:p>
          <a:p>
            <a:pPr>
              <a:buNone/>
            </a:pPr>
            <a:r>
              <a:rPr lang="fr-FR" dirty="0" smtClean="0"/>
              <a:t>    -</a:t>
            </a:r>
            <a:r>
              <a:rPr lang="fr-FR" dirty="0" err="1" smtClean="0"/>
              <a:t>Exterior</a:t>
            </a:r>
            <a:r>
              <a:rPr lang="fr-FR" dirty="0" smtClean="0"/>
              <a:t>: </a:t>
            </a:r>
            <a:r>
              <a:rPr lang="fr-FR" dirty="0" err="1" smtClean="0"/>
              <a:t>landscape</a:t>
            </a:r>
            <a:r>
              <a:rPr lang="fr-FR" dirty="0" smtClean="0"/>
              <a:t> </a:t>
            </a:r>
          </a:p>
          <a:p>
            <a:pPr>
              <a:buNone/>
            </a:pPr>
            <a:r>
              <a:rPr lang="fr-FR" dirty="0" smtClean="0"/>
              <a:t>    -</a:t>
            </a:r>
            <a:r>
              <a:rPr lang="fr-FR" dirty="0" err="1" smtClean="0"/>
              <a:t>Enterior</a:t>
            </a:r>
            <a:r>
              <a:rPr lang="fr-FR" dirty="0" smtClean="0"/>
              <a:t>: </a:t>
            </a:r>
            <a:r>
              <a:rPr lang="fr-FR" dirty="0" err="1" smtClean="0"/>
              <a:t>houses</a:t>
            </a:r>
            <a:r>
              <a:rPr lang="fr-FR" dirty="0" smtClean="0"/>
              <a:t>  </a:t>
            </a:r>
          </a:p>
          <a:p>
            <a:r>
              <a:rPr lang="fr-FR" dirty="0" smtClean="0"/>
              <a:t>Castle </a:t>
            </a:r>
            <a:r>
              <a:rPr lang="fr-FR" dirty="0" err="1" smtClean="0"/>
              <a:t>like</a:t>
            </a:r>
            <a:r>
              <a:rPr lang="fr-FR" dirty="0" smtClean="0"/>
              <a:t> architecture</a:t>
            </a:r>
          </a:p>
          <a:p>
            <a:r>
              <a:rPr lang="fr-FR" dirty="0" smtClean="0"/>
              <a:t> </a:t>
            </a:r>
            <a:r>
              <a:rPr lang="fr-FR" dirty="0" err="1" smtClean="0"/>
              <a:t>characters</a:t>
            </a:r>
            <a:r>
              <a:rPr lang="fr-FR" dirty="0" smtClean="0"/>
              <a:t> are </a:t>
            </a:r>
            <a:r>
              <a:rPr lang="fr-FR" dirty="0" err="1" smtClean="0"/>
              <a:t>brooding</a:t>
            </a:r>
            <a:r>
              <a:rPr lang="fr-FR" dirty="0" smtClean="0"/>
              <a:t> and </a:t>
            </a:r>
            <a:r>
              <a:rPr lang="fr-FR" dirty="0" err="1" smtClean="0"/>
              <a:t>secretive</a:t>
            </a:r>
            <a:endParaRPr lang="fr-FR" dirty="0" smtClean="0"/>
          </a:p>
          <a:p>
            <a:r>
              <a:rPr lang="fr-FR" dirty="0" err="1" smtClean="0"/>
              <a:t>Buried</a:t>
            </a:r>
            <a:r>
              <a:rPr lang="fr-FR" dirty="0" smtClean="0"/>
              <a:t> </a:t>
            </a:r>
            <a:r>
              <a:rPr lang="fr-FR" dirty="0" err="1" smtClean="0"/>
              <a:t>family</a:t>
            </a:r>
            <a:r>
              <a:rPr lang="fr-FR" dirty="0" smtClean="0"/>
              <a:t> secrets </a:t>
            </a:r>
          </a:p>
          <a:p>
            <a:r>
              <a:rPr lang="fr-FR" dirty="0" smtClean="0"/>
              <a:t>Long </a:t>
            </a:r>
            <a:r>
              <a:rPr lang="fr-FR" dirty="0" err="1" smtClean="0"/>
              <a:t>history</a:t>
            </a:r>
            <a:r>
              <a:rPr lang="fr-FR" dirty="0" smtClean="0"/>
              <a:t> of a </a:t>
            </a:r>
            <a:r>
              <a:rPr lang="fr-FR" dirty="0" err="1" smtClean="0"/>
              <a:t>family</a:t>
            </a:r>
            <a:r>
              <a:rPr lang="fr-FR" dirty="0" smtClean="0"/>
              <a:t> </a:t>
            </a:r>
            <a:r>
              <a:rPr lang="fr-FR" dirty="0" err="1" smtClean="0"/>
              <a:t>tied</a:t>
            </a:r>
            <a:r>
              <a:rPr lang="fr-FR" dirty="0" smtClean="0"/>
              <a:t> to a place</a:t>
            </a:r>
          </a:p>
          <a:p>
            <a:pPr>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a:t>
            </a:r>
            <a:r>
              <a:rPr lang="fr-FR" dirty="0" err="1"/>
              <a:t>F</a:t>
            </a:r>
            <a:r>
              <a:rPr lang="fr-FR" dirty="0" err="1" smtClean="0"/>
              <a:t>all</a:t>
            </a:r>
            <a:r>
              <a:rPr lang="fr-FR" dirty="0" smtClean="0"/>
              <a:t> of the House of </a:t>
            </a:r>
            <a:r>
              <a:rPr lang="fr-FR" dirty="0" err="1" smtClean="0"/>
              <a:t>Usher</a:t>
            </a:r>
            <a:r>
              <a:rPr lang="fr-FR" dirty="0" smtClean="0"/>
              <a:t> </a:t>
            </a:r>
            <a:endParaRPr lang="fr-FR" dirty="0"/>
          </a:p>
        </p:txBody>
      </p:sp>
      <p:sp>
        <p:nvSpPr>
          <p:cNvPr id="3" name="Espace réservé du contenu 2"/>
          <p:cNvSpPr>
            <a:spLocks noGrp="1"/>
          </p:cNvSpPr>
          <p:nvPr>
            <p:ph idx="1"/>
          </p:nvPr>
        </p:nvSpPr>
        <p:spPr/>
        <p:txBody>
          <a:bodyPr/>
          <a:lstStyle/>
          <a:p>
            <a:pPr algn="just"/>
            <a:r>
              <a:rPr lang="fr-FR" dirty="0" smtClean="0"/>
              <a:t>The </a:t>
            </a:r>
            <a:r>
              <a:rPr lang="fr-FR" dirty="0" err="1" smtClean="0"/>
              <a:t>most</a:t>
            </a:r>
            <a:r>
              <a:rPr lang="fr-FR" dirty="0" smtClean="0"/>
              <a:t> </a:t>
            </a:r>
            <a:r>
              <a:rPr lang="fr-FR" dirty="0" err="1" smtClean="0"/>
              <a:t>famous</a:t>
            </a:r>
            <a:r>
              <a:rPr lang="fr-FR" dirty="0" smtClean="0"/>
              <a:t> short story of Edgar Allan Poe </a:t>
            </a:r>
          </a:p>
          <a:p>
            <a:pPr algn="just"/>
            <a:r>
              <a:rPr lang="fr-FR" dirty="0" smtClean="0"/>
              <a:t>It </a:t>
            </a:r>
            <a:r>
              <a:rPr lang="fr-FR" dirty="0" err="1" smtClean="0"/>
              <a:t>is</a:t>
            </a:r>
            <a:r>
              <a:rPr lang="fr-FR" dirty="0" smtClean="0"/>
              <a:t> the </a:t>
            </a:r>
            <a:r>
              <a:rPr lang="fr-FR" dirty="0" err="1" smtClean="0"/>
              <a:t>masterpiece</a:t>
            </a:r>
            <a:r>
              <a:rPr lang="fr-FR" dirty="0" smtClean="0"/>
              <a:t> of American </a:t>
            </a:r>
            <a:r>
              <a:rPr lang="fr-FR" dirty="0" err="1" smtClean="0"/>
              <a:t>Gothic</a:t>
            </a:r>
            <a:r>
              <a:rPr lang="fr-FR" dirty="0" smtClean="0"/>
              <a:t> Fiction. </a:t>
            </a:r>
          </a:p>
          <a:p>
            <a:pPr algn="just"/>
            <a:r>
              <a:rPr lang="fr-FR" dirty="0" err="1" smtClean="0"/>
              <a:t>Gothic</a:t>
            </a:r>
            <a:r>
              <a:rPr lang="fr-FR" dirty="0" smtClean="0"/>
              <a:t> fiction: </a:t>
            </a:r>
            <a:r>
              <a:rPr lang="fr-FR" dirty="0" err="1" smtClean="0"/>
              <a:t>dark</a:t>
            </a:r>
            <a:r>
              <a:rPr lang="fr-FR" dirty="0" smtClean="0"/>
              <a:t>, </a:t>
            </a:r>
            <a:r>
              <a:rPr lang="fr-FR" dirty="0" err="1" smtClean="0"/>
              <a:t>strange</a:t>
            </a:r>
            <a:r>
              <a:rPr lang="fr-FR" dirty="0" smtClean="0"/>
              <a:t>, and </a:t>
            </a:r>
            <a:r>
              <a:rPr lang="fr-FR" dirty="0" err="1" smtClean="0"/>
              <a:t>melodramic</a:t>
            </a:r>
            <a:r>
              <a:rPr lang="fr-FR" dirty="0" smtClean="0"/>
              <a:t> stories </a:t>
            </a:r>
            <a:r>
              <a:rPr lang="fr-FR" dirty="0" err="1" smtClean="0"/>
              <a:t>which</a:t>
            </a:r>
            <a:r>
              <a:rPr lang="fr-FR" dirty="0" smtClean="0"/>
              <a:t> </a:t>
            </a:r>
            <a:r>
              <a:rPr lang="fr-FR" dirty="0" err="1" smtClean="0"/>
              <a:t>lead</a:t>
            </a:r>
            <a:r>
              <a:rPr lang="fr-FR" dirty="0" smtClean="0"/>
              <a:t> to </a:t>
            </a:r>
            <a:r>
              <a:rPr lang="fr-FR" dirty="0" err="1" smtClean="0"/>
              <a:t>something</a:t>
            </a:r>
            <a:r>
              <a:rPr lang="fr-FR" dirty="0" smtClean="0"/>
              <a:t> </a:t>
            </a:r>
            <a:r>
              <a:rPr lang="fr-FR" dirty="0" err="1" smtClean="0"/>
              <a:t>evil</a:t>
            </a:r>
            <a:r>
              <a:rPr lang="fr-FR" dirty="0" smtClean="0"/>
              <a:t>. </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9744</TotalTime>
  <Words>2171</Words>
  <Application>Microsoft Office PowerPoint</Application>
  <PresentationFormat>Affichage à l'écran (4:3)</PresentationFormat>
  <Paragraphs>131</Paragraphs>
  <Slides>31</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31</vt:i4>
      </vt:variant>
    </vt:vector>
  </HeadingPairs>
  <TitlesOfParts>
    <vt:vector size="34" baseType="lpstr">
      <vt:lpstr>Arial</vt:lpstr>
      <vt:lpstr>Calibri</vt:lpstr>
      <vt:lpstr>Thème Office</vt:lpstr>
      <vt:lpstr>The fall of the House of Usher (1839)</vt:lpstr>
      <vt:lpstr>Présentation PowerPoint</vt:lpstr>
      <vt:lpstr>Short Biography of Poe</vt:lpstr>
      <vt:lpstr>Présentation PowerPoint</vt:lpstr>
      <vt:lpstr>Gothic literature</vt:lpstr>
      <vt:lpstr>Présentation PowerPoint</vt:lpstr>
      <vt:lpstr>Présentation PowerPoint</vt:lpstr>
      <vt:lpstr>Elements of Gothic Writing</vt:lpstr>
      <vt:lpstr>The Fall of the House of Usher </vt:lpstr>
      <vt:lpstr>Gothic Fiction Features</vt:lpstr>
      <vt:lpstr>Historical Context</vt:lpstr>
      <vt:lpstr>Societal context </vt:lpstr>
      <vt:lpstr>Main characters </vt:lpstr>
      <vt:lpstr>Point of view</vt:lpstr>
      <vt:lpstr>The story </vt:lpstr>
      <vt:lpstr>Présentation PowerPoint</vt:lpstr>
      <vt:lpstr>Présentation PowerPoint</vt:lpstr>
      <vt:lpstr>Structure and Unity </vt:lpstr>
      <vt:lpstr>Focus</vt:lpstr>
      <vt:lpstr>Symbolism </vt:lpstr>
      <vt:lpstr>Symbols</vt:lpstr>
      <vt:lpstr>Function of the house </vt:lpstr>
      <vt:lpstr>The interior setting of the house</vt:lpstr>
      <vt:lpstr>The Doubling Motif </vt:lpstr>
      <vt:lpstr>Who represents what?</vt:lpstr>
      <vt:lpstr>Présentation PowerPoint</vt:lpstr>
      <vt:lpstr>Présentation PowerPoint</vt:lpstr>
      <vt:lpstr>What is Poe’s point</vt:lpstr>
      <vt:lpstr>Diverse Readings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fall of the House of Usher</dc:title>
  <dc:creator>hp</dc:creator>
  <cp:lastModifiedBy>Utilisateur</cp:lastModifiedBy>
  <cp:revision>14</cp:revision>
  <dcterms:created xsi:type="dcterms:W3CDTF">2018-12-02T18:29:37Z</dcterms:created>
  <dcterms:modified xsi:type="dcterms:W3CDTF">2022-02-15T11:52:09Z</dcterms:modified>
</cp:coreProperties>
</file>