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F325-AA28-47AC-91C6-4A7EEB6EF910}" type="datetimeFigureOut">
              <a:rPr lang="fr-FR" smtClean="0"/>
              <a:pPr/>
              <a:t>28/11/2017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C45DA8E-A9F1-4529-8069-40DED359FC9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F325-AA28-47AC-91C6-4A7EEB6EF910}" type="datetimeFigureOut">
              <a:rPr lang="fr-FR" smtClean="0"/>
              <a:pPr/>
              <a:t>28/11/2017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A8E-A9F1-4529-8069-40DED359FC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F325-AA28-47AC-91C6-4A7EEB6EF910}" type="datetimeFigureOut">
              <a:rPr lang="fr-FR" smtClean="0"/>
              <a:pPr/>
              <a:t>28/11/2017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A8E-A9F1-4529-8069-40DED359FC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F325-AA28-47AC-91C6-4A7EEB6EF910}" type="datetimeFigureOut">
              <a:rPr lang="fr-FR" smtClean="0"/>
              <a:pPr/>
              <a:t>28/11/2017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A8E-A9F1-4529-8069-40DED359FC9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F325-AA28-47AC-91C6-4A7EEB6EF910}" type="datetimeFigureOut">
              <a:rPr lang="fr-FR" smtClean="0"/>
              <a:pPr/>
              <a:t>28/11/2017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45DA8E-A9F1-4529-8069-40DED359FC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F325-AA28-47AC-91C6-4A7EEB6EF910}" type="datetimeFigureOut">
              <a:rPr lang="fr-FR" smtClean="0"/>
              <a:pPr/>
              <a:t>28/11/2017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A8E-A9F1-4529-8069-40DED359FC9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F325-AA28-47AC-91C6-4A7EEB6EF910}" type="datetimeFigureOut">
              <a:rPr lang="fr-FR" smtClean="0"/>
              <a:pPr/>
              <a:t>28/11/2017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A8E-A9F1-4529-8069-40DED359FC9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F325-AA28-47AC-91C6-4A7EEB6EF910}" type="datetimeFigureOut">
              <a:rPr lang="fr-FR" smtClean="0"/>
              <a:pPr/>
              <a:t>28/11/2017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A8E-A9F1-4529-8069-40DED359FC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F325-AA28-47AC-91C6-4A7EEB6EF910}" type="datetimeFigureOut">
              <a:rPr lang="fr-FR" smtClean="0"/>
              <a:pPr/>
              <a:t>28/11/2017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A8E-A9F1-4529-8069-40DED359FC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F325-AA28-47AC-91C6-4A7EEB6EF910}" type="datetimeFigureOut">
              <a:rPr lang="fr-FR" smtClean="0"/>
              <a:pPr/>
              <a:t>28/11/2017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A8E-A9F1-4529-8069-40DED359FC9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F325-AA28-47AC-91C6-4A7EEB6EF910}" type="datetimeFigureOut">
              <a:rPr lang="fr-FR" smtClean="0"/>
              <a:pPr/>
              <a:t>28/11/2017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45DA8E-A9F1-4529-8069-40DED359FC9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75F325-AA28-47AC-91C6-4A7EEB6EF910}" type="datetimeFigureOut">
              <a:rPr lang="fr-FR" smtClean="0"/>
              <a:pPr/>
              <a:t>28/11/2017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C45DA8E-A9F1-4529-8069-40DED359FC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By William Wordsworth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The Tables Turned </a:t>
            </a:r>
            <a:endParaRPr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u="sng" dirty="0" err="1" smtClean="0"/>
              <a:t>Tone</a:t>
            </a:r>
            <a:r>
              <a:rPr lang="fr-FR" u="sng" dirty="0" smtClean="0"/>
              <a:t>: </a:t>
            </a:r>
          </a:p>
          <a:p>
            <a:pPr>
              <a:buNone/>
            </a:pPr>
            <a:r>
              <a:rPr lang="en-US" dirty="0" smtClean="0"/>
              <a:t>The tone that the poet uses is accusatory and somewhat instructive, passionate and optimistic.</a:t>
            </a:r>
          </a:p>
          <a:p>
            <a:pPr>
              <a:buNone/>
            </a:pPr>
            <a:r>
              <a:rPr lang="en-US" dirty="0" smtClean="0"/>
              <a:t>The mood/tone begins playfully when he calls « Up! Up! » to his friend to beg for his attention. </a:t>
            </a:r>
          </a:p>
          <a:p>
            <a:pPr>
              <a:buNone/>
            </a:pPr>
            <a:r>
              <a:rPr lang="en-US" dirty="0" smtClean="0"/>
              <a:t>The tone of the speaker shifts from this hopeful voice to  a one forceful in the seventh stanza, when he says, « we murder to dissect » </a:t>
            </a:r>
          </a:p>
          <a:p>
            <a:pPr>
              <a:buNone/>
            </a:pPr>
            <a:r>
              <a:rPr lang="en-US" dirty="0" smtClean="0"/>
              <a:t> The last stanza changes in tone when the poet ends on a more hopeful note and asks his friend to follow his words and heart and trust as the ultimate teacher.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NATURE AS A TEACHER</a:t>
            </a:r>
          </a:p>
          <a:p>
            <a:pPr>
              <a:buNone/>
            </a:pPr>
            <a:r>
              <a:rPr lang="en-US" dirty="0" smtClean="0"/>
              <a:t> the poem shows that the education one can receive from experiencing nature is superior to the one learned from books. </a:t>
            </a:r>
          </a:p>
          <a:p>
            <a:pPr>
              <a:buNone/>
            </a:pPr>
            <a:r>
              <a:rPr lang="en-US" dirty="0" smtClean="0"/>
              <a:t>It persuades the listener to learn from nature and be part of it instead of the philosophy of books. </a:t>
            </a:r>
          </a:p>
          <a:p>
            <a:pPr>
              <a:buNone/>
            </a:pPr>
            <a:r>
              <a:rPr lang="en-US" dirty="0" smtClean="0"/>
              <a:t>It prompts people to go back to and revere what has been forgotten, nature. 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William Wordsworth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2000240"/>
            <a:ext cx="7772400" cy="4019560"/>
          </a:xfrm>
        </p:spPr>
        <p:txBody>
          <a:bodyPr/>
          <a:lstStyle/>
          <a:p>
            <a:r>
              <a:rPr lang="fr-FR" dirty="0" smtClean="0"/>
              <a:t>He </a:t>
            </a:r>
            <a:r>
              <a:rPr lang="fr-FR" dirty="0" err="1" smtClean="0"/>
              <a:t>lived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1770 to 1850 and </a:t>
            </a:r>
            <a:r>
              <a:rPr lang="fr-FR" dirty="0" err="1" smtClean="0"/>
              <a:t>spent</a:t>
            </a:r>
            <a:r>
              <a:rPr lang="fr-FR" dirty="0" smtClean="0"/>
              <a:t> </a:t>
            </a:r>
            <a:r>
              <a:rPr lang="fr-FR" dirty="0" err="1" smtClean="0"/>
              <a:t>most</a:t>
            </a:r>
            <a:r>
              <a:rPr lang="fr-FR" dirty="0" smtClean="0"/>
              <a:t> of </a:t>
            </a:r>
            <a:r>
              <a:rPr lang="fr-FR" dirty="0" err="1" smtClean="0"/>
              <a:t>his</a:t>
            </a:r>
            <a:r>
              <a:rPr lang="fr-FR" dirty="0" smtClean="0"/>
              <a:t> life in Lake District in </a:t>
            </a:r>
            <a:r>
              <a:rPr lang="fr-FR" dirty="0" err="1" smtClean="0"/>
              <a:t>North</a:t>
            </a:r>
            <a:r>
              <a:rPr lang="fr-FR" dirty="0" smtClean="0"/>
              <a:t> </a:t>
            </a:r>
            <a:r>
              <a:rPr lang="fr-FR" dirty="0" err="1" smtClean="0"/>
              <a:t>England</a:t>
            </a:r>
            <a:r>
              <a:rPr lang="fr-FR" dirty="0" smtClean="0"/>
              <a:t>. </a:t>
            </a:r>
          </a:p>
          <a:p>
            <a:r>
              <a:rPr lang="fr-FR" dirty="0" err="1" smtClean="0"/>
              <a:t>Graduated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Cambridge </a:t>
            </a:r>
            <a:r>
              <a:rPr lang="fr-FR" dirty="0" err="1" smtClean="0"/>
              <a:t>university</a:t>
            </a:r>
            <a:r>
              <a:rPr lang="fr-FR" dirty="0" smtClean="0"/>
              <a:t>. </a:t>
            </a:r>
          </a:p>
          <a:p>
            <a:r>
              <a:rPr lang="fr-FR" dirty="0" smtClean="0"/>
              <a:t>He </a:t>
            </a:r>
            <a:r>
              <a:rPr lang="fr-FR" dirty="0" err="1" smtClean="0"/>
              <a:t>published</a:t>
            </a:r>
            <a:r>
              <a:rPr lang="fr-FR" dirty="0" smtClean="0"/>
              <a:t> </a:t>
            </a:r>
            <a:r>
              <a:rPr lang="fr-FR" dirty="0" err="1" smtClean="0"/>
              <a:t>Lyrical</a:t>
            </a:r>
            <a:r>
              <a:rPr lang="fr-FR" dirty="0" smtClean="0"/>
              <a:t> </a:t>
            </a:r>
            <a:r>
              <a:rPr lang="fr-FR" dirty="0" err="1" smtClean="0"/>
              <a:t>Ballads</a:t>
            </a:r>
            <a:r>
              <a:rPr lang="fr-FR" dirty="0" smtClean="0"/>
              <a:t> in 1798. </a:t>
            </a:r>
          </a:p>
          <a:p>
            <a:r>
              <a:rPr lang="fr-FR" dirty="0" smtClean="0"/>
              <a:t>He </a:t>
            </a:r>
            <a:r>
              <a:rPr lang="fr-FR" dirty="0" err="1" smtClean="0"/>
              <a:t>lived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the </a:t>
            </a:r>
            <a:r>
              <a:rPr lang="fr-FR" dirty="0" err="1" smtClean="0"/>
              <a:t>Romantic</a:t>
            </a:r>
            <a:r>
              <a:rPr lang="fr-FR" dirty="0" smtClean="0"/>
              <a:t> </a:t>
            </a:r>
            <a:r>
              <a:rPr lang="fr-FR" dirty="0" err="1" smtClean="0"/>
              <a:t>Period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title</a:t>
            </a:r>
            <a:r>
              <a:rPr lang="fr-FR" dirty="0" smtClean="0"/>
              <a:t> and </a:t>
            </a:r>
            <a:r>
              <a:rPr lang="fr-FR" dirty="0" err="1" smtClean="0"/>
              <a:t>Subtitle</a:t>
            </a:r>
            <a:r>
              <a:rPr lang="fr-FR" dirty="0" smtClean="0"/>
              <a:t>: </a:t>
            </a:r>
            <a:r>
              <a:rPr lang="en-US" dirty="0" smtClean="0"/>
              <a:t>“An Evening Scene on the Same Subject ”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2071678"/>
            <a:ext cx="7772400" cy="3948122"/>
          </a:xfrm>
        </p:spPr>
        <p:txBody>
          <a:bodyPr/>
          <a:lstStyle/>
          <a:p>
            <a:r>
              <a:rPr lang="en-US" dirty="0" smtClean="0"/>
              <a:t>The poem is a follow up to “Expostulation and Reply”, the poem </a:t>
            </a:r>
            <a:r>
              <a:rPr lang="en-US" dirty="0"/>
              <a:t>W</a:t>
            </a:r>
            <a:r>
              <a:rPr lang="en-US" dirty="0" smtClean="0"/>
              <a:t>ordsworth published before this one. </a:t>
            </a:r>
          </a:p>
          <a:p>
            <a:r>
              <a:rPr lang="en-US" dirty="0" smtClean="0"/>
              <a:t>The title foreshadows a debate in the poem and how it is an ongoing debate from a previous subject.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first stanza repeats, “up! up! My friend,” twice, inferring that the speaker is trying to cheer up or wake up this friend. </a:t>
            </a:r>
          </a:p>
          <a:p>
            <a:r>
              <a:rPr lang="en-US" dirty="0" smtClean="0"/>
              <a:t>The second stanza illustrates the beautiful natural surroundings that this friend is missing out. </a:t>
            </a:r>
          </a:p>
          <a:p>
            <a:r>
              <a:rPr lang="en-US" dirty="0" smtClean="0"/>
              <a:t>The third and fourth stanza have references to music (woodland linnet, music, </a:t>
            </a:r>
            <a:r>
              <a:rPr lang="en-US" dirty="0" err="1" smtClean="0"/>
              <a:t>throstle</a:t>
            </a:r>
            <a:r>
              <a:rPr lang="en-US" dirty="0" smtClean="0"/>
              <a:t> sings).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fifth stanza informs the reader, or friend, that the world has it all. </a:t>
            </a:r>
          </a:p>
          <a:p>
            <a:r>
              <a:rPr lang="en-US" dirty="0" smtClean="0"/>
              <a:t>The sixth claims that an impulse from a wood can teach you more than a book. </a:t>
            </a:r>
          </a:p>
          <a:p>
            <a:r>
              <a:rPr lang="en-US" dirty="0" smtClean="0"/>
              <a:t>The final two stanzas are different from the rest in that they are more powerful and demanding as Wordsworth proclaims, « we murder to dissect ».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tables </a:t>
            </a:r>
            <a:r>
              <a:rPr lang="en-US" dirty="0" smtClean="0"/>
              <a:t>Turned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poem promotes learning through experience and living in nature. </a:t>
            </a:r>
          </a:p>
          <a:p>
            <a:r>
              <a:rPr lang="en-US" dirty="0" smtClean="0"/>
              <a:t>The speaker desires for students to « quit their books » and « let Nature be your teacher » </a:t>
            </a:r>
          </a:p>
          <a:p>
            <a:r>
              <a:rPr lang="en-US" dirty="0" smtClean="0"/>
              <a:t>Wordsworth creates a speaker that believes that there is a great deal more to be learned from experience than can ever be found in books. The poem suggests an education that is a practical one</a:t>
            </a:r>
            <a:r>
              <a:rPr lang="fr-FR" dirty="0" smtClean="0"/>
              <a:t>.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poem illustrates Wordsworth’s view about where one should gain education. </a:t>
            </a:r>
          </a:p>
          <a:p>
            <a:r>
              <a:rPr lang="en-US" dirty="0" smtClean="0"/>
              <a:t>The importance of nature being the true teacher over books and science is explained to the friend/reader. </a:t>
            </a:r>
          </a:p>
          <a:p>
            <a:r>
              <a:rPr lang="en-US" dirty="0" smtClean="0"/>
              <a:t>The poem continually conveys the expression carpe diem, or « seize the day ».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Poetic</a:t>
            </a:r>
            <a:r>
              <a:rPr lang="fr-FR" dirty="0" smtClean="0"/>
              <a:t> </a:t>
            </a:r>
            <a:r>
              <a:rPr lang="fr-FR" dirty="0" err="1" smtClean="0"/>
              <a:t>devices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u="sng" dirty="0" err="1" smtClean="0"/>
              <a:t>pesonification</a:t>
            </a:r>
            <a:r>
              <a:rPr lang="fr-FR" u="sng" dirty="0" smtClean="0"/>
              <a:t>: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«  Let Nature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teacher</a:t>
            </a:r>
            <a:r>
              <a:rPr lang="fr-FR" dirty="0" smtClean="0"/>
              <a:t> », « </a:t>
            </a:r>
            <a:r>
              <a:rPr lang="fr-FR" dirty="0" err="1" smtClean="0"/>
              <a:t>Above</a:t>
            </a:r>
            <a:r>
              <a:rPr lang="fr-FR" dirty="0" smtClean="0"/>
              <a:t> the </a:t>
            </a:r>
            <a:r>
              <a:rPr lang="fr-FR" dirty="0" err="1" smtClean="0"/>
              <a:t>mountains</a:t>
            </a:r>
            <a:r>
              <a:rPr lang="fr-FR" dirty="0" smtClean="0"/>
              <a:t> </a:t>
            </a:r>
            <a:r>
              <a:rPr lang="fr-FR" dirty="0" err="1" smtClean="0"/>
              <a:t>head</a:t>
            </a:r>
            <a:r>
              <a:rPr lang="fr-FR" dirty="0" smtClean="0"/>
              <a:t> »</a:t>
            </a:r>
          </a:p>
          <a:p>
            <a:pPr>
              <a:buNone/>
            </a:pPr>
            <a:r>
              <a:rPr lang="fr-FR" u="sng" dirty="0" err="1" smtClean="0"/>
              <a:t>Alliteration</a:t>
            </a:r>
            <a:r>
              <a:rPr lang="fr-FR" u="sng" dirty="0" smtClean="0"/>
              <a:t>:</a:t>
            </a:r>
          </a:p>
          <a:p>
            <a:pPr>
              <a:buNone/>
            </a:pPr>
            <a:r>
              <a:rPr lang="fr-FR" dirty="0" smtClean="0"/>
              <a:t>« </a:t>
            </a:r>
            <a:r>
              <a:rPr lang="fr-FR" dirty="0" err="1" smtClean="0"/>
              <a:t>Toil</a:t>
            </a:r>
            <a:r>
              <a:rPr lang="fr-FR" dirty="0" smtClean="0"/>
              <a:t> and trouble », « World of </a:t>
            </a:r>
            <a:r>
              <a:rPr lang="fr-FR" dirty="0" err="1" smtClean="0"/>
              <a:t>ready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r>
              <a:rPr lang="fr-FR" dirty="0" smtClean="0"/>
              <a:t> » 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/>
          <a:lstStyle/>
          <a:p>
            <a:r>
              <a:rPr lang="en-US" u="sng" dirty="0" smtClean="0"/>
              <a:t>Stanza pattern:</a:t>
            </a:r>
          </a:p>
          <a:p>
            <a:pPr>
              <a:buNone/>
            </a:pPr>
            <a:r>
              <a:rPr lang="en-US" dirty="0" smtClean="0"/>
              <a:t> the poem is lyric poem which expresses emotions. It is constructed of eight ballad stanza and total of 32 lines of interlocking rhymes (</a:t>
            </a:r>
            <a:r>
              <a:rPr lang="en-US" dirty="0" err="1" smtClean="0"/>
              <a:t>abab</a:t>
            </a:r>
            <a:r>
              <a:rPr lang="en-US" dirty="0" smtClean="0"/>
              <a:t>). Each stanza flows equally except for the seventh stanza which somewhat irregular in rhythm (iambic tetrameter).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Personnalisé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92D050"/>
      </a:accent1>
      <a:accent2>
        <a:srgbClr val="B0CCB0"/>
      </a:accent2>
      <a:accent3>
        <a:srgbClr val="A8CDD7"/>
      </a:accent3>
      <a:accent4>
        <a:srgbClr val="C0BEAF"/>
      </a:accent4>
      <a:accent5>
        <a:srgbClr val="B1A35A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18016</TotalTime>
  <Words>423</Words>
  <Application>Microsoft Office PowerPoint</Application>
  <PresentationFormat>Affichage à l'écran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Capitaux</vt:lpstr>
      <vt:lpstr>The Tables Turned </vt:lpstr>
      <vt:lpstr>William Wordsworth</vt:lpstr>
      <vt:lpstr>The title and Subtitle: “An Evening Scene on the Same Subject ”</vt:lpstr>
      <vt:lpstr>Summary</vt:lpstr>
      <vt:lpstr>Diapositive 5</vt:lpstr>
      <vt:lpstr>The tables Turned </vt:lpstr>
      <vt:lpstr>Diapositive 7</vt:lpstr>
      <vt:lpstr>Poetic devices </vt:lpstr>
      <vt:lpstr>Diapositive 9</vt:lpstr>
      <vt:lpstr>Diapositive 10</vt:lpstr>
      <vt:lpstr>theme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Tables Turned </dc:title>
  <dc:creator>hp</dc:creator>
  <cp:lastModifiedBy>hp</cp:lastModifiedBy>
  <cp:revision>6</cp:revision>
  <dcterms:created xsi:type="dcterms:W3CDTF">2017-10-08T15:56:00Z</dcterms:created>
  <dcterms:modified xsi:type="dcterms:W3CDTF">2017-11-28T16:33:01Z</dcterms:modified>
</cp:coreProperties>
</file>