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2" r:id="rId3"/>
    <p:sldId id="268" r:id="rId4"/>
    <p:sldId id="269" r:id="rId5"/>
    <p:sldId id="270" r:id="rId6"/>
    <p:sldId id="271" r:id="rId7"/>
    <p:sldId id="258" r:id="rId8"/>
    <p:sldId id="259" r:id="rId9"/>
    <p:sldId id="260" r:id="rId10"/>
    <p:sldId id="261" r:id="rId11"/>
    <p:sldId id="262" r:id="rId12"/>
    <p:sldId id="263" r:id="rId13"/>
    <p:sldId id="264" r:id="rId14"/>
    <p:sldId id="265" r:id="rId15"/>
    <p:sldId id="266" r:id="rId16"/>
    <p:sldId id="267"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CA23732E-80C4-4B1F-823B-5514C39E8955}" type="slidenum">
              <a:rPr lang="fr-FR" smtClean="0"/>
              <a:pPr/>
              <a:t>‹#›</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A23732E-80C4-4B1F-823B-5514C39E8955}"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DFFD877-4E94-41AF-B09E-0194BE9EA395}" type="datetimeFigureOut">
              <a:rPr lang="fr-FR" smtClean="0"/>
              <a:pPr/>
              <a:t>04/01/2021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23732E-80C4-4B1F-823B-5514C39E895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DFFD877-4E94-41AF-B09E-0194BE9EA395}" type="datetimeFigureOut">
              <a:rPr lang="fr-FR" smtClean="0"/>
              <a:pPr/>
              <a:t>04/01/2021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A23732E-80C4-4B1F-823B-5514C39E8955}" type="slidenum">
              <a:rPr lang="fr-FR" smtClean="0"/>
              <a:pPr/>
              <a:t>‹#›</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parknotes.com/poetry/tennyson/section4.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Tithonus</a:t>
            </a:r>
            <a:r>
              <a:rPr lang="fr-FR" dirty="0" smtClean="0"/>
              <a:t> </a:t>
            </a:r>
            <a:endParaRPr lang="fr-FR" dirty="0"/>
          </a:p>
        </p:txBody>
      </p:sp>
      <p:sp>
        <p:nvSpPr>
          <p:cNvPr id="3" name="Sous-titre 2"/>
          <p:cNvSpPr>
            <a:spLocks noGrp="1"/>
          </p:cNvSpPr>
          <p:nvPr>
            <p:ph type="subTitle" idx="1"/>
          </p:nvPr>
        </p:nvSpPr>
        <p:spPr/>
        <p:txBody>
          <a:bodyPr/>
          <a:lstStyle/>
          <a:p>
            <a:r>
              <a:rPr lang="fr-FR" dirty="0" smtClean="0"/>
              <a:t>By Alfred Lord Tennyson</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en-US" dirty="0" smtClean="0"/>
              <a:t>Third Stanza</a:t>
            </a:r>
            <a:endParaRPr lang="en-US" dirty="0"/>
          </a:p>
        </p:txBody>
      </p:sp>
      <p:sp>
        <p:nvSpPr>
          <p:cNvPr id="3" name="Espace réservé du contenu 2"/>
          <p:cNvSpPr>
            <a:spLocks noGrp="1"/>
          </p:cNvSpPr>
          <p:nvPr>
            <p:ph idx="1"/>
          </p:nvPr>
        </p:nvSpPr>
        <p:spPr>
          <a:xfrm>
            <a:off x="457200" y="1142984"/>
            <a:ext cx="8229600" cy="4983179"/>
          </a:xfrm>
        </p:spPr>
        <p:txBody>
          <a:bodyPr>
            <a:normAutofit fontScale="55000" lnSpcReduction="20000"/>
          </a:bodyPr>
          <a:lstStyle/>
          <a:p>
            <a:pPr fontAlgn="base"/>
            <a:r>
              <a:rPr lang="en-US" dirty="0"/>
              <a:t> A soft air fans the cloud apart; there comes </a:t>
            </a:r>
            <a:br>
              <a:rPr lang="en-US" dirty="0"/>
            </a:br>
            <a:endParaRPr lang="en-US" dirty="0"/>
          </a:p>
          <a:p>
            <a:pPr fontAlgn="base"/>
            <a:r>
              <a:rPr lang="en-US" dirty="0"/>
              <a:t>A glimpse of that dark world where I was born. </a:t>
            </a:r>
            <a:br>
              <a:rPr lang="en-US" dirty="0"/>
            </a:br>
            <a:endParaRPr lang="en-US" dirty="0"/>
          </a:p>
          <a:p>
            <a:pPr fontAlgn="base"/>
            <a:r>
              <a:rPr lang="en-US" dirty="0"/>
              <a:t>Once more the old mysterious glimmer steals </a:t>
            </a:r>
            <a:br>
              <a:rPr lang="en-US" dirty="0"/>
            </a:br>
            <a:endParaRPr lang="en-US" dirty="0"/>
          </a:p>
          <a:p>
            <a:pPr fontAlgn="base"/>
            <a:r>
              <a:rPr lang="en-US" dirty="0"/>
              <a:t>From thy pure brows, and from thy shoulders pure, </a:t>
            </a:r>
            <a:br>
              <a:rPr lang="en-US" dirty="0"/>
            </a:br>
            <a:endParaRPr lang="en-US" dirty="0"/>
          </a:p>
          <a:p>
            <a:pPr fontAlgn="base"/>
            <a:r>
              <a:rPr lang="en-US" dirty="0"/>
              <a:t>And bosom beating with a heart </a:t>
            </a:r>
            <a:r>
              <a:rPr lang="en-US" dirty="0" err="1"/>
              <a:t>renew'd</a:t>
            </a:r>
            <a:r>
              <a:rPr lang="en-US" dirty="0"/>
              <a:t>. </a:t>
            </a:r>
            <a:br>
              <a:rPr lang="en-US" dirty="0"/>
            </a:br>
            <a:endParaRPr lang="en-US" dirty="0"/>
          </a:p>
          <a:p>
            <a:pPr fontAlgn="base"/>
            <a:r>
              <a:rPr lang="en-US" dirty="0"/>
              <a:t>Thy cheek begins to redden thro' the gloom, </a:t>
            </a:r>
            <a:br>
              <a:rPr lang="en-US" dirty="0"/>
            </a:br>
            <a:endParaRPr lang="en-US" dirty="0"/>
          </a:p>
          <a:p>
            <a:pPr fontAlgn="base"/>
            <a:r>
              <a:rPr lang="en-US" dirty="0"/>
              <a:t>Thy sweet eyes brighten slowly close to mine, </a:t>
            </a:r>
            <a:br>
              <a:rPr lang="en-US" dirty="0"/>
            </a:br>
            <a:endParaRPr lang="en-US" dirty="0"/>
          </a:p>
          <a:p>
            <a:pPr fontAlgn="base"/>
            <a:r>
              <a:rPr lang="en-US" dirty="0"/>
              <a:t>Ere yet they blind the stars, and the wild team </a:t>
            </a:r>
            <a:br>
              <a:rPr lang="en-US" dirty="0"/>
            </a:br>
            <a:endParaRPr lang="en-US" dirty="0"/>
          </a:p>
          <a:p>
            <a:pPr fontAlgn="base"/>
            <a:r>
              <a:rPr lang="en-US" dirty="0"/>
              <a:t>Which love thee, yearning for thy yoke, arise, </a:t>
            </a:r>
            <a:br>
              <a:rPr lang="en-US" dirty="0"/>
            </a:br>
            <a:endParaRPr lang="en-US" dirty="0"/>
          </a:p>
          <a:p>
            <a:pPr fontAlgn="base"/>
            <a:r>
              <a:rPr lang="en-US" dirty="0"/>
              <a:t>And shake the darkness from their </a:t>
            </a:r>
            <a:r>
              <a:rPr lang="en-US" dirty="0" err="1"/>
              <a:t>loosen'd</a:t>
            </a:r>
            <a:r>
              <a:rPr lang="en-US" dirty="0"/>
              <a:t> manes, </a:t>
            </a:r>
            <a:br>
              <a:rPr lang="en-US" dirty="0"/>
            </a:br>
            <a:endParaRPr lang="en-US" dirty="0"/>
          </a:p>
          <a:p>
            <a:pPr fontAlgn="base"/>
            <a:r>
              <a:rPr lang="en-US" dirty="0"/>
              <a:t>And beat the twilight into flakes of fire. </a:t>
            </a:r>
          </a:p>
          <a:p>
            <a:endParaRPr lang="fr-FR" dirty="0"/>
          </a:p>
        </p:txBody>
      </p:sp>
      <p:sp>
        <p:nvSpPr>
          <p:cNvPr id="4" name="Accolade fermante 3"/>
          <p:cNvSpPr/>
          <p:nvPr/>
        </p:nvSpPr>
        <p:spPr>
          <a:xfrm>
            <a:off x="5360179" y="1159186"/>
            <a:ext cx="500066" cy="500066"/>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5" name="Rectangle à coins arrondis 4"/>
          <p:cNvSpPr/>
          <p:nvPr/>
        </p:nvSpPr>
        <p:spPr>
          <a:xfrm>
            <a:off x="5860245" y="1055261"/>
            <a:ext cx="3000396" cy="80576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Negative place where there are many constrictions</a:t>
            </a:r>
            <a:endParaRPr lang="en-US" dirty="0"/>
          </a:p>
        </p:txBody>
      </p:sp>
      <p:sp>
        <p:nvSpPr>
          <p:cNvPr id="6" name="Accolade fermante 5"/>
          <p:cNvSpPr/>
          <p:nvPr/>
        </p:nvSpPr>
        <p:spPr>
          <a:xfrm>
            <a:off x="5317085" y="3789040"/>
            <a:ext cx="500066" cy="1500198"/>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7" name="Rectangle à coins arrondis 6"/>
          <p:cNvSpPr/>
          <p:nvPr/>
        </p:nvSpPr>
        <p:spPr>
          <a:xfrm>
            <a:off x="6357950" y="3645024"/>
            <a:ext cx="1928826" cy="135561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Her eyes were so bright and full of beauty that they amaze everyone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Fourth Stanza</a:t>
            </a:r>
            <a:endParaRPr lang="en-US" dirty="0"/>
          </a:p>
        </p:txBody>
      </p:sp>
      <p:sp>
        <p:nvSpPr>
          <p:cNvPr id="3" name="Espace réservé du contenu 2"/>
          <p:cNvSpPr>
            <a:spLocks noGrp="1"/>
          </p:cNvSpPr>
          <p:nvPr>
            <p:ph idx="1"/>
          </p:nvPr>
        </p:nvSpPr>
        <p:spPr/>
        <p:txBody>
          <a:bodyPr/>
          <a:lstStyle/>
          <a:p>
            <a:pPr fontAlgn="base"/>
            <a:r>
              <a:rPr lang="en-US" dirty="0"/>
              <a:t> </a:t>
            </a:r>
            <a:r>
              <a:rPr lang="en-US" sz="2400" dirty="0"/>
              <a:t>Lo! ever thus thou </a:t>
            </a:r>
            <a:r>
              <a:rPr lang="en-US" sz="2400" dirty="0" err="1"/>
              <a:t>growest</a:t>
            </a:r>
            <a:r>
              <a:rPr lang="en-US" sz="2400" dirty="0"/>
              <a:t> beautiful </a:t>
            </a:r>
            <a:br>
              <a:rPr lang="en-US" sz="2400" dirty="0"/>
            </a:br>
            <a:endParaRPr lang="en-US" sz="2400" dirty="0"/>
          </a:p>
          <a:p>
            <a:pPr fontAlgn="base"/>
            <a:r>
              <a:rPr lang="en-US" sz="2400" dirty="0"/>
              <a:t>In silence, then before </a:t>
            </a:r>
            <a:r>
              <a:rPr lang="en-US" sz="2400" dirty="0" err="1"/>
              <a:t>thine</a:t>
            </a:r>
            <a:r>
              <a:rPr lang="en-US" sz="2400" dirty="0"/>
              <a:t> answer given </a:t>
            </a:r>
            <a:br>
              <a:rPr lang="en-US" sz="2400" dirty="0"/>
            </a:br>
            <a:endParaRPr lang="en-US" sz="2400" dirty="0"/>
          </a:p>
          <a:p>
            <a:pPr fontAlgn="base"/>
            <a:r>
              <a:rPr lang="en-US" sz="2400" dirty="0" err="1"/>
              <a:t>Departest</a:t>
            </a:r>
            <a:r>
              <a:rPr lang="en-US" sz="2400" dirty="0"/>
              <a:t>, and thy tears are on my cheek. </a:t>
            </a:r>
          </a:p>
          <a:p>
            <a:endParaRPr lang="fr-FR" sz="2400" dirty="0"/>
          </a:p>
        </p:txBody>
      </p:sp>
      <p:cxnSp>
        <p:nvCxnSpPr>
          <p:cNvPr id="5" name="Connecteur droit avec flèche 4"/>
          <p:cNvCxnSpPr/>
          <p:nvPr/>
        </p:nvCxnSpPr>
        <p:spPr>
          <a:xfrm>
            <a:off x="6072198" y="214311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6643702" y="1600200"/>
            <a:ext cx="1960746" cy="82866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Aurora </a:t>
            </a:r>
            <a:r>
              <a:rPr lang="fr-FR" dirty="0" err="1" smtClean="0"/>
              <a:t>is</a:t>
            </a:r>
            <a:r>
              <a:rPr lang="fr-FR" dirty="0" smtClean="0"/>
              <a:t> </a:t>
            </a:r>
            <a:r>
              <a:rPr lang="fr-FR" dirty="0" err="1" smtClean="0"/>
              <a:t>always</a:t>
            </a:r>
            <a:r>
              <a:rPr lang="fr-FR" dirty="0" smtClean="0"/>
              <a:t> </a:t>
            </a:r>
            <a:r>
              <a:rPr lang="fr-FR" dirty="0" err="1" smtClean="0"/>
              <a:t>getting</a:t>
            </a:r>
            <a:r>
              <a:rPr lang="fr-FR" dirty="0" smtClean="0"/>
              <a:t> </a:t>
            </a:r>
            <a:r>
              <a:rPr lang="fr-FR" dirty="0" err="1" smtClean="0"/>
              <a:t>beautiful</a:t>
            </a:r>
            <a:endParaRPr lang="fr-FR" dirty="0"/>
          </a:p>
        </p:txBody>
      </p:sp>
      <p:cxnSp>
        <p:nvCxnSpPr>
          <p:cNvPr id="8" name="Connecteur droit avec flèche 7"/>
          <p:cNvCxnSpPr/>
          <p:nvPr/>
        </p:nvCxnSpPr>
        <p:spPr>
          <a:xfrm>
            <a:off x="6215074" y="3857628"/>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6858016" y="2924944"/>
            <a:ext cx="1571636" cy="293294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Aurora </a:t>
            </a:r>
            <a:r>
              <a:rPr lang="fr-FR" dirty="0" err="1" smtClean="0"/>
              <a:t>feels</a:t>
            </a:r>
            <a:r>
              <a:rPr lang="fr-FR" dirty="0" smtClean="0"/>
              <a:t> </a:t>
            </a:r>
            <a:r>
              <a:rPr lang="fr-FR" dirty="0" err="1" smtClean="0"/>
              <a:t>so</a:t>
            </a:r>
            <a:r>
              <a:rPr lang="fr-FR" dirty="0" smtClean="0"/>
              <a:t> </a:t>
            </a:r>
            <a:r>
              <a:rPr lang="fr-FR" dirty="0" err="1" smtClean="0"/>
              <a:t>bad</a:t>
            </a:r>
            <a:r>
              <a:rPr lang="fr-FR" dirty="0" smtClean="0"/>
              <a:t> about </a:t>
            </a:r>
            <a:r>
              <a:rPr lang="fr-FR" dirty="0" err="1" smtClean="0"/>
              <a:t>making</a:t>
            </a:r>
            <a:r>
              <a:rPr lang="fr-FR" dirty="0" smtClean="0"/>
              <a:t> </a:t>
            </a:r>
            <a:r>
              <a:rPr lang="fr-FR" dirty="0" err="1" smtClean="0"/>
              <a:t>him</a:t>
            </a:r>
            <a:r>
              <a:rPr lang="fr-FR" dirty="0" smtClean="0"/>
              <a:t> </a:t>
            </a:r>
            <a:r>
              <a:rPr lang="fr-FR" dirty="0" err="1" smtClean="0"/>
              <a:t>immortal</a:t>
            </a:r>
            <a:r>
              <a:rPr lang="fr-FR" dirty="0" smtClean="0"/>
              <a:t> and </a:t>
            </a:r>
            <a:r>
              <a:rPr lang="fr-FR" dirty="0" err="1" smtClean="0"/>
              <a:t>does</a:t>
            </a:r>
            <a:r>
              <a:rPr lang="fr-FR" dirty="0" smtClean="0"/>
              <a:t> not </a:t>
            </a:r>
            <a:r>
              <a:rPr lang="fr-FR" dirty="0" err="1" smtClean="0"/>
              <a:t>want</a:t>
            </a:r>
            <a:r>
              <a:rPr lang="fr-FR" dirty="0" smtClean="0"/>
              <a:t> to admit </a:t>
            </a:r>
            <a:r>
              <a:rPr lang="fr-FR" dirty="0" err="1" smtClean="0"/>
              <a:t>that</a:t>
            </a:r>
            <a:r>
              <a:rPr lang="fr-FR" dirty="0" smtClean="0"/>
              <a:t> </a:t>
            </a:r>
            <a:r>
              <a:rPr lang="fr-FR" dirty="0" err="1" smtClean="0"/>
              <a:t>she</a:t>
            </a:r>
            <a:r>
              <a:rPr lang="fr-FR" dirty="0" smtClean="0"/>
              <a:t> </a:t>
            </a:r>
            <a:r>
              <a:rPr lang="fr-FR" dirty="0" err="1" smtClean="0"/>
              <a:t>can</a:t>
            </a:r>
            <a:r>
              <a:rPr lang="fr-FR" dirty="0" smtClean="0"/>
              <a:t> not </a:t>
            </a:r>
            <a:r>
              <a:rPr lang="fr-FR" dirty="0" err="1" smtClean="0"/>
              <a:t>retrieve</a:t>
            </a:r>
            <a:r>
              <a:rPr lang="fr-FR" dirty="0" smtClean="0"/>
              <a:t> </a:t>
            </a:r>
            <a:r>
              <a:rPr lang="fr-FR" dirty="0" err="1" smtClean="0"/>
              <a:t>her</a:t>
            </a:r>
            <a:r>
              <a:rPr lang="fr-FR" dirty="0" smtClean="0"/>
              <a:t> </a:t>
            </a:r>
            <a:r>
              <a:rPr lang="fr-FR" dirty="0" err="1" smtClean="0"/>
              <a:t>giftt</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en-US" dirty="0" smtClean="0"/>
              <a:t>Fifth Stanza</a:t>
            </a:r>
            <a:endParaRPr lang="en-US" dirty="0"/>
          </a:p>
        </p:txBody>
      </p:sp>
      <p:sp>
        <p:nvSpPr>
          <p:cNvPr id="3" name="Espace réservé du contenu 2"/>
          <p:cNvSpPr>
            <a:spLocks noGrp="1"/>
          </p:cNvSpPr>
          <p:nvPr>
            <p:ph idx="1"/>
          </p:nvPr>
        </p:nvSpPr>
        <p:spPr>
          <a:xfrm>
            <a:off x="457200" y="1214422"/>
            <a:ext cx="8229600" cy="4911741"/>
          </a:xfrm>
        </p:spPr>
        <p:txBody>
          <a:bodyPr/>
          <a:lstStyle/>
          <a:p>
            <a:pPr fontAlgn="base"/>
            <a:r>
              <a:rPr lang="en-US" sz="2400" dirty="0"/>
              <a:t>Why wilt thou ever scare me with thy tears, </a:t>
            </a:r>
            <a:br>
              <a:rPr lang="en-US" sz="2400" dirty="0"/>
            </a:br>
            <a:endParaRPr lang="en-US" sz="2400" dirty="0"/>
          </a:p>
          <a:p>
            <a:pPr fontAlgn="base"/>
            <a:r>
              <a:rPr lang="en-US" sz="2400" dirty="0"/>
              <a:t>And make me tremble lest a saying learnt, </a:t>
            </a:r>
            <a:br>
              <a:rPr lang="en-US" sz="2400" dirty="0"/>
            </a:br>
            <a:endParaRPr lang="en-US" sz="2400" dirty="0"/>
          </a:p>
          <a:p>
            <a:pPr fontAlgn="base"/>
            <a:r>
              <a:rPr lang="en-US" sz="2400" dirty="0"/>
              <a:t>In days far-off, on that dark earth, be true? </a:t>
            </a:r>
            <a:br>
              <a:rPr lang="en-US" sz="2400" dirty="0"/>
            </a:br>
            <a:endParaRPr lang="en-US" sz="2400" dirty="0"/>
          </a:p>
          <a:p>
            <a:pPr fontAlgn="base"/>
            <a:r>
              <a:rPr lang="en-US" sz="2400" dirty="0"/>
              <a:t>'The Gods themselves cannot recall their gifts.' </a:t>
            </a:r>
          </a:p>
          <a:p>
            <a:endParaRPr lang="fr-FR" dirty="0"/>
          </a:p>
        </p:txBody>
      </p:sp>
      <p:cxnSp>
        <p:nvCxnSpPr>
          <p:cNvPr id="5" name="Connecteur droit avec flèche 4"/>
          <p:cNvCxnSpPr/>
          <p:nvPr/>
        </p:nvCxnSpPr>
        <p:spPr>
          <a:xfrm>
            <a:off x="6286512" y="178592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6786578" y="714356"/>
            <a:ext cx="1928826" cy="235745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Tithonus</a:t>
            </a:r>
            <a:r>
              <a:rPr lang="fr-FR" dirty="0" smtClean="0"/>
              <a:t> </a:t>
            </a:r>
            <a:r>
              <a:rPr lang="fr-FR" dirty="0" err="1" smtClean="0"/>
              <a:t>is</a:t>
            </a:r>
            <a:r>
              <a:rPr lang="fr-FR" dirty="0" smtClean="0"/>
              <a:t> </a:t>
            </a:r>
            <a:r>
              <a:rPr lang="fr-FR" dirty="0" err="1" smtClean="0"/>
              <a:t>scared</a:t>
            </a:r>
            <a:r>
              <a:rPr lang="fr-FR" dirty="0" smtClean="0"/>
              <a:t> and </a:t>
            </a:r>
            <a:r>
              <a:rPr lang="fr-FR" dirty="0" err="1" smtClean="0"/>
              <a:t>recognizes</a:t>
            </a:r>
            <a:r>
              <a:rPr lang="fr-FR" dirty="0" smtClean="0"/>
              <a:t> </a:t>
            </a:r>
            <a:r>
              <a:rPr lang="fr-FR" dirty="0" err="1" smtClean="0"/>
              <a:t>that</a:t>
            </a:r>
            <a:r>
              <a:rPr lang="fr-FR" dirty="0" smtClean="0"/>
              <a:t> </a:t>
            </a:r>
            <a:r>
              <a:rPr lang="fr-FR" dirty="0" err="1" smtClean="0"/>
              <a:t>it</a:t>
            </a:r>
            <a:r>
              <a:rPr lang="fr-FR" dirty="0" smtClean="0"/>
              <a:t> </a:t>
            </a:r>
            <a:r>
              <a:rPr lang="fr-FR" dirty="0" err="1" smtClean="0"/>
              <a:t>is</a:t>
            </a:r>
            <a:r>
              <a:rPr lang="fr-FR" dirty="0" smtClean="0"/>
              <a:t> </a:t>
            </a:r>
            <a:r>
              <a:rPr lang="fr-FR" dirty="0" err="1" smtClean="0"/>
              <a:t>bad</a:t>
            </a:r>
            <a:r>
              <a:rPr lang="fr-FR" dirty="0" smtClean="0"/>
              <a:t> </a:t>
            </a:r>
            <a:r>
              <a:rPr lang="fr-FR" dirty="0" err="1" smtClean="0"/>
              <a:t>because</a:t>
            </a:r>
            <a:r>
              <a:rPr lang="fr-FR" dirty="0" smtClean="0"/>
              <a:t> </a:t>
            </a:r>
            <a:r>
              <a:rPr lang="fr-FR" dirty="0" err="1" smtClean="0"/>
              <a:t>each</a:t>
            </a:r>
            <a:r>
              <a:rPr lang="fr-FR" dirty="0" smtClean="0"/>
              <a:t> time </a:t>
            </a:r>
            <a:r>
              <a:rPr lang="fr-FR" dirty="0" err="1" smtClean="0"/>
              <a:t>he</a:t>
            </a:r>
            <a:r>
              <a:rPr lang="fr-FR" dirty="0" smtClean="0"/>
              <a:t> </a:t>
            </a:r>
            <a:r>
              <a:rPr lang="fr-FR" dirty="0" err="1" smtClean="0"/>
              <a:t>asks</a:t>
            </a:r>
            <a:r>
              <a:rPr lang="fr-FR" dirty="0" smtClean="0"/>
              <a:t> Aurora </a:t>
            </a:r>
            <a:r>
              <a:rPr lang="fr-FR" dirty="0" err="1" smtClean="0"/>
              <a:t>she</a:t>
            </a:r>
            <a:r>
              <a:rPr lang="fr-FR" dirty="0" smtClean="0"/>
              <a:t> cries </a:t>
            </a:r>
            <a:r>
              <a:rPr lang="fr-FR" dirty="0" err="1" smtClean="0"/>
              <a:t>without</a:t>
            </a:r>
            <a:r>
              <a:rPr lang="fr-FR" dirty="0" smtClean="0"/>
              <a:t> </a:t>
            </a:r>
            <a:r>
              <a:rPr lang="fr-FR" dirty="0" err="1" smtClean="0"/>
              <a:t>responding</a:t>
            </a:r>
            <a:r>
              <a:rPr lang="fr-FR" dirty="0" smtClean="0"/>
              <a:t> </a:t>
            </a:r>
            <a:endParaRPr lang="fr-FR" dirty="0"/>
          </a:p>
        </p:txBody>
      </p:sp>
      <p:cxnSp>
        <p:nvCxnSpPr>
          <p:cNvPr id="8" name="Connecteur droit avec flèche 7"/>
          <p:cNvCxnSpPr/>
          <p:nvPr/>
        </p:nvCxnSpPr>
        <p:spPr>
          <a:xfrm>
            <a:off x="6715140" y="4500570"/>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7215206" y="3857628"/>
            <a:ext cx="1500198" cy="207170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Aurora </a:t>
            </a:r>
            <a:r>
              <a:rPr lang="fr-FR" dirty="0" err="1" smtClean="0"/>
              <a:t>admits</a:t>
            </a:r>
            <a:r>
              <a:rPr lang="fr-FR" dirty="0" smtClean="0"/>
              <a:t> to </a:t>
            </a:r>
            <a:r>
              <a:rPr lang="fr-FR" dirty="0" err="1" smtClean="0"/>
              <a:t>him</a:t>
            </a:r>
            <a:r>
              <a:rPr lang="fr-FR" dirty="0" smtClean="0"/>
              <a:t>  </a:t>
            </a:r>
            <a:r>
              <a:rPr lang="fr-FR" dirty="0" err="1" smtClean="0"/>
              <a:t>that</a:t>
            </a:r>
            <a:r>
              <a:rPr lang="fr-FR" dirty="0" smtClean="0"/>
              <a:t> no one </a:t>
            </a:r>
            <a:r>
              <a:rPr lang="fr-FR" dirty="0" err="1" smtClean="0"/>
              <a:t>can</a:t>
            </a:r>
            <a:r>
              <a:rPr lang="fr-FR" dirty="0" smtClean="0"/>
              <a:t> </a:t>
            </a:r>
            <a:r>
              <a:rPr lang="fr-FR" dirty="0" err="1" smtClean="0"/>
              <a:t>save</a:t>
            </a:r>
            <a:r>
              <a:rPr lang="fr-FR" dirty="0" smtClean="0"/>
              <a:t> </a:t>
            </a:r>
            <a:r>
              <a:rPr lang="fr-FR" dirty="0" err="1" smtClean="0"/>
              <a:t>him</a:t>
            </a:r>
            <a:r>
              <a:rPr lang="fr-FR" dirty="0" smtClean="0"/>
              <a:t> and undo </a:t>
            </a:r>
            <a:r>
              <a:rPr lang="fr-FR" dirty="0" err="1" smtClean="0"/>
              <a:t>his</a:t>
            </a:r>
            <a:r>
              <a:rPr lang="fr-FR" dirty="0" smtClean="0"/>
              <a:t> </a:t>
            </a:r>
            <a:r>
              <a:rPr lang="fr-FR" dirty="0" err="1" smtClean="0"/>
              <a:t>wish</a:t>
            </a:r>
            <a:r>
              <a:rPr lang="fr-FR" dirty="0" smtClean="0"/>
              <a:t>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lstStyle/>
          <a:p>
            <a:pPr algn="l"/>
            <a:r>
              <a:rPr lang="fr-FR" dirty="0" err="1" smtClean="0"/>
              <a:t>Sixth</a:t>
            </a:r>
            <a:r>
              <a:rPr lang="fr-FR" dirty="0" smtClean="0"/>
              <a:t> </a:t>
            </a:r>
            <a:r>
              <a:rPr lang="fr-FR" dirty="0" err="1" smtClean="0"/>
              <a:t>Stanza</a:t>
            </a:r>
            <a:endParaRPr lang="fr-FR" dirty="0"/>
          </a:p>
        </p:txBody>
      </p:sp>
      <p:sp>
        <p:nvSpPr>
          <p:cNvPr id="3" name="Espace réservé du contenu 2"/>
          <p:cNvSpPr>
            <a:spLocks noGrp="1"/>
          </p:cNvSpPr>
          <p:nvPr>
            <p:ph idx="1"/>
          </p:nvPr>
        </p:nvSpPr>
        <p:spPr>
          <a:xfrm>
            <a:off x="457200" y="785794"/>
            <a:ext cx="8229600" cy="5340369"/>
          </a:xfrm>
        </p:spPr>
        <p:txBody>
          <a:bodyPr>
            <a:normAutofit fontScale="47500" lnSpcReduction="20000"/>
          </a:bodyPr>
          <a:lstStyle/>
          <a:p>
            <a:pPr fontAlgn="base"/>
            <a:r>
              <a:rPr lang="en-US" dirty="0"/>
              <a:t>Ay me! ay me! with what another heart </a:t>
            </a:r>
            <a:br>
              <a:rPr lang="en-US" dirty="0"/>
            </a:br>
            <a:endParaRPr lang="en-US" dirty="0"/>
          </a:p>
          <a:p>
            <a:pPr fontAlgn="base"/>
            <a:r>
              <a:rPr lang="en-US" dirty="0"/>
              <a:t>In days far-off, and with what other eyes </a:t>
            </a:r>
            <a:br>
              <a:rPr lang="en-US" dirty="0"/>
            </a:br>
            <a:endParaRPr lang="en-US" dirty="0"/>
          </a:p>
          <a:p>
            <a:pPr fontAlgn="base"/>
            <a:r>
              <a:rPr lang="en-US" dirty="0"/>
              <a:t>I used to watch—if I be he that </a:t>
            </a:r>
            <a:r>
              <a:rPr lang="en-US" dirty="0" err="1"/>
              <a:t>watch'd</a:t>
            </a:r>
            <a:r>
              <a:rPr lang="en-US" dirty="0"/>
              <a:t>— </a:t>
            </a:r>
            <a:br>
              <a:rPr lang="en-US" dirty="0"/>
            </a:br>
            <a:endParaRPr lang="en-US" dirty="0"/>
          </a:p>
          <a:p>
            <a:pPr fontAlgn="base"/>
            <a:r>
              <a:rPr lang="en-US" dirty="0"/>
              <a:t>The lucid outline forming round thee; saw </a:t>
            </a:r>
            <a:br>
              <a:rPr lang="en-US" dirty="0"/>
            </a:br>
            <a:endParaRPr lang="en-US" dirty="0"/>
          </a:p>
          <a:p>
            <a:pPr fontAlgn="base"/>
            <a:r>
              <a:rPr lang="en-US" dirty="0"/>
              <a:t>The dim curls kindle into sunny rings; </a:t>
            </a:r>
            <a:br>
              <a:rPr lang="en-US" dirty="0"/>
            </a:br>
            <a:endParaRPr lang="en-US" dirty="0"/>
          </a:p>
          <a:p>
            <a:pPr fontAlgn="base"/>
            <a:r>
              <a:rPr lang="en-US" dirty="0"/>
              <a:t>Changed with thy mystic change, and felt my blood </a:t>
            </a:r>
            <a:br>
              <a:rPr lang="en-US" dirty="0"/>
            </a:br>
            <a:endParaRPr lang="en-US" dirty="0"/>
          </a:p>
          <a:p>
            <a:pPr fontAlgn="base"/>
            <a:r>
              <a:rPr lang="en-US" dirty="0"/>
              <a:t>Glow with the glow that slowly </a:t>
            </a:r>
            <a:r>
              <a:rPr lang="en-US" dirty="0" err="1"/>
              <a:t>crimson'd</a:t>
            </a:r>
            <a:r>
              <a:rPr lang="en-US" dirty="0"/>
              <a:t> all </a:t>
            </a:r>
            <a:br>
              <a:rPr lang="en-US" dirty="0"/>
            </a:br>
            <a:endParaRPr lang="en-US" dirty="0"/>
          </a:p>
          <a:p>
            <a:pPr fontAlgn="base"/>
            <a:r>
              <a:rPr lang="en-US" dirty="0"/>
              <a:t>Thy presence and thy portals, while I lay, </a:t>
            </a:r>
            <a:br>
              <a:rPr lang="en-US" dirty="0"/>
            </a:br>
            <a:endParaRPr lang="en-US" dirty="0"/>
          </a:p>
          <a:p>
            <a:pPr fontAlgn="base"/>
            <a:r>
              <a:rPr lang="en-US" dirty="0"/>
              <a:t>Mouth, forehead, eyelids, growing dewy-warm </a:t>
            </a:r>
            <a:br>
              <a:rPr lang="en-US" dirty="0"/>
            </a:br>
            <a:endParaRPr lang="en-US" dirty="0"/>
          </a:p>
          <a:p>
            <a:pPr fontAlgn="base"/>
            <a:r>
              <a:rPr lang="en-US" dirty="0"/>
              <a:t>With kisses balmier than half-opening buds </a:t>
            </a:r>
            <a:br>
              <a:rPr lang="en-US" dirty="0"/>
            </a:br>
            <a:endParaRPr lang="en-US" dirty="0"/>
          </a:p>
          <a:p>
            <a:pPr fontAlgn="base"/>
            <a:r>
              <a:rPr lang="en-US" dirty="0"/>
              <a:t>Of April, and could hear the lips that </a:t>
            </a:r>
            <a:r>
              <a:rPr lang="en-US" dirty="0" err="1"/>
              <a:t>kiss'd</a:t>
            </a:r>
            <a:r>
              <a:rPr lang="en-US" dirty="0"/>
              <a:t> </a:t>
            </a:r>
            <a:br>
              <a:rPr lang="en-US" dirty="0"/>
            </a:br>
            <a:endParaRPr lang="en-US" dirty="0"/>
          </a:p>
          <a:p>
            <a:pPr fontAlgn="base"/>
            <a:r>
              <a:rPr lang="en-US" dirty="0"/>
              <a:t>Whispering I knew not what of wild and sweet, </a:t>
            </a:r>
            <a:br>
              <a:rPr lang="en-US" dirty="0"/>
            </a:br>
            <a:endParaRPr lang="en-US" dirty="0"/>
          </a:p>
          <a:p>
            <a:pPr fontAlgn="base"/>
            <a:r>
              <a:rPr lang="en-US" dirty="0"/>
              <a:t>Like that strange song I heard Apollo sing, </a:t>
            </a:r>
            <a:br>
              <a:rPr lang="en-US" dirty="0"/>
            </a:br>
            <a:endParaRPr lang="en-US" dirty="0"/>
          </a:p>
          <a:p>
            <a:pPr fontAlgn="base"/>
            <a:r>
              <a:rPr lang="en-US" dirty="0"/>
              <a:t>While Ilion like a mist rose into towers. </a:t>
            </a:r>
          </a:p>
          <a:p>
            <a:endParaRPr lang="fr-FR" dirty="0"/>
          </a:p>
        </p:txBody>
      </p:sp>
      <p:cxnSp>
        <p:nvCxnSpPr>
          <p:cNvPr id="5" name="Connecteur droit avec flèche 4"/>
          <p:cNvCxnSpPr/>
          <p:nvPr/>
        </p:nvCxnSpPr>
        <p:spPr>
          <a:xfrm>
            <a:off x="4000496" y="928670"/>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4929190" y="0"/>
            <a:ext cx="3571900" cy="107157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Why</a:t>
            </a:r>
            <a:r>
              <a:rPr lang="fr-FR" dirty="0" smtClean="0"/>
              <a:t> me! He </a:t>
            </a:r>
            <a:r>
              <a:rPr lang="fr-FR" dirty="0" err="1" smtClean="0"/>
              <a:t>repeats</a:t>
            </a:r>
            <a:r>
              <a:rPr lang="fr-FR" dirty="0" smtClean="0"/>
              <a:t>  </a:t>
            </a:r>
            <a:r>
              <a:rPr lang="fr-FR" dirty="0" err="1" smtClean="0"/>
              <a:t>this</a:t>
            </a:r>
            <a:r>
              <a:rPr lang="fr-FR" dirty="0" smtClean="0"/>
              <a:t> as </a:t>
            </a:r>
            <a:r>
              <a:rPr lang="fr-FR" dirty="0" err="1" smtClean="0"/>
              <a:t>he</a:t>
            </a:r>
            <a:r>
              <a:rPr lang="fr-FR" dirty="0" smtClean="0"/>
              <a:t> </a:t>
            </a:r>
            <a:r>
              <a:rPr lang="fr-FR" dirty="0" err="1" smtClean="0"/>
              <a:t>is</a:t>
            </a:r>
            <a:r>
              <a:rPr lang="fr-FR" dirty="0" smtClean="0"/>
              <a:t> </a:t>
            </a:r>
            <a:r>
              <a:rPr lang="fr-FR" dirty="0" err="1" smtClean="0"/>
              <a:t>angry</a:t>
            </a:r>
            <a:r>
              <a:rPr lang="fr-FR" dirty="0" smtClean="0"/>
              <a:t> and </a:t>
            </a:r>
            <a:r>
              <a:rPr lang="fr-FR" dirty="0" err="1" smtClean="0"/>
              <a:t>upset</a:t>
            </a:r>
            <a:r>
              <a:rPr lang="fr-FR" dirty="0" smtClean="0"/>
              <a:t> </a:t>
            </a:r>
            <a:r>
              <a:rPr lang="fr-FR" dirty="0" err="1" smtClean="0"/>
              <a:t>thinking</a:t>
            </a:r>
            <a:r>
              <a:rPr lang="fr-FR" dirty="0" smtClean="0"/>
              <a:t> </a:t>
            </a:r>
            <a:r>
              <a:rPr lang="fr-FR" dirty="0" err="1" smtClean="0"/>
              <a:t>that</a:t>
            </a:r>
            <a:r>
              <a:rPr lang="fr-FR" dirty="0" smtClean="0"/>
              <a:t> </a:t>
            </a:r>
            <a:r>
              <a:rPr lang="fr-FR" dirty="0" err="1" smtClean="0"/>
              <a:t>he</a:t>
            </a:r>
            <a:r>
              <a:rPr lang="fr-FR" dirty="0" smtClean="0"/>
              <a:t> </a:t>
            </a:r>
            <a:r>
              <a:rPr lang="fr-FR" dirty="0" err="1" smtClean="0"/>
              <a:t>never</a:t>
            </a:r>
            <a:r>
              <a:rPr lang="fr-FR" dirty="0" smtClean="0"/>
              <a:t> </a:t>
            </a:r>
            <a:r>
              <a:rPr lang="fr-FR" dirty="0" err="1" smtClean="0"/>
              <a:t>deserved</a:t>
            </a:r>
            <a:r>
              <a:rPr lang="fr-FR" dirty="0" smtClean="0"/>
              <a:t> </a:t>
            </a:r>
            <a:r>
              <a:rPr lang="fr-FR" dirty="0" err="1" smtClean="0"/>
              <a:t>this</a:t>
            </a:r>
            <a:r>
              <a:rPr lang="fr-FR" dirty="0" smtClean="0"/>
              <a:t> to </a:t>
            </a:r>
            <a:r>
              <a:rPr lang="fr-FR" dirty="0" err="1" smtClean="0"/>
              <a:t>happen</a:t>
            </a:r>
            <a:endParaRPr lang="fr-FR" dirty="0"/>
          </a:p>
        </p:txBody>
      </p:sp>
      <p:cxnSp>
        <p:nvCxnSpPr>
          <p:cNvPr id="8" name="Connecteur droit avec flèche 7"/>
          <p:cNvCxnSpPr/>
          <p:nvPr/>
        </p:nvCxnSpPr>
        <p:spPr>
          <a:xfrm>
            <a:off x="4110030" y="1366221"/>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4500562" y="1285860"/>
            <a:ext cx="4357718" cy="10001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He </a:t>
            </a:r>
            <a:r>
              <a:rPr lang="fr-FR" dirty="0" err="1" smtClean="0"/>
              <a:t>used</a:t>
            </a:r>
            <a:r>
              <a:rPr lang="fr-FR" dirty="0" smtClean="0"/>
              <a:t> to </a:t>
            </a:r>
            <a:r>
              <a:rPr lang="fr-FR" dirty="0" err="1" smtClean="0"/>
              <a:t>be</a:t>
            </a:r>
            <a:r>
              <a:rPr lang="fr-FR" dirty="0" smtClean="0"/>
              <a:t> </a:t>
            </a:r>
            <a:r>
              <a:rPr lang="fr-FR" dirty="0" err="1" smtClean="0"/>
              <a:t>someone</a:t>
            </a:r>
            <a:r>
              <a:rPr lang="fr-FR" dirty="0" smtClean="0"/>
              <a:t> </a:t>
            </a:r>
            <a:r>
              <a:rPr lang="fr-FR" dirty="0" err="1" smtClean="0"/>
              <a:t>completely</a:t>
            </a:r>
            <a:r>
              <a:rPr lang="fr-FR" dirty="0" smtClean="0"/>
              <a:t> </a:t>
            </a:r>
            <a:r>
              <a:rPr lang="fr-FR" dirty="0" err="1" smtClean="0"/>
              <a:t>different</a:t>
            </a:r>
            <a:r>
              <a:rPr lang="fr-FR" dirty="0" smtClean="0"/>
              <a:t> but </a:t>
            </a:r>
            <a:r>
              <a:rPr lang="fr-FR" dirty="0" err="1" smtClean="0"/>
              <a:t>this</a:t>
            </a:r>
            <a:r>
              <a:rPr lang="fr-FR" dirty="0" smtClean="0"/>
              <a:t> </a:t>
            </a:r>
            <a:r>
              <a:rPr lang="fr-FR" dirty="0" err="1" smtClean="0"/>
              <a:t>wish</a:t>
            </a:r>
            <a:r>
              <a:rPr lang="fr-FR" dirty="0" smtClean="0"/>
              <a:t> has </a:t>
            </a:r>
            <a:r>
              <a:rPr lang="fr-FR" dirty="0" err="1" smtClean="0"/>
              <a:t>now</a:t>
            </a:r>
            <a:r>
              <a:rPr lang="fr-FR" dirty="0" smtClean="0"/>
              <a:t> </a:t>
            </a:r>
            <a:r>
              <a:rPr lang="fr-FR" dirty="0" err="1" smtClean="0"/>
              <a:t>changed</a:t>
            </a:r>
            <a:r>
              <a:rPr lang="fr-FR" dirty="0" smtClean="0"/>
              <a:t> </a:t>
            </a:r>
            <a:r>
              <a:rPr lang="fr-FR" dirty="0" err="1" smtClean="0"/>
              <a:t>him</a:t>
            </a:r>
            <a:endParaRPr lang="fr-FR" dirty="0"/>
          </a:p>
        </p:txBody>
      </p:sp>
      <p:cxnSp>
        <p:nvCxnSpPr>
          <p:cNvPr id="11" name="Connecteur droit avec flèche 10"/>
          <p:cNvCxnSpPr/>
          <p:nvPr/>
        </p:nvCxnSpPr>
        <p:spPr>
          <a:xfrm>
            <a:off x="4543396" y="353204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5143504" y="3214686"/>
            <a:ext cx="3571900" cy="57150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List of facial </a:t>
            </a:r>
            <a:r>
              <a:rPr lang="fr-FR" dirty="0" err="1" smtClean="0"/>
              <a:t>features</a:t>
            </a:r>
            <a:r>
              <a:rPr lang="fr-FR" dirty="0" smtClean="0"/>
              <a:t> </a:t>
            </a:r>
            <a:r>
              <a:rPr lang="fr-FR" dirty="0" err="1" smtClean="0"/>
              <a:t>showing</a:t>
            </a:r>
            <a:r>
              <a:rPr lang="fr-FR" dirty="0" smtClean="0"/>
              <a:t> </a:t>
            </a:r>
            <a:r>
              <a:rPr lang="fr-FR" dirty="0" err="1" smtClean="0"/>
              <a:t>that</a:t>
            </a:r>
            <a:r>
              <a:rPr lang="fr-FR" dirty="0" smtClean="0"/>
              <a:t> </a:t>
            </a:r>
            <a:r>
              <a:rPr lang="fr-FR" dirty="0" err="1" smtClean="0"/>
              <a:t>it</a:t>
            </a:r>
            <a:r>
              <a:rPr lang="fr-FR" dirty="0" smtClean="0"/>
              <a:t> </a:t>
            </a:r>
            <a:r>
              <a:rPr lang="fr-FR" dirty="0" err="1" smtClean="0"/>
              <a:t>affected</a:t>
            </a:r>
            <a:r>
              <a:rPr lang="fr-FR" dirty="0" smtClean="0"/>
              <a:t> </a:t>
            </a:r>
            <a:r>
              <a:rPr lang="fr-FR" dirty="0" err="1" smtClean="0"/>
              <a:t>everything</a:t>
            </a:r>
            <a:r>
              <a:rPr lang="fr-FR" dirty="0" smtClean="0"/>
              <a:t> </a:t>
            </a:r>
            <a:endParaRPr lang="fr-FR" dirty="0"/>
          </a:p>
        </p:txBody>
      </p:sp>
      <p:cxnSp>
        <p:nvCxnSpPr>
          <p:cNvPr id="14" name="Connecteur droit avec flèche 13"/>
          <p:cNvCxnSpPr/>
          <p:nvPr/>
        </p:nvCxnSpPr>
        <p:spPr>
          <a:xfrm>
            <a:off x="4214810" y="5214950"/>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Rectangle à coins arrondis 14"/>
          <p:cNvSpPr/>
          <p:nvPr/>
        </p:nvSpPr>
        <p:spPr>
          <a:xfrm>
            <a:off x="5214942" y="4929198"/>
            <a:ext cx="3500462" cy="4286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The </a:t>
            </a:r>
            <a:r>
              <a:rPr lang="fr-FR" dirty="0" err="1" smtClean="0"/>
              <a:t>God</a:t>
            </a:r>
            <a:r>
              <a:rPr lang="fr-FR" dirty="0" smtClean="0"/>
              <a:t> of music and </a:t>
            </a:r>
            <a:r>
              <a:rPr lang="fr-FR" dirty="0" err="1" smtClean="0"/>
              <a:t>medecine</a:t>
            </a:r>
            <a:r>
              <a:rPr lang="fr-FR" dirty="0" smtClean="0"/>
              <a:t>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en-US" dirty="0" smtClean="0"/>
              <a:t>Seventh Stanza</a:t>
            </a:r>
            <a:endParaRPr lang="en-US" dirty="0"/>
          </a:p>
        </p:txBody>
      </p:sp>
      <p:sp>
        <p:nvSpPr>
          <p:cNvPr id="3" name="Espace réservé du contenu 2"/>
          <p:cNvSpPr>
            <a:spLocks noGrp="1"/>
          </p:cNvSpPr>
          <p:nvPr>
            <p:ph idx="1"/>
          </p:nvPr>
        </p:nvSpPr>
        <p:spPr>
          <a:xfrm>
            <a:off x="457200" y="928670"/>
            <a:ext cx="8229600" cy="5197493"/>
          </a:xfrm>
        </p:spPr>
        <p:txBody>
          <a:bodyPr>
            <a:normAutofit fontScale="47500" lnSpcReduction="20000"/>
          </a:bodyPr>
          <a:lstStyle/>
          <a:p>
            <a:pPr fontAlgn="base"/>
            <a:r>
              <a:rPr lang="en-US" dirty="0"/>
              <a:t>Yet hold me not for ever in </a:t>
            </a:r>
            <a:r>
              <a:rPr lang="en-US" dirty="0" err="1"/>
              <a:t>thine</a:t>
            </a:r>
            <a:r>
              <a:rPr lang="en-US" dirty="0"/>
              <a:t> East: </a:t>
            </a:r>
            <a:br>
              <a:rPr lang="en-US" dirty="0"/>
            </a:br>
            <a:endParaRPr lang="en-US" dirty="0"/>
          </a:p>
          <a:p>
            <a:pPr fontAlgn="base"/>
            <a:r>
              <a:rPr lang="en-US" dirty="0"/>
              <a:t>How can my nature longer mix with </a:t>
            </a:r>
            <a:r>
              <a:rPr lang="en-US" dirty="0" err="1"/>
              <a:t>thine</a:t>
            </a:r>
            <a:r>
              <a:rPr lang="en-US" dirty="0"/>
              <a:t>? </a:t>
            </a:r>
            <a:br>
              <a:rPr lang="en-US" dirty="0"/>
            </a:br>
            <a:endParaRPr lang="en-US" dirty="0"/>
          </a:p>
          <a:p>
            <a:pPr fontAlgn="base"/>
            <a:r>
              <a:rPr lang="en-US" dirty="0"/>
              <a:t>Coldly thy rosy shadows bathe me, cold </a:t>
            </a:r>
            <a:br>
              <a:rPr lang="en-US" dirty="0"/>
            </a:br>
            <a:endParaRPr lang="en-US" dirty="0"/>
          </a:p>
          <a:p>
            <a:pPr fontAlgn="base"/>
            <a:r>
              <a:rPr lang="en-US" dirty="0"/>
              <a:t>Are all thy lights, and cold my wrinkled feet </a:t>
            </a:r>
            <a:br>
              <a:rPr lang="en-US" dirty="0"/>
            </a:br>
            <a:endParaRPr lang="en-US" dirty="0"/>
          </a:p>
          <a:p>
            <a:pPr fontAlgn="base"/>
            <a:r>
              <a:rPr lang="en-US" dirty="0"/>
              <a:t>Upon thy glimmering thresholds, when the steam </a:t>
            </a:r>
            <a:br>
              <a:rPr lang="en-US" dirty="0"/>
            </a:br>
            <a:endParaRPr lang="en-US" dirty="0"/>
          </a:p>
          <a:p>
            <a:pPr fontAlgn="base"/>
            <a:r>
              <a:rPr lang="en-US" dirty="0"/>
              <a:t>Floats up from those dim fields about the homes </a:t>
            </a:r>
            <a:br>
              <a:rPr lang="en-US" dirty="0"/>
            </a:br>
            <a:endParaRPr lang="en-US" dirty="0"/>
          </a:p>
          <a:p>
            <a:pPr fontAlgn="base"/>
            <a:r>
              <a:rPr lang="en-US" dirty="0"/>
              <a:t>Of happy men that have the power to die, </a:t>
            </a:r>
            <a:br>
              <a:rPr lang="en-US" dirty="0"/>
            </a:br>
            <a:endParaRPr lang="en-US" dirty="0"/>
          </a:p>
          <a:p>
            <a:pPr fontAlgn="base"/>
            <a:r>
              <a:rPr lang="en-US" dirty="0"/>
              <a:t>And grassy barrows of the happier dead. </a:t>
            </a:r>
            <a:br>
              <a:rPr lang="en-US" dirty="0"/>
            </a:br>
            <a:endParaRPr lang="en-US" dirty="0"/>
          </a:p>
          <a:p>
            <a:pPr fontAlgn="base"/>
            <a:r>
              <a:rPr lang="en-US" dirty="0"/>
              <a:t>Release me, and restore me to the ground; </a:t>
            </a:r>
            <a:r>
              <a:rPr lang="en-US" dirty="0" smtClean="0"/>
              <a:t> </a:t>
            </a:r>
            <a:r>
              <a:rPr lang="en-US" dirty="0"/>
              <a:t/>
            </a:r>
            <a:br>
              <a:rPr lang="en-US" dirty="0"/>
            </a:br>
            <a:endParaRPr lang="en-US" dirty="0"/>
          </a:p>
          <a:p>
            <a:pPr fontAlgn="base"/>
            <a:r>
              <a:rPr lang="en-US" dirty="0"/>
              <a:t>Thou </a:t>
            </a:r>
            <a:r>
              <a:rPr lang="en-US" dirty="0" err="1"/>
              <a:t>seëst</a:t>
            </a:r>
            <a:r>
              <a:rPr lang="en-US" dirty="0"/>
              <a:t> all things, thou wilt see my grave: </a:t>
            </a:r>
            <a:br>
              <a:rPr lang="en-US" dirty="0"/>
            </a:br>
            <a:endParaRPr lang="en-US" dirty="0"/>
          </a:p>
          <a:p>
            <a:pPr fontAlgn="base"/>
            <a:r>
              <a:rPr lang="en-US" dirty="0"/>
              <a:t>Thou wilt renew thy beauty morn by morn; </a:t>
            </a:r>
            <a:br>
              <a:rPr lang="en-US" dirty="0"/>
            </a:br>
            <a:endParaRPr lang="en-US" dirty="0"/>
          </a:p>
          <a:p>
            <a:pPr fontAlgn="base"/>
            <a:r>
              <a:rPr lang="en-US" dirty="0"/>
              <a:t>I earth in earth forget these empty courts, </a:t>
            </a:r>
            <a:br>
              <a:rPr lang="en-US" dirty="0"/>
            </a:br>
            <a:endParaRPr lang="en-US" dirty="0"/>
          </a:p>
          <a:p>
            <a:pPr fontAlgn="base"/>
            <a:r>
              <a:rPr lang="en-US" dirty="0"/>
              <a:t>And thee returning on thy silver wheels.</a:t>
            </a:r>
          </a:p>
          <a:p>
            <a:endParaRPr lang="fr-FR" dirty="0"/>
          </a:p>
        </p:txBody>
      </p:sp>
      <p:cxnSp>
        <p:nvCxnSpPr>
          <p:cNvPr id="5" name="Connecteur droit avec flèche 4"/>
          <p:cNvCxnSpPr/>
          <p:nvPr/>
        </p:nvCxnSpPr>
        <p:spPr>
          <a:xfrm>
            <a:off x="4114361" y="1730659"/>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4929190" y="1268760"/>
            <a:ext cx="2071702" cy="51716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Smothered</a:t>
            </a:r>
            <a:r>
              <a:rPr lang="fr-FR" dirty="0" smtClean="0"/>
              <a:t> in </a:t>
            </a:r>
            <a:r>
              <a:rPr lang="fr-FR" dirty="0" err="1" smtClean="0"/>
              <a:t>death</a:t>
            </a:r>
            <a:r>
              <a:rPr lang="fr-FR" dirty="0" smtClean="0"/>
              <a:t> </a:t>
            </a:r>
            <a:endParaRPr lang="fr-FR" dirty="0"/>
          </a:p>
        </p:txBody>
      </p:sp>
      <p:cxnSp>
        <p:nvCxnSpPr>
          <p:cNvPr id="8" name="Connecteur droit avec flèche 7"/>
          <p:cNvCxnSpPr/>
          <p:nvPr/>
        </p:nvCxnSpPr>
        <p:spPr>
          <a:xfrm>
            <a:off x="4245547" y="321468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4786314" y="2060848"/>
            <a:ext cx="3714776" cy="136815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The </a:t>
            </a:r>
            <a:r>
              <a:rPr lang="fr-FR" dirty="0" err="1" smtClean="0"/>
              <a:t>rest</a:t>
            </a:r>
            <a:r>
              <a:rPr lang="fr-FR" dirty="0" smtClean="0"/>
              <a:t> of people are </a:t>
            </a:r>
            <a:r>
              <a:rPr lang="fr-FR" dirty="0" err="1" smtClean="0"/>
              <a:t>lucky</a:t>
            </a:r>
            <a:r>
              <a:rPr lang="fr-FR" dirty="0" smtClean="0"/>
              <a:t> </a:t>
            </a:r>
            <a:r>
              <a:rPr lang="fr-FR" dirty="0" err="1" smtClean="0"/>
              <a:t>because</a:t>
            </a:r>
            <a:r>
              <a:rPr lang="fr-FR" dirty="0" smtClean="0"/>
              <a:t> </a:t>
            </a:r>
            <a:r>
              <a:rPr lang="fr-FR" dirty="0" err="1" smtClean="0"/>
              <a:t>they</a:t>
            </a:r>
            <a:r>
              <a:rPr lang="fr-FR" dirty="0" smtClean="0"/>
              <a:t> </a:t>
            </a:r>
            <a:r>
              <a:rPr lang="fr-FR" dirty="0" err="1" smtClean="0"/>
              <a:t>can</a:t>
            </a:r>
            <a:r>
              <a:rPr lang="fr-FR" dirty="0" smtClean="0"/>
              <a:t> die </a:t>
            </a:r>
            <a:r>
              <a:rPr lang="fr-FR" dirty="0" err="1" smtClean="0"/>
              <a:t>like</a:t>
            </a:r>
            <a:r>
              <a:rPr lang="fr-FR" dirty="0" smtClean="0"/>
              <a:t> </a:t>
            </a:r>
            <a:r>
              <a:rPr lang="fr-FR" dirty="0" err="1" smtClean="0"/>
              <a:t>expected</a:t>
            </a:r>
            <a:r>
              <a:rPr lang="fr-FR" dirty="0" smtClean="0"/>
              <a:t> and </a:t>
            </a:r>
            <a:r>
              <a:rPr lang="fr-FR" dirty="0" err="1" smtClean="0"/>
              <a:t>his</a:t>
            </a:r>
            <a:r>
              <a:rPr lang="fr-FR" dirty="0" smtClean="0"/>
              <a:t> </a:t>
            </a:r>
            <a:r>
              <a:rPr lang="fr-FR" dirty="0" err="1" smtClean="0"/>
              <a:t>is</a:t>
            </a:r>
            <a:r>
              <a:rPr lang="fr-FR" dirty="0" smtClean="0"/>
              <a:t> </a:t>
            </a:r>
            <a:r>
              <a:rPr lang="fr-FR" dirty="0" err="1" smtClean="0"/>
              <a:t>unhappy</a:t>
            </a:r>
            <a:r>
              <a:rPr lang="fr-FR" dirty="0" smtClean="0"/>
              <a:t> for no longer </a:t>
            </a:r>
            <a:r>
              <a:rPr lang="fr-FR" dirty="0" err="1" smtClean="0"/>
              <a:t>having</a:t>
            </a:r>
            <a:r>
              <a:rPr lang="fr-FR" dirty="0" smtClean="0"/>
              <a:t> </a:t>
            </a:r>
            <a:r>
              <a:rPr lang="fr-FR" dirty="0" err="1" smtClean="0"/>
              <a:t>this</a:t>
            </a:r>
            <a:r>
              <a:rPr lang="fr-FR" dirty="0" smtClean="0"/>
              <a:t> </a:t>
            </a:r>
            <a:r>
              <a:rPr lang="fr-FR" dirty="0" err="1" smtClean="0"/>
              <a:t>opportunity</a:t>
            </a:r>
            <a:endParaRPr lang="fr-FR" dirty="0"/>
          </a:p>
        </p:txBody>
      </p:sp>
      <p:cxnSp>
        <p:nvCxnSpPr>
          <p:cNvPr id="11" name="Connecteur droit avec flèche 10"/>
          <p:cNvCxnSpPr/>
          <p:nvPr/>
        </p:nvCxnSpPr>
        <p:spPr>
          <a:xfrm>
            <a:off x="4243414" y="3891759"/>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4857752" y="3500438"/>
            <a:ext cx="3643338" cy="78581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Tothonus</a:t>
            </a:r>
            <a:r>
              <a:rPr lang="fr-FR" dirty="0" smtClean="0"/>
              <a:t> </a:t>
            </a:r>
            <a:r>
              <a:rPr lang="fr-FR" dirty="0" err="1" smtClean="0"/>
              <a:t>is</a:t>
            </a:r>
            <a:r>
              <a:rPr lang="fr-FR" dirty="0" smtClean="0"/>
              <a:t> living in regret and </a:t>
            </a:r>
            <a:r>
              <a:rPr lang="fr-FR" dirty="0" err="1" smtClean="0"/>
              <a:t>waiting</a:t>
            </a:r>
            <a:r>
              <a:rPr lang="fr-FR" dirty="0" smtClean="0"/>
              <a:t> to die and </a:t>
            </a:r>
            <a:r>
              <a:rPr lang="fr-FR" dirty="0" err="1" smtClean="0"/>
              <a:t>wanting</a:t>
            </a:r>
            <a:r>
              <a:rPr lang="fr-FR" dirty="0" smtClean="0"/>
              <a:t> to </a:t>
            </a:r>
            <a:r>
              <a:rPr lang="fr-FR" dirty="0" err="1" smtClean="0"/>
              <a:t>be</a:t>
            </a:r>
            <a:r>
              <a:rPr lang="fr-FR" dirty="0" smtClean="0"/>
              <a:t> </a:t>
            </a:r>
            <a:r>
              <a:rPr lang="fr-FR" dirty="0" err="1" smtClean="0"/>
              <a:t>buried</a:t>
            </a:r>
            <a:endParaRPr lang="fr-FR" dirty="0"/>
          </a:p>
        </p:txBody>
      </p:sp>
      <p:cxnSp>
        <p:nvCxnSpPr>
          <p:cNvPr id="14" name="Connecteur droit avec flèche 13"/>
          <p:cNvCxnSpPr/>
          <p:nvPr/>
        </p:nvCxnSpPr>
        <p:spPr>
          <a:xfrm>
            <a:off x="4344044" y="466883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Rectangle à coins arrondis 14"/>
          <p:cNvSpPr/>
          <p:nvPr/>
        </p:nvSpPr>
        <p:spPr>
          <a:xfrm>
            <a:off x="5056454" y="4489740"/>
            <a:ext cx="3571900" cy="71646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Aurora’s</a:t>
            </a:r>
            <a:r>
              <a:rPr lang="fr-FR" dirty="0" smtClean="0"/>
              <a:t> beauty </a:t>
            </a:r>
            <a:r>
              <a:rPr lang="fr-FR" dirty="0" err="1" smtClean="0"/>
              <a:t>is</a:t>
            </a:r>
            <a:r>
              <a:rPr lang="fr-FR" dirty="0" smtClean="0"/>
              <a:t> </a:t>
            </a:r>
            <a:r>
              <a:rPr lang="fr-FR" dirty="0" err="1" smtClean="0"/>
              <a:t>renewed</a:t>
            </a:r>
            <a:r>
              <a:rPr lang="fr-FR" dirty="0" smtClean="0"/>
              <a:t> </a:t>
            </a:r>
            <a:r>
              <a:rPr lang="fr-FR" dirty="0" err="1" smtClean="0"/>
              <a:t>each</a:t>
            </a:r>
            <a:r>
              <a:rPr lang="fr-FR" dirty="0" smtClean="0"/>
              <a:t> </a:t>
            </a:r>
            <a:r>
              <a:rPr lang="fr-FR" dirty="0" err="1" smtClean="0"/>
              <a:t>day</a:t>
            </a:r>
            <a:r>
              <a:rPr lang="fr-FR" dirty="0" smtClean="0"/>
              <a:t> </a:t>
            </a:r>
            <a:r>
              <a:rPr lang="fr-FR" dirty="0" err="1" smtClean="0"/>
              <a:t>while</a:t>
            </a:r>
            <a:r>
              <a:rPr lang="fr-FR" dirty="0" smtClean="0"/>
              <a:t> </a:t>
            </a:r>
            <a:r>
              <a:rPr lang="fr-FR" dirty="0" err="1" smtClean="0"/>
              <a:t>he</a:t>
            </a:r>
            <a:r>
              <a:rPr lang="fr-FR" dirty="0" smtClean="0"/>
              <a:t> </a:t>
            </a:r>
            <a:r>
              <a:rPr lang="fr-FR" dirty="0" err="1" smtClean="0"/>
              <a:t>just</a:t>
            </a:r>
            <a:r>
              <a:rPr lang="fr-FR" dirty="0" smtClean="0"/>
              <a:t> </a:t>
            </a:r>
            <a:r>
              <a:rPr lang="fr-FR" dirty="0" err="1" smtClean="0"/>
              <a:t>continuously</a:t>
            </a:r>
            <a:r>
              <a:rPr lang="fr-FR" dirty="0" smtClean="0"/>
              <a:t> </a:t>
            </a:r>
            <a:r>
              <a:rPr lang="fr-FR" dirty="0" err="1" smtClean="0"/>
              <a:t>age</a:t>
            </a:r>
            <a:r>
              <a:rPr lang="fr-FR" dirty="0" smtClean="0"/>
              <a:t>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Summary</a:t>
            </a:r>
            <a:r>
              <a:rPr lang="fr-FR" dirty="0" smtClean="0"/>
              <a:t> </a:t>
            </a:r>
            <a:endParaRPr lang="fr-FR" dirty="0"/>
          </a:p>
        </p:txBody>
      </p:sp>
      <p:sp>
        <p:nvSpPr>
          <p:cNvPr id="3" name="Espace réservé du contenu 2"/>
          <p:cNvSpPr>
            <a:spLocks noGrp="1"/>
          </p:cNvSpPr>
          <p:nvPr>
            <p:ph idx="1"/>
          </p:nvPr>
        </p:nvSpPr>
        <p:spPr/>
        <p:txBody>
          <a:bodyPr/>
          <a:lstStyle/>
          <a:p>
            <a:pPr algn="just"/>
            <a:r>
              <a:rPr lang="en-US" dirty="0" smtClean="0"/>
              <a:t>Aurora (goddess of the dawn) loves </a:t>
            </a:r>
            <a:r>
              <a:rPr lang="en-US" dirty="0" err="1" smtClean="0"/>
              <a:t>Tithonus</a:t>
            </a:r>
            <a:r>
              <a:rPr lang="en-US" dirty="0" smtClean="0"/>
              <a:t>. She gave him immortality but not eternal youth. He grows old and weak not being able to die. He regrets his decision and wish for eternity leaving Aurora smothered in guilt. The poem is a clear warning about deviating from the natural cycle of life.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Form</a:t>
            </a:r>
            <a:endParaRPr lang="fr-FR" dirty="0"/>
          </a:p>
        </p:txBody>
      </p:sp>
      <p:sp>
        <p:nvSpPr>
          <p:cNvPr id="3" name="Espace réservé du contenu 2"/>
          <p:cNvSpPr>
            <a:spLocks noGrp="1"/>
          </p:cNvSpPr>
          <p:nvPr>
            <p:ph idx="1"/>
          </p:nvPr>
        </p:nvSpPr>
        <p:spPr/>
        <p:txBody>
          <a:bodyPr/>
          <a:lstStyle/>
          <a:p>
            <a:r>
              <a:rPr lang="en-US" dirty="0"/>
              <a:t>This poem is a dramatic monologue: the entire text is spoken by a single character whose words reveal his identity. The lines take the form of blank verse (unrhymed iambic pentameter). The poem as a whole falls into seven paragraph-like sections of varying length, each of which forms a thematic </a:t>
            </a:r>
            <a:r>
              <a:rPr lang="en-US" dirty="0" smtClean="0"/>
              <a:t>unit.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themes</a:t>
            </a:r>
            <a:endParaRPr lang="en-US" dirty="0"/>
          </a:p>
        </p:txBody>
      </p:sp>
      <p:sp>
        <p:nvSpPr>
          <p:cNvPr id="3" name="Espace réservé du contenu 2"/>
          <p:cNvSpPr>
            <a:spLocks noGrp="1"/>
          </p:cNvSpPr>
          <p:nvPr>
            <p:ph idx="1"/>
          </p:nvPr>
        </p:nvSpPr>
        <p:spPr/>
        <p:txBody>
          <a:bodyPr>
            <a:normAutofit fontScale="77500" lnSpcReduction="20000"/>
          </a:bodyPr>
          <a:lstStyle/>
          <a:p>
            <a:pPr algn="just"/>
            <a:r>
              <a:rPr lang="en-US" dirty="0" smtClean="0"/>
              <a:t>Themes: living</a:t>
            </a:r>
            <a:r>
              <a:rPr lang="en-US" smtClean="0"/>
              <a:t>, disappointment, </a:t>
            </a:r>
            <a:r>
              <a:rPr lang="en-US" dirty="0" smtClean="0"/>
              <a:t>religion and failure. </a:t>
            </a:r>
          </a:p>
          <a:p>
            <a:pPr algn="just"/>
            <a:r>
              <a:rPr lang="en-US" dirty="0" smtClean="0"/>
              <a:t>Despite </a:t>
            </a:r>
            <a:r>
              <a:rPr lang="en-US" dirty="0"/>
              <a:t>his efforts to reach out, both nature and divinity seem cold and unresponsive to </a:t>
            </a:r>
            <a:r>
              <a:rPr lang="en-US" dirty="0" err="1"/>
              <a:t>Tithonus</a:t>
            </a:r>
            <a:r>
              <a:rPr lang="en-US" dirty="0"/>
              <a:t>, who experiences a crisis of faith as a result. In showing the apparent indifference of the gods to human destiny, Tennyson suggests that God, like </a:t>
            </a:r>
            <a:r>
              <a:rPr lang="en-US" dirty="0" err="1"/>
              <a:t>Tithonus’s</a:t>
            </a:r>
            <a:r>
              <a:rPr lang="en-US" dirty="0"/>
              <a:t> Aurora, is not immanent but transcendent. At the end of the poem, then, a chastened </a:t>
            </a:r>
            <a:r>
              <a:rPr lang="en-US" dirty="0" err="1"/>
              <a:t>Tithonus</a:t>
            </a:r>
            <a:r>
              <a:rPr lang="en-US" dirty="0"/>
              <a:t> comes to accept that his place is not with the gods, but rather with living and dying humanity</a:t>
            </a:r>
            <a:r>
              <a:rPr lang="en-US" dirty="0" smtClean="0"/>
              <a:t>. </a:t>
            </a:r>
            <a:endParaRPr lang="fr-FR" dirty="0"/>
          </a:p>
          <a:p>
            <a:pPr algn="just">
              <a:buNone/>
            </a:pPr>
            <a:r>
              <a:rPr lang="fr-FR" dirty="0" smtClean="0"/>
              <a:t> </a:t>
            </a:r>
          </a:p>
          <a:p>
            <a:pPr algn="just"/>
            <a:r>
              <a:rPr lang="en-US" dirty="0" err="1"/>
              <a:t>Tithonus</a:t>
            </a:r>
            <a:r>
              <a:rPr lang="en-US" dirty="0"/>
              <a:t> is trapped, but the reader is not. We are those happy mortals who can choose the life of Ulysses or, if we lack ambition, the quiet confines of daily routine. We can enjoy the feeling of the dawn each morning, at least for the </a:t>
            </a:r>
            <a:r>
              <a:rPr lang="en-US" dirty="0" smtClean="0"/>
              <a:t>day </a:t>
            </a:r>
            <a:r>
              <a:rPr lang="en-US" dirty="0"/>
              <a:t>we have left</a:t>
            </a:r>
            <a:r>
              <a:rPr lang="en-US" dirty="0" smtClean="0"/>
              <a:t>. </a:t>
            </a:r>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Tithonus</a:t>
            </a:r>
            <a:r>
              <a:rPr lang="en-US" dirty="0" smtClean="0"/>
              <a:t> in Greek Mythology</a:t>
            </a:r>
            <a:endParaRPr lang="en-US" dirty="0"/>
          </a:p>
        </p:txBody>
      </p:sp>
      <p:sp>
        <p:nvSpPr>
          <p:cNvPr id="3" name="Espace réservé du contenu 2"/>
          <p:cNvSpPr>
            <a:spLocks noGrp="1"/>
          </p:cNvSpPr>
          <p:nvPr>
            <p:ph idx="1"/>
          </p:nvPr>
        </p:nvSpPr>
        <p:spPr>
          <a:xfrm>
            <a:off x="457200" y="1214422"/>
            <a:ext cx="8229600" cy="4911741"/>
          </a:xfrm>
        </p:spPr>
        <p:txBody>
          <a:bodyPr>
            <a:normAutofit fontScale="70000" lnSpcReduction="20000"/>
          </a:bodyPr>
          <a:lstStyle/>
          <a:p>
            <a:pPr algn="just"/>
            <a:r>
              <a:rPr lang="en-US" dirty="0"/>
              <a:t>Like Ulysses, </a:t>
            </a:r>
            <a:r>
              <a:rPr lang="en-US" dirty="0" err="1"/>
              <a:t>Tithonus</a:t>
            </a:r>
            <a:r>
              <a:rPr lang="en-US" dirty="0"/>
              <a:t> is a figure from Greek mythology whom Tennyson takes as a speaker in one of his dramatic </a:t>
            </a:r>
            <a:r>
              <a:rPr lang="en-US" dirty="0" smtClean="0"/>
              <a:t>monologues. </a:t>
            </a:r>
            <a:r>
              <a:rPr lang="en-US" dirty="0"/>
              <a:t>According to myth, </a:t>
            </a:r>
            <a:r>
              <a:rPr lang="en-US" dirty="0" err="1"/>
              <a:t>Tithonus</a:t>
            </a:r>
            <a:r>
              <a:rPr lang="en-US" dirty="0"/>
              <a:t> is the brother of </a:t>
            </a:r>
            <a:r>
              <a:rPr lang="en-US" dirty="0" err="1"/>
              <a:t>Priam</a:t>
            </a:r>
            <a:r>
              <a:rPr lang="en-US" dirty="0"/>
              <a:t>, King of Troy, and was loved by Aurora, the immortal goddess of the dawn, who had a habit of carrying off the beautiful young men whom she fancied. Aurora abducted </a:t>
            </a:r>
            <a:r>
              <a:rPr lang="en-US" dirty="0" err="1"/>
              <a:t>Tithonus</a:t>
            </a:r>
            <a:r>
              <a:rPr lang="en-US" dirty="0"/>
              <a:t> and asked Zeus to grant him immortality, which Zeus did. However, she forgot to ask that he also </a:t>
            </a:r>
            <a:r>
              <a:rPr lang="en-US" dirty="0" smtClean="0"/>
              <a:t>grants </a:t>
            </a:r>
            <a:r>
              <a:rPr lang="en-US" dirty="0"/>
              <a:t>eternal youth, so </a:t>
            </a:r>
            <a:r>
              <a:rPr lang="en-US" dirty="0" err="1"/>
              <a:t>Tithonus</a:t>
            </a:r>
            <a:r>
              <a:rPr lang="en-US" dirty="0"/>
              <a:t> soon became a decrepit old man who could not die. Aurora finally transformed him into a grasshopper to relieve him of his sad existence. In this poem, Tennyson slightly alters the mythological story: here, it is </a:t>
            </a:r>
            <a:r>
              <a:rPr lang="en-US" dirty="0" err="1"/>
              <a:t>Tithonus</a:t>
            </a:r>
            <a:r>
              <a:rPr lang="en-US" dirty="0"/>
              <a:t>, not Aurora, who asks for immortality, and it is Aurora, not Zeus, who confers this gift upon him. The source of suffering in the poem is not Aurora’s forgetfulness in formulating her request to Zeus, but rather the goddesses referred to as “strong Hours” who resent </a:t>
            </a:r>
            <a:r>
              <a:rPr lang="en-US" dirty="0" err="1"/>
              <a:t>Tithonus’s</a:t>
            </a:r>
            <a:r>
              <a:rPr lang="en-US" dirty="0"/>
              <a:t> immortality and subject him to the ravages of time.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Interpretations</a:t>
            </a:r>
            <a:endParaRPr lang="en-US" dirty="0"/>
          </a:p>
        </p:txBody>
      </p:sp>
      <p:sp>
        <p:nvSpPr>
          <p:cNvPr id="3" name="Espace réservé du contenu 2"/>
          <p:cNvSpPr>
            <a:spLocks noGrp="1"/>
          </p:cNvSpPr>
          <p:nvPr>
            <p:ph idx="1"/>
          </p:nvPr>
        </p:nvSpPr>
        <p:spPr>
          <a:xfrm>
            <a:off x="457200" y="1285860"/>
            <a:ext cx="8229600" cy="4840303"/>
          </a:xfrm>
        </p:spPr>
        <p:txBody>
          <a:bodyPr>
            <a:normAutofit fontScale="85000" lnSpcReduction="10000"/>
          </a:bodyPr>
          <a:lstStyle/>
          <a:p>
            <a:pPr algn="just"/>
            <a:r>
              <a:rPr lang="en-US" dirty="0"/>
              <a:t>The 1833 poem was initially conceived as a pendant, or companion poem, to </a:t>
            </a:r>
            <a:r>
              <a:rPr lang="en-US" dirty="0">
                <a:hlinkClick r:id="rId2"/>
              </a:rPr>
              <a:t>“Ulysses.”</a:t>
            </a:r>
            <a:r>
              <a:rPr lang="en-US" dirty="0"/>
              <a:t> “Ulysses” alludes to the danger that fulfillment may </a:t>
            </a:r>
            <a:r>
              <a:rPr lang="en-US" dirty="0" smtClean="0"/>
              <a:t>bring— “It </a:t>
            </a:r>
            <a:r>
              <a:rPr lang="en-US" dirty="0"/>
              <a:t>may be that the gulfs will wash us down”; “</a:t>
            </a:r>
            <a:r>
              <a:rPr lang="en-US" dirty="0" err="1"/>
              <a:t>Tithonus</a:t>
            </a:r>
            <a:r>
              <a:rPr lang="en-US" dirty="0"/>
              <a:t>” represents the realization of this </a:t>
            </a:r>
            <a:r>
              <a:rPr lang="en-US" dirty="0" smtClean="0"/>
              <a:t>danger </a:t>
            </a:r>
            <a:r>
              <a:rPr lang="en-US" dirty="0"/>
              <a:t>f</a:t>
            </a:r>
            <a:r>
              <a:rPr lang="en-US" dirty="0" smtClean="0"/>
              <a:t>or </a:t>
            </a:r>
            <a:r>
              <a:rPr lang="en-US" dirty="0"/>
              <a:t>the character of </a:t>
            </a:r>
            <a:r>
              <a:rPr lang="en-US" dirty="0" err="1"/>
              <a:t>Tithonus</a:t>
            </a:r>
            <a:r>
              <a:rPr lang="en-US" dirty="0"/>
              <a:t> achieves that which Ulysses longs for and finds himself bitterly </a:t>
            </a:r>
            <a:r>
              <a:rPr lang="en-US" dirty="0" smtClean="0"/>
              <a:t>disappointed.  </a:t>
            </a:r>
            <a:r>
              <a:rPr lang="en-US" dirty="0"/>
              <a:t>Ulysses wanted to sail “beyond the sunset” because he sensed “how dull it is to pause”; </a:t>
            </a:r>
            <a:r>
              <a:rPr lang="en-US" dirty="0" err="1"/>
              <a:t>Tithonus</a:t>
            </a:r>
            <a:r>
              <a:rPr lang="en-US" dirty="0"/>
              <a:t>, in contrast, questions why any man should want “to pass beyond the goal of ordinance where all should pause” (lines 30-31). “</a:t>
            </a:r>
            <a:r>
              <a:rPr lang="en-US" dirty="0" err="1" smtClean="0"/>
              <a:t>Tithonus</a:t>
            </a:r>
            <a:r>
              <a:rPr lang="en-US" dirty="0" smtClean="0"/>
              <a:t>”,thus, </a:t>
            </a:r>
            <a:r>
              <a:rPr lang="en-US" dirty="0"/>
              <a:t>serves as an appropriate thematic follow-up to “Ulysses.”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algn="just"/>
            <a:r>
              <a:rPr lang="en-US" dirty="0"/>
              <a:t>Tennyson described "</a:t>
            </a:r>
            <a:r>
              <a:rPr lang="en-US" dirty="0" err="1"/>
              <a:t>Tithonus</a:t>
            </a:r>
            <a:r>
              <a:rPr lang="en-US" dirty="0"/>
              <a:t>" in a letter as “a </a:t>
            </a:r>
            <a:r>
              <a:rPr lang="en-US" dirty="0" smtClean="0"/>
              <a:t>pendent </a:t>
            </a:r>
            <a:r>
              <a:rPr lang="en-US" dirty="0"/>
              <a:t>to the "Ulysses" in my former volumes</a:t>
            </a:r>
            <a:r>
              <a:rPr lang="en-US" dirty="0" smtClean="0"/>
              <a:t>.”</a:t>
            </a:r>
            <a:r>
              <a:rPr lang="en-US" dirty="0"/>
              <a:t> </a:t>
            </a:r>
            <a:r>
              <a:rPr lang="en-US" dirty="0" err="1" smtClean="0"/>
              <a:t>Tithonus</a:t>
            </a:r>
            <a:r>
              <a:rPr lang="en-US" dirty="0" smtClean="0"/>
              <a:t>’ </a:t>
            </a:r>
            <a:r>
              <a:rPr lang="en-US" dirty="0"/>
              <a:t>character offers a strong contrast to that of Ulysses. The two poems are matched and </a:t>
            </a:r>
            <a:r>
              <a:rPr lang="en-US" dirty="0" smtClean="0"/>
              <a:t>opposed </a:t>
            </a:r>
            <a:r>
              <a:rPr lang="en-US" dirty="0"/>
              <a:t>as the utterances of </a:t>
            </a:r>
            <a:r>
              <a:rPr lang="en-US" dirty="0" smtClean="0"/>
              <a:t>victor </a:t>
            </a:r>
            <a:r>
              <a:rPr lang="en-US" dirty="0"/>
              <a:t>and vanquished, hero and victim</a:t>
            </a:r>
            <a:r>
              <a:rPr lang="en-US" dirty="0" smtClean="0"/>
              <a:t>.</a:t>
            </a:r>
            <a:r>
              <a:rPr lang="en-US" dirty="0"/>
              <a:t> According to critic William E. Cain, "</a:t>
            </a:r>
            <a:r>
              <a:rPr lang="en-US" dirty="0" err="1"/>
              <a:t>Tithonus</a:t>
            </a:r>
            <a:r>
              <a:rPr lang="en-US" dirty="0"/>
              <a:t> has discovered the curse of fulfillment, of having his carelessly worded wish come true. He lives where no man ought to live, on the other side of the horizon, the other side of the border that Ulysses could only plan to </a:t>
            </a:r>
            <a:r>
              <a:rPr lang="en-US" dirty="0" smtClean="0"/>
              <a:t>cross”.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92500" lnSpcReduction="10000"/>
          </a:bodyPr>
          <a:lstStyle/>
          <a:p>
            <a:pPr algn="just"/>
            <a:r>
              <a:rPr lang="en-US" dirty="0"/>
              <a:t>According to </a:t>
            </a:r>
            <a:r>
              <a:rPr lang="en-US" dirty="0" smtClean="0"/>
              <a:t>the Victorian </a:t>
            </a:r>
            <a:r>
              <a:rPr lang="en-US" dirty="0"/>
              <a:t>scholar A. A. Markley, "</a:t>
            </a:r>
            <a:r>
              <a:rPr lang="en-US" dirty="0" err="1"/>
              <a:t>Tithonus</a:t>
            </a:r>
            <a:r>
              <a:rPr lang="en-US" dirty="0"/>
              <a:t>" offers a viewpoint opposite to that of "Ulysses" on the theme of the acceptance of </a:t>
            </a:r>
            <a:r>
              <a:rPr lang="en-US" dirty="0" smtClean="0"/>
              <a:t>death. He explains </a:t>
            </a:r>
            <a:r>
              <a:rPr lang="en-US" dirty="0"/>
              <a:t>that “while 'Ulysses' explores the human spirit that refuses to accept death, '</a:t>
            </a:r>
            <a:r>
              <a:rPr lang="en-US" dirty="0" err="1"/>
              <a:t>Tithonus</a:t>
            </a:r>
            <a:r>
              <a:rPr lang="en-US" dirty="0"/>
              <a:t>' explores the human acceptance of the inevitability, and even the appropriateness, of death as the end of the life cycle. The two poems offer two extreme views of facing death, each one which balances the other when they are read together− clearly one of Tennyson’s original intentions when he first drafted them in 1833. Nevertheless, reading '</a:t>
            </a:r>
            <a:r>
              <a:rPr lang="en-US" dirty="0" err="1"/>
              <a:t>Tithonus</a:t>
            </a:r>
            <a:r>
              <a:rPr lang="en-US" dirty="0"/>
              <a:t>' purely as a pendant to 'Ulysses' has led to unnecessarily reductive readings of both poems.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pPr algn="just"/>
            <a:r>
              <a:rPr lang="en-US" dirty="0"/>
              <a:t>Like “Ulysses,” “</a:t>
            </a:r>
            <a:r>
              <a:rPr lang="en-US" dirty="0" err="1"/>
              <a:t>Morte</a:t>
            </a:r>
            <a:r>
              <a:rPr lang="en-US" dirty="0"/>
              <a:t> </a:t>
            </a:r>
            <a:r>
              <a:rPr lang="en-US" dirty="0" err="1"/>
              <a:t>d’Arthur</a:t>
            </a:r>
            <a:r>
              <a:rPr lang="en-US" dirty="0"/>
              <a:t>,” and “Tiresias,” “</a:t>
            </a:r>
            <a:r>
              <a:rPr lang="en-US" dirty="0" err="1"/>
              <a:t>Tithonus</a:t>
            </a:r>
            <a:r>
              <a:rPr lang="en-US" dirty="0"/>
              <a:t>” </a:t>
            </a:r>
            <a:r>
              <a:rPr lang="en-US" dirty="0" smtClean="0"/>
              <a:t>memorializes </a:t>
            </a:r>
            <a:r>
              <a:rPr lang="en-US" dirty="0"/>
              <a:t>and </a:t>
            </a:r>
            <a:r>
              <a:rPr lang="en-US" dirty="0" smtClean="0"/>
              <a:t>expresses </a:t>
            </a:r>
            <a:r>
              <a:rPr lang="en-US" dirty="0"/>
              <a:t>Tennyson’s feelings about the death of his close friend Arthur Henry Hallam. It is suggested that he comprised this poem after hearing his fiancée’s comment, “None of the </a:t>
            </a:r>
            <a:r>
              <a:rPr lang="en-US" dirty="0" err="1"/>
              <a:t>Tennysons</a:t>
            </a:r>
            <a:r>
              <a:rPr lang="en-US" dirty="0"/>
              <a:t> ever die.” The poem was changed slightly and published in 1859 in </a:t>
            </a:r>
            <a:r>
              <a:rPr lang="en-US" i="1" dirty="0"/>
              <a:t>Cornhill Magazine</a:t>
            </a:r>
            <a:r>
              <a:rPr lang="en-US" dirty="0"/>
              <a:t>, edited by William Makepeace Thackeray.</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dirty="0" smtClean="0"/>
              <a:t>First </a:t>
            </a:r>
            <a:r>
              <a:rPr lang="fr-FR" dirty="0" err="1" smtClean="0"/>
              <a:t>Stanza</a:t>
            </a:r>
            <a:endParaRPr lang="fr-FR" dirty="0"/>
          </a:p>
        </p:txBody>
      </p:sp>
      <p:sp>
        <p:nvSpPr>
          <p:cNvPr id="3" name="Espace réservé du contenu 2"/>
          <p:cNvSpPr>
            <a:spLocks noGrp="1"/>
          </p:cNvSpPr>
          <p:nvPr>
            <p:ph idx="1"/>
          </p:nvPr>
        </p:nvSpPr>
        <p:spPr>
          <a:xfrm>
            <a:off x="457200" y="928670"/>
            <a:ext cx="8229600" cy="5197493"/>
          </a:xfrm>
        </p:spPr>
        <p:txBody>
          <a:bodyPr>
            <a:normAutofit fontScale="25000" lnSpcReduction="20000"/>
          </a:bodyPr>
          <a:lstStyle/>
          <a:p>
            <a:pPr fontAlgn="base"/>
            <a:r>
              <a:rPr lang="en-US" sz="6200" dirty="0"/>
              <a:t>The woods decay, the woods decay and fall, </a:t>
            </a:r>
            <a:br>
              <a:rPr lang="en-US" sz="6200" dirty="0"/>
            </a:br>
            <a:endParaRPr lang="en-US" sz="6200" dirty="0"/>
          </a:p>
          <a:p>
            <a:pPr fontAlgn="base"/>
            <a:r>
              <a:rPr lang="en-US" sz="6200" dirty="0"/>
              <a:t>The </a:t>
            </a:r>
            <a:r>
              <a:rPr lang="en-US" sz="6200" dirty="0" err="1"/>
              <a:t>vapours</a:t>
            </a:r>
            <a:r>
              <a:rPr lang="en-US" sz="6200" dirty="0"/>
              <a:t> weep their burthen to the ground, </a:t>
            </a:r>
            <a:br>
              <a:rPr lang="en-US" sz="6200" dirty="0"/>
            </a:br>
            <a:endParaRPr lang="en-US" sz="6200" dirty="0"/>
          </a:p>
          <a:p>
            <a:pPr fontAlgn="base"/>
            <a:r>
              <a:rPr lang="en-US" sz="6200" dirty="0"/>
              <a:t>Man comes and tills the field and lies beneath, </a:t>
            </a:r>
            <a:br>
              <a:rPr lang="en-US" sz="6200" dirty="0"/>
            </a:br>
            <a:endParaRPr lang="en-US" sz="6200" dirty="0"/>
          </a:p>
          <a:p>
            <a:pPr fontAlgn="base"/>
            <a:r>
              <a:rPr lang="en-US" sz="6200" dirty="0"/>
              <a:t>And after many a summer dies the swan. </a:t>
            </a:r>
            <a:br>
              <a:rPr lang="en-US" sz="6200" dirty="0"/>
            </a:br>
            <a:endParaRPr lang="en-US" sz="6200" dirty="0"/>
          </a:p>
          <a:p>
            <a:pPr fontAlgn="base"/>
            <a:r>
              <a:rPr lang="en-US" sz="6200" dirty="0"/>
              <a:t>Me only cruel immortality </a:t>
            </a:r>
            <a:br>
              <a:rPr lang="en-US" sz="6200" dirty="0"/>
            </a:br>
            <a:endParaRPr lang="en-US" sz="6200" dirty="0"/>
          </a:p>
          <a:p>
            <a:pPr fontAlgn="base"/>
            <a:r>
              <a:rPr lang="en-US" sz="6200" dirty="0"/>
              <a:t>Consumes: I wither slowly in </a:t>
            </a:r>
            <a:r>
              <a:rPr lang="en-US" sz="6200" dirty="0" err="1"/>
              <a:t>thine</a:t>
            </a:r>
            <a:r>
              <a:rPr lang="en-US" sz="6200" dirty="0"/>
              <a:t> arms, </a:t>
            </a:r>
            <a:br>
              <a:rPr lang="en-US" sz="6200" dirty="0"/>
            </a:br>
            <a:endParaRPr lang="en-US" sz="6200" dirty="0"/>
          </a:p>
          <a:p>
            <a:pPr fontAlgn="base"/>
            <a:r>
              <a:rPr lang="en-US" sz="6200" dirty="0"/>
              <a:t>Here at the quiet limit of the world, </a:t>
            </a:r>
            <a:br>
              <a:rPr lang="en-US" sz="6200" dirty="0"/>
            </a:br>
            <a:endParaRPr lang="en-US" sz="6200" dirty="0"/>
          </a:p>
          <a:p>
            <a:pPr fontAlgn="base"/>
            <a:r>
              <a:rPr lang="en-US" sz="6200" dirty="0"/>
              <a:t>A white-</a:t>
            </a:r>
            <a:r>
              <a:rPr lang="en-US" sz="6200" dirty="0" err="1"/>
              <a:t>hair'd</a:t>
            </a:r>
            <a:r>
              <a:rPr lang="en-US" sz="6200" dirty="0"/>
              <a:t> shadow roaming like a dream </a:t>
            </a:r>
            <a:br>
              <a:rPr lang="en-US" sz="6200" dirty="0"/>
            </a:br>
            <a:endParaRPr lang="en-US" sz="6200" dirty="0"/>
          </a:p>
          <a:p>
            <a:pPr fontAlgn="base"/>
            <a:r>
              <a:rPr lang="en-US" sz="6200" dirty="0"/>
              <a:t>The ever-silent spaces of the East, </a:t>
            </a:r>
            <a:br>
              <a:rPr lang="en-US" sz="6200" dirty="0"/>
            </a:br>
            <a:endParaRPr lang="en-US" sz="6200" dirty="0"/>
          </a:p>
          <a:p>
            <a:pPr fontAlgn="base"/>
            <a:r>
              <a:rPr lang="en-US" sz="6200" dirty="0"/>
              <a:t>Far-folded mists, and gleaming halls of morn</a:t>
            </a:r>
            <a:r>
              <a:rPr lang="en-US" sz="4200" dirty="0"/>
              <a:t>. </a:t>
            </a:r>
          </a:p>
          <a:p>
            <a:endParaRPr lang="fr-FR" dirty="0"/>
          </a:p>
        </p:txBody>
      </p:sp>
      <p:sp>
        <p:nvSpPr>
          <p:cNvPr id="4" name="Accolade fermante 3"/>
          <p:cNvSpPr/>
          <p:nvPr/>
        </p:nvSpPr>
        <p:spPr>
          <a:xfrm>
            <a:off x="4786314" y="1142984"/>
            <a:ext cx="500066" cy="128588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5" name="Rectangle 4"/>
          <p:cNvSpPr/>
          <p:nvPr/>
        </p:nvSpPr>
        <p:spPr>
          <a:xfrm>
            <a:off x="5572132" y="1142984"/>
            <a:ext cx="2786082" cy="121444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Repetitive</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ongoing</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cycle : </a:t>
            </a: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trees</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grow</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leaves</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fall</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and </a:t>
            </a:r>
            <a:r>
              <a:rPr lang="fr-F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trees</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die </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Accolade fermante 5"/>
          <p:cNvSpPr/>
          <p:nvPr/>
        </p:nvSpPr>
        <p:spPr>
          <a:xfrm>
            <a:off x="4214810" y="3143248"/>
            <a:ext cx="71438" cy="21431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9" name="Rectangle 8"/>
          <p:cNvSpPr/>
          <p:nvPr/>
        </p:nvSpPr>
        <p:spPr>
          <a:xfrm>
            <a:off x="5072066" y="3071810"/>
            <a:ext cx="2714644" cy="57150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It </a:t>
            </a:r>
            <a:r>
              <a:rPr lang="fr-FR" dirty="0" err="1" smtClean="0"/>
              <a:t>is</a:t>
            </a:r>
            <a:r>
              <a:rPr lang="fr-FR" dirty="0" smtClean="0"/>
              <a:t> not </a:t>
            </a:r>
            <a:r>
              <a:rPr lang="fr-FR" dirty="0" err="1" smtClean="0"/>
              <a:t>known</a:t>
            </a:r>
            <a:r>
              <a:rPr lang="fr-FR" dirty="0" smtClean="0"/>
              <a:t> </a:t>
            </a:r>
            <a:r>
              <a:rPr lang="fr-FR" dirty="0" err="1" smtClean="0"/>
              <a:t>who</a:t>
            </a:r>
            <a:r>
              <a:rPr lang="fr-FR" dirty="0" smtClean="0"/>
              <a:t> the </a:t>
            </a:r>
            <a:r>
              <a:rPr lang="fr-FR" dirty="0" err="1" smtClean="0"/>
              <a:t>narrator</a:t>
            </a:r>
            <a:r>
              <a:rPr lang="fr-FR" dirty="0" smtClean="0"/>
              <a:t> </a:t>
            </a:r>
            <a:r>
              <a:rPr lang="fr-FR" dirty="0" err="1" smtClean="0"/>
              <a:t>is</a:t>
            </a:r>
            <a:r>
              <a:rPr lang="fr-FR" dirty="0" smtClean="0"/>
              <a:t> </a:t>
            </a:r>
            <a:r>
              <a:rPr lang="fr-FR" dirty="0" err="1" smtClean="0"/>
              <a:t>addressing</a:t>
            </a:r>
            <a:endParaRPr lang="fr-FR" dirty="0"/>
          </a:p>
        </p:txBody>
      </p:sp>
      <p:sp>
        <p:nvSpPr>
          <p:cNvPr id="10" name="Accolade fermante 9"/>
          <p:cNvSpPr/>
          <p:nvPr/>
        </p:nvSpPr>
        <p:spPr>
          <a:xfrm>
            <a:off x="4572000" y="4143380"/>
            <a:ext cx="285752" cy="92869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11" name="Rectangle 10"/>
          <p:cNvSpPr/>
          <p:nvPr/>
        </p:nvSpPr>
        <p:spPr>
          <a:xfrm>
            <a:off x="5357818" y="4143380"/>
            <a:ext cx="3071834" cy="114300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Old </a:t>
            </a:r>
            <a:r>
              <a:rPr lang="fr-FR" dirty="0" err="1" smtClean="0"/>
              <a:t>shadow</a:t>
            </a:r>
            <a:r>
              <a:rPr lang="fr-FR" dirty="0" smtClean="0"/>
              <a:t> </a:t>
            </a:r>
            <a:r>
              <a:rPr lang="fr-FR" dirty="0" err="1" smtClean="0"/>
              <a:t>sugggesting</a:t>
            </a:r>
            <a:r>
              <a:rPr lang="fr-FR" dirty="0" smtClean="0"/>
              <a:t> </a:t>
            </a:r>
            <a:r>
              <a:rPr lang="fr-FR" dirty="0" err="1" smtClean="0"/>
              <a:t>that</a:t>
            </a:r>
            <a:r>
              <a:rPr lang="fr-FR" dirty="0" smtClean="0"/>
              <a:t> </a:t>
            </a:r>
            <a:r>
              <a:rPr lang="fr-FR" dirty="0" err="1" smtClean="0"/>
              <a:t>he</a:t>
            </a:r>
            <a:r>
              <a:rPr lang="fr-FR" dirty="0" smtClean="0"/>
              <a:t> </a:t>
            </a:r>
            <a:r>
              <a:rPr lang="fr-FR" dirty="0" err="1" smtClean="0"/>
              <a:t>is</a:t>
            </a:r>
            <a:r>
              <a:rPr lang="fr-FR" dirty="0" smtClean="0"/>
              <a:t> </a:t>
            </a:r>
            <a:r>
              <a:rPr lang="fr-FR" dirty="0" err="1" smtClean="0"/>
              <a:t>always</a:t>
            </a:r>
            <a:r>
              <a:rPr lang="fr-FR" dirty="0" smtClean="0"/>
              <a:t> </a:t>
            </a:r>
            <a:r>
              <a:rPr lang="fr-FR" dirty="0" err="1" smtClean="0"/>
              <a:t>there</a:t>
            </a:r>
            <a:r>
              <a:rPr lang="fr-FR" dirty="0" smtClean="0"/>
              <a:t>  </a:t>
            </a:r>
            <a:r>
              <a:rPr lang="fr-FR" dirty="0" err="1" smtClean="0"/>
              <a:t>yet</a:t>
            </a:r>
            <a:r>
              <a:rPr lang="fr-FR" dirty="0" smtClean="0"/>
              <a:t> </a:t>
            </a:r>
            <a:r>
              <a:rPr lang="fr-FR" dirty="0" err="1" smtClean="0"/>
              <a:t>he</a:t>
            </a:r>
            <a:r>
              <a:rPr lang="fr-FR" dirty="0" smtClean="0"/>
              <a:t> has </a:t>
            </a:r>
            <a:r>
              <a:rPr lang="fr-FR" dirty="0" err="1" smtClean="0"/>
              <a:t>become</a:t>
            </a:r>
            <a:r>
              <a:rPr lang="fr-FR" dirty="0" smtClean="0"/>
              <a:t> an </a:t>
            </a:r>
            <a:r>
              <a:rPr lang="fr-FR" dirty="0" err="1" smtClean="0"/>
              <a:t>unwanted</a:t>
            </a:r>
            <a:r>
              <a:rPr lang="fr-FR" dirty="0" smtClean="0"/>
              <a:t> </a:t>
            </a:r>
            <a:r>
              <a:rPr lang="fr-FR" dirty="0" smtClean="0"/>
              <a:t>figure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dirty="0" smtClean="0"/>
              <a:t>Second </a:t>
            </a:r>
            <a:r>
              <a:rPr lang="en-US" dirty="0" smtClean="0"/>
              <a:t>Stanza</a:t>
            </a:r>
            <a:endParaRPr lang="en-US" dirty="0"/>
          </a:p>
        </p:txBody>
      </p:sp>
      <p:sp>
        <p:nvSpPr>
          <p:cNvPr id="3" name="Espace réservé du contenu 2"/>
          <p:cNvSpPr>
            <a:spLocks noGrp="1"/>
          </p:cNvSpPr>
          <p:nvPr>
            <p:ph idx="1"/>
          </p:nvPr>
        </p:nvSpPr>
        <p:spPr>
          <a:xfrm>
            <a:off x="457200" y="1000108"/>
            <a:ext cx="8229600" cy="5126055"/>
          </a:xfrm>
        </p:spPr>
        <p:txBody>
          <a:bodyPr numCol="1">
            <a:normAutofit fontScale="62500" lnSpcReduction="20000"/>
          </a:bodyPr>
          <a:lstStyle/>
          <a:p>
            <a:pPr fontAlgn="base"/>
            <a:r>
              <a:rPr lang="en-US" dirty="0"/>
              <a:t> Alas! for this gray shadow, once a man— </a:t>
            </a:r>
            <a:br>
              <a:rPr lang="en-US" dirty="0"/>
            </a:br>
            <a:endParaRPr lang="en-US" dirty="0"/>
          </a:p>
          <a:p>
            <a:pPr fontAlgn="base"/>
            <a:r>
              <a:rPr lang="en-US" dirty="0"/>
              <a:t>So glorious in his beauty and thy choice, </a:t>
            </a:r>
            <a:br>
              <a:rPr lang="en-US" dirty="0"/>
            </a:br>
            <a:endParaRPr lang="en-US" dirty="0"/>
          </a:p>
          <a:p>
            <a:pPr fontAlgn="base"/>
            <a:r>
              <a:rPr lang="en-US" dirty="0"/>
              <a:t>Who </a:t>
            </a:r>
            <a:r>
              <a:rPr lang="en-US" dirty="0" err="1"/>
              <a:t>madest</a:t>
            </a:r>
            <a:r>
              <a:rPr lang="en-US" dirty="0"/>
              <a:t> him thy chosen, that he </a:t>
            </a:r>
            <a:r>
              <a:rPr lang="en-US" dirty="0" err="1"/>
              <a:t>seem'd</a:t>
            </a:r>
            <a:r>
              <a:rPr lang="en-US" dirty="0"/>
              <a:t> </a:t>
            </a:r>
            <a:br>
              <a:rPr lang="en-US" dirty="0"/>
            </a:br>
            <a:endParaRPr lang="en-US" dirty="0"/>
          </a:p>
          <a:p>
            <a:pPr fontAlgn="base"/>
            <a:r>
              <a:rPr lang="en-US" dirty="0"/>
              <a:t>To his great heart none other than a God! </a:t>
            </a:r>
            <a:br>
              <a:rPr lang="en-US" dirty="0"/>
            </a:br>
            <a:endParaRPr lang="en-US" dirty="0"/>
          </a:p>
          <a:p>
            <a:pPr fontAlgn="base"/>
            <a:r>
              <a:rPr lang="en-US" dirty="0"/>
              <a:t>I </a:t>
            </a:r>
            <a:r>
              <a:rPr lang="en-US" dirty="0" err="1"/>
              <a:t>ask'd</a:t>
            </a:r>
            <a:r>
              <a:rPr lang="en-US" dirty="0"/>
              <a:t> thee, 'Give me immortality.' </a:t>
            </a:r>
            <a:br>
              <a:rPr lang="en-US" dirty="0"/>
            </a:br>
            <a:endParaRPr lang="en-US" dirty="0"/>
          </a:p>
          <a:p>
            <a:pPr fontAlgn="base"/>
            <a:r>
              <a:rPr lang="en-US" dirty="0"/>
              <a:t>Then didst </a:t>
            </a:r>
            <a:r>
              <a:rPr lang="en-US" dirty="0">
                <a:solidFill>
                  <a:srgbClr val="C00000"/>
                </a:solidFill>
              </a:rPr>
              <a:t>thou</a:t>
            </a:r>
            <a:r>
              <a:rPr lang="en-US" dirty="0"/>
              <a:t> grant mine asking with a smile, </a:t>
            </a:r>
            <a:br>
              <a:rPr lang="en-US" dirty="0"/>
            </a:br>
            <a:endParaRPr lang="en-US" dirty="0"/>
          </a:p>
          <a:p>
            <a:pPr fontAlgn="base"/>
            <a:r>
              <a:rPr lang="en-US" dirty="0"/>
              <a:t>Like wealthy men, who care not how they give. </a:t>
            </a:r>
            <a:br>
              <a:rPr lang="en-US" dirty="0"/>
            </a:br>
            <a:endParaRPr lang="en-US" dirty="0"/>
          </a:p>
          <a:p>
            <a:pPr fontAlgn="base"/>
            <a:r>
              <a:rPr lang="en-US" dirty="0"/>
              <a:t>But thy strong Hours indignant </a:t>
            </a:r>
            <a:r>
              <a:rPr lang="en-US" dirty="0" err="1"/>
              <a:t>work'd</a:t>
            </a:r>
            <a:r>
              <a:rPr lang="en-US" dirty="0"/>
              <a:t> their wills, </a:t>
            </a:r>
            <a:br>
              <a:rPr lang="en-US" dirty="0"/>
            </a:br>
            <a:endParaRPr lang="en-US" dirty="0"/>
          </a:p>
          <a:p>
            <a:pPr fontAlgn="base"/>
            <a:r>
              <a:rPr lang="en-US" dirty="0"/>
              <a:t>And beat me down and </a:t>
            </a:r>
            <a:r>
              <a:rPr lang="en-US" dirty="0" err="1"/>
              <a:t>marr'd</a:t>
            </a:r>
            <a:r>
              <a:rPr lang="en-US" dirty="0"/>
              <a:t> and wasted me, </a:t>
            </a:r>
            <a:br>
              <a:rPr lang="en-US" dirty="0"/>
            </a:br>
            <a:endParaRPr lang="en-US" dirty="0"/>
          </a:p>
          <a:p>
            <a:pPr fontAlgn="base"/>
            <a:r>
              <a:rPr lang="en-US" dirty="0"/>
              <a:t>And </a:t>
            </a:r>
            <a:r>
              <a:rPr lang="en-US" dirty="0" err="1"/>
              <a:t>tho</a:t>
            </a:r>
            <a:r>
              <a:rPr lang="en-US" dirty="0"/>
              <a:t>' they could not end me, left me </a:t>
            </a:r>
            <a:r>
              <a:rPr lang="en-US" dirty="0" err="1"/>
              <a:t>maim'd</a:t>
            </a:r>
            <a:r>
              <a:rPr lang="en-US" dirty="0"/>
              <a:t> </a:t>
            </a:r>
          </a:p>
          <a:p>
            <a:pPr algn="just"/>
            <a:endParaRPr lang="fr-FR" dirty="0"/>
          </a:p>
        </p:txBody>
      </p:sp>
      <p:sp>
        <p:nvSpPr>
          <p:cNvPr id="5" name="Accolade fermante 4"/>
          <p:cNvSpPr/>
          <p:nvPr/>
        </p:nvSpPr>
        <p:spPr>
          <a:xfrm>
            <a:off x="4786314" y="1142984"/>
            <a:ext cx="214314" cy="5715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Rectangle à coins arrondis 5"/>
          <p:cNvSpPr/>
          <p:nvPr/>
        </p:nvSpPr>
        <p:spPr>
          <a:xfrm>
            <a:off x="5429256" y="1142984"/>
            <a:ext cx="1571636" cy="57150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Physical</a:t>
            </a:r>
            <a:r>
              <a:rPr lang="fr-FR" dirty="0" smtClean="0"/>
              <a:t> </a:t>
            </a:r>
            <a:r>
              <a:rPr lang="fr-FR" dirty="0" err="1" smtClean="0"/>
              <a:t>appearance</a:t>
            </a:r>
            <a:endParaRPr lang="fr-FR" dirty="0"/>
          </a:p>
        </p:txBody>
      </p:sp>
      <p:sp>
        <p:nvSpPr>
          <p:cNvPr id="7" name="Accolade fermante 6"/>
          <p:cNvSpPr/>
          <p:nvPr/>
        </p:nvSpPr>
        <p:spPr>
          <a:xfrm>
            <a:off x="4214810" y="2928934"/>
            <a:ext cx="71438" cy="2857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Rectangle à coins arrondis 7"/>
          <p:cNvSpPr/>
          <p:nvPr/>
        </p:nvSpPr>
        <p:spPr>
          <a:xfrm>
            <a:off x="4929190" y="2857496"/>
            <a:ext cx="2786082" cy="28575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His</a:t>
            </a:r>
            <a:r>
              <a:rPr lang="fr-FR" dirty="0" smtClean="0"/>
              <a:t> </a:t>
            </a:r>
            <a:r>
              <a:rPr lang="fr-FR" dirty="0" err="1" smtClean="0"/>
              <a:t>wish</a:t>
            </a:r>
            <a:r>
              <a:rPr lang="fr-FR" dirty="0" smtClean="0"/>
              <a:t> to Aurora</a:t>
            </a:r>
            <a:endParaRPr lang="fr-FR" dirty="0"/>
          </a:p>
        </p:txBody>
      </p:sp>
      <p:sp>
        <p:nvSpPr>
          <p:cNvPr id="9" name="Rectangle à coins arrondis 8"/>
          <p:cNvSpPr/>
          <p:nvPr/>
        </p:nvSpPr>
        <p:spPr>
          <a:xfrm>
            <a:off x="6084168" y="3563135"/>
            <a:ext cx="1285884" cy="21431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Aurora</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62500" lnSpcReduction="20000"/>
          </a:bodyPr>
          <a:lstStyle/>
          <a:p>
            <a:pPr fontAlgn="base"/>
            <a:r>
              <a:rPr lang="en-US" dirty="0"/>
              <a:t>To dwell in presence of immortal youth, </a:t>
            </a:r>
            <a:br>
              <a:rPr lang="en-US" dirty="0"/>
            </a:br>
            <a:endParaRPr lang="en-US" dirty="0"/>
          </a:p>
          <a:p>
            <a:pPr fontAlgn="base"/>
            <a:r>
              <a:rPr lang="en-US" dirty="0"/>
              <a:t>Immortal age beside immortal youth, </a:t>
            </a:r>
            <a:r>
              <a:rPr lang="en-US" dirty="0" smtClean="0"/>
              <a:t>   </a:t>
            </a:r>
            <a:r>
              <a:rPr lang="en-US" dirty="0"/>
              <a:t/>
            </a:r>
            <a:br>
              <a:rPr lang="en-US" dirty="0"/>
            </a:br>
            <a:endParaRPr lang="en-US" dirty="0"/>
          </a:p>
          <a:p>
            <a:pPr fontAlgn="base"/>
            <a:r>
              <a:rPr lang="en-US" dirty="0"/>
              <a:t>And all I was, in ashes. Can thy love, </a:t>
            </a:r>
            <a:br>
              <a:rPr lang="en-US" dirty="0"/>
            </a:br>
            <a:endParaRPr lang="en-US" dirty="0"/>
          </a:p>
          <a:p>
            <a:pPr fontAlgn="base"/>
            <a:r>
              <a:rPr lang="en-US" dirty="0"/>
              <a:t>Thy beauty, make amends, </a:t>
            </a:r>
            <a:r>
              <a:rPr lang="en-US" dirty="0" err="1"/>
              <a:t>tho</a:t>
            </a:r>
            <a:r>
              <a:rPr lang="en-US" dirty="0"/>
              <a:t>' even now, </a:t>
            </a:r>
            <a:br>
              <a:rPr lang="en-US" dirty="0"/>
            </a:br>
            <a:endParaRPr lang="en-US" dirty="0"/>
          </a:p>
          <a:p>
            <a:pPr fontAlgn="base"/>
            <a:r>
              <a:rPr lang="en-US" dirty="0"/>
              <a:t>Close over us, </a:t>
            </a:r>
            <a:r>
              <a:rPr lang="en-US" dirty="0">
                <a:solidFill>
                  <a:srgbClr val="C00000"/>
                </a:solidFill>
              </a:rPr>
              <a:t>the silver star</a:t>
            </a:r>
            <a:r>
              <a:rPr lang="en-US" dirty="0"/>
              <a:t>, thy guide, </a:t>
            </a:r>
            <a:br>
              <a:rPr lang="en-US" dirty="0"/>
            </a:br>
            <a:endParaRPr lang="en-US" dirty="0"/>
          </a:p>
          <a:p>
            <a:pPr fontAlgn="base"/>
            <a:r>
              <a:rPr lang="en-US" dirty="0"/>
              <a:t>Shines in those tremulous eyes that fill with tears </a:t>
            </a:r>
            <a:br>
              <a:rPr lang="en-US" dirty="0"/>
            </a:br>
            <a:endParaRPr lang="en-US" dirty="0"/>
          </a:p>
          <a:p>
            <a:pPr fontAlgn="base"/>
            <a:r>
              <a:rPr lang="en-US" dirty="0"/>
              <a:t>To hear me? Let me go: take back thy gift: </a:t>
            </a:r>
            <a:br>
              <a:rPr lang="en-US" dirty="0"/>
            </a:br>
            <a:endParaRPr lang="en-US" dirty="0"/>
          </a:p>
          <a:p>
            <a:pPr fontAlgn="base"/>
            <a:r>
              <a:rPr lang="en-US" dirty="0"/>
              <a:t>Why should a man desire in any way </a:t>
            </a:r>
            <a:br>
              <a:rPr lang="en-US" dirty="0"/>
            </a:br>
            <a:endParaRPr lang="en-US" dirty="0"/>
          </a:p>
          <a:p>
            <a:pPr fontAlgn="base"/>
            <a:r>
              <a:rPr lang="en-US" dirty="0"/>
              <a:t>To vary from the kindly race of men </a:t>
            </a:r>
            <a:br>
              <a:rPr lang="en-US" dirty="0"/>
            </a:br>
            <a:endParaRPr lang="en-US" dirty="0"/>
          </a:p>
          <a:p>
            <a:pPr fontAlgn="base"/>
            <a:r>
              <a:rPr lang="en-US" dirty="0"/>
              <a:t>Or pass beyond the goal of ordinance </a:t>
            </a:r>
            <a:br>
              <a:rPr lang="en-US" dirty="0"/>
            </a:br>
            <a:endParaRPr lang="en-US" dirty="0"/>
          </a:p>
          <a:p>
            <a:pPr fontAlgn="base"/>
            <a:r>
              <a:rPr lang="en-US" dirty="0"/>
              <a:t>Where all should pause, as is most meet for all? </a:t>
            </a:r>
          </a:p>
          <a:p>
            <a:endParaRPr lang="fr-FR" dirty="0"/>
          </a:p>
        </p:txBody>
      </p:sp>
      <p:cxnSp>
        <p:nvCxnSpPr>
          <p:cNvPr id="5" name="Connecteur droit avec flèche 4"/>
          <p:cNvCxnSpPr/>
          <p:nvPr/>
        </p:nvCxnSpPr>
        <p:spPr>
          <a:xfrm>
            <a:off x="4857752" y="50004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5286380" y="357166"/>
            <a:ext cx="2428892" cy="35719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Regrets </a:t>
            </a:r>
            <a:r>
              <a:rPr lang="fr-FR" dirty="0" err="1" smtClean="0"/>
              <a:t>his</a:t>
            </a:r>
            <a:r>
              <a:rPr lang="fr-FR" dirty="0" smtClean="0"/>
              <a:t> </a:t>
            </a:r>
            <a:r>
              <a:rPr lang="fr-FR" dirty="0" err="1" smtClean="0"/>
              <a:t>request</a:t>
            </a:r>
            <a:endParaRPr lang="fr-FR" dirty="0"/>
          </a:p>
        </p:txBody>
      </p:sp>
      <p:cxnSp>
        <p:nvCxnSpPr>
          <p:cNvPr id="8" name="Connecteur droit avec flèche 7"/>
          <p:cNvCxnSpPr/>
          <p:nvPr/>
        </p:nvCxnSpPr>
        <p:spPr>
          <a:xfrm>
            <a:off x="4857752" y="1214422"/>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5357818" y="928670"/>
            <a:ext cx="2571768" cy="71438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err="1" smtClean="0"/>
              <a:t>Old</a:t>
            </a:r>
            <a:r>
              <a:rPr lang="fr-FR" dirty="0" smtClean="0"/>
              <a:t> in </a:t>
            </a:r>
            <a:r>
              <a:rPr lang="fr-FR" dirty="0" err="1" smtClean="0"/>
              <a:t>age</a:t>
            </a:r>
            <a:r>
              <a:rPr lang="fr-FR" dirty="0" smtClean="0"/>
              <a:t> </a:t>
            </a:r>
            <a:r>
              <a:rPr lang="fr-FR" dirty="0" err="1" smtClean="0"/>
              <a:t>compared</a:t>
            </a:r>
            <a:r>
              <a:rPr lang="fr-FR" dirty="0" smtClean="0"/>
              <a:t> to an </a:t>
            </a:r>
            <a:r>
              <a:rPr lang="fr-FR" dirty="0" err="1" smtClean="0"/>
              <a:t>eternal</a:t>
            </a:r>
            <a:r>
              <a:rPr lang="fr-FR" dirty="0" smtClean="0"/>
              <a:t> </a:t>
            </a:r>
            <a:r>
              <a:rPr lang="fr-FR" dirty="0" err="1" smtClean="0"/>
              <a:t>young</a:t>
            </a:r>
            <a:r>
              <a:rPr lang="fr-FR" dirty="0" smtClean="0"/>
              <a:t> </a:t>
            </a:r>
            <a:r>
              <a:rPr lang="fr-FR" dirty="0" err="1" smtClean="0"/>
              <a:t>beautiful</a:t>
            </a:r>
            <a:r>
              <a:rPr lang="fr-FR" dirty="0" smtClean="0"/>
              <a:t>  figure</a:t>
            </a:r>
            <a:endParaRPr lang="fr-FR" dirty="0"/>
          </a:p>
        </p:txBody>
      </p:sp>
      <p:cxnSp>
        <p:nvCxnSpPr>
          <p:cNvPr id="11" name="Connecteur droit avec flèche 10"/>
          <p:cNvCxnSpPr/>
          <p:nvPr/>
        </p:nvCxnSpPr>
        <p:spPr>
          <a:xfrm>
            <a:off x="5214942" y="264318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5715008" y="2285992"/>
            <a:ext cx="2214578" cy="50006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Star of Venus</a:t>
            </a:r>
            <a:endParaRPr lang="fr-FR" dirty="0"/>
          </a:p>
        </p:txBody>
      </p:sp>
      <p:sp>
        <p:nvSpPr>
          <p:cNvPr id="13" name="Accolade fermante 12"/>
          <p:cNvSpPr/>
          <p:nvPr/>
        </p:nvSpPr>
        <p:spPr>
          <a:xfrm>
            <a:off x="5429256" y="3644902"/>
            <a:ext cx="285752" cy="92869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14" name="Rectangle à coins arrondis 13"/>
          <p:cNvSpPr/>
          <p:nvPr/>
        </p:nvSpPr>
        <p:spPr>
          <a:xfrm>
            <a:off x="5715008" y="3500438"/>
            <a:ext cx="2857520" cy="85725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Begging Aurora to undo his wish  of immortality </a:t>
            </a:r>
            <a:endParaRPr lang="en-US" dirty="0"/>
          </a:p>
        </p:txBody>
      </p:sp>
      <p:cxnSp>
        <p:nvCxnSpPr>
          <p:cNvPr id="16" name="Connecteur droit avec flèche 15"/>
          <p:cNvCxnSpPr/>
          <p:nvPr/>
        </p:nvCxnSpPr>
        <p:spPr>
          <a:xfrm>
            <a:off x="5143504" y="5214950"/>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Rectangle à coins arrondis 16"/>
          <p:cNvSpPr/>
          <p:nvPr/>
        </p:nvSpPr>
        <p:spPr>
          <a:xfrm>
            <a:off x="5715008" y="4857760"/>
            <a:ext cx="2286016" cy="50006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The normal </a:t>
            </a:r>
            <a:r>
              <a:rPr lang="fr-FR" dirty="0" err="1" smtClean="0"/>
              <a:t>human</a:t>
            </a:r>
            <a:r>
              <a:rPr lang="fr-FR" dirty="0" smtClean="0"/>
              <a:t> </a:t>
            </a:r>
            <a:r>
              <a:rPr lang="fr-FR" dirty="0" err="1" smtClean="0"/>
              <a:t>lifespan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12083</TotalTime>
  <Words>1032</Words>
  <Application>Microsoft Office PowerPoint</Application>
  <PresentationFormat>On-screen Show (4:3)</PresentationFormat>
  <Paragraphs>126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Book Antiqua</vt:lpstr>
      <vt:lpstr>Lucida Sans</vt:lpstr>
      <vt:lpstr>Wingdings</vt:lpstr>
      <vt:lpstr>Wingdings 2</vt:lpstr>
      <vt:lpstr>Wingdings 3</vt:lpstr>
      <vt:lpstr>Apex</vt:lpstr>
      <vt:lpstr>Tithonus </vt:lpstr>
      <vt:lpstr>Tithonus in Greek Mythology</vt:lpstr>
      <vt:lpstr>Interpretations</vt:lpstr>
      <vt:lpstr>PowerPoint Presentation</vt:lpstr>
      <vt:lpstr>PowerPoint Presentation</vt:lpstr>
      <vt:lpstr>PowerPoint Presentation</vt:lpstr>
      <vt:lpstr>First Stanza</vt:lpstr>
      <vt:lpstr>Second Stanza</vt:lpstr>
      <vt:lpstr>PowerPoint Presentation</vt:lpstr>
      <vt:lpstr>Third Stanza</vt:lpstr>
      <vt:lpstr>Fourth Stanza</vt:lpstr>
      <vt:lpstr>Fifth Stanza</vt:lpstr>
      <vt:lpstr>Sixth Stanza</vt:lpstr>
      <vt:lpstr>Seventh Stanza</vt:lpstr>
      <vt:lpstr>Summary </vt:lpstr>
      <vt:lpstr>Form</vt:lpstr>
      <vt:lpstr>themes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Tithonus </dc:title>
  <dc:creator>hp</dc:creator>
  <cp:lastModifiedBy>hp</cp:lastModifiedBy>
  <cp:revision>14</cp:revision>
  <dcterms:created xsi:type="dcterms:W3CDTF">2017-10-22T07:33:00Z</dcterms:created>
  <dcterms:modified xsi:type="dcterms:W3CDTF">2021-01-04T22:48:06Z</dcterms:modified>
</cp:coreProperties>
</file>