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73" r:id="rId5"/>
    <p:sldId id="269" r:id="rId6"/>
    <p:sldId id="271" r:id="rId7"/>
    <p:sldId id="257" r:id="rId8"/>
    <p:sldId id="258" r:id="rId9"/>
    <p:sldId id="259" r:id="rId10"/>
    <p:sldId id="260" r:id="rId11"/>
    <p:sldId id="261" r:id="rId12"/>
    <p:sldId id="262" r:id="rId13"/>
    <p:sldId id="263" r:id="rId14"/>
    <p:sldId id="265" r:id="rId15"/>
    <p:sldId id="266" r:id="rId16"/>
    <p:sldId id="26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3961F37-EB78-4A51-9CBB-CC7DBDB99E5C}" type="datetimeFigureOut">
              <a:rPr lang="fr-FR" smtClean="0"/>
              <a:pPr/>
              <a:t>24/11/2019</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472598-EA86-4F62-866E-5301F97DA84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13961F37-EB78-4A51-9CBB-CC7DBDB99E5C}" type="datetimeFigureOut">
              <a:rPr lang="fr-FR" smtClean="0"/>
              <a:pPr/>
              <a:t>24/11/2019</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472598-EA86-4F62-866E-5301F97DA8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3961F37-EB78-4A51-9CBB-CC7DBDB99E5C}" type="datetimeFigureOut">
              <a:rPr lang="fr-FR" smtClean="0"/>
              <a:pPr/>
              <a:t>24/11/2019</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78472598-EA86-4F62-866E-5301F97DA84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13961F37-EB78-4A51-9CBB-CC7DBDB99E5C}" type="datetimeFigureOut">
              <a:rPr lang="fr-FR" smtClean="0"/>
              <a:pPr/>
              <a:t>24/11/2019</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8472598-EA86-4F62-866E-5301F97DA8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13961F37-EB78-4A51-9CBB-CC7DBDB99E5C}" type="datetimeFigureOut">
              <a:rPr lang="fr-FR" smtClean="0"/>
              <a:pPr/>
              <a:t>24/11/2019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8472598-EA86-4F62-866E-5301F97DA84E}"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3961F37-EB78-4A51-9CBB-CC7DBDB99E5C}" type="datetimeFigureOut">
              <a:rPr lang="fr-FR" smtClean="0"/>
              <a:pPr/>
              <a:t>24/11/2019</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472598-EA86-4F62-866E-5301F97DA8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Ulysses</a:t>
            </a:r>
            <a:endParaRPr lang="en-US" dirty="0"/>
          </a:p>
        </p:txBody>
      </p:sp>
      <p:sp>
        <p:nvSpPr>
          <p:cNvPr id="3" name="Sous-titre 2"/>
          <p:cNvSpPr>
            <a:spLocks noGrp="1"/>
          </p:cNvSpPr>
          <p:nvPr>
            <p:ph type="subTitle" idx="1"/>
          </p:nvPr>
        </p:nvSpPr>
        <p:spPr/>
        <p:txBody>
          <a:bodyPr/>
          <a:lstStyle/>
          <a:p>
            <a:r>
              <a:rPr lang="fr-FR" dirty="0" smtClean="0"/>
              <a:t>By Alfred Lord Tennyson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0000" lnSpcReduction="20000"/>
          </a:bodyPr>
          <a:lstStyle/>
          <a:p>
            <a:pPr fontAlgn="base"/>
            <a:r>
              <a:rPr lang="en-US" dirty="0"/>
              <a:t>This is my son, mine own </a:t>
            </a:r>
            <a:r>
              <a:rPr lang="en-US" dirty="0" err="1"/>
              <a:t>Telemachus</a:t>
            </a:r>
            <a:r>
              <a:rPr lang="en-US" dirty="0"/>
              <a:t>, </a:t>
            </a:r>
            <a:br>
              <a:rPr lang="en-US" dirty="0"/>
            </a:br>
            <a:endParaRPr lang="en-US" dirty="0"/>
          </a:p>
          <a:p>
            <a:pPr fontAlgn="base"/>
            <a:r>
              <a:rPr lang="en-US" dirty="0"/>
              <a:t>To whom I leave the </a:t>
            </a:r>
            <a:r>
              <a:rPr lang="en-US" u="sng" dirty="0" err="1"/>
              <a:t>sceptre</a:t>
            </a:r>
            <a:r>
              <a:rPr lang="en-US" dirty="0"/>
              <a:t> and the isle,— </a:t>
            </a:r>
            <a:br>
              <a:rPr lang="en-US" dirty="0"/>
            </a:br>
            <a:endParaRPr lang="en-US" dirty="0"/>
          </a:p>
          <a:p>
            <a:pPr fontAlgn="base"/>
            <a:r>
              <a:rPr lang="en-US" dirty="0"/>
              <a:t>Well-loved of me, discerning to </a:t>
            </a:r>
            <a:r>
              <a:rPr lang="en-US" dirty="0" smtClean="0"/>
              <a:t>fulfill</a:t>
            </a:r>
            <a:r>
              <a:rPr lang="en-US" dirty="0"/>
              <a:t> </a:t>
            </a:r>
            <a:br>
              <a:rPr lang="en-US" dirty="0"/>
            </a:br>
            <a:endParaRPr lang="en-US" dirty="0"/>
          </a:p>
          <a:p>
            <a:pPr fontAlgn="base"/>
            <a:r>
              <a:rPr lang="en-US" dirty="0"/>
              <a:t>This </a:t>
            </a:r>
            <a:r>
              <a:rPr lang="en-US" dirty="0" err="1"/>
              <a:t>labour</a:t>
            </a:r>
            <a:r>
              <a:rPr lang="en-US" dirty="0"/>
              <a:t>, by slow prudence to make mild </a:t>
            </a:r>
            <a:br>
              <a:rPr lang="en-US" dirty="0"/>
            </a:br>
            <a:endParaRPr lang="en-US" dirty="0"/>
          </a:p>
          <a:p>
            <a:pPr fontAlgn="base"/>
            <a:r>
              <a:rPr lang="en-US" dirty="0"/>
              <a:t>A </a:t>
            </a:r>
            <a:r>
              <a:rPr lang="en-US" u="sng" dirty="0"/>
              <a:t>rugged</a:t>
            </a:r>
            <a:r>
              <a:rPr lang="en-US" dirty="0"/>
              <a:t> people, and thro' soft degrees </a:t>
            </a:r>
            <a:br>
              <a:rPr lang="en-US" dirty="0"/>
            </a:br>
            <a:endParaRPr lang="en-US" dirty="0"/>
          </a:p>
          <a:p>
            <a:pPr fontAlgn="base"/>
            <a:r>
              <a:rPr lang="en-US" dirty="0"/>
              <a:t>Subdue them to the useful and the good. </a:t>
            </a:r>
            <a:br>
              <a:rPr lang="en-US" dirty="0"/>
            </a:br>
            <a:endParaRPr lang="en-US" dirty="0"/>
          </a:p>
          <a:p>
            <a:pPr fontAlgn="base"/>
            <a:r>
              <a:rPr lang="en-US" dirty="0"/>
              <a:t>Most blameless is he, </a:t>
            </a:r>
            <a:r>
              <a:rPr lang="en-US" dirty="0" smtClean="0"/>
              <a:t>centered </a:t>
            </a:r>
            <a:r>
              <a:rPr lang="en-US" dirty="0"/>
              <a:t>in the sphere </a:t>
            </a:r>
            <a:br>
              <a:rPr lang="en-US" dirty="0"/>
            </a:br>
            <a:endParaRPr lang="en-US" dirty="0"/>
          </a:p>
          <a:p>
            <a:pPr fontAlgn="base"/>
            <a:r>
              <a:rPr lang="en-US" dirty="0"/>
              <a:t>Of common duties, decent not to fail </a:t>
            </a:r>
            <a:br>
              <a:rPr lang="en-US" dirty="0"/>
            </a:br>
            <a:endParaRPr lang="en-US" dirty="0"/>
          </a:p>
          <a:p>
            <a:pPr fontAlgn="base"/>
            <a:r>
              <a:rPr lang="en-US" dirty="0"/>
              <a:t>In offices of tenderness, and pay </a:t>
            </a:r>
            <a:br>
              <a:rPr lang="en-US" dirty="0"/>
            </a:br>
            <a:endParaRPr lang="en-US" dirty="0"/>
          </a:p>
          <a:p>
            <a:pPr fontAlgn="base"/>
            <a:r>
              <a:rPr lang="en-US" dirty="0"/>
              <a:t>Meet adoration to my household gods, </a:t>
            </a:r>
            <a:br>
              <a:rPr lang="en-US" dirty="0"/>
            </a:br>
            <a:endParaRPr lang="en-US" dirty="0"/>
          </a:p>
          <a:p>
            <a:pPr fontAlgn="base"/>
            <a:r>
              <a:rPr lang="en-US" dirty="0"/>
              <a:t>When I am gone. He works his work, I mine.</a:t>
            </a:r>
          </a:p>
          <a:p>
            <a:endParaRPr lang="fr-FR" dirty="0"/>
          </a:p>
        </p:txBody>
      </p:sp>
      <p:cxnSp>
        <p:nvCxnSpPr>
          <p:cNvPr id="5" name="Connecteur droit avec flèche 4"/>
          <p:cNvCxnSpPr/>
          <p:nvPr/>
        </p:nvCxnSpPr>
        <p:spPr>
          <a:xfrm>
            <a:off x="4857752" y="785794"/>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5572132" y="357166"/>
            <a:ext cx="2571768" cy="5000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Stick carried by kings and queens</a:t>
            </a:r>
            <a:endParaRPr lang="en-US" dirty="0">
              <a:solidFill>
                <a:schemeClr val="tx1">
                  <a:lumMod val="95000"/>
                  <a:lumOff val="5000"/>
                </a:schemeClr>
              </a:solidFill>
            </a:endParaRPr>
          </a:p>
        </p:txBody>
      </p:sp>
      <p:cxnSp>
        <p:nvCxnSpPr>
          <p:cNvPr id="8" name="Connecteur droit avec flèche 7"/>
          <p:cNvCxnSpPr/>
          <p:nvPr/>
        </p:nvCxnSpPr>
        <p:spPr>
          <a:xfrm>
            <a:off x="4857752" y="2500306"/>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5786446" y="1857364"/>
            <a:ext cx="3000396" cy="121444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err="1" smtClean="0">
                <a:solidFill>
                  <a:schemeClr val="tx1">
                    <a:lumMod val="95000"/>
                    <a:lumOff val="5000"/>
                  </a:schemeClr>
                </a:solidFill>
              </a:rPr>
              <a:t>Telemachus</a:t>
            </a:r>
            <a:r>
              <a:rPr lang="en-US" dirty="0" smtClean="0">
                <a:solidFill>
                  <a:schemeClr val="tx1">
                    <a:lumMod val="95000"/>
                    <a:lumOff val="5000"/>
                  </a:schemeClr>
                </a:solidFill>
              </a:rPr>
              <a:t>’ mission is to civilize the rugged people of Ithaca </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70000" lnSpcReduction="20000"/>
          </a:bodyPr>
          <a:lstStyle/>
          <a:p>
            <a:pPr fontAlgn="base"/>
            <a:r>
              <a:rPr lang="en-US" dirty="0"/>
              <a:t>There lies the port; the vessel puffs her sail: </a:t>
            </a:r>
            <a:br>
              <a:rPr lang="en-US" dirty="0"/>
            </a:br>
            <a:endParaRPr lang="en-US" dirty="0"/>
          </a:p>
          <a:p>
            <a:pPr fontAlgn="base"/>
            <a:r>
              <a:rPr lang="en-US" dirty="0"/>
              <a:t>There gloom the dark, broad seas. My mariners, </a:t>
            </a:r>
            <a:br>
              <a:rPr lang="en-US" dirty="0"/>
            </a:br>
            <a:endParaRPr lang="en-US" dirty="0"/>
          </a:p>
          <a:p>
            <a:pPr fontAlgn="base"/>
            <a:r>
              <a:rPr lang="en-US" dirty="0"/>
              <a:t>Souls that have </a:t>
            </a:r>
            <a:r>
              <a:rPr lang="en-US" dirty="0" err="1"/>
              <a:t>toil'd</a:t>
            </a:r>
            <a:r>
              <a:rPr lang="en-US" dirty="0"/>
              <a:t>, and wrought, and thought with me— </a:t>
            </a:r>
            <a:br>
              <a:rPr lang="en-US" dirty="0"/>
            </a:br>
            <a:endParaRPr lang="en-US" dirty="0"/>
          </a:p>
          <a:p>
            <a:pPr fontAlgn="base"/>
            <a:r>
              <a:rPr lang="en-US" dirty="0"/>
              <a:t>That ever with </a:t>
            </a:r>
            <a:r>
              <a:rPr lang="en-US" u="sng" dirty="0"/>
              <a:t>a frolic </a:t>
            </a:r>
            <a:r>
              <a:rPr lang="en-US" dirty="0"/>
              <a:t>welcome took </a:t>
            </a:r>
            <a:br>
              <a:rPr lang="en-US" dirty="0"/>
            </a:br>
            <a:endParaRPr lang="en-US" dirty="0"/>
          </a:p>
          <a:p>
            <a:pPr fontAlgn="base"/>
            <a:r>
              <a:rPr lang="en-US" u="sng" dirty="0"/>
              <a:t>The thunder and the sunshine</a:t>
            </a:r>
            <a:r>
              <a:rPr lang="en-US" dirty="0"/>
              <a:t>, and opposed </a:t>
            </a:r>
            <a:br>
              <a:rPr lang="en-US" dirty="0"/>
            </a:br>
            <a:endParaRPr lang="en-US" dirty="0"/>
          </a:p>
          <a:p>
            <a:pPr fontAlgn="base"/>
            <a:r>
              <a:rPr lang="en-US" dirty="0"/>
              <a:t>Free hearts, free foreheads—you and I are old; </a:t>
            </a:r>
            <a:br>
              <a:rPr lang="en-US" dirty="0"/>
            </a:br>
            <a:endParaRPr lang="en-US" dirty="0"/>
          </a:p>
          <a:p>
            <a:pPr fontAlgn="base"/>
            <a:r>
              <a:rPr lang="en-US" dirty="0"/>
              <a:t>Old age hath yet his </a:t>
            </a:r>
            <a:r>
              <a:rPr lang="en-US" dirty="0" err="1"/>
              <a:t>honour</a:t>
            </a:r>
            <a:r>
              <a:rPr lang="en-US" dirty="0"/>
              <a:t> and his toil; </a:t>
            </a:r>
            <a:br>
              <a:rPr lang="en-US" dirty="0"/>
            </a:br>
            <a:endParaRPr lang="en-US" dirty="0"/>
          </a:p>
          <a:p>
            <a:pPr fontAlgn="base"/>
            <a:r>
              <a:rPr lang="en-US" dirty="0"/>
              <a:t>Death closes all: but something </a:t>
            </a:r>
            <a:r>
              <a:rPr lang="en-US" u="sng" dirty="0"/>
              <a:t>ere</a:t>
            </a:r>
            <a:r>
              <a:rPr lang="en-US" dirty="0"/>
              <a:t> the end, </a:t>
            </a:r>
            <a:br>
              <a:rPr lang="en-US" dirty="0"/>
            </a:br>
            <a:endParaRPr lang="en-US" dirty="0"/>
          </a:p>
          <a:p>
            <a:pPr fontAlgn="base"/>
            <a:r>
              <a:rPr lang="en-US" dirty="0"/>
              <a:t>Some work of noble note, may yet be done, </a:t>
            </a:r>
            <a:br>
              <a:rPr lang="en-US" dirty="0"/>
            </a:br>
            <a:endParaRPr lang="en-US" dirty="0"/>
          </a:p>
          <a:p>
            <a:pPr fontAlgn="base"/>
            <a:r>
              <a:rPr lang="en-US" dirty="0"/>
              <a:t>Not unbecoming men that strove with Gods. </a:t>
            </a:r>
            <a:br>
              <a:rPr lang="en-US" dirty="0"/>
            </a:br>
            <a:endParaRPr lang="en-US" dirty="0"/>
          </a:p>
          <a:p>
            <a:pPr fontAlgn="base"/>
            <a:r>
              <a:rPr lang="en-US" dirty="0"/>
              <a:t>The lights begin to twinkle from the rocks: </a:t>
            </a:r>
          </a:p>
          <a:p>
            <a:endParaRPr lang="fr-FR" dirty="0"/>
          </a:p>
        </p:txBody>
      </p:sp>
      <p:cxnSp>
        <p:nvCxnSpPr>
          <p:cNvPr id="5" name="Connecteur droit avec flèche 4"/>
          <p:cNvCxnSpPr/>
          <p:nvPr/>
        </p:nvCxnSpPr>
        <p:spPr>
          <a:xfrm>
            <a:off x="4786314" y="2071678"/>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5214942" y="1785926"/>
            <a:ext cx="2143140" cy="4286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cheerful</a:t>
            </a:r>
            <a:endParaRPr lang="en-US" dirty="0">
              <a:solidFill>
                <a:schemeClr val="tx1">
                  <a:lumMod val="95000"/>
                  <a:lumOff val="5000"/>
                </a:schemeClr>
              </a:solidFill>
            </a:endParaRPr>
          </a:p>
        </p:txBody>
      </p:sp>
      <p:cxnSp>
        <p:nvCxnSpPr>
          <p:cNvPr id="8" name="Connecteur droit avec flèche 7"/>
          <p:cNvCxnSpPr/>
          <p:nvPr/>
        </p:nvCxnSpPr>
        <p:spPr>
          <a:xfrm>
            <a:off x="5357818" y="264318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5786446" y="2357430"/>
            <a:ext cx="2714644" cy="5000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The good times and the bad ones</a:t>
            </a:r>
            <a:endParaRPr lang="en-US" dirty="0">
              <a:solidFill>
                <a:schemeClr val="tx1">
                  <a:lumMod val="95000"/>
                  <a:lumOff val="5000"/>
                </a:schemeClr>
              </a:solidFill>
            </a:endParaRPr>
          </a:p>
        </p:txBody>
      </p:sp>
      <p:cxnSp>
        <p:nvCxnSpPr>
          <p:cNvPr id="11" name="Connecteur droit avec flèche 10"/>
          <p:cNvCxnSpPr/>
          <p:nvPr/>
        </p:nvCxnSpPr>
        <p:spPr>
          <a:xfrm>
            <a:off x="5572132" y="407194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6072198" y="3857628"/>
            <a:ext cx="1571636" cy="35719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before</a:t>
            </a:r>
            <a:endParaRPr lang="en-US" dirty="0">
              <a:solidFill>
                <a:schemeClr val="tx1">
                  <a:lumMod val="95000"/>
                  <a:lumOff val="5000"/>
                </a:schemeClr>
              </a:solidFill>
            </a:endParaRPr>
          </a:p>
        </p:txBody>
      </p:sp>
      <p:cxnSp>
        <p:nvCxnSpPr>
          <p:cNvPr id="13" name="Connecteur droit avec flèche 12"/>
          <p:cNvCxnSpPr/>
          <p:nvPr/>
        </p:nvCxnSpPr>
        <p:spPr>
          <a:xfrm>
            <a:off x="5357818" y="5072074"/>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à coins arrondis 13"/>
          <p:cNvSpPr/>
          <p:nvPr/>
        </p:nvSpPr>
        <p:spPr>
          <a:xfrm>
            <a:off x="5786446" y="4643446"/>
            <a:ext cx="3071834" cy="85725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He sees himself and his men as heroes who have to accomplish a noble mission </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40000" lnSpcReduction="20000"/>
          </a:bodyPr>
          <a:lstStyle/>
          <a:p>
            <a:pPr fontAlgn="base"/>
            <a:r>
              <a:rPr lang="en-US" dirty="0"/>
              <a:t>The long day wanes: the slow moon climbs: the deep </a:t>
            </a:r>
            <a:br>
              <a:rPr lang="en-US" dirty="0"/>
            </a:br>
            <a:endParaRPr lang="en-US" dirty="0"/>
          </a:p>
          <a:p>
            <a:pPr fontAlgn="base"/>
            <a:r>
              <a:rPr lang="en-US" dirty="0"/>
              <a:t>Moans round with many voices. Come, my friends, </a:t>
            </a:r>
            <a:br>
              <a:rPr lang="en-US" dirty="0"/>
            </a:br>
            <a:endParaRPr lang="en-US" dirty="0"/>
          </a:p>
          <a:p>
            <a:pPr fontAlgn="base"/>
            <a:r>
              <a:rPr lang="en-US" dirty="0"/>
              <a:t>'T is not too late to seek a newer world. </a:t>
            </a:r>
            <a:br>
              <a:rPr lang="en-US" dirty="0"/>
            </a:br>
            <a:endParaRPr lang="en-US" dirty="0"/>
          </a:p>
          <a:p>
            <a:pPr fontAlgn="base"/>
            <a:r>
              <a:rPr lang="en-US" dirty="0"/>
              <a:t>Push off, and sitting well in order smite </a:t>
            </a:r>
            <a:br>
              <a:rPr lang="en-US" dirty="0"/>
            </a:br>
            <a:endParaRPr lang="en-US" dirty="0"/>
          </a:p>
          <a:p>
            <a:pPr fontAlgn="base"/>
            <a:r>
              <a:rPr lang="en-US" dirty="0"/>
              <a:t>The sounding </a:t>
            </a:r>
            <a:r>
              <a:rPr lang="en-US" u="sng" dirty="0"/>
              <a:t>furrows</a:t>
            </a:r>
            <a:r>
              <a:rPr lang="en-US" dirty="0"/>
              <a:t>; for my purpose holds </a:t>
            </a:r>
            <a:br>
              <a:rPr lang="en-US" dirty="0"/>
            </a:br>
            <a:endParaRPr lang="en-US" dirty="0"/>
          </a:p>
          <a:p>
            <a:pPr fontAlgn="base"/>
            <a:r>
              <a:rPr lang="en-US" dirty="0"/>
              <a:t>To sail beyond the sunset, and </a:t>
            </a:r>
            <a:r>
              <a:rPr lang="en-US" u="sng" dirty="0"/>
              <a:t>the baths</a:t>
            </a:r>
            <a:r>
              <a:rPr lang="en-US" dirty="0"/>
              <a:t> </a:t>
            </a:r>
            <a:br>
              <a:rPr lang="en-US" dirty="0"/>
            </a:br>
            <a:endParaRPr lang="en-US" dirty="0"/>
          </a:p>
          <a:p>
            <a:pPr fontAlgn="base"/>
            <a:r>
              <a:rPr lang="en-US" dirty="0"/>
              <a:t>Of all the western stars, until I die. </a:t>
            </a:r>
            <a:br>
              <a:rPr lang="en-US" dirty="0"/>
            </a:br>
            <a:endParaRPr lang="en-US" dirty="0"/>
          </a:p>
          <a:p>
            <a:pPr fontAlgn="base"/>
            <a:r>
              <a:rPr lang="en-US" dirty="0"/>
              <a:t>It may be that the gulfs will wash us down: </a:t>
            </a:r>
            <a:br>
              <a:rPr lang="en-US" dirty="0"/>
            </a:br>
            <a:endParaRPr lang="en-US" dirty="0"/>
          </a:p>
          <a:p>
            <a:pPr fontAlgn="base"/>
            <a:r>
              <a:rPr lang="en-US" dirty="0"/>
              <a:t>It may be we shall touch </a:t>
            </a:r>
            <a:r>
              <a:rPr lang="en-US" u="sng" dirty="0"/>
              <a:t>the Happy Isles</a:t>
            </a:r>
            <a:r>
              <a:rPr lang="en-US" dirty="0"/>
              <a:t>, </a:t>
            </a:r>
            <a:br>
              <a:rPr lang="en-US" dirty="0"/>
            </a:br>
            <a:endParaRPr lang="en-US" dirty="0"/>
          </a:p>
          <a:p>
            <a:pPr fontAlgn="base"/>
            <a:r>
              <a:rPr lang="en-US" dirty="0"/>
              <a:t>And see the great Achilles, whom we knew. </a:t>
            </a:r>
            <a:br>
              <a:rPr lang="en-US" dirty="0"/>
            </a:br>
            <a:endParaRPr lang="en-US" dirty="0"/>
          </a:p>
          <a:p>
            <a:pPr fontAlgn="base"/>
            <a:r>
              <a:rPr lang="en-US" dirty="0" err="1"/>
              <a:t>Tho</a:t>
            </a:r>
            <a:r>
              <a:rPr lang="en-US" dirty="0"/>
              <a:t>' much is taken, much abides; and </a:t>
            </a:r>
            <a:r>
              <a:rPr lang="en-US" dirty="0" err="1"/>
              <a:t>tho</a:t>
            </a:r>
            <a:r>
              <a:rPr lang="en-US" dirty="0"/>
              <a:t>' </a:t>
            </a:r>
            <a:br>
              <a:rPr lang="en-US" dirty="0"/>
            </a:br>
            <a:endParaRPr lang="en-US" dirty="0"/>
          </a:p>
          <a:p>
            <a:pPr fontAlgn="base"/>
            <a:r>
              <a:rPr lang="en-US" dirty="0"/>
              <a:t>We are not now that strength which in old days </a:t>
            </a:r>
            <a:br>
              <a:rPr lang="en-US" dirty="0"/>
            </a:br>
            <a:endParaRPr lang="en-US" dirty="0"/>
          </a:p>
          <a:p>
            <a:pPr fontAlgn="base"/>
            <a:r>
              <a:rPr lang="en-US" dirty="0"/>
              <a:t>Moved earth and heaven, that which we are, we are; </a:t>
            </a:r>
            <a:br>
              <a:rPr lang="en-US" dirty="0"/>
            </a:br>
            <a:endParaRPr lang="en-US" dirty="0"/>
          </a:p>
          <a:p>
            <a:pPr fontAlgn="base"/>
            <a:r>
              <a:rPr lang="en-US" dirty="0"/>
              <a:t>One equal temper of heroic hearts, </a:t>
            </a:r>
            <a:br>
              <a:rPr lang="en-US" dirty="0"/>
            </a:br>
            <a:endParaRPr lang="en-US" dirty="0"/>
          </a:p>
          <a:p>
            <a:pPr fontAlgn="base"/>
            <a:r>
              <a:rPr lang="en-US" dirty="0"/>
              <a:t>Made weak by time and fate, but strong in will </a:t>
            </a:r>
            <a:br>
              <a:rPr lang="en-US" dirty="0"/>
            </a:br>
            <a:endParaRPr lang="en-US" dirty="0"/>
          </a:p>
          <a:p>
            <a:pPr fontAlgn="base"/>
            <a:r>
              <a:rPr lang="en-US" dirty="0"/>
              <a:t>To strive, to seek, to find, and not to yield.</a:t>
            </a:r>
          </a:p>
          <a:p>
            <a:endParaRPr lang="fr-FR" dirty="0"/>
          </a:p>
        </p:txBody>
      </p:sp>
      <p:cxnSp>
        <p:nvCxnSpPr>
          <p:cNvPr id="5" name="Connecteur droit avec flèche 4"/>
          <p:cNvCxnSpPr/>
          <p:nvPr/>
        </p:nvCxnSpPr>
        <p:spPr>
          <a:xfrm>
            <a:off x="4143372" y="1857364"/>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4857752" y="1214422"/>
            <a:ext cx="3714776" cy="78581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The track or mark made in water by the oars </a:t>
            </a:r>
            <a:endParaRPr lang="en-US" dirty="0">
              <a:solidFill>
                <a:schemeClr val="tx1">
                  <a:lumMod val="95000"/>
                  <a:lumOff val="5000"/>
                </a:schemeClr>
              </a:solidFill>
            </a:endParaRPr>
          </a:p>
        </p:txBody>
      </p:sp>
      <p:cxnSp>
        <p:nvCxnSpPr>
          <p:cNvPr id="8" name="Connecteur droit avec flèche 7"/>
          <p:cNvCxnSpPr/>
          <p:nvPr/>
        </p:nvCxnSpPr>
        <p:spPr>
          <a:xfrm>
            <a:off x="4000496" y="228599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4786314" y="2143116"/>
            <a:ext cx="3929090" cy="10001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The ocean where the Greeks believed the stars descended. He has no desire to  return from his voyage</a:t>
            </a:r>
            <a:endParaRPr lang="en-US" dirty="0">
              <a:solidFill>
                <a:schemeClr val="tx1">
                  <a:lumMod val="95000"/>
                  <a:lumOff val="5000"/>
                </a:schemeClr>
              </a:solidFill>
            </a:endParaRPr>
          </a:p>
        </p:txBody>
      </p:sp>
      <p:cxnSp>
        <p:nvCxnSpPr>
          <p:cNvPr id="11" name="Connecteur droit avec flèche 10"/>
          <p:cNvCxnSpPr/>
          <p:nvPr/>
        </p:nvCxnSpPr>
        <p:spPr>
          <a:xfrm>
            <a:off x="4000496" y="335756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4857752" y="3286124"/>
            <a:ext cx="3857652" cy="71438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Heaven of Greeks</a:t>
            </a:r>
            <a:endParaRPr lang="en-US" dirty="0">
              <a:solidFill>
                <a:schemeClr val="tx1">
                  <a:lumMod val="95000"/>
                  <a:lumOff val="5000"/>
                </a:schemeClr>
              </a:solidFill>
            </a:endParaRPr>
          </a:p>
        </p:txBody>
      </p:sp>
      <p:cxnSp>
        <p:nvCxnSpPr>
          <p:cNvPr id="13" name="Connecteur droit avec flèche 12"/>
          <p:cNvCxnSpPr/>
          <p:nvPr/>
        </p:nvCxnSpPr>
        <p:spPr>
          <a:xfrm>
            <a:off x="4286248" y="442913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à coins arrondis 13"/>
          <p:cNvSpPr/>
          <p:nvPr/>
        </p:nvSpPr>
        <p:spPr>
          <a:xfrm>
            <a:off x="5000628" y="4143380"/>
            <a:ext cx="3786214" cy="78581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Most of his life is over and he achieved a lot, yet much remains.  </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en-US" dirty="0" smtClean="0"/>
              <a:t>Form </a:t>
            </a:r>
            <a:endParaRPr lang="en-US" dirty="0"/>
          </a:p>
        </p:txBody>
      </p:sp>
      <p:sp>
        <p:nvSpPr>
          <p:cNvPr id="3" name="Espace réservé du contenu 2"/>
          <p:cNvSpPr>
            <a:spLocks noGrp="1"/>
          </p:cNvSpPr>
          <p:nvPr>
            <p:ph idx="1"/>
          </p:nvPr>
        </p:nvSpPr>
        <p:spPr>
          <a:xfrm>
            <a:off x="457200" y="928670"/>
            <a:ext cx="7615262" cy="5197493"/>
          </a:xfrm>
        </p:spPr>
        <p:txBody>
          <a:bodyPr>
            <a:normAutofit/>
          </a:bodyPr>
          <a:lstStyle/>
          <a:p>
            <a:pPr algn="just"/>
            <a:r>
              <a:rPr lang="en-US" dirty="0" smtClean="0"/>
              <a:t>Blank verse: the poem is written in Blank verse or unrhymed iambic pentameter. </a:t>
            </a:r>
          </a:p>
          <a:p>
            <a:pPr algn="just"/>
            <a:r>
              <a:rPr lang="en-US" dirty="0" smtClean="0"/>
              <a:t>Dramatic monologue: is a poetic form in which the speaker of the poem is a character who addresses a silent listener.</a:t>
            </a:r>
          </a:p>
          <a:p>
            <a:pPr algn="just">
              <a:buNone/>
            </a:pPr>
            <a:r>
              <a:rPr lang="en-US" dirty="0" smtClean="0"/>
              <a:t>   The Victorian period is the high of this form. It is commonly used by Tennyson, Robert Browning, Mathew Arnold, and others. Ulysses is spoken by Ulysses addressing an unidentified listener or his fellow mariners, expressing his discontent with living without adventures.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en-US" dirty="0" smtClean="0"/>
              <a:t>The poem as an elegy</a:t>
            </a:r>
            <a:endParaRPr lang="en-US" dirty="0"/>
          </a:p>
        </p:txBody>
      </p:sp>
      <p:sp>
        <p:nvSpPr>
          <p:cNvPr id="3" name="Espace réservé du contenu 2"/>
          <p:cNvSpPr>
            <a:spLocks noGrp="1"/>
          </p:cNvSpPr>
          <p:nvPr>
            <p:ph idx="1"/>
          </p:nvPr>
        </p:nvSpPr>
        <p:spPr>
          <a:xfrm>
            <a:off x="457200" y="1214422"/>
            <a:ext cx="7758138" cy="4911741"/>
          </a:xfrm>
        </p:spPr>
        <p:txBody>
          <a:bodyPr>
            <a:normAutofit fontScale="92500" lnSpcReduction="10000"/>
          </a:bodyPr>
          <a:lstStyle/>
          <a:p>
            <a:pPr algn="just"/>
            <a:r>
              <a:rPr lang="fr-FR" dirty="0" smtClean="0"/>
              <a:t>The </a:t>
            </a:r>
            <a:r>
              <a:rPr lang="fr-FR" dirty="0" err="1" smtClean="0"/>
              <a:t>tone</a:t>
            </a:r>
            <a:r>
              <a:rPr lang="fr-FR" dirty="0" smtClean="0"/>
              <a:t> of the </a:t>
            </a:r>
            <a:r>
              <a:rPr lang="fr-FR" dirty="0" err="1" smtClean="0"/>
              <a:t>poem</a:t>
            </a:r>
            <a:r>
              <a:rPr lang="fr-FR" dirty="0" smtClean="0"/>
              <a:t> </a:t>
            </a:r>
            <a:r>
              <a:rPr lang="fr-FR" dirty="0" err="1" smtClean="0"/>
              <a:t>is</a:t>
            </a:r>
            <a:r>
              <a:rPr lang="fr-FR" dirty="0" smtClean="0"/>
              <a:t> </a:t>
            </a:r>
            <a:r>
              <a:rPr lang="fr-FR" dirty="0" err="1" smtClean="0"/>
              <a:t>elegiac</a:t>
            </a:r>
            <a:r>
              <a:rPr lang="fr-FR" dirty="0" smtClean="0"/>
              <a:t>. It </a:t>
            </a:r>
            <a:r>
              <a:rPr lang="fr-FR" dirty="0" err="1" smtClean="0"/>
              <a:t>is</a:t>
            </a:r>
            <a:r>
              <a:rPr lang="fr-FR" dirty="0" smtClean="0"/>
              <a:t> one of </a:t>
            </a:r>
            <a:r>
              <a:rPr lang="fr-FR" dirty="0" err="1" smtClean="0"/>
              <a:t>many</a:t>
            </a:r>
            <a:r>
              <a:rPr lang="fr-FR" dirty="0" smtClean="0"/>
              <a:t> </a:t>
            </a:r>
            <a:r>
              <a:rPr lang="fr-FR" dirty="0" err="1" smtClean="0"/>
              <a:t>poems</a:t>
            </a:r>
            <a:r>
              <a:rPr lang="fr-FR" dirty="0" smtClean="0"/>
              <a:t> </a:t>
            </a:r>
            <a:r>
              <a:rPr lang="fr-FR" dirty="0" err="1" smtClean="0"/>
              <a:t>that</a:t>
            </a:r>
            <a:r>
              <a:rPr lang="fr-FR" dirty="0" smtClean="0"/>
              <a:t> Tennyson </a:t>
            </a:r>
            <a:r>
              <a:rPr lang="fr-FR" dirty="0" err="1" smtClean="0"/>
              <a:t>wrote</a:t>
            </a:r>
            <a:r>
              <a:rPr lang="fr-FR" dirty="0" smtClean="0"/>
              <a:t> in </a:t>
            </a:r>
            <a:r>
              <a:rPr lang="fr-FR" dirty="0" err="1" smtClean="0"/>
              <a:t>response</a:t>
            </a:r>
            <a:r>
              <a:rPr lang="fr-FR" dirty="0" smtClean="0"/>
              <a:t> to the </a:t>
            </a:r>
            <a:r>
              <a:rPr lang="fr-FR" dirty="0" err="1" smtClean="0"/>
              <a:t>death</a:t>
            </a:r>
            <a:r>
              <a:rPr lang="fr-FR" dirty="0" smtClean="0"/>
              <a:t> of </a:t>
            </a:r>
            <a:r>
              <a:rPr lang="fr-FR" dirty="0" err="1" smtClean="0"/>
              <a:t>his</a:t>
            </a:r>
            <a:r>
              <a:rPr lang="fr-FR" dirty="0" smtClean="0"/>
              <a:t> close </a:t>
            </a:r>
            <a:r>
              <a:rPr lang="fr-FR" dirty="0" err="1" smtClean="0"/>
              <a:t>friend</a:t>
            </a:r>
            <a:r>
              <a:rPr lang="fr-FR" dirty="0" smtClean="0"/>
              <a:t> Arthur </a:t>
            </a:r>
            <a:r>
              <a:rPr lang="fr-FR" dirty="0" err="1" smtClean="0"/>
              <a:t>Hallam</a:t>
            </a:r>
            <a:r>
              <a:rPr lang="fr-FR" dirty="0" smtClean="0"/>
              <a:t>. The </a:t>
            </a:r>
            <a:r>
              <a:rPr lang="fr-FR" dirty="0" err="1" smtClean="0"/>
              <a:t>poem</a:t>
            </a:r>
            <a:r>
              <a:rPr lang="en-US" dirty="0" smtClean="0"/>
              <a:t> </a:t>
            </a:r>
            <a:r>
              <a:rPr lang="en-US" dirty="0"/>
              <a:t>in part </a:t>
            </a:r>
            <a:r>
              <a:rPr lang="en-US" dirty="0" smtClean="0"/>
              <a:t>is to express </a:t>
            </a:r>
            <a:r>
              <a:rPr lang="en-US" dirty="0"/>
              <a:t>his grief and to cope with the death of his friend, Arthur Henry </a:t>
            </a:r>
            <a:r>
              <a:rPr lang="en-US" dirty="0" err="1"/>
              <a:t>Hallam</a:t>
            </a:r>
            <a:r>
              <a:rPr lang="en-US" dirty="0"/>
              <a:t>, to whose memory Tennyson would dedicate his long series of poems, </a:t>
            </a:r>
            <a:r>
              <a:rPr lang="en-US" i="1" dirty="0"/>
              <a:t>In Memoriam</a:t>
            </a:r>
            <a:r>
              <a:rPr lang="en-US" dirty="0"/>
              <a:t> (1850). Tennyson held that “Ulysses” expressed his feelings about </a:t>
            </a:r>
            <a:r>
              <a:rPr lang="en-US" dirty="0" err="1"/>
              <a:t>Hallam’s</a:t>
            </a:r>
            <a:r>
              <a:rPr lang="en-US" dirty="0"/>
              <a:t> death, as well as asserting “the need for going forward, and braving the struggle of life.” </a:t>
            </a:r>
            <a:endParaRPr lang="fr-FR" dirty="0"/>
          </a:p>
          <a:p>
            <a:pPr algn="just"/>
            <a:r>
              <a:rPr lang="fr-FR" dirty="0" smtClean="0"/>
              <a:t> </a:t>
            </a:r>
            <a:r>
              <a:rPr lang="en-US" dirty="0" smtClean="0"/>
              <a:t>The poem’s reference to death as the end of a life full of adventures has a biographical relevance. The poem also laments the end of a life style; the life of a restless warrior and adventurer.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en-US" dirty="0" smtClean="0"/>
              <a:t>Themes</a:t>
            </a:r>
            <a:endParaRPr lang="en-US" dirty="0"/>
          </a:p>
        </p:txBody>
      </p:sp>
      <p:sp>
        <p:nvSpPr>
          <p:cNvPr id="3" name="Espace réservé du contenu 2"/>
          <p:cNvSpPr>
            <a:spLocks noGrp="1"/>
          </p:cNvSpPr>
          <p:nvPr>
            <p:ph idx="1"/>
          </p:nvPr>
        </p:nvSpPr>
        <p:spPr>
          <a:xfrm>
            <a:off x="457200" y="928670"/>
            <a:ext cx="7686700" cy="5197493"/>
          </a:xfrm>
        </p:spPr>
        <p:txBody>
          <a:bodyPr>
            <a:normAutofit fontScale="85000" lnSpcReduction="10000"/>
          </a:bodyPr>
          <a:lstStyle/>
          <a:p>
            <a:pPr algn="just"/>
            <a:r>
              <a:rPr lang="en-US" dirty="0" smtClean="0"/>
              <a:t>Fulfillment of life: Ulysses, reflecting the Victorian spirit, is not satisfied with the idle life he has after returning from the Trojan War. For him, life is not about accumulation of years, but is accumulation of experience and knowledge that comes from hard work and adventure. </a:t>
            </a:r>
          </a:p>
          <a:p>
            <a:pPr algn="just"/>
            <a:r>
              <a:rPr lang="en-US" dirty="0" smtClean="0"/>
              <a:t>While life without action and adventure lead to decay and regression, an active life makes one shine and excel. </a:t>
            </a:r>
          </a:p>
          <a:p>
            <a:pPr algn="just"/>
            <a:r>
              <a:rPr lang="fr-FR" dirty="0" smtClean="0"/>
              <a:t> </a:t>
            </a:r>
            <a:r>
              <a:rPr lang="en-US" dirty="0"/>
              <a:t>The poem is about the need to battle life out to the end</a:t>
            </a:r>
            <a:r>
              <a:rPr lang="en-US" dirty="0" smtClean="0"/>
              <a:t>.</a:t>
            </a:r>
          </a:p>
          <a:p>
            <a:pPr algn="just"/>
            <a:r>
              <a:rPr lang="en-US" dirty="0" smtClean="0"/>
              <a:t> </a:t>
            </a:r>
            <a:r>
              <a:rPr lang="en-US" dirty="0"/>
              <a:t>Tennyson can be seen as reflecting the spirit of the nineteenth century in approving the determination of Ulysses to explore the unknown no matter what the consequences; interestingly, the fact that Ulysses abandons his wife and child is not treated as the violation of Victorian mores that it was</a:t>
            </a:r>
            <a:r>
              <a:rPr lang="en-US" dirty="0" smtClean="0"/>
              <a:t>. </a:t>
            </a: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7686700" cy="5411807"/>
          </a:xfrm>
        </p:spPr>
        <p:txBody>
          <a:bodyPr>
            <a:normAutofit/>
          </a:bodyPr>
          <a:lstStyle/>
          <a:p>
            <a:pPr algn="just"/>
            <a:r>
              <a:rPr lang="fr-FR" dirty="0" smtClean="0"/>
              <a:t>Exploration, </a:t>
            </a:r>
            <a:r>
              <a:rPr lang="en-US" dirty="0" smtClean="0"/>
              <a:t>expansion, and colonialism: the poem is a propaganda for the British imperialism. Ulysses is a representative of the of the spirit of imperialism during the Victorian period. His son, on the </a:t>
            </a:r>
            <a:r>
              <a:rPr lang="en-US" smtClean="0"/>
              <a:t>other hand, </a:t>
            </a:r>
            <a:r>
              <a:rPr lang="en-US" dirty="0" smtClean="0"/>
              <a:t>represents the other </a:t>
            </a:r>
            <a:r>
              <a:rPr lang="en-US" smtClean="0"/>
              <a:t>side </a:t>
            </a:r>
            <a:r>
              <a:rPr lang="en-US" smtClean="0"/>
              <a:t>of </a:t>
            </a:r>
            <a:r>
              <a:rPr lang="en-US" dirty="0" smtClean="0"/>
              <a:t>the empire while taming and subduing the colonized savages. While persuading the mariners to go for more battles, Ulysses mirrors the British colonial spirit that advocates the empire’s expansion and fulfilling the empire’s duty of ruling and civilizing the rest of the world.  </a:t>
            </a:r>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The Victorian Era</a:t>
            </a:r>
            <a:endParaRPr lang="en-US" dirty="0"/>
          </a:p>
        </p:txBody>
      </p:sp>
      <p:sp>
        <p:nvSpPr>
          <p:cNvPr id="3" name="Espace réservé du contenu 2"/>
          <p:cNvSpPr>
            <a:spLocks noGrp="1"/>
          </p:cNvSpPr>
          <p:nvPr>
            <p:ph idx="1"/>
          </p:nvPr>
        </p:nvSpPr>
        <p:spPr/>
        <p:txBody>
          <a:bodyPr>
            <a:normAutofit/>
          </a:bodyPr>
          <a:lstStyle/>
          <a:p>
            <a:pPr algn="just"/>
            <a:r>
              <a:rPr lang="en-US" dirty="0" smtClean="0"/>
              <a:t> Placed high value on honor, duty, and moral seriousness. </a:t>
            </a:r>
          </a:p>
          <a:p>
            <a:pPr algn="just">
              <a:buNone/>
            </a:pPr>
            <a:r>
              <a:rPr lang="en-US" dirty="0" smtClean="0"/>
              <a:t>• Still have brutal factory conditions, low wages, and crowded cities, but the 1830s mark the beginning of political and social reform acts.</a:t>
            </a:r>
          </a:p>
          <a:p>
            <a:pPr algn="just">
              <a:buNone/>
            </a:pPr>
            <a:r>
              <a:rPr lang="en-US" dirty="0" smtClean="0"/>
              <a:t> •Shift from agrarian society to industrial society creates a middle class (neither rich nor poor).</a:t>
            </a:r>
          </a:p>
          <a:p>
            <a:pPr algn="just">
              <a:buNone/>
            </a:pPr>
            <a:r>
              <a:rPr lang="en-US" dirty="0" smtClean="0"/>
              <a:t> – 1800=75% rural versus 1900=75% urban</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Power and empire</a:t>
            </a:r>
            <a:endParaRPr lang="fr-FR" dirty="0"/>
          </a:p>
        </p:txBody>
      </p:sp>
      <p:sp>
        <p:nvSpPr>
          <p:cNvPr id="3" name="Espace réservé du contenu 2"/>
          <p:cNvSpPr>
            <a:spLocks noGrp="1"/>
          </p:cNvSpPr>
          <p:nvPr>
            <p:ph idx="1"/>
          </p:nvPr>
        </p:nvSpPr>
        <p:spPr>
          <a:xfrm>
            <a:off x="457200" y="1500174"/>
            <a:ext cx="7758138" cy="4625989"/>
          </a:xfrm>
        </p:spPr>
        <p:txBody>
          <a:bodyPr>
            <a:normAutofit fontScale="85000" lnSpcReduction="20000"/>
          </a:bodyPr>
          <a:lstStyle/>
          <a:p>
            <a:pPr algn="just"/>
            <a:r>
              <a:rPr lang="en-US" dirty="0" smtClean="0"/>
              <a:t> Richest nation (first industrialized nation) </a:t>
            </a:r>
          </a:p>
          <a:p>
            <a:pPr algn="just"/>
            <a:r>
              <a:rPr lang="en-US" dirty="0" smtClean="0"/>
              <a:t> Most powerful nation – unchallenged military supremacy – empire covers ¼ of earth’s surface; “the empire on which the sun never sets”   </a:t>
            </a:r>
          </a:p>
          <a:p>
            <a:pPr algn="just"/>
            <a:r>
              <a:rPr lang="en-US" dirty="0" smtClean="0"/>
              <a:t>18 major territories added including India, Canada, Australia, New Zealand, most of East Africa and the Caribbean</a:t>
            </a:r>
          </a:p>
          <a:p>
            <a:pPr algn="just"/>
            <a:r>
              <a:rPr lang="en-US" dirty="0" smtClean="0"/>
              <a:t> Colonial domination rationalized by pseudoscience purporting to demonstrate inferiority of dark-skinned people by a felt sense of racial and cultural superiority of the white race. </a:t>
            </a:r>
          </a:p>
          <a:p>
            <a:pPr algn="just"/>
            <a:r>
              <a:rPr lang="en-US" dirty="0" smtClean="0"/>
              <a:t> “The relation of a civilized to an uncivilized race, over which it rules, is exactly that of a parent to child, or generally adults to infants.” --Alfred </a:t>
            </a:r>
            <a:r>
              <a:rPr lang="en-US" dirty="0" err="1" smtClean="0"/>
              <a:t>Russel</a:t>
            </a:r>
            <a:r>
              <a:rPr lang="en-US" dirty="0" smtClean="0"/>
              <a:t> Wallace, evolutionary theorist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en-US" dirty="0" smtClean="0"/>
              <a:t>Ulysses</a:t>
            </a:r>
            <a:endParaRPr lang="en-US" dirty="0"/>
          </a:p>
        </p:txBody>
      </p:sp>
      <p:sp>
        <p:nvSpPr>
          <p:cNvPr id="3" name="Espace réservé du contenu 2"/>
          <p:cNvSpPr>
            <a:spLocks noGrp="1"/>
          </p:cNvSpPr>
          <p:nvPr>
            <p:ph idx="1"/>
          </p:nvPr>
        </p:nvSpPr>
        <p:spPr>
          <a:xfrm>
            <a:off x="214282" y="1357298"/>
            <a:ext cx="7929618" cy="4768865"/>
          </a:xfrm>
        </p:spPr>
        <p:txBody>
          <a:bodyPr>
            <a:normAutofit fontScale="92500" lnSpcReduction="20000"/>
          </a:bodyPr>
          <a:lstStyle/>
          <a:p>
            <a:pPr algn="just" fontAlgn="base"/>
            <a:r>
              <a:rPr lang="en-US" dirty="0" smtClean="0"/>
              <a:t>Ulysses </a:t>
            </a:r>
            <a:r>
              <a:rPr lang="en-US" dirty="0"/>
              <a:t>(called Odysseus in Greek) is a mythical Greek king whose story is told in the </a:t>
            </a:r>
            <a:r>
              <a:rPr lang="en-US" i="1" dirty="0"/>
              <a:t>Iliad</a:t>
            </a:r>
            <a:r>
              <a:rPr lang="en-US" dirty="0"/>
              <a:t> (c. 800 </a:t>
            </a:r>
            <a:r>
              <a:rPr lang="en-US" dirty="0" err="1"/>
              <a:t>b.c.e</a:t>
            </a:r>
            <a:r>
              <a:rPr lang="en-US" dirty="0"/>
              <a:t>.) and the </a:t>
            </a:r>
            <a:r>
              <a:rPr lang="en-US" i="1" dirty="0"/>
              <a:t>Odyssey</a:t>
            </a:r>
            <a:r>
              <a:rPr lang="en-US" dirty="0"/>
              <a:t> (c. 800 </a:t>
            </a:r>
            <a:r>
              <a:rPr lang="en-US" dirty="0" err="1"/>
              <a:t>b.c.e</a:t>
            </a:r>
            <a:r>
              <a:rPr lang="en-US" dirty="0"/>
              <a:t>.) by the epic poet Homer</a:t>
            </a:r>
            <a:r>
              <a:rPr lang="en-US" dirty="0" smtClean="0"/>
              <a:t>. He was absent 20 years from Ithaca.  </a:t>
            </a:r>
            <a:r>
              <a:rPr lang="en-US" dirty="0"/>
              <a:t>“Ulysses” is based in part on book 11 of the </a:t>
            </a:r>
            <a:r>
              <a:rPr lang="en-US" i="1" dirty="0"/>
              <a:t>Odyssey</a:t>
            </a:r>
            <a:r>
              <a:rPr lang="en-US" dirty="0"/>
              <a:t>, which recounts the adventures of Ulysses on </a:t>
            </a:r>
            <a:r>
              <a:rPr lang="en-US" dirty="0" smtClean="0"/>
              <a:t>voyage </a:t>
            </a:r>
            <a:r>
              <a:rPr lang="en-US" dirty="0"/>
              <a:t>home from the Trojan War. During a visit to Hades, the abode of the dead, Ulysses is told by the ghost of the seer </a:t>
            </a:r>
            <a:r>
              <a:rPr lang="en-US" dirty="0" err="1"/>
              <a:t>Tiresias</a:t>
            </a:r>
            <a:r>
              <a:rPr lang="en-US" dirty="0"/>
              <a:t> that after he returns home he will set off on a new journey that will end in a gentle death, possibly far from shore.</a:t>
            </a:r>
            <a:endParaRPr lang="fr-FR" dirty="0"/>
          </a:p>
          <a:p>
            <a:pPr algn="just"/>
            <a:r>
              <a:rPr lang="en-US" dirty="0"/>
              <a:t>“Ulysses” derives in larger part from book 26 of the </a:t>
            </a:r>
            <a:r>
              <a:rPr lang="en-US" i="1" dirty="0"/>
              <a:t>Inferno</a:t>
            </a:r>
            <a:r>
              <a:rPr lang="en-US" dirty="0"/>
              <a:t> (c. 1320) of Dante, who placed Ulysses in hell with the evil counselors — those whose sin was abuse of the powers given them by God.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Central Idea</a:t>
            </a:r>
            <a:endParaRPr lang="en-US" dirty="0"/>
          </a:p>
        </p:txBody>
      </p:sp>
      <p:sp>
        <p:nvSpPr>
          <p:cNvPr id="3" name="Espace réservé du contenu 2"/>
          <p:cNvSpPr>
            <a:spLocks noGrp="1"/>
          </p:cNvSpPr>
          <p:nvPr>
            <p:ph idx="1"/>
          </p:nvPr>
        </p:nvSpPr>
        <p:spPr/>
        <p:txBody>
          <a:bodyPr/>
          <a:lstStyle/>
          <a:p>
            <a:pPr algn="just"/>
            <a:r>
              <a:rPr lang="en-US" dirty="0" smtClean="0"/>
              <a:t>Ulysses desires to continue a challenging and adventurous life instead of staying stable at home.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7543824" cy="5411807"/>
          </a:xfrm>
        </p:spPr>
        <p:txBody>
          <a:bodyPr>
            <a:normAutofit/>
          </a:bodyPr>
          <a:lstStyle/>
          <a:p>
            <a:pPr algn="just"/>
            <a:r>
              <a:rPr lang="en-US" dirty="0" smtClean="0"/>
              <a:t>Stanza form: the poem is divided into three stanzas, or groups of lines, coinciding with the division of thought. </a:t>
            </a:r>
          </a:p>
          <a:p>
            <a:pPr algn="just"/>
            <a:r>
              <a:rPr lang="en-US" dirty="0" smtClean="0"/>
              <a:t>First stanza: Ulysses is speaking to himself expressing his dissatisfaction about the idle life and his longing for his former life of adventure. </a:t>
            </a:r>
          </a:p>
          <a:p>
            <a:pPr algn="just"/>
            <a:r>
              <a:rPr lang="en-US" dirty="0" smtClean="0"/>
              <a:t>Second stanza: Ulysses speaks to an unknown listener about his son. </a:t>
            </a:r>
          </a:p>
          <a:p>
            <a:pPr algn="just"/>
            <a:r>
              <a:rPr lang="en-US" dirty="0" smtClean="0"/>
              <a:t>Third stanza: Ulysses speaks with his old crew about the need to go again to the sea</a:t>
            </a:r>
            <a:r>
              <a:rPr lang="fr-FR"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en-US" dirty="0" smtClean="0"/>
              <a:t>The poem </a:t>
            </a:r>
            <a:endParaRPr lang="en-US" dirty="0"/>
          </a:p>
        </p:txBody>
      </p:sp>
      <p:sp>
        <p:nvSpPr>
          <p:cNvPr id="3" name="Espace réservé du contenu 2"/>
          <p:cNvSpPr>
            <a:spLocks noGrp="1"/>
          </p:cNvSpPr>
          <p:nvPr>
            <p:ph idx="1"/>
          </p:nvPr>
        </p:nvSpPr>
        <p:spPr>
          <a:xfrm>
            <a:off x="457200" y="1357298"/>
            <a:ext cx="8229600" cy="4768865"/>
          </a:xfrm>
        </p:spPr>
        <p:txBody>
          <a:bodyPr>
            <a:normAutofit fontScale="70000" lnSpcReduction="20000"/>
          </a:bodyPr>
          <a:lstStyle/>
          <a:p>
            <a:pPr fontAlgn="base"/>
            <a:r>
              <a:rPr lang="en-US" u="sng" dirty="0"/>
              <a:t>It little profits </a:t>
            </a:r>
            <a:r>
              <a:rPr lang="en-US" dirty="0"/>
              <a:t>that an idle king, </a:t>
            </a:r>
            <a:br>
              <a:rPr lang="en-US" dirty="0"/>
            </a:br>
            <a:endParaRPr lang="en-US" dirty="0"/>
          </a:p>
          <a:p>
            <a:pPr fontAlgn="base"/>
            <a:r>
              <a:rPr lang="en-US" dirty="0"/>
              <a:t>By this still </a:t>
            </a:r>
            <a:r>
              <a:rPr lang="en-US" u="sng" dirty="0"/>
              <a:t>hearth</a:t>
            </a:r>
            <a:r>
              <a:rPr lang="en-US" dirty="0"/>
              <a:t>, among these barren crags, </a:t>
            </a:r>
            <a:br>
              <a:rPr lang="en-US" dirty="0"/>
            </a:br>
            <a:endParaRPr lang="en-US" dirty="0"/>
          </a:p>
          <a:p>
            <a:pPr fontAlgn="base"/>
            <a:r>
              <a:rPr lang="en-US" dirty="0" err="1"/>
              <a:t>Match'd</a:t>
            </a:r>
            <a:r>
              <a:rPr lang="en-US" dirty="0"/>
              <a:t> with an aged wife, </a:t>
            </a:r>
            <a:r>
              <a:rPr lang="en-US" u="sng" dirty="0"/>
              <a:t>I mete and dole </a:t>
            </a:r>
            <a:r>
              <a:rPr lang="en-US" dirty="0"/>
              <a:t/>
            </a:r>
            <a:br>
              <a:rPr lang="en-US" dirty="0"/>
            </a:br>
            <a:endParaRPr lang="en-US" dirty="0"/>
          </a:p>
          <a:p>
            <a:pPr fontAlgn="base"/>
            <a:r>
              <a:rPr lang="en-US" u="sng" dirty="0"/>
              <a:t>Unequal laws </a:t>
            </a:r>
            <a:r>
              <a:rPr lang="en-US" dirty="0"/>
              <a:t>unto a savage race, </a:t>
            </a:r>
            <a:br>
              <a:rPr lang="en-US" dirty="0"/>
            </a:br>
            <a:endParaRPr lang="en-US" dirty="0"/>
          </a:p>
          <a:p>
            <a:pPr fontAlgn="base"/>
            <a:r>
              <a:rPr lang="en-US" dirty="0"/>
              <a:t>That hoard, and sleep, and feed, and know not me. </a:t>
            </a:r>
            <a:br>
              <a:rPr lang="en-US" dirty="0"/>
            </a:br>
            <a:endParaRPr lang="en-US" dirty="0"/>
          </a:p>
          <a:p>
            <a:pPr fontAlgn="base"/>
            <a:r>
              <a:rPr lang="en-US" dirty="0"/>
              <a:t>I cannot rest from travel: </a:t>
            </a:r>
            <a:r>
              <a:rPr lang="en-US" u="sng" dirty="0"/>
              <a:t>I will drink </a:t>
            </a:r>
            <a:br>
              <a:rPr lang="en-US" u="sng" dirty="0"/>
            </a:br>
            <a:endParaRPr lang="en-US" u="sng" dirty="0"/>
          </a:p>
          <a:p>
            <a:pPr fontAlgn="base"/>
            <a:r>
              <a:rPr lang="en-US" u="sng" dirty="0"/>
              <a:t>Life to the lees</a:t>
            </a:r>
            <a:r>
              <a:rPr lang="en-US" dirty="0"/>
              <a:t>: All times I </a:t>
            </a:r>
            <a:r>
              <a:rPr lang="en-US" u="sng" dirty="0"/>
              <a:t>have </a:t>
            </a:r>
            <a:r>
              <a:rPr lang="en-US" u="sng" dirty="0" err="1"/>
              <a:t>enjoy'd</a:t>
            </a:r>
            <a:r>
              <a:rPr lang="en-US" u="sng" dirty="0"/>
              <a:t> </a:t>
            </a:r>
            <a:br>
              <a:rPr lang="en-US" u="sng" dirty="0"/>
            </a:br>
            <a:endParaRPr lang="en-US" u="sng" dirty="0"/>
          </a:p>
          <a:p>
            <a:pPr fontAlgn="base"/>
            <a:r>
              <a:rPr lang="en-US" u="sng" dirty="0"/>
              <a:t>Greatly, have </a:t>
            </a:r>
            <a:r>
              <a:rPr lang="en-US" u="sng" dirty="0" err="1"/>
              <a:t>suffer'd</a:t>
            </a:r>
            <a:r>
              <a:rPr lang="en-US" u="sng" dirty="0"/>
              <a:t> greatly</a:t>
            </a:r>
            <a:r>
              <a:rPr lang="en-US" dirty="0"/>
              <a:t>, both with those </a:t>
            </a:r>
            <a:br>
              <a:rPr lang="en-US" dirty="0"/>
            </a:br>
            <a:endParaRPr lang="en-US" dirty="0"/>
          </a:p>
          <a:p>
            <a:pPr fontAlgn="base"/>
            <a:r>
              <a:rPr lang="en-US" dirty="0"/>
              <a:t>That loved me, and alone, on shore, and when </a:t>
            </a:r>
            <a:br>
              <a:rPr lang="en-US" dirty="0"/>
            </a:br>
            <a:endParaRPr lang="en-US" dirty="0"/>
          </a:p>
        </p:txBody>
      </p:sp>
      <p:cxnSp>
        <p:nvCxnSpPr>
          <p:cNvPr id="6" name="Connecteur droit avec flèche 5"/>
          <p:cNvCxnSpPr/>
          <p:nvPr/>
        </p:nvCxnSpPr>
        <p:spPr>
          <a:xfrm>
            <a:off x="4143372" y="1285860"/>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Rectangle à coins arrondis 6"/>
          <p:cNvSpPr/>
          <p:nvPr/>
        </p:nvSpPr>
        <p:spPr>
          <a:xfrm>
            <a:off x="5143504" y="928670"/>
            <a:ext cx="3286148" cy="42862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It is useless </a:t>
            </a:r>
            <a:endParaRPr lang="en-US" dirty="0">
              <a:solidFill>
                <a:schemeClr val="tx1">
                  <a:lumMod val="95000"/>
                  <a:lumOff val="5000"/>
                </a:schemeClr>
              </a:solidFill>
            </a:endParaRPr>
          </a:p>
        </p:txBody>
      </p:sp>
      <p:cxnSp>
        <p:nvCxnSpPr>
          <p:cNvPr id="9" name="Connecteur droit avec flèche 8"/>
          <p:cNvCxnSpPr/>
          <p:nvPr/>
        </p:nvCxnSpPr>
        <p:spPr>
          <a:xfrm>
            <a:off x="5715008" y="1857364"/>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Rectangle à coins arrondis 9"/>
          <p:cNvSpPr/>
          <p:nvPr/>
        </p:nvSpPr>
        <p:spPr>
          <a:xfrm>
            <a:off x="6143636" y="1500174"/>
            <a:ext cx="2786082" cy="71438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The area around the fireplace suggesting his idleness </a:t>
            </a:r>
            <a:endParaRPr lang="en-US" dirty="0">
              <a:solidFill>
                <a:schemeClr val="tx1">
                  <a:lumMod val="95000"/>
                  <a:lumOff val="5000"/>
                </a:schemeClr>
              </a:solidFill>
            </a:endParaRPr>
          </a:p>
        </p:txBody>
      </p:sp>
      <p:cxnSp>
        <p:nvCxnSpPr>
          <p:cNvPr id="12" name="Connecteur droit avec flèche 11"/>
          <p:cNvCxnSpPr/>
          <p:nvPr/>
        </p:nvCxnSpPr>
        <p:spPr>
          <a:xfrm>
            <a:off x="5500694" y="2786058"/>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à coins arrondis 13"/>
          <p:cNvSpPr/>
          <p:nvPr/>
        </p:nvSpPr>
        <p:spPr>
          <a:xfrm>
            <a:off x="6072198" y="2285992"/>
            <a:ext cx="3071802" cy="107157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solidFill>
                  <a:schemeClr val="tx1">
                    <a:lumMod val="95000"/>
                    <a:lumOff val="5000"/>
                  </a:schemeClr>
                </a:solidFill>
              </a:rPr>
              <a:t> </a:t>
            </a:r>
            <a:r>
              <a:rPr lang="en-US" dirty="0" smtClean="0">
                <a:solidFill>
                  <a:schemeClr val="tx1">
                    <a:lumMod val="95000"/>
                    <a:lumOff val="5000"/>
                  </a:schemeClr>
                </a:solidFill>
              </a:rPr>
              <a:t>treats and deals with  savage people who do not even recognize his achievements</a:t>
            </a:r>
            <a:endParaRPr lang="en-US" dirty="0">
              <a:solidFill>
                <a:schemeClr val="tx1">
                  <a:lumMod val="95000"/>
                  <a:lumOff val="5000"/>
                </a:schemeClr>
              </a:solidFill>
            </a:endParaRPr>
          </a:p>
        </p:txBody>
      </p:sp>
      <p:cxnSp>
        <p:nvCxnSpPr>
          <p:cNvPr id="16" name="Connecteur droit avec flèche 15"/>
          <p:cNvCxnSpPr/>
          <p:nvPr/>
        </p:nvCxnSpPr>
        <p:spPr>
          <a:xfrm>
            <a:off x="5429256" y="4214818"/>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Rectangle à coins arrondis 16"/>
          <p:cNvSpPr/>
          <p:nvPr/>
        </p:nvSpPr>
        <p:spPr>
          <a:xfrm>
            <a:off x="6143636" y="3643314"/>
            <a:ext cx="2786082" cy="71438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Live life to the fullest </a:t>
            </a:r>
            <a:endParaRPr lang="en-US" dirty="0">
              <a:solidFill>
                <a:schemeClr val="tx1">
                  <a:lumMod val="95000"/>
                  <a:lumOff val="5000"/>
                </a:schemeClr>
              </a:solidFill>
            </a:endParaRPr>
          </a:p>
        </p:txBody>
      </p:sp>
      <p:cxnSp>
        <p:nvCxnSpPr>
          <p:cNvPr id="15" name="Connecteur droit avec flèche 14"/>
          <p:cNvCxnSpPr/>
          <p:nvPr/>
        </p:nvCxnSpPr>
        <p:spPr>
          <a:xfrm>
            <a:off x="5715008" y="5429264"/>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Rectangle à coins arrondis 17"/>
          <p:cNvSpPr/>
          <p:nvPr/>
        </p:nvSpPr>
        <p:spPr>
          <a:xfrm>
            <a:off x="6357950" y="5000636"/>
            <a:ext cx="2643206" cy="92869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Repeated for emphasis suggesting that Ulysses is a man of extremes  </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697427"/>
          </a:xfrm>
        </p:spPr>
        <p:txBody>
          <a:bodyPr>
            <a:normAutofit fontScale="70000" lnSpcReduction="20000"/>
          </a:bodyPr>
          <a:lstStyle/>
          <a:p>
            <a:pPr fontAlgn="base"/>
            <a:r>
              <a:rPr lang="en-US" u="sng" dirty="0" smtClean="0"/>
              <a:t>Thro' scudding drifts</a:t>
            </a:r>
            <a:r>
              <a:rPr lang="en-US" dirty="0" smtClean="0"/>
              <a:t> the rainy </a:t>
            </a:r>
            <a:r>
              <a:rPr lang="en-US" u="sng" dirty="0" smtClean="0"/>
              <a:t>Hyades</a:t>
            </a:r>
            <a:r>
              <a:rPr lang="en-US" dirty="0" smtClean="0"/>
              <a:t> </a:t>
            </a:r>
            <a:br>
              <a:rPr lang="en-US" dirty="0" smtClean="0"/>
            </a:br>
            <a:endParaRPr lang="en-US" dirty="0" smtClean="0"/>
          </a:p>
          <a:p>
            <a:pPr fontAlgn="base"/>
            <a:r>
              <a:rPr lang="en-US" dirty="0" err="1" smtClean="0"/>
              <a:t>Vext</a:t>
            </a:r>
            <a:r>
              <a:rPr lang="en-US" dirty="0" smtClean="0"/>
              <a:t> the dim sea: </a:t>
            </a:r>
            <a:r>
              <a:rPr lang="en-US" u="sng" dirty="0" smtClean="0"/>
              <a:t>I am become a name; </a:t>
            </a:r>
            <a:r>
              <a:rPr lang="en-US" dirty="0" smtClean="0"/>
              <a:t/>
            </a:r>
            <a:br>
              <a:rPr lang="en-US" dirty="0" smtClean="0"/>
            </a:br>
            <a:endParaRPr lang="en-US" dirty="0" smtClean="0"/>
          </a:p>
          <a:p>
            <a:pPr fontAlgn="base"/>
            <a:r>
              <a:rPr lang="en-US" dirty="0" smtClean="0"/>
              <a:t>For always roaming with a hungry heart </a:t>
            </a:r>
            <a:br>
              <a:rPr lang="en-US" dirty="0" smtClean="0"/>
            </a:br>
            <a:endParaRPr lang="en-US" dirty="0" smtClean="0"/>
          </a:p>
          <a:p>
            <a:pPr fontAlgn="base"/>
            <a:r>
              <a:rPr lang="en-US" dirty="0" smtClean="0"/>
              <a:t>Much have I seen and known; cities of men </a:t>
            </a:r>
            <a:br>
              <a:rPr lang="en-US" dirty="0" smtClean="0"/>
            </a:br>
            <a:endParaRPr lang="en-US" dirty="0" smtClean="0"/>
          </a:p>
          <a:p>
            <a:pPr fontAlgn="base"/>
            <a:r>
              <a:rPr lang="en-US" dirty="0" smtClean="0"/>
              <a:t>And manners, climates, councils, governments, </a:t>
            </a:r>
            <a:br>
              <a:rPr lang="en-US" dirty="0" smtClean="0"/>
            </a:br>
            <a:endParaRPr lang="en-US" dirty="0" smtClean="0"/>
          </a:p>
          <a:p>
            <a:pPr fontAlgn="base"/>
            <a:r>
              <a:rPr lang="en-US" dirty="0" smtClean="0"/>
              <a:t>Myself not least, but </a:t>
            </a:r>
            <a:r>
              <a:rPr lang="en-US" dirty="0" err="1" smtClean="0"/>
              <a:t>honour'd</a:t>
            </a:r>
            <a:r>
              <a:rPr lang="en-US" dirty="0" smtClean="0"/>
              <a:t> of them all; </a:t>
            </a:r>
            <a:br>
              <a:rPr lang="en-US" dirty="0" smtClean="0"/>
            </a:br>
            <a:endParaRPr lang="en-US" dirty="0" smtClean="0"/>
          </a:p>
          <a:p>
            <a:pPr fontAlgn="base"/>
            <a:r>
              <a:rPr lang="en-US" dirty="0" smtClean="0"/>
              <a:t>And drunk delight of battle with my peers, </a:t>
            </a:r>
            <a:br>
              <a:rPr lang="en-US" dirty="0" smtClean="0"/>
            </a:br>
            <a:endParaRPr lang="en-US" dirty="0" smtClean="0"/>
          </a:p>
          <a:p>
            <a:pPr fontAlgn="base"/>
            <a:r>
              <a:rPr lang="en-US" dirty="0" smtClean="0"/>
              <a:t>Far on the ringing plains of windy Troy. </a:t>
            </a:r>
            <a:br>
              <a:rPr lang="en-US" dirty="0" smtClean="0"/>
            </a:br>
            <a:endParaRPr lang="en-US" dirty="0" smtClean="0"/>
          </a:p>
          <a:p>
            <a:pPr fontAlgn="base"/>
            <a:r>
              <a:rPr lang="en-US" dirty="0" smtClean="0"/>
              <a:t>I am a part of all that I have met; </a:t>
            </a:r>
          </a:p>
          <a:p>
            <a:endParaRPr lang="fr-FR" dirty="0" smtClean="0"/>
          </a:p>
          <a:p>
            <a:endParaRPr lang="fr-FR" dirty="0"/>
          </a:p>
        </p:txBody>
      </p:sp>
      <p:cxnSp>
        <p:nvCxnSpPr>
          <p:cNvPr id="5" name="Connecteur droit avec flèche 4"/>
          <p:cNvCxnSpPr/>
          <p:nvPr/>
        </p:nvCxnSpPr>
        <p:spPr>
          <a:xfrm>
            <a:off x="5214942" y="1571612"/>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5715008" y="1357298"/>
            <a:ext cx="3214710" cy="71438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Through heavy rains . A group of stars associated with rain</a:t>
            </a:r>
          </a:p>
        </p:txBody>
      </p:sp>
      <p:cxnSp>
        <p:nvCxnSpPr>
          <p:cNvPr id="8" name="Connecteur droit avec flèche 7"/>
          <p:cNvCxnSpPr/>
          <p:nvPr/>
        </p:nvCxnSpPr>
        <p:spPr>
          <a:xfrm>
            <a:off x="5429256" y="2500306"/>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6072198" y="2357430"/>
            <a:ext cx="2857520" cy="10001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I have become famous because of my travels </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55000" lnSpcReduction="20000"/>
          </a:bodyPr>
          <a:lstStyle/>
          <a:p>
            <a:pPr fontAlgn="base"/>
            <a:r>
              <a:rPr lang="en-US" dirty="0"/>
              <a:t>Yet all experience is an arch </a:t>
            </a:r>
            <a:r>
              <a:rPr lang="en-US" dirty="0" err="1"/>
              <a:t>wherethro</a:t>
            </a:r>
            <a:r>
              <a:rPr lang="en-US" dirty="0"/>
              <a:t>' </a:t>
            </a:r>
            <a:br>
              <a:rPr lang="en-US" dirty="0"/>
            </a:br>
            <a:endParaRPr lang="en-US" dirty="0"/>
          </a:p>
          <a:p>
            <a:pPr fontAlgn="base"/>
            <a:r>
              <a:rPr lang="en-US" dirty="0"/>
              <a:t>Gleams that </a:t>
            </a:r>
            <a:r>
              <a:rPr lang="en-US" dirty="0" err="1"/>
              <a:t>untravell'd</a:t>
            </a:r>
            <a:r>
              <a:rPr lang="en-US" dirty="0"/>
              <a:t> world whose margin fades </a:t>
            </a:r>
            <a:br>
              <a:rPr lang="en-US" dirty="0"/>
            </a:br>
            <a:endParaRPr lang="en-US" dirty="0"/>
          </a:p>
          <a:p>
            <a:pPr fontAlgn="base"/>
            <a:r>
              <a:rPr lang="en-US" dirty="0"/>
              <a:t>For ever and forever when I move. </a:t>
            </a:r>
            <a:br>
              <a:rPr lang="en-US" dirty="0"/>
            </a:br>
            <a:endParaRPr lang="en-US" dirty="0"/>
          </a:p>
          <a:p>
            <a:pPr fontAlgn="base"/>
            <a:r>
              <a:rPr lang="en-US" dirty="0"/>
              <a:t>How dull it is to pause, to make an end, </a:t>
            </a:r>
            <a:br>
              <a:rPr lang="en-US" dirty="0"/>
            </a:br>
            <a:endParaRPr lang="en-US" dirty="0"/>
          </a:p>
          <a:p>
            <a:pPr fontAlgn="base"/>
            <a:r>
              <a:rPr lang="en-US" dirty="0"/>
              <a:t>To rust </a:t>
            </a:r>
            <a:r>
              <a:rPr lang="en-US" u="sng" dirty="0" err="1"/>
              <a:t>unburnish'd</a:t>
            </a:r>
            <a:r>
              <a:rPr lang="en-US" dirty="0"/>
              <a:t>, not to shine in use! </a:t>
            </a:r>
            <a:br>
              <a:rPr lang="en-US" dirty="0"/>
            </a:br>
            <a:endParaRPr lang="en-US" dirty="0"/>
          </a:p>
          <a:p>
            <a:pPr fontAlgn="base"/>
            <a:r>
              <a:rPr lang="en-US" dirty="0"/>
              <a:t>As </a:t>
            </a:r>
            <a:r>
              <a:rPr lang="en-US" dirty="0" err="1"/>
              <a:t>tho</a:t>
            </a:r>
            <a:r>
              <a:rPr lang="en-US" dirty="0"/>
              <a:t>' to breathe were life! Life piled on life </a:t>
            </a:r>
            <a:br>
              <a:rPr lang="en-US" dirty="0"/>
            </a:br>
            <a:endParaRPr lang="en-US" dirty="0"/>
          </a:p>
          <a:p>
            <a:pPr fontAlgn="base"/>
            <a:r>
              <a:rPr lang="en-US" dirty="0"/>
              <a:t>Were all too little, and of one to me </a:t>
            </a:r>
            <a:br>
              <a:rPr lang="en-US" dirty="0"/>
            </a:br>
            <a:endParaRPr lang="en-US" dirty="0"/>
          </a:p>
          <a:p>
            <a:pPr fontAlgn="base"/>
            <a:r>
              <a:rPr lang="en-US" dirty="0"/>
              <a:t>Little remains: but every hour is saved </a:t>
            </a:r>
            <a:br>
              <a:rPr lang="en-US" dirty="0"/>
            </a:br>
            <a:endParaRPr lang="en-US" dirty="0"/>
          </a:p>
          <a:p>
            <a:pPr fontAlgn="base"/>
            <a:r>
              <a:rPr lang="en-US" dirty="0"/>
              <a:t>From that eternal silence, something more, </a:t>
            </a:r>
            <a:br>
              <a:rPr lang="en-US" dirty="0"/>
            </a:br>
            <a:endParaRPr lang="en-US" dirty="0"/>
          </a:p>
          <a:p>
            <a:pPr fontAlgn="base"/>
            <a:r>
              <a:rPr lang="en-US" dirty="0"/>
              <a:t>A bringer of new things; and </a:t>
            </a:r>
            <a:r>
              <a:rPr lang="en-US" u="sng" dirty="0"/>
              <a:t>vile</a:t>
            </a:r>
            <a:r>
              <a:rPr lang="en-US" dirty="0"/>
              <a:t> it were </a:t>
            </a:r>
            <a:br>
              <a:rPr lang="en-US" dirty="0"/>
            </a:br>
            <a:endParaRPr lang="en-US" dirty="0"/>
          </a:p>
          <a:p>
            <a:pPr fontAlgn="base"/>
            <a:r>
              <a:rPr lang="en-US" dirty="0"/>
              <a:t>For some </a:t>
            </a:r>
            <a:r>
              <a:rPr lang="en-US" u="sng" dirty="0"/>
              <a:t>three suns </a:t>
            </a:r>
            <a:r>
              <a:rPr lang="en-US" dirty="0"/>
              <a:t>to store and hoard myself, </a:t>
            </a:r>
            <a:br>
              <a:rPr lang="en-US" dirty="0"/>
            </a:br>
            <a:endParaRPr lang="en-US" dirty="0"/>
          </a:p>
          <a:p>
            <a:pPr fontAlgn="base"/>
            <a:r>
              <a:rPr lang="en-US" dirty="0"/>
              <a:t>And this </a:t>
            </a:r>
            <a:r>
              <a:rPr lang="en-US" u="sng" dirty="0"/>
              <a:t>gray spirit</a:t>
            </a:r>
            <a:r>
              <a:rPr lang="en-US" dirty="0"/>
              <a:t> yearning in desire </a:t>
            </a:r>
            <a:br>
              <a:rPr lang="en-US" dirty="0"/>
            </a:br>
            <a:endParaRPr lang="en-US" dirty="0"/>
          </a:p>
          <a:p>
            <a:pPr fontAlgn="base"/>
            <a:r>
              <a:rPr lang="en-US" dirty="0"/>
              <a:t>To follow knowledge like a sinking star, </a:t>
            </a:r>
            <a:br>
              <a:rPr lang="en-US" dirty="0"/>
            </a:br>
            <a:endParaRPr lang="en-US" dirty="0"/>
          </a:p>
          <a:p>
            <a:pPr fontAlgn="base"/>
            <a:r>
              <a:rPr lang="en-US" dirty="0"/>
              <a:t>Beyond the utmost bound of human thought. </a:t>
            </a:r>
          </a:p>
          <a:p>
            <a:endParaRPr lang="fr-FR" dirty="0"/>
          </a:p>
        </p:txBody>
      </p:sp>
      <p:cxnSp>
        <p:nvCxnSpPr>
          <p:cNvPr id="5" name="Connecteur droit avec flèche 4"/>
          <p:cNvCxnSpPr/>
          <p:nvPr/>
        </p:nvCxnSpPr>
        <p:spPr>
          <a:xfrm>
            <a:off x="4214810" y="2000240"/>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à coins arrondis 5"/>
          <p:cNvSpPr/>
          <p:nvPr/>
        </p:nvSpPr>
        <p:spPr>
          <a:xfrm>
            <a:off x="5072066" y="1500174"/>
            <a:ext cx="2428892" cy="64294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unpolished</a:t>
            </a:r>
            <a:endParaRPr lang="en-US" dirty="0">
              <a:solidFill>
                <a:schemeClr val="tx1">
                  <a:lumMod val="95000"/>
                  <a:lumOff val="5000"/>
                </a:schemeClr>
              </a:solidFill>
            </a:endParaRPr>
          </a:p>
        </p:txBody>
      </p:sp>
      <p:cxnSp>
        <p:nvCxnSpPr>
          <p:cNvPr id="8" name="Connecteur droit avec flèche 7"/>
          <p:cNvCxnSpPr/>
          <p:nvPr/>
        </p:nvCxnSpPr>
        <p:spPr>
          <a:xfrm>
            <a:off x="4286248" y="4000504"/>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ectangle à coins arrondis 8"/>
          <p:cNvSpPr/>
          <p:nvPr/>
        </p:nvSpPr>
        <p:spPr>
          <a:xfrm>
            <a:off x="5072066" y="3429000"/>
            <a:ext cx="2428892" cy="64294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unpleasant</a:t>
            </a:r>
            <a:endParaRPr lang="en-US" dirty="0">
              <a:solidFill>
                <a:schemeClr val="tx1">
                  <a:lumMod val="95000"/>
                  <a:lumOff val="5000"/>
                </a:schemeClr>
              </a:solidFill>
            </a:endParaRPr>
          </a:p>
        </p:txBody>
      </p:sp>
      <p:cxnSp>
        <p:nvCxnSpPr>
          <p:cNvPr id="11" name="Connecteur droit avec flèche 10"/>
          <p:cNvCxnSpPr/>
          <p:nvPr/>
        </p:nvCxnSpPr>
        <p:spPr>
          <a:xfrm>
            <a:off x="4786314" y="442913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5286380" y="4286256"/>
            <a:ext cx="2214578" cy="35719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Three years </a:t>
            </a:r>
            <a:endParaRPr lang="en-US" dirty="0">
              <a:solidFill>
                <a:schemeClr val="tx1">
                  <a:lumMod val="95000"/>
                  <a:lumOff val="5000"/>
                </a:schemeClr>
              </a:solidFill>
            </a:endParaRPr>
          </a:p>
        </p:txBody>
      </p:sp>
      <p:cxnSp>
        <p:nvCxnSpPr>
          <p:cNvPr id="14" name="Connecteur droit avec flèche 13"/>
          <p:cNvCxnSpPr/>
          <p:nvPr/>
        </p:nvCxnSpPr>
        <p:spPr>
          <a:xfrm>
            <a:off x="4357686" y="4857760"/>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Rectangle à coins arrondis 14"/>
          <p:cNvSpPr/>
          <p:nvPr/>
        </p:nvSpPr>
        <p:spPr>
          <a:xfrm>
            <a:off x="4929190" y="4786322"/>
            <a:ext cx="2786082" cy="50006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Old man </a:t>
            </a:r>
            <a:endParaRPr lang="en-US" dirty="0">
              <a:solidFill>
                <a:schemeClr val="tx1">
                  <a:lumMod val="95000"/>
                  <a:lumOff val="5000"/>
                </a:schemeClr>
              </a:solidFill>
            </a:endParaRPr>
          </a:p>
        </p:txBody>
      </p:sp>
      <p:cxnSp>
        <p:nvCxnSpPr>
          <p:cNvPr id="16" name="Connecteur droit avec flèche 15"/>
          <p:cNvCxnSpPr/>
          <p:nvPr/>
        </p:nvCxnSpPr>
        <p:spPr>
          <a:xfrm>
            <a:off x="4429124" y="5715016"/>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Rectangle à coins arrondis 16"/>
          <p:cNvSpPr/>
          <p:nvPr/>
        </p:nvSpPr>
        <p:spPr>
          <a:xfrm>
            <a:off x="5072066" y="5429264"/>
            <a:ext cx="3786214" cy="114300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lumMod val="95000"/>
                    <a:lumOff val="5000"/>
                  </a:schemeClr>
                </a:solidFill>
              </a:rPr>
              <a:t>Links the idea of travel to knowledge and existence. He wishes to have a journey that no one has yet taken</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Personnalisé 1">
      <a:dk1>
        <a:sysClr val="windowText" lastClr="000000"/>
      </a:dk1>
      <a:lt1>
        <a:sysClr val="window" lastClr="FFFFFF"/>
      </a:lt1>
      <a:dk2>
        <a:srgbClr val="676A55"/>
      </a:dk2>
      <a:lt2>
        <a:srgbClr val="EAEBDE"/>
      </a:lt2>
      <a:accent1>
        <a:srgbClr val="92D050"/>
      </a:accent1>
      <a:accent2>
        <a:srgbClr val="B0CCB0"/>
      </a:accent2>
      <a:accent3>
        <a:srgbClr val="A8CDD7"/>
      </a:accent3>
      <a:accent4>
        <a:srgbClr val="C0BEAF"/>
      </a:accent4>
      <a:accent5>
        <a:srgbClr val="B1A35A"/>
      </a:accent5>
      <a:accent6>
        <a:srgbClr val="E8B7B7"/>
      </a:accent6>
      <a:hlink>
        <a:srgbClr val="DB5353"/>
      </a:hlink>
      <a:folHlink>
        <a:srgbClr val="903638"/>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12057</TotalTime>
  <Words>944</Words>
  <Application>Microsoft Office PowerPoint</Application>
  <PresentationFormat>Affichage à l'écran (4:3)</PresentationFormat>
  <Paragraphs>128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Opulent</vt:lpstr>
      <vt:lpstr>Ulysses</vt:lpstr>
      <vt:lpstr>The Victorian Era</vt:lpstr>
      <vt:lpstr>Power and empire</vt:lpstr>
      <vt:lpstr>Ulysses</vt:lpstr>
      <vt:lpstr>Central Idea</vt:lpstr>
      <vt:lpstr>Diapositive 6</vt:lpstr>
      <vt:lpstr>The poem </vt:lpstr>
      <vt:lpstr>Diapositive 8</vt:lpstr>
      <vt:lpstr>Diapositive 9</vt:lpstr>
      <vt:lpstr>Diapositive 10</vt:lpstr>
      <vt:lpstr>Diapositive 11</vt:lpstr>
      <vt:lpstr>Diapositive 12</vt:lpstr>
      <vt:lpstr>Form </vt:lpstr>
      <vt:lpstr>The poem as an elegy</vt:lpstr>
      <vt:lpstr>Themes</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Ulysses</dc:title>
  <dc:creator>hp</dc:creator>
  <cp:lastModifiedBy>hp</cp:lastModifiedBy>
  <cp:revision>9</cp:revision>
  <dcterms:created xsi:type="dcterms:W3CDTF">2017-10-29T15:42:20Z</dcterms:created>
  <dcterms:modified xsi:type="dcterms:W3CDTF">2019-11-24T21:09:20Z</dcterms:modified>
</cp:coreProperties>
</file>