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56" r:id="rId2"/>
    <p:sldId id="257" r:id="rId3"/>
    <p:sldId id="274" r:id="rId4"/>
    <p:sldId id="272" r:id="rId5"/>
    <p:sldId id="271" r:id="rId6"/>
    <p:sldId id="273" r:id="rId7"/>
    <p:sldId id="258" r:id="rId8"/>
    <p:sldId id="259" r:id="rId9"/>
    <p:sldId id="260" r:id="rId10"/>
    <p:sldId id="269" r:id="rId11"/>
    <p:sldId id="261" r:id="rId12"/>
    <p:sldId id="262" r:id="rId13"/>
    <p:sldId id="263" r:id="rId14"/>
    <p:sldId id="270" r:id="rId15"/>
    <p:sldId id="267" r:id="rId16"/>
    <p:sldId id="264" r:id="rId17"/>
    <p:sldId id="265" r:id="rId18"/>
    <p:sldId id="275" r:id="rId19"/>
    <p:sldId id="266" r:id="rId20"/>
    <p:sldId id="268" r:id="rId21"/>
    <p:sldId id="276" r:id="rId2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7A738-D1D1-4666-9798-C7A75C8EBD93}" type="datetimeFigureOut">
              <a:rPr lang="fr-FR" smtClean="0"/>
              <a:pPr/>
              <a:t>01/09/2020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B4B09-2151-4119-890A-7053329EA6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30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4B09-2151-4119-890A-7053329EA67B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14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4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4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F82BCC-4F82-482B-A0CA-A60F88912A8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E6E1AA-9119-440F-ADF7-CA2C2FFCE0D9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D1B806-F8BD-42F4-B1CC-1F60C6BB411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394FB9-226E-45B3-92ED-C5D8BD2951C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BD4426-C1FB-472E-8F51-28655002667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00D9C2-2963-4715-B1B2-9A4C4D8A7D3B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43B55C-97F6-486D-A072-3B42ECE98E1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EFF7C1-9D80-4938-AC8D-74B6DABF3F72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79F6DD-87F9-4053-BC5E-7617C89F1B9A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DA942D-FBFE-4606-883F-F8DFB27385E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ED84F0-7DC8-44C8-851E-396853E7577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976992F-3878-41A8-861E-28CEF4ED01E1}" type="slidenum">
              <a:rPr lang="fr-FR"/>
              <a:pPr/>
              <a:t>‹N°›</a:t>
            </a:fld>
            <a:endParaRPr lang="fr-FR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1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Cortico%C3%AFde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Pr%C3%A9gabaline" TargetMode="External"/><Relationship Id="rId5" Type="http://schemas.openxmlformats.org/officeDocument/2006/relationships/hyperlink" Target="https://fr.wikipedia.org/wiki/Anti%C3%A9pileptique" TargetMode="External"/><Relationship Id="rId4" Type="http://schemas.openxmlformats.org/officeDocument/2006/relationships/hyperlink" Target="https://fr.wikipedia.org/wiki/Bisphosphonat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736725"/>
            <a:ext cx="8786842" cy="2978159"/>
          </a:xfrm>
        </p:spPr>
        <p:txBody>
          <a:bodyPr/>
          <a:lstStyle/>
          <a:p>
            <a:r>
              <a:rPr lang="fr-FR" sz="3200" dirty="0"/>
              <a:t>ALGODYSTROPHIE</a:t>
            </a:r>
            <a:br>
              <a:rPr lang="fr-FR" sz="5400" dirty="0"/>
            </a:br>
            <a:r>
              <a:rPr lang="fr-FR" sz="4000" dirty="0"/>
              <a:t>ou</a:t>
            </a:r>
            <a:br>
              <a:rPr lang="fr-FR" sz="5400" dirty="0"/>
            </a:br>
            <a:r>
              <a:rPr lang="fr-FR" sz="3600" b="0" dirty="0">
                <a:solidFill>
                  <a:srgbClr val="FFFF00"/>
                </a:solidFill>
                <a:ea typeface="+mn-ea"/>
              </a:rPr>
              <a:t> </a:t>
            </a:r>
            <a:r>
              <a:rPr lang="fr-FR" sz="4000" b="0" dirty="0">
                <a:solidFill>
                  <a:srgbClr val="FFFF00"/>
                </a:solidFill>
                <a:ea typeface="+mn-ea"/>
              </a:rPr>
              <a:t>Syndrome régional douloureux complex</a:t>
            </a:r>
            <a:r>
              <a:rPr lang="fr-FR" sz="3600" b="0" dirty="0">
                <a:solidFill>
                  <a:srgbClr val="FFFF00"/>
                </a:solidFill>
                <a:ea typeface="+mn-ea"/>
              </a:rPr>
              <a:t>e</a:t>
            </a:r>
            <a:br>
              <a:rPr lang="fr-FR" sz="3600" b="0" dirty="0">
                <a:solidFill>
                  <a:srgbClr val="FFFF00"/>
                </a:solidFill>
                <a:ea typeface="+mn-ea"/>
              </a:rPr>
            </a:br>
            <a:r>
              <a:rPr lang="fr-FR" sz="3600" b="0" dirty="0">
                <a:solidFill>
                  <a:srgbClr val="FFFF00"/>
                </a:solidFill>
                <a:ea typeface="+mn-ea"/>
              </a:rPr>
              <a:t>Pr Ag.  N. BENMAYOUF</a:t>
            </a:r>
            <a:r>
              <a:rPr lang="fr-FR" sz="7200" dirty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 r="4836" b="1671"/>
          <a:stretch>
            <a:fillRect/>
          </a:stretch>
        </p:blipFill>
        <p:spPr bwMode="auto">
          <a:xfrm>
            <a:off x="2635250" y="908050"/>
            <a:ext cx="3736975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>
                <a:solidFill>
                  <a:schemeClr val="hlink"/>
                </a:solidFill>
              </a:rPr>
              <a:t>Cliniques</a:t>
            </a:r>
            <a:br>
              <a:rPr lang="fr-FR" sz="4000">
                <a:solidFill>
                  <a:schemeClr val="hlink"/>
                </a:solidFill>
              </a:rPr>
            </a:br>
            <a:r>
              <a:rPr lang="fr-FR" sz="4000"/>
              <a:t> </a:t>
            </a:r>
            <a:r>
              <a:rPr lang="fr-FR" sz="2800">
                <a:solidFill>
                  <a:srgbClr val="99FF33"/>
                </a:solidFill>
              </a:rPr>
              <a:t>deux phases</a:t>
            </a:r>
            <a:r>
              <a:rPr lang="fr-FR" sz="400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fr-FR" sz="2800" u="sng"/>
              <a:t>Phase d’état</a:t>
            </a:r>
            <a:r>
              <a:rPr lang="fr-FR" sz="2800"/>
              <a:t>    froide et sclérosante (+ semaines ou mois)</a:t>
            </a:r>
          </a:p>
          <a:p>
            <a:pPr marL="609600" indent="-609600"/>
            <a:r>
              <a:rPr lang="fr-FR" sz="2800"/>
              <a:t> disparition de l’oedème  </a:t>
            </a:r>
          </a:p>
          <a:p>
            <a:pPr marL="609600" indent="-609600"/>
            <a:r>
              <a:rPr lang="fr-FR" sz="2800"/>
              <a:t>apparition de troubles de la trophicité tissulaire : peau froide, sèche, cyanotique – en particulier en position déclive –, ou pâle, atrophique, hypersudation, troubles des phanères, rétractions capsulaire, tendineuse, ligamentaire, réalisant à la main une peau d’allure sclérodermiforme, au pied un varus équin, au genou un flesum.</a:t>
            </a:r>
          </a:p>
          <a:p>
            <a:pPr marL="609600" indent="-609600">
              <a:buFont typeface="Wingdings" pitchFamily="2" charset="2"/>
              <a:buNone/>
            </a:pPr>
            <a:r>
              <a:rPr lang="fr-FR" sz="280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/>
              <a:t>la douleur, dans les meilleurs cas, s’atténue, mais elle peut rester encore vive, en particulier à la fonction articulaire.</a:t>
            </a:r>
          </a:p>
          <a:p>
            <a:pPr>
              <a:lnSpc>
                <a:spcPct val="90000"/>
              </a:lnSpc>
            </a:pPr>
            <a:r>
              <a:rPr lang="fr-FR"/>
              <a:t>l’algodystrophie n’entraîne ni altération de l’état général, ni fièvre, ni adénopathies. La vitesse de sédimentation globulaire et la concentration de la concentration de la protéine C réactive restent normales ou subnormales (sauf pathologie intriquée).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hlink"/>
                </a:solidFill>
              </a:rPr>
              <a:t>IMAGERIE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>
                <a:solidFill>
                  <a:schemeClr val="hlink"/>
                </a:solidFill>
              </a:rPr>
              <a:t>La radiologie</a:t>
            </a:r>
            <a:r>
              <a:rPr lang="fr-FR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/>
              <a:t>   Hyper transparence osseuse locale puis régionale, après un délai d’au moins 3 à 4 semaines, hétérogène ou homogène.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/>
              <a:t>   La déminéralisation hétérogène se traduit par une hyper transparence trabéculaire mouchetée micro- ou macro-</a:t>
            </a:r>
            <a:r>
              <a:rPr lang="fr-FR" dirty="0" err="1"/>
              <a:t>polygéodique</a:t>
            </a:r>
            <a:r>
              <a:rPr lang="fr-FR" dirty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/>
              <a:t>   La déminéralisation prédominant dans la zone épiphysaire sous-chondrale et respecte les interlignes articulaires.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 l="1749" t="2631"/>
          <a:stretch>
            <a:fillRect/>
          </a:stretch>
        </p:blipFill>
        <p:spPr bwMode="auto">
          <a:xfrm>
            <a:off x="395288" y="981075"/>
            <a:ext cx="4013200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 l="1770" t="2635" r="2232"/>
          <a:stretch>
            <a:fillRect/>
          </a:stretch>
        </p:blipFill>
        <p:spPr bwMode="auto">
          <a:xfrm>
            <a:off x="4716463" y="3573463"/>
            <a:ext cx="3959225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Ellipse 1">
            <a:extLst>
              <a:ext uri="{FF2B5EF4-FFF2-40B4-BE49-F238E27FC236}">
                <a16:creationId xmlns:a16="http://schemas.microsoft.com/office/drawing/2014/main" id="{BD740AE0-B1E0-47DF-8BDD-D42A89F8941B}"/>
              </a:ext>
            </a:extLst>
          </p:cNvPr>
          <p:cNvSpPr/>
          <p:nvPr/>
        </p:nvSpPr>
        <p:spPr>
          <a:xfrm>
            <a:off x="3275856" y="1340768"/>
            <a:ext cx="576064" cy="835741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BD0CD2F6-A217-4EBB-BC88-D93D4F0919A7}"/>
              </a:ext>
            </a:extLst>
          </p:cNvPr>
          <p:cNvSpPr/>
          <p:nvPr/>
        </p:nvSpPr>
        <p:spPr>
          <a:xfrm>
            <a:off x="6444208" y="4725144"/>
            <a:ext cx="2016224" cy="1224136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51E5D8D-74CA-4B66-85E9-C7EC76ED0C9C}"/>
              </a:ext>
            </a:extLst>
          </p:cNvPr>
          <p:cNvSpPr txBox="1"/>
          <p:nvPr/>
        </p:nvSpPr>
        <p:spPr>
          <a:xfrm>
            <a:off x="683568" y="4401978"/>
            <a:ext cx="3724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C000"/>
                </a:solidFill>
              </a:rPr>
              <a:t>Déminéralisation osseuse mouchetée épiphysaire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hlink"/>
                </a:solidFill>
              </a:rPr>
              <a:t>IMAGERIE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4708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>
                <a:solidFill>
                  <a:schemeClr val="hlink"/>
                </a:solidFill>
              </a:rPr>
              <a:t>La scintigraphie osseuse</a:t>
            </a:r>
            <a:r>
              <a:rPr lang="fr-FR" dirty="0"/>
              <a:t> n’est pas systématique si le diagnostic est posé, elle objective une hyper fixation tardive.</a:t>
            </a:r>
          </a:p>
          <a:p>
            <a:pPr>
              <a:lnSpc>
                <a:spcPct val="90000"/>
              </a:lnSpc>
            </a:pPr>
            <a:endParaRPr lang="fr-FR" dirty="0"/>
          </a:p>
          <a:p>
            <a:pPr>
              <a:lnSpc>
                <a:spcPct val="90000"/>
              </a:lnSpc>
            </a:pPr>
            <a:endParaRPr lang="fr-FR" dirty="0"/>
          </a:p>
          <a:p>
            <a:pPr>
              <a:lnSpc>
                <a:spcPct val="90000"/>
              </a:lnSpc>
            </a:pPr>
            <a:endParaRPr lang="fr-FR" dirty="0"/>
          </a:p>
          <a:p>
            <a:pPr>
              <a:lnSpc>
                <a:spcPct val="90000"/>
              </a:lnSpc>
            </a:pPr>
            <a:endParaRPr lang="fr-FR" dirty="0"/>
          </a:p>
          <a:p>
            <a:pPr>
              <a:lnSpc>
                <a:spcPct val="90000"/>
              </a:lnSpc>
            </a:pPr>
            <a:r>
              <a:rPr lang="fr-FR" dirty="0">
                <a:solidFill>
                  <a:schemeClr val="hlink"/>
                </a:solidFill>
              </a:rPr>
              <a:t>la TDM et IRM</a:t>
            </a:r>
            <a:r>
              <a:rPr lang="fr-FR" dirty="0"/>
              <a:t> donnent des images précoces et caractéristiques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5407" t="5720" r="5981" b="5914"/>
          <a:stretch/>
        </p:blipFill>
        <p:spPr bwMode="auto">
          <a:xfrm>
            <a:off x="3200400" y="2988128"/>
            <a:ext cx="1959429" cy="192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837668"/>
            <a:ext cx="1872208" cy="207440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708919"/>
            <a:ext cx="1584176" cy="233190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hlink"/>
                </a:solidFill>
              </a:rPr>
              <a:t>ÉVOLUTION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/>
              <a:t>La régression est toujours lente.</a:t>
            </a:r>
          </a:p>
          <a:p>
            <a:pPr>
              <a:lnSpc>
                <a:spcPct val="90000"/>
              </a:lnSpc>
            </a:pPr>
            <a:r>
              <a:rPr lang="fr-FR" sz="2800"/>
              <a:t>la récupération est complète ; en pratique, une algodystrophie peut laisser des séquelles fonctionnelles parfois importantes à type de rétraction des doigts ou de perte de mobilité articulaire, notamment à la main. La durée totale d'évolution est variable : elle est en moyenne de 5 mois à la hanche, de 11 mois au genou et de 15 à 18 mois au pied.</a:t>
            </a:r>
          </a:p>
          <a:p>
            <a:pPr>
              <a:lnSpc>
                <a:spcPct val="90000"/>
              </a:lnSpc>
            </a:pPr>
            <a:r>
              <a:rPr lang="fr-FR" sz="2800"/>
              <a:t>La récurrence d'une algo-dytrosphie dans la même localisation est rare ; en revanche, l'extension à une autre localisation ou à l'articulation contro-latérale est fréquente, notamment au membre inférieur.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>
                <a:solidFill>
                  <a:schemeClr val="hlink"/>
                </a:solidFill>
              </a:rPr>
              <a:t>FORMES TOPOGRAPHIQUES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Low"/>
            <a:r>
              <a:rPr lang="fr-FR" b="1"/>
              <a:t> Le syndrome épaule – main</a:t>
            </a:r>
          </a:p>
          <a:p>
            <a:pPr algn="justLow"/>
            <a:endParaRPr lang="fr-FR" b="1"/>
          </a:p>
          <a:p>
            <a:pPr algn="justLow"/>
            <a:r>
              <a:rPr lang="fr-FR"/>
              <a:t> </a:t>
            </a:r>
            <a:r>
              <a:rPr lang="fr-FR" b="1"/>
              <a:t>L'algodystrophie du pied </a:t>
            </a:r>
          </a:p>
          <a:p>
            <a:pPr algn="justLow"/>
            <a:endParaRPr lang="fr-FR" b="1"/>
          </a:p>
          <a:p>
            <a:pPr algn="justLow"/>
            <a:r>
              <a:rPr lang="fr-FR" b="1"/>
              <a:t> L’algodystrophie de la hanche</a:t>
            </a:r>
          </a:p>
          <a:p>
            <a:pPr algn="justLow">
              <a:buFont typeface="Wingdings" pitchFamily="2" charset="2"/>
              <a:buNone/>
            </a:pPr>
            <a:endParaRPr lang="fr-FR" b="1"/>
          </a:p>
          <a:p>
            <a:pPr algn="justLow"/>
            <a:r>
              <a:rPr lang="fr-FR" b="1"/>
              <a:t> L'algodystrophie du genou </a:t>
            </a:r>
          </a:p>
          <a:p>
            <a:pPr algn="justLow">
              <a:buFont typeface="Wingdings" pitchFamily="2" charset="2"/>
              <a:buNone/>
            </a:pPr>
            <a:endParaRPr lang="fr-FR" b="1"/>
          </a:p>
          <a:p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solidFill>
                  <a:srgbClr val="FFC000"/>
                </a:solidFill>
              </a:rPr>
              <a:t>DIAGNOSTIC DIFFERENTIEL</a:t>
            </a:r>
            <a:r>
              <a:rPr lang="fr-FR" sz="3200" dirty="0"/>
              <a:t> </a:t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280920" cy="4525963"/>
          </a:xfrm>
        </p:spPr>
        <p:txBody>
          <a:bodyPr/>
          <a:lstStyle/>
          <a:p>
            <a:r>
              <a:rPr lang="fr-FR" dirty="0"/>
              <a:t>à la phase chaude : les arthrites inflammatoires, les phlébites, les tendinites, les causalgies.</a:t>
            </a:r>
          </a:p>
          <a:p>
            <a:endParaRPr lang="fr-FR" dirty="0"/>
          </a:p>
          <a:p>
            <a:r>
              <a:rPr lang="fr-FR" dirty="0"/>
              <a:t>à la phase froide : </a:t>
            </a:r>
            <a:r>
              <a:rPr lang="fr-FR" dirty="0" err="1"/>
              <a:t>fr</a:t>
            </a:r>
            <a:r>
              <a:rPr lang="fr-FR" dirty="0"/>
              <a:t> de fatigue, ostéoporose d’immobilisation ; </a:t>
            </a:r>
            <a:r>
              <a:rPr lang="fr-FR" dirty="0" err="1"/>
              <a:t>ostéonécrose</a:t>
            </a:r>
            <a:r>
              <a:rPr lang="fr-FR" dirty="0"/>
              <a:t> aseptique et artériopathies des membres inférieures.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fr-FR" sz="4000" dirty="0">
                <a:solidFill>
                  <a:schemeClr val="hlink"/>
                </a:solidFill>
              </a:rPr>
              <a:t>TRAITEMENT </a:t>
            </a:r>
            <a:endParaRPr lang="fr-FR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7" y="2205039"/>
            <a:ext cx="8014345" cy="3024162"/>
          </a:xfrm>
        </p:spPr>
        <p:txBody>
          <a:bodyPr/>
          <a:lstStyle/>
          <a:p>
            <a:r>
              <a:rPr lang="fr-FR" sz="2800" dirty="0"/>
              <a:t>La mise en décharge s'impose</a:t>
            </a:r>
          </a:p>
          <a:p>
            <a:r>
              <a:rPr lang="fr-FR" sz="2800" dirty="0"/>
              <a:t> calmer les douleurs : </a:t>
            </a:r>
          </a:p>
          <a:p>
            <a:pPr lvl="1"/>
            <a:r>
              <a:rPr lang="fr-FR" sz="2000" dirty="0"/>
              <a:t>Les antalgiques: le </a:t>
            </a:r>
            <a:r>
              <a:rPr lang="fr-FR" sz="2000" dirty="0" err="1">
                <a:solidFill>
                  <a:srgbClr val="FFC000"/>
                </a:solidFill>
              </a:rPr>
              <a:t>paracetamol</a:t>
            </a:r>
            <a:r>
              <a:rPr lang="fr-FR" sz="2000" dirty="0"/>
              <a:t>, </a:t>
            </a:r>
            <a:r>
              <a:rPr lang="fr-FR" sz="2000" dirty="0">
                <a:effectLst/>
              </a:rPr>
              <a:t>les </a:t>
            </a:r>
            <a:r>
              <a:rPr lang="fr-FR" sz="2000" u="sng" dirty="0">
                <a:effectLst/>
                <a:hlinkClick r:id="rId3"/>
              </a:rPr>
              <a:t>corticoïdes</a:t>
            </a:r>
            <a:r>
              <a:rPr lang="fr-FR" sz="2000" dirty="0">
                <a:effectLst/>
              </a:rPr>
              <a:t> au stade précoce, les </a:t>
            </a:r>
            <a:r>
              <a:rPr lang="fr-FR" sz="2000" dirty="0" err="1">
                <a:effectLst/>
                <a:hlinkClick r:id="rId4" tooltip="Bisphosphonate"/>
              </a:rPr>
              <a:t>bisphosphonates</a:t>
            </a:r>
            <a:r>
              <a:rPr lang="fr-FR" sz="2000" dirty="0">
                <a:effectLst/>
              </a:rPr>
              <a:t>, les </a:t>
            </a:r>
            <a:r>
              <a:rPr lang="fr-FR" sz="2000" dirty="0">
                <a:effectLst/>
                <a:hlinkClick r:id="rId5" tooltip="Antiépileptique"/>
              </a:rPr>
              <a:t>médicaments antiépileptiques</a:t>
            </a:r>
            <a:r>
              <a:rPr lang="fr-FR" sz="2000" dirty="0">
                <a:effectLst/>
              </a:rPr>
              <a:t> (</a:t>
            </a:r>
            <a:r>
              <a:rPr lang="fr-FR" sz="2000" dirty="0" err="1">
                <a:effectLst/>
                <a:hlinkClick r:id="rId6" tooltip="Prégabaline"/>
              </a:rPr>
              <a:t>Lyrica</a:t>
            </a:r>
            <a:r>
              <a:rPr lang="fr-FR" sz="2000" dirty="0">
                <a:effectLst/>
              </a:rPr>
              <a:t>).</a:t>
            </a:r>
          </a:p>
          <a:p>
            <a:pPr lvl="1"/>
            <a:r>
              <a:rPr lang="fr-FR" sz="2000" dirty="0">
                <a:effectLst/>
              </a:rPr>
              <a:t>Les vasodilatateurs neurotropes sympatholytiques: les </a:t>
            </a:r>
            <a:r>
              <a:rPr lang="fr-FR" sz="2000" dirty="0">
                <a:solidFill>
                  <a:srgbClr val="FFC000"/>
                </a:solidFill>
                <a:effectLst/>
                <a:sym typeface="Symbol"/>
              </a:rPr>
              <a:t> bloquants </a:t>
            </a:r>
            <a:r>
              <a:rPr lang="fr-FR" sz="2000" dirty="0">
                <a:effectLst/>
                <a:sym typeface="Symbol"/>
              </a:rPr>
              <a:t>et les </a:t>
            </a:r>
            <a:r>
              <a:rPr lang="fr-FR" sz="2000" dirty="0">
                <a:solidFill>
                  <a:srgbClr val="FFC000"/>
                </a:solidFill>
                <a:effectLst/>
                <a:sym typeface="Symbol"/>
              </a:rPr>
              <a:t> bloquants</a:t>
            </a:r>
            <a:endParaRPr lang="fr-FR" sz="2000" dirty="0">
              <a:solidFill>
                <a:srgbClr val="FFC000"/>
              </a:solidFill>
              <a:effectLst/>
            </a:endParaRPr>
          </a:p>
          <a:p>
            <a:pPr lvl="2"/>
            <a:endParaRPr lang="fr-FR" sz="2000" dirty="0"/>
          </a:p>
          <a:p>
            <a:pPr>
              <a:buFont typeface="Wingdings" pitchFamily="2" charset="2"/>
              <a:buNone/>
            </a:pPr>
            <a:endParaRPr lang="fr-F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C000"/>
                </a:solidFill>
                <a:effectLst/>
              </a:rPr>
              <a:t>DÉFINITION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pPr algn="ctr"/>
            <a:r>
              <a:rPr lang="fr-FR"/>
              <a:t>L’algodystrophie est un syndrome régional douloureux vasomoteur et trophique portant sur des structures sous-cutanées, articulaires, périarticulaires et osseuses, le plus souvent d’un segment de membre en règle après un traumatisme.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chemeClr val="hlink"/>
                </a:solidFill>
              </a:rPr>
              <a:t>Traitement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/>
              <a:t>Dès que le sujet ne souffre plus, traitements physiques par massages et mobilisation, physiothérapie et hydro­thérapie qui doivent être associés, intensifs et longtemps poursuivis.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/>
          </a:p>
          <a:p>
            <a:pPr>
              <a:lnSpc>
                <a:spcPct val="90000"/>
              </a:lnSpc>
            </a:pPr>
            <a:r>
              <a:rPr lang="fr-FR" sz="2800"/>
              <a:t>Ce traitement est long, difficile et parfois décevant. Il doit être poursuivi pendant 18 mois avant de conclure à des séquelles définitives. </a:t>
            </a:r>
          </a:p>
          <a:p>
            <a:pPr>
              <a:lnSpc>
                <a:spcPct val="90000"/>
              </a:lnSpc>
            </a:pPr>
            <a:r>
              <a:rPr lang="fr-FR" sz="2800"/>
              <a:t>Souvent, cependant, l'algodystrophie guérit spontanément.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C000"/>
                </a:solidFill>
              </a:rPr>
              <a:t>RÉFÉRENCES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Yves PAWLOTSKY. Rhumatologie, diagnostic et conduite thérapeutique; Berti éditions, 1994.</a:t>
            </a:r>
          </a:p>
          <a:p>
            <a:endParaRPr lang="fr-FR" sz="2400" dirty="0"/>
          </a:p>
          <a:p>
            <a:pPr lvl="0"/>
            <a:r>
              <a:rPr lang="fr-FR" sz="2400" dirty="0">
                <a:effectLst/>
              </a:rPr>
              <a:t>C. </a:t>
            </a:r>
            <a:r>
              <a:rPr lang="fr-FR" sz="2400">
                <a:effectLst/>
              </a:rPr>
              <a:t>Masson. </a:t>
            </a:r>
            <a:r>
              <a:rPr lang="fr-FR" sz="2400" dirty="0">
                <a:effectLst/>
              </a:rPr>
              <a:t>Algodystrophie : syndrome douloureux régional complexe de type I. EMC [14-286-A-10]. 2011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9159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C000"/>
                </a:solidFill>
              </a:rPr>
              <a:t>DEFINITION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r>
              <a:rPr lang="fr-FR" sz="2400" dirty="0">
                <a:latin typeface="Arial" pitchFamily="34" charset="0"/>
                <a:cs typeface="Arial" pitchFamily="34" charset="0"/>
              </a:rPr>
              <a:t>On retient la définition proposée par l’IASP (International Association for the Study of  Pain) au congrès d’Orlando 1994:</a:t>
            </a:r>
          </a:p>
          <a:p>
            <a:pPr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Douleur persistante dans un segment de membre secondaire à un traumatisme ou à une lésion tissulaire en particulier osseuse ligamentaire ou neurologique et qui n'implique pas un gros tronc nerveux; associée à une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dysrégulation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sympathique. </a:t>
            </a:r>
          </a:p>
          <a:p>
            <a:pPr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      type 1 = pas de lésion nerveuse patente =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algodystrophie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      type 2 = lésion de nerf patente = causalgie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Première description par Mitchell en 1864 (première référence historique au XVIème siècle, chez Ambroise Paré : douleurs brûlantes post-traumatiques). </a:t>
            </a:r>
          </a:p>
          <a:p>
            <a:r>
              <a:rPr lang="fr-FR" dirty="0"/>
              <a:t>•Depuis, la terminologie de ce syndrome n’a cessé d’évoluer, illustrant les difficultés nosologiques et physiopathologiques: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785794"/>
            <a:ext cx="8329642" cy="5257800"/>
          </a:xfrm>
        </p:spPr>
        <p:txBody>
          <a:bodyPr/>
          <a:lstStyle/>
          <a:p>
            <a:r>
              <a:rPr lang="fr-FR" sz="1800" dirty="0"/>
              <a:t>Causalgie (1864) </a:t>
            </a:r>
          </a:p>
          <a:p>
            <a:r>
              <a:rPr lang="fr-FR" sz="1800" dirty="0"/>
              <a:t>Atrophie osseuse aiguë (1900) </a:t>
            </a:r>
          </a:p>
          <a:p>
            <a:r>
              <a:rPr lang="fr-FR" sz="1800" dirty="0" err="1"/>
              <a:t>Trophonévrite</a:t>
            </a:r>
            <a:r>
              <a:rPr lang="fr-FR" sz="1800" dirty="0"/>
              <a:t> périphérique aiguë (1929)</a:t>
            </a:r>
          </a:p>
          <a:p>
            <a:r>
              <a:rPr lang="fr-FR" sz="1800" dirty="0" err="1"/>
              <a:t>Angiospasme</a:t>
            </a:r>
            <a:r>
              <a:rPr lang="fr-FR" sz="1800" dirty="0"/>
              <a:t> traumatique (1931) </a:t>
            </a:r>
          </a:p>
          <a:p>
            <a:r>
              <a:rPr lang="fr-FR" sz="1800" dirty="0"/>
              <a:t>Ostéoporose post-traumatique (1933)</a:t>
            </a:r>
          </a:p>
          <a:p>
            <a:r>
              <a:rPr lang="fr-FR" sz="1800" dirty="0"/>
              <a:t> </a:t>
            </a:r>
            <a:r>
              <a:rPr lang="fr-FR" sz="1800" dirty="0" err="1"/>
              <a:t>Vasospasme</a:t>
            </a:r>
            <a:r>
              <a:rPr lang="fr-FR" sz="1800" dirty="0"/>
              <a:t> traumatique (1934) </a:t>
            </a:r>
          </a:p>
          <a:p>
            <a:r>
              <a:rPr lang="fr-FR" sz="1800" dirty="0"/>
              <a:t>Dystrophie réflexe des extrémités (1937) </a:t>
            </a:r>
          </a:p>
          <a:p>
            <a:r>
              <a:rPr lang="fr-FR" sz="1800" dirty="0"/>
              <a:t>Causalgie mineure (1940) </a:t>
            </a:r>
          </a:p>
          <a:p>
            <a:r>
              <a:rPr lang="fr-FR" sz="1800" dirty="0"/>
              <a:t>Atrophie de </a:t>
            </a:r>
            <a:r>
              <a:rPr lang="fr-FR" sz="1800" dirty="0" err="1"/>
              <a:t>Sudeck</a:t>
            </a:r>
            <a:r>
              <a:rPr lang="fr-FR" sz="1800" dirty="0"/>
              <a:t> </a:t>
            </a:r>
            <a:r>
              <a:rPr lang="fr-FR" sz="1800" dirty="0" err="1"/>
              <a:t>Ostéodystrophie</a:t>
            </a:r>
            <a:r>
              <a:rPr lang="fr-FR" sz="1800" dirty="0"/>
              <a:t> </a:t>
            </a:r>
            <a:r>
              <a:rPr lang="fr-FR" sz="1800" dirty="0" err="1"/>
              <a:t>Sclérodactylie</a:t>
            </a:r>
            <a:r>
              <a:rPr lang="fr-FR" sz="1800" dirty="0"/>
              <a:t> post-</a:t>
            </a:r>
            <a:r>
              <a:rPr lang="fr-FR" sz="1800" dirty="0" err="1"/>
              <a:t>infarcissement</a:t>
            </a:r>
            <a:r>
              <a:rPr lang="fr-FR" sz="1800" dirty="0"/>
              <a:t> (1943) </a:t>
            </a:r>
          </a:p>
          <a:p>
            <a:r>
              <a:rPr lang="fr-FR" sz="1800" dirty="0"/>
              <a:t>Syndrome épaule-main (1947) </a:t>
            </a:r>
          </a:p>
          <a:p>
            <a:r>
              <a:rPr lang="fr-FR" sz="1800" dirty="0"/>
              <a:t>Dystrophie </a:t>
            </a:r>
            <a:r>
              <a:rPr lang="fr-FR" sz="1800" dirty="0" err="1"/>
              <a:t>neurovasculaire</a:t>
            </a:r>
            <a:r>
              <a:rPr lang="fr-FR" sz="1800" dirty="0"/>
              <a:t> réflexe (1947) </a:t>
            </a:r>
          </a:p>
          <a:p>
            <a:r>
              <a:rPr lang="fr-FR" sz="1800" dirty="0"/>
              <a:t>Dystrophie sympathique réflexe (1947) </a:t>
            </a:r>
          </a:p>
          <a:p>
            <a:r>
              <a:rPr lang="fr-FR" sz="1800" dirty="0"/>
              <a:t>Douleur entretenue par le sympathique (1987) </a:t>
            </a:r>
          </a:p>
          <a:p>
            <a:r>
              <a:rPr lang="fr-FR" sz="1800" dirty="0"/>
              <a:t>Douleur chronique associée à des combinaisons variées de phénomènes sensoriels négatifs et positifs et vaso-moteurs (1993) </a:t>
            </a:r>
          </a:p>
          <a:p>
            <a:r>
              <a:rPr lang="fr-FR" sz="2800" dirty="0">
                <a:solidFill>
                  <a:srgbClr val="FFFF00"/>
                </a:solidFill>
              </a:rPr>
              <a:t>Syndrome douloureux régional complexe (1994) </a:t>
            </a:r>
          </a:p>
          <a:p>
            <a:endParaRPr lang="fr-FR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dirty="0"/>
          </a:p>
          <a:p>
            <a:r>
              <a:rPr lang="fr-FR" sz="2800" dirty="0"/>
              <a:t>les SDRC de type 1 constituent l'appellation retenue pour qualifier le Reflex </a:t>
            </a:r>
            <a:r>
              <a:rPr lang="fr-FR" sz="2800" dirty="0" err="1"/>
              <a:t>Dystrophy</a:t>
            </a:r>
            <a:r>
              <a:rPr lang="fr-FR" sz="2800" dirty="0"/>
              <a:t> </a:t>
            </a:r>
            <a:r>
              <a:rPr lang="fr-FR" sz="2800" dirty="0" err="1"/>
              <a:t>Syndrom</a:t>
            </a:r>
            <a:r>
              <a:rPr lang="fr-FR" sz="2800" dirty="0"/>
              <a:t>(RDS) pour les anglo-saxons (depuis 1946, Evans) ou </a:t>
            </a:r>
            <a:r>
              <a:rPr lang="fr-FR" sz="2800" dirty="0" err="1"/>
              <a:t>Algodystrophie</a:t>
            </a:r>
            <a:r>
              <a:rPr lang="fr-FR" sz="2800" dirty="0"/>
              <a:t> en France.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hlink"/>
                </a:solidFill>
              </a:rPr>
              <a:t>ÉPIDÉMIOLOGIE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800"/>
              <a:t>L’algodystrophie survient à tout âge, dans les deux sexes (prédominance féminine).</a:t>
            </a:r>
          </a:p>
          <a:p>
            <a:pPr>
              <a:lnSpc>
                <a:spcPct val="90000"/>
              </a:lnSpc>
            </a:pPr>
            <a:r>
              <a:rPr lang="fr-FR" sz="2800"/>
              <a:t>Les formes du sujet jeune (enfants, adolescents, adultes jeunes) sont de plus en plus   fréquentes ou diagnostiquées  </a:t>
            </a:r>
          </a:p>
          <a:p>
            <a:pPr>
              <a:lnSpc>
                <a:spcPct val="90000"/>
              </a:lnSpc>
            </a:pPr>
            <a:r>
              <a:rPr lang="fr-FR" sz="2800"/>
              <a:t>Aux membres supérieurs, la main, le poignet, l’épaule , l’association de ces deux localisations (assez rare) étant appelée syndrome épaule-main. </a:t>
            </a:r>
          </a:p>
          <a:p>
            <a:pPr>
              <a:lnSpc>
                <a:spcPct val="90000"/>
              </a:lnSpc>
            </a:pPr>
            <a:r>
              <a:rPr lang="fr-FR" sz="2800"/>
              <a:t>Aux membres inférieurs, le pied et  la cheville sont plus fréquentes que celles du genou et de la hanche.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hlink"/>
                </a:solidFill>
              </a:rPr>
              <a:t>ÉTIOLOGIES</a:t>
            </a:r>
            <a:r>
              <a:rPr lang="fr-FR" dirty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2800"/>
              <a:t>a- affections traumatiques</a:t>
            </a:r>
          </a:p>
          <a:p>
            <a:pPr>
              <a:buFont typeface="Wingdings" pitchFamily="2" charset="2"/>
              <a:buNone/>
            </a:pPr>
            <a:r>
              <a:rPr lang="fr-FR" sz="2800"/>
              <a:t>b- affections non traumatiques</a:t>
            </a:r>
          </a:p>
          <a:p>
            <a:pPr lvl="1">
              <a:buClr>
                <a:schemeClr val="hlink"/>
              </a:buClr>
            </a:pPr>
            <a:r>
              <a:rPr lang="fr-FR" sz="2400"/>
              <a:t>Arthrites septiques et inflammatoires</a:t>
            </a:r>
          </a:p>
          <a:p>
            <a:pPr lvl="1">
              <a:buClr>
                <a:schemeClr val="hlink"/>
              </a:buClr>
            </a:pPr>
            <a:r>
              <a:rPr lang="fr-FR" sz="2400"/>
              <a:t>Tumeurs osseuses</a:t>
            </a:r>
          </a:p>
          <a:p>
            <a:pPr lvl="1">
              <a:buClr>
                <a:schemeClr val="hlink"/>
              </a:buClr>
            </a:pPr>
            <a:r>
              <a:rPr lang="fr-FR" sz="2400"/>
              <a:t>Cardiovasculaires : IDM et artériopathies oblitérantes </a:t>
            </a:r>
          </a:p>
          <a:p>
            <a:pPr lvl="1">
              <a:buClr>
                <a:schemeClr val="hlink"/>
              </a:buClr>
            </a:pPr>
            <a:r>
              <a:rPr lang="fr-FR" sz="2400"/>
              <a:t>Pneumo pulmonaires : pleurésie, pneumothorax, infarctus pulmonaire, cancer pulmonaire</a:t>
            </a:r>
          </a:p>
          <a:p>
            <a:pPr lvl="1">
              <a:buClr>
                <a:schemeClr val="hlink"/>
              </a:buClr>
            </a:pPr>
            <a:r>
              <a:rPr lang="fr-FR" sz="2400"/>
              <a:t>Affections générales : diabète, hyperthyroïdie, IDM, hémiplégie, plaies nerveuses…</a:t>
            </a:r>
          </a:p>
          <a:p>
            <a:pPr lvl="1">
              <a:buClr>
                <a:schemeClr val="hlink"/>
              </a:buClr>
            </a:pPr>
            <a:r>
              <a:rPr lang="fr-FR" sz="2400"/>
              <a:t>Grossesse</a:t>
            </a:r>
          </a:p>
          <a:p>
            <a:pPr lvl="1">
              <a:buClr>
                <a:schemeClr val="hlink"/>
              </a:buClr>
            </a:pPr>
            <a:r>
              <a:rPr lang="fr-FR" sz="2400"/>
              <a:t>Médicaments : gardénal, isoniazide…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>
                <a:solidFill>
                  <a:schemeClr val="hlink"/>
                </a:solidFill>
              </a:rPr>
              <a:t>CLINIQUES </a:t>
            </a:r>
            <a:br>
              <a:rPr lang="fr-FR" sz="4000" dirty="0">
                <a:solidFill>
                  <a:schemeClr val="hlink"/>
                </a:solidFill>
              </a:rPr>
            </a:br>
            <a:r>
              <a:rPr lang="fr-FR" sz="2800" dirty="0">
                <a:solidFill>
                  <a:srgbClr val="99FF33"/>
                </a:solidFill>
              </a:rPr>
              <a:t>deux phases</a:t>
            </a:r>
            <a:r>
              <a:rPr lang="fr-FR" sz="4000" dirty="0"/>
              <a:t> 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u="sng"/>
              <a:t>Phase d’installation</a:t>
            </a:r>
            <a:r>
              <a:rPr lang="fr-FR"/>
              <a:t> (3 - 4 semaines)</a:t>
            </a:r>
          </a:p>
          <a:p>
            <a:pPr>
              <a:lnSpc>
                <a:spcPct val="90000"/>
              </a:lnSpc>
            </a:pPr>
            <a:r>
              <a:rPr lang="fr-FR"/>
              <a:t> oedème assez ferme, persistant rendant une contention douloureuse ;</a:t>
            </a:r>
          </a:p>
          <a:p>
            <a:pPr>
              <a:lnSpc>
                <a:spcPct val="90000"/>
              </a:lnSpc>
            </a:pPr>
            <a:r>
              <a:rPr lang="fr-FR"/>
              <a:t> douleur après un intervalle libre de quelques jours ou semaines, avec une impotence fonctionnelle parfois majeure;</a:t>
            </a:r>
          </a:p>
          <a:p>
            <a:pPr>
              <a:lnSpc>
                <a:spcPct val="90000"/>
              </a:lnSpc>
            </a:pPr>
            <a:r>
              <a:rPr lang="fr-FR"/>
              <a:t> troubles vasomoteurs, d’une hyperhydrose, d’un enraidissement articulaire passif, actif.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uisseau">
  <a:themeElements>
    <a:clrScheme name="Ruisseau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Ruisseau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isseau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isseau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258</TotalTime>
  <Words>1062</Words>
  <Application>Microsoft Office PowerPoint</Application>
  <PresentationFormat>Affichage à l'écran (4:3)</PresentationFormat>
  <Paragraphs>119</Paragraphs>
  <Slides>21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Garamond</vt:lpstr>
      <vt:lpstr>Wingdings</vt:lpstr>
      <vt:lpstr>Ruisseau</vt:lpstr>
      <vt:lpstr>ALGODYSTROPHIE ou  Syndrome régional douloureux complexe Pr Ag.  N. BENMAYOUF </vt:lpstr>
      <vt:lpstr>DÉFINITION</vt:lpstr>
      <vt:lpstr>DEFINITION</vt:lpstr>
      <vt:lpstr>Présentation PowerPoint</vt:lpstr>
      <vt:lpstr>Présentation PowerPoint</vt:lpstr>
      <vt:lpstr>Présentation PowerPoint</vt:lpstr>
      <vt:lpstr>ÉPIDÉMIOLOGIE </vt:lpstr>
      <vt:lpstr>ÉTIOLOGIES </vt:lpstr>
      <vt:lpstr>CLINIQUES  deux phases  </vt:lpstr>
      <vt:lpstr>Présentation PowerPoint</vt:lpstr>
      <vt:lpstr>Cliniques  deux phases </vt:lpstr>
      <vt:lpstr>Présentation PowerPoint</vt:lpstr>
      <vt:lpstr>IMAGERIE</vt:lpstr>
      <vt:lpstr>Présentation PowerPoint</vt:lpstr>
      <vt:lpstr>IMAGERIE</vt:lpstr>
      <vt:lpstr>ÉVOLUTION</vt:lpstr>
      <vt:lpstr>FORMES TOPOGRAPHIQUES</vt:lpstr>
      <vt:lpstr>DIAGNOSTIC DIFFERENTIEL  </vt:lpstr>
      <vt:lpstr>TRAITEMENT </vt:lpstr>
      <vt:lpstr>Traitement</vt:lpstr>
      <vt:lpstr>RÉFÉRENCES </vt:lpstr>
    </vt:vector>
  </TitlesOfParts>
  <Company>ORTHO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ALGODYSTROPHIE</dc:title>
  <dc:creator>BENMAYOUF</dc:creator>
  <cp:lastModifiedBy>BEST</cp:lastModifiedBy>
  <cp:revision>25</cp:revision>
  <dcterms:created xsi:type="dcterms:W3CDTF">2006-06-12T20:32:59Z</dcterms:created>
  <dcterms:modified xsi:type="dcterms:W3CDTF">2020-09-01T07:56:29Z</dcterms:modified>
</cp:coreProperties>
</file>