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77" r:id="rId5"/>
    <p:sldId id="278" r:id="rId6"/>
    <p:sldId id="261" r:id="rId7"/>
    <p:sldId id="279" r:id="rId8"/>
    <p:sldId id="280" r:id="rId9"/>
    <p:sldId id="281" r:id="rId10"/>
    <p:sldId id="282" r:id="rId11"/>
    <p:sldId id="283" r:id="rId12"/>
    <p:sldId id="284" r:id="rId13"/>
    <p:sldId id="285" r:id="rId14"/>
    <p:sldId id="262" r:id="rId15"/>
    <p:sldId id="290" r:id="rId16"/>
    <p:sldId id="286" r:id="rId17"/>
    <p:sldId id="287" r:id="rId18"/>
    <p:sldId id="288" r:id="rId19"/>
    <p:sldId id="270" r:id="rId20"/>
    <p:sldId id="271" r:id="rId21"/>
    <p:sldId id="291" r:id="rId22"/>
    <p:sldId id="275" r:id="rId23"/>
    <p:sldId id="276"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56237610-D201-47A0-89BA-3610691F32C7}">
          <p14:sldIdLst>
            <p14:sldId id="256"/>
            <p14:sldId id="257"/>
            <p14:sldId id="259"/>
            <p14:sldId id="277"/>
            <p14:sldId id="278"/>
            <p14:sldId id="261"/>
            <p14:sldId id="279"/>
            <p14:sldId id="280"/>
            <p14:sldId id="281"/>
            <p14:sldId id="282"/>
            <p14:sldId id="283"/>
            <p14:sldId id="284"/>
            <p14:sldId id="285"/>
            <p14:sldId id="262"/>
            <p14:sldId id="290"/>
            <p14:sldId id="286"/>
            <p14:sldId id="287"/>
            <p14:sldId id="288"/>
            <p14:sldId id="270"/>
            <p14:sldId id="271"/>
          </p14:sldIdLst>
        </p14:section>
        <p14:section name="Section sans titre" id="{B4A77249-013B-440B-BA9C-9C13A51E4202}">
          <p14:sldIdLst>
            <p14:sldId id="291"/>
            <p14:sldId id="275"/>
            <p14:sldId id="2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901FF2-D4A3-482B-8E20-7F55453A0BA5}" type="doc">
      <dgm:prSet loTypeId="urn:microsoft.com/office/officeart/2005/8/layout/vList3" loCatId="list" qsTypeId="urn:microsoft.com/office/officeart/2005/8/quickstyle/simple1" qsCatId="simple" csTypeId="urn:microsoft.com/office/officeart/2005/8/colors/colorful1#1" csCatId="colorful" phldr="1"/>
      <dgm:spPr/>
    </dgm:pt>
    <dgm:pt modelId="{1C0775D1-2026-4B9F-B565-226AC8F7E763}">
      <dgm:prSet phldrT="[Texte]"/>
      <dgm:spPr/>
      <dgm:t>
        <a:bodyPr/>
        <a:lstStyle/>
        <a:p>
          <a:r>
            <a:rPr lang="fr-FR" dirty="0" smtClean="0"/>
            <a:t>Introduction</a:t>
          </a:r>
          <a:endParaRPr lang="fr-FR" dirty="0"/>
        </a:p>
      </dgm:t>
    </dgm:pt>
    <dgm:pt modelId="{8959F416-84ED-4490-BEF2-E0BD30C2687C}" type="parTrans" cxnId="{0B06D5E5-EC74-466D-9007-444E965DDD05}">
      <dgm:prSet/>
      <dgm:spPr/>
      <dgm:t>
        <a:bodyPr/>
        <a:lstStyle/>
        <a:p>
          <a:endParaRPr lang="fr-FR"/>
        </a:p>
      </dgm:t>
    </dgm:pt>
    <dgm:pt modelId="{98C8AA3B-DF5F-44CF-A86D-CEBB0B2CDD0C}" type="sibTrans" cxnId="{0B06D5E5-EC74-466D-9007-444E965DDD05}">
      <dgm:prSet/>
      <dgm:spPr/>
      <dgm:t>
        <a:bodyPr/>
        <a:lstStyle/>
        <a:p>
          <a:endParaRPr lang="fr-FR"/>
        </a:p>
      </dgm:t>
    </dgm:pt>
    <dgm:pt modelId="{843A0E42-2051-4134-AEAD-5389F5472011}">
      <dgm:prSet phldrT="[Texte]"/>
      <dgm:spPr/>
      <dgm:t>
        <a:bodyPr/>
        <a:lstStyle/>
        <a:p>
          <a:r>
            <a:rPr lang="fr-FR" dirty="0" smtClean="0"/>
            <a:t>Circonstances de réalisation des visites médicales</a:t>
          </a:r>
          <a:endParaRPr lang="fr-FR" dirty="0"/>
        </a:p>
      </dgm:t>
    </dgm:pt>
    <dgm:pt modelId="{3EE2401E-CD4B-4052-B937-87B0AF0B5C49}" type="parTrans" cxnId="{46C1A68C-8A8D-4FAB-B297-67E69AD8C630}">
      <dgm:prSet/>
      <dgm:spPr/>
      <dgm:t>
        <a:bodyPr/>
        <a:lstStyle/>
        <a:p>
          <a:endParaRPr lang="fr-FR"/>
        </a:p>
      </dgm:t>
    </dgm:pt>
    <dgm:pt modelId="{FD6AF656-8960-4516-AF8F-7DC61AA9BBDE}" type="sibTrans" cxnId="{46C1A68C-8A8D-4FAB-B297-67E69AD8C630}">
      <dgm:prSet/>
      <dgm:spPr/>
      <dgm:t>
        <a:bodyPr/>
        <a:lstStyle/>
        <a:p>
          <a:endParaRPr lang="fr-FR"/>
        </a:p>
      </dgm:t>
    </dgm:pt>
    <dgm:pt modelId="{E7A3517B-80B2-4EFB-A8A5-4E4C516C5BDD}">
      <dgm:prSet phldrT="[Texte]"/>
      <dgm:spPr/>
      <dgm:t>
        <a:bodyPr/>
        <a:lstStyle/>
        <a:p>
          <a:r>
            <a:rPr lang="fr-FR" dirty="0" smtClean="0"/>
            <a:t>Déroulement des visites médicales</a:t>
          </a:r>
          <a:endParaRPr lang="fr-FR" dirty="0"/>
        </a:p>
      </dgm:t>
    </dgm:pt>
    <dgm:pt modelId="{042659F3-00F7-4F65-9A76-15C7EA37945E}" type="parTrans" cxnId="{FBACE895-59FD-4D11-B1E0-78D3F53262B7}">
      <dgm:prSet/>
      <dgm:spPr/>
      <dgm:t>
        <a:bodyPr/>
        <a:lstStyle/>
        <a:p>
          <a:endParaRPr lang="fr-FR"/>
        </a:p>
      </dgm:t>
    </dgm:pt>
    <dgm:pt modelId="{582DBA27-2F25-4CF1-B19E-7FB22573A0E1}" type="sibTrans" cxnId="{FBACE895-59FD-4D11-B1E0-78D3F53262B7}">
      <dgm:prSet/>
      <dgm:spPr/>
      <dgm:t>
        <a:bodyPr/>
        <a:lstStyle/>
        <a:p>
          <a:endParaRPr lang="fr-FR"/>
        </a:p>
      </dgm:t>
    </dgm:pt>
    <dgm:pt modelId="{2E7FCA96-1C76-4586-9600-4E71315E9046}">
      <dgm:prSet/>
      <dgm:spPr/>
      <dgm:t>
        <a:bodyPr/>
        <a:lstStyle/>
        <a:p>
          <a:r>
            <a:rPr lang="fr-FR" dirty="0" smtClean="0"/>
            <a:t>Conclusion</a:t>
          </a:r>
          <a:endParaRPr lang="fr-FR" dirty="0"/>
        </a:p>
      </dgm:t>
    </dgm:pt>
    <dgm:pt modelId="{B62E38D1-E8E9-4F7C-86B7-8100DB7BF9D1}" type="parTrans" cxnId="{FFC50264-8F58-4DB2-A54C-2BBA0C8237BA}">
      <dgm:prSet/>
      <dgm:spPr/>
      <dgm:t>
        <a:bodyPr/>
        <a:lstStyle/>
        <a:p>
          <a:endParaRPr lang="fr-FR"/>
        </a:p>
      </dgm:t>
    </dgm:pt>
    <dgm:pt modelId="{CE6E6EAD-09E2-4A4F-A019-1CB4B9F85A4C}" type="sibTrans" cxnId="{FFC50264-8F58-4DB2-A54C-2BBA0C8237BA}">
      <dgm:prSet/>
      <dgm:spPr/>
      <dgm:t>
        <a:bodyPr/>
        <a:lstStyle/>
        <a:p>
          <a:endParaRPr lang="fr-FR"/>
        </a:p>
      </dgm:t>
    </dgm:pt>
    <dgm:pt modelId="{3897CDA4-F020-441F-86D2-993DD8CC2AFA}">
      <dgm:prSet/>
      <dgm:spPr/>
      <dgm:t>
        <a:bodyPr/>
        <a:lstStyle/>
        <a:p>
          <a:r>
            <a:rPr lang="fr-FR" dirty="0" smtClean="0"/>
            <a:t>Les décisions d’aptitude </a:t>
          </a:r>
          <a:endParaRPr lang="fr-FR" dirty="0"/>
        </a:p>
      </dgm:t>
    </dgm:pt>
    <dgm:pt modelId="{CA59A379-3E74-40F4-8371-2BDAD0BA608C}" type="sibTrans" cxnId="{B70D5E98-8A0B-4E01-8895-8A3351686043}">
      <dgm:prSet/>
      <dgm:spPr/>
      <dgm:t>
        <a:bodyPr/>
        <a:lstStyle/>
        <a:p>
          <a:endParaRPr lang="fr-FR"/>
        </a:p>
      </dgm:t>
    </dgm:pt>
    <dgm:pt modelId="{B8784F85-1B34-40C5-BCDF-692012252874}" type="parTrans" cxnId="{B70D5E98-8A0B-4E01-8895-8A3351686043}">
      <dgm:prSet/>
      <dgm:spPr/>
      <dgm:t>
        <a:bodyPr/>
        <a:lstStyle/>
        <a:p>
          <a:endParaRPr lang="fr-FR"/>
        </a:p>
      </dgm:t>
    </dgm:pt>
    <dgm:pt modelId="{D954B2A8-E30B-4956-A967-162E99AB1925}" type="pres">
      <dgm:prSet presAssocID="{8D901FF2-D4A3-482B-8E20-7F55453A0BA5}" presName="linearFlow" presStyleCnt="0">
        <dgm:presLayoutVars>
          <dgm:dir/>
          <dgm:resizeHandles val="exact"/>
        </dgm:presLayoutVars>
      </dgm:prSet>
      <dgm:spPr/>
    </dgm:pt>
    <dgm:pt modelId="{72D1BFDB-0B94-455F-A118-F6FC0C058831}" type="pres">
      <dgm:prSet presAssocID="{1C0775D1-2026-4B9F-B565-226AC8F7E763}" presName="composite" presStyleCnt="0"/>
      <dgm:spPr/>
    </dgm:pt>
    <dgm:pt modelId="{4A2524F8-8D0F-4835-966F-03C976277B27}" type="pres">
      <dgm:prSet presAssocID="{1C0775D1-2026-4B9F-B565-226AC8F7E763}" presName="imgShp" presStyleLbl="fgImgPlace1" presStyleIdx="0" presStyleCnt="5"/>
      <dgm:spPr/>
    </dgm:pt>
    <dgm:pt modelId="{7AB068BD-2BD5-40B7-B688-545387FD7650}" type="pres">
      <dgm:prSet presAssocID="{1C0775D1-2026-4B9F-B565-226AC8F7E763}" presName="txShp" presStyleLbl="node1" presStyleIdx="0" presStyleCnt="5">
        <dgm:presLayoutVars>
          <dgm:bulletEnabled val="1"/>
        </dgm:presLayoutVars>
      </dgm:prSet>
      <dgm:spPr/>
      <dgm:t>
        <a:bodyPr/>
        <a:lstStyle/>
        <a:p>
          <a:endParaRPr lang="fr-FR"/>
        </a:p>
      </dgm:t>
    </dgm:pt>
    <dgm:pt modelId="{87A67E2D-380E-4492-94E0-3461D5E86051}" type="pres">
      <dgm:prSet presAssocID="{98C8AA3B-DF5F-44CF-A86D-CEBB0B2CDD0C}" presName="spacing" presStyleCnt="0"/>
      <dgm:spPr/>
    </dgm:pt>
    <dgm:pt modelId="{14E4C927-1593-435D-94B3-976DEE4B45D0}" type="pres">
      <dgm:prSet presAssocID="{843A0E42-2051-4134-AEAD-5389F5472011}" presName="composite" presStyleCnt="0"/>
      <dgm:spPr/>
    </dgm:pt>
    <dgm:pt modelId="{2D8B9AA6-BCBB-483A-8660-C7AEBBEDE4F6}" type="pres">
      <dgm:prSet presAssocID="{843A0E42-2051-4134-AEAD-5389F5472011}" presName="imgShp" presStyleLbl="fgImgPlace1" presStyleIdx="1" presStyleCnt="5"/>
      <dgm:spPr/>
    </dgm:pt>
    <dgm:pt modelId="{272D2FDB-F402-4763-9643-CF6AAC8E6E9C}" type="pres">
      <dgm:prSet presAssocID="{843A0E42-2051-4134-AEAD-5389F5472011}" presName="txShp" presStyleLbl="node1" presStyleIdx="1" presStyleCnt="5">
        <dgm:presLayoutVars>
          <dgm:bulletEnabled val="1"/>
        </dgm:presLayoutVars>
      </dgm:prSet>
      <dgm:spPr/>
      <dgm:t>
        <a:bodyPr/>
        <a:lstStyle/>
        <a:p>
          <a:endParaRPr lang="fr-FR"/>
        </a:p>
      </dgm:t>
    </dgm:pt>
    <dgm:pt modelId="{5AA78FF8-9B50-47BC-8ACB-8C53F65F56C7}" type="pres">
      <dgm:prSet presAssocID="{FD6AF656-8960-4516-AF8F-7DC61AA9BBDE}" presName="spacing" presStyleCnt="0"/>
      <dgm:spPr/>
    </dgm:pt>
    <dgm:pt modelId="{412BFAA9-464B-48F2-8ACE-A06A5D1F4E42}" type="pres">
      <dgm:prSet presAssocID="{E7A3517B-80B2-4EFB-A8A5-4E4C516C5BDD}" presName="composite" presStyleCnt="0"/>
      <dgm:spPr/>
    </dgm:pt>
    <dgm:pt modelId="{551DE1EF-DCC9-47E1-BCFC-5838D1ED2128}" type="pres">
      <dgm:prSet presAssocID="{E7A3517B-80B2-4EFB-A8A5-4E4C516C5BDD}" presName="imgShp" presStyleLbl="fgImgPlace1" presStyleIdx="2" presStyleCnt="5"/>
      <dgm:spPr/>
    </dgm:pt>
    <dgm:pt modelId="{1176CB60-A2E4-467B-BFB8-BA05AE7A007C}" type="pres">
      <dgm:prSet presAssocID="{E7A3517B-80B2-4EFB-A8A5-4E4C516C5BDD}" presName="txShp" presStyleLbl="node1" presStyleIdx="2" presStyleCnt="5">
        <dgm:presLayoutVars>
          <dgm:bulletEnabled val="1"/>
        </dgm:presLayoutVars>
      </dgm:prSet>
      <dgm:spPr/>
      <dgm:t>
        <a:bodyPr/>
        <a:lstStyle/>
        <a:p>
          <a:endParaRPr lang="fr-FR"/>
        </a:p>
      </dgm:t>
    </dgm:pt>
    <dgm:pt modelId="{024A7AE8-7A3A-4635-86A7-F7C1D8128797}" type="pres">
      <dgm:prSet presAssocID="{582DBA27-2F25-4CF1-B19E-7FB22573A0E1}" presName="spacing" presStyleCnt="0"/>
      <dgm:spPr/>
    </dgm:pt>
    <dgm:pt modelId="{4DE9A10C-5EC0-4E6F-99BE-DFD2D97B71FD}" type="pres">
      <dgm:prSet presAssocID="{3897CDA4-F020-441F-86D2-993DD8CC2AFA}" presName="composite" presStyleCnt="0"/>
      <dgm:spPr/>
    </dgm:pt>
    <dgm:pt modelId="{1BCEBC87-BE80-4610-979B-F3D7DF125444}" type="pres">
      <dgm:prSet presAssocID="{3897CDA4-F020-441F-86D2-993DD8CC2AFA}" presName="imgShp" presStyleLbl="fgImgPlace1" presStyleIdx="3" presStyleCnt="5"/>
      <dgm:spPr/>
    </dgm:pt>
    <dgm:pt modelId="{25538E7F-E593-45EA-8295-0BCF99CE8FF0}" type="pres">
      <dgm:prSet presAssocID="{3897CDA4-F020-441F-86D2-993DD8CC2AFA}" presName="txShp" presStyleLbl="node1" presStyleIdx="3" presStyleCnt="5">
        <dgm:presLayoutVars>
          <dgm:bulletEnabled val="1"/>
        </dgm:presLayoutVars>
      </dgm:prSet>
      <dgm:spPr/>
      <dgm:t>
        <a:bodyPr/>
        <a:lstStyle/>
        <a:p>
          <a:endParaRPr lang="fr-FR"/>
        </a:p>
      </dgm:t>
    </dgm:pt>
    <dgm:pt modelId="{45B4E76F-D1A0-4780-BD5E-B7FC8FB4FC58}" type="pres">
      <dgm:prSet presAssocID="{CA59A379-3E74-40F4-8371-2BDAD0BA608C}" presName="spacing" presStyleCnt="0"/>
      <dgm:spPr/>
    </dgm:pt>
    <dgm:pt modelId="{ACFB2CD0-00F8-49D0-AC34-1DCE855297DD}" type="pres">
      <dgm:prSet presAssocID="{2E7FCA96-1C76-4586-9600-4E71315E9046}" presName="composite" presStyleCnt="0"/>
      <dgm:spPr/>
    </dgm:pt>
    <dgm:pt modelId="{9B883CF6-2AE9-42F9-B422-517136744C53}" type="pres">
      <dgm:prSet presAssocID="{2E7FCA96-1C76-4586-9600-4E71315E9046}" presName="imgShp" presStyleLbl="fgImgPlace1" presStyleIdx="4" presStyleCnt="5"/>
      <dgm:spPr/>
    </dgm:pt>
    <dgm:pt modelId="{19472049-8442-40A9-8870-02E430971DC0}" type="pres">
      <dgm:prSet presAssocID="{2E7FCA96-1C76-4586-9600-4E71315E9046}" presName="txShp" presStyleLbl="node1" presStyleIdx="4" presStyleCnt="5">
        <dgm:presLayoutVars>
          <dgm:bulletEnabled val="1"/>
        </dgm:presLayoutVars>
      </dgm:prSet>
      <dgm:spPr/>
      <dgm:t>
        <a:bodyPr/>
        <a:lstStyle/>
        <a:p>
          <a:endParaRPr lang="fr-FR"/>
        </a:p>
      </dgm:t>
    </dgm:pt>
  </dgm:ptLst>
  <dgm:cxnLst>
    <dgm:cxn modelId="{FFC50264-8F58-4DB2-A54C-2BBA0C8237BA}" srcId="{8D901FF2-D4A3-482B-8E20-7F55453A0BA5}" destId="{2E7FCA96-1C76-4586-9600-4E71315E9046}" srcOrd="4" destOrd="0" parTransId="{B62E38D1-E8E9-4F7C-86B7-8100DB7BF9D1}" sibTransId="{CE6E6EAD-09E2-4A4F-A019-1CB4B9F85A4C}"/>
    <dgm:cxn modelId="{140E6994-C7F3-48EA-BA86-CEE39D397BEA}" type="presOf" srcId="{1C0775D1-2026-4B9F-B565-226AC8F7E763}" destId="{7AB068BD-2BD5-40B7-B688-545387FD7650}" srcOrd="0" destOrd="0" presId="urn:microsoft.com/office/officeart/2005/8/layout/vList3"/>
    <dgm:cxn modelId="{14607160-CCF4-4696-8B29-4C3EBD11E16A}" type="presOf" srcId="{3897CDA4-F020-441F-86D2-993DD8CC2AFA}" destId="{25538E7F-E593-45EA-8295-0BCF99CE8FF0}" srcOrd="0" destOrd="0" presId="urn:microsoft.com/office/officeart/2005/8/layout/vList3"/>
    <dgm:cxn modelId="{B70D5E98-8A0B-4E01-8895-8A3351686043}" srcId="{8D901FF2-D4A3-482B-8E20-7F55453A0BA5}" destId="{3897CDA4-F020-441F-86D2-993DD8CC2AFA}" srcOrd="3" destOrd="0" parTransId="{B8784F85-1B34-40C5-BCDF-692012252874}" sibTransId="{CA59A379-3E74-40F4-8371-2BDAD0BA608C}"/>
    <dgm:cxn modelId="{65AE0538-5808-4786-9D0C-14A43F60F236}" type="presOf" srcId="{2E7FCA96-1C76-4586-9600-4E71315E9046}" destId="{19472049-8442-40A9-8870-02E430971DC0}" srcOrd="0" destOrd="0" presId="urn:microsoft.com/office/officeart/2005/8/layout/vList3"/>
    <dgm:cxn modelId="{46C1A68C-8A8D-4FAB-B297-67E69AD8C630}" srcId="{8D901FF2-D4A3-482B-8E20-7F55453A0BA5}" destId="{843A0E42-2051-4134-AEAD-5389F5472011}" srcOrd="1" destOrd="0" parTransId="{3EE2401E-CD4B-4052-B937-87B0AF0B5C49}" sibTransId="{FD6AF656-8960-4516-AF8F-7DC61AA9BBDE}"/>
    <dgm:cxn modelId="{922D360F-6C26-4677-89CF-2AF745EC4D1E}" type="presOf" srcId="{E7A3517B-80B2-4EFB-A8A5-4E4C516C5BDD}" destId="{1176CB60-A2E4-467B-BFB8-BA05AE7A007C}" srcOrd="0" destOrd="0" presId="urn:microsoft.com/office/officeart/2005/8/layout/vList3"/>
    <dgm:cxn modelId="{B5DC48EA-19A9-48B1-AB6B-EEBDF0893017}" type="presOf" srcId="{843A0E42-2051-4134-AEAD-5389F5472011}" destId="{272D2FDB-F402-4763-9643-CF6AAC8E6E9C}" srcOrd="0" destOrd="0" presId="urn:microsoft.com/office/officeart/2005/8/layout/vList3"/>
    <dgm:cxn modelId="{0B06D5E5-EC74-466D-9007-444E965DDD05}" srcId="{8D901FF2-D4A3-482B-8E20-7F55453A0BA5}" destId="{1C0775D1-2026-4B9F-B565-226AC8F7E763}" srcOrd="0" destOrd="0" parTransId="{8959F416-84ED-4490-BEF2-E0BD30C2687C}" sibTransId="{98C8AA3B-DF5F-44CF-A86D-CEBB0B2CDD0C}"/>
    <dgm:cxn modelId="{FBACE895-59FD-4D11-B1E0-78D3F53262B7}" srcId="{8D901FF2-D4A3-482B-8E20-7F55453A0BA5}" destId="{E7A3517B-80B2-4EFB-A8A5-4E4C516C5BDD}" srcOrd="2" destOrd="0" parTransId="{042659F3-00F7-4F65-9A76-15C7EA37945E}" sibTransId="{582DBA27-2F25-4CF1-B19E-7FB22573A0E1}"/>
    <dgm:cxn modelId="{A8650961-8BDC-44FD-95E9-7DD51CA87394}" type="presOf" srcId="{8D901FF2-D4A3-482B-8E20-7F55453A0BA5}" destId="{D954B2A8-E30B-4956-A967-162E99AB1925}" srcOrd="0" destOrd="0" presId="urn:microsoft.com/office/officeart/2005/8/layout/vList3"/>
    <dgm:cxn modelId="{23A465C5-E0F7-4792-9EB1-435360C4E33F}" type="presParOf" srcId="{D954B2A8-E30B-4956-A967-162E99AB1925}" destId="{72D1BFDB-0B94-455F-A118-F6FC0C058831}" srcOrd="0" destOrd="0" presId="urn:microsoft.com/office/officeart/2005/8/layout/vList3"/>
    <dgm:cxn modelId="{8F0623D3-C1EF-4AB6-ACBB-384174DE42B5}" type="presParOf" srcId="{72D1BFDB-0B94-455F-A118-F6FC0C058831}" destId="{4A2524F8-8D0F-4835-966F-03C976277B27}" srcOrd="0" destOrd="0" presId="urn:microsoft.com/office/officeart/2005/8/layout/vList3"/>
    <dgm:cxn modelId="{8BB3878A-CB55-4D3B-A177-60B86CFE0A9A}" type="presParOf" srcId="{72D1BFDB-0B94-455F-A118-F6FC0C058831}" destId="{7AB068BD-2BD5-40B7-B688-545387FD7650}" srcOrd="1" destOrd="0" presId="urn:microsoft.com/office/officeart/2005/8/layout/vList3"/>
    <dgm:cxn modelId="{6A39E95B-4131-4ACF-B637-211063F96493}" type="presParOf" srcId="{D954B2A8-E30B-4956-A967-162E99AB1925}" destId="{87A67E2D-380E-4492-94E0-3461D5E86051}" srcOrd="1" destOrd="0" presId="urn:microsoft.com/office/officeart/2005/8/layout/vList3"/>
    <dgm:cxn modelId="{DF3914BE-CC32-4A1E-BF66-B7608AF7AEB2}" type="presParOf" srcId="{D954B2A8-E30B-4956-A967-162E99AB1925}" destId="{14E4C927-1593-435D-94B3-976DEE4B45D0}" srcOrd="2" destOrd="0" presId="urn:microsoft.com/office/officeart/2005/8/layout/vList3"/>
    <dgm:cxn modelId="{1BAFCBEB-23FD-40F0-8F56-EB213E87D97F}" type="presParOf" srcId="{14E4C927-1593-435D-94B3-976DEE4B45D0}" destId="{2D8B9AA6-BCBB-483A-8660-C7AEBBEDE4F6}" srcOrd="0" destOrd="0" presId="urn:microsoft.com/office/officeart/2005/8/layout/vList3"/>
    <dgm:cxn modelId="{2C397FC5-5CC1-49FA-8541-77965CFF9D5E}" type="presParOf" srcId="{14E4C927-1593-435D-94B3-976DEE4B45D0}" destId="{272D2FDB-F402-4763-9643-CF6AAC8E6E9C}" srcOrd="1" destOrd="0" presId="urn:microsoft.com/office/officeart/2005/8/layout/vList3"/>
    <dgm:cxn modelId="{BA8F1524-E576-47F9-834E-A16F9D64DCBB}" type="presParOf" srcId="{D954B2A8-E30B-4956-A967-162E99AB1925}" destId="{5AA78FF8-9B50-47BC-8ACB-8C53F65F56C7}" srcOrd="3" destOrd="0" presId="urn:microsoft.com/office/officeart/2005/8/layout/vList3"/>
    <dgm:cxn modelId="{5963DE83-B251-4E91-A519-A55FE8F0C661}" type="presParOf" srcId="{D954B2A8-E30B-4956-A967-162E99AB1925}" destId="{412BFAA9-464B-48F2-8ACE-A06A5D1F4E42}" srcOrd="4" destOrd="0" presId="urn:microsoft.com/office/officeart/2005/8/layout/vList3"/>
    <dgm:cxn modelId="{D677EA0C-000C-4082-AFD3-E1524698F8DF}" type="presParOf" srcId="{412BFAA9-464B-48F2-8ACE-A06A5D1F4E42}" destId="{551DE1EF-DCC9-47E1-BCFC-5838D1ED2128}" srcOrd="0" destOrd="0" presId="urn:microsoft.com/office/officeart/2005/8/layout/vList3"/>
    <dgm:cxn modelId="{A79E0303-14F6-4EF2-9257-D65DB1A21138}" type="presParOf" srcId="{412BFAA9-464B-48F2-8ACE-A06A5D1F4E42}" destId="{1176CB60-A2E4-467B-BFB8-BA05AE7A007C}" srcOrd="1" destOrd="0" presId="urn:microsoft.com/office/officeart/2005/8/layout/vList3"/>
    <dgm:cxn modelId="{38065305-DEBC-40B2-AE1E-16289EDC23C3}" type="presParOf" srcId="{D954B2A8-E30B-4956-A967-162E99AB1925}" destId="{024A7AE8-7A3A-4635-86A7-F7C1D8128797}" srcOrd="5" destOrd="0" presId="urn:microsoft.com/office/officeart/2005/8/layout/vList3"/>
    <dgm:cxn modelId="{DCB79807-3F0D-41BF-99FA-5F89AE36A004}" type="presParOf" srcId="{D954B2A8-E30B-4956-A967-162E99AB1925}" destId="{4DE9A10C-5EC0-4E6F-99BE-DFD2D97B71FD}" srcOrd="6" destOrd="0" presId="urn:microsoft.com/office/officeart/2005/8/layout/vList3"/>
    <dgm:cxn modelId="{4DB72C5E-E73D-49B4-B345-50EAF30513FA}" type="presParOf" srcId="{4DE9A10C-5EC0-4E6F-99BE-DFD2D97B71FD}" destId="{1BCEBC87-BE80-4610-979B-F3D7DF125444}" srcOrd="0" destOrd="0" presId="urn:microsoft.com/office/officeart/2005/8/layout/vList3"/>
    <dgm:cxn modelId="{84DEB7BA-593A-4A69-B571-5F5B26DC6DB3}" type="presParOf" srcId="{4DE9A10C-5EC0-4E6F-99BE-DFD2D97B71FD}" destId="{25538E7F-E593-45EA-8295-0BCF99CE8FF0}" srcOrd="1" destOrd="0" presId="urn:microsoft.com/office/officeart/2005/8/layout/vList3"/>
    <dgm:cxn modelId="{4776A6CA-FC30-49EA-A6E8-D51A4608C7EF}" type="presParOf" srcId="{D954B2A8-E30B-4956-A967-162E99AB1925}" destId="{45B4E76F-D1A0-4780-BD5E-B7FC8FB4FC58}" srcOrd="7" destOrd="0" presId="urn:microsoft.com/office/officeart/2005/8/layout/vList3"/>
    <dgm:cxn modelId="{753531C9-9BC5-4933-9F0F-12ED2FD56A69}" type="presParOf" srcId="{D954B2A8-E30B-4956-A967-162E99AB1925}" destId="{ACFB2CD0-00F8-49D0-AC34-1DCE855297DD}" srcOrd="8" destOrd="0" presId="urn:microsoft.com/office/officeart/2005/8/layout/vList3"/>
    <dgm:cxn modelId="{DFAFC00C-4337-4860-A7F9-7675EA4AD0CE}" type="presParOf" srcId="{ACFB2CD0-00F8-49D0-AC34-1DCE855297DD}" destId="{9B883CF6-2AE9-42F9-B422-517136744C53}" srcOrd="0" destOrd="0" presId="urn:microsoft.com/office/officeart/2005/8/layout/vList3"/>
    <dgm:cxn modelId="{95AE11CA-3BEA-4117-A4CF-846D0F16390C}" type="presParOf" srcId="{ACFB2CD0-00F8-49D0-AC34-1DCE855297DD}" destId="{19472049-8442-40A9-8870-02E430971DC0}"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B068BD-2BD5-40B7-B688-545387FD7650}">
      <dsp:nvSpPr>
        <dsp:cNvPr id="0" name=""/>
        <dsp:cNvSpPr/>
      </dsp:nvSpPr>
      <dsp:spPr>
        <a:xfrm rot="10800000">
          <a:off x="1547075" y="937"/>
          <a:ext cx="5422011" cy="725525"/>
        </a:xfrm>
        <a:prstGeom prst="homePlat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9936" tIns="83820" rIns="156464" bIns="83820" numCol="1" spcCol="1270" anchor="ctr" anchorCtr="0">
          <a:noAutofit/>
        </a:bodyPr>
        <a:lstStyle/>
        <a:p>
          <a:pPr lvl="0" algn="ctr" defTabSz="977900">
            <a:lnSpc>
              <a:spcPct val="90000"/>
            </a:lnSpc>
            <a:spcBef>
              <a:spcPct val="0"/>
            </a:spcBef>
            <a:spcAft>
              <a:spcPct val="35000"/>
            </a:spcAft>
          </a:pPr>
          <a:r>
            <a:rPr lang="fr-FR" sz="2200" kern="1200" dirty="0" smtClean="0"/>
            <a:t>Introduction</a:t>
          </a:r>
          <a:endParaRPr lang="fr-FR" sz="2200" kern="1200" dirty="0"/>
        </a:p>
      </dsp:txBody>
      <dsp:txXfrm rot="10800000">
        <a:off x="1728456" y="937"/>
        <a:ext cx="5240630" cy="725525"/>
      </dsp:txXfrm>
    </dsp:sp>
    <dsp:sp modelId="{4A2524F8-8D0F-4835-966F-03C976277B27}">
      <dsp:nvSpPr>
        <dsp:cNvPr id="0" name=""/>
        <dsp:cNvSpPr/>
      </dsp:nvSpPr>
      <dsp:spPr>
        <a:xfrm>
          <a:off x="1184313" y="937"/>
          <a:ext cx="725525" cy="725525"/>
        </a:xfrm>
        <a:prstGeom prst="ellipse">
          <a:avLst/>
        </a:prstGeom>
        <a:solidFill>
          <a:schemeClr val="accent2">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2D2FDB-F402-4763-9643-CF6AAC8E6E9C}">
      <dsp:nvSpPr>
        <dsp:cNvPr id="0" name=""/>
        <dsp:cNvSpPr/>
      </dsp:nvSpPr>
      <dsp:spPr>
        <a:xfrm rot="10800000">
          <a:off x="1547075" y="943037"/>
          <a:ext cx="5422011" cy="725525"/>
        </a:xfrm>
        <a:prstGeom prst="homePlat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9936" tIns="83820" rIns="156464" bIns="83820" numCol="1" spcCol="1270" anchor="ctr" anchorCtr="0">
          <a:noAutofit/>
        </a:bodyPr>
        <a:lstStyle/>
        <a:p>
          <a:pPr lvl="0" algn="ctr" defTabSz="977900">
            <a:lnSpc>
              <a:spcPct val="90000"/>
            </a:lnSpc>
            <a:spcBef>
              <a:spcPct val="0"/>
            </a:spcBef>
            <a:spcAft>
              <a:spcPct val="35000"/>
            </a:spcAft>
          </a:pPr>
          <a:r>
            <a:rPr lang="fr-FR" sz="2200" kern="1200" dirty="0" smtClean="0"/>
            <a:t>Circonstances de réalisation des visites médicales</a:t>
          </a:r>
          <a:endParaRPr lang="fr-FR" sz="2200" kern="1200" dirty="0"/>
        </a:p>
      </dsp:txBody>
      <dsp:txXfrm rot="10800000">
        <a:off x="1728456" y="943037"/>
        <a:ext cx="5240630" cy="725525"/>
      </dsp:txXfrm>
    </dsp:sp>
    <dsp:sp modelId="{2D8B9AA6-BCBB-483A-8660-C7AEBBEDE4F6}">
      <dsp:nvSpPr>
        <dsp:cNvPr id="0" name=""/>
        <dsp:cNvSpPr/>
      </dsp:nvSpPr>
      <dsp:spPr>
        <a:xfrm>
          <a:off x="1184313" y="943037"/>
          <a:ext cx="725525" cy="725525"/>
        </a:xfrm>
        <a:prstGeom prst="ellipse">
          <a:avLst/>
        </a:prstGeom>
        <a:solidFill>
          <a:schemeClr val="accent3">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76CB60-A2E4-467B-BFB8-BA05AE7A007C}">
      <dsp:nvSpPr>
        <dsp:cNvPr id="0" name=""/>
        <dsp:cNvSpPr/>
      </dsp:nvSpPr>
      <dsp:spPr>
        <a:xfrm rot="10800000">
          <a:off x="1547075" y="1885137"/>
          <a:ext cx="5422011" cy="725525"/>
        </a:xfrm>
        <a:prstGeom prst="homePlat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9936" tIns="83820" rIns="156464" bIns="83820" numCol="1" spcCol="1270" anchor="ctr" anchorCtr="0">
          <a:noAutofit/>
        </a:bodyPr>
        <a:lstStyle/>
        <a:p>
          <a:pPr lvl="0" algn="ctr" defTabSz="977900">
            <a:lnSpc>
              <a:spcPct val="90000"/>
            </a:lnSpc>
            <a:spcBef>
              <a:spcPct val="0"/>
            </a:spcBef>
            <a:spcAft>
              <a:spcPct val="35000"/>
            </a:spcAft>
          </a:pPr>
          <a:r>
            <a:rPr lang="fr-FR" sz="2200" kern="1200" dirty="0" smtClean="0"/>
            <a:t>Déroulement des visites médicales</a:t>
          </a:r>
          <a:endParaRPr lang="fr-FR" sz="2200" kern="1200" dirty="0"/>
        </a:p>
      </dsp:txBody>
      <dsp:txXfrm rot="10800000">
        <a:off x="1728456" y="1885137"/>
        <a:ext cx="5240630" cy="725525"/>
      </dsp:txXfrm>
    </dsp:sp>
    <dsp:sp modelId="{551DE1EF-DCC9-47E1-BCFC-5838D1ED2128}">
      <dsp:nvSpPr>
        <dsp:cNvPr id="0" name=""/>
        <dsp:cNvSpPr/>
      </dsp:nvSpPr>
      <dsp:spPr>
        <a:xfrm>
          <a:off x="1184313" y="1885137"/>
          <a:ext cx="725525" cy="725525"/>
        </a:xfrm>
        <a:prstGeom prst="ellipse">
          <a:avLst/>
        </a:prstGeom>
        <a:solidFill>
          <a:schemeClr val="accent4">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538E7F-E593-45EA-8295-0BCF99CE8FF0}">
      <dsp:nvSpPr>
        <dsp:cNvPr id="0" name=""/>
        <dsp:cNvSpPr/>
      </dsp:nvSpPr>
      <dsp:spPr>
        <a:xfrm rot="10800000">
          <a:off x="1547075" y="2827237"/>
          <a:ext cx="5422011" cy="725525"/>
        </a:xfrm>
        <a:prstGeom prst="homePlate">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9936" tIns="83820" rIns="156464" bIns="83820" numCol="1" spcCol="1270" anchor="ctr" anchorCtr="0">
          <a:noAutofit/>
        </a:bodyPr>
        <a:lstStyle/>
        <a:p>
          <a:pPr lvl="0" algn="ctr" defTabSz="977900">
            <a:lnSpc>
              <a:spcPct val="90000"/>
            </a:lnSpc>
            <a:spcBef>
              <a:spcPct val="0"/>
            </a:spcBef>
            <a:spcAft>
              <a:spcPct val="35000"/>
            </a:spcAft>
          </a:pPr>
          <a:r>
            <a:rPr lang="fr-FR" sz="2200" kern="1200" dirty="0" smtClean="0"/>
            <a:t>Les décisions d’aptitude </a:t>
          </a:r>
          <a:endParaRPr lang="fr-FR" sz="2200" kern="1200" dirty="0"/>
        </a:p>
      </dsp:txBody>
      <dsp:txXfrm rot="10800000">
        <a:off x="1728456" y="2827237"/>
        <a:ext cx="5240630" cy="725525"/>
      </dsp:txXfrm>
    </dsp:sp>
    <dsp:sp modelId="{1BCEBC87-BE80-4610-979B-F3D7DF125444}">
      <dsp:nvSpPr>
        <dsp:cNvPr id="0" name=""/>
        <dsp:cNvSpPr/>
      </dsp:nvSpPr>
      <dsp:spPr>
        <a:xfrm>
          <a:off x="1184313" y="2827237"/>
          <a:ext cx="725525" cy="725525"/>
        </a:xfrm>
        <a:prstGeom prst="ellipse">
          <a:avLst/>
        </a:prstGeom>
        <a:solidFill>
          <a:schemeClr val="accent5">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472049-8442-40A9-8870-02E430971DC0}">
      <dsp:nvSpPr>
        <dsp:cNvPr id="0" name=""/>
        <dsp:cNvSpPr/>
      </dsp:nvSpPr>
      <dsp:spPr>
        <a:xfrm rot="10800000">
          <a:off x="1547075" y="3769337"/>
          <a:ext cx="5422011" cy="725525"/>
        </a:xfrm>
        <a:prstGeom prst="homePlate">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9936" tIns="83820" rIns="156464" bIns="83820" numCol="1" spcCol="1270" anchor="ctr" anchorCtr="0">
          <a:noAutofit/>
        </a:bodyPr>
        <a:lstStyle/>
        <a:p>
          <a:pPr lvl="0" algn="ctr" defTabSz="977900">
            <a:lnSpc>
              <a:spcPct val="90000"/>
            </a:lnSpc>
            <a:spcBef>
              <a:spcPct val="0"/>
            </a:spcBef>
            <a:spcAft>
              <a:spcPct val="35000"/>
            </a:spcAft>
          </a:pPr>
          <a:r>
            <a:rPr lang="fr-FR" sz="2200" kern="1200" dirty="0" smtClean="0"/>
            <a:t>Conclusion</a:t>
          </a:r>
          <a:endParaRPr lang="fr-FR" sz="2200" kern="1200" dirty="0"/>
        </a:p>
      </dsp:txBody>
      <dsp:txXfrm rot="10800000">
        <a:off x="1728456" y="3769337"/>
        <a:ext cx="5240630" cy="725525"/>
      </dsp:txXfrm>
    </dsp:sp>
    <dsp:sp modelId="{9B883CF6-2AE9-42F9-B422-517136744C53}">
      <dsp:nvSpPr>
        <dsp:cNvPr id="0" name=""/>
        <dsp:cNvSpPr/>
      </dsp:nvSpPr>
      <dsp:spPr>
        <a:xfrm>
          <a:off x="1184313" y="3769337"/>
          <a:ext cx="725525" cy="725525"/>
        </a:xfrm>
        <a:prstGeom prst="ellipse">
          <a:avLst/>
        </a:prstGeom>
        <a:solidFill>
          <a:schemeClr val="accent6">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E9A3F9E-3151-4BCC-9685-C6FB38F96B3C}" type="datetimeFigureOut">
              <a:rPr lang="fr-FR" smtClean="0"/>
              <a:pPr/>
              <a:t>04/10/2023</a:t>
            </a:fld>
            <a:endParaRPr lang="fr-FR"/>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AD624A14-984B-4329-8F1B-415273EFA1A2}"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E9A3F9E-3151-4BCC-9685-C6FB38F96B3C}" type="datetimeFigureOut">
              <a:rPr lang="fr-FR" smtClean="0"/>
              <a:pPr/>
              <a:t>04/10/2023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624A14-984B-4329-8F1B-415273EFA1A2}"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1E9A3F9E-3151-4BCC-9685-C6FB38F96B3C}" type="datetimeFigureOut">
              <a:rPr lang="fr-FR" smtClean="0"/>
              <a:pPr/>
              <a:t>04/10/2023</a:t>
            </a:fld>
            <a:endParaRPr lang="fr-FR"/>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AD624A14-984B-4329-8F1B-415273EFA1A2}"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1E9A3F9E-3151-4BCC-9685-C6FB38F96B3C}" type="datetimeFigureOut">
              <a:rPr lang="fr-FR" smtClean="0"/>
              <a:pPr/>
              <a:t>04/10/2023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AD624A14-984B-4329-8F1B-415273EFA1A2}" type="slidenum">
              <a:rPr lang="fr-FR" smtClean="0"/>
              <a:pPr/>
              <a:t>‹#›</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1E9A3F9E-3151-4BCC-9685-C6FB38F96B3C}" type="datetimeFigureOut">
              <a:rPr lang="fr-FR" smtClean="0"/>
              <a:pPr/>
              <a:t>04/10/2023</a:t>
            </a:fld>
            <a:endParaRPr lang="fr-F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D624A14-984B-4329-8F1B-415273EFA1A2}" type="slidenum">
              <a:rPr lang="fr-FR" smtClean="0"/>
              <a:pPr/>
              <a:t>‹#›</a:t>
            </a:fld>
            <a:endParaRPr lang="fr-FR"/>
          </a:p>
        </p:txBody>
      </p:sp>
      <p:sp>
        <p:nvSpPr>
          <p:cNvPr id="14" name="Espace réservé du pied de page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1E9A3F9E-3151-4BCC-9685-C6FB38F96B3C}" type="datetimeFigureOut">
              <a:rPr lang="fr-FR" smtClean="0"/>
              <a:pPr/>
              <a:t>04/10/2023</a:t>
            </a:fld>
            <a:endParaRPr lang="fr-FR"/>
          </a:p>
        </p:txBody>
      </p:sp>
      <p:sp>
        <p:nvSpPr>
          <p:cNvPr id="10" name="Espace réservé du numéro de diapositive 9"/>
          <p:cNvSpPr>
            <a:spLocks noGrp="1"/>
          </p:cNvSpPr>
          <p:nvPr>
            <p:ph type="sldNum" sz="quarter" idx="16"/>
          </p:nvPr>
        </p:nvSpPr>
        <p:spPr/>
        <p:txBody>
          <a:bodyPr rtlCol="0"/>
          <a:lstStyle/>
          <a:p>
            <a:fld id="{AD624A14-984B-4329-8F1B-415273EFA1A2}" type="slidenum">
              <a:rPr lang="fr-FR" smtClean="0"/>
              <a:pPr/>
              <a:t>‹#›</a:t>
            </a:fld>
            <a:endParaRPr lang="fr-FR"/>
          </a:p>
        </p:txBody>
      </p:sp>
      <p:sp>
        <p:nvSpPr>
          <p:cNvPr id="12" name="Espace réservé du pied de page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1E9A3F9E-3151-4BCC-9685-C6FB38F96B3C}" type="datetimeFigureOut">
              <a:rPr lang="fr-FR" smtClean="0"/>
              <a:pPr/>
              <a:t>04/10/2023</a:t>
            </a:fld>
            <a:endParaRPr lang="fr-FR"/>
          </a:p>
        </p:txBody>
      </p:sp>
      <p:sp>
        <p:nvSpPr>
          <p:cNvPr id="12" name="Espace réservé du numéro de diapositive 11"/>
          <p:cNvSpPr>
            <a:spLocks noGrp="1"/>
          </p:cNvSpPr>
          <p:nvPr>
            <p:ph type="sldNum" sz="quarter" idx="16"/>
          </p:nvPr>
        </p:nvSpPr>
        <p:spPr/>
        <p:txBody>
          <a:bodyPr rtlCol="0"/>
          <a:lstStyle/>
          <a:p>
            <a:fld id="{AD624A14-984B-4329-8F1B-415273EFA1A2}" type="slidenum">
              <a:rPr lang="fr-FR" smtClean="0"/>
              <a:pPr/>
              <a:t>‹#›</a:t>
            </a:fld>
            <a:endParaRPr lang="fr-FR"/>
          </a:p>
        </p:txBody>
      </p:sp>
      <p:sp>
        <p:nvSpPr>
          <p:cNvPr id="14" name="Espace réservé du pied de page 13"/>
          <p:cNvSpPr>
            <a:spLocks noGrp="1"/>
          </p:cNvSpPr>
          <p:nvPr>
            <p:ph type="ftr" sz="quarter" idx="17"/>
          </p:nvPr>
        </p:nvSpPr>
        <p:spPr/>
        <p:txBody>
          <a:bodyPr rtlCol="0"/>
          <a:lstStyle/>
          <a:p>
            <a:endParaRPr lang="fr-F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1E9A3F9E-3151-4BCC-9685-C6FB38F96B3C}" type="datetimeFigureOut">
              <a:rPr lang="fr-FR" smtClean="0"/>
              <a:pPr/>
              <a:t>04/10/2023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AD624A14-984B-4329-8F1B-415273EFA1A2}"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E9A3F9E-3151-4BCC-9685-C6FB38F96B3C}" type="datetimeFigureOut">
              <a:rPr lang="fr-FR" smtClean="0"/>
              <a:pPr/>
              <a:t>04/10/2023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AD624A14-984B-4329-8F1B-415273EFA1A2}"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1E9A3F9E-3151-4BCC-9685-C6FB38F96B3C}" type="datetimeFigureOut">
              <a:rPr lang="fr-FR" smtClean="0"/>
              <a:pPr/>
              <a:t>04/10/2023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AD624A14-984B-4329-8F1B-415273EFA1A2}" type="slidenum">
              <a:rPr lang="fr-FR" smtClean="0"/>
              <a:pPr/>
              <a:t>‹#›</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1E9A3F9E-3151-4BCC-9685-C6FB38F96B3C}" type="datetimeFigureOut">
              <a:rPr lang="fr-FR" smtClean="0"/>
              <a:pPr/>
              <a:t>04/10/2023</a:t>
            </a:fld>
            <a:endParaRPr lang="fr-F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AD624A14-984B-4329-8F1B-415273EFA1A2}" type="slidenum">
              <a:rPr lang="fr-FR" smtClean="0"/>
              <a:pPr/>
              <a:t>‹#›</a:t>
            </a:fld>
            <a:endParaRPr lang="fr-FR"/>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E9A3F9E-3151-4BCC-9685-C6FB38F96B3C}" type="datetimeFigureOut">
              <a:rPr lang="fr-FR" smtClean="0"/>
              <a:pPr/>
              <a:t>04/10/2023</a:t>
            </a:fld>
            <a:endParaRPr lang="fr-F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D624A14-984B-4329-8F1B-415273EFA1A2}"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Médecine-du-travail.jpg"/>
          <p:cNvPicPr>
            <a:picLocks noChangeAspect="1"/>
          </p:cNvPicPr>
          <p:nvPr/>
        </p:nvPicPr>
        <p:blipFill>
          <a:blip r:embed="rId2" cstate="print"/>
          <a:stretch>
            <a:fillRect/>
          </a:stretch>
        </p:blipFill>
        <p:spPr>
          <a:xfrm>
            <a:off x="0" y="0"/>
            <a:ext cx="9144000" cy="5949280"/>
          </a:xfrm>
          <a:prstGeom prst="rect">
            <a:avLst/>
          </a:prstGeom>
        </p:spPr>
      </p:pic>
      <p:sp>
        <p:nvSpPr>
          <p:cNvPr id="2" name="Titre 1"/>
          <p:cNvSpPr>
            <a:spLocks noGrp="1"/>
          </p:cNvSpPr>
          <p:nvPr>
            <p:ph type="ctrTitle"/>
          </p:nvPr>
        </p:nvSpPr>
        <p:spPr>
          <a:xfrm>
            <a:off x="4897719" y="3740600"/>
            <a:ext cx="4104456" cy="542528"/>
          </a:xfrm>
        </p:spPr>
        <p:txBody>
          <a:bodyPr>
            <a:normAutofit fontScale="90000"/>
          </a:bodyPr>
          <a:lstStyle/>
          <a:p>
            <a:r>
              <a:rPr lang="fr-FR" sz="2400" b="1" dirty="0" smtClean="0">
                <a:solidFill>
                  <a:schemeClr val="bg1"/>
                </a:solidFill>
              </a:rPr>
              <a:t>D</a:t>
            </a:r>
            <a:r>
              <a:rPr lang="fr-FR" sz="2400" b="1" cap="none" dirty="0" smtClean="0">
                <a:solidFill>
                  <a:schemeClr val="bg1"/>
                </a:solidFill>
              </a:rPr>
              <a:t>r</a:t>
            </a:r>
            <a:r>
              <a:rPr lang="fr-FR" sz="2400" b="1" dirty="0" smtClean="0">
                <a:solidFill>
                  <a:schemeClr val="bg1"/>
                </a:solidFill>
              </a:rPr>
              <a:t> CHENOUF</a:t>
            </a:r>
            <a:br>
              <a:rPr lang="fr-FR" sz="2400" b="1" dirty="0" smtClean="0">
                <a:solidFill>
                  <a:schemeClr val="bg1"/>
                </a:solidFill>
              </a:rPr>
            </a:br>
            <a:r>
              <a:rPr lang="fr-FR" sz="1600" dirty="0" smtClean="0">
                <a:solidFill>
                  <a:schemeClr val="bg1"/>
                </a:solidFill>
              </a:rPr>
              <a:t>assistante en médecine du travail CHU Batna</a:t>
            </a:r>
            <a:endParaRPr lang="fr-FR" sz="2400" dirty="0">
              <a:solidFill>
                <a:schemeClr val="bg1"/>
              </a:solidFill>
            </a:endParaRPr>
          </a:p>
        </p:txBody>
      </p:sp>
      <p:sp>
        <p:nvSpPr>
          <p:cNvPr id="3" name="Sous-titre 2"/>
          <p:cNvSpPr>
            <a:spLocks noGrp="1"/>
          </p:cNvSpPr>
          <p:nvPr>
            <p:ph type="subTitle" idx="1"/>
          </p:nvPr>
        </p:nvSpPr>
        <p:spPr/>
        <p:txBody>
          <a:bodyPr/>
          <a:lstStyle/>
          <a:p>
            <a:r>
              <a:rPr lang="fr-FR" dirty="0" smtClean="0"/>
              <a:t>Année universitaire 2023/2024</a:t>
            </a:r>
            <a:endParaRPr lang="fr-FR" dirty="0"/>
          </a:p>
        </p:txBody>
      </p:sp>
      <p:sp>
        <p:nvSpPr>
          <p:cNvPr id="5" name="Rectangle 4"/>
          <p:cNvSpPr/>
          <p:nvPr/>
        </p:nvSpPr>
        <p:spPr>
          <a:xfrm>
            <a:off x="2267744" y="260648"/>
            <a:ext cx="4572000" cy="707886"/>
          </a:xfrm>
          <a:prstGeom prst="rect">
            <a:avLst/>
          </a:prstGeom>
        </p:spPr>
        <p:txBody>
          <a:bodyPr>
            <a:spAutoFit/>
          </a:bodyPr>
          <a:lstStyle/>
          <a:p>
            <a:pPr algn="ctr"/>
            <a:r>
              <a:rPr lang="fr-FR" altLang="fr-FR" sz="2000" b="1" dirty="0" smtClean="0">
                <a:solidFill>
                  <a:schemeClr val="bg1"/>
                </a:solidFill>
              </a:rPr>
              <a:t>U</a:t>
            </a:r>
            <a:r>
              <a:rPr lang="fr-FR" sz="2000" b="1" dirty="0" smtClean="0">
                <a:solidFill>
                  <a:schemeClr val="bg1"/>
                </a:solidFill>
              </a:rPr>
              <a:t>niversité Batna 2</a:t>
            </a:r>
            <a:r>
              <a:rPr lang="fr-FR" altLang="fr-FR" sz="2000" b="1" dirty="0" smtClean="0">
                <a:solidFill>
                  <a:schemeClr val="bg1"/>
                </a:solidFill>
              </a:rPr>
              <a:t/>
            </a:r>
            <a:br>
              <a:rPr lang="fr-FR" altLang="fr-FR" sz="2000" b="1" dirty="0" smtClean="0">
                <a:solidFill>
                  <a:schemeClr val="bg1"/>
                </a:solidFill>
              </a:rPr>
            </a:br>
            <a:r>
              <a:rPr lang="fr-FR" altLang="fr-FR" sz="2000" b="1" dirty="0" smtClean="0">
                <a:solidFill>
                  <a:schemeClr val="bg1"/>
                </a:solidFill>
              </a:rPr>
              <a:t>Faculté de médecine</a:t>
            </a:r>
            <a:endParaRPr lang="fr-FR" sz="2000" b="1" dirty="0">
              <a:solidFill>
                <a:schemeClr val="bg1"/>
              </a:solidFill>
            </a:endParaRPr>
          </a:p>
        </p:txBody>
      </p:sp>
      <p:sp>
        <p:nvSpPr>
          <p:cNvPr id="6" name="Rectangle 2"/>
          <p:cNvSpPr txBox="1">
            <a:spLocks noChangeArrowheads="1"/>
          </p:cNvSpPr>
          <p:nvPr/>
        </p:nvSpPr>
        <p:spPr>
          <a:xfrm>
            <a:off x="776536" y="2552703"/>
            <a:ext cx="8291264" cy="541338"/>
          </a:xfrm>
          <a:prstGeom prst="rect">
            <a:avLst/>
          </a:prstGeom>
        </p:spPr>
        <p:txBody>
          <a:bodyPr vert="horz" anchor="b">
            <a:noAutofit/>
          </a:bodyPr>
          <a:lstStyle/>
          <a:p>
            <a:pPr lvl="0" algn="ctr">
              <a:spcBef>
                <a:spcPct val="0"/>
              </a:spcBef>
              <a:defRPr/>
            </a:pPr>
            <a:r>
              <a:rPr lang="fr-FR" altLang="zh-CN" sz="2800" b="1" cap="all" dirty="0">
                <a:solidFill>
                  <a:schemeClr val="bg1"/>
                </a:solidFill>
                <a:latin typeface="+mj-lt"/>
                <a:ea typeface="宋体" pitchFamily="2" charset="-122"/>
                <a:cs typeface="+mj-cs"/>
              </a:rPr>
              <a:t>Conduite d’une visite médicale d’aptitude</a:t>
            </a:r>
            <a:endParaRPr kumimoji="0" lang="en-US" altLang="zh-CN" sz="2800" b="1" i="0" u="none" strike="noStrike" kern="1200" cap="all" spc="0" normalizeH="0" baseline="0" noProof="0" dirty="0" smtClean="0">
              <a:ln>
                <a:noFill/>
              </a:ln>
              <a:solidFill>
                <a:schemeClr val="bg1"/>
              </a:solidFill>
              <a:effectLst/>
              <a:uLnTx/>
              <a:uFillTx/>
              <a:latin typeface="+mj-lt"/>
              <a:ea typeface="宋体" pitchFamily="2" charset="-122"/>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sz="quarter" idx="1"/>
          </p:nvPr>
        </p:nvSpPr>
        <p:spPr bwMode="auto">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q"/>
              <a:tabLst/>
            </a:pPr>
            <a:r>
              <a:rPr lang="fr-FR" altLang="zh-CN" sz="2000" dirty="0" smtClean="0">
                <a:solidFill>
                  <a:srgbClr val="080808"/>
                </a:solidFill>
                <a:latin typeface="+mn-lt"/>
                <a:ea typeface="宋体" panose="02010600030101010101" pitchFamily="2" charset="-122"/>
              </a:rPr>
              <a:t>Pour certains de ces travaux, la fréquence des visites et/ou des examens complémentaires à réaliser est précisée. </a:t>
            </a:r>
          </a:p>
          <a:p>
            <a:pPr marL="0" marR="0" lvl="0" indent="0" algn="l" defTabSz="914400" rtl="0" eaLnBrk="1" fontAlgn="base" latinLnBrk="0" hangingPunct="1">
              <a:lnSpc>
                <a:spcPct val="100000"/>
              </a:lnSpc>
              <a:spcBef>
                <a:spcPct val="0"/>
              </a:spcBef>
              <a:spcAft>
                <a:spcPct val="0"/>
              </a:spcAft>
              <a:buClrTx/>
              <a:buSzTx/>
              <a:tabLst/>
            </a:pPr>
            <a:endParaRPr lang="fr-FR" altLang="zh-CN" sz="2000" dirty="0" smtClean="0">
              <a:solidFill>
                <a:srgbClr val="080808"/>
              </a:solidFill>
              <a:latin typeface="+mn-lt"/>
              <a:ea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q"/>
              <a:tabLst/>
            </a:pPr>
            <a:r>
              <a:rPr lang="fr-FR" altLang="zh-CN" sz="2000" dirty="0" smtClean="0">
                <a:solidFill>
                  <a:srgbClr val="080808"/>
                </a:solidFill>
                <a:latin typeface="+mn-lt"/>
                <a:ea typeface="宋体" panose="02010600030101010101" pitchFamily="2" charset="-122"/>
              </a:rPr>
              <a:t>Pour les autres cas le médecin du travail reste seul juge de la fréquence et de la qualité des examens.</a:t>
            </a:r>
          </a:p>
          <a:p>
            <a:pPr marL="0" marR="0" lvl="0" indent="0" algn="l" defTabSz="914400" rtl="0" eaLnBrk="1" fontAlgn="base" latinLnBrk="0" hangingPunct="1">
              <a:lnSpc>
                <a:spcPct val="100000"/>
              </a:lnSpc>
              <a:spcBef>
                <a:spcPct val="0"/>
              </a:spcBef>
              <a:spcAft>
                <a:spcPct val="0"/>
              </a:spcAft>
              <a:buClrTx/>
              <a:buSzTx/>
              <a:tabLst/>
            </a:pPr>
            <a:endParaRPr lang="fr-FR" altLang="zh-CN" sz="2000" dirty="0" smtClean="0">
              <a:solidFill>
                <a:srgbClr val="080808"/>
              </a:solidFill>
              <a:latin typeface="+mn-lt"/>
              <a:ea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q"/>
              <a:tabLst/>
            </a:pPr>
            <a:r>
              <a:rPr lang="fr-FR" altLang="zh-CN" sz="2000" dirty="0" smtClean="0">
                <a:solidFill>
                  <a:srgbClr val="080808"/>
                </a:solidFill>
                <a:latin typeface="+mn-lt"/>
                <a:ea typeface="宋体" panose="02010600030101010101" pitchFamily="2" charset="-122"/>
              </a:rPr>
              <a:t>Ces visites périodiques ont pour but de s’assurer du maintien de l’aptitude médicale du salarié au poste de travail occupé et éventuellement d’envisager un aménagement ou un changement de poste. </a:t>
            </a:r>
          </a:p>
        </p:txBody>
      </p:sp>
      <p:sp>
        <p:nvSpPr>
          <p:cNvPr id="6" name="Rectangle 5"/>
          <p:cNvSpPr/>
          <p:nvPr/>
        </p:nvSpPr>
        <p:spPr>
          <a:xfrm>
            <a:off x="2195736" y="1772816"/>
            <a:ext cx="3732112" cy="400110"/>
          </a:xfrm>
          <a:prstGeom prst="rect">
            <a:avLst/>
          </a:prstGeom>
        </p:spPr>
        <p:txBody>
          <a:bodyPr wrap="none">
            <a:spAutoFit/>
          </a:bodyPr>
          <a:lstStyle/>
          <a:p>
            <a:r>
              <a:rPr lang="fr-FR" altLang="zh-CN" sz="2000" b="1" u="sng" dirty="0">
                <a:solidFill>
                  <a:srgbClr val="C00000"/>
                </a:solidFill>
                <a:ea typeface="宋体" panose="02010600030101010101" pitchFamily="2" charset="-122"/>
              </a:rPr>
              <a:t>Les visites médicales périodiques</a:t>
            </a:r>
            <a:endParaRPr lang="fr-FR" sz="2000" dirty="0"/>
          </a:p>
        </p:txBody>
      </p:sp>
      <p:sp>
        <p:nvSpPr>
          <p:cNvPr id="7" name="Titre 1"/>
          <p:cNvSpPr>
            <a:spLocks noGrp="1"/>
          </p:cNvSpPr>
          <p:nvPr>
            <p:ph type="title"/>
          </p:nvPr>
        </p:nvSpPr>
        <p:spPr/>
        <p:txBody>
          <a:bodyPr>
            <a:normAutofit/>
          </a:bodyPr>
          <a:lstStyle/>
          <a:p>
            <a:r>
              <a:rPr lang="fr-FR" sz="2800" b="1" dirty="0">
                <a:solidFill>
                  <a:schemeClr val="accent2">
                    <a:lumMod val="75000"/>
                  </a:schemeClr>
                </a:solidFill>
              </a:rPr>
              <a:t>L</a:t>
            </a:r>
            <a:r>
              <a:rPr lang="fr-FR" sz="2800" b="1" dirty="0" smtClean="0">
                <a:solidFill>
                  <a:schemeClr val="accent2">
                    <a:lumMod val="75000"/>
                  </a:schemeClr>
                </a:solidFill>
              </a:rPr>
              <a:t>es </a:t>
            </a:r>
            <a:r>
              <a:rPr lang="fr-FR" sz="2800" b="1" dirty="0">
                <a:solidFill>
                  <a:schemeClr val="accent2">
                    <a:lumMod val="75000"/>
                  </a:schemeClr>
                </a:solidFill>
              </a:rPr>
              <a:t>circonstances de réalisation </a:t>
            </a:r>
            <a:r>
              <a:rPr lang="fr-FR" sz="2800" b="1" dirty="0" smtClean="0">
                <a:solidFill>
                  <a:schemeClr val="accent2">
                    <a:lumMod val="75000"/>
                  </a:schemeClr>
                </a:solidFill>
              </a:rPr>
              <a:t>des visites médicales</a:t>
            </a:r>
            <a:endParaRPr lang="fr-FR" sz="2800" b="1" dirty="0" smtClean="0">
              <a:solidFill>
                <a:schemeClr val="accent2">
                  <a:lumMod val="75000"/>
                </a:schemeClr>
              </a:solidFill>
              <a:latin typeface="+mn-lt"/>
              <a:ea typeface="+mn-ea"/>
              <a:cs typeface="+mn-cs"/>
            </a:endParaRPr>
          </a:p>
        </p:txBody>
      </p:sp>
    </p:spTree>
    <p:extLst>
      <p:ext uri="{BB962C8B-B14F-4D97-AF65-F5344CB8AC3E}">
        <p14:creationId xmlns:p14="http://schemas.microsoft.com/office/powerpoint/2010/main" val="3502172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Grp="1" noChangeArrowheads="1"/>
          </p:cNvSpPr>
          <p:nvPr>
            <p:ph sz="quarter" idx="1"/>
          </p:nvPr>
        </p:nvSpPr>
        <p:spPr>
          <a:prstGeom prst="rect">
            <a:avLst/>
          </a:prstGeom>
        </p:spPr>
        <p:txBody>
          <a:bodyPr/>
          <a:lstStyle/>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lang="fr-FR" altLang="zh-CN" sz="2800" b="1" u="sng" dirty="0" smtClean="0">
                <a:solidFill>
                  <a:srgbClr val="C00000"/>
                </a:solidFill>
                <a:ea typeface="宋体" panose="02010600030101010101" pitchFamily="2" charset="-122"/>
              </a:rPr>
              <a:t>La visite médicale de reprise</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anose="02010600030101010101" pitchFamily="2" charset="-122"/>
                <a:cs typeface="+mn-cs"/>
              </a:rPr>
              <a:t>(Art 17 décret exécutif 93-120 du 15-05-1993) </a:t>
            </a:r>
            <a:endParaRPr kumimoji="0" lang="fr-FR" altLang="zh-CN" sz="2800" b="0" i="0" u="none" strike="noStrike" kern="1200" cap="none" spc="0" normalizeH="0" baseline="0" noProof="0" dirty="0" smtClean="0">
              <a:ln>
                <a:noFill/>
              </a:ln>
              <a:solidFill>
                <a:srgbClr val="080808"/>
              </a:solidFill>
              <a:effectLst/>
              <a:uLnTx/>
              <a:uFillTx/>
              <a:latin typeface="+mn-lt"/>
              <a:ea typeface="宋体" panose="02010600030101010101" pitchFamily="2" charset="-122"/>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anose="02010600030101010101" pitchFamily="2" charset="-122"/>
                <a:cs typeface="+mn-cs"/>
              </a:rPr>
              <a:t>La visite médicale de reprise a lieu après :</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anose="02010600030101010101" pitchFamily="2" charset="-122"/>
                <a:cs typeface="+mn-cs"/>
              </a:rPr>
              <a:t>-Un congé de maternité</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anose="02010600030101010101" pitchFamily="2" charset="-122"/>
                <a:cs typeface="+mn-cs"/>
              </a:rPr>
              <a:t>-Des absences répétées pour cause de maladie non professionnelle</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anose="02010600030101010101" pitchFamily="2" charset="-122"/>
                <a:cs typeface="+mn-cs"/>
              </a:rPr>
              <a:t>-Une absence pour cause d’accident de travail ou de maladie professionnelle </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anose="02010600030101010101" pitchFamily="2" charset="-122"/>
                <a:cs typeface="+mn-cs"/>
              </a:rPr>
              <a:t>-De plus de 21jours pour cause d’accident ou de maladie non professionnelle</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endParaRPr kumimoji="0" lang="fr-FR" altLang="zh-CN" sz="2000" b="0" i="0" u="none" strike="noStrike" kern="1200" cap="none" spc="0" normalizeH="0" baseline="0" noProof="0" dirty="0" smtClean="0">
              <a:ln>
                <a:noFill/>
              </a:ln>
              <a:solidFill>
                <a:schemeClr val="accent4"/>
              </a:solidFill>
              <a:effectLst/>
              <a:uLnTx/>
              <a:uFillTx/>
              <a:latin typeface="+mn-lt"/>
              <a:ea typeface="宋体" panose="02010600030101010101" pitchFamily="2" charset="-122"/>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endParaRPr kumimoji="0" lang="fr-FR" altLang="zh-CN" sz="1400" b="0" i="0" u="none" strike="noStrike" kern="1200" cap="none" spc="0" normalizeH="0" baseline="0" noProof="0" dirty="0">
              <a:ln>
                <a:noFill/>
              </a:ln>
              <a:solidFill>
                <a:srgbClr val="080808"/>
              </a:solidFill>
              <a:effectLst/>
              <a:uLnTx/>
              <a:uFillTx/>
              <a:latin typeface="+mn-lt"/>
              <a:ea typeface="宋体" panose="02010600030101010101" pitchFamily="2" charset="-122"/>
              <a:cs typeface="+mn-cs"/>
            </a:endParaRPr>
          </a:p>
        </p:txBody>
      </p:sp>
      <p:sp>
        <p:nvSpPr>
          <p:cNvPr id="6" name="Titre 1"/>
          <p:cNvSpPr>
            <a:spLocks noGrp="1"/>
          </p:cNvSpPr>
          <p:nvPr>
            <p:ph type="title"/>
          </p:nvPr>
        </p:nvSpPr>
        <p:spPr/>
        <p:txBody>
          <a:bodyPr>
            <a:normAutofit/>
          </a:bodyPr>
          <a:lstStyle/>
          <a:p>
            <a:r>
              <a:rPr lang="fr-FR" sz="2800" b="1" dirty="0">
                <a:solidFill>
                  <a:schemeClr val="accent2">
                    <a:lumMod val="75000"/>
                  </a:schemeClr>
                </a:solidFill>
              </a:rPr>
              <a:t>L</a:t>
            </a:r>
            <a:r>
              <a:rPr lang="fr-FR" sz="2800" b="1" dirty="0" smtClean="0">
                <a:solidFill>
                  <a:schemeClr val="accent2">
                    <a:lumMod val="75000"/>
                  </a:schemeClr>
                </a:solidFill>
              </a:rPr>
              <a:t>es </a:t>
            </a:r>
            <a:r>
              <a:rPr lang="fr-FR" sz="2800" b="1" dirty="0">
                <a:solidFill>
                  <a:schemeClr val="accent2">
                    <a:lumMod val="75000"/>
                  </a:schemeClr>
                </a:solidFill>
              </a:rPr>
              <a:t>circonstances de réalisation </a:t>
            </a:r>
            <a:r>
              <a:rPr lang="fr-FR" sz="2800" b="1" dirty="0" smtClean="0">
                <a:solidFill>
                  <a:schemeClr val="accent2">
                    <a:lumMod val="75000"/>
                  </a:schemeClr>
                </a:solidFill>
              </a:rPr>
              <a:t>des visites médicales</a:t>
            </a:r>
            <a:endParaRPr lang="fr-FR" sz="2800" b="1" dirty="0" smtClean="0">
              <a:solidFill>
                <a:schemeClr val="accent2">
                  <a:lumMod val="75000"/>
                </a:schemeClr>
              </a:solidFill>
              <a:latin typeface="+mn-lt"/>
              <a:ea typeface="+mn-ea"/>
              <a:cs typeface="+mn-cs"/>
            </a:endParaRPr>
          </a:p>
        </p:txBody>
      </p:sp>
    </p:spTree>
    <p:extLst>
      <p:ext uri="{BB962C8B-B14F-4D97-AF65-F5344CB8AC3E}">
        <p14:creationId xmlns:p14="http://schemas.microsoft.com/office/powerpoint/2010/main" val="3934702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Grp="1" noChangeArrowheads="1"/>
          </p:cNvSpPr>
          <p:nvPr>
            <p:ph sz="quarter" idx="1"/>
          </p:nvPr>
        </p:nvSpPr>
        <p:spPr>
          <a:prstGeom prst="rect">
            <a:avLst/>
          </a:prstGeom>
        </p:spPr>
        <p:txBody>
          <a:bodyPr/>
          <a:lstStyle/>
          <a:p>
            <a:pPr algn="ctr">
              <a:spcBef>
                <a:spcPts val="700"/>
              </a:spcBef>
              <a:buClr>
                <a:schemeClr val="accent2"/>
              </a:buClr>
              <a:buSzPct val="60000"/>
              <a:defRPr/>
            </a:pPr>
            <a:endParaRPr lang="fr-FR" altLang="zh-CN" sz="2800" b="1" u="sng" dirty="0" smtClean="0">
              <a:solidFill>
                <a:srgbClr val="C00000"/>
              </a:solidFill>
              <a:ea typeface="宋体" panose="02010600030101010101" pitchFamily="2" charset="-122"/>
            </a:endParaRPr>
          </a:p>
          <a:p>
            <a:pPr algn="ctr">
              <a:spcBef>
                <a:spcPts val="700"/>
              </a:spcBef>
              <a:buClr>
                <a:schemeClr val="accent2"/>
              </a:buClr>
              <a:buSzPct val="60000"/>
              <a:defRPr/>
            </a:pPr>
            <a:r>
              <a:rPr lang="fr-FR" altLang="zh-CN" sz="2800" b="1" u="sng" dirty="0" smtClean="0">
                <a:solidFill>
                  <a:srgbClr val="C00000"/>
                </a:solidFill>
                <a:ea typeface="宋体" panose="02010600030101010101" pitchFamily="2" charset="-122"/>
              </a:rPr>
              <a:t>La visite médicale spontanée</a:t>
            </a:r>
          </a:p>
          <a:p>
            <a:pPr algn="ctr">
              <a:spcBef>
                <a:spcPts val="700"/>
              </a:spcBef>
              <a:buClr>
                <a:schemeClr val="accent2"/>
              </a:buClr>
              <a:buSzPct val="60000"/>
              <a:defRPr/>
            </a:pPr>
            <a:endParaRPr kumimoji="0" lang="fr-FR" altLang="zh-CN" sz="2800" b="0" i="0" u="none" strike="noStrike" kern="1200" cap="none" spc="0" normalizeH="0" baseline="0" noProof="0" dirty="0" smtClean="0">
              <a:ln>
                <a:noFill/>
              </a:ln>
              <a:solidFill>
                <a:srgbClr val="FF6600"/>
              </a:solidFill>
              <a:effectLst/>
              <a:uLnTx/>
              <a:uFillTx/>
              <a:latin typeface="+mn-lt"/>
              <a:ea typeface="宋体" pitchFamily="2" charset="-122"/>
              <a:cs typeface="+mn-cs"/>
            </a:endParaRP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800" i="0" u="none" strike="noStrike" kern="1200" cap="none" spc="0" normalizeH="0" baseline="0" noProof="0" dirty="0" smtClean="0">
                <a:ln>
                  <a:noFill/>
                </a:ln>
                <a:solidFill>
                  <a:srgbClr val="080808"/>
                </a:solidFill>
                <a:effectLst/>
                <a:uLnTx/>
                <a:uFillTx/>
                <a:latin typeface="+mn-lt"/>
                <a:ea typeface="宋体" pitchFamily="2" charset="-122"/>
                <a:cs typeface="+mn-cs"/>
              </a:rPr>
              <a:t>Tout travailleur, peut bénéficier à sa demande d’une visite médicale assurée par le médecin du travail</a:t>
            </a:r>
            <a:r>
              <a:rPr kumimoji="0" lang="fr-FR" altLang="zh-CN" sz="2400" i="0" u="none" strike="noStrike" kern="1200" cap="none" spc="0" normalizeH="0" baseline="0" noProof="0" dirty="0" smtClean="0">
                <a:ln>
                  <a:noFill/>
                </a:ln>
                <a:solidFill>
                  <a:srgbClr val="080808"/>
                </a:solidFill>
                <a:effectLst/>
                <a:uLnTx/>
                <a:uFillTx/>
                <a:latin typeface="+mn-lt"/>
                <a:ea typeface="宋体" pitchFamily="2" charset="-122"/>
                <a:cs typeface="+mn-cs"/>
              </a:rPr>
              <a:t>. </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endParaRPr kumimoji="0" lang="fr-FR" altLang="zh-CN" sz="2000" b="0" i="0" u="none" strike="noStrike" kern="1200" cap="none" spc="0" normalizeH="0" baseline="0" noProof="0" dirty="0" smtClean="0">
              <a:ln>
                <a:noFill/>
              </a:ln>
              <a:solidFill>
                <a:srgbClr val="080808"/>
              </a:solidFill>
              <a:effectLst/>
              <a:uLnTx/>
              <a:uFillTx/>
              <a:latin typeface="+mn-lt"/>
              <a:ea typeface="宋体" pitchFamily="2" charset="-122"/>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endParaRPr kumimoji="0" lang="fr-FR" altLang="zh-CN" sz="1400" b="0" i="0" u="none" strike="noStrike" kern="1200" cap="none" spc="0" normalizeH="0" baseline="0" noProof="0" dirty="0" smtClean="0">
              <a:ln>
                <a:noFill/>
              </a:ln>
              <a:solidFill>
                <a:srgbClr val="080808"/>
              </a:solidFill>
              <a:effectLst/>
              <a:uLnTx/>
              <a:uFillTx/>
              <a:latin typeface="+mn-lt"/>
              <a:ea typeface="宋体" pitchFamily="2" charset="-122"/>
              <a:cs typeface="+mn-cs"/>
            </a:endParaRPr>
          </a:p>
        </p:txBody>
      </p:sp>
      <p:sp>
        <p:nvSpPr>
          <p:cNvPr id="6" name="Titre 1"/>
          <p:cNvSpPr>
            <a:spLocks noGrp="1"/>
          </p:cNvSpPr>
          <p:nvPr>
            <p:ph type="title"/>
          </p:nvPr>
        </p:nvSpPr>
        <p:spPr/>
        <p:txBody>
          <a:bodyPr>
            <a:normAutofit/>
          </a:bodyPr>
          <a:lstStyle/>
          <a:p>
            <a:r>
              <a:rPr lang="fr-FR" sz="2800" b="1" dirty="0">
                <a:solidFill>
                  <a:schemeClr val="accent2">
                    <a:lumMod val="75000"/>
                  </a:schemeClr>
                </a:solidFill>
              </a:rPr>
              <a:t>L</a:t>
            </a:r>
            <a:r>
              <a:rPr lang="fr-FR" sz="2800" b="1" dirty="0" smtClean="0">
                <a:solidFill>
                  <a:schemeClr val="accent2">
                    <a:lumMod val="75000"/>
                  </a:schemeClr>
                </a:solidFill>
              </a:rPr>
              <a:t>es </a:t>
            </a:r>
            <a:r>
              <a:rPr lang="fr-FR" sz="2800" b="1" dirty="0">
                <a:solidFill>
                  <a:schemeClr val="accent2">
                    <a:lumMod val="75000"/>
                  </a:schemeClr>
                </a:solidFill>
              </a:rPr>
              <a:t>circonstances de réalisation </a:t>
            </a:r>
            <a:r>
              <a:rPr lang="fr-FR" sz="2800" b="1" dirty="0" smtClean="0">
                <a:solidFill>
                  <a:schemeClr val="accent2">
                    <a:lumMod val="75000"/>
                  </a:schemeClr>
                </a:solidFill>
              </a:rPr>
              <a:t>des visites médicales</a:t>
            </a:r>
            <a:endParaRPr lang="fr-FR" sz="2800" b="1" dirty="0" smtClean="0">
              <a:solidFill>
                <a:schemeClr val="accent2">
                  <a:lumMod val="75000"/>
                </a:schemeClr>
              </a:solidFill>
              <a:latin typeface="+mn-lt"/>
              <a:ea typeface="+mn-ea"/>
              <a:cs typeface="+mn-cs"/>
            </a:endParaRPr>
          </a:p>
        </p:txBody>
      </p:sp>
    </p:spTree>
    <p:extLst>
      <p:ext uri="{BB962C8B-B14F-4D97-AF65-F5344CB8AC3E}">
        <p14:creationId xmlns:p14="http://schemas.microsoft.com/office/powerpoint/2010/main" val="20218652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Grp="1" noChangeArrowheads="1"/>
          </p:cNvSpPr>
          <p:nvPr>
            <p:ph sz="quarter" idx="1"/>
          </p:nvPr>
        </p:nvSpPr>
        <p:spPr>
          <a:prstGeom prst="rect">
            <a:avLst/>
          </a:prstGeom>
        </p:spPr>
        <p:txBody>
          <a:bodyPr>
            <a:normAutofit fontScale="92500" lnSpcReduction="10000"/>
          </a:bodyPr>
          <a:lstStyle/>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lang="fr-FR" altLang="zh-CN" sz="2800" b="1" u="sng" dirty="0" smtClean="0">
                <a:solidFill>
                  <a:srgbClr val="C00000"/>
                </a:solidFill>
                <a:ea typeface="宋体" panose="02010600030101010101" pitchFamily="2" charset="-122"/>
              </a:rPr>
              <a:t>La visite médicale de pré-reprise</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itchFamily="2" charset="-122"/>
                <a:cs typeface="+mn-cs"/>
              </a:rPr>
              <a:t>(Art 17 décret exécutif 93-120 du 15-05-1993)</a:t>
            </a:r>
            <a:endParaRPr kumimoji="0" lang="fr-FR" altLang="zh-CN" sz="2800" b="0" i="0" u="none" strike="noStrike" kern="1200" cap="none" spc="0" normalizeH="0" baseline="0" noProof="0" dirty="0" smtClean="0">
              <a:ln>
                <a:noFill/>
              </a:ln>
              <a:solidFill>
                <a:srgbClr val="FF6600"/>
              </a:solidFill>
              <a:effectLst/>
              <a:uLnTx/>
              <a:uFillTx/>
              <a:latin typeface="+mn-lt"/>
              <a:ea typeface="宋体" pitchFamily="2" charset="-122"/>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itchFamily="2" charset="-122"/>
                <a:cs typeface="+mn-cs"/>
              </a:rPr>
              <a:t>Elle peut être demandée sur l’initiative du salarié, de son médecin traitant ou du médecin conseil</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endParaRPr kumimoji="0" lang="fr-FR" altLang="zh-CN" sz="2000" b="0" i="0" u="none" strike="noStrike" kern="1200" cap="none" spc="0" normalizeH="0" baseline="0" noProof="0" dirty="0" smtClean="0">
              <a:ln>
                <a:noFill/>
              </a:ln>
              <a:solidFill>
                <a:srgbClr val="080808"/>
              </a:solidFill>
              <a:effectLst/>
              <a:uLnTx/>
              <a:uFillTx/>
              <a:latin typeface="+mn-lt"/>
              <a:ea typeface="宋体" pitchFamily="2" charset="-122"/>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itchFamily="2" charset="-122"/>
                <a:cs typeface="+mn-cs"/>
              </a:rPr>
              <a:t>Elle est très utile quand on craint une reprise difficile voire impossible au poste antérieurement occupé. </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endParaRPr kumimoji="0" lang="fr-FR" altLang="zh-CN" sz="2000" b="0" i="0" u="none" strike="noStrike" kern="1200" cap="none" spc="0" normalizeH="0" baseline="0" noProof="0" dirty="0" smtClean="0">
              <a:ln>
                <a:noFill/>
              </a:ln>
              <a:solidFill>
                <a:srgbClr val="080808"/>
              </a:solidFill>
              <a:effectLst/>
              <a:uLnTx/>
              <a:uFillTx/>
              <a:latin typeface="+mn-lt"/>
              <a:ea typeface="宋体" pitchFamily="2" charset="-122"/>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itchFamily="2" charset="-122"/>
                <a:cs typeface="+mn-cs"/>
              </a:rPr>
              <a:t>Elle permet au médecin du travail d’étudier un aménagement de poste ou un changement de poste dans l’entreprise.</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endParaRPr kumimoji="0" lang="fr-FR" altLang="zh-CN" sz="2000" b="0" i="0" u="none" strike="noStrike" kern="1200" cap="none" spc="0" normalizeH="0" baseline="0" noProof="0" dirty="0" smtClean="0">
              <a:ln>
                <a:noFill/>
              </a:ln>
              <a:solidFill>
                <a:srgbClr val="080808"/>
              </a:solidFill>
              <a:effectLst/>
              <a:uLnTx/>
              <a:uFillTx/>
              <a:latin typeface="+mn-lt"/>
              <a:ea typeface="宋体" pitchFamily="2" charset="-122"/>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itchFamily="2" charset="-122"/>
                <a:cs typeface="+mn-cs"/>
              </a:rPr>
              <a:t>Demandée au moins 15jours avant la fin prévisible de l’arrêt de travail, elle laisse le temps de prendre des avis spécialisés et des contacts utiles dans l’entreprise</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endParaRPr kumimoji="0" lang="fr-FR" altLang="zh-CN" sz="2000" b="0" i="0" u="none" strike="noStrike" kern="1200" cap="none" spc="0" normalizeH="0" baseline="0" noProof="0" dirty="0" smtClean="0">
              <a:ln>
                <a:noFill/>
              </a:ln>
              <a:solidFill>
                <a:srgbClr val="080808"/>
              </a:solidFill>
              <a:effectLst/>
              <a:uLnTx/>
              <a:uFillTx/>
              <a:latin typeface="+mn-lt"/>
              <a:ea typeface="宋体" pitchFamily="2" charset="-122"/>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endParaRPr kumimoji="0" lang="fr-FR" altLang="zh-CN" sz="1400" b="0" i="0" u="none" strike="noStrike" kern="1200" cap="none" spc="0" normalizeH="0" baseline="0" noProof="0" dirty="0" smtClean="0">
              <a:ln>
                <a:noFill/>
              </a:ln>
              <a:solidFill>
                <a:srgbClr val="080808"/>
              </a:solidFill>
              <a:effectLst/>
              <a:uLnTx/>
              <a:uFillTx/>
              <a:latin typeface="+mn-lt"/>
              <a:ea typeface="宋体" pitchFamily="2" charset="-122"/>
              <a:cs typeface="+mn-cs"/>
            </a:endParaRPr>
          </a:p>
        </p:txBody>
      </p:sp>
      <p:sp>
        <p:nvSpPr>
          <p:cNvPr id="6" name="Titre 1"/>
          <p:cNvSpPr>
            <a:spLocks noGrp="1"/>
          </p:cNvSpPr>
          <p:nvPr>
            <p:ph type="title"/>
          </p:nvPr>
        </p:nvSpPr>
        <p:spPr>
          <a:xfrm>
            <a:off x="179512" y="188640"/>
            <a:ext cx="8153400" cy="990600"/>
          </a:xfrm>
        </p:spPr>
        <p:txBody>
          <a:bodyPr>
            <a:normAutofit/>
          </a:bodyPr>
          <a:lstStyle/>
          <a:p>
            <a:r>
              <a:rPr lang="fr-FR" sz="2800" b="1" dirty="0">
                <a:solidFill>
                  <a:schemeClr val="accent2">
                    <a:lumMod val="75000"/>
                  </a:schemeClr>
                </a:solidFill>
              </a:rPr>
              <a:t>L</a:t>
            </a:r>
            <a:r>
              <a:rPr lang="fr-FR" sz="2800" b="1" dirty="0" smtClean="0">
                <a:solidFill>
                  <a:schemeClr val="accent2">
                    <a:lumMod val="75000"/>
                  </a:schemeClr>
                </a:solidFill>
              </a:rPr>
              <a:t>es </a:t>
            </a:r>
            <a:r>
              <a:rPr lang="fr-FR" sz="2800" b="1" dirty="0">
                <a:solidFill>
                  <a:schemeClr val="accent2">
                    <a:lumMod val="75000"/>
                  </a:schemeClr>
                </a:solidFill>
              </a:rPr>
              <a:t>circonstances de réalisation </a:t>
            </a:r>
            <a:r>
              <a:rPr lang="fr-FR" sz="2800" b="1" dirty="0" smtClean="0">
                <a:solidFill>
                  <a:schemeClr val="accent2">
                    <a:lumMod val="75000"/>
                  </a:schemeClr>
                </a:solidFill>
              </a:rPr>
              <a:t>des visites médicales</a:t>
            </a:r>
            <a:endParaRPr lang="fr-FR" sz="2800" b="1" dirty="0" smtClean="0">
              <a:solidFill>
                <a:schemeClr val="accent2">
                  <a:lumMod val="75000"/>
                </a:schemeClr>
              </a:solidFill>
              <a:latin typeface="+mn-lt"/>
              <a:ea typeface="+mn-ea"/>
              <a:cs typeface="+mn-cs"/>
            </a:endParaRPr>
          </a:p>
        </p:txBody>
      </p:sp>
    </p:spTree>
    <p:extLst>
      <p:ext uri="{BB962C8B-B14F-4D97-AF65-F5344CB8AC3E}">
        <p14:creationId xmlns:p14="http://schemas.microsoft.com/office/powerpoint/2010/main" val="34972137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p:txBody>
          <a:bodyPr>
            <a:normAutofit/>
          </a:bodyPr>
          <a:lstStyle/>
          <a:p>
            <a:r>
              <a:rPr lang="fr-FR" sz="4300" b="1" dirty="0" smtClean="0">
                <a:solidFill>
                  <a:schemeClr val="accent2">
                    <a:lumMod val="75000"/>
                  </a:schemeClr>
                </a:solidFill>
                <a:latin typeface="+mn-lt"/>
                <a:ea typeface="+mn-ea"/>
                <a:cs typeface="+mn-cs"/>
              </a:rPr>
              <a:t>Les visites médicales</a:t>
            </a:r>
          </a:p>
        </p:txBody>
      </p:sp>
      <p:sp>
        <p:nvSpPr>
          <p:cNvPr id="4" name="ZoneTexte 3"/>
          <p:cNvSpPr txBox="1"/>
          <p:nvPr/>
        </p:nvSpPr>
        <p:spPr>
          <a:xfrm>
            <a:off x="683568" y="1628800"/>
            <a:ext cx="7488832" cy="3847207"/>
          </a:xfrm>
          <a:prstGeom prst="rect">
            <a:avLst/>
          </a:prstGeom>
          <a:noFill/>
        </p:spPr>
        <p:txBody>
          <a:bodyPr wrap="square" rtlCol="0">
            <a:spAutoFit/>
          </a:bodyPr>
          <a:lstStyle/>
          <a:p>
            <a:r>
              <a:rPr lang="fr-FR" sz="2400" b="1" dirty="0" smtClean="0"/>
              <a:t>Une visite médicale en médecine du travail comporte:</a:t>
            </a:r>
          </a:p>
          <a:p>
            <a:endParaRPr lang="fr-FR" sz="2400" b="1" dirty="0" smtClean="0"/>
          </a:p>
          <a:p>
            <a:pPr lvl="2">
              <a:buFont typeface="Wingdings" pitchFamily="2" charset="2"/>
              <a:buChar char="Ø"/>
            </a:pPr>
            <a:r>
              <a:rPr lang="fr-FR" sz="2000" b="1" dirty="0" smtClean="0">
                <a:solidFill>
                  <a:srgbClr val="C00000"/>
                </a:solidFill>
              </a:rPr>
              <a:t>Un interrogatoire</a:t>
            </a:r>
          </a:p>
          <a:p>
            <a:r>
              <a:rPr lang="fr-FR" sz="2000" b="1" dirty="0" smtClean="0">
                <a:solidFill>
                  <a:srgbClr val="C00000"/>
                </a:solidFill>
              </a:rPr>
              <a:t>                                </a:t>
            </a:r>
            <a:r>
              <a:rPr lang="fr-FR" dirty="0" smtClean="0"/>
              <a:t> </a:t>
            </a:r>
          </a:p>
          <a:p>
            <a:pPr lvl="2">
              <a:buFont typeface="Wingdings" pitchFamily="2" charset="2"/>
              <a:buChar char="Ø"/>
            </a:pPr>
            <a:r>
              <a:rPr lang="fr-FR" sz="2000" b="1" dirty="0" smtClean="0">
                <a:solidFill>
                  <a:srgbClr val="C00000"/>
                </a:solidFill>
              </a:rPr>
              <a:t>Examen physique complet</a:t>
            </a:r>
          </a:p>
          <a:p>
            <a:pPr lvl="2"/>
            <a:r>
              <a:rPr lang="fr-FR" sz="2000" b="1" dirty="0" smtClean="0">
                <a:solidFill>
                  <a:srgbClr val="C00000"/>
                </a:solidFill>
              </a:rPr>
              <a:t>                    </a:t>
            </a:r>
            <a:r>
              <a:rPr lang="fr-FR" sz="1400" dirty="0" smtClean="0"/>
              <a:t>il doit être complet </a:t>
            </a:r>
          </a:p>
          <a:p>
            <a:endParaRPr lang="fr-FR" dirty="0" smtClean="0"/>
          </a:p>
          <a:p>
            <a:pPr lvl="2">
              <a:buFont typeface="Wingdings" pitchFamily="2" charset="2"/>
              <a:buChar char="Ø"/>
            </a:pPr>
            <a:r>
              <a:rPr lang="fr-FR" sz="2000" b="1" dirty="0" smtClean="0">
                <a:solidFill>
                  <a:srgbClr val="C00000"/>
                </a:solidFill>
              </a:rPr>
              <a:t>Mesures anthropométriques</a:t>
            </a:r>
          </a:p>
          <a:p>
            <a:pPr lvl="2"/>
            <a:r>
              <a:rPr lang="fr-FR" sz="2000" b="1" dirty="0" smtClean="0">
                <a:solidFill>
                  <a:srgbClr val="C00000"/>
                </a:solidFill>
              </a:rPr>
              <a:t>                    </a:t>
            </a:r>
            <a:r>
              <a:rPr lang="fr-FR" sz="1400" dirty="0" smtClean="0"/>
              <a:t>poids, dimensions corporelles, …</a:t>
            </a:r>
          </a:p>
          <a:p>
            <a:endParaRPr lang="fr-FR" dirty="0" smtClean="0"/>
          </a:p>
          <a:p>
            <a:pPr lvl="2">
              <a:buFont typeface="Wingdings" pitchFamily="2" charset="2"/>
              <a:buChar char="Ø"/>
            </a:pPr>
            <a:r>
              <a:rPr lang="fr-FR" sz="2000" b="1" dirty="0" smtClean="0">
                <a:solidFill>
                  <a:srgbClr val="C00000"/>
                </a:solidFill>
              </a:rPr>
              <a:t>Examens complémentaires</a:t>
            </a:r>
          </a:p>
          <a:p>
            <a:pPr lvl="2"/>
            <a:r>
              <a:rPr lang="fr-FR" sz="2000" b="1" dirty="0" smtClean="0">
                <a:solidFill>
                  <a:srgbClr val="C00000"/>
                </a:solidFill>
              </a:rPr>
              <a:t>                    </a:t>
            </a:r>
            <a:r>
              <a:rPr lang="fr-FR" sz="1400" dirty="0" smtClean="0"/>
              <a:t>En fonction des exigences du poste de travail</a:t>
            </a:r>
          </a:p>
        </p:txBody>
      </p:sp>
      <p:sp>
        <p:nvSpPr>
          <p:cNvPr id="6" name="Flèche à angle droit 5"/>
          <p:cNvSpPr/>
          <p:nvPr/>
        </p:nvSpPr>
        <p:spPr>
          <a:xfrm rot="5400000">
            <a:off x="2454092" y="3372383"/>
            <a:ext cx="275376" cy="36004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à angle droit 6"/>
          <p:cNvSpPr/>
          <p:nvPr/>
        </p:nvSpPr>
        <p:spPr>
          <a:xfrm rot="5400000">
            <a:off x="2454092" y="4193040"/>
            <a:ext cx="275376" cy="36004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à angle droit 7"/>
          <p:cNvSpPr/>
          <p:nvPr/>
        </p:nvSpPr>
        <p:spPr>
          <a:xfrm rot="5400000">
            <a:off x="2454092" y="5013697"/>
            <a:ext cx="275376" cy="36004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p:txBody>
          <a:bodyPr>
            <a:normAutofit/>
          </a:bodyPr>
          <a:lstStyle/>
          <a:p>
            <a:r>
              <a:rPr lang="fr-FR" sz="3600" b="1" dirty="0">
                <a:solidFill>
                  <a:schemeClr val="accent2">
                    <a:lumMod val="75000"/>
                  </a:schemeClr>
                </a:solidFill>
              </a:rPr>
              <a:t>Interrogatoire </a:t>
            </a:r>
          </a:p>
        </p:txBody>
      </p:sp>
      <p:sp>
        <p:nvSpPr>
          <p:cNvPr id="4" name="Rectangle 3"/>
          <p:cNvSpPr/>
          <p:nvPr/>
        </p:nvSpPr>
        <p:spPr>
          <a:xfrm>
            <a:off x="323528" y="1700808"/>
            <a:ext cx="8439472" cy="1292662"/>
          </a:xfrm>
          <a:prstGeom prst="rect">
            <a:avLst/>
          </a:prstGeom>
        </p:spPr>
        <p:txBody>
          <a:bodyPr wrap="square">
            <a:spAutoFit/>
          </a:bodyPr>
          <a:lstStyle/>
          <a:p>
            <a:pPr marL="285750" indent="-285750">
              <a:buFont typeface="Wingdings" panose="05000000000000000000" pitchFamily="2" charset="2"/>
              <a:buChar char="Ø"/>
            </a:pPr>
            <a:r>
              <a:rPr lang="fr-FR" sz="2000" dirty="0" smtClean="0"/>
              <a:t>L’identité </a:t>
            </a:r>
            <a:r>
              <a:rPr lang="fr-FR" sz="2000" dirty="0"/>
              <a:t>du patient (âge, sexe, origine, statut matrimonial</a:t>
            </a:r>
            <a:r>
              <a:rPr lang="fr-FR" sz="2000" dirty="0" smtClean="0"/>
              <a:t>,…)</a:t>
            </a:r>
          </a:p>
          <a:p>
            <a:endParaRPr lang="fr-FR" sz="2000" dirty="0" smtClean="0"/>
          </a:p>
          <a:p>
            <a:pPr marL="285750" indent="-285750">
              <a:buFont typeface="Wingdings" panose="05000000000000000000" pitchFamily="2" charset="2"/>
              <a:buChar char="Ø"/>
            </a:pPr>
            <a:r>
              <a:rPr lang="fr-FR" sz="2000" b="1" dirty="0" smtClean="0">
                <a:solidFill>
                  <a:srgbClr val="C00000"/>
                </a:solidFill>
              </a:rPr>
              <a:t>L’interrogatoire professionnel:</a:t>
            </a:r>
          </a:p>
          <a:p>
            <a:endParaRPr lang="fr-FR" dirty="0"/>
          </a:p>
        </p:txBody>
      </p:sp>
      <p:sp>
        <p:nvSpPr>
          <p:cNvPr id="7" name="Espace réservé du contenu 2"/>
          <p:cNvSpPr txBox="1">
            <a:spLocks/>
          </p:cNvSpPr>
          <p:nvPr/>
        </p:nvSpPr>
        <p:spPr>
          <a:xfrm>
            <a:off x="755576" y="2347139"/>
            <a:ext cx="8187952" cy="3456384"/>
          </a:xfrm>
          <a:prstGeom prst="rect">
            <a:avLst/>
          </a:prstGeom>
        </p:spPr>
        <p:txBody>
          <a:bodyPr>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just">
              <a:buNone/>
            </a:pPr>
            <a:endParaRPr lang="fr-FR" sz="2000" dirty="0" smtClean="0"/>
          </a:p>
          <a:p>
            <a:pPr algn="just">
              <a:buFont typeface="Wingdings" panose="05000000000000000000" pitchFamily="2" charset="2"/>
              <a:buChar char="q"/>
            </a:pPr>
            <a:r>
              <a:rPr lang="fr-FR" sz="1800" dirty="0" smtClean="0"/>
              <a:t>Cadre de la consultation : VE, VP, VR, VS</a:t>
            </a:r>
          </a:p>
          <a:p>
            <a:pPr algn="just">
              <a:buFont typeface="Wingdings" panose="05000000000000000000" pitchFamily="2" charset="2"/>
              <a:buChar char="q"/>
            </a:pPr>
            <a:r>
              <a:rPr lang="fr-FR" sz="1800" dirty="0" smtClean="0"/>
              <a:t>La formation et le service national </a:t>
            </a:r>
          </a:p>
          <a:p>
            <a:pPr algn="just">
              <a:buFont typeface="Wingdings" panose="05000000000000000000" pitchFamily="2" charset="2"/>
              <a:buChar char="q"/>
            </a:pPr>
            <a:r>
              <a:rPr lang="fr-FR" sz="1800" dirty="0" smtClean="0"/>
              <a:t>Les professions successives tenues dans l’entreprise actuelle (fiche d’entreprise, fiche de poste).</a:t>
            </a:r>
          </a:p>
          <a:p>
            <a:pPr algn="just">
              <a:buFont typeface="Wingdings" panose="05000000000000000000" pitchFamily="2" charset="2"/>
              <a:buChar char="q"/>
            </a:pPr>
            <a:r>
              <a:rPr lang="fr-FR" sz="1800" dirty="0" smtClean="0"/>
              <a:t>Les activités professionnelles antérieures à l’entreprise actuelle</a:t>
            </a:r>
          </a:p>
          <a:p>
            <a:pPr algn="just">
              <a:buFont typeface="Wingdings" panose="05000000000000000000" pitchFamily="2" charset="2"/>
              <a:buChar char="q"/>
            </a:pPr>
            <a:r>
              <a:rPr lang="fr-FR" sz="1800" dirty="0" smtClean="0"/>
              <a:t>L’important est de repérer le secteur principal d’activité de l’entreprise (ou de l’établissement) et la profession (ou le type d’activité professionnelle) réellement exercée (produits, matériel, procédés, rythme de travail, horaire…).</a:t>
            </a:r>
          </a:p>
          <a:p>
            <a:pPr marL="0" indent="0" algn="just">
              <a:buNone/>
            </a:pPr>
            <a:endParaRPr lang="fr-FR" sz="1800" dirty="0" smtClean="0"/>
          </a:p>
          <a:p>
            <a:pPr marL="0" indent="0" algn="just">
              <a:buFont typeface="Wingdings"/>
              <a:buNone/>
            </a:pPr>
            <a:r>
              <a:rPr lang="fr-FR" sz="2400" dirty="0" smtClean="0"/>
              <a:t>                  </a:t>
            </a:r>
            <a:endParaRPr lang="fr-FR" sz="2400" dirty="0"/>
          </a:p>
        </p:txBody>
      </p:sp>
    </p:spTree>
    <p:extLst>
      <p:ext uri="{BB962C8B-B14F-4D97-AF65-F5344CB8AC3E}">
        <p14:creationId xmlns:p14="http://schemas.microsoft.com/office/powerpoint/2010/main" val="39655567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60648"/>
            <a:ext cx="8153400" cy="990600"/>
          </a:xfrm>
        </p:spPr>
        <p:txBody>
          <a:bodyPr>
            <a:normAutofit/>
          </a:bodyPr>
          <a:lstStyle/>
          <a:p>
            <a:r>
              <a:rPr lang="fr-FR" sz="3600" b="1" dirty="0">
                <a:solidFill>
                  <a:schemeClr val="accent2">
                    <a:lumMod val="75000"/>
                  </a:schemeClr>
                </a:solidFill>
              </a:rPr>
              <a:t>Interrogatoire </a:t>
            </a:r>
          </a:p>
        </p:txBody>
      </p:sp>
      <p:sp>
        <p:nvSpPr>
          <p:cNvPr id="6" name="Espace réservé du contenu 5"/>
          <p:cNvSpPr>
            <a:spLocks noGrp="1"/>
          </p:cNvSpPr>
          <p:nvPr>
            <p:ph sz="quarter" idx="1"/>
          </p:nvPr>
        </p:nvSpPr>
        <p:spPr>
          <a:xfrm>
            <a:off x="467544" y="1988840"/>
            <a:ext cx="8352928" cy="1944216"/>
          </a:xfrm>
        </p:spPr>
        <p:txBody>
          <a:bodyPr/>
          <a:lstStyle/>
          <a:p>
            <a:pPr>
              <a:buFont typeface="Wingdings" panose="05000000000000000000" pitchFamily="2" charset="2"/>
              <a:buChar char="Ø"/>
            </a:pPr>
            <a:r>
              <a:rPr lang="fr-FR" sz="2000" dirty="0" smtClean="0"/>
              <a:t>Antécédents familiaux et personnels médico-chirurgicaux</a:t>
            </a:r>
          </a:p>
          <a:p>
            <a:pPr>
              <a:buFont typeface="Wingdings" panose="05000000000000000000" pitchFamily="2" charset="2"/>
              <a:buChar char="Ø"/>
            </a:pPr>
            <a:r>
              <a:rPr lang="fr-FR" sz="2000" dirty="0" smtClean="0"/>
              <a:t>Habitudes toxiques (tabac, alcool, drogues,…..)</a:t>
            </a:r>
          </a:p>
          <a:p>
            <a:pPr>
              <a:buFont typeface="Wingdings" panose="05000000000000000000" pitchFamily="2" charset="2"/>
              <a:buChar char="Ø"/>
            </a:pPr>
            <a:r>
              <a:rPr lang="fr-FR" sz="2000" dirty="0" smtClean="0"/>
              <a:t>Les </a:t>
            </a:r>
            <a:r>
              <a:rPr lang="fr-FR" sz="2000" dirty="0"/>
              <a:t>allergies et les traitements en </a:t>
            </a:r>
            <a:r>
              <a:rPr lang="fr-FR" sz="2000" dirty="0" smtClean="0"/>
              <a:t>cours</a:t>
            </a:r>
          </a:p>
          <a:p>
            <a:pPr>
              <a:buFont typeface="Wingdings" panose="05000000000000000000" pitchFamily="2" charset="2"/>
              <a:buChar char="Ø"/>
            </a:pPr>
            <a:r>
              <a:rPr lang="fr-FR" sz="2000" dirty="0" smtClean="0"/>
              <a:t>Sport, loisirs, bricolage,…</a:t>
            </a:r>
          </a:p>
          <a:p>
            <a:pPr>
              <a:buFont typeface="Wingdings" panose="05000000000000000000" pitchFamily="2" charset="2"/>
              <a:buChar char="Ø"/>
            </a:pPr>
            <a:endParaRPr lang="fr-FR" dirty="0"/>
          </a:p>
        </p:txBody>
      </p:sp>
      <p:sp>
        <p:nvSpPr>
          <p:cNvPr id="7" name="ZoneTexte 6"/>
          <p:cNvSpPr txBox="1"/>
          <p:nvPr/>
        </p:nvSpPr>
        <p:spPr>
          <a:xfrm>
            <a:off x="464590" y="3719934"/>
            <a:ext cx="7416824" cy="1077218"/>
          </a:xfrm>
          <a:prstGeom prst="rect">
            <a:avLst/>
          </a:prstGeom>
          <a:noFill/>
        </p:spPr>
        <p:txBody>
          <a:bodyPr wrap="square" rtlCol="0">
            <a:spAutoFit/>
          </a:bodyPr>
          <a:lstStyle/>
          <a:p>
            <a:r>
              <a:rPr lang="fr-FR" sz="2000" dirty="0"/>
              <a:t>Ensuite, en fonction du cadre de la </a:t>
            </a:r>
            <a:r>
              <a:rPr lang="fr-FR" sz="2000" dirty="0" smtClean="0"/>
              <a:t>visite, et le motif de consultation il se renseigne sur:</a:t>
            </a:r>
          </a:p>
          <a:p>
            <a:endParaRPr lang="fr-FR" sz="2400" dirty="0"/>
          </a:p>
        </p:txBody>
      </p:sp>
      <p:sp>
        <p:nvSpPr>
          <p:cNvPr id="8" name="Rectangle 7"/>
          <p:cNvSpPr/>
          <p:nvPr/>
        </p:nvSpPr>
        <p:spPr>
          <a:xfrm>
            <a:off x="1040654" y="4509120"/>
            <a:ext cx="6264696" cy="1631216"/>
          </a:xfrm>
          <a:prstGeom prst="rect">
            <a:avLst/>
          </a:prstGeom>
        </p:spPr>
        <p:txBody>
          <a:bodyPr wrap="square">
            <a:spAutoFit/>
          </a:bodyPr>
          <a:lstStyle/>
          <a:p>
            <a:pPr marL="285750" indent="-285750">
              <a:buFont typeface="Wingdings" panose="05000000000000000000" pitchFamily="2" charset="2"/>
              <a:buChar char="ü"/>
            </a:pPr>
            <a:r>
              <a:rPr lang="fr-FR" sz="2000" dirty="0" smtClean="0"/>
              <a:t>La </a:t>
            </a:r>
            <a:r>
              <a:rPr lang="fr-FR" sz="2000" dirty="0"/>
              <a:t>description de la symptomatologie actuelle </a:t>
            </a:r>
            <a:endParaRPr lang="fr-FR" sz="2000" dirty="0" smtClean="0"/>
          </a:p>
          <a:p>
            <a:pPr marL="285750" indent="-285750">
              <a:buFont typeface="Wingdings" panose="05000000000000000000" pitchFamily="2" charset="2"/>
              <a:buChar char="ü"/>
            </a:pPr>
            <a:r>
              <a:rPr lang="fr-FR" sz="2000" dirty="0" smtClean="0"/>
              <a:t>Sa </a:t>
            </a:r>
            <a:r>
              <a:rPr lang="fr-FR" sz="2000" dirty="0"/>
              <a:t>date d’apparition</a:t>
            </a:r>
            <a:r>
              <a:rPr lang="fr-FR" sz="2000" dirty="0" smtClean="0"/>
              <a:t>, et sa chronologie </a:t>
            </a:r>
          </a:p>
          <a:p>
            <a:pPr marL="285750" indent="-285750">
              <a:buFont typeface="Wingdings" panose="05000000000000000000" pitchFamily="2" charset="2"/>
              <a:buChar char="ü"/>
            </a:pPr>
            <a:r>
              <a:rPr lang="fr-FR" sz="2000" dirty="0"/>
              <a:t>S</a:t>
            </a:r>
            <a:r>
              <a:rPr lang="fr-FR" sz="2000" dirty="0" smtClean="0"/>
              <a:t>a </a:t>
            </a:r>
            <a:r>
              <a:rPr lang="fr-FR" sz="2000" dirty="0"/>
              <a:t>gravité </a:t>
            </a:r>
            <a:endParaRPr lang="fr-FR" sz="2000" dirty="0" smtClean="0"/>
          </a:p>
          <a:p>
            <a:pPr marL="285750" indent="-285750">
              <a:buFont typeface="Wingdings" panose="05000000000000000000" pitchFamily="2" charset="2"/>
              <a:buChar char="ü"/>
            </a:pPr>
            <a:r>
              <a:rPr lang="fr-FR" sz="2000" dirty="0" smtClean="0"/>
              <a:t>Le </a:t>
            </a:r>
            <a:r>
              <a:rPr lang="fr-FR" sz="2000" dirty="0"/>
              <a:t>contexte déclenchant et les circonstances d’apparition</a:t>
            </a:r>
          </a:p>
          <a:p>
            <a:pPr marL="285750" indent="-285750">
              <a:buFont typeface="Wingdings" panose="05000000000000000000" pitchFamily="2" charset="2"/>
              <a:buChar char="ü"/>
            </a:pPr>
            <a:r>
              <a:rPr lang="fr-FR" sz="2000" dirty="0" smtClean="0"/>
              <a:t>Son </a:t>
            </a:r>
            <a:r>
              <a:rPr lang="fr-FR" sz="2000" dirty="0"/>
              <a:t>retentissement</a:t>
            </a:r>
          </a:p>
        </p:txBody>
      </p:sp>
    </p:spTree>
    <p:extLst>
      <p:ext uri="{BB962C8B-B14F-4D97-AF65-F5344CB8AC3E}">
        <p14:creationId xmlns:p14="http://schemas.microsoft.com/office/powerpoint/2010/main" val="38448086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0"/>
            <a:ext cx="5832648" cy="6858000"/>
          </a:xfrm>
          <a:prstGeom prst="rect">
            <a:avLst/>
          </a:prstGeom>
        </p:spPr>
      </p:pic>
    </p:spTree>
    <p:extLst>
      <p:ext uri="{BB962C8B-B14F-4D97-AF65-F5344CB8AC3E}">
        <p14:creationId xmlns:p14="http://schemas.microsoft.com/office/powerpoint/2010/main" val="1752474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547664" y="0"/>
            <a:ext cx="5832648" cy="6858000"/>
          </a:xfrm>
          <a:prstGeom prst="rect">
            <a:avLst/>
          </a:prstGeom>
        </p:spPr>
      </p:pic>
    </p:spTree>
    <p:extLst>
      <p:ext uri="{BB962C8B-B14F-4D97-AF65-F5344CB8AC3E}">
        <p14:creationId xmlns:p14="http://schemas.microsoft.com/office/powerpoint/2010/main" val="31356806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p:txBody>
          <a:bodyPr>
            <a:normAutofit/>
          </a:bodyPr>
          <a:lstStyle/>
          <a:p>
            <a:r>
              <a:rPr lang="fr-FR" sz="4300" b="1" dirty="0" smtClean="0">
                <a:solidFill>
                  <a:schemeClr val="accent2">
                    <a:lumMod val="75000"/>
                  </a:schemeClr>
                </a:solidFill>
                <a:latin typeface="+mn-lt"/>
                <a:ea typeface="+mn-ea"/>
                <a:cs typeface="+mn-cs"/>
              </a:rPr>
              <a:t>Les décisions d’aptitude</a:t>
            </a:r>
          </a:p>
        </p:txBody>
      </p:sp>
      <p:sp>
        <p:nvSpPr>
          <p:cNvPr id="4" name="ZoneTexte 3"/>
          <p:cNvSpPr txBox="1"/>
          <p:nvPr/>
        </p:nvSpPr>
        <p:spPr>
          <a:xfrm>
            <a:off x="971600" y="1916832"/>
            <a:ext cx="7488832" cy="369332"/>
          </a:xfrm>
          <a:prstGeom prst="rect">
            <a:avLst/>
          </a:prstGeom>
          <a:noFill/>
        </p:spPr>
        <p:txBody>
          <a:bodyPr wrap="square" rtlCol="0">
            <a:spAutoFit/>
          </a:bodyPr>
          <a:lstStyle/>
          <a:p>
            <a:r>
              <a:rPr lang="fr-FR" dirty="0" smtClean="0"/>
              <a:t>Conclusion des visites médicales          </a:t>
            </a:r>
            <a:r>
              <a:rPr lang="fr-FR" b="1" dirty="0" smtClean="0">
                <a:solidFill>
                  <a:srgbClr val="00B050"/>
                </a:solidFill>
              </a:rPr>
              <a:t>La détermination de l’aptitude médicale</a:t>
            </a:r>
            <a:endParaRPr lang="fr-FR" b="1" dirty="0">
              <a:solidFill>
                <a:srgbClr val="00B050"/>
              </a:solidFill>
            </a:endParaRPr>
          </a:p>
        </p:txBody>
      </p:sp>
      <p:sp>
        <p:nvSpPr>
          <p:cNvPr id="5" name="Flèche droite 4"/>
          <p:cNvSpPr/>
          <p:nvPr/>
        </p:nvSpPr>
        <p:spPr>
          <a:xfrm>
            <a:off x="4067944" y="1916832"/>
            <a:ext cx="36004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Double flèche verticale 6"/>
          <p:cNvSpPr/>
          <p:nvPr/>
        </p:nvSpPr>
        <p:spPr>
          <a:xfrm>
            <a:off x="6228184" y="2348880"/>
            <a:ext cx="288032" cy="57606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4355976" y="3140968"/>
            <a:ext cx="4248472" cy="923330"/>
          </a:xfrm>
          <a:prstGeom prst="rect">
            <a:avLst/>
          </a:prstGeom>
        </p:spPr>
        <p:txBody>
          <a:bodyPr wrap="square">
            <a:spAutoFit/>
          </a:bodyPr>
          <a:lstStyle/>
          <a:p>
            <a:pPr algn="ctr"/>
            <a:r>
              <a:rPr lang="fr-FR" b="1" dirty="0" smtClean="0"/>
              <a:t>la synthèse entre l’étude du poste de travail d’une part et l’examen médical de chaque travailleur d’autre part</a:t>
            </a:r>
            <a:endParaRPr lang="fr-FR" b="1" dirty="0"/>
          </a:p>
        </p:txBody>
      </p:sp>
      <p:grpSp>
        <p:nvGrpSpPr>
          <p:cNvPr id="9" name="Group 36"/>
          <p:cNvGrpSpPr>
            <a:grpSpLocks/>
          </p:cNvGrpSpPr>
          <p:nvPr/>
        </p:nvGrpSpPr>
        <p:grpSpPr bwMode="auto">
          <a:xfrm>
            <a:off x="1619672" y="4149080"/>
            <a:ext cx="4968552" cy="648072"/>
            <a:chOff x="1152" y="1248"/>
            <a:chExt cx="3408" cy="419"/>
          </a:xfrm>
        </p:grpSpPr>
        <p:grpSp>
          <p:nvGrpSpPr>
            <p:cNvPr id="10" name="Group 8"/>
            <p:cNvGrpSpPr>
              <a:grpSpLocks/>
            </p:cNvGrpSpPr>
            <p:nvPr/>
          </p:nvGrpSpPr>
          <p:grpSpPr bwMode="auto">
            <a:xfrm>
              <a:off x="1152" y="1248"/>
              <a:ext cx="480" cy="419"/>
              <a:chOff x="1110" y="2656"/>
              <a:chExt cx="1549" cy="1351"/>
            </a:xfrm>
          </p:grpSpPr>
          <p:sp>
            <p:nvSpPr>
              <p:cNvPr id="14" name="AutoShape 9"/>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pPr eaLnBrk="1" hangingPunct="1"/>
                <a:endParaRPr lang="fr-FR" altLang="fr-FR"/>
              </a:p>
            </p:txBody>
          </p:sp>
          <p:sp>
            <p:nvSpPr>
              <p:cNvPr id="15" name="AutoShape 10"/>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eaLnBrk="1" hangingPunct="1"/>
                <a:endParaRPr lang="fr-FR" altLang="fr-FR"/>
              </a:p>
            </p:txBody>
          </p:sp>
          <p:sp>
            <p:nvSpPr>
              <p:cNvPr id="16" name="AutoShape 11"/>
              <p:cNvSpPr>
                <a:spLocks noChangeArrowheads="1"/>
              </p:cNvSpPr>
              <p:nvPr/>
            </p:nvSpPr>
            <p:spPr bwMode="gray">
              <a:xfrm>
                <a:off x="1200" y="2737"/>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bg1"/>
                </a:solidFill>
                <a:miter lim="800000"/>
                <a:headEnd/>
                <a:tailEnd/>
              </a:ln>
              <a:effectLst/>
              <a:extLst/>
            </p:spPr>
            <p:txBody>
              <a:bodyPr wrap="none" anchor="ctr"/>
              <a:lstStyle/>
              <a:p>
                <a:pPr eaLnBrk="1" hangingPunct="1">
                  <a:defRPr/>
                </a:pPr>
                <a:endParaRPr lang="fr-FR">
                  <a:latin typeface="Arial" panose="020B0604020202020204" pitchFamily="34" charset="0"/>
                </a:endParaRPr>
              </a:p>
            </p:txBody>
          </p:sp>
        </p:grpSp>
        <p:sp>
          <p:nvSpPr>
            <p:cNvPr id="11" name="Line 16"/>
            <p:cNvSpPr>
              <a:spLocks noChangeShapeType="1"/>
            </p:cNvSpPr>
            <p:nvPr/>
          </p:nvSpPr>
          <p:spPr bwMode="auto">
            <a:xfrm>
              <a:off x="1536" y="1632"/>
              <a:ext cx="3024" cy="0"/>
            </a:xfrm>
            <a:prstGeom prst="line">
              <a:avLst/>
            </a:prstGeom>
            <a:noFill/>
            <a:ln w="25400">
              <a:solidFill>
                <a:schemeClr val="tx1"/>
              </a:solidFill>
              <a:prstDash val="sysDot"/>
              <a:round/>
              <a:headEnd/>
              <a:tailEnd type="oval" w="med" len="med"/>
            </a:ln>
          </p:spPr>
          <p:txBody>
            <a:bodyPr wrap="none" anchor="ctr"/>
            <a:lstStyle/>
            <a:p>
              <a:endParaRPr lang="fr-FR"/>
            </a:p>
          </p:txBody>
        </p:sp>
        <p:sp>
          <p:nvSpPr>
            <p:cNvPr id="12" name="Text Box 17"/>
            <p:cNvSpPr txBox="1">
              <a:spLocks noChangeArrowheads="1"/>
            </p:cNvSpPr>
            <p:nvPr/>
          </p:nvSpPr>
          <p:spPr bwMode="auto">
            <a:xfrm>
              <a:off x="2160" y="1296"/>
              <a:ext cx="515" cy="291"/>
            </a:xfrm>
            <a:prstGeom prst="rect">
              <a:avLst/>
            </a:prstGeom>
            <a:noFill/>
            <a:ln w="9525" algn="ctr">
              <a:noFill/>
              <a:miter lim="800000"/>
              <a:headEnd/>
              <a:tailEnd/>
            </a:ln>
          </p:spPr>
          <p:txBody>
            <a:bodyPr wrap="none">
              <a:spAutoFit/>
            </a:bodyPr>
            <a:lstStyle/>
            <a:p>
              <a:r>
                <a:rPr lang="en-US" altLang="zh-CN" sz="2400">
                  <a:ea typeface="宋体" pitchFamily="2" charset="-122"/>
                </a:rPr>
                <a:t>Apte</a:t>
              </a:r>
            </a:p>
          </p:txBody>
        </p:sp>
        <p:sp>
          <p:nvSpPr>
            <p:cNvPr id="13" name="Text Box 18"/>
            <p:cNvSpPr txBox="1">
              <a:spLocks noChangeArrowheads="1"/>
            </p:cNvSpPr>
            <p:nvPr/>
          </p:nvSpPr>
          <p:spPr bwMode="gray">
            <a:xfrm>
              <a:off x="1276" y="1310"/>
              <a:ext cx="223" cy="288"/>
            </a:xfrm>
            <a:prstGeom prst="rect">
              <a:avLst/>
            </a:prstGeom>
            <a:noFill/>
            <a:ln w="9525" algn="ctr">
              <a:noFill/>
              <a:miter lim="800000"/>
              <a:headEnd/>
              <a:tailEnd/>
            </a:ln>
          </p:spPr>
          <p:txBody>
            <a:bodyPr wrap="none">
              <a:spAutoFit/>
            </a:bodyPr>
            <a:lstStyle/>
            <a:p>
              <a:pPr algn="ctr"/>
              <a:r>
                <a:rPr lang="en-US" altLang="zh-CN" sz="2400" b="1">
                  <a:solidFill>
                    <a:schemeClr val="bg1"/>
                  </a:solidFill>
                  <a:ea typeface="宋体" pitchFamily="2" charset="-122"/>
                </a:rPr>
                <a:t>1</a:t>
              </a:r>
            </a:p>
          </p:txBody>
        </p:sp>
      </p:grpSp>
      <p:grpSp>
        <p:nvGrpSpPr>
          <p:cNvPr id="17" name="Group 37"/>
          <p:cNvGrpSpPr>
            <a:grpSpLocks/>
          </p:cNvGrpSpPr>
          <p:nvPr/>
        </p:nvGrpSpPr>
        <p:grpSpPr bwMode="auto">
          <a:xfrm>
            <a:off x="1619672" y="4869160"/>
            <a:ext cx="5040560" cy="665163"/>
            <a:chOff x="1152" y="1824"/>
            <a:chExt cx="3408" cy="419"/>
          </a:xfrm>
        </p:grpSpPr>
        <p:grpSp>
          <p:nvGrpSpPr>
            <p:cNvPr id="18" name="Group 12"/>
            <p:cNvGrpSpPr>
              <a:grpSpLocks/>
            </p:cNvGrpSpPr>
            <p:nvPr/>
          </p:nvGrpSpPr>
          <p:grpSpPr bwMode="auto">
            <a:xfrm>
              <a:off x="1152" y="1824"/>
              <a:ext cx="480" cy="419"/>
              <a:chOff x="3174" y="2656"/>
              <a:chExt cx="1549" cy="1351"/>
            </a:xfrm>
          </p:grpSpPr>
          <p:sp>
            <p:nvSpPr>
              <p:cNvPr id="22" name="AutoShape 13"/>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pPr eaLnBrk="1" hangingPunct="1"/>
                <a:endParaRPr lang="fr-FR" altLang="fr-FR"/>
              </a:p>
            </p:txBody>
          </p:sp>
          <p:sp>
            <p:nvSpPr>
              <p:cNvPr id="23" name="AutoShape 14"/>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eaLnBrk="1" hangingPunct="1"/>
                <a:endParaRPr lang="fr-FR" altLang="fr-FR"/>
              </a:p>
            </p:txBody>
          </p:sp>
          <p:sp>
            <p:nvSpPr>
              <p:cNvPr id="24" name="AutoShape 15"/>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bg1"/>
                </a:solidFill>
                <a:miter lim="800000"/>
                <a:headEnd/>
                <a:tailEnd/>
              </a:ln>
              <a:effectLst/>
              <a:extLst/>
            </p:spPr>
            <p:txBody>
              <a:bodyPr wrap="none" anchor="ctr"/>
              <a:lstStyle/>
              <a:p>
                <a:pPr eaLnBrk="1" hangingPunct="1">
                  <a:defRPr/>
                </a:pPr>
                <a:endParaRPr lang="fr-FR">
                  <a:latin typeface="Arial" panose="020B0604020202020204" pitchFamily="34" charset="0"/>
                </a:endParaRPr>
              </a:p>
            </p:txBody>
          </p:sp>
        </p:grpSp>
        <p:sp>
          <p:nvSpPr>
            <p:cNvPr id="19" name="Line 19"/>
            <p:cNvSpPr>
              <a:spLocks noChangeShapeType="1"/>
            </p:cNvSpPr>
            <p:nvPr/>
          </p:nvSpPr>
          <p:spPr bwMode="auto">
            <a:xfrm>
              <a:off x="1536" y="2208"/>
              <a:ext cx="3024" cy="0"/>
            </a:xfrm>
            <a:prstGeom prst="line">
              <a:avLst/>
            </a:prstGeom>
            <a:noFill/>
            <a:ln w="25400">
              <a:solidFill>
                <a:schemeClr val="tx1"/>
              </a:solidFill>
              <a:prstDash val="sysDot"/>
              <a:round/>
              <a:headEnd/>
              <a:tailEnd type="oval" w="med" len="med"/>
            </a:ln>
          </p:spPr>
          <p:txBody>
            <a:bodyPr wrap="none" anchor="ctr"/>
            <a:lstStyle/>
            <a:p>
              <a:endParaRPr lang="fr-FR"/>
            </a:p>
          </p:txBody>
        </p:sp>
        <p:sp>
          <p:nvSpPr>
            <p:cNvPr id="20" name="Text Box 20"/>
            <p:cNvSpPr txBox="1">
              <a:spLocks noChangeArrowheads="1"/>
            </p:cNvSpPr>
            <p:nvPr/>
          </p:nvSpPr>
          <p:spPr bwMode="auto">
            <a:xfrm>
              <a:off x="2160" y="1872"/>
              <a:ext cx="1679" cy="291"/>
            </a:xfrm>
            <a:prstGeom prst="rect">
              <a:avLst/>
            </a:prstGeom>
            <a:noFill/>
            <a:ln w="9525" algn="ctr">
              <a:noFill/>
              <a:miter lim="800000"/>
              <a:headEnd/>
              <a:tailEnd/>
            </a:ln>
          </p:spPr>
          <p:txBody>
            <a:bodyPr wrap="none">
              <a:spAutoFit/>
            </a:bodyPr>
            <a:lstStyle/>
            <a:p>
              <a:r>
                <a:rPr lang="en-US" altLang="zh-CN" sz="2400" dirty="0" err="1">
                  <a:ea typeface="宋体" pitchFamily="2" charset="-122"/>
                </a:rPr>
                <a:t>Apte</a:t>
              </a:r>
              <a:r>
                <a:rPr lang="en-US" altLang="zh-CN" sz="2400" dirty="0">
                  <a:ea typeface="宋体" pitchFamily="2" charset="-122"/>
                </a:rPr>
                <a:t> avec </a:t>
              </a:r>
              <a:r>
                <a:rPr lang="en-US" altLang="zh-CN" sz="2400" dirty="0" err="1">
                  <a:ea typeface="宋体" pitchFamily="2" charset="-122"/>
                </a:rPr>
                <a:t>réserve</a:t>
              </a:r>
              <a:endParaRPr lang="en-US" altLang="zh-CN" sz="2400" dirty="0">
                <a:ea typeface="宋体" pitchFamily="2" charset="-122"/>
              </a:endParaRPr>
            </a:p>
          </p:txBody>
        </p:sp>
        <p:sp>
          <p:nvSpPr>
            <p:cNvPr id="21" name="Text Box 21"/>
            <p:cNvSpPr txBox="1">
              <a:spLocks noChangeArrowheads="1"/>
            </p:cNvSpPr>
            <p:nvPr/>
          </p:nvSpPr>
          <p:spPr bwMode="gray">
            <a:xfrm>
              <a:off x="1276" y="1886"/>
              <a:ext cx="223" cy="288"/>
            </a:xfrm>
            <a:prstGeom prst="rect">
              <a:avLst/>
            </a:prstGeom>
            <a:noFill/>
            <a:ln w="9525" algn="ctr">
              <a:noFill/>
              <a:miter lim="800000"/>
              <a:headEnd/>
              <a:tailEnd/>
            </a:ln>
          </p:spPr>
          <p:txBody>
            <a:bodyPr wrap="none">
              <a:spAutoFit/>
            </a:bodyPr>
            <a:lstStyle/>
            <a:p>
              <a:pPr algn="ctr"/>
              <a:r>
                <a:rPr lang="en-US" altLang="zh-CN" sz="2400" b="1" dirty="0">
                  <a:solidFill>
                    <a:schemeClr val="bg1"/>
                  </a:solidFill>
                  <a:ea typeface="宋体" pitchFamily="2" charset="-122"/>
                </a:rPr>
                <a:t>2</a:t>
              </a:r>
            </a:p>
          </p:txBody>
        </p:sp>
      </p:grpSp>
      <p:grpSp>
        <p:nvGrpSpPr>
          <p:cNvPr id="25" name="Group 38"/>
          <p:cNvGrpSpPr>
            <a:grpSpLocks/>
          </p:cNvGrpSpPr>
          <p:nvPr/>
        </p:nvGrpSpPr>
        <p:grpSpPr bwMode="auto">
          <a:xfrm>
            <a:off x="1619672" y="5589240"/>
            <a:ext cx="5040560" cy="665163"/>
            <a:chOff x="1152" y="2386"/>
            <a:chExt cx="3408" cy="419"/>
          </a:xfrm>
        </p:grpSpPr>
        <p:grpSp>
          <p:nvGrpSpPr>
            <p:cNvPr id="26" name="Group 22"/>
            <p:cNvGrpSpPr>
              <a:grpSpLocks/>
            </p:cNvGrpSpPr>
            <p:nvPr/>
          </p:nvGrpSpPr>
          <p:grpSpPr bwMode="auto">
            <a:xfrm>
              <a:off x="1152" y="2386"/>
              <a:ext cx="480" cy="419"/>
              <a:chOff x="1110" y="2656"/>
              <a:chExt cx="1549" cy="1351"/>
            </a:xfrm>
          </p:grpSpPr>
          <p:sp>
            <p:nvSpPr>
              <p:cNvPr id="30" name="AutoShape 23"/>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pPr eaLnBrk="1" hangingPunct="1"/>
                <a:endParaRPr lang="fr-FR" altLang="fr-FR"/>
              </a:p>
            </p:txBody>
          </p:sp>
          <p:sp>
            <p:nvSpPr>
              <p:cNvPr id="31" name="AutoShape 24"/>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eaLnBrk="1" hangingPunct="1"/>
                <a:endParaRPr lang="fr-FR" altLang="fr-FR"/>
              </a:p>
            </p:txBody>
          </p:sp>
          <p:sp>
            <p:nvSpPr>
              <p:cNvPr id="32" name="AutoShape 25"/>
              <p:cNvSpPr>
                <a:spLocks noChangeArrowheads="1"/>
              </p:cNvSpPr>
              <p:nvPr/>
            </p:nvSpPr>
            <p:spPr bwMode="gray">
              <a:xfrm>
                <a:off x="1200" y="2737"/>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bg1"/>
                </a:solidFill>
                <a:miter lim="800000"/>
                <a:headEnd/>
                <a:tailEnd/>
              </a:ln>
              <a:effectLst/>
              <a:extLst/>
            </p:spPr>
            <p:txBody>
              <a:bodyPr wrap="none" anchor="ctr"/>
              <a:lstStyle/>
              <a:p>
                <a:pPr eaLnBrk="1" hangingPunct="1">
                  <a:defRPr/>
                </a:pPr>
                <a:endParaRPr lang="fr-FR">
                  <a:latin typeface="Arial" panose="020B0604020202020204" pitchFamily="34" charset="0"/>
                </a:endParaRPr>
              </a:p>
            </p:txBody>
          </p:sp>
        </p:grpSp>
        <p:sp>
          <p:nvSpPr>
            <p:cNvPr id="27" name="Line 30"/>
            <p:cNvSpPr>
              <a:spLocks noChangeShapeType="1"/>
            </p:cNvSpPr>
            <p:nvPr/>
          </p:nvSpPr>
          <p:spPr bwMode="auto">
            <a:xfrm>
              <a:off x="1536" y="2770"/>
              <a:ext cx="3024" cy="0"/>
            </a:xfrm>
            <a:prstGeom prst="line">
              <a:avLst/>
            </a:prstGeom>
            <a:noFill/>
            <a:ln w="25400">
              <a:solidFill>
                <a:schemeClr val="tx1"/>
              </a:solidFill>
              <a:prstDash val="sysDot"/>
              <a:round/>
              <a:headEnd/>
              <a:tailEnd type="oval" w="med" len="med"/>
            </a:ln>
          </p:spPr>
          <p:txBody>
            <a:bodyPr wrap="none" anchor="ctr"/>
            <a:lstStyle/>
            <a:p>
              <a:endParaRPr lang="fr-FR"/>
            </a:p>
          </p:txBody>
        </p:sp>
        <p:sp>
          <p:nvSpPr>
            <p:cNvPr id="28" name="Text Box 31"/>
            <p:cNvSpPr txBox="1">
              <a:spLocks noChangeArrowheads="1"/>
            </p:cNvSpPr>
            <p:nvPr/>
          </p:nvSpPr>
          <p:spPr bwMode="auto">
            <a:xfrm>
              <a:off x="2160" y="2434"/>
              <a:ext cx="1637" cy="291"/>
            </a:xfrm>
            <a:prstGeom prst="rect">
              <a:avLst/>
            </a:prstGeom>
            <a:noFill/>
            <a:ln w="9525" algn="ctr">
              <a:noFill/>
              <a:miter lim="800000"/>
              <a:headEnd/>
              <a:tailEnd/>
            </a:ln>
          </p:spPr>
          <p:txBody>
            <a:bodyPr wrap="none">
              <a:spAutoFit/>
            </a:bodyPr>
            <a:lstStyle/>
            <a:p>
              <a:r>
                <a:rPr lang="en-US" altLang="zh-CN" sz="2400">
                  <a:ea typeface="宋体" pitchFamily="2" charset="-122"/>
                </a:rPr>
                <a:t>Inapte temporaire</a:t>
              </a:r>
            </a:p>
          </p:txBody>
        </p:sp>
        <p:sp>
          <p:nvSpPr>
            <p:cNvPr id="29" name="Text Box 32"/>
            <p:cNvSpPr txBox="1">
              <a:spLocks noChangeArrowheads="1"/>
            </p:cNvSpPr>
            <p:nvPr/>
          </p:nvSpPr>
          <p:spPr bwMode="gray">
            <a:xfrm>
              <a:off x="1276" y="2448"/>
              <a:ext cx="223" cy="288"/>
            </a:xfrm>
            <a:prstGeom prst="rect">
              <a:avLst/>
            </a:prstGeom>
            <a:noFill/>
            <a:ln w="9525" algn="ctr">
              <a:noFill/>
              <a:miter lim="800000"/>
              <a:headEnd/>
              <a:tailEnd/>
            </a:ln>
          </p:spPr>
          <p:txBody>
            <a:bodyPr wrap="none">
              <a:spAutoFit/>
            </a:bodyPr>
            <a:lstStyle/>
            <a:p>
              <a:pPr algn="ctr"/>
              <a:r>
                <a:rPr lang="en-US" altLang="zh-CN" sz="2400" b="1">
                  <a:solidFill>
                    <a:schemeClr val="bg1"/>
                  </a:solidFill>
                  <a:ea typeface="宋体" pitchFamily="2" charset="-122"/>
                </a:rPr>
                <a:t>3</a:t>
              </a:r>
            </a:p>
          </p:txBody>
        </p:sp>
      </p:grpSp>
      <p:grpSp>
        <p:nvGrpSpPr>
          <p:cNvPr id="33" name="Group 39"/>
          <p:cNvGrpSpPr>
            <a:grpSpLocks/>
          </p:cNvGrpSpPr>
          <p:nvPr/>
        </p:nvGrpSpPr>
        <p:grpSpPr bwMode="auto">
          <a:xfrm>
            <a:off x="1619672" y="6192837"/>
            <a:ext cx="5112568" cy="665163"/>
            <a:chOff x="1152" y="2962"/>
            <a:chExt cx="3408" cy="419"/>
          </a:xfrm>
        </p:grpSpPr>
        <p:grpSp>
          <p:nvGrpSpPr>
            <p:cNvPr id="34" name="Group 26"/>
            <p:cNvGrpSpPr>
              <a:grpSpLocks/>
            </p:cNvGrpSpPr>
            <p:nvPr/>
          </p:nvGrpSpPr>
          <p:grpSpPr bwMode="auto">
            <a:xfrm>
              <a:off x="1152" y="2962"/>
              <a:ext cx="480" cy="419"/>
              <a:chOff x="3174" y="2656"/>
              <a:chExt cx="1549" cy="1351"/>
            </a:xfrm>
          </p:grpSpPr>
          <p:sp>
            <p:nvSpPr>
              <p:cNvPr id="38" name="AutoShape 27"/>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pPr eaLnBrk="1" hangingPunct="1"/>
                <a:endParaRPr lang="fr-FR" altLang="fr-FR"/>
              </a:p>
            </p:txBody>
          </p:sp>
          <p:sp>
            <p:nvSpPr>
              <p:cNvPr id="39" name="AutoShape 28"/>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eaLnBrk="1" hangingPunct="1"/>
                <a:endParaRPr lang="fr-FR" altLang="fr-FR"/>
              </a:p>
            </p:txBody>
          </p:sp>
          <p:sp>
            <p:nvSpPr>
              <p:cNvPr id="40" name="AutoShape 29"/>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bg1"/>
                </a:solidFill>
                <a:miter lim="800000"/>
                <a:headEnd/>
                <a:tailEnd/>
              </a:ln>
              <a:effectLst/>
              <a:extLst/>
            </p:spPr>
            <p:txBody>
              <a:bodyPr wrap="none" anchor="ctr"/>
              <a:lstStyle/>
              <a:p>
                <a:pPr eaLnBrk="1" hangingPunct="1">
                  <a:defRPr/>
                </a:pPr>
                <a:endParaRPr lang="fr-FR">
                  <a:latin typeface="Arial" panose="020B0604020202020204" pitchFamily="34" charset="0"/>
                </a:endParaRPr>
              </a:p>
            </p:txBody>
          </p:sp>
        </p:grpSp>
        <p:sp>
          <p:nvSpPr>
            <p:cNvPr id="35" name="Line 33"/>
            <p:cNvSpPr>
              <a:spLocks noChangeShapeType="1"/>
            </p:cNvSpPr>
            <p:nvPr/>
          </p:nvSpPr>
          <p:spPr bwMode="auto">
            <a:xfrm>
              <a:off x="1536" y="3346"/>
              <a:ext cx="3024" cy="0"/>
            </a:xfrm>
            <a:prstGeom prst="line">
              <a:avLst/>
            </a:prstGeom>
            <a:noFill/>
            <a:ln w="25400">
              <a:solidFill>
                <a:schemeClr val="tx1"/>
              </a:solidFill>
              <a:prstDash val="sysDot"/>
              <a:round/>
              <a:headEnd/>
              <a:tailEnd type="oval" w="med" len="med"/>
            </a:ln>
          </p:spPr>
          <p:txBody>
            <a:bodyPr wrap="none" anchor="ctr"/>
            <a:lstStyle/>
            <a:p>
              <a:endParaRPr lang="fr-FR"/>
            </a:p>
          </p:txBody>
        </p:sp>
        <p:sp>
          <p:nvSpPr>
            <p:cNvPr id="36" name="Text Box 34"/>
            <p:cNvSpPr txBox="1">
              <a:spLocks noChangeArrowheads="1"/>
            </p:cNvSpPr>
            <p:nvPr/>
          </p:nvSpPr>
          <p:spPr bwMode="auto">
            <a:xfrm>
              <a:off x="2160" y="3010"/>
              <a:ext cx="1324" cy="291"/>
            </a:xfrm>
            <a:prstGeom prst="rect">
              <a:avLst/>
            </a:prstGeom>
            <a:noFill/>
            <a:ln w="9525" algn="ctr">
              <a:noFill/>
              <a:miter lim="800000"/>
              <a:headEnd/>
              <a:tailEnd/>
            </a:ln>
          </p:spPr>
          <p:txBody>
            <a:bodyPr wrap="none">
              <a:spAutoFit/>
            </a:bodyPr>
            <a:lstStyle/>
            <a:p>
              <a:r>
                <a:rPr lang="en-US" altLang="zh-CN" sz="2400">
                  <a:ea typeface="宋体" pitchFamily="2" charset="-122"/>
                </a:rPr>
                <a:t>Inapte definitif</a:t>
              </a:r>
            </a:p>
          </p:txBody>
        </p:sp>
        <p:sp>
          <p:nvSpPr>
            <p:cNvPr id="37" name="Text Box 35"/>
            <p:cNvSpPr txBox="1">
              <a:spLocks noChangeArrowheads="1"/>
            </p:cNvSpPr>
            <p:nvPr/>
          </p:nvSpPr>
          <p:spPr bwMode="gray">
            <a:xfrm>
              <a:off x="1276" y="3024"/>
              <a:ext cx="223" cy="288"/>
            </a:xfrm>
            <a:prstGeom prst="rect">
              <a:avLst/>
            </a:prstGeom>
            <a:noFill/>
            <a:ln w="9525" algn="ctr">
              <a:noFill/>
              <a:miter lim="800000"/>
              <a:headEnd/>
              <a:tailEnd/>
            </a:ln>
          </p:spPr>
          <p:txBody>
            <a:bodyPr wrap="none">
              <a:spAutoFit/>
            </a:bodyPr>
            <a:lstStyle/>
            <a:p>
              <a:pPr algn="ctr"/>
              <a:r>
                <a:rPr lang="en-US" altLang="zh-CN" sz="2400" b="1">
                  <a:solidFill>
                    <a:schemeClr val="bg1"/>
                  </a:solidFill>
                  <a:ea typeface="宋体" pitchFamily="2" charset="-122"/>
                </a:rPr>
                <a:t>4</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normAutofit/>
          </a:bodyPr>
          <a:lstStyle/>
          <a:p>
            <a:r>
              <a:rPr lang="fr-FR" sz="4300" b="1" dirty="0" smtClean="0">
                <a:solidFill>
                  <a:schemeClr val="accent2">
                    <a:lumMod val="75000"/>
                  </a:schemeClr>
                </a:solidFill>
                <a:latin typeface="+mn-lt"/>
                <a:ea typeface="+mn-ea"/>
                <a:cs typeface="+mn-cs"/>
              </a:rPr>
              <a:t>Plan</a:t>
            </a:r>
          </a:p>
        </p:txBody>
      </p:sp>
      <p:graphicFrame>
        <p:nvGraphicFramePr>
          <p:cNvPr id="5" name="Espace réservé du contenu 4"/>
          <p:cNvGraphicFramePr>
            <a:graphicFrameLocks noGrp="1"/>
          </p:cNvGraphicFramePr>
          <p:nvPr>
            <p:ph sz="quarter" idx="1"/>
            <p:extLst>
              <p:ext uri="{D42A27DB-BD31-4B8C-83A1-F6EECF244321}">
                <p14:modId xmlns:p14="http://schemas.microsoft.com/office/powerpoint/2010/main" val="1939714964"/>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755576" y="908720"/>
            <a:ext cx="7488832" cy="2031325"/>
          </a:xfrm>
          <a:prstGeom prst="rect">
            <a:avLst/>
          </a:prstGeom>
          <a:noFill/>
        </p:spPr>
        <p:txBody>
          <a:bodyPr wrap="square" rtlCol="0">
            <a:spAutoFit/>
          </a:bodyPr>
          <a:lstStyle/>
          <a:p>
            <a:pPr algn="just"/>
            <a:r>
              <a:rPr lang="fr-FR" b="1" dirty="0" smtClean="0"/>
              <a:t>Situation 01:</a:t>
            </a:r>
            <a:r>
              <a:rPr lang="fr-FR" dirty="0" smtClean="0"/>
              <a:t> Mr C.A, âgé de 35 ans, occupant le poste d’ouvrier spécialisé dans une entreprise d’électrification. En plus de ces tâches habituelles (travail au sol), il intervient de temps en temps pour assister le monteur de lignes électriques (travail en hauteur). Lors de la visite périodique (le 24/09/2023), nous avons constaté un vertige d’origine vestibulaire. Quelle serait votre décision d’aptitude </a:t>
            </a:r>
            <a:r>
              <a:rPr lang="fr-FR" dirty="0">
                <a:solidFill>
                  <a:srgbClr val="152C5B"/>
                </a:solidFill>
                <a:latin typeface="ibm plex sans"/>
              </a:rPr>
              <a:t>?</a:t>
            </a:r>
          </a:p>
          <a:p>
            <a:pPr algn="just"/>
            <a:endParaRPr lang="fr-FR" dirty="0"/>
          </a:p>
        </p:txBody>
      </p:sp>
      <p:sp>
        <p:nvSpPr>
          <p:cNvPr id="4" name="ZoneTexte 3"/>
          <p:cNvSpPr txBox="1"/>
          <p:nvPr/>
        </p:nvSpPr>
        <p:spPr>
          <a:xfrm>
            <a:off x="899592" y="3429000"/>
            <a:ext cx="7344816" cy="1477328"/>
          </a:xfrm>
          <a:prstGeom prst="rect">
            <a:avLst/>
          </a:prstGeom>
          <a:noFill/>
        </p:spPr>
        <p:txBody>
          <a:bodyPr wrap="square" rtlCol="0">
            <a:spAutoFit/>
          </a:bodyPr>
          <a:lstStyle/>
          <a:p>
            <a:pPr algn="just"/>
            <a:r>
              <a:rPr lang="fr-FR" b="1" dirty="0" smtClean="0"/>
              <a:t>Situation 02 : </a:t>
            </a:r>
            <a:r>
              <a:rPr lang="fr-FR" dirty="0" smtClean="0"/>
              <a:t>Mr R.C, âgé de 45ans, occupant le poste de conducteur VL, aux antécédents de myopie bilatérale, et qui a bénéficié d’une chirurgie au laser. Il a </a:t>
            </a:r>
            <a:r>
              <a:rPr lang="fr-FR" dirty="0"/>
              <a:t>des verres correcteurs mais très rarement </a:t>
            </a:r>
            <a:r>
              <a:rPr lang="fr-FR" dirty="0" smtClean="0"/>
              <a:t>portés. Un avis d’ophtalmologie a été demandé et : Mr R.C est stable avec les verres correcteurs (AV avec correction 08/10 OD+OG). </a:t>
            </a:r>
            <a:r>
              <a:rPr lang="fr-FR" dirty="0">
                <a:solidFill>
                  <a:prstClr val="black"/>
                </a:solidFill>
              </a:rPr>
              <a:t>Quelle serait votre décision d’aptitude </a:t>
            </a:r>
            <a:r>
              <a:rPr lang="fr-FR" dirty="0">
                <a:solidFill>
                  <a:srgbClr val="152C5B"/>
                </a:solidFill>
                <a:latin typeface="ibm plex sans"/>
              </a:rPr>
              <a:t>?</a:t>
            </a:r>
            <a:endParaRPr lang="fr-FR" b="1" dirty="0"/>
          </a:p>
        </p:txBody>
      </p:sp>
    </p:spTree>
    <p:extLst>
      <p:ext uri="{BB962C8B-B14F-4D97-AF65-F5344CB8AC3E}">
        <p14:creationId xmlns:p14="http://schemas.microsoft.com/office/powerpoint/2010/main" val="11491371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467544" y="188640"/>
            <a:ext cx="8153400" cy="990600"/>
          </a:xfrm>
        </p:spPr>
        <p:txBody>
          <a:bodyPr>
            <a:normAutofit/>
          </a:bodyPr>
          <a:lstStyle/>
          <a:p>
            <a:r>
              <a:rPr lang="fr-FR" sz="4800" b="1" dirty="0" smtClean="0">
                <a:solidFill>
                  <a:schemeClr val="accent2">
                    <a:lumMod val="75000"/>
                  </a:schemeClr>
                </a:solidFill>
                <a:latin typeface="+mn-lt"/>
                <a:ea typeface="+mn-ea"/>
                <a:cs typeface="+mn-cs"/>
              </a:rPr>
              <a:t>Conclusion</a:t>
            </a:r>
            <a:r>
              <a:rPr lang="fr-FR" dirty="0" smtClean="0"/>
              <a:t> </a:t>
            </a:r>
            <a:endParaRPr lang="fr-FR" dirty="0"/>
          </a:p>
        </p:txBody>
      </p:sp>
      <p:sp>
        <p:nvSpPr>
          <p:cNvPr id="1025" name="Rectangle 1"/>
          <p:cNvSpPr>
            <a:spLocks noChangeArrowheads="1"/>
          </p:cNvSpPr>
          <p:nvPr/>
        </p:nvSpPr>
        <p:spPr bwMode="auto">
          <a:xfrm>
            <a:off x="323528" y="2060848"/>
            <a:ext cx="806489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effectLst/>
                <a:latin typeface="Calibri" pitchFamily="34" charset="0"/>
                <a:ea typeface="Calibri" pitchFamily="34" charset="0"/>
                <a:cs typeface="Times New Roman" pitchFamily="18" charset="0"/>
              </a:rPr>
              <a:t>L’aptitude est l’aboutissement d’une démarche diagnostic qui tient compte de l’état de santé de l’individu et du poste de travail, le médecin du travail ne fondera pas sa décision d’aptitude ou d’inaptitude simplement sur  l’évaluation de l’état de santé du salarié, mais il prendra  en compte le risque  au poste et le danger de la perte de l’emploi  que cette décision pourra entrainer.</a:t>
            </a:r>
            <a:endParaRPr kumimoji="0" lang="fr-FR" sz="3600" b="0" i="0" u="none" strike="noStrike" cap="none" normalizeH="0" baseline="0" dirty="0" smtClean="0">
              <a:ln>
                <a:noFill/>
              </a:ln>
              <a:effectLst/>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323528" y="260648"/>
            <a:ext cx="8153400" cy="990600"/>
          </a:xfrm>
        </p:spPr>
        <p:txBody>
          <a:bodyPr>
            <a:normAutofit/>
          </a:bodyPr>
          <a:lstStyle/>
          <a:p>
            <a:r>
              <a:rPr lang="fr-FR" sz="4800" b="1" dirty="0" smtClean="0">
                <a:solidFill>
                  <a:schemeClr val="accent2">
                    <a:lumMod val="75000"/>
                  </a:schemeClr>
                </a:solidFill>
                <a:latin typeface="+mn-lt"/>
                <a:ea typeface="+mn-ea"/>
                <a:cs typeface="+mn-cs"/>
              </a:rPr>
              <a:t>Bibliographie</a:t>
            </a:r>
            <a:r>
              <a:rPr lang="fr-FR" dirty="0" smtClean="0"/>
              <a:t> </a:t>
            </a:r>
            <a:endParaRPr lang="fr-FR" dirty="0"/>
          </a:p>
        </p:txBody>
      </p:sp>
      <p:sp>
        <p:nvSpPr>
          <p:cNvPr id="32769" name="Rectangle 1"/>
          <p:cNvSpPr>
            <a:spLocks noChangeArrowheads="1"/>
          </p:cNvSpPr>
          <p:nvPr/>
        </p:nvSpPr>
        <p:spPr bwMode="auto">
          <a:xfrm>
            <a:off x="395536" y="1992760"/>
            <a:ext cx="8136904"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1. </a:t>
            </a:r>
            <a:r>
              <a:rPr kumimoji="0" lang="fr-FR" sz="20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Fyad.A</a:t>
            </a:r>
            <a:r>
              <a:rPr kumimoji="0" lang="fr-FR"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fr-FR"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fr-FR" sz="2000" b="0" i="1" u="none" strike="noStrike" cap="none" normalizeH="0" baseline="0" dirty="0" smtClean="0">
                <a:ln>
                  <a:noFill/>
                </a:ln>
                <a:solidFill>
                  <a:schemeClr val="tx1"/>
                </a:solidFill>
                <a:effectLst/>
                <a:latin typeface="Calibri" pitchFamily="34" charset="0"/>
                <a:ea typeface="Calibri" pitchFamily="34" charset="0"/>
                <a:cs typeface="Arial" pitchFamily="34" charset="0"/>
              </a:rPr>
              <a:t>le manuel du module MED 449. </a:t>
            </a:r>
            <a:r>
              <a:rPr kumimoji="0" lang="fr-FR"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2005.</a:t>
            </a:r>
            <a:endParaRPr kumimoji="0" lang="fr-FR"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2. </a:t>
            </a:r>
            <a:r>
              <a:rPr kumimoji="0" lang="fr-FR" sz="20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JORADP.n°</a:t>
            </a:r>
            <a:r>
              <a:rPr kumimoji="0" lang="fr-FR"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33.</a:t>
            </a:r>
            <a:r>
              <a:rPr kumimoji="0" lang="fr-FR"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Décret exécutif 93-120 du 15/05/1993 relatif à l'organisation de la médecine du travail. 19 Mai 1993.</a:t>
            </a:r>
            <a:endParaRPr kumimoji="0" lang="fr-FR"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3. </a:t>
            </a:r>
            <a:r>
              <a:rPr kumimoji="0" lang="fr-FR" sz="20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JORADP.n°</a:t>
            </a:r>
            <a:r>
              <a:rPr kumimoji="0" lang="fr-FR"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21.</a:t>
            </a:r>
            <a:r>
              <a:rPr kumimoji="0" lang="fr-FR"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Arrêté interministériel du 16 octobre2001 fixant le contenu et les modalités d'établissement et de tenue des documents obligatoirement </a:t>
            </a:r>
            <a:r>
              <a:rPr kumimoji="0" lang="fr-FR"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etablis</a:t>
            </a:r>
            <a:r>
              <a:rPr kumimoji="0" lang="fr-FR"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par le </a:t>
            </a:r>
            <a:r>
              <a:rPr kumimoji="0" lang="fr-FR"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medecin</a:t>
            </a:r>
            <a:r>
              <a:rPr kumimoji="0" lang="fr-FR"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du travail. 27/03/2002.</a:t>
            </a:r>
            <a:endParaRPr kumimoji="0" lang="fr-FR" sz="3600" b="0" i="0" u="none" strike="noStrike" cap="none" normalizeH="0" baseline="0" dirty="0" smtClean="0">
              <a:ln>
                <a:noFill/>
              </a:ln>
              <a:solidFill>
                <a:schemeClr val="tx1"/>
              </a:solidFill>
              <a:effectLst/>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612648" y="1556792"/>
            <a:ext cx="8279832" cy="5301208"/>
          </a:xfrm>
        </p:spPr>
        <p:txBody>
          <a:bodyPr/>
          <a:lstStyle/>
          <a:p>
            <a:pPr marL="0" indent="0">
              <a:buNone/>
              <a:defRPr/>
            </a:pPr>
            <a:endParaRPr lang="fr-FR" sz="3200" dirty="0" smtClean="0"/>
          </a:p>
          <a:p>
            <a:pPr marL="0" indent="0">
              <a:buNone/>
              <a:defRPr/>
            </a:pPr>
            <a:r>
              <a:rPr lang="fr-FR" sz="3200" dirty="0" smtClean="0"/>
              <a:t>La </a:t>
            </a:r>
            <a:r>
              <a:rPr lang="fr-FR" sz="3200" dirty="0"/>
              <a:t>détermination de </a:t>
            </a:r>
            <a:r>
              <a:rPr lang="fr-FR" sz="3200" b="1" dirty="0"/>
              <a:t>l’aptitude au travail </a:t>
            </a:r>
            <a:r>
              <a:rPr lang="fr-FR" sz="3200" dirty="0"/>
              <a:t>est une </a:t>
            </a:r>
            <a:r>
              <a:rPr lang="fr-FR" sz="3200" b="1" dirty="0"/>
              <a:t>prérogative</a:t>
            </a:r>
            <a:r>
              <a:rPr lang="fr-FR" sz="3200" dirty="0"/>
              <a:t> du médecin du </a:t>
            </a:r>
            <a:r>
              <a:rPr lang="fr-FR" sz="3200" dirty="0" smtClean="0"/>
              <a:t>travail</a:t>
            </a:r>
            <a:endParaRPr lang="fr-FR" altLang="zh-CN" sz="2400" dirty="0" smtClean="0">
              <a:solidFill>
                <a:srgbClr val="080808"/>
              </a:solidFill>
              <a:ea typeface="宋体" panose="02010600030101010101" pitchFamily="2" charset="-122"/>
            </a:endParaRPr>
          </a:p>
          <a:p>
            <a:pPr marL="0" indent="0">
              <a:buNone/>
              <a:defRPr/>
            </a:pPr>
            <a:endParaRPr lang="fr-FR" altLang="zh-CN" sz="2400" dirty="0" smtClean="0">
              <a:solidFill>
                <a:srgbClr val="080808"/>
              </a:solidFill>
              <a:ea typeface="宋体" panose="02010600030101010101" pitchFamily="2" charset="-122"/>
            </a:endParaRPr>
          </a:p>
          <a:p>
            <a:pPr marL="0" indent="0">
              <a:buNone/>
              <a:defRPr/>
            </a:pPr>
            <a:r>
              <a:rPr lang="fr-FR" altLang="zh-CN" sz="3200" dirty="0" smtClean="0">
                <a:solidFill>
                  <a:srgbClr val="080808"/>
                </a:solidFill>
                <a:ea typeface="宋体" panose="02010600030101010101" pitchFamily="2" charset="-122"/>
              </a:rPr>
              <a:t>Les missions du médecin du travail sont double:</a:t>
            </a:r>
          </a:p>
          <a:p>
            <a:pPr>
              <a:buFont typeface="Wingdings" pitchFamily="2" charset="2"/>
              <a:buChar char="ü"/>
              <a:defRPr/>
            </a:pPr>
            <a:r>
              <a:rPr lang="fr-FR" altLang="zh-CN" sz="3200" b="1" dirty="0" smtClean="0">
                <a:solidFill>
                  <a:srgbClr val="080808"/>
                </a:solidFill>
                <a:ea typeface="宋体" panose="02010600030101010101" pitchFamily="2" charset="-122"/>
              </a:rPr>
              <a:t>préventive</a:t>
            </a:r>
            <a:r>
              <a:rPr lang="fr-FR" altLang="zh-CN" sz="3200" dirty="0" smtClean="0">
                <a:solidFill>
                  <a:srgbClr val="080808"/>
                </a:solidFill>
                <a:ea typeface="宋体" panose="02010600030101010101" pitchFamily="2" charset="-122"/>
              </a:rPr>
              <a:t> essentiellement </a:t>
            </a:r>
          </a:p>
          <a:p>
            <a:pPr>
              <a:buFont typeface="Wingdings" pitchFamily="2" charset="2"/>
              <a:buChar char="ü"/>
              <a:defRPr/>
            </a:pPr>
            <a:r>
              <a:rPr lang="fr-FR" altLang="zh-CN" sz="3200" dirty="0" smtClean="0">
                <a:solidFill>
                  <a:srgbClr val="080808"/>
                </a:solidFill>
                <a:ea typeface="宋体" panose="02010600030101010101" pitchFamily="2" charset="-122"/>
              </a:rPr>
              <a:t>curative accessoirement</a:t>
            </a:r>
            <a:endParaRPr lang="fr-FR" sz="3200" dirty="0"/>
          </a:p>
        </p:txBody>
      </p:sp>
      <p:sp>
        <p:nvSpPr>
          <p:cNvPr id="4" name="Titre 1"/>
          <p:cNvSpPr>
            <a:spLocks noGrp="1"/>
          </p:cNvSpPr>
          <p:nvPr>
            <p:ph type="title"/>
          </p:nvPr>
        </p:nvSpPr>
        <p:spPr/>
        <p:txBody>
          <a:bodyPr>
            <a:normAutofit/>
          </a:bodyPr>
          <a:lstStyle/>
          <a:p>
            <a:r>
              <a:rPr lang="fr-FR" sz="4300" b="1" dirty="0" smtClean="0">
                <a:solidFill>
                  <a:schemeClr val="accent2">
                    <a:lumMod val="75000"/>
                  </a:schemeClr>
                </a:solidFill>
                <a:latin typeface="+mn-lt"/>
                <a:ea typeface="+mn-ea"/>
                <a:cs typeface="+mn-cs"/>
              </a:rPr>
              <a:t>Introduction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34696" y="1916832"/>
            <a:ext cx="8531352" cy="4495800"/>
          </a:xfrm>
        </p:spPr>
        <p:txBody>
          <a:bodyPr/>
          <a:lstStyle/>
          <a:p>
            <a:pPr marL="0" indent="0">
              <a:buNone/>
            </a:pPr>
            <a:endParaRPr lang="fr-FR" b="1" dirty="0" smtClean="0"/>
          </a:p>
          <a:p>
            <a:pPr marL="0" indent="0">
              <a:buNone/>
            </a:pPr>
            <a:endParaRPr lang="fr-FR" b="1" dirty="0"/>
          </a:p>
          <a:p>
            <a:pPr marL="0" indent="0">
              <a:buNone/>
            </a:pPr>
            <a:endParaRPr lang="fr-FR" b="1" dirty="0" smtClean="0"/>
          </a:p>
          <a:p>
            <a:pPr marL="0" indent="0">
              <a:buNone/>
            </a:pPr>
            <a:endParaRPr lang="fr-FR" b="1" dirty="0" smtClean="0"/>
          </a:p>
          <a:p>
            <a:pPr marL="0" indent="0">
              <a:buNone/>
            </a:pPr>
            <a:r>
              <a:rPr lang="fr-FR" b="1" dirty="0" smtClean="0"/>
              <a:t>La </a:t>
            </a:r>
            <a:r>
              <a:rPr lang="fr-FR" b="1" dirty="0"/>
              <a:t>décision d’aptitude a pour but </a:t>
            </a:r>
            <a:r>
              <a:rPr lang="fr-FR" b="1" dirty="0" smtClean="0"/>
              <a:t> d’éviter: </a:t>
            </a:r>
            <a:endParaRPr lang="fr-FR" b="1" dirty="0"/>
          </a:p>
          <a:p>
            <a:pPr>
              <a:buFont typeface="Wingdings" panose="05000000000000000000" pitchFamily="2" charset="2"/>
              <a:buChar char="q"/>
            </a:pPr>
            <a:r>
              <a:rPr lang="fr-FR" dirty="0"/>
              <a:t>D</a:t>
            </a:r>
            <a:r>
              <a:rPr lang="fr-FR" dirty="0" smtClean="0"/>
              <a:t>e nuire à la </a:t>
            </a:r>
            <a:r>
              <a:rPr lang="fr-FR" dirty="0"/>
              <a:t>santé </a:t>
            </a:r>
            <a:r>
              <a:rPr lang="fr-FR" dirty="0" smtClean="0"/>
              <a:t>a cause du </a:t>
            </a:r>
            <a:r>
              <a:rPr lang="fr-FR" dirty="0"/>
              <a:t>travail. </a:t>
            </a:r>
          </a:p>
          <a:p>
            <a:pPr>
              <a:buFont typeface="Wingdings" panose="05000000000000000000" pitchFamily="2" charset="2"/>
              <a:buChar char="q"/>
            </a:pPr>
            <a:r>
              <a:rPr lang="fr-FR" dirty="0" smtClean="0"/>
              <a:t>Ou </a:t>
            </a:r>
            <a:r>
              <a:rPr lang="fr-FR" dirty="0"/>
              <a:t>d’entraîner un danger pour </a:t>
            </a:r>
            <a:r>
              <a:rPr lang="fr-FR" dirty="0" smtClean="0"/>
              <a:t>les autres travailleurs.</a:t>
            </a:r>
            <a:endParaRPr lang="fr-FR" dirty="0"/>
          </a:p>
        </p:txBody>
      </p:sp>
      <p:sp>
        <p:nvSpPr>
          <p:cNvPr id="4" name="Titre 1"/>
          <p:cNvSpPr>
            <a:spLocks noGrp="1"/>
          </p:cNvSpPr>
          <p:nvPr>
            <p:ph type="title"/>
          </p:nvPr>
        </p:nvSpPr>
        <p:spPr/>
        <p:txBody>
          <a:bodyPr>
            <a:normAutofit/>
          </a:bodyPr>
          <a:lstStyle/>
          <a:p>
            <a:r>
              <a:rPr lang="fr-FR" sz="4300" b="1" dirty="0" smtClean="0">
                <a:solidFill>
                  <a:schemeClr val="accent2">
                    <a:lumMod val="75000"/>
                  </a:schemeClr>
                </a:solidFill>
                <a:latin typeface="+mn-lt"/>
                <a:ea typeface="+mn-ea"/>
                <a:cs typeface="+mn-cs"/>
              </a:rPr>
              <a:t>Introduction</a:t>
            </a:r>
          </a:p>
        </p:txBody>
      </p:sp>
      <p:sp>
        <p:nvSpPr>
          <p:cNvPr id="5" name="Rectangle 4"/>
          <p:cNvSpPr/>
          <p:nvPr/>
        </p:nvSpPr>
        <p:spPr>
          <a:xfrm>
            <a:off x="234696" y="2077353"/>
            <a:ext cx="7272808" cy="2062103"/>
          </a:xfrm>
          <a:prstGeom prst="rect">
            <a:avLst/>
          </a:prstGeom>
        </p:spPr>
        <p:txBody>
          <a:bodyPr wrap="square">
            <a:spAutoFit/>
          </a:bodyPr>
          <a:lstStyle/>
          <a:p>
            <a:r>
              <a:rPr lang="fr-FR" altLang="zh-CN" sz="3200" b="1" dirty="0">
                <a:solidFill>
                  <a:srgbClr val="C00000"/>
                </a:solidFill>
                <a:ea typeface="宋体" panose="02010600030101010101" pitchFamily="2" charset="-122"/>
              </a:rPr>
              <a:t>Les outils nécessaires pour y </a:t>
            </a:r>
            <a:r>
              <a:rPr lang="fr-FR" altLang="zh-CN" sz="3200" b="1" dirty="0" smtClean="0">
                <a:solidFill>
                  <a:srgbClr val="C00000"/>
                </a:solidFill>
                <a:ea typeface="宋体" panose="02010600030101010101" pitchFamily="2" charset="-122"/>
              </a:rPr>
              <a:t>répondre:</a:t>
            </a:r>
          </a:p>
          <a:p>
            <a:pPr>
              <a:buFont typeface="Wingdings" pitchFamily="2" charset="2"/>
              <a:buChar char="Ø"/>
            </a:pPr>
            <a:r>
              <a:rPr lang="fr-FR" altLang="zh-CN" sz="3200" b="1" dirty="0" smtClean="0">
                <a:ea typeface="宋体" panose="02010600030101010101" pitchFamily="2" charset="-122"/>
              </a:rPr>
              <a:t> </a:t>
            </a:r>
            <a:r>
              <a:rPr lang="fr-FR" altLang="zh-CN" sz="3200" dirty="0">
                <a:solidFill>
                  <a:srgbClr val="080808"/>
                </a:solidFill>
                <a:ea typeface="宋体" panose="02010600030101010101" pitchFamily="2" charset="-122"/>
              </a:rPr>
              <a:t>L’action sur le milieu du travail</a:t>
            </a:r>
          </a:p>
          <a:p>
            <a:pPr>
              <a:buFont typeface="Wingdings" pitchFamily="2" charset="2"/>
              <a:buChar char="Ø"/>
            </a:pPr>
            <a:r>
              <a:rPr lang="fr-FR" altLang="zh-CN" sz="3200" dirty="0">
                <a:solidFill>
                  <a:srgbClr val="080808"/>
                </a:solidFill>
                <a:ea typeface="宋体" panose="02010600030101010101" pitchFamily="2" charset="-122"/>
              </a:rPr>
              <a:t>Les visites médicales</a:t>
            </a:r>
          </a:p>
          <a:p>
            <a:endParaRPr lang="fr-FR" altLang="zh-CN" sz="3200" b="1" dirty="0">
              <a:solidFill>
                <a:srgbClr val="C00000"/>
              </a:solidFill>
              <a:ea typeface="宋体" panose="02010600030101010101" pitchFamily="2" charset="-122"/>
            </a:endParaRPr>
          </a:p>
        </p:txBody>
      </p:sp>
    </p:spTree>
    <p:extLst>
      <p:ext uri="{BB962C8B-B14F-4D97-AF65-F5344CB8AC3E}">
        <p14:creationId xmlns:p14="http://schemas.microsoft.com/office/powerpoint/2010/main" val="60034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pPr marL="0" indent="0" algn="ctr">
              <a:buNone/>
            </a:pPr>
            <a:endParaRPr lang="fr-FR" b="1" dirty="0" smtClean="0"/>
          </a:p>
          <a:p>
            <a:pPr marL="0" indent="0" algn="ctr">
              <a:buNone/>
            </a:pPr>
            <a:endParaRPr lang="fr-FR" b="1" dirty="0"/>
          </a:p>
          <a:p>
            <a:pPr marL="0" indent="0" algn="ctr">
              <a:buNone/>
            </a:pPr>
            <a:r>
              <a:rPr lang="fr-FR" b="1" dirty="0" smtClean="0"/>
              <a:t>Une entreprise vient d’élaborer une convention avec un service de médecine du travail, quels sont les différents type de visite médicale à réaliser pour les salariés?</a:t>
            </a:r>
            <a:endParaRPr lang="fr-FR" dirty="0"/>
          </a:p>
        </p:txBody>
      </p:sp>
      <p:sp>
        <p:nvSpPr>
          <p:cNvPr id="4" name="Titre 1"/>
          <p:cNvSpPr>
            <a:spLocks noGrp="1"/>
          </p:cNvSpPr>
          <p:nvPr>
            <p:ph type="title"/>
          </p:nvPr>
        </p:nvSpPr>
        <p:spPr>
          <a:xfrm>
            <a:off x="179512" y="188640"/>
            <a:ext cx="8153400" cy="990600"/>
          </a:xfrm>
        </p:spPr>
        <p:txBody>
          <a:bodyPr>
            <a:normAutofit/>
          </a:bodyPr>
          <a:lstStyle/>
          <a:p>
            <a:r>
              <a:rPr lang="fr-FR" sz="2800" b="1" dirty="0">
                <a:solidFill>
                  <a:schemeClr val="accent2">
                    <a:lumMod val="75000"/>
                  </a:schemeClr>
                </a:solidFill>
              </a:rPr>
              <a:t>L</a:t>
            </a:r>
            <a:r>
              <a:rPr lang="fr-FR" sz="2800" b="1" dirty="0" smtClean="0">
                <a:solidFill>
                  <a:schemeClr val="accent2">
                    <a:lumMod val="75000"/>
                  </a:schemeClr>
                </a:solidFill>
              </a:rPr>
              <a:t>es </a:t>
            </a:r>
            <a:r>
              <a:rPr lang="fr-FR" sz="2800" b="1" dirty="0">
                <a:solidFill>
                  <a:schemeClr val="accent2">
                    <a:lumMod val="75000"/>
                  </a:schemeClr>
                </a:solidFill>
              </a:rPr>
              <a:t>circonstances de réalisation </a:t>
            </a:r>
            <a:r>
              <a:rPr lang="fr-FR" sz="2800" b="1" dirty="0" smtClean="0">
                <a:solidFill>
                  <a:schemeClr val="accent2">
                    <a:lumMod val="75000"/>
                  </a:schemeClr>
                </a:solidFill>
              </a:rPr>
              <a:t>des visites médicales</a:t>
            </a:r>
            <a:endParaRPr lang="fr-FR" sz="2800" b="1" dirty="0" smtClean="0">
              <a:solidFill>
                <a:schemeClr val="accent2">
                  <a:lumMod val="75000"/>
                </a:schemeClr>
              </a:solidFill>
              <a:latin typeface="+mn-lt"/>
              <a:ea typeface="+mn-ea"/>
              <a:cs typeface="+mn-cs"/>
            </a:endParaRPr>
          </a:p>
        </p:txBody>
      </p:sp>
    </p:spTree>
    <p:extLst>
      <p:ext uri="{BB962C8B-B14F-4D97-AF65-F5344CB8AC3E}">
        <p14:creationId xmlns:p14="http://schemas.microsoft.com/office/powerpoint/2010/main" val="2850586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descr="role-et-mission-commissions-hygine-et-scurit-26-638.jpg"/>
          <p:cNvPicPr>
            <a:picLocks noGrp="1" noChangeAspect="1"/>
          </p:cNvPicPr>
          <p:nvPr>
            <p:ph sz="quarter" idx="1"/>
          </p:nvPr>
        </p:nvPicPr>
        <p:blipFill>
          <a:blip r:embed="rId2" cstate="print"/>
          <a:stretch>
            <a:fillRect/>
          </a:stretch>
        </p:blipFill>
        <p:spPr>
          <a:xfrm>
            <a:off x="6228184" y="5229200"/>
            <a:ext cx="2915816" cy="1628800"/>
          </a:xfrm>
          <a:prstGeom prst="rect">
            <a:avLst/>
          </a:prstGeom>
        </p:spPr>
      </p:pic>
      <p:sp>
        <p:nvSpPr>
          <p:cNvPr id="4" name="Titre 1"/>
          <p:cNvSpPr>
            <a:spLocks noGrp="1"/>
          </p:cNvSpPr>
          <p:nvPr>
            <p:ph type="title"/>
          </p:nvPr>
        </p:nvSpPr>
        <p:spPr>
          <a:xfrm>
            <a:off x="237062" y="1285647"/>
            <a:ext cx="8727425" cy="990600"/>
          </a:xfrm>
        </p:spPr>
        <p:txBody>
          <a:bodyPr>
            <a:normAutofit/>
          </a:bodyPr>
          <a:lstStyle/>
          <a:p>
            <a:r>
              <a:rPr lang="fr-FR" sz="2400" b="1" dirty="0" smtClean="0">
                <a:solidFill>
                  <a:srgbClr val="C00000"/>
                </a:solidFill>
                <a:latin typeface="+mn-lt"/>
                <a:ea typeface="+mn-ea"/>
                <a:cs typeface="+mn-cs"/>
              </a:rPr>
              <a:t>Avant de passer aux visites médicales             le milieu du travail</a:t>
            </a:r>
          </a:p>
        </p:txBody>
      </p:sp>
      <p:sp>
        <p:nvSpPr>
          <p:cNvPr id="5" name="Rectangle 4"/>
          <p:cNvSpPr/>
          <p:nvPr/>
        </p:nvSpPr>
        <p:spPr>
          <a:xfrm>
            <a:off x="3347864" y="3284984"/>
            <a:ext cx="2160240" cy="792088"/>
          </a:xfrm>
          <a:prstGeom prst="rect">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fr-FR" dirty="0">
              <a:noFill/>
            </a:endParaRPr>
          </a:p>
        </p:txBody>
      </p:sp>
      <p:sp>
        <p:nvSpPr>
          <p:cNvPr id="7" name="ZoneTexte 6"/>
          <p:cNvSpPr txBox="1"/>
          <p:nvPr/>
        </p:nvSpPr>
        <p:spPr>
          <a:xfrm>
            <a:off x="3419872" y="3429000"/>
            <a:ext cx="2016224" cy="400110"/>
          </a:xfrm>
          <a:prstGeom prst="rect">
            <a:avLst/>
          </a:prstGeom>
          <a:noFill/>
        </p:spPr>
        <p:txBody>
          <a:bodyPr wrap="square" rtlCol="0">
            <a:spAutoFit/>
          </a:bodyPr>
          <a:lstStyle/>
          <a:p>
            <a:r>
              <a:rPr lang="fr-FR" sz="2000" b="1" dirty="0" smtClean="0"/>
              <a:t>Poste du travail</a:t>
            </a:r>
            <a:endParaRPr lang="fr-FR" sz="2000" b="1" dirty="0"/>
          </a:p>
        </p:txBody>
      </p:sp>
      <p:sp>
        <p:nvSpPr>
          <p:cNvPr id="8" name="Ellipse 7"/>
          <p:cNvSpPr/>
          <p:nvPr/>
        </p:nvSpPr>
        <p:spPr>
          <a:xfrm>
            <a:off x="1763688" y="2204864"/>
            <a:ext cx="1656184" cy="115212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1" name="Ellipse 10"/>
          <p:cNvSpPr/>
          <p:nvPr/>
        </p:nvSpPr>
        <p:spPr>
          <a:xfrm>
            <a:off x="5436096" y="2204864"/>
            <a:ext cx="1656184" cy="115212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2" name="Ellipse 11"/>
          <p:cNvSpPr/>
          <p:nvPr/>
        </p:nvSpPr>
        <p:spPr>
          <a:xfrm>
            <a:off x="5508104" y="3861048"/>
            <a:ext cx="1656184" cy="13681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3" name="ZoneTexte 12"/>
          <p:cNvSpPr txBox="1"/>
          <p:nvPr/>
        </p:nvSpPr>
        <p:spPr>
          <a:xfrm>
            <a:off x="2051720" y="2636912"/>
            <a:ext cx="1152128" cy="369332"/>
          </a:xfrm>
          <a:prstGeom prst="rect">
            <a:avLst/>
          </a:prstGeom>
          <a:noFill/>
        </p:spPr>
        <p:txBody>
          <a:bodyPr wrap="square" rtlCol="0">
            <a:spAutoFit/>
          </a:bodyPr>
          <a:lstStyle/>
          <a:p>
            <a:r>
              <a:rPr lang="fr-FR" b="1" dirty="0" smtClean="0"/>
              <a:t>Tâche</a:t>
            </a:r>
            <a:endParaRPr lang="fr-FR" b="1" dirty="0"/>
          </a:p>
        </p:txBody>
      </p:sp>
      <p:sp>
        <p:nvSpPr>
          <p:cNvPr id="14" name="ZoneTexte 13"/>
          <p:cNvSpPr txBox="1"/>
          <p:nvPr/>
        </p:nvSpPr>
        <p:spPr>
          <a:xfrm>
            <a:off x="5580112" y="2420888"/>
            <a:ext cx="1584176" cy="800219"/>
          </a:xfrm>
          <a:prstGeom prst="rect">
            <a:avLst/>
          </a:prstGeom>
          <a:noFill/>
        </p:spPr>
        <p:txBody>
          <a:bodyPr wrap="square" rtlCol="0">
            <a:spAutoFit/>
          </a:bodyPr>
          <a:lstStyle/>
          <a:p>
            <a:r>
              <a:rPr lang="fr-FR" b="1" dirty="0" smtClean="0"/>
              <a:t>Nuisances:</a:t>
            </a:r>
          </a:p>
          <a:p>
            <a:r>
              <a:rPr lang="fr-FR" sz="1400" dirty="0" smtClean="0"/>
              <a:t>procès, produits utilisés, postures</a:t>
            </a:r>
            <a:endParaRPr lang="fr-FR" sz="1400" dirty="0"/>
          </a:p>
        </p:txBody>
      </p:sp>
      <p:sp>
        <p:nvSpPr>
          <p:cNvPr id="15" name="ZoneTexte 14"/>
          <p:cNvSpPr txBox="1"/>
          <p:nvPr/>
        </p:nvSpPr>
        <p:spPr>
          <a:xfrm>
            <a:off x="5796136" y="4077072"/>
            <a:ext cx="1440160" cy="1015663"/>
          </a:xfrm>
          <a:prstGeom prst="rect">
            <a:avLst/>
          </a:prstGeom>
          <a:noFill/>
        </p:spPr>
        <p:txBody>
          <a:bodyPr wrap="square" rtlCol="0">
            <a:spAutoFit/>
          </a:bodyPr>
          <a:lstStyle/>
          <a:p>
            <a:r>
              <a:rPr lang="fr-FR" b="1" dirty="0" smtClean="0"/>
              <a:t>Risques:</a:t>
            </a:r>
          </a:p>
          <a:p>
            <a:r>
              <a:rPr lang="fr-FR" sz="1400" dirty="0" smtClean="0"/>
              <a:t>Physiques, chimiques, biologiques</a:t>
            </a:r>
            <a:endParaRPr lang="fr-FR" sz="1400" dirty="0"/>
          </a:p>
        </p:txBody>
      </p:sp>
      <p:sp>
        <p:nvSpPr>
          <p:cNvPr id="17" name="Ellipse 16"/>
          <p:cNvSpPr/>
          <p:nvPr/>
        </p:nvSpPr>
        <p:spPr>
          <a:xfrm>
            <a:off x="1763688" y="4005064"/>
            <a:ext cx="1656184" cy="115212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8" name="ZoneTexte 17"/>
          <p:cNvSpPr txBox="1"/>
          <p:nvPr/>
        </p:nvSpPr>
        <p:spPr>
          <a:xfrm>
            <a:off x="1979712" y="4149080"/>
            <a:ext cx="1368152" cy="646331"/>
          </a:xfrm>
          <a:prstGeom prst="rect">
            <a:avLst/>
          </a:prstGeom>
          <a:noFill/>
        </p:spPr>
        <p:txBody>
          <a:bodyPr wrap="square" rtlCol="0">
            <a:spAutoFit/>
          </a:bodyPr>
          <a:lstStyle/>
          <a:p>
            <a:r>
              <a:rPr lang="fr-FR" dirty="0" smtClean="0"/>
              <a:t>Organisation du travail</a:t>
            </a:r>
            <a:endParaRPr lang="fr-FR" dirty="0"/>
          </a:p>
        </p:txBody>
      </p:sp>
      <p:sp>
        <p:nvSpPr>
          <p:cNvPr id="16" name="ZoneTexte 15"/>
          <p:cNvSpPr txBox="1"/>
          <p:nvPr/>
        </p:nvSpPr>
        <p:spPr>
          <a:xfrm>
            <a:off x="323528" y="5805264"/>
            <a:ext cx="5832648" cy="707886"/>
          </a:xfrm>
          <a:prstGeom prst="rect">
            <a:avLst/>
          </a:prstGeom>
          <a:noFill/>
        </p:spPr>
        <p:txBody>
          <a:bodyPr wrap="square" rtlCol="0">
            <a:spAutoFit/>
          </a:bodyPr>
          <a:lstStyle/>
          <a:p>
            <a:r>
              <a:rPr lang="fr-FR" sz="2000" b="1" dirty="0" smtClean="0">
                <a:solidFill>
                  <a:srgbClr val="C00000"/>
                </a:solidFill>
              </a:rPr>
              <a:t>Consacrer le temps nécessaire (au moins le tiers du temps)  pour l’étude des conditions du travail.</a:t>
            </a:r>
            <a:endParaRPr lang="fr-FR" sz="2000" b="1" dirty="0">
              <a:solidFill>
                <a:srgbClr val="C00000"/>
              </a:solidFill>
            </a:endParaRPr>
          </a:p>
        </p:txBody>
      </p:sp>
      <p:sp>
        <p:nvSpPr>
          <p:cNvPr id="19" name="Titre 1"/>
          <p:cNvSpPr txBox="1">
            <a:spLocks/>
          </p:cNvSpPr>
          <p:nvPr/>
        </p:nvSpPr>
        <p:spPr>
          <a:xfrm>
            <a:off x="179512" y="188640"/>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fr-FR" sz="2800" b="1" smtClean="0">
                <a:solidFill>
                  <a:schemeClr val="accent2">
                    <a:lumMod val="75000"/>
                  </a:schemeClr>
                </a:solidFill>
              </a:rPr>
              <a:t>Les circonstances de réalisation des visites médicales</a:t>
            </a:r>
            <a:endParaRPr lang="fr-FR" sz="2800" b="1" dirty="0" smtClean="0">
              <a:solidFill>
                <a:schemeClr val="accent2">
                  <a:lumMod val="75000"/>
                </a:schemeClr>
              </a:solidFill>
              <a:latin typeface="+mn-lt"/>
              <a:ea typeface="+mn-ea"/>
              <a:cs typeface="+mn-cs"/>
            </a:endParaRPr>
          </a:p>
        </p:txBody>
      </p:sp>
      <p:sp>
        <p:nvSpPr>
          <p:cNvPr id="2" name="Flèche droite 1"/>
          <p:cNvSpPr/>
          <p:nvPr/>
        </p:nvSpPr>
        <p:spPr>
          <a:xfrm>
            <a:off x="5436096" y="1772191"/>
            <a:ext cx="504056" cy="14401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sz="quarter" idx="1"/>
          </p:nvPr>
        </p:nvSpPr>
        <p:spPr>
          <a:xfrm>
            <a:off x="323528" y="1600200"/>
            <a:ext cx="8442520" cy="4495800"/>
          </a:xfrm>
        </p:spPr>
        <p:txBody>
          <a:bodyPr/>
          <a:lstStyle/>
          <a:p>
            <a:pPr marL="0" indent="0">
              <a:buNone/>
            </a:pPr>
            <a:endParaRPr lang="fr-FR" dirty="0"/>
          </a:p>
        </p:txBody>
      </p:sp>
      <p:grpSp>
        <p:nvGrpSpPr>
          <p:cNvPr id="23" name="Group 21"/>
          <p:cNvGrpSpPr>
            <a:grpSpLocks/>
          </p:cNvGrpSpPr>
          <p:nvPr/>
        </p:nvGrpSpPr>
        <p:grpSpPr bwMode="auto">
          <a:xfrm>
            <a:off x="2843808" y="1988840"/>
            <a:ext cx="3107951" cy="1341438"/>
            <a:chOff x="2009" y="912"/>
            <a:chExt cx="1691" cy="845"/>
          </a:xfrm>
        </p:grpSpPr>
        <p:grpSp>
          <p:nvGrpSpPr>
            <p:cNvPr id="24" name="Group 9"/>
            <p:cNvGrpSpPr>
              <a:grpSpLocks/>
            </p:cNvGrpSpPr>
            <p:nvPr/>
          </p:nvGrpSpPr>
          <p:grpSpPr bwMode="auto">
            <a:xfrm>
              <a:off x="2009" y="912"/>
              <a:ext cx="1691" cy="845"/>
              <a:chOff x="2086" y="1314"/>
              <a:chExt cx="1691" cy="845"/>
            </a:xfrm>
          </p:grpSpPr>
          <p:sp>
            <p:nvSpPr>
              <p:cNvPr id="26" name="Oval 13"/>
              <p:cNvSpPr>
                <a:spLocks noChangeArrowheads="1"/>
              </p:cNvSpPr>
              <p:nvPr/>
            </p:nvSpPr>
            <p:spPr bwMode="gray">
              <a:xfrm>
                <a:off x="2086" y="1314"/>
                <a:ext cx="1691" cy="845"/>
              </a:xfrm>
              <a:prstGeom prst="ellipse">
                <a:avLst/>
              </a:prstGeom>
              <a:gradFill rotWithShape="1">
                <a:gsLst>
                  <a:gs pos="0">
                    <a:schemeClr val="accent1">
                      <a:gamma/>
                      <a:shade val="46275"/>
                      <a:invGamma/>
                    </a:schemeClr>
                  </a:gs>
                  <a:gs pos="100000">
                    <a:schemeClr val="accent1"/>
                  </a:gs>
                </a:gsLst>
                <a:lin ang="2700000" scaled="1"/>
              </a:gradFill>
              <a:ln>
                <a:noFill/>
              </a:ln>
              <a:effectLst/>
              <a:extLst/>
            </p:spPr>
            <p:txBody>
              <a:bodyPr vert="eaVert" wrap="none" anchor="ctr"/>
              <a:lstStyle/>
              <a:p>
                <a:pPr eaLnBrk="1" hangingPunct="1">
                  <a:defRPr/>
                </a:pPr>
                <a:endParaRPr lang="fr-FR">
                  <a:latin typeface="Arial" panose="020B0604020202020204" pitchFamily="34" charset="0"/>
                </a:endParaRPr>
              </a:p>
            </p:txBody>
          </p:sp>
          <p:sp>
            <p:nvSpPr>
              <p:cNvPr id="27" name="Oval 14"/>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a:noFill/>
              </a:ln>
              <a:effectLst/>
              <a:extLst/>
            </p:spPr>
            <p:txBody>
              <a:bodyPr vert="eaVert" wrap="none" anchor="ctr"/>
              <a:lstStyle/>
              <a:p>
                <a:pPr eaLnBrk="1" hangingPunct="1">
                  <a:defRPr/>
                </a:pPr>
                <a:endParaRPr lang="fr-FR">
                  <a:latin typeface="Arial" panose="020B0604020202020204" pitchFamily="34" charset="0"/>
                </a:endParaRPr>
              </a:p>
            </p:txBody>
          </p:sp>
          <p:sp>
            <p:nvSpPr>
              <p:cNvPr id="28" name="Oval 15"/>
              <p:cNvSpPr>
                <a:spLocks noChangeArrowheads="1"/>
              </p:cNvSpPr>
              <p:nvPr/>
            </p:nvSpPr>
            <p:spPr bwMode="gray">
              <a:xfrm>
                <a:off x="2125"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a:noFill/>
              </a:ln>
              <a:effectLst/>
              <a:extLst/>
            </p:spPr>
            <p:txBody>
              <a:bodyPr vert="eaVert" wrap="none" anchor="ctr"/>
              <a:lstStyle/>
              <a:p>
                <a:pPr eaLnBrk="1" hangingPunct="1">
                  <a:defRPr/>
                </a:pPr>
                <a:endParaRPr lang="fr-FR">
                  <a:latin typeface="Arial" panose="020B0604020202020204" pitchFamily="34" charset="0"/>
                </a:endParaRPr>
              </a:p>
            </p:txBody>
          </p:sp>
          <p:sp>
            <p:nvSpPr>
              <p:cNvPr id="29" name="Oval 16"/>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a:noFill/>
              </a:ln>
              <a:effectLst/>
              <a:extLst/>
            </p:spPr>
            <p:txBody>
              <a:bodyPr vert="eaVert" wrap="none" anchor="ctr"/>
              <a:lstStyle/>
              <a:p>
                <a:pPr eaLnBrk="1" hangingPunct="1">
                  <a:defRPr/>
                </a:pPr>
                <a:endParaRPr lang="fr-FR">
                  <a:latin typeface="Arial" panose="020B0604020202020204" pitchFamily="34" charset="0"/>
                </a:endParaRPr>
              </a:p>
            </p:txBody>
          </p:sp>
        </p:grpSp>
        <p:sp>
          <p:nvSpPr>
            <p:cNvPr id="25" name="Text Box 17"/>
            <p:cNvSpPr txBox="1">
              <a:spLocks noChangeArrowheads="1"/>
            </p:cNvSpPr>
            <p:nvPr/>
          </p:nvSpPr>
          <p:spPr bwMode="auto">
            <a:xfrm>
              <a:off x="2198" y="912"/>
              <a:ext cx="1368" cy="679"/>
            </a:xfrm>
            <a:prstGeom prst="rect">
              <a:avLst/>
            </a:prstGeom>
            <a:noFill/>
            <a:ln w="9525" algn="ctr">
              <a:noFill/>
              <a:miter lim="800000"/>
              <a:headEnd/>
              <a:tailEnd/>
            </a:ln>
          </p:spPr>
          <p:txBody>
            <a:bodyPr>
              <a:spAutoFit/>
            </a:bodyPr>
            <a:lstStyle/>
            <a:p>
              <a:pPr algn="ctr"/>
              <a:r>
                <a:rPr lang="fr-FR" altLang="zh-CN" sz="3200" b="1">
                  <a:solidFill>
                    <a:srgbClr val="000000"/>
                  </a:solidFill>
                  <a:ea typeface="宋体" pitchFamily="2" charset="-122"/>
                </a:rPr>
                <a:t>Visites</a:t>
              </a:r>
              <a:r>
                <a:rPr lang="en-US" altLang="zh-CN" sz="3200" b="1">
                  <a:solidFill>
                    <a:srgbClr val="000000"/>
                  </a:solidFill>
                  <a:ea typeface="宋体" pitchFamily="2" charset="-122"/>
                </a:rPr>
                <a:t> médicales</a:t>
              </a:r>
              <a:endParaRPr lang="en-US" altLang="zh-CN">
                <a:solidFill>
                  <a:srgbClr val="000000"/>
                </a:solidFill>
                <a:ea typeface="宋体" pitchFamily="2" charset="-122"/>
              </a:endParaRPr>
            </a:p>
          </p:txBody>
        </p:sp>
      </p:grpSp>
      <p:sp>
        <p:nvSpPr>
          <p:cNvPr id="30" name="Freeform 6"/>
          <p:cNvSpPr>
            <a:spLocks/>
          </p:cNvSpPr>
          <p:nvPr/>
        </p:nvSpPr>
        <p:spPr bwMode="gray">
          <a:xfrm>
            <a:off x="3347864" y="3140968"/>
            <a:ext cx="903288"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2"/>
              </a:gs>
              <a:gs pos="100000">
                <a:schemeClr val="accent2">
                  <a:gamma/>
                  <a:tint val="63529"/>
                  <a:invGamma/>
                </a:schemeClr>
              </a:gs>
            </a:gsLst>
            <a:lin ang="0" scaled="1"/>
          </a:gradFill>
          <a:ln>
            <a:noFill/>
          </a:ln>
          <a:extLst/>
        </p:spPr>
        <p:txBody>
          <a:bodyPr/>
          <a:lstStyle/>
          <a:p>
            <a:pPr eaLnBrk="1" hangingPunct="1">
              <a:defRPr/>
            </a:pPr>
            <a:endParaRPr lang="fr-FR">
              <a:latin typeface="Arial" panose="020B0604020202020204" pitchFamily="34" charset="0"/>
            </a:endParaRPr>
          </a:p>
        </p:txBody>
      </p:sp>
      <p:sp>
        <p:nvSpPr>
          <p:cNvPr id="31" name="Freeform 8"/>
          <p:cNvSpPr>
            <a:spLocks/>
          </p:cNvSpPr>
          <p:nvPr/>
        </p:nvSpPr>
        <p:spPr bwMode="gray">
          <a:xfrm flipH="1">
            <a:off x="4499992" y="3140968"/>
            <a:ext cx="903287"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a:noFill/>
          </a:ln>
          <a:extLst/>
        </p:spPr>
        <p:txBody>
          <a:bodyPr/>
          <a:lstStyle/>
          <a:p>
            <a:pPr eaLnBrk="1" hangingPunct="1">
              <a:defRPr/>
            </a:pPr>
            <a:endParaRPr lang="fr-FR">
              <a:latin typeface="Arial" panose="020B0604020202020204" pitchFamily="34" charset="0"/>
            </a:endParaRPr>
          </a:p>
        </p:txBody>
      </p:sp>
      <p:grpSp>
        <p:nvGrpSpPr>
          <p:cNvPr id="32" name="Group 19"/>
          <p:cNvGrpSpPr>
            <a:grpSpLocks/>
          </p:cNvGrpSpPr>
          <p:nvPr/>
        </p:nvGrpSpPr>
        <p:grpSpPr bwMode="auto">
          <a:xfrm>
            <a:off x="467544" y="3212976"/>
            <a:ext cx="2927492" cy="2160240"/>
            <a:chOff x="676" y="2124"/>
            <a:chExt cx="1388" cy="2235"/>
          </a:xfrm>
        </p:grpSpPr>
        <p:sp>
          <p:nvSpPr>
            <p:cNvPr id="33" name="AutoShape 4"/>
            <p:cNvSpPr>
              <a:spLocks noChangeArrowheads="1"/>
            </p:cNvSpPr>
            <p:nvPr/>
          </p:nvSpPr>
          <p:spPr bwMode="auto">
            <a:xfrm>
              <a:off x="676" y="2234"/>
              <a:ext cx="1290" cy="2125"/>
            </a:xfrm>
            <a:prstGeom prst="roundRect">
              <a:avLst>
                <a:gd name="adj" fmla="val 16667"/>
              </a:avLst>
            </a:prstGeom>
            <a:noFill/>
            <a:ln w="38100">
              <a:solidFill>
                <a:schemeClr val="tx1"/>
              </a:solidFill>
              <a:round/>
              <a:headEnd/>
              <a:tailEnd/>
            </a:ln>
          </p:spPr>
          <p:txBody>
            <a:bodyPr wrap="none" anchor="ctr"/>
            <a:lstStyle/>
            <a:p>
              <a:pPr algn="ctr"/>
              <a:endParaRPr lang="zh-CN" altLang="en-US">
                <a:latin typeface="Verdana" pitchFamily="34" charset="0"/>
                <a:ea typeface="宋体" pitchFamily="2" charset="-122"/>
              </a:endParaRPr>
            </a:p>
          </p:txBody>
        </p:sp>
        <p:sp>
          <p:nvSpPr>
            <p:cNvPr id="34" name="Text Box 5"/>
            <p:cNvSpPr txBox="1">
              <a:spLocks noChangeArrowheads="1"/>
            </p:cNvSpPr>
            <p:nvPr/>
          </p:nvSpPr>
          <p:spPr bwMode="auto">
            <a:xfrm>
              <a:off x="780" y="2124"/>
              <a:ext cx="1284" cy="194"/>
            </a:xfrm>
            <a:prstGeom prst="rect">
              <a:avLst/>
            </a:prstGeom>
            <a:noFill/>
            <a:ln w="9525">
              <a:noFill/>
              <a:miter lim="800000"/>
              <a:headEnd/>
              <a:tailEnd/>
            </a:ln>
          </p:spPr>
          <p:txBody>
            <a:bodyPr>
              <a:spAutoFit/>
            </a:bodyPr>
            <a:lstStyle/>
            <a:p>
              <a:endParaRPr lang="en-US" altLang="zh-CN" sz="1400">
                <a:solidFill>
                  <a:srgbClr val="000000"/>
                </a:solidFill>
                <a:ea typeface="宋体" pitchFamily="2" charset="-122"/>
              </a:endParaRPr>
            </a:p>
          </p:txBody>
        </p:sp>
      </p:grpSp>
      <p:grpSp>
        <p:nvGrpSpPr>
          <p:cNvPr id="35" name="Group 19"/>
          <p:cNvGrpSpPr>
            <a:grpSpLocks/>
          </p:cNvGrpSpPr>
          <p:nvPr/>
        </p:nvGrpSpPr>
        <p:grpSpPr bwMode="auto">
          <a:xfrm>
            <a:off x="5580112" y="3284984"/>
            <a:ext cx="3024336" cy="2088232"/>
            <a:chOff x="676" y="2124"/>
            <a:chExt cx="1388" cy="2235"/>
          </a:xfrm>
        </p:grpSpPr>
        <p:sp>
          <p:nvSpPr>
            <p:cNvPr id="36" name="AutoShape 4"/>
            <p:cNvSpPr>
              <a:spLocks noChangeArrowheads="1"/>
            </p:cNvSpPr>
            <p:nvPr/>
          </p:nvSpPr>
          <p:spPr bwMode="auto">
            <a:xfrm>
              <a:off x="676" y="2234"/>
              <a:ext cx="1290" cy="2125"/>
            </a:xfrm>
            <a:prstGeom prst="roundRect">
              <a:avLst>
                <a:gd name="adj" fmla="val 16667"/>
              </a:avLst>
            </a:prstGeom>
            <a:noFill/>
            <a:ln w="38100">
              <a:solidFill>
                <a:schemeClr val="tx1"/>
              </a:solidFill>
              <a:round/>
              <a:headEnd/>
              <a:tailEnd/>
            </a:ln>
          </p:spPr>
          <p:txBody>
            <a:bodyPr wrap="none" anchor="ctr"/>
            <a:lstStyle/>
            <a:p>
              <a:pPr algn="ctr"/>
              <a:endParaRPr lang="zh-CN" altLang="en-US">
                <a:latin typeface="Verdana" pitchFamily="34" charset="0"/>
                <a:ea typeface="宋体" pitchFamily="2" charset="-122"/>
              </a:endParaRPr>
            </a:p>
          </p:txBody>
        </p:sp>
        <p:sp>
          <p:nvSpPr>
            <p:cNvPr id="37" name="Text Box 5"/>
            <p:cNvSpPr txBox="1">
              <a:spLocks noChangeArrowheads="1"/>
            </p:cNvSpPr>
            <p:nvPr/>
          </p:nvSpPr>
          <p:spPr bwMode="auto">
            <a:xfrm>
              <a:off x="780" y="2124"/>
              <a:ext cx="1284" cy="194"/>
            </a:xfrm>
            <a:prstGeom prst="rect">
              <a:avLst/>
            </a:prstGeom>
            <a:noFill/>
            <a:ln w="9525">
              <a:noFill/>
              <a:miter lim="800000"/>
              <a:headEnd/>
              <a:tailEnd/>
            </a:ln>
          </p:spPr>
          <p:txBody>
            <a:bodyPr>
              <a:spAutoFit/>
            </a:bodyPr>
            <a:lstStyle/>
            <a:p>
              <a:endParaRPr lang="en-US" altLang="zh-CN" sz="1400">
                <a:solidFill>
                  <a:srgbClr val="000000"/>
                </a:solidFill>
                <a:ea typeface="宋体" pitchFamily="2" charset="-122"/>
              </a:endParaRPr>
            </a:p>
          </p:txBody>
        </p:sp>
      </p:grpSp>
      <p:sp>
        <p:nvSpPr>
          <p:cNvPr id="38" name="ZoneTexte 37"/>
          <p:cNvSpPr txBox="1"/>
          <p:nvPr/>
        </p:nvSpPr>
        <p:spPr>
          <a:xfrm>
            <a:off x="1043608" y="3501008"/>
            <a:ext cx="1800200" cy="461665"/>
          </a:xfrm>
          <a:prstGeom prst="rect">
            <a:avLst/>
          </a:prstGeom>
          <a:noFill/>
        </p:spPr>
        <p:txBody>
          <a:bodyPr wrap="square" rtlCol="0">
            <a:spAutoFit/>
          </a:bodyPr>
          <a:lstStyle/>
          <a:p>
            <a:r>
              <a:rPr lang="fr-FR" sz="2400" b="1" u="sng" dirty="0" smtClean="0">
                <a:solidFill>
                  <a:srgbClr val="C00000"/>
                </a:solidFill>
              </a:rPr>
              <a:t>Obligatoires </a:t>
            </a:r>
            <a:endParaRPr lang="fr-FR" sz="2400" b="1" u="sng" dirty="0">
              <a:solidFill>
                <a:srgbClr val="C00000"/>
              </a:solidFill>
            </a:endParaRPr>
          </a:p>
        </p:txBody>
      </p:sp>
      <p:sp>
        <p:nvSpPr>
          <p:cNvPr id="39" name="ZoneTexte 38"/>
          <p:cNvSpPr txBox="1"/>
          <p:nvPr/>
        </p:nvSpPr>
        <p:spPr>
          <a:xfrm>
            <a:off x="6012160" y="3501008"/>
            <a:ext cx="1800200" cy="461665"/>
          </a:xfrm>
          <a:prstGeom prst="rect">
            <a:avLst/>
          </a:prstGeom>
          <a:noFill/>
        </p:spPr>
        <p:txBody>
          <a:bodyPr wrap="square" rtlCol="0">
            <a:spAutoFit/>
          </a:bodyPr>
          <a:lstStyle/>
          <a:p>
            <a:r>
              <a:rPr lang="fr-FR" sz="2400" b="1" u="sng" dirty="0" smtClean="0">
                <a:solidFill>
                  <a:srgbClr val="C00000"/>
                </a:solidFill>
              </a:rPr>
              <a:t>Facultatives </a:t>
            </a:r>
            <a:endParaRPr lang="fr-FR" sz="2400" b="1" u="sng" dirty="0">
              <a:solidFill>
                <a:srgbClr val="C00000"/>
              </a:solidFill>
            </a:endParaRPr>
          </a:p>
        </p:txBody>
      </p:sp>
      <p:sp>
        <p:nvSpPr>
          <p:cNvPr id="40" name="ZoneTexte 39"/>
          <p:cNvSpPr txBox="1"/>
          <p:nvPr/>
        </p:nvSpPr>
        <p:spPr>
          <a:xfrm>
            <a:off x="755576" y="4149080"/>
            <a:ext cx="2520280" cy="923330"/>
          </a:xfrm>
          <a:prstGeom prst="rect">
            <a:avLst/>
          </a:prstGeom>
          <a:noFill/>
        </p:spPr>
        <p:txBody>
          <a:bodyPr wrap="square" rtlCol="0">
            <a:spAutoFit/>
          </a:bodyPr>
          <a:lstStyle/>
          <a:p>
            <a:r>
              <a:rPr lang="fr-FR" b="1" dirty="0" smtClean="0"/>
              <a:t>Visites d’embauchage, visites périodiques, visites de reprise</a:t>
            </a:r>
            <a:endParaRPr lang="fr-FR" b="1" dirty="0"/>
          </a:p>
        </p:txBody>
      </p:sp>
      <p:sp>
        <p:nvSpPr>
          <p:cNvPr id="41" name="ZoneTexte 40"/>
          <p:cNvSpPr txBox="1"/>
          <p:nvPr/>
        </p:nvSpPr>
        <p:spPr>
          <a:xfrm>
            <a:off x="5724128" y="4149080"/>
            <a:ext cx="2592288" cy="646331"/>
          </a:xfrm>
          <a:prstGeom prst="rect">
            <a:avLst/>
          </a:prstGeom>
          <a:noFill/>
        </p:spPr>
        <p:txBody>
          <a:bodyPr wrap="square" rtlCol="0">
            <a:spAutoFit/>
          </a:bodyPr>
          <a:lstStyle/>
          <a:p>
            <a:r>
              <a:rPr lang="fr-FR" b="1" dirty="0" smtClean="0"/>
              <a:t>Les visites de pré reprise,</a:t>
            </a:r>
          </a:p>
          <a:p>
            <a:r>
              <a:rPr lang="fr-FR" b="1" dirty="0" smtClean="0"/>
              <a:t>Les visites spontanées</a:t>
            </a:r>
          </a:p>
        </p:txBody>
      </p:sp>
      <p:sp>
        <p:nvSpPr>
          <p:cNvPr id="43" name="Titre 1"/>
          <p:cNvSpPr>
            <a:spLocks noGrp="1"/>
          </p:cNvSpPr>
          <p:nvPr>
            <p:ph type="title"/>
          </p:nvPr>
        </p:nvSpPr>
        <p:spPr/>
        <p:txBody>
          <a:bodyPr>
            <a:normAutofit/>
          </a:bodyPr>
          <a:lstStyle/>
          <a:p>
            <a:r>
              <a:rPr lang="fr-FR" sz="2800" b="1" dirty="0">
                <a:solidFill>
                  <a:schemeClr val="accent2">
                    <a:lumMod val="75000"/>
                  </a:schemeClr>
                </a:solidFill>
              </a:rPr>
              <a:t>L</a:t>
            </a:r>
            <a:r>
              <a:rPr lang="fr-FR" sz="2800" b="1" dirty="0" smtClean="0">
                <a:solidFill>
                  <a:schemeClr val="accent2">
                    <a:lumMod val="75000"/>
                  </a:schemeClr>
                </a:solidFill>
              </a:rPr>
              <a:t>es </a:t>
            </a:r>
            <a:r>
              <a:rPr lang="fr-FR" sz="2800" b="1" dirty="0">
                <a:solidFill>
                  <a:schemeClr val="accent2">
                    <a:lumMod val="75000"/>
                  </a:schemeClr>
                </a:solidFill>
              </a:rPr>
              <a:t>circonstances de réalisation </a:t>
            </a:r>
            <a:r>
              <a:rPr lang="fr-FR" sz="2800" b="1" dirty="0" smtClean="0">
                <a:solidFill>
                  <a:schemeClr val="accent2">
                    <a:lumMod val="75000"/>
                  </a:schemeClr>
                </a:solidFill>
              </a:rPr>
              <a:t>des visites médicales</a:t>
            </a:r>
            <a:endParaRPr lang="fr-FR" sz="2800" b="1" dirty="0" smtClean="0">
              <a:solidFill>
                <a:schemeClr val="accent2">
                  <a:lumMod val="75000"/>
                </a:schemeClr>
              </a:solidFill>
              <a:latin typeface="+mn-lt"/>
              <a:ea typeface="+mn-ea"/>
              <a:cs typeface="+mn-cs"/>
            </a:endParaRPr>
          </a:p>
        </p:txBody>
      </p:sp>
    </p:spTree>
    <p:extLst>
      <p:ext uri="{BB962C8B-B14F-4D97-AF65-F5344CB8AC3E}">
        <p14:creationId xmlns:p14="http://schemas.microsoft.com/office/powerpoint/2010/main" val="2951084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Grp="1" noChangeArrowheads="1"/>
          </p:cNvSpPr>
          <p:nvPr>
            <p:ph sz="quarter" idx="1"/>
          </p:nvPr>
        </p:nvSpPr>
        <p:spPr>
          <a:prstGeom prst="rect">
            <a:avLst/>
          </a:prstGeom>
        </p:spPr>
        <p:txBody>
          <a:bodyPr/>
          <a:lstStyle/>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900" b="0" i="0" u="none" strike="noStrike" kern="1200" cap="none" spc="0" normalizeH="0" baseline="0" noProof="0" dirty="0" smtClean="0">
                <a:ln>
                  <a:noFill/>
                </a:ln>
                <a:solidFill>
                  <a:schemeClr val="accent4"/>
                </a:solidFill>
                <a:effectLst/>
                <a:uLnTx/>
                <a:uFillTx/>
                <a:latin typeface="+mn-lt"/>
                <a:ea typeface="宋体" panose="02010600030101010101" pitchFamily="2" charset="-122"/>
                <a:cs typeface="+mn-cs"/>
              </a:rPr>
              <a:t>	</a:t>
            </a:r>
            <a:r>
              <a:rPr kumimoji="0" lang="fr-FR" altLang="zh-CN" sz="2800" b="1" i="0" u="sng" strike="noStrike" kern="1200" cap="none" spc="0" normalizeH="0" baseline="0" noProof="0" dirty="0" smtClean="0">
                <a:ln>
                  <a:noFill/>
                </a:ln>
                <a:solidFill>
                  <a:srgbClr val="C00000"/>
                </a:solidFill>
                <a:effectLst/>
                <a:uLnTx/>
                <a:uFillTx/>
                <a:latin typeface="+mn-lt"/>
                <a:ea typeface="宋体" panose="02010600030101010101" pitchFamily="2" charset="-122"/>
                <a:cs typeface="+mn-cs"/>
              </a:rPr>
              <a:t>La visites médicale d’embauche</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anose="02010600030101010101" pitchFamily="2" charset="-122"/>
                <a:cs typeface="+mn-cs"/>
              </a:rPr>
              <a:t>(Art 13 décret exécutif 93-120 du 15-05-1993)</a:t>
            </a:r>
            <a:endParaRPr kumimoji="0" lang="fr-FR" altLang="zh-CN" sz="2800" b="0" i="0" u="none" strike="noStrike" kern="1200" cap="none" spc="0" normalizeH="0" baseline="0" noProof="0" dirty="0" smtClean="0">
              <a:ln>
                <a:noFill/>
              </a:ln>
              <a:solidFill>
                <a:srgbClr val="FF6600"/>
              </a:solidFill>
              <a:effectLst/>
              <a:uLnTx/>
              <a:uFillTx/>
              <a:latin typeface="+mn-lt"/>
              <a:ea typeface="宋体" panose="02010600030101010101" pitchFamily="2" charset="-122"/>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anose="02010600030101010101" pitchFamily="2" charset="-122"/>
                <a:cs typeface="+mn-cs"/>
              </a:rPr>
              <a:t>La visite médicale d’embauche a pour but :</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itchFamily="2" charset="2"/>
              <a:buChar char="Ø"/>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anose="02010600030101010101" pitchFamily="2" charset="-122"/>
                <a:cs typeface="+mn-cs"/>
              </a:rPr>
              <a:t>De rechercher si le salarié est atteint d’une affection dangereuse pour les autres travailleurs</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itchFamily="2" charset="2"/>
              <a:buChar char="Ø"/>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anose="02010600030101010101" pitchFamily="2" charset="-122"/>
                <a:cs typeface="+mn-cs"/>
              </a:rPr>
              <a:t>De s’assurer qu’il est médicalement apte au travail envisagé.</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itchFamily="2" charset="2"/>
              <a:buChar char="Ø"/>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anose="02010600030101010101" pitchFamily="2" charset="-122"/>
                <a:cs typeface="+mn-cs"/>
              </a:rPr>
              <a:t>De proposer éventuellement des adaptations du poste ou l’affectation à d’autres postes.</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itchFamily="2" charset="2"/>
              <a:buChar char="Ø"/>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anose="02010600030101010101" pitchFamily="2" charset="-122"/>
                <a:cs typeface="+mn-cs"/>
              </a:rPr>
              <a:t>D'informer le salarié sur les risques des expositions au poste de travail et le suivi médical nécessaire.</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itchFamily="2" charset="2"/>
              <a:buChar char="Ø"/>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anose="02010600030101010101" pitchFamily="2" charset="-122"/>
                <a:cs typeface="+mn-cs"/>
              </a:rPr>
              <a:t>De sensibiliser le salarié sur les moyens de prévention à mettre en œuvre.</a:t>
            </a:r>
            <a:endParaRPr kumimoji="0" lang="fr-FR" altLang="zh-CN" sz="2000" b="0" i="0" u="none" strike="noStrike" kern="1200" cap="none" spc="0" normalizeH="0" baseline="0" noProof="0" dirty="0">
              <a:ln>
                <a:noFill/>
              </a:ln>
              <a:solidFill>
                <a:srgbClr val="080808"/>
              </a:solidFill>
              <a:effectLst/>
              <a:uLnTx/>
              <a:uFillTx/>
              <a:latin typeface="+mn-lt"/>
              <a:ea typeface="宋体" panose="02010600030101010101" pitchFamily="2" charset="-122"/>
              <a:cs typeface="+mn-cs"/>
            </a:endParaRPr>
          </a:p>
        </p:txBody>
      </p:sp>
      <p:sp>
        <p:nvSpPr>
          <p:cNvPr id="6" name="Titre 1"/>
          <p:cNvSpPr>
            <a:spLocks noGrp="1"/>
          </p:cNvSpPr>
          <p:nvPr>
            <p:ph type="title"/>
          </p:nvPr>
        </p:nvSpPr>
        <p:spPr/>
        <p:txBody>
          <a:bodyPr>
            <a:normAutofit/>
          </a:bodyPr>
          <a:lstStyle/>
          <a:p>
            <a:r>
              <a:rPr lang="fr-FR" sz="2800" b="1" dirty="0">
                <a:solidFill>
                  <a:schemeClr val="accent2">
                    <a:lumMod val="75000"/>
                  </a:schemeClr>
                </a:solidFill>
              </a:rPr>
              <a:t>L</a:t>
            </a:r>
            <a:r>
              <a:rPr lang="fr-FR" sz="2800" b="1" dirty="0" smtClean="0">
                <a:solidFill>
                  <a:schemeClr val="accent2">
                    <a:lumMod val="75000"/>
                  </a:schemeClr>
                </a:solidFill>
              </a:rPr>
              <a:t>es </a:t>
            </a:r>
            <a:r>
              <a:rPr lang="fr-FR" sz="2800" b="1" dirty="0">
                <a:solidFill>
                  <a:schemeClr val="accent2">
                    <a:lumMod val="75000"/>
                  </a:schemeClr>
                </a:solidFill>
              </a:rPr>
              <a:t>circonstances de réalisation </a:t>
            </a:r>
            <a:r>
              <a:rPr lang="fr-FR" sz="2800" b="1" dirty="0" smtClean="0">
                <a:solidFill>
                  <a:schemeClr val="accent2">
                    <a:lumMod val="75000"/>
                  </a:schemeClr>
                </a:solidFill>
              </a:rPr>
              <a:t>des visites médicales</a:t>
            </a:r>
            <a:endParaRPr lang="fr-FR" sz="2800" b="1" dirty="0" smtClean="0">
              <a:solidFill>
                <a:schemeClr val="accent2">
                  <a:lumMod val="75000"/>
                </a:schemeClr>
              </a:solidFill>
              <a:latin typeface="+mn-lt"/>
              <a:ea typeface="+mn-ea"/>
              <a:cs typeface="+mn-cs"/>
            </a:endParaRPr>
          </a:p>
        </p:txBody>
      </p:sp>
    </p:spTree>
    <p:extLst>
      <p:ext uri="{BB962C8B-B14F-4D97-AF65-F5344CB8AC3E}">
        <p14:creationId xmlns:p14="http://schemas.microsoft.com/office/powerpoint/2010/main" val="2705007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Grp="1" noChangeArrowheads="1"/>
          </p:cNvSpPr>
          <p:nvPr>
            <p:ph sz="quarter" idx="1"/>
          </p:nvPr>
        </p:nvSpPr>
        <p:spPr>
          <a:prstGeom prst="rect">
            <a:avLst/>
          </a:prstGeom>
        </p:spPr>
        <p:txBody>
          <a:bodyPr>
            <a:normAutofit lnSpcReduction="10000"/>
          </a:bodyPr>
          <a:lstStyle/>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900" b="0" i="0" u="none" strike="noStrike" kern="1200" cap="none" spc="0" normalizeH="0" baseline="0" noProof="0" dirty="0" smtClean="0">
                <a:ln>
                  <a:noFill/>
                </a:ln>
                <a:solidFill>
                  <a:schemeClr val="accent4"/>
                </a:solidFill>
                <a:effectLst/>
                <a:uLnTx/>
                <a:uFillTx/>
                <a:latin typeface="+mn-lt"/>
                <a:ea typeface="宋体" panose="02010600030101010101" pitchFamily="2" charset="-122"/>
                <a:cs typeface="+mn-cs"/>
              </a:rPr>
              <a:t>	</a:t>
            </a:r>
            <a:r>
              <a:rPr lang="fr-FR" altLang="zh-CN" sz="2800" b="1" u="sng" dirty="0" smtClean="0">
                <a:solidFill>
                  <a:srgbClr val="C00000"/>
                </a:solidFill>
                <a:ea typeface="宋体" panose="02010600030101010101" pitchFamily="2" charset="-122"/>
              </a:rPr>
              <a:t>Les visites médicales périodiques</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anose="02010600030101010101" pitchFamily="2" charset="-122"/>
                <a:cs typeface="+mn-cs"/>
              </a:rPr>
              <a:t>(Art 15 décret exécutif 93-120 du 15-05-1993) </a:t>
            </a:r>
            <a:endParaRPr kumimoji="0" lang="fr-FR" altLang="zh-CN" sz="2800" b="0" i="0" u="none" strike="noStrike" kern="1200" cap="none" spc="0" normalizeH="0" baseline="0" noProof="0" dirty="0" smtClean="0">
              <a:ln>
                <a:noFill/>
              </a:ln>
              <a:solidFill>
                <a:srgbClr val="FF6600"/>
              </a:solidFill>
              <a:effectLst/>
              <a:uLnTx/>
              <a:uFillTx/>
              <a:latin typeface="+mn-lt"/>
              <a:ea typeface="宋体" panose="02010600030101010101" pitchFamily="2" charset="-122"/>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anose="02010600030101010101" pitchFamily="2" charset="-122"/>
                <a:cs typeface="+mn-cs"/>
              </a:rPr>
              <a:t>Tout salarié doit bénéficier d’un examen médical annuel. Une surveillance médicale particulière doit être entreprise pour certains salariés, qui sont :</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anose="02010600030101010101" pitchFamily="2" charset="-122"/>
                <a:cs typeface="+mn-cs"/>
              </a:rPr>
              <a:t>-Les travailleurs particulièrement exposés aux risques professionnels</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anose="02010600030101010101" pitchFamily="2" charset="-122"/>
                <a:cs typeface="+mn-cs"/>
              </a:rPr>
              <a:t>-Les travailleurs affectés à des postes impliquant une responsabilité particulière en matière de sécurité.</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anose="02010600030101010101" pitchFamily="2" charset="-122"/>
                <a:cs typeface="+mn-cs"/>
              </a:rPr>
              <a:t>-Les travailleurs âgés de moins de 18ans.</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anose="02010600030101010101" pitchFamily="2" charset="-122"/>
                <a:cs typeface="+mn-cs"/>
              </a:rPr>
              <a:t>-Les travailleurs âgés de plus de 55ans.</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anose="02010600030101010101" pitchFamily="2" charset="-122"/>
                <a:cs typeface="+mn-cs"/>
              </a:rPr>
              <a:t>-Le personnel chargé de la restauration</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anose="02010600030101010101" pitchFamily="2" charset="-122"/>
                <a:cs typeface="+mn-cs"/>
              </a:rPr>
              <a:t>-Les handicapés physiques et les malades chroniques.</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r>
              <a:rPr kumimoji="0" lang="fr-FR" altLang="zh-CN" sz="2000" b="0" i="0" u="none" strike="noStrike" kern="1200" cap="none" spc="0" normalizeH="0" baseline="0" noProof="0" dirty="0" smtClean="0">
                <a:ln>
                  <a:noFill/>
                </a:ln>
                <a:solidFill>
                  <a:srgbClr val="080808"/>
                </a:solidFill>
                <a:effectLst/>
                <a:uLnTx/>
                <a:uFillTx/>
                <a:latin typeface="+mn-lt"/>
                <a:ea typeface="宋体" panose="02010600030101010101" pitchFamily="2" charset="-122"/>
                <a:cs typeface="+mn-cs"/>
              </a:rPr>
              <a:t>-Les femmes enceintes et les mères d’un enfant de moins de 2ans.</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endParaRPr kumimoji="0" lang="fr-FR" altLang="zh-CN" sz="2000" b="0" i="0" u="none" strike="noStrike" kern="1200" cap="none" spc="0" normalizeH="0" baseline="0" noProof="0" dirty="0" smtClean="0">
              <a:ln>
                <a:noFill/>
              </a:ln>
              <a:solidFill>
                <a:schemeClr val="accent4"/>
              </a:solidFill>
              <a:effectLst/>
              <a:uLnTx/>
              <a:uFillTx/>
              <a:latin typeface="+mn-lt"/>
              <a:ea typeface="宋体" panose="02010600030101010101" pitchFamily="2" charset="-122"/>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endParaRPr kumimoji="0" lang="fr-FR" altLang="zh-CN" sz="1400" b="0" i="0" u="none" strike="noStrike" kern="1200" cap="none" spc="0" normalizeH="0" baseline="0" noProof="0" dirty="0">
              <a:ln>
                <a:noFill/>
              </a:ln>
              <a:solidFill>
                <a:srgbClr val="080808"/>
              </a:solidFill>
              <a:effectLst/>
              <a:uLnTx/>
              <a:uFillTx/>
              <a:latin typeface="+mn-lt"/>
              <a:ea typeface="宋体" panose="02010600030101010101" pitchFamily="2" charset="-122"/>
              <a:cs typeface="+mn-cs"/>
            </a:endParaRPr>
          </a:p>
        </p:txBody>
      </p:sp>
      <p:sp>
        <p:nvSpPr>
          <p:cNvPr id="6" name="Titre 1"/>
          <p:cNvSpPr>
            <a:spLocks noGrp="1"/>
          </p:cNvSpPr>
          <p:nvPr>
            <p:ph type="title"/>
          </p:nvPr>
        </p:nvSpPr>
        <p:spPr/>
        <p:txBody>
          <a:bodyPr>
            <a:normAutofit/>
          </a:bodyPr>
          <a:lstStyle/>
          <a:p>
            <a:r>
              <a:rPr lang="fr-FR" sz="2800" b="1" dirty="0">
                <a:solidFill>
                  <a:schemeClr val="accent2">
                    <a:lumMod val="75000"/>
                  </a:schemeClr>
                </a:solidFill>
              </a:rPr>
              <a:t>L</a:t>
            </a:r>
            <a:r>
              <a:rPr lang="fr-FR" sz="2800" b="1" dirty="0" smtClean="0">
                <a:solidFill>
                  <a:schemeClr val="accent2">
                    <a:lumMod val="75000"/>
                  </a:schemeClr>
                </a:solidFill>
              </a:rPr>
              <a:t>es </a:t>
            </a:r>
            <a:r>
              <a:rPr lang="fr-FR" sz="2800" b="1" dirty="0">
                <a:solidFill>
                  <a:schemeClr val="accent2">
                    <a:lumMod val="75000"/>
                  </a:schemeClr>
                </a:solidFill>
              </a:rPr>
              <a:t>circonstances de réalisation </a:t>
            </a:r>
            <a:r>
              <a:rPr lang="fr-FR" sz="2800" b="1" dirty="0" smtClean="0">
                <a:solidFill>
                  <a:schemeClr val="accent2">
                    <a:lumMod val="75000"/>
                  </a:schemeClr>
                </a:solidFill>
              </a:rPr>
              <a:t>des visites médicales</a:t>
            </a:r>
            <a:endParaRPr lang="fr-FR" sz="2800" b="1" dirty="0" smtClean="0">
              <a:solidFill>
                <a:schemeClr val="accent2">
                  <a:lumMod val="75000"/>
                </a:schemeClr>
              </a:solidFill>
              <a:latin typeface="+mn-lt"/>
              <a:ea typeface="+mn-ea"/>
              <a:cs typeface="+mn-cs"/>
            </a:endParaRPr>
          </a:p>
        </p:txBody>
      </p:sp>
    </p:spTree>
    <p:extLst>
      <p:ext uri="{BB962C8B-B14F-4D97-AF65-F5344CB8AC3E}">
        <p14:creationId xmlns:p14="http://schemas.microsoft.com/office/powerpoint/2010/main" val="246943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1165</TotalTime>
  <Words>1271</Words>
  <Application>Microsoft Office PowerPoint</Application>
  <PresentationFormat>On-screen Show (4:3)</PresentationFormat>
  <Paragraphs>154</Paragraphs>
  <Slides>23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宋体</vt:lpstr>
      <vt:lpstr>Arial</vt:lpstr>
      <vt:lpstr>Calibri</vt:lpstr>
      <vt:lpstr>ibm plex sans</vt:lpstr>
      <vt:lpstr>Times New Roman</vt:lpstr>
      <vt:lpstr>Tw Cen MT</vt:lpstr>
      <vt:lpstr>Verdana</vt:lpstr>
      <vt:lpstr>Wingdings</vt:lpstr>
      <vt:lpstr>Wingdings 2</vt:lpstr>
      <vt:lpstr>Médian</vt:lpstr>
      <vt:lpstr>Dr CHENOUF assistante en médecine du travail CHU Batna</vt:lpstr>
      <vt:lpstr>Plan</vt:lpstr>
      <vt:lpstr>Introduction</vt:lpstr>
      <vt:lpstr>Introduction</vt:lpstr>
      <vt:lpstr>Les circonstances de réalisation des visites médicales</vt:lpstr>
      <vt:lpstr>Avant de passer aux visites médicales             le milieu du travail</vt:lpstr>
      <vt:lpstr>Les circonstances de réalisation des visites médicales</vt:lpstr>
      <vt:lpstr>Les circonstances de réalisation des visites médicales</vt:lpstr>
      <vt:lpstr>Les circonstances de réalisation des visites médicales</vt:lpstr>
      <vt:lpstr>Les circonstances de réalisation des visites médicales</vt:lpstr>
      <vt:lpstr>Les circonstances de réalisation des visites médicales</vt:lpstr>
      <vt:lpstr>Les circonstances de réalisation des visites médicales</vt:lpstr>
      <vt:lpstr>Les circonstances de réalisation des visites médicales</vt:lpstr>
      <vt:lpstr>Les visites médicales</vt:lpstr>
      <vt:lpstr>Interrogatoire </vt:lpstr>
      <vt:lpstr>Interrogatoire </vt:lpstr>
      <vt:lpstr>PowerPoint Presentation</vt:lpstr>
      <vt:lpstr>PowerPoint Presentation</vt:lpstr>
      <vt:lpstr>Les décisions d’aptitude</vt:lpstr>
      <vt:lpstr>PowerPoint Presentation</vt:lpstr>
      <vt:lpstr>PowerPoint Presentation</vt:lpstr>
      <vt:lpstr>Conclusion </vt:lpstr>
      <vt:lpstr>Bibliographie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CHENOUF</dc:title>
  <dc:creator>Home</dc:creator>
  <cp:lastModifiedBy>nardjesse</cp:lastModifiedBy>
  <cp:revision>148</cp:revision>
  <dcterms:created xsi:type="dcterms:W3CDTF">2020-04-06T22:08:55Z</dcterms:created>
  <dcterms:modified xsi:type="dcterms:W3CDTF">2023-10-04T07:52:18Z</dcterms:modified>
</cp:coreProperties>
</file>