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4" r:id="rId3"/>
    <p:sldId id="257" r:id="rId4"/>
    <p:sldId id="258" r:id="rId5"/>
    <p:sldId id="259" r:id="rId6"/>
    <p:sldId id="277" r:id="rId7"/>
    <p:sldId id="27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1" r:id="rId16"/>
    <p:sldId id="262" r:id="rId17"/>
    <p:sldId id="269" r:id="rId18"/>
    <p:sldId id="270" r:id="rId19"/>
    <p:sldId id="271" r:id="rId20"/>
    <p:sldId id="272" r:id="rId21"/>
    <p:sldId id="285" r:id="rId22"/>
    <p:sldId id="286" r:id="rId23"/>
    <p:sldId id="283" r:id="rId24"/>
    <p:sldId id="274" r:id="rId25"/>
    <p:sldId id="282" r:id="rId26"/>
    <p:sldId id="279" r:id="rId27"/>
    <p:sldId id="291" r:id="rId28"/>
    <p:sldId id="287" r:id="rId29"/>
    <p:sldId id="288" r:id="rId30"/>
    <p:sldId id="275" r:id="rId31"/>
    <p:sldId id="281" r:id="rId32"/>
    <p:sldId id="289" r:id="rId33"/>
    <p:sldId id="276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B22B-8987-4E24-AF96-887D2E3E534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B8A2-8F95-41C8-A6B4-958113CB77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B8A2-8F95-41C8-A6B4-958113CB77D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2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36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5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91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8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2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44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36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7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9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9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2F-B311-457B-AF58-65BCAC1638C0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F658-AD8C-49C6-AEFD-0A1114FA8F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fr-FR" sz="4700" b="1" i="1" dirty="0" smtClean="0">
                <a:solidFill>
                  <a:srgbClr val="CC0066"/>
                </a:solidFill>
                <a:latin typeface="Arial Rounded MT Bold" pitchFamily="34" charset="0"/>
              </a:rPr>
              <a:t>La spirométrie </a:t>
            </a:r>
            <a:r>
              <a:rPr lang="fr-FR" sz="4700" b="1" i="1" dirty="0">
                <a:solidFill>
                  <a:srgbClr val="CC0066"/>
                </a:solidFill>
                <a:latin typeface="Arial Rounded MT Bold" pitchFamily="34" charset="0"/>
              </a:rPr>
              <a:t>en médecine du </a:t>
            </a:r>
            <a:r>
              <a:rPr lang="fr-FR" sz="4700" b="1" i="1" dirty="0" smtClean="0">
                <a:solidFill>
                  <a:srgbClr val="CC0066"/>
                </a:solidFill>
                <a:latin typeface="Arial Rounded MT Bold" pitchFamily="34" charset="0"/>
              </a:rPr>
              <a:t>travail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8496944" cy="720080"/>
          </a:xfrm>
        </p:spPr>
        <p:txBody>
          <a:bodyPr>
            <a:normAutofit fontScale="92500" lnSpcReduction="10000"/>
          </a:bodyPr>
          <a:lstStyle/>
          <a:p>
            <a:r>
              <a:rPr lang="fr-FR" sz="2000" b="1" dirty="0" smtClean="0"/>
              <a:t>Dr Yahiaoui B.                 Service médecine du travail                      2023/2024</a:t>
            </a:r>
          </a:p>
          <a:p>
            <a:pPr algn="l"/>
            <a:r>
              <a:rPr lang="fr-FR" sz="2000" b="1" dirty="0"/>
              <a:t> </a:t>
            </a:r>
            <a:r>
              <a:rPr lang="fr-FR" sz="2000" b="1" dirty="0" smtClean="0"/>
              <a:t>                                                               CHU Batna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82809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cap="all" dirty="0" smtClean="0">
                <a:solidFill>
                  <a:schemeClr val="bg1">
                    <a:lumMod val="65000"/>
                  </a:schemeClr>
                </a:solidFill>
                <a:effectLst/>
                <a:latin typeface="Arial Rounded MT Bold" pitchFamily="34" charset="0"/>
                <a:ea typeface="Times New Roman"/>
                <a:cs typeface="Times New Roman"/>
              </a:rPr>
              <a:t>REPUBLIQUE ALGERIENNE DEMOCRATIQUE ET POPULAIRE                                                           MINISTERE DE L’ENSEIGNEMENT SUPERIEUR ET DE LA RECHERCHE SCIENTIFIQUE </a:t>
            </a:r>
            <a:endParaRPr lang="fr-FR" sz="17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b="1" u="sng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2- Surveillance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ea typeface="Times New Roman"/>
                <a:cs typeface="Arial"/>
              </a:rPr>
              <a:t>Évaluer l’effet d’une intervention thérapeutique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ea typeface="Times New Roman"/>
                <a:cs typeface="Arial"/>
              </a:rPr>
              <a:t>Décrire l’évolution d’une maladie touchant la fonction respiratoire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>
                <a:ea typeface="Times New Roman"/>
                <a:cs typeface="Arial"/>
              </a:rPr>
              <a:t>Surveiller les personnes exposées à des agents nocifs pour </a:t>
            </a:r>
          </a:p>
          <a:p>
            <a:pPr marL="0" indent="0">
              <a:buNone/>
            </a:pPr>
            <a:r>
              <a:rPr lang="fr-FR" sz="2000" b="1" dirty="0">
                <a:ea typeface="Times New Roman"/>
                <a:cs typeface="Arial"/>
              </a:rPr>
              <a:t>     la santé respiratoire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ea typeface="Times New Roman"/>
                <a:cs typeface="Arial"/>
              </a:rPr>
              <a:t>Rechercher des réactions indésirables à des médicaments ayant une toxicité pulmonaire connue</a:t>
            </a:r>
            <a:endParaRPr lang="fr-FR" sz="2500" dirty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2200" b="1" u="sng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3- Évaluation </a:t>
            </a:r>
            <a:r>
              <a:rPr lang="fr-FR" sz="2200" b="1" u="sng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d’une invalidité</a:t>
            </a:r>
          </a:p>
          <a:p>
            <a:pPr marL="0" indent="0">
              <a:buNone/>
            </a:pPr>
            <a:r>
              <a:rPr lang="fr-FR" sz="2200" dirty="0" smtClean="0">
                <a:latin typeface="Times New Roman"/>
                <a:ea typeface="Times New Roman"/>
                <a:cs typeface="Arial"/>
              </a:rPr>
              <a:t>      – </a:t>
            </a:r>
            <a:r>
              <a:rPr lang="fr-FR" sz="2000" dirty="0">
                <a:ea typeface="Times New Roman"/>
                <a:cs typeface="Arial"/>
              </a:rPr>
              <a:t>dans le cadre d’un programme de réhabilitation</a:t>
            </a:r>
          </a:p>
          <a:p>
            <a:pPr marL="0" indent="0">
              <a:buNone/>
            </a:pPr>
            <a:r>
              <a:rPr lang="fr-FR" sz="2000" dirty="0">
                <a:ea typeface="Times New Roman"/>
                <a:cs typeface="Arial"/>
              </a:rPr>
              <a:t>       – dans la perspective d’une assurance</a:t>
            </a:r>
          </a:p>
          <a:p>
            <a:pPr marL="0" indent="0">
              <a:buNone/>
            </a:pPr>
            <a:r>
              <a:rPr lang="fr-FR" sz="2000" dirty="0">
                <a:ea typeface="Times New Roman"/>
                <a:cs typeface="Arial"/>
              </a:rPr>
              <a:t>       – dans un contexte médico-légal</a:t>
            </a:r>
          </a:p>
          <a:p>
            <a:pPr marL="0" indent="0">
              <a:buNone/>
            </a:pPr>
            <a:r>
              <a:rPr lang="fr-FR" sz="2200" b="1" u="sng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4- Santé publique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>
                <a:ea typeface="Times New Roman"/>
                <a:cs typeface="Arial"/>
              </a:rPr>
              <a:t>Enquêtes épidémiologiques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ea typeface="Times New Roman"/>
                <a:cs typeface="Arial"/>
              </a:rPr>
              <a:t>Dérivation des formules de référence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>
                <a:ea typeface="Times New Roman"/>
                <a:cs typeface="Arial"/>
              </a:rPr>
              <a:t>Recherche clinique</a:t>
            </a:r>
          </a:p>
        </p:txBody>
      </p:sp>
    </p:spTree>
    <p:extLst>
      <p:ext uri="{BB962C8B-B14F-4D97-AF65-F5344CB8AC3E}">
        <p14:creationId xmlns:p14="http://schemas.microsoft.com/office/powerpoint/2010/main" val="3387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fr-FR" sz="3200" b="1" kern="0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III/Contre-indications </a:t>
            </a:r>
            <a:r>
              <a:rPr lang="fr-FR" sz="3200" b="1" kern="0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de la spirométrie</a:t>
            </a:r>
            <a:br>
              <a:rPr lang="fr-FR" sz="3200" b="1" kern="0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</a:br>
            <a:endParaRPr lang="fr-FR" sz="3200" b="1" kern="0" dirty="0">
              <a:solidFill>
                <a:srgbClr val="FF0000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1"/>
            <a:r>
              <a:rPr lang="fr-FR" sz="2400" dirty="0">
                <a:latin typeface="Times New Roman"/>
                <a:ea typeface="Times New Roman"/>
                <a:cs typeface="Arial"/>
              </a:rPr>
              <a:t>Anévrisme cérébral.</a:t>
            </a:r>
          </a:p>
          <a:p>
            <a:pPr lvl="1"/>
            <a:r>
              <a:rPr lang="fr-FR" sz="2400" dirty="0">
                <a:latin typeface="Times New Roman"/>
                <a:ea typeface="Times New Roman"/>
                <a:cs typeface="Arial"/>
              </a:rPr>
              <a:t>Récente chirurgie du cerveau.</a:t>
            </a:r>
          </a:p>
          <a:p>
            <a:pPr lvl="1"/>
            <a:r>
              <a:rPr lang="fr-FR" sz="2400" dirty="0">
                <a:latin typeface="Times New Roman"/>
                <a:ea typeface="Times New Roman"/>
                <a:cs typeface="Arial"/>
              </a:rPr>
              <a:t>Récente commotion.</a:t>
            </a:r>
          </a:p>
          <a:p>
            <a:pPr lvl="1"/>
            <a:r>
              <a:rPr lang="fr-FR" sz="2400" dirty="0">
                <a:latin typeface="Times New Roman"/>
                <a:ea typeface="Times New Roman"/>
                <a:cs typeface="Arial"/>
              </a:rPr>
              <a:t>Récente chirurgie des yeux</a:t>
            </a:r>
          </a:p>
          <a:p>
            <a:pPr lvl="1"/>
            <a:r>
              <a:rPr lang="fr-FR" sz="2400" dirty="0">
                <a:latin typeface="Times New Roman"/>
                <a:ea typeface="Times New Roman"/>
                <a:cs typeface="Arial"/>
              </a:rPr>
              <a:t>Important glaucome</a:t>
            </a:r>
          </a:p>
          <a:p>
            <a:pPr lvl="1"/>
            <a:endParaRPr lang="fr-FR" sz="2400" dirty="0"/>
          </a:p>
          <a:p>
            <a:pPr lv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Raison 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: la spirométrie cause une hausse de la pression intracrânienne et intraoculaire</a:t>
            </a:r>
          </a:p>
          <a:p>
            <a:pPr lvl="1"/>
            <a:endParaRPr lang="fr-FR" sz="2400" dirty="0">
              <a:latin typeface="Times New Roman"/>
              <a:ea typeface="Times New Roman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9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Récente chirurgie des sinus, ou chirurgie ou infection de l’oreille moyenne.</a:t>
            </a:r>
            <a:endParaRPr lang="fr-FR" sz="2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b="1" u="sng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Raison :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la spirométrie cause une hausse de la pression dans les sinus et l’oreille moyenne</a:t>
            </a:r>
            <a:endParaRPr lang="fr-FR" sz="2800" dirty="0">
              <a:ea typeface="Calibri"/>
              <a:cs typeface="Arial"/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 </a:t>
            </a:r>
            <a:endParaRPr lang="fr-FR" sz="28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Pneumothorax</a:t>
            </a:r>
            <a:endParaRPr lang="fr-FR" sz="24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Important anévrisme aortique</a:t>
            </a:r>
            <a:endParaRPr lang="fr-FR" sz="24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Récente chirurgie du thorax</a:t>
            </a:r>
            <a:endParaRPr lang="fr-FR" sz="24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Récente chirurgie de l’abdomen</a:t>
            </a:r>
            <a:endParaRPr lang="fr-FR" sz="24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Grossesse</a:t>
            </a:r>
            <a:endParaRPr lang="fr-FR" sz="2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b="1" u="sng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Raison :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 la spirométrie cause une hausse de la pression intra-thoracique et intra-abdominale</a:t>
            </a:r>
            <a:endParaRPr lang="fr-FR" sz="2800" dirty="0">
              <a:ea typeface="Calibri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endParaRPr lang="fr-FR" sz="28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2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r>
              <a:rPr lang="fr-FR" sz="1800" dirty="0">
                <a:latin typeface="Times New Roman"/>
                <a:ea typeface="Calibri"/>
                <a:cs typeface="Arial"/>
              </a:rPr>
              <a:t>Hypotension systémique ou hypertension sévère</a:t>
            </a:r>
          </a:p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r>
              <a:rPr lang="fr-FR" sz="1800" dirty="0">
                <a:latin typeface="Times New Roman"/>
                <a:ea typeface="Calibri"/>
                <a:cs typeface="Arial"/>
              </a:rPr>
              <a:t>Importante arythmie atriale/ventriculaire</a:t>
            </a:r>
          </a:p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r>
              <a:rPr lang="fr-FR" sz="1800" dirty="0">
                <a:latin typeface="Times New Roman"/>
                <a:ea typeface="Calibri"/>
                <a:cs typeface="Arial"/>
              </a:rPr>
              <a:t>Insuffisance cardiaque non compensée</a:t>
            </a:r>
          </a:p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r>
              <a:rPr lang="fr-FR" sz="1800" dirty="0">
                <a:latin typeface="Times New Roman"/>
                <a:ea typeface="Calibri"/>
                <a:cs typeface="Arial"/>
              </a:rPr>
              <a:t>Récent infarctus du myocarde ou embolie pulmonaire</a:t>
            </a:r>
          </a:p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r>
              <a:rPr lang="fr-FR" sz="1800" dirty="0">
                <a:latin typeface="Times New Roman"/>
                <a:ea typeface="Calibri"/>
                <a:cs typeface="Arial"/>
              </a:rPr>
              <a:t>Antécédents de syncope associée à une expiration forcée/toux</a:t>
            </a:r>
          </a:p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endParaRPr lang="fr-FR" sz="2000" b="1" u="sng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lvl="1">
              <a:lnSpc>
                <a:spcPct val="140000"/>
              </a:lnSpc>
              <a:spcAft>
                <a:spcPts val="1000"/>
              </a:spcAft>
              <a:buFont typeface="Calibri"/>
              <a:buChar char="-"/>
            </a:pPr>
            <a:r>
              <a:rPr lang="fr-FR" sz="2000" b="1" u="sng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Raison</a:t>
            </a:r>
            <a:r>
              <a:rPr lang="fr-FR" sz="2000" b="1" u="sng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 </a:t>
            </a:r>
            <a:r>
              <a:rPr lang="fr-FR" sz="1800" dirty="0">
                <a:latin typeface="Times New Roman"/>
                <a:ea typeface="Calibri"/>
                <a:cs typeface="Arial"/>
              </a:rPr>
              <a:t>: la spirométrie entraine une sollicitation accrue </a:t>
            </a:r>
            <a:r>
              <a:rPr lang="fr-FR" sz="1800" dirty="0" smtClean="0">
                <a:latin typeface="Times New Roman"/>
                <a:ea typeface="Calibri"/>
                <a:cs typeface="Arial"/>
              </a:rPr>
              <a:t>du myocarde </a:t>
            </a:r>
            <a:r>
              <a:rPr lang="fr-FR" sz="1800" dirty="0">
                <a:latin typeface="Times New Roman"/>
                <a:ea typeface="Calibri"/>
                <a:cs typeface="Arial"/>
              </a:rPr>
              <a:t>ou des </a:t>
            </a:r>
            <a:r>
              <a:rPr lang="fr-FR" sz="1800" dirty="0" smtClean="0">
                <a:latin typeface="Times New Roman"/>
                <a:ea typeface="Calibri"/>
                <a:cs typeface="Arial"/>
              </a:rPr>
              <a:t>  </a:t>
            </a:r>
          </a:p>
          <a:p>
            <a:pPr marL="457200" lvl="1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fr-FR" sz="1800" dirty="0">
                <a:latin typeface="Times New Roman"/>
                <a:ea typeface="Calibri"/>
                <a:cs typeface="Arial"/>
              </a:rPr>
              <a:t> </a:t>
            </a:r>
            <a:r>
              <a:rPr lang="fr-FR" sz="1800" dirty="0" smtClean="0">
                <a:latin typeface="Times New Roman"/>
                <a:ea typeface="Calibri"/>
                <a:cs typeface="Arial"/>
              </a:rPr>
              <a:t>    variations </a:t>
            </a:r>
            <a:r>
              <a:rPr lang="fr-FR" sz="1800" dirty="0">
                <a:latin typeface="Times New Roman"/>
                <a:ea typeface="Calibri"/>
                <a:cs typeface="Arial"/>
              </a:rPr>
              <a:t>de la pression artérielle</a:t>
            </a:r>
          </a:p>
        </p:txBody>
      </p:sp>
    </p:spTree>
    <p:extLst>
      <p:ext uri="{BB962C8B-B14F-4D97-AF65-F5344CB8AC3E}">
        <p14:creationId xmlns:p14="http://schemas.microsoft.com/office/powerpoint/2010/main" val="6899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Tuberculose active</a:t>
            </a:r>
            <a:endParaRPr lang="fr-FR" sz="24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Hépatite B</a:t>
            </a:r>
            <a:endParaRPr lang="fr-FR" sz="24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Hémoptysie ou saignement buccal</a:t>
            </a:r>
            <a:endParaRPr lang="fr-FR" sz="2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sz="3100" b="1" u="sng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Raison :</a:t>
            </a:r>
            <a:r>
              <a:rPr lang="fr-FR" sz="31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fr-FR" sz="3100" dirty="0" smtClean="0">
                <a:effectLst/>
                <a:latin typeface="Times New Roman"/>
                <a:ea typeface="Calibri"/>
                <a:cs typeface="Arial"/>
              </a:rPr>
              <a:t>contrôle des infections</a:t>
            </a:r>
            <a:endParaRPr lang="fr-FR" sz="2600" dirty="0">
              <a:ea typeface="Calibri"/>
              <a:cs typeface="Arial"/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 </a:t>
            </a:r>
            <a:endParaRPr lang="fr-FR" sz="2800" dirty="0">
              <a:ea typeface="Calibri"/>
              <a:cs typeface="Arial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Incapacité à suivre les consignes (par EX : démence, confusion, jeune âge, barrière linguistique)</a:t>
            </a:r>
            <a:endParaRPr lang="fr-FR" sz="2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b="1" u="sng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Raison :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la spirométrie nécessite l’entière collaboration du patient. </a:t>
            </a:r>
            <a:endParaRPr lang="fr-FR" sz="28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2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2400"/>
              </a:spcBef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IV/ Pratique de la spirométrie</a:t>
            </a:r>
            <a:b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</a:b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Conditions de réalisation d’une spirométrie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Pas de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repas lourd 2 heures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avant l’examen </a:t>
            </a:r>
            <a:endParaRPr lang="fr-FR" sz="28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Pas de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tabac 1 heure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 avant l’examen </a:t>
            </a:r>
            <a:endParaRPr lang="fr-FR" sz="28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Pas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d’alcool 4 heures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 avant l’examen </a:t>
            </a:r>
            <a:endParaRPr lang="fr-FR" sz="2800" dirty="0">
              <a:ea typeface="Calibri"/>
              <a:cs typeface="Arial"/>
            </a:endParaRP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Pas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d’exercice physique intense 30 minutes  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</a:rPr>
              <a:t> </a:t>
            </a:r>
            <a:r>
              <a:rPr lang="fr-FR" dirty="0" smtClean="0">
                <a:latin typeface="Times New Roman"/>
                <a:ea typeface="Calibri"/>
              </a:rPr>
              <a:t>  </a:t>
            </a:r>
            <a:r>
              <a:rPr lang="fr-FR" dirty="0" smtClean="0">
                <a:effectLst/>
                <a:latin typeface="Times New Roman"/>
                <a:ea typeface="Calibri"/>
              </a:rPr>
              <a:t>avant l’examen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8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Pas de bronchodilatateur inhalé de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courte durée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d’action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6 heures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avant l’examen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 arrêt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12 heures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avant l’examen pour ceux à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longue durée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 d’action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 et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24 heures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avant l’examen pour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la théophylline </a:t>
            </a:r>
            <a:endParaRPr lang="fr-FR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Pas d’habit trop serré </a:t>
            </a:r>
            <a:endParaRPr lang="fr-FR" sz="28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Retirer le dentier s’il n’est pas bien fixé</a:t>
            </a:r>
            <a:endParaRPr lang="fr-FR" sz="2800" dirty="0"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fr-FR" sz="3300" b="1" u="sng" dirty="0">
                <a:solidFill>
                  <a:schemeClr val="accent1"/>
                </a:solidFill>
                <a:latin typeface="Times New Roman"/>
                <a:ea typeface="Calibri"/>
                <a:cs typeface="Arial"/>
              </a:rPr>
              <a:t>2-Réalisation</a:t>
            </a:r>
            <a:r>
              <a:rPr lang="fr-FR" sz="2800" b="1" u="sng" dirty="0" smtClean="0">
                <a:solidFill>
                  <a:schemeClr val="accent1"/>
                </a:solidFill>
                <a:latin typeface="Tahoma"/>
                <a:ea typeface="+mn-ea"/>
                <a:cs typeface="+mn-cs"/>
              </a:rPr>
              <a:t> </a:t>
            </a:r>
            <a:r>
              <a:rPr lang="fr-FR" sz="3300" b="1" u="sng" dirty="0">
                <a:solidFill>
                  <a:schemeClr val="accent1"/>
                </a:solidFill>
                <a:latin typeface="Times New Roman"/>
                <a:ea typeface="Calibri"/>
                <a:cs typeface="Arial"/>
              </a:rPr>
              <a:t>de l’examen</a:t>
            </a:r>
            <a:r>
              <a:rPr lang="fr-FR" sz="2800" dirty="0">
                <a:solidFill>
                  <a:schemeClr val="accent1"/>
                </a:solidFill>
                <a:latin typeface="Tahoma"/>
                <a:ea typeface="+mn-ea"/>
                <a:cs typeface="+mn-cs"/>
              </a:rPr>
              <a:t/>
            </a:r>
            <a:br>
              <a:rPr lang="fr-FR" sz="2800" dirty="0">
                <a:solidFill>
                  <a:schemeClr val="accent1"/>
                </a:solidFill>
                <a:latin typeface="Tahoma"/>
                <a:ea typeface="+mn-ea"/>
                <a:cs typeface="+mn-cs"/>
              </a:rPr>
            </a:b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0" i="0" u="none" strike="noStrike" baseline="0" dirty="0" smtClean="0">
                <a:solidFill>
                  <a:srgbClr val="000000"/>
                </a:solidFill>
                <a:latin typeface="Tahoma"/>
              </a:rPr>
              <a:t>•</a:t>
            </a:r>
            <a:r>
              <a:rPr lang="fr-FR" sz="3500" b="1" u="sng" dirty="0">
                <a:latin typeface="Times New Roman"/>
                <a:ea typeface="Calibri"/>
                <a:cs typeface="Arial"/>
              </a:rPr>
              <a:t>Conditions </a:t>
            </a:r>
            <a:r>
              <a:rPr lang="fr-FR" sz="3500" b="1" u="sng" dirty="0" smtClean="0">
                <a:latin typeface="Times New Roman"/>
                <a:ea typeface="Calibri"/>
                <a:cs typeface="Arial"/>
              </a:rPr>
              <a:t>d’accueil : </a:t>
            </a:r>
            <a:r>
              <a:rPr lang="fr-FR" sz="3500" dirty="0" smtClean="0">
                <a:latin typeface="Times New Roman"/>
                <a:ea typeface="Calibri"/>
                <a:cs typeface="Arial"/>
              </a:rPr>
              <a:t>local </a:t>
            </a:r>
            <a:r>
              <a:rPr lang="fr-FR" sz="3500" dirty="0">
                <a:latin typeface="Times New Roman"/>
                <a:ea typeface="Calibri"/>
                <a:cs typeface="Arial"/>
              </a:rPr>
              <a:t>calme, aéré</a:t>
            </a:r>
          </a:p>
          <a:p>
            <a:pPr marL="0" indent="0">
              <a:buNone/>
            </a:pPr>
            <a:endParaRPr lang="fr-FR" sz="3500" dirty="0">
              <a:latin typeface="Times New Roman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 sz="3500" dirty="0">
                <a:latin typeface="Times New Roman"/>
                <a:ea typeface="Calibri"/>
                <a:cs typeface="Arial"/>
              </a:rPr>
              <a:t>•</a:t>
            </a:r>
            <a:r>
              <a:rPr lang="fr-FR" sz="3500" b="1" u="sng" dirty="0">
                <a:latin typeface="Times New Roman"/>
                <a:ea typeface="Calibri"/>
                <a:cs typeface="Arial"/>
              </a:rPr>
              <a:t>Droit d’information du patient</a:t>
            </a:r>
            <a:r>
              <a:rPr lang="fr-FR" sz="3500" dirty="0">
                <a:latin typeface="Times New Roman"/>
                <a:ea typeface="Calibri"/>
                <a:cs typeface="Arial"/>
              </a:rPr>
              <a:t>: explication du </a:t>
            </a:r>
          </a:p>
          <a:p>
            <a:pPr marL="0" indent="0">
              <a:buNone/>
            </a:pPr>
            <a:r>
              <a:rPr lang="fr-FR" sz="3500" dirty="0">
                <a:latin typeface="Times New Roman"/>
                <a:ea typeface="Calibri"/>
                <a:cs typeface="Arial"/>
              </a:rPr>
              <a:t>but de l’examen, explication des manœuvres </a:t>
            </a:r>
          </a:p>
          <a:p>
            <a:pPr marL="0" indent="0">
              <a:buNone/>
            </a:pPr>
            <a:r>
              <a:rPr lang="fr-FR" sz="3500" dirty="0">
                <a:latin typeface="Times New Roman"/>
                <a:ea typeface="Calibri"/>
                <a:cs typeface="Arial"/>
              </a:rPr>
              <a:t>respiratoires à réaliser</a:t>
            </a:r>
          </a:p>
          <a:p>
            <a:pPr marL="0" indent="0">
              <a:buNone/>
            </a:pPr>
            <a:endParaRPr lang="fr-FR" sz="3500" b="1" u="sng" dirty="0" smtClean="0">
              <a:latin typeface="Times New Roman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 sz="3500" b="1" u="sng" dirty="0" smtClean="0">
                <a:latin typeface="Times New Roman"/>
                <a:ea typeface="Calibri"/>
                <a:cs typeface="Arial"/>
              </a:rPr>
              <a:t>•</a:t>
            </a:r>
            <a:r>
              <a:rPr lang="fr-FR" sz="3500" b="1" u="sng" dirty="0">
                <a:latin typeface="Times New Roman"/>
                <a:ea typeface="Calibri"/>
                <a:cs typeface="Arial"/>
              </a:rPr>
              <a:t>Relevé de la taille et du poids</a:t>
            </a:r>
          </a:p>
          <a:p>
            <a:pPr marL="0" indent="0">
              <a:buNone/>
            </a:pPr>
            <a:endParaRPr lang="fr-FR" sz="3500" b="1" u="sng" dirty="0" smtClean="0">
              <a:latin typeface="Times New Roman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 sz="3500" b="1" u="sng" dirty="0" smtClean="0">
                <a:latin typeface="Times New Roman"/>
                <a:ea typeface="Calibri"/>
                <a:cs typeface="Arial"/>
              </a:rPr>
              <a:t>•</a:t>
            </a:r>
            <a:r>
              <a:rPr lang="fr-FR" sz="3500" b="1" u="sng" dirty="0">
                <a:latin typeface="Times New Roman"/>
                <a:ea typeface="Calibri"/>
                <a:cs typeface="Arial"/>
              </a:rPr>
              <a:t>Conditions d’examen</a:t>
            </a:r>
          </a:p>
          <a:p>
            <a:pPr marL="0" indent="0">
              <a:buNone/>
            </a:pPr>
            <a:r>
              <a:rPr lang="fr-FR" sz="3500" dirty="0" smtClean="0">
                <a:latin typeface="Times New Roman"/>
                <a:ea typeface="Calibri"/>
                <a:cs typeface="Arial"/>
              </a:rPr>
              <a:t>   Position </a:t>
            </a:r>
            <a:r>
              <a:rPr lang="fr-FR" sz="3500" dirty="0">
                <a:latin typeface="Times New Roman"/>
                <a:ea typeface="Calibri"/>
                <a:cs typeface="Arial"/>
              </a:rPr>
              <a:t>assise, position correcte du menton et du  </a:t>
            </a:r>
          </a:p>
          <a:p>
            <a:pPr marL="0" indent="0">
              <a:buNone/>
            </a:pPr>
            <a:r>
              <a:rPr lang="fr-FR" sz="3500" dirty="0">
                <a:latin typeface="Times New Roman"/>
                <a:ea typeface="Calibri"/>
                <a:cs typeface="Arial"/>
              </a:rPr>
              <a:t>   cou, pas de vêtements serrés, embout buccal, </a:t>
            </a:r>
          </a:p>
          <a:p>
            <a:pPr marL="0" indent="0">
              <a:buNone/>
            </a:pPr>
            <a:r>
              <a:rPr lang="fr-FR" sz="3500" dirty="0">
                <a:latin typeface="Times New Roman"/>
                <a:ea typeface="Calibri"/>
                <a:cs typeface="Arial"/>
              </a:rPr>
              <a:t>   pince-nez, absence de fuites, instructions simples</a:t>
            </a:r>
          </a:p>
        </p:txBody>
      </p:sp>
    </p:spTree>
    <p:extLst>
      <p:ext uri="{BB962C8B-B14F-4D97-AF65-F5344CB8AC3E}">
        <p14:creationId xmlns:p14="http://schemas.microsoft.com/office/powerpoint/2010/main" val="15301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FR" b="1" u="sng" dirty="0">
                <a:latin typeface="Times New Roman"/>
                <a:ea typeface="Calibri"/>
                <a:cs typeface="Arial"/>
              </a:rPr>
              <a:t>Exécution des </a:t>
            </a:r>
            <a:r>
              <a:rPr lang="fr-FR" b="1" u="sng" dirty="0" smtClean="0">
                <a:latin typeface="Times New Roman"/>
                <a:ea typeface="Calibri"/>
                <a:cs typeface="Arial"/>
              </a:rPr>
              <a:t>manœuvres </a:t>
            </a:r>
            <a:r>
              <a:rPr lang="fr-FR" b="1" dirty="0">
                <a:latin typeface="Times New Roman"/>
                <a:ea typeface="Calibri"/>
                <a:cs typeface="Arial"/>
              </a:rPr>
              <a:t>: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      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3 - 4 </a:t>
            </a:r>
            <a:r>
              <a:rPr lang="fr-FR" dirty="0">
                <a:latin typeface="Times New Roman"/>
                <a:ea typeface="Calibri"/>
                <a:cs typeface="Arial"/>
              </a:rPr>
              <a:t>cycles en respiration calme (volume courant)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     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 </a:t>
            </a:r>
            <a:r>
              <a:rPr lang="fr-FR" dirty="0">
                <a:latin typeface="Times New Roman"/>
                <a:ea typeface="Calibri"/>
                <a:cs typeface="Arial"/>
              </a:rPr>
              <a:t>inspiration rapide et profonde, expiration sans pause : </a:t>
            </a:r>
            <a:endParaRPr lang="fr-FR" dirty="0" smtClean="0">
              <a:latin typeface="Times New Roman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ea typeface="Calibri"/>
                <a:cs typeface="Arial"/>
              </a:rPr>
              <a:t>        le plus </a:t>
            </a:r>
            <a:r>
              <a:rPr lang="fr-FR" dirty="0">
                <a:latin typeface="Times New Roman"/>
                <a:ea typeface="Calibri"/>
                <a:cs typeface="Arial"/>
              </a:rPr>
              <a:t>vite, le plus fort et le plus longtemps possible,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   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       reprise d’une </a:t>
            </a:r>
            <a:r>
              <a:rPr lang="fr-FR" dirty="0">
                <a:latin typeface="Times New Roman"/>
                <a:ea typeface="Calibri"/>
                <a:cs typeface="Arial"/>
              </a:rPr>
              <a:t>inspiration et respiration normale,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 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       retrait </a:t>
            </a:r>
            <a:r>
              <a:rPr lang="fr-FR" dirty="0">
                <a:latin typeface="Times New Roman"/>
                <a:ea typeface="Calibri"/>
                <a:cs typeface="Arial"/>
              </a:rPr>
              <a:t>de </a:t>
            </a:r>
            <a:r>
              <a:rPr lang="fr-FR" dirty="0" smtClean="0">
                <a:latin typeface="Times New Roman"/>
                <a:ea typeface="Calibri"/>
                <a:cs typeface="Arial"/>
              </a:rPr>
              <a:t>l’embout </a:t>
            </a:r>
            <a:r>
              <a:rPr lang="fr-FR" dirty="0">
                <a:latin typeface="Times New Roman"/>
                <a:ea typeface="Calibri"/>
                <a:cs typeface="Arial"/>
              </a:rPr>
              <a:t>et du pince-nez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•</a:t>
            </a:r>
            <a:r>
              <a:rPr lang="fr-FR" b="1" u="sng" dirty="0">
                <a:latin typeface="Times New Roman"/>
                <a:ea typeface="Calibri"/>
                <a:cs typeface="Arial"/>
              </a:rPr>
              <a:t>Encourager le patient </a:t>
            </a:r>
            <a:r>
              <a:rPr lang="fr-FR" b="1" u="sng" dirty="0" smtClean="0">
                <a:latin typeface="Times New Roman"/>
                <a:ea typeface="Calibri"/>
                <a:cs typeface="Arial"/>
              </a:rPr>
              <a:t>:</a:t>
            </a:r>
            <a:endParaRPr lang="fr-FR" b="1" u="sng" dirty="0">
              <a:latin typeface="Times New Roman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        Après chaque essai: commentaires sur l'épreuve et  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        améliorations à apporter, accorder 1 min de repos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        entre chaque essai, obtenir 3 manœuvres acceptables </a:t>
            </a:r>
          </a:p>
          <a:p>
            <a:pPr marL="0" indent="0">
              <a:buNone/>
            </a:pPr>
            <a:r>
              <a:rPr lang="fr-FR" dirty="0">
                <a:latin typeface="Times New Roman"/>
                <a:ea typeface="Calibri"/>
                <a:cs typeface="Arial"/>
              </a:rPr>
              <a:t>        (8max)</a:t>
            </a:r>
          </a:p>
        </p:txBody>
      </p:sp>
    </p:spTree>
    <p:extLst>
      <p:ext uri="{BB962C8B-B14F-4D97-AF65-F5344CB8AC3E}">
        <p14:creationId xmlns:p14="http://schemas.microsoft.com/office/powerpoint/2010/main" val="28537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7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L’exécution correcte des manœuvres nécessite un patient coopérant capable de bien comprendre les manœuvres à effectuer et un opérateur expérimenté.</a:t>
            </a:r>
          </a:p>
        </p:txBody>
      </p:sp>
    </p:spTree>
    <p:extLst>
      <p:ext uri="{BB962C8B-B14F-4D97-AF65-F5344CB8AC3E}">
        <p14:creationId xmlns:p14="http://schemas.microsoft.com/office/powerpoint/2010/main" val="34688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4000" dirty="0">
                <a:solidFill>
                  <a:srgbClr val="FF0000"/>
                </a:solidFill>
              </a:rPr>
              <a:t>Les explorations fonctionnelles </a:t>
            </a:r>
            <a:r>
              <a:rPr lang="fr-FR" sz="4000" dirty="0" smtClean="0">
                <a:solidFill>
                  <a:srgbClr val="FF0000"/>
                </a:solidFill>
              </a:rPr>
              <a:t>respiratoires </a:t>
            </a:r>
            <a:r>
              <a:rPr lang="fr-FR" sz="4000" dirty="0">
                <a:solidFill>
                  <a:srgbClr val="FF0000"/>
                </a:solidFill>
              </a:rPr>
              <a:t>(EFR)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Elles </a:t>
            </a:r>
            <a:r>
              <a:rPr lang="fr-FR" dirty="0"/>
              <a:t>comprennent: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/>
              <a:t>Spirométrie 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/>
              <a:t>Pléthysmographie 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/>
              <a:t>Mesure de la Capacité de transfert du Co (DLCO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 </a:t>
            </a:r>
            <a:r>
              <a:rPr lang="fr-FR" b="1" dirty="0"/>
              <a:t>Test de provocation bronchique </a:t>
            </a:r>
            <a:endParaRPr lang="fr-FR" b="1" dirty="0" smtClean="0"/>
          </a:p>
          <a:p>
            <a:r>
              <a:rPr lang="fr-FR" b="1" dirty="0" smtClean="0"/>
              <a:t> Gazométrie</a:t>
            </a:r>
          </a:p>
          <a:p>
            <a:r>
              <a:rPr lang="fr-FR" b="1" dirty="0" smtClean="0"/>
              <a:t> </a:t>
            </a:r>
            <a:r>
              <a:rPr lang="fr-FR" b="1" dirty="0"/>
              <a:t>Test de marche de 6 minutes (TM6) 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/>
              <a:t>Epreuve </a:t>
            </a:r>
            <a:r>
              <a:rPr lang="fr-FR" b="1" dirty="0" smtClean="0"/>
              <a:t>d’exercice </a:t>
            </a:r>
            <a:r>
              <a:rPr lang="fr-FR" b="1" dirty="0"/>
              <a:t>musculaire (EFX)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3- Critères </a:t>
            </a:r>
            <a:r>
              <a:rPr lang="fr-FR" sz="2800" b="1" dirty="0">
                <a:solidFill>
                  <a:schemeClr val="accent1"/>
                </a:solidFill>
              </a:rPr>
              <a:t>d’acceptabilité et de reproductibilité</a:t>
            </a:r>
            <a:endParaRPr lang="fr-FR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768122"/>
              </p:ext>
            </p:extLst>
          </p:nvPr>
        </p:nvGraphicFramePr>
        <p:xfrm>
          <a:off x="0" y="1052736"/>
          <a:ext cx="6804248" cy="522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148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             Acceptabilité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Reproductibilité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432">
                <a:tc>
                  <a:txBody>
                    <a:bodyPr/>
                    <a:lstStyle/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 départ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Débit de pointe précoce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Courbe en pointe au     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sommet non aplati</a:t>
                      </a:r>
                    </a:p>
                    <a:p>
                      <a:endParaRPr lang="fr-F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de toux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 de 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fermeture de glotte</a:t>
                      </a: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Effort expiratoire suffisant et soutenu</a:t>
                      </a: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fin prématurée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Expiration complète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Durée expiration ≥ 6 sec	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Après 3 manœuvres techniquement satisfaisantes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 le VEMS et la CVF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l’écart 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 les valeurs les plus élevées doit être &lt; 0.15L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Courbes de forme similaire avec sommet non aplati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Sinon poursuivre si possible jusqu’à 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Obtention de ces critères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Maximum de 8 manœuvres 	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339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6672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V/ Interprétation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Pour </a:t>
            </a:r>
            <a:r>
              <a:rPr lang="fr-FR" dirty="0" smtClean="0"/>
              <a:t>l’interprétation , </a:t>
            </a:r>
            <a:r>
              <a:rPr lang="fr-FR" dirty="0"/>
              <a:t>on a besoin de seulement </a:t>
            </a:r>
            <a:r>
              <a:rPr lang="fr-FR" dirty="0" smtClean="0"/>
              <a:t>8 </a:t>
            </a:r>
            <a:r>
              <a:rPr lang="fr-FR" dirty="0"/>
              <a:t>items 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 smtClean="0"/>
              <a:t>           ▪ </a:t>
            </a:r>
            <a:r>
              <a:rPr lang="fr-FR" b="1" dirty="0">
                <a:solidFill>
                  <a:srgbClr val="0070C0"/>
                </a:solidFill>
              </a:rPr>
              <a:t>CVF</a:t>
            </a:r>
            <a:r>
              <a:rPr lang="fr-FR" b="1" dirty="0"/>
              <a:t> </a:t>
            </a:r>
            <a:r>
              <a:rPr lang="fr-FR" dirty="0"/>
              <a:t>: la capacité vitale forcée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/>
              <a:t> </a:t>
            </a:r>
            <a:r>
              <a:rPr lang="fr-FR" dirty="0" smtClean="0"/>
              <a:t>          ▪ </a:t>
            </a:r>
            <a:r>
              <a:rPr lang="fr-FR" b="1" dirty="0">
                <a:solidFill>
                  <a:srgbClr val="0070C0"/>
                </a:solidFill>
              </a:rPr>
              <a:t>VEMS</a:t>
            </a:r>
            <a:r>
              <a:rPr lang="fr-FR" b="1" dirty="0"/>
              <a:t> </a:t>
            </a:r>
            <a:r>
              <a:rPr lang="fr-FR" dirty="0"/>
              <a:t>: le volume expiratoire maximal seconde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 smtClean="0"/>
              <a:t>           </a:t>
            </a:r>
            <a:r>
              <a:rPr lang="fr-FR" dirty="0" smtClean="0">
                <a:solidFill>
                  <a:srgbClr val="0070C0"/>
                </a:solidFill>
              </a:rPr>
              <a:t>▪ </a:t>
            </a:r>
            <a:r>
              <a:rPr lang="fr-FR" b="1" dirty="0">
                <a:solidFill>
                  <a:srgbClr val="0070C0"/>
                </a:solidFill>
              </a:rPr>
              <a:t>VEMS / CVF </a:t>
            </a:r>
            <a:r>
              <a:rPr lang="fr-FR" dirty="0"/>
              <a:t>: le coefficient de Tiffeneau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 smtClean="0"/>
              <a:t>           ▪ </a:t>
            </a:r>
            <a:r>
              <a:rPr lang="fr-FR" b="1" dirty="0">
                <a:solidFill>
                  <a:srgbClr val="0070C0"/>
                </a:solidFill>
              </a:rPr>
              <a:t>DEMM </a:t>
            </a:r>
            <a:r>
              <a:rPr lang="fr-FR" dirty="0">
                <a:solidFill>
                  <a:srgbClr val="0070C0"/>
                </a:solidFill>
              </a:rPr>
              <a:t>(ou DEM 25-75) </a:t>
            </a:r>
            <a:r>
              <a:rPr lang="fr-FR" dirty="0"/>
              <a:t>: le débit expiratoire médian maximal </a:t>
            </a:r>
            <a:endParaRPr lang="fr-F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                pris </a:t>
            </a:r>
            <a:r>
              <a:rPr lang="fr-FR" dirty="0"/>
              <a:t>entre 25% et </a:t>
            </a:r>
            <a:r>
              <a:rPr lang="fr-FR" dirty="0" smtClean="0"/>
              <a:t>75% de </a:t>
            </a:r>
            <a:r>
              <a:rPr lang="fr-FR" dirty="0"/>
              <a:t>la CVF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 smtClean="0"/>
              <a:t>           ▪ </a:t>
            </a:r>
            <a:r>
              <a:rPr lang="fr-FR" b="1" dirty="0">
                <a:solidFill>
                  <a:srgbClr val="0070C0"/>
                </a:solidFill>
              </a:rPr>
              <a:t>DEP </a:t>
            </a:r>
            <a:r>
              <a:rPr lang="fr-FR" dirty="0"/>
              <a:t>: le débit expiratoire de pointe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3100" dirty="0"/>
              <a:t>           ▪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DEM 75 </a:t>
            </a:r>
            <a:r>
              <a:rPr lang="fr-FR" dirty="0"/>
              <a:t>: le débit expiratoire maximal au point 75 de la CVF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 smtClean="0"/>
              <a:t>           ▪ </a:t>
            </a:r>
            <a:r>
              <a:rPr lang="fr-FR" b="1" dirty="0">
                <a:solidFill>
                  <a:srgbClr val="0070C0"/>
                </a:solidFill>
              </a:rPr>
              <a:t>DEM 50 </a:t>
            </a:r>
            <a:r>
              <a:rPr lang="fr-FR" dirty="0"/>
              <a:t>: le débit expiratoire maximal au point 50 de la CVF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dirty="0" smtClean="0"/>
              <a:t>           ▪ </a:t>
            </a:r>
            <a:r>
              <a:rPr lang="fr-FR" b="1" dirty="0">
                <a:solidFill>
                  <a:srgbClr val="0070C0"/>
                </a:solidFill>
              </a:rPr>
              <a:t>DEM 25 </a:t>
            </a:r>
            <a:r>
              <a:rPr lang="fr-FR" dirty="0"/>
              <a:t>: le débit expiratoire maximal au point 25 de la CVF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/>
              <a:t>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3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V/ Interprétation </a:t>
            </a:r>
            <a:r>
              <a:rPr lang="fr-FR" b="1" dirty="0">
                <a:solidFill>
                  <a:srgbClr val="FF0000"/>
                </a:solidFill>
              </a:rPr>
              <a:t>des résultats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9" y="1484784"/>
            <a:ext cx="6192688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6"/>
                </a:solidFill>
              </a:rPr>
              <a:t>1/ Trouble </a:t>
            </a:r>
            <a:r>
              <a:rPr lang="fr-FR" b="1" dirty="0">
                <a:solidFill>
                  <a:schemeClr val="accent6"/>
                </a:solidFill>
              </a:rPr>
              <a:t>ventilatoire </a:t>
            </a:r>
            <a:r>
              <a:rPr lang="fr-FR" b="1" dirty="0" smtClean="0">
                <a:solidFill>
                  <a:schemeClr val="accent6"/>
                </a:solidFill>
              </a:rPr>
              <a:t>obstructif    (TVO)</a:t>
            </a:r>
            <a:endParaRPr lang="fr-FR" dirty="0" smtClean="0">
              <a:solidFill>
                <a:schemeClr val="accent6"/>
              </a:solidFill>
            </a:endParaRPr>
          </a:p>
          <a:p>
            <a:r>
              <a:rPr lang="fr-FR" sz="2800" dirty="0" smtClean="0"/>
              <a:t>le coefficient de Tiffeneau VEMS/CV est abaissé( &lt;70% !!! ) ou LIN</a:t>
            </a:r>
          </a:p>
          <a:p>
            <a:r>
              <a:rPr lang="fr-FR" sz="2800" dirty="0" smtClean="0"/>
              <a:t>La </a:t>
            </a:r>
            <a:r>
              <a:rPr lang="fr-FR" sz="2800" dirty="0"/>
              <a:t>CVF est normale.</a:t>
            </a:r>
          </a:p>
          <a:p>
            <a:r>
              <a:rPr lang="fr-FR" sz="2800" dirty="0"/>
              <a:t>✓ Le VEMS</a:t>
            </a:r>
            <a:r>
              <a:rPr lang="fr-FR" sz="2800" dirty="0" smtClean="0"/>
              <a:t>, est diminué par rapport à </a:t>
            </a:r>
            <a:r>
              <a:rPr lang="fr-FR" sz="2800" dirty="0"/>
              <a:t>la valeur de référence.</a:t>
            </a:r>
          </a:p>
          <a:p>
            <a:r>
              <a:rPr lang="fr-FR" sz="2800" dirty="0"/>
              <a:t>✓ Le débit de pointe est abaissé ainsi que le DEM </a:t>
            </a:r>
            <a:r>
              <a:rPr lang="fr-FR" sz="2800" dirty="0" smtClean="0"/>
              <a:t>75.</a:t>
            </a:r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348880"/>
            <a:ext cx="2767817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chemeClr val="accent6"/>
                </a:solidFill>
              </a:rPr>
              <a:t>Gravité du TVO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2700" b="1" dirty="0" smtClean="0">
                <a:latin typeface="+mn-lt"/>
              </a:rPr>
              <a:t>Le </a:t>
            </a:r>
            <a:r>
              <a:rPr lang="fr-FR" sz="2700" b="1" dirty="0">
                <a:latin typeface="+mn-lt"/>
              </a:rPr>
              <a:t>degré d’obstruction est quantifié par la diminution du VEMS 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52747" t="44706" r="6411" b="34117"/>
          <a:stretch/>
        </p:blipFill>
        <p:spPr bwMode="auto">
          <a:xfrm>
            <a:off x="647564" y="1772816"/>
            <a:ext cx="784887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0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Test de Réversibilité dans un Syndrome Obstructif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6696744" cy="453650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>
                <a:latin typeface="+mj-lt"/>
              </a:rPr>
              <a:t>Administration au patient de bronchodilatateurs inhalés d’action immédiate .15à20 minutes après, le VEMS et la CV sont à nouveau mesurés.</a:t>
            </a:r>
          </a:p>
          <a:p>
            <a:pPr marL="0" indent="0">
              <a:buNone/>
            </a:pPr>
            <a:endParaRPr lang="fr-FR" sz="2800" dirty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Le trouble ventilatoire obstructif est considéré comme réversible si:</a:t>
            </a:r>
          </a:p>
          <a:p>
            <a:pPr marL="0" indent="0">
              <a:buNone/>
            </a:pPr>
            <a:endParaRPr lang="fr-FR" sz="2800" dirty="0">
              <a:latin typeface="+mj-lt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Le VEMS ou la CV s’améliorent de plus de 12% par rapport aux valeurs de base</a:t>
            </a:r>
            <a:r>
              <a:rPr lang="fr-FR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et si un gain de 200ml est observé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.</a:t>
            </a:r>
            <a:endParaRPr lang="fr-FR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70" y="1988840"/>
            <a:ext cx="2232248" cy="39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TVO réversible              ASTHME BRONCHIQUE</a:t>
            </a:r>
          </a:p>
          <a:p>
            <a:endParaRPr lang="fr-FR" dirty="0"/>
          </a:p>
          <a:p>
            <a:r>
              <a:rPr lang="fr-FR" dirty="0" smtClean="0"/>
              <a:t>TVO non réversible       BPCO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491880" y="1916832"/>
            <a:ext cx="10081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139952" y="306896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4352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FF0000"/>
                </a:solidFill>
              </a:rPr>
              <a:t>I/ Introduction-Définition</a:t>
            </a:r>
            <a:endParaRPr lang="fr-FR" sz="3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>
                <a:ea typeface="Times New Roman"/>
                <a:cs typeface="Times New Roman"/>
              </a:rPr>
              <a:t>La spirométrie permet une </a:t>
            </a:r>
            <a:r>
              <a:rPr lang="fr-FR" dirty="0" smtClean="0">
                <a:ea typeface="Times New Roman"/>
                <a:cs typeface="Times New Roman"/>
              </a:rPr>
              <a:t>exploration </a:t>
            </a:r>
          </a:p>
          <a:p>
            <a:pPr marL="0" indent="0">
              <a:buNone/>
            </a:pPr>
            <a:r>
              <a:rPr lang="fr-FR" dirty="0">
                <a:ea typeface="Times New Roman"/>
                <a:cs typeface="Times New Roman"/>
              </a:rPr>
              <a:t> </a:t>
            </a:r>
            <a:r>
              <a:rPr lang="fr-FR" dirty="0" smtClean="0">
                <a:ea typeface="Times New Roman"/>
                <a:cs typeface="Times New Roman"/>
              </a:rPr>
              <a:t>    élémentaire </a:t>
            </a:r>
            <a:r>
              <a:rPr lang="fr-FR" dirty="0">
                <a:ea typeface="Times New Roman"/>
                <a:cs typeface="Times New Roman"/>
              </a:rPr>
              <a:t>des </a:t>
            </a:r>
            <a:r>
              <a:rPr lang="fr-FR" dirty="0" smtClean="0">
                <a:ea typeface="Times New Roman"/>
                <a:cs typeface="Times New Roman"/>
              </a:rPr>
              <a:t>fonctions </a:t>
            </a:r>
            <a:r>
              <a:rPr lang="fr-FR" dirty="0">
                <a:ea typeface="Times New Roman"/>
                <a:cs typeface="Times New Roman"/>
              </a:rPr>
              <a:t>respiratoires. </a:t>
            </a:r>
            <a:endParaRPr lang="fr-FR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fr-FR" dirty="0">
              <a:ea typeface="Times New Roman"/>
              <a:cs typeface="Times New Roman"/>
            </a:endParaRPr>
          </a:p>
          <a:p>
            <a:pPr algn="just"/>
            <a:r>
              <a:rPr lang="fr-FR" dirty="0" smtClean="0">
                <a:effectLst/>
                <a:ea typeface="Times New Roman"/>
                <a:cs typeface="Times New Roman"/>
              </a:rPr>
              <a:t>Son rôle est central dans le diagnostic, la prise en charge et le suivi des maladies telles que l’asthme et la broncho-pn</a:t>
            </a:r>
            <a:r>
              <a:rPr lang="fr-FR" sz="3000" dirty="0" smtClean="0">
                <a:effectLst/>
                <a:ea typeface="Times New Roman"/>
                <a:cs typeface="Times New Roman"/>
              </a:rPr>
              <a:t>eum</a:t>
            </a:r>
            <a:r>
              <a:rPr lang="fr-FR" dirty="0" smtClean="0">
                <a:effectLst/>
                <a:ea typeface="Times New Roman"/>
                <a:cs typeface="Times New Roman"/>
              </a:rPr>
              <a:t>opathie obstructive chronique (BPCO)</a:t>
            </a:r>
            <a:endParaRPr lang="fr-FR" dirty="0" smtClean="0">
              <a:effectLst/>
              <a:ea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3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fr-FR" sz="3800" b="1" dirty="0" smtClean="0">
                <a:solidFill>
                  <a:schemeClr val="accent6"/>
                </a:solidFill>
              </a:rPr>
              <a:t>2/ Syndrome </a:t>
            </a:r>
            <a:r>
              <a:rPr lang="fr-FR" sz="3800" b="1" dirty="0">
                <a:solidFill>
                  <a:schemeClr val="accent6"/>
                </a:solidFill>
              </a:rPr>
              <a:t>des petites voies aériennes</a:t>
            </a:r>
            <a:endParaRPr lang="fr-FR" sz="38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/>
              <a:t>A noter que dans les </a:t>
            </a:r>
            <a:r>
              <a:rPr lang="fr-FR" sz="3000" b="1" dirty="0"/>
              <a:t>atteintes obstructives des voies aériennes </a:t>
            </a:r>
            <a:r>
              <a:rPr lang="fr-FR" sz="3000" b="1" dirty="0" smtClean="0"/>
              <a:t>distales</a:t>
            </a:r>
            <a:r>
              <a:rPr lang="fr-FR" sz="3000" dirty="0" smtClean="0"/>
              <a:t> </a:t>
            </a:r>
            <a:r>
              <a:rPr lang="fr-FR" sz="3000" dirty="0"/>
              <a:t>(</a:t>
            </a:r>
            <a:r>
              <a:rPr lang="fr-FR" sz="3000" dirty="0" err="1"/>
              <a:t>exp</a:t>
            </a:r>
            <a:r>
              <a:rPr lang="fr-FR" sz="3000" dirty="0"/>
              <a:t> :</a:t>
            </a:r>
            <a:r>
              <a:rPr lang="fr-FR" sz="3000" u="sng" dirty="0">
                <a:solidFill>
                  <a:srgbClr val="FF0000"/>
                </a:solidFill>
              </a:rPr>
              <a:t> atteinte débutante chez un fumeur</a:t>
            </a:r>
            <a:r>
              <a:rPr lang="fr-FR" sz="3000" dirty="0"/>
              <a:t>), on </a:t>
            </a:r>
            <a:r>
              <a:rPr lang="fr-FR" sz="3000" dirty="0" smtClean="0"/>
              <a:t>peut observer:</a:t>
            </a:r>
          </a:p>
          <a:p>
            <a:pPr marL="0" indent="0">
              <a:buNone/>
            </a:pPr>
            <a:endParaRPr lang="fr-FR" sz="3000" dirty="0"/>
          </a:p>
          <a:p>
            <a:pPr>
              <a:buFont typeface="Wingdings" pitchFamily="2" charset="2"/>
              <a:buChar char="ü"/>
            </a:pPr>
            <a:r>
              <a:rPr lang="fr-FR" sz="3000" dirty="0" smtClean="0"/>
              <a:t>Un </a:t>
            </a:r>
            <a:r>
              <a:rPr lang="fr-FR" sz="3000" dirty="0"/>
              <a:t>Tiffeneau encore </a:t>
            </a:r>
            <a:r>
              <a:rPr lang="fr-FR" sz="3000" dirty="0" smtClean="0"/>
              <a:t>normal.</a:t>
            </a:r>
          </a:p>
          <a:p>
            <a:pPr>
              <a:buFont typeface="Wingdings" pitchFamily="2" charset="2"/>
              <a:buChar char="ü"/>
            </a:pPr>
            <a:r>
              <a:rPr lang="fr-FR" sz="3000" dirty="0" smtClean="0"/>
              <a:t>La </a:t>
            </a:r>
            <a:r>
              <a:rPr lang="fr-FR" sz="3000" dirty="0"/>
              <a:t>courbe débit-volume sera cependant concave (à confronter à l'âge du </a:t>
            </a:r>
            <a:r>
              <a:rPr lang="fr-FR" sz="3000" dirty="0" smtClean="0"/>
              <a:t>patient)</a:t>
            </a:r>
          </a:p>
          <a:p>
            <a:pPr>
              <a:buFont typeface="Wingdings" pitchFamily="2" charset="2"/>
              <a:buChar char="ü"/>
            </a:pPr>
            <a:r>
              <a:rPr lang="fr-FR" sz="3000" dirty="0" smtClean="0"/>
              <a:t>DEM </a:t>
            </a:r>
            <a:r>
              <a:rPr lang="fr-FR" sz="3000" dirty="0"/>
              <a:t>25-75 &lt; 60% avec les DEM 25 et 50 diminués.</a:t>
            </a:r>
          </a:p>
        </p:txBody>
      </p:sp>
    </p:spTree>
    <p:extLst>
      <p:ext uri="{BB962C8B-B14F-4D97-AF65-F5344CB8AC3E}">
        <p14:creationId xmlns:p14="http://schemas.microsoft.com/office/powerpoint/2010/main" val="28516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200" b="1" dirty="0" smtClean="0">
                <a:solidFill>
                  <a:schemeClr val="accent6"/>
                </a:solidFill>
              </a:rPr>
              <a:t>3/ Trouble </a:t>
            </a:r>
            <a:r>
              <a:rPr lang="fr-FR" sz="4200" b="1" dirty="0">
                <a:solidFill>
                  <a:schemeClr val="accent6"/>
                </a:solidFill>
              </a:rPr>
              <a:t>Ventilatoire Restrictif (TVR) </a:t>
            </a:r>
            <a:r>
              <a:rPr lang="fr-FR" b="1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6480720" cy="4525963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CPT </a:t>
            </a:r>
            <a:r>
              <a:rPr lang="fr-FR" dirty="0"/>
              <a:t>et CV diminuées avec CPT </a:t>
            </a:r>
            <a:r>
              <a:rPr lang="fr-FR" dirty="0" smtClean="0"/>
              <a:t>&lt; 80% !!!  ou LIN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VEMS </a:t>
            </a:r>
            <a:r>
              <a:rPr lang="fr-FR" dirty="0"/>
              <a:t>et CVF </a:t>
            </a:r>
            <a:r>
              <a:rPr lang="fr-FR" dirty="0" smtClean="0"/>
              <a:t>diminués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Coefficient de Tiffeneau </a:t>
            </a:r>
            <a:r>
              <a:rPr lang="fr-FR" dirty="0"/>
              <a:t>&gt; </a:t>
            </a:r>
            <a:r>
              <a:rPr lang="fr-FR" dirty="0" smtClean="0"/>
              <a:t>0,7 !!! ou LIN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4200" b="1" dirty="0" smtClean="0">
                <a:solidFill>
                  <a:srgbClr val="FF0000"/>
                </a:solidFill>
              </a:rPr>
              <a:t>      </a:t>
            </a:r>
            <a:r>
              <a:rPr lang="fr-FR" sz="4200" b="1" u="sng" dirty="0" smtClean="0">
                <a:solidFill>
                  <a:srgbClr val="FF0000"/>
                </a:solidFill>
              </a:rPr>
              <a:t>« fibrose pulmonaire »</a:t>
            </a:r>
            <a:endParaRPr lang="fr-FR" sz="42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50"/>
                </a:solidFill>
              </a:rPr>
              <a:t>« En aucun cas, un syndrome restrictif ne peut être diagnostiqué sur une simple diminution de la CV»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59300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6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9143999" cy="61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 smtClean="0">
                <a:solidFill>
                  <a:schemeClr val="accent6"/>
                </a:solidFill>
              </a:rPr>
              <a:t>4/ Trouble </a:t>
            </a:r>
            <a:r>
              <a:rPr lang="fr-FR" sz="3800" b="1" dirty="0">
                <a:solidFill>
                  <a:schemeClr val="accent6"/>
                </a:solidFill>
              </a:rPr>
              <a:t>Ventilatoire Mixte (TVM)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Définis par la coexistence </a:t>
            </a:r>
            <a:r>
              <a:rPr lang="fr-FR" b="1" dirty="0" smtClean="0"/>
              <a:t>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/>
              <a:t> D'un </a:t>
            </a:r>
            <a:r>
              <a:rPr lang="fr-FR" b="1" dirty="0"/>
              <a:t>Tiffeneau &lt; </a:t>
            </a:r>
            <a:r>
              <a:rPr lang="fr-FR" b="1" dirty="0" smtClean="0"/>
              <a:t>0,7 !!! ou LIN (TVO)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b="1" dirty="0"/>
              <a:t>e</a:t>
            </a:r>
            <a:r>
              <a:rPr lang="fr-FR" b="1" dirty="0" smtClean="0"/>
              <a:t>t </a:t>
            </a:r>
            <a:r>
              <a:rPr lang="fr-FR" b="1" dirty="0"/>
              <a:t>d'une CPT &lt; 80</a:t>
            </a:r>
            <a:r>
              <a:rPr lang="fr-FR" b="1" dirty="0" smtClean="0"/>
              <a:t>% !!! ou LIN (TVR)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Dilatation des bronches (DDB) »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8204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fr-FR" dirty="0">
                <a:ea typeface="Times New Roman"/>
                <a:cs typeface="Times New Roman"/>
              </a:rPr>
              <a:t>En médecine du travail, dans la démarche de </a:t>
            </a:r>
          </a:p>
          <a:p>
            <a:pPr marL="0" indent="0">
              <a:buNone/>
            </a:pPr>
            <a:r>
              <a:rPr lang="fr-FR" dirty="0">
                <a:ea typeface="Times New Roman"/>
                <a:cs typeface="Times New Roman"/>
              </a:rPr>
              <a:t>    dépistage ou de surveillance de l’appareil </a:t>
            </a:r>
          </a:p>
          <a:p>
            <a:pPr marL="0" indent="0">
              <a:buNone/>
            </a:pPr>
            <a:r>
              <a:rPr lang="fr-FR" dirty="0">
                <a:ea typeface="Times New Roman"/>
                <a:cs typeface="Times New Roman"/>
              </a:rPr>
              <a:t>    respiratoire en milieu professionnel, on </a:t>
            </a:r>
          </a:p>
          <a:p>
            <a:pPr marL="0" indent="0">
              <a:buNone/>
            </a:pPr>
            <a:r>
              <a:rPr lang="fr-FR" dirty="0">
                <a:ea typeface="Times New Roman"/>
                <a:cs typeface="Times New Roman"/>
              </a:rPr>
              <a:t>    favorise principalement deux examens</a:t>
            </a:r>
          </a:p>
          <a:p>
            <a:pPr marL="0" indent="0">
              <a:buNone/>
            </a:pPr>
            <a:r>
              <a:rPr lang="fr-FR" dirty="0">
                <a:ea typeface="Times New Roman"/>
                <a:cs typeface="Times New Roman"/>
              </a:rPr>
              <a:t>    complémentaires : </a:t>
            </a:r>
            <a:r>
              <a:rPr lang="fr-FR" dirty="0">
                <a:solidFill>
                  <a:srgbClr val="FF0000"/>
                </a:solidFill>
                <a:ea typeface="Times New Roman"/>
                <a:cs typeface="Times New Roman"/>
              </a:rPr>
              <a:t>la spirométrie simple </a:t>
            </a:r>
            <a:r>
              <a:rPr lang="fr-FR" dirty="0">
                <a:ea typeface="Times New Roman"/>
                <a:cs typeface="Times New Roman"/>
              </a:rPr>
              <a:t>et   </a:t>
            </a:r>
          </a:p>
          <a:p>
            <a:pPr marL="0" indent="0">
              <a:buNone/>
            </a:pPr>
            <a:r>
              <a:rPr lang="fr-FR" dirty="0">
                <a:ea typeface="Times New Roman"/>
                <a:cs typeface="Times New Roman"/>
              </a:rPr>
              <a:t>    </a:t>
            </a:r>
            <a:r>
              <a:rPr lang="fr-FR" dirty="0">
                <a:solidFill>
                  <a:srgbClr val="FF0000"/>
                </a:solidFill>
                <a:ea typeface="Times New Roman"/>
                <a:cs typeface="Times New Roman"/>
              </a:rPr>
              <a:t>l’examen radiologique thoracique</a:t>
            </a:r>
          </a:p>
        </p:txBody>
      </p:sp>
    </p:spTree>
    <p:extLst>
      <p:ext uri="{BB962C8B-B14F-4D97-AF65-F5344CB8AC3E}">
        <p14:creationId xmlns:p14="http://schemas.microsoft.com/office/powerpoint/2010/main" val="10728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048672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rgbClr val="FF0000"/>
                </a:solidFill>
                <a:latin typeface="+mj-lt"/>
              </a:rPr>
              <a:t>La spirométrie </a:t>
            </a:r>
            <a:endParaRPr lang="fr-FR" sz="3600" b="1" dirty="0" smtClean="0">
              <a:latin typeface="+mj-lt"/>
            </a:endParaRPr>
          </a:p>
          <a:p>
            <a:r>
              <a:rPr lang="fr-FR" sz="3000" dirty="0" smtClean="0"/>
              <a:t> </a:t>
            </a:r>
            <a:r>
              <a:rPr lang="fr-FR" sz="3000" dirty="0">
                <a:ea typeface="Times New Roman"/>
                <a:cs typeface="Times New Roman"/>
              </a:rPr>
              <a:t>mesure des </a:t>
            </a:r>
            <a:r>
              <a:rPr lang="fr-FR" sz="3000" dirty="0">
                <a:solidFill>
                  <a:srgbClr val="FF0000"/>
                </a:solidFill>
                <a:ea typeface="Times New Roman"/>
                <a:cs typeface="Times New Roman"/>
              </a:rPr>
              <a:t>volumes d'air </a:t>
            </a:r>
            <a:r>
              <a:rPr lang="fr-FR" sz="3000" dirty="0">
                <a:ea typeface="Times New Roman"/>
                <a:cs typeface="Times New Roman"/>
              </a:rPr>
              <a:t>mobilisés par les mouvements respiratoires et </a:t>
            </a:r>
            <a:r>
              <a:rPr lang="fr-FR" sz="3000" dirty="0">
                <a:solidFill>
                  <a:srgbClr val="FF0000"/>
                </a:solidFill>
                <a:ea typeface="Times New Roman"/>
                <a:cs typeface="Times New Roman"/>
              </a:rPr>
              <a:t>des débits ventilatoires</a:t>
            </a:r>
            <a:r>
              <a:rPr lang="fr-FR" sz="3000" dirty="0">
                <a:ea typeface="Times New Roman"/>
                <a:cs typeface="Times New Roman"/>
              </a:rPr>
              <a:t> dont le but est de déterminer </a:t>
            </a:r>
            <a:r>
              <a:rPr lang="fr-FR" sz="3000" dirty="0">
                <a:solidFill>
                  <a:srgbClr val="FF0000"/>
                </a:solidFill>
                <a:ea typeface="Times New Roman"/>
                <a:cs typeface="Times New Roman"/>
              </a:rPr>
              <a:t>la capacité fonctionnelle </a:t>
            </a:r>
            <a:r>
              <a:rPr lang="fr-FR" sz="3000" dirty="0">
                <a:ea typeface="Times New Roman"/>
                <a:cs typeface="Times New Roman"/>
              </a:rPr>
              <a:t>de l’appareil respiratoire de la personne en investigation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48883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Bef>
                <a:spcPts val="2400"/>
              </a:spcBef>
              <a:buNone/>
            </a:pPr>
            <a:r>
              <a:rPr lang="fr-FR" sz="3600" b="1" kern="0" dirty="0" smtClean="0">
                <a:solidFill>
                  <a:srgbClr val="FF0000"/>
                </a:solidFill>
                <a:effectLst/>
                <a:ea typeface="Times New Roman"/>
                <a:cs typeface="Calibri" pitchFamily="34" charset="0"/>
              </a:rPr>
              <a:t>Spiromètre</a:t>
            </a:r>
          </a:p>
          <a:p>
            <a:pPr marL="457200" lvl="1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fr-FR" dirty="0" smtClean="0">
                <a:effectLst/>
                <a:ea typeface="Times New Roman"/>
                <a:cs typeface="Arial"/>
              </a:rPr>
              <a:t>Appareil destiné à mesurer la capacité vitale, c'est-  </a:t>
            </a:r>
          </a:p>
          <a:p>
            <a:pPr marL="457200" lvl="1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fr-FR" dirty="0" smtClean="0">
                <a:effectLst/>
                <a:ea typeface="Times New Roman"/>
                <a:cs typeface="Arial"/>
              </a:rPr>
              <a:t>à-dire le volume d'air expiré au cours d'une </a:t>
            </a:r>
          </a:p>
          <a:p>
            <a:pPr marL="457200" lvl="1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fr-FR" dirty="0" smtClean="0">
                <a:effectLst/>
                <a:ea typeface="Times New Roman"/>
                <a:cs typeface="Arial"/>
              </a:rPr>
              <a:t>expiration forcée après une inspiration forcée.</a:t>
            </a:r>
          </a:p>
          <a:p>
            <a:endParaRPr lang="fr-FR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8294"/>
            <a:ext cx="4032448" cy="330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8294"/>
            <a:ext cx="4710997" cy="328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Times New Roman"/>
                <a:cs typeface="Calibri" pitchFamily="34" charset="0"/>
              </a:rPr>
              <a:t>Différents types des spiromètres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/>
            </a:r>
            <a:b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</a:br>
            <a:endParaRPr lang="fr-FR" sz="3600" dirty="0"/>
          </a:p>
        </p:txBody>
      </p:sp>
      <p:pic>
        <p:nvPicPr>
          <p:cNvPr id="4" name="Espace réservé du contenu 3" descr="http://www.revmed.ch/var/site/storage/images/rms-218/images/rms_idpas_d_isbn_pu2009-34s_sa05_art05_img001.jpg/745905-1-fre-CH/RMS_idPAS_D_ISBN_pu2009-34s_sa05_art05_img001.jpg_i11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6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fr-FR" sz="4200" b="1" dirty="0">
                <a:solidFill>
                  <a:srgbClr val="4F81BD"/>
                </a:solidFill>
                <a:latin typeface="Calibri" pitchFamily="34" charset="0"/>
                <a:ea typeface="Times New Roman"/>
                <a:cs typeface="Calibri" pitchFamily="34" charset="0"/>
              </a:rPr>
              <a:t>Calibration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67544" y="1268760"/>
            <a:ext cx="4824536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3600" dirty="0">
                <a:ea typeface="Times New Roman"/>
                <a:cs typeface="Arial"/>
              </a:rPr>
              <a:t>•</a:t>
            </a:r>
            <a:r>
              <a:rPr lang="fr-FR" sz="3600" b="1" dirty="0">
                <a:ea typeface="Times New Roman"/>
                <a:cs typeface="Arial"/>
              </a:rPr>
              <a:t>Allumage et «chauffage» des appareils</a:t>
            </a:r>
            <a:r>
              <a:rPr lang="fr-FR" sz="3600" dirty="0">
                <a:ea typeface="Times New Roman"/>
                <a:cs typeface="Arial"/>
              </a:rPr>
              <a:t> (10min ~) </a:t>
            </a:r>
          </a:p>
          <a:p>
            <a:endParaRPr lang="fr-FR" sz="3600" dirty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•</a:t>
            </a:r>
            <a:r>
              <a:rPr lang="fr-FR" sz="3600" b="1" dirty="0">
                <a:ea typeface="Times New Roman"/>
                <a:cs typeface="Arial"/>
              </a:rPr>
              <a:t>Relevé des conditions atmosphériques: </a:t>
            </a: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            température, pression barométrique, </a:t>
            </a: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r>
              <a:rPr lang="fr-FR" sz="3600" dirty="0" smtClean="0">
                <a:ea typeface="Times New Roman"/>
                <a:cs typeface="Arial"/>
              </a:rPr>
              <a:t>            hygrométrie (</a:t>
            </a:r>
            <a:r>
              <a:rPr lang="fr-FR" sz="3600" dirty="0">
                <a:ea typeface="Times New Roman"/>
                <a:cs typeface="Arial"/>
              </a:rPr>
              <a:t>stations météo ou capteurs </a:t>
            </a: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r>
              <a:rPr lang="fr-FR" sz="3600" dirty="0" smtClean="0">
                <a:ea typeface="Times New Roman"/>
                <a:cs typeface="Arial"/>
              </a:rPr>
              <a:t>            internes </a:t>
            </a:r>
            <a:r>
              <a:rPr lang="fr-FR" sz="3600" dirty="0">
                <a:ea typeface="Times New Roman"/>
                <a:cs typeface="Arial"/>
              </a:rPr>
              <a:t>au </a:t>
            </a:r>
            <a:r>
              <a:rPr lang="fr-FR" sz="3600" dirty="0" smtClean="0">
                <a:ea typeface="Times New Roman"/>
                <a:cs typeface="Arial"/>
              </a:rPr>
              <a:t>spiromètre</a:t>
            </a:r>
            <a:r>
              <a:rPr lang="fr-FR" sz="3600" dirty="0">
                <a:ea typeface="Times New Roman"/>
                <a:cs typeface="Arial"/>
              </a:rPr>
              <a:t>)</a:t>
            </a: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 smtClean="0">
                <a:ea typeface="Times New Roman"/>
                <a:cs typeface="Arial"/>
              </a:rPr>
              <a:t> </a:t>
            </a:r>
            <a:r>
              <a:rPr lang="fr-FR" sz="3600" dirty="0">
                <a:ea typeface="Times New Roman"/>
                <a:cs typeface="Arial"/>
              </a:rPr>
              <a:t>•</a:t>
            </a:r>
            <a:r>
              <a:rPr lang="fr-FR" sz="3600" b="1" dirty="0">
                <a:ea typeface="Times New Roman"/>
                <a:cs typeface="Arial"/>
              </a:rPr>
              <a:t>Seringue de 3 litres étalonnée</a:t>
            </a: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            (contrôle annuel): vérification </a:t>
            </a:r>
            <a:r>
              <a:rPr lang="fr-FR" sz="3600" dirty="0" smtClean="0">
                <a:ea typeface="Times New Roman"/>
                <a:cs typeface="Arial"/>
              </a:rPr>
              <a:t>des </a:t>
            </a: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r>
              <a:rPr lang="fr-FR" sz="3600" dirty="0" smtClean="0">
                <a:ea typeface="Times New Roman"/>
                <a:cs typeface="Arial"/>
              </a:rPr>
              <a:t>             déformations et </a:t>
            </a:r>
            <a:r>
              <a:rPr lang="fr-FR" sz="3600" dirty="0">
                <a:ea typeface="Times New Roman"/>
                <a:cs typeface="Arial"/>
              </a:rPr>
              <a:t>étanchéité</a:t>
            </a:r>
          </a:p>
          <a:p>
            <a:pPr marL="0" indent="0">
              <a:buNone/>
            </a:pP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 smtClean="0">
                <a:ea typeface="Times New Roman"/>
                <a:cs typeface="Arial"/>
              </a:rPr>
              <a:t> </a:t>
            </a:r>
            <a:r>
              <a:rPr lang="fr-FR" sz="3600" dirty="0">
                <a:ea typeface="Times New Roman"/>
                <a:cs typeface="Arial"/>
              </a:rPr>
              <a:t>•</a:t>
            </a:r>
            <a:r>
              <a:rPr lang="fr-FR" sz="3600" b="1" dirty="0">
                <a:ea typeface="Times New Roman"/>
                <a:cs typeface="Arial"/>
              </a:rPr>
              <a:t>Calibration quotidienne des volumes</a:t>
            </a: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            par «pompage» de la </a:t>
            </a:r>
            <a:r>
              <a:rPr lang="fr-FR" sz="3600" dirty="0" smtClean="0">
                <a:ea typeface="Times New Roman"/>
                <a:cs typeface="Arial"/>
              </a:rPr>
              <a:t>seringue</a:t>
            </a: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r>
              <a:rPr lang="fr-FR" sz="3600" dirty="0" smtClean="0">
                <a:ea typeface="Times New Roman"/>
                <a:cs typeface="Arial"/>
              </a:rPr>
              <a:t>           </a:t>
            </a:r>
            <a:r>
              <a:rPr lang="fr-FR" sz="3600" dirty="0">
                <a:ea typeface="Times New Roman"/>
                <a:cs typeface="Arial"/>
              </a:rPr>
              <a:t>(3 litres +/-3%) </a:t>
            </a: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r>
              <a:rPr lang="fr-FR" sz="3600" dirty="0" smtClean="0">
                <a:ea typeface="Times New Roman"/>
                <a:cs typeface="Arial"/>
              </a:rPr>
              <a:t>            simulant inspiration </a:t>
            </a:r>
            <a:r>
              <a:rPr lang="fr-FR" sz="3600" dirty="0">
                <a:ea typeface="Times New Roman"/>
                <a:cs typeface="Arial"/>
              </a:rPr>
              <a:t>et expiration, à des </a:t>
            </a: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>
                <a:ea typeface="Times New Roman"/>
                <a:cs typeface="Arial"/>
              </a:rPr>
              <a:t> </a:t>
            </a:r>
            <a:r>
              <a:rPr lang="fr-FR" sz="3600" dirty="0" smtClean="0">
                <a:ea typeface="Times New Roman"/>
                <a:cs typeface="Arial"/>
              </a:rPr>
              <a:t>            niveaux </a:t>
            </a:r>
            <a:r>
              <a:rPr lang="fr-FR" sz="3600" dirty="0">
                <a:ea typeface="Times New Roman"/>
                <a:cs typeface="Arial"/>
              </a:rPr>
              <a:t>de </a:t>
            </a:r>
            <a:r>
              <a:rPr lang="fr-FR" sz="3600" dirty="0" smtClean="0">
                <a:ea typeface="Times New Roman"/>
                <a:cs typeface="Arial"/>
              </a:rPr>
              <a:t>débit différents </a:t>
            </a:r>
            <a:r>
              <a:rPr lang="fr-FR" sz="3600" dirty="0">
                <a:ea typeface="Times New Roman"/>
                <a:cs typeface="Arial"/>
              </a:rPr>
              <a:t>(au moins 3)</a:t>
            </a:r>
          </a:p>
          <a:p>
            <a:pPr marL="0" indent="0">
              <a:buNone/>
            </a:pPr>
            <a:endParaRPr lang="fr-FR" sz="3600" dirty="0" smtClean="0"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fr-FR" sz="3600" dirty="0" smtClean="0">
                <a:ea typeface="Times New Roman"/>
                <a:cs typeface="Arial"/>
              </a:rPr>
              <a:t> </a:t>
            </a:r>
            <a:r>
              <a:rPr lang="fr-FR" sz="3600" dirty="0">
                <a:ea typeface="Times New Roman"/>
                <a:cs typeface="Arial"/>
              </a:rPr>
              <a:t>•</a:t>
            </a:r>
            <a:r>
              <a:rPr lang="fr-FR" sz="3600" b="1" dirty="0">
                <a:ea typeface="Times New Roman"/>
                <a:cs typeface="Arial"/>
              </a:rPr>
              <a:t>Vérifications «régulières» </a:t>
            </a:r>
            <a:r>
              <a:rPr lang="fr-FR" sz="3600" dirty="0">
                <a:ea typeface="Times New Roman"/>
                <a:cs typeface="Arial"/>
              </a:rPr>
              <a:t>sur «étalons vivants» </a:t>
            </a:r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164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3843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4200" b="1" kern="0" dirty="0" smtClean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II/Indications de la spirométrie</a:t>
            </a:r>
            <a:r>
              <a:rPr lang="fr-FR" b="1" kern="0" dirty="0" smtClean="0">
                <a:solidFill>
                  <a:srgbClr val="FF0000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fr-FR" b="1" kern="0" dirty="0" smtClean="0">
                <a:solidFill>
                  <a:srgbClr val="FF0000"/>
                </a:solidFill>
                <a:effectLst/>
                <a:latin typeface="Cambria"/>
                <a:ea typeface="Times New Roman"/>
                <a:cs typeface="Times New Roman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i="0" u="sng" strike="noStrike" baseline="0" dirty="0" smtClean="0">
                <a:solidFill>
                  <a:srgbClr val="0070C0"/>
                </a:solidFill>
              </a:rPr>
              <a:t>1-Diagnostic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>
                <a:ea typeface="Times New Roman"/>
                <a:cs typeface="Arial"/>
              </a:rPr>
              <a:t>Évaluer la fonction respiratoire en présence de symptômes, </a:t>
            </a:r>
            <a:r>
              <a:rPr lang="fr-FR" sz="2500" dirty="0" smtClean="0">
                <a:ea typeface="Times New Roman"/>
                <a:cs typeface="Arial"/>
              </a:rPr>
              <a:t>  </a:t>
            </a:r>
          </a:p>
          <a:p>
            <a:pPr marL="0" indent="0">
              <a:buNone/>
            </a:pPr>
            <a:r>
              <a:rPr lang="fr-FR" sz="2500" dirty="0">
                <a:ea typeface="Times New Roman"/>
                <a:cs typeface="Arial"/>
              </a:rPr>
              <a:t> </a:t>
            </a:r>
            <a:r>
              <a:rPr lang="fr-FR" sz="2500" dirty="0" smtClean="0">
                <a:ea typeface="Times New Roman"/>
                <a:cs typeface="Arial"/>
              </a:rPr>
              <a:t>   de </a:t>
            </a:r>
            <a:r>
              <a:rPr lang="fr-FR" sz="2500" dirty="0">
                <a:ea typeface="Times New Roman"/>
                <a:cs typeface="Arial"/>
              </a:rPr>
              <a:t>signes physiques ou d’anomalies biologiques </a:t>
            </a:r>
            <a:r>
              <a:rPr lang="fr-FR" sz="2500" dirty="0" smtClean="0">
                <a:ea typeface="Times New Roman"/>
                <a:cs typeface="Arial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 smtClean="0">
                <a:ea typeface="Times New Roman"/>
                <a:cs typeface="Arial"/>
              </a:rPr>
              <a:t>Mesurer </a:t>
            </a:r>
            <a:r>
              <a:rPr lang="fr-FR" sz="2500" dirty="0">
                <a:ea typeface="Times New Roman"/>
                <a:cs typeface="Arial"/>
              </a:rPr>
              <a:t>l’effet d’une pathologie sur la fonction respiratoire</a:t>
            </a:r>
          </a:p>
          <a:p>
            <a:pPr>
              <a:buFont typeface="Wingdings" pitchFamily="2" charset="2"/>
              <a:buChar char="ü"/>
            </a:pPr>
            <a:r>
              <a:rPr lang="fr-FR" sz="2500" b="1" dirty="0">
                <a:ea typeface="Times New Roman"/>
                <a:cs typeface="Arial"/>
              </a:rPr>
              <a:t>Dépister les individus exposés à un risque de pathologie respiratoire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>
                <a:ea typeface="Times New Roman"/>
                <a:cs typeface="Arial"/>
              </a:rPr>
              <a:t>Évaluer le risque préopératoire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>
                <a:ea typeface="Times New Roman"/>
                <a:cs typeface="Arial"/>
              </a:rPr>
              <a:t>Évaluer un pronostic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>
                <a:ea typeface="Times New Roman"/>
                <a:cs typeface="Arial"/>
              </a:rPr>
              <a:t>Évaluer l’état de santé avant le début d’une activité </a:t>
            </a:r>
            <a:r>
              <a:rPr lang="fr-FR" sz="2500" dirty="0" smtClean="0">
                <a:ea typeface="Times New Roman"/>
                <a:cs typeface="Arial"/>
              </a:rPr>
              <a:t>physique </a:t>
            </a:r>
            <a:r>
              <a:rPr lang="fr-FR" sz="2500" dirty="0">
                <a:ea typeface="Times New Roman"/>
                <a:cs typeface="Arial"/>
              </a:rPr>
              <a:t>professionnelle ou de loisir</a:t>
            </a:r>
          </a:p>
        </p:txBody>
      </p:sp>
    </p:spTree>
    <p:extLst>
      <p:ext uri="{BB962C8B-B14F-4D97-AF65-F5344CB8AC3E}">
        <p14:creationId xmlns:p14="http://schemas.microsoft.com/office/powerpoint/2010/main" val="30274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1481</Words>
  <Application>Microsoft Office PowerPoint</Application>
  <PresentationFormat>On-screen Show (4:3)</PresentationFormat>
  <Paragraphs>219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Cambria</vt:lpstr>
      <vt:lpstr>Symbol</vt:lpstr>
      <vt:lpstr>Tahoma</vt:lpstr>
      <vt:lpstr>Times New Roman</vt:lpstr>
      <vt:lpstr>Wingdings</vt:lpstr>
      <vt:lpstr>Thème Office</vt:lpstr>
      <vt:lpstr>La spirométrie en médecine du travail </vt:lpstr>
      <vt:lpstr> Les explorations fonctionnelles respiratoires (EFR) </vt:lpstr>
      <vt:lpstr>I/ Introduction-Définition</vt:lpstr>
      <vt:lpstr>PowerPoint Presentation</vt:lpstr>
      <vt:lpstr>PowerPoint Presentation</vt:lpstr>
      <vt:lpstr>PowerPoint Presentation</vt:lpstr>
      <vt:lpstr>Différents types des spiromètres </vt:lpstr>
      <vt:lpstr>Calibration </vt:lpstr>
      <vt:lpstr>II/Indications de la spirométrie </vt:lpstr>
      <vt:lpstr>PowerPoint Presentation</vt:lpstr>
      <vt:lpstr>III/Contre-indications de la spirométrie </vt:lpstr>
      <vt:lpstr>PowerPoint Presentation</vt:lpstr>
      <vt:lpstr>PowerPoint Presentation</vt:lpstr>
      <vt:lpstr>PowerPoint Presentation</vt:lpstr>
      <vt:lpstr>IV/ Pratique de la spirométrie </vt:lpstr>
      <vt:lpstr>PowerPoint Presentation</vt:lpstr>
      <vt:lpstr>2-Réalisation de l’examen </vt:lpstr>
      <vt:lpstr>PowerPoint Presentation</vt:lpstr>
      <vt:lpstr>PowerPoint Presentation</vt:lpstr>
      <vt:lpstr>3- Critères d’acceptabilité et de reproductibilité</vt:lpstr>
      <vt:lpstr>PowerPoint Presentation</vt:lpstr>
      <vt:lpstr>PowerPoint Presentation</vt:lpstr>
      <vt:lpstr>V/ Interprétation des résultats</vt:lpstr>
      <vt:lpstr>V/ Interprétation des résultats</vt:lpstr>
      <vt:lpstr> Gravité du TVO Le degré d’obstruction est quantifié par la diminution du VEMS </vt:lpstr>
      <vt:lpstr>Test de Réversibilité dans un Syndrome Obstructif</vt:lpstr>
      <vt:lpstr>PowerPoint Presentation</vt:lpstr>
      <vt:lpstr>PowerPoint Presentation</vt:lpstr>
      <vt:lpstr>PowerPoint Presentation</vt:lpstr>
      <vt:lpstr>2/ Syndrome des petites voies aériennes</vt:lpstr>
      <vt:lpstr>3/ Trouble Ventilatoire Restrictif (TVR) :</vt:lpstr>
      <vt:lpstr>PowerPoint Presentation</vt:lpstr>
      <vt:lpstr>4/ Trouble Ventilatoire Mixte (TVM)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spirometrie</dc:title>
  <dc:creator>Assma</dc:creator>
  <cp:lastModifiedBy>nardjesse</cp:lastModifiedBy>
  <cp:revision>89</cp:revision>
  <dcterms:created xsi:type="dcterms:W3CDTF">2022-12-11T09:39:54Z</dcterms:created>
  <dcterms:modified xsi:type="dcterms:W3CDTF">2023-10-16T10:56:00Z</dcterms:modified>
</cp:coreProperties>
</file>