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7" r:id="rId3"/>
    <p:sldId id="276" r:id="rId4"/>
    <p:sldId id="285" r:id="rId5"/>
    <p:sldId id="287" r:id="rId6"/>
    <p:sldId id="288" r:id="rId7"/>
    <p:sldId id="289" r:id="rId8"/>
    <p:sldId id="290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0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9A316DB-34FB-44FB-932C-58CEB084F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B129B23-DFBA-4911-82BE-B35DBEC58E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BF78ADB-F105-4939-A6C8-89E2D4F85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0C95-93C4-49D1-B4A1-21C50333DA69}" type="datetimeFigureOut">
              <a:rPr lang="fr-FR" smtClean="0"/>
              <a:pPr/>
              <a:t>14/06/2021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6AB68BA9-E582-4BB8-9597-8796C3F19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31D30CC-8A6D-43AC-8EAB-7DC3B7A9D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CDC45-7D06-4BBA-8211-3F52B7FBBF1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95623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0BA2809-3823-4A1E-A995-B4167D714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43E0583D-2AA1-40F7-A8B3-53247BDF65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400D169-21E4-48D7-A070-5D7ADC4FA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0C95-93C4-49D1-B4A1-21C50333DA69}" type="datetimeFigureOut">
              <a:rPr lang="fr-FR" smtClean="0"/>
              <a:pPr/>
              <a:t>14/06/2021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86CC90D-F86A-4164-97A1-501232718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F58431A-B104-4317-AE5E-5EE6F1CED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CDC45-7D06-4BBA-8211-3F52B7FBBF1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0037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A9934AF1-F9B1-40DC-875F-E70CECEBA6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50E02179-84DE-4C8C-8CEB-6509CB8D9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71E8828-0B08-42AD-8033-A1AD6B9EA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0C95-93C4-49D1-B4A1-21C50333DA69}" type="datetimeFigureOut">
              <a:rPr lang="fr-FR" smtClean="0"/>
              <a:pPr/>
              <a:t>14/06/2021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1492C86-909A-4B8B-9F08-CA8FFE7FA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FD7B7FA-DA13-43EE-8BE4-3024C2C6E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CDC45-7D06-4BBA-8211-3F52B7FBBF1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03824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64C3802-F9B3-4106-BD7E-D89A1C098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B70BD3DA-F04D-4CE3-A5B0-5ABF7643D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9EA4FE2-F45B-491D-86A2-29B1E8A1D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1644-E085-475A-BF17-CD6A9BE941A4}" type="datetimeFigureOut">
              <a:rPr lang="fr-FR" smtClean="0"/>
              <a:pPr/>
              <a:t>14/06/2021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6AF1506-6F3D-4E74-9E08-9592992BE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FDB7F3F-63F2-4BAA-B3A7-B204237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0B45-591F-4CEE-BD12-5D62C373E8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24237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9B69D44-47EE-4847-B6CB-24FF789E9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7852B16-FD64-4AC9-9FE3-F2BE34C31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950CEE1-257F-41E1-A4B6-5A10F3E9F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1644-E085-475A-BF17-CD6A9BE941A4}" type="datetimeFigureOut">
              <a:rPr lang="fr-FR" smtClean="0"/>
              <a:pPr/>
              <a:t>14/06/2021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63C8E20-8E17-47DA-AC3A-B95F7B842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AB3A85B-2DEF-4659-90F8-0F06DB83D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0B45-591F-4CEE-BD12-5D62C373E8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32398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AA3DA41-426B-4BF4-B9F6-3102AD99E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5B92845-0CAE-444B-9E0E-8110E2471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56D47F3-1D91-4063-8799-8BB218C23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1644-E085-475A-BF17-CD6A9BE941A4}" type="datetimeFigureOut">
              <a:rPr lang="fr-FR" smtClean="0"/>
              <a:pPr/>
              <a:t>14/06/2021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54521C1-C8C5-4421-92E9-95B8ACA60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4805EE7-BE90-45D8-816C-A8217655E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0B45-591F-4CEE-BD12-5D62C373E8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45244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2C44D6B-9992-4E3B-BC69-FC7AF6871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DA02D78-A07F-4869-9D29-05E103ED90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8DB62C70-60E4-4146-8720-A393A9A5E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595CB2C7-9CD2-4922-AB2D-F41E52AAD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1644-E085-475A-BF17-CD6A9BE941A4}" type="datetimeFigureOut">
              <a:rPr lang="fr-FR" smtClean="0"/>
              <a:pPr/>
              <a:t>14/06/2021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C91606C1-E399-40EF-B6C2-4434444C5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7700197B-1E87-4C25-BF31-5DBF1131A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0B45-591F-4CEE-BD12-5D62C373E8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00751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42B4AEE-C437-406B-BC4B-E438BEEEE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2300FB2F-BACE-4301-9247-BBB2EE3CB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F8BBAF95-617C-40DE-BC20-87D026C8B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52AC37E3-1E24-491E-B59F-D6B441B323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9A05A19C-C7C8-448E-8EBC-1DFC8991D7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F4FA88C5-52E1-48C8-BDE5-AB7629906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1644-E085-475A-BF17-CD6A9BE941A4}" type="datetimeFigureOut">
              <a:rPr lang="fr-FR" smtClean="0"/>
              <a:pPr/>
              <a:t>14/06/2021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CEE0C3A1-06A8-4DE7-88DA-A0D41481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7C2C9E9F-35BE-4380-9680-2184F57C4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0B45-591F-4CEE-BD12-5D62C373E8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50144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09B7365-2C8B-4812-B198-DAD48B4CF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77D2B00B-7EBB-46EE-B0E2-0976C46EF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1644-E085-475A-BF17-CD6A9BE941A4}" type="datetimeFigureOut">
              <a:rPr lang="fr-FR" smtClean="0"/>
              <a:pPr/>
              <a:t>14/06/2021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D0832E22-248B-47C9-B179-B3DD69DB9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A7E40FF-0D2B-4AEC-9855-BC190D220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0B45-591F-4CEE-BD12-5D62C373E8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991973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043C30DA-9154-42EC-84BB-85C51E70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1644-E085-475A-BF17-CD6A9BE941A4}" type="datetimeFigureOut">
              <a:rPr lang="fr-FR" smtClean="0"/>
              <a:pPr/>
              <a:t>14/06/2021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1FC63EC7-58ED-4656-B42B-0101F472D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FCD22887-2680-4BC8-AB66-36A1C3969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0B45-591F-4CEE-BD12-5D62C373E8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0265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04350D8-917D-4052-A1F3-19FF8F717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A661B16-E426-47F1-8310-FFB5459FF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A223C95F-3789-449E-A344-6174257B22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BD2E2E1C-183D-485A-959B-DAF31708C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1644-E085-475A-BF17-CD6A9BE941A4}" type="datetimeFigureOut">
              <a:rPr lang="fr-FR" smtClean="0"/>
              <a:pPr/>
              <a:t>14/06/2021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4441349-073E-49CD-BD67-D95BEF461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394ADDD1-B826-4858-91A2-B15634C1B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0B45-591F-4CEE-BD12-5D62C373E8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13402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8C4739D-EB49-4BCD-8FAC-18C818880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B7DA0EC-EFC7-46CF-B698-958A38169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3618397-C3F4-424C-94AD-8E7C5EB5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0C95-93C4-49D1-B4A1-21C50333DA69}" type="datetimeFigureOut">
              <a:rPr lang="fr-FR" smtClean="0"/>
              <a:pPr/>
              <a:t>14/06/2021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5CAECC2-81B2-4F35-8E87-6AC519188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9781FE4-B6BE-4CAB-965E-0A5682072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CDC45-7D06-4BBA-8211-3F52B7FBBF1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969609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DF9CD0E-F40D-4D16-BA39-9A714F88D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8D1A3934-6246-47C1-8BDE-8CC385ECFB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3F8D4E5C-4CA9-4EDC-9882-511507D37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AEE8A351-A9E2-46A7-9C57-32484D8F1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1644-E085-475A-BF17-CD6A9BE941A4}" type="datetimeFigureOut">
              <a:rPr lang="fr-FR" smtClean="0"/>
              <a:pPr/>
              <a:t>14/06/2021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99CA60BD-741B-41AD-B961-3CEFD1DA4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8851B46F-D995-4B5F-B016-1A700DCF0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0B45-591F-4CEE-BD12-5D62C373E8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921675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56AB2D5-3E46-4524-BCEB-99A3EE26F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4E97E37F-492B-4CB0-BB01-6DF15ED5B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AAF233B-2C93-493A-82A9-A35EF120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1644-E085-475A-BF17-CD6A9BE941A4}" type="datetimeFigureOut">
              <a:rPr lang="fr-FR" smtClean="0"/>
              <a:pPr/>
              <a:t>14/06/2021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1446D7E-6E47-49CE-900E-01E7F9332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6827AD5-2FD7-4465-99BE-E7B0BBE1D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0B45-591F-4CEE-BD12-5D62C373E8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390422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5CF65B0A-EEBD-45F0-B18F-3432D7A84D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E1C64156-9B10-4A17-9005-E9354A115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765CB18-DFE9-4DA6-A128-A0EE205D0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1644-E085-475A-BF17-CD6A9BE941A4}" type="datetimeFigureOut">
              <a:rPr lang="fr-FR" smtClean="0"/>
              <a:pPr/>
              <a:t>14/06/2021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B86CEA9-A7CC-496D-9F26-D0ADF7BCB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2F76BCB-A736-4EC9-BAF4-9A80F8624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0B45-591F-4CEE-BD12-5D62C373E8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41720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4ABADE7-9B4E-413D-BC7D-06E5F7A33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01E708F2-9631-41D4-AA3E-6CA862444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63716D1-4F09-4C42-A2D8-77E1E7EF1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0C95-93C4-49D1-B4A1-21C50333DA69}" type="datetimeFigureOut">
              <a:rPr lang="fr-FR" smtClean="0"/>
              <a:pPr/>
              <a:t>14/06/2021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0F40E23-21C0-4A6F-8289-42237F673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08FDC23-FB57-4B14-87C1-78DAF3941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CDC45-7D06-4BBA-8211-3F52B7FBBF1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1285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901BE33-19B9-4A5D-9BD0-F3393891E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1575ECB-610D-49BF-8781-194951EEC9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9CC2825A-6F87-4B24-8374-BC5F8630B2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2041BB1E-8847-4FBC-BBEF-DF8FCA028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0C95-93C4-49D1-B4A1-21C50333DA69}" type="datetimeFigureOut">
              <a:rPr lang="fr-FR" smtClean="0"/>
              <a:pPr/>
              <a:t>14/06/2021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171A708C-FFB9-4EE7-902C-3A88E0B7C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DDD4DDA5-E2A4-4BC8-9138-2664F4279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CDC45-7D06-4BBA-8211-3F52B7FBBF1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9439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43A1548-BF60-4727-B9A0-67AC5DAF5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41F8B77-61A1-4358-91AA-316BF7753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85D9C5D9-1349-4998-BFE7-3A4675E34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4719D329-45A0-4629-AF0F-8074F1BCA4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E1911B0D-7961-40F8-A78A-4D1637E80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E5B321E8-FEFC-41F6-805D-C1DB4D016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0C95-93C4-49D1-B4A1-21C50333DA69}" type="datetimeFigureOut">
              <a:rPr lang="fr-FR" smtClean="0"/>
              <a:pPr/>
              <a:t>14/06/2021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C2960A73-426B-4CBA-8B1C-1E80B26FA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9D32EBB7-BE3D-432A-9152-F1D08FA3C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CDC45-7D06-4BBA-8211-3F52B7FBBF1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7261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769EE75-00BB-455B-8448-AD82E88DC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576F13B4-BAFF-433B-8B7C-A709C0D47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0C95-93C4-49D1-B4A1-21C50333DA69}" type="datetimeFigureOut">
              <a:rPr lang="fr-FR" smtClean="0"/>
              <a:pPr/>
              <a:t>14/06/2021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ABCD7E2-9972-49F7-8F45-9D101EA39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0BD1D3CA-5CEE-4FEA-AF9A-BE6F58329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CDC45-7D06-4BBA-8211-3F52B7FBBF1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3686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3E6E2232-8DC9-4080-80E7-F44FB1B23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0C95-93C4-49D1-B4A1-21C50333DA69}" type="datetimeFigureOut">
              <a:rPr lang="fr-FR" smtClean="0"/>
              <a:pPr/>
              <a:t>14/06/2021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4980497F-44BD-46DF-9AC6-3CAD91075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A0DCBA45-98E4-4786-B726-0F1D6B8F3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CDC45-7D06-4BBA-8211-3F52B7FBBF1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0324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F6BF7F-2773-4584-85F9-269F7CA7D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6309B44-E70E-4DD5-9205-8A45EE887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0310151D-4E8D-4D05-B6E6-C4876DDFE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434F59AA-4710-4639-8187-0EA5A9D23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0C95-93C4-49D1-B4A1-21C50333DA69}" type="datetimeFigureOut">
              <a:rPr lang="fr-FR" smtClean="0"/>
              <a:pPr/>
              <a:t>14/06/2021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8A02E22A-0843-4326-936C-66A4CA441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ACA92D89-5AD1-4067-AB9B-196E18DD9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CDC45-7D06-4BBA-8211-3F52B7FBBF1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0327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E423006-F520-4308-AA43-80C286AF1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5563C206-3177-4EA6-B776-8D120AB023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4E7D945A-7B61-4F74-B83F-AE465DCF6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E7289471-728A-47F5-90E5-EB44D2386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0C95-93C4-49D1-B4A1-21C50333DA69}" type="datetimeFigureOut">
              <a:rPr lang="fr-FR" smtClean="0"/>
              <a:pPr/>
              <a:t>14/06/2021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B3EE7513-C1E9-4749-A722-52E2B668A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E7CF7E3F-89E5-41BD-8FE9-D4B826163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CDC45-7D06-4BBA-8211-3F52B7FBBF1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8886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270E26C3-BA09-4C9E-907C-7A6FD2856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FB0B701C-214D-428C-B960-0196B6976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5258147-F9A6-4C98-BD86-BE6BAB8E7C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B0C95-93C4-49D1-B4A1-21C50333DA69}" type="datetimeFigureOut">
              <a:rPr lang="fr-FR" smtClean="0"/>
              <a:pPr/>
              <a:t>14/06/2021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7483C38-9130-4CE9-82C7-18BE836808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A3EB1E3-50C3-4262-8628-B5EBED7CDE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CDC45-7D06-4BBA-8211-3F52B7FBBF1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68994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E1726F41-C1D3-4418-97F3-8F7BB6461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8489F14-FFAD-499C-88BD-ED938BA9C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ECA1EE5-8BF9-4648-B5C8-31779550AB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61644-E085-475A-BF17-CD6A9BE941A4}" type="datetimeFigureOut">
              <a:rPr lang="fr-FR" smtClean="0"/>
              <a:pPr/>
              <a:t>14/06/2021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3CCA030-F168-49F5-858B-BBD49D8561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2FF955C-ED30-4FC3-B20B-7C048A06F4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60B45-591F-4CEE-BD12-5D62C373E8E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0773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98A2E99-757A-44C8-97C0-4393993BB03E}"/>
              </a:ext>
            </a:extLst>
          </p:cNvPr>
          <p:cNvSpPr/>
          <p:nvPr/>
        </p:nvSpPr>
        <p:spPr>
          <a:xfrm>
            <a:off x="371061" y="298980"/>
            <a:ext cx="112113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Faculté de Médecine                                                                           Département de Pharmacie 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0F2D0CC4-829A-4BF6-BF54-223760710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6137" y="1452372"/>
            <a:ext cx="7772400" cy="1470025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i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TP </a:t>
            </a:r>
            <a:r>
              <a:rPr lang="fr-FR" b="1" i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N°5: </a:t>
            </a:r>
            <a:r>
              <a:rPr lang="fr-FR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Histologie </a:t>
            </a:r>
          </a:p>
        </p:txBody>
      </p:sp>
      <p:sp>
        <p:nvSpPr>
          <p:cNvPr id="10" name="Sous-titre 9">
            <a:extLst>
              <a:ext uri="{FF2B5EF4-FFF2-40B4-BE49-F238E27FC236}">
                <a16:creationId xmlns:a16="http://schemas.microsoft.com/office/drawing/2014/main" xmlns="" id="{1B0776E7-7CFB-4FCE-892F-E2C2A9B034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278" y="3297114"/>
            <a:ext cx="11702049" cy="14219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altLang="fr-FR" sz="4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Les épithéliums de Revêtements et glandulaires</a:t>
            </a:r>
            <a:endParaRPr lang="fr-FR" altLang="fr-FR" sz="4800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623345" y="6013660"/>
            <a:ext cx="1723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fr-FR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Dr: HALOUI,M</a:t>
            </a:r>
            <a:endParaRPr lang="fr-FR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8625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0C6A06E-4F38-4CC4-ACBF-6CE3EC9BE561}"/>
              </a:ext>
            </a:extLst>
          </p:cNvPr>
          <p:cNvSpPr/>
          <p:nvPr/>
        </p:nvSpPr>
        <p:spPr>
          <a:xfrm>
            <a:off x="119062" y="158080"/>
            <a:ext cx="1188243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u="sng" dirty="0">
                <a:solidFill>
                  <a:srgbClr val="FF0000"/>
                </a:solidFill>
              </a:rPr>
              <a:t>Les coupes histologiques : </a:t>
            </a:r>
            <a:endParaRPr lang="fr-FR" sz="2800" dirty="0">
              <a:solidFill>
                <a:srgbClr val="FF0000"/>
              </a:solidFill>
            </a:endParaRPr>
          </a:p>
          <a:p>
            <a:r>
              <a:rPr lang="fr-FR" sz="2800" b="1" u="sng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c. Epithéliums pseudostratifiés: </a:t>
            </a:r>
            <a:r>
              <a:rPr lang="fr-FR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8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épididyme</a:t>
            </a:r>
            <a:r>
              <a:rPr lang="fr-FR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,,,,</a:t>
            </a:r>
          </a:p>
          <a:p>
            <a:r>
              <a:rPr lang="fr-FR" sz="2800" b="1" u="sng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d. Epithéliums de transitions </a:t>
            </a:r>
            <a:r>
              <a:rPr lang="fr-FR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fr-FR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(urothélium)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fr-FR" sz="2800" dirty="0"/>
              <a:t>Uniquement au niveau </a:t>
            </a:r>
            <a:r>
              <a:rPr lang="fr-FR" sz="2800" u="sng" dirty="0"/>
              <a:t>des voies urinaires (bassinets, uretères, vessie, urètre) </a:t>
            </a:r>
            <a:r>
              <a:rPr lang="fr-FR" sz="2800" dirty="0"/>
              <a:t>: </a:t>
            </a:r>
            <a:r>
              <a:rPr lang="fr-FR" sz="2800" b="1" dirty="0"/>
              <a:t>épithélium urinaire = urothélium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fr-FR" sz="2800" dirty="0"/>
              <a:t>Epithélium de transition, polymorphe : forme et épaisseur variables selon état de réplétion de la vessie</a:t>
            </a:r>
          </a:p>
          <a:p>
            <a:r>
              <a:rPr lang="fr-FR" sz="2800" dirty="0"/>
              <a:t>– vessie vide : noyaux répartis jusque sur 8 niveaux</a:t>
            </a:r>
          </a:p>
          <a:p>
            <a:r>
              <a:rPr lang="fr-FR" sz="2800" dirty="0"/>
              <a:t>– vessie pleine : 3-4 niveaux</a:t>
            </a:r>
          </a:p>
          <a:p>
            <a:r>
              <a:rPr lang="fr-FR" sz="2800" dirty="0">
                <a:solidFill>
                  <a:srgbClr val="FF0000"/>
                </a:solidFill>
              </a:rPr>
              <a:t>• Cellules basales cubiques ; </a:t>
            </a:r>
            <a:r>
              <a:rPr lang="fr-FR" sz="2800" dirty="0"/>
              <a:t>cellules intermédiaires en raquette, </a:t>
            </a:r>
            <a:r>
              <a:rPr lang="fr-FR" sz="2800" dirty="0">
                <a:solidFill>
                  <a:schemeClr val="accent1"/>
                </a:solidFill>
              </a:rPr>
              <a:t>cellules superficielles (binucléées) </a:t>
            </a:r>
            <a:r>
              <a:rPr lang="fr-FR" sz="2800" b="1" dirty="0"/>
              <a:t>= cellules «parapluie 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287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363EFCD0-37FA-4A5E-AED4-B0BDBFF8FBAB}"/>
              </a:ext>
            </a:extLst>
          </p:cNvPr>
          <p:cNvSpPr txBox="1"/>
          <p:nvPr/>
        </p:nvSpPr>
        <p:spPr>
          <a:xfrm>
            <a:off x="1842242" y="287663"/>
            <a:ext cx="7988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FF0000"/>
                </a:solidFill>
              </a:rPr>
              <a:t>Epithéliums pseudostratifiés</a:t>
            </a:r>
          </a:p>
        </p:txBody>
      </p:sp>
    </p:spTree>
    <p:extLst>
      <p:ext uri="{BB962C8B-B14F-4D97-AF65-F5344CB8AC3E}">
        <p14:creationId xmlns:p14="http://schemas.microsoft.com/office/powerpoint/2010/main" xmlns="" val="274418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C2E43A83-29FD-4DB6-B11D-ABEE0E78EC8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19721" cy="66525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1615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87F77A2C-C81D-4EB8-BF05-BDE10A5EF796}"/>
              </a:ext>
            </a:extLst>
          </p:cNvPr>
          <p:cNvSpPr txBox="1"/>
          <p:nvPr/>
        </p:nvSpPr>
        <p:spPr>
          <a:xfrm>
            <a:off x="1855304" y="2782669"/>
            <a:ext cx="7988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FF0000"/>
                </a:solidFill>
              </a:rPr>
              <a:t>Epithéliums de transitions</a:t>
            </a:r>
          </a:p>
        </p:txBody>
      </p:sp>
    </p:spTree>
    <p:extLst>
      <p:ext uri="{BB962C8B-B14F-4D97-AF65-F5344CB8AC3E}">
        <p14:creationId xmlns:p14="http://schemas.microsoft.com/office/powerpoint/2010/main" xmlns="" val="62255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951FA523-871C-4338-B11B-DADA9082CA9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2522" y="0"/>
            <a:ext cx="11569148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04089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0033F7D6-3A3F-44B8-96DF-D6EF0076D7E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286" y="212036"/>
            <a:ext cx="11794435" cy="64935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59545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27</Words>
  <Application>Microsoft Office PowerPoint</Application>
  <PresentationFormat>Personnalisé</PresentationFormat>
  <Paragraphs>14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9" baseType="lpstr">
      <vt:lpstr>Thème Office</vt:lpstr>
      <vt:lpstr>1_Thème Office</vt:lpstr>
      <vt:lpstr>TP N°5: Histologie 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zgames</dc:creator>
  <cp:lastModifiedBy>ZED</cp:lastModifiedBy>
  <cp:revision>37</cp:revision>
  <dcterms:created xsi:type="dcterms:W3CDTF">2017-12-30T09:27:21Z</dcterms:created>
  <dcterms:modified xsi:type="dcterms:W3CDTF">2021-06-14T11:22:46Z</dcterms:modified>
</cp:coreProperties>
</file>