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2" r:id="rId2"/>
    <p:sldMasterId id="2147483684" r:id="rId3"/>
    <p:sldMasterId id="2147483696" r:id="rId4"/>
  </p:sldMasterIdLst>
  <p:notesMasterIdLst>
    <p:notesMasterId r:id="rId35"/>
  </p:notesMasterIdLst>
  <p:sldIdLst>
    <p:sldId id="409" r:id="rId5"/>
    <p:sldId id="410" r:id="rId6"/>
    <p:sldId id="416" r:id="rId7"/>
    <p:sldId id="403" r:id="rId8"/>
    <p:sldId id="411" r:id="rId9"/>
    <p:sldId id="412" r:id="rId10"/>
    <p:sldId id="413" r:id="rId11"/>
    <p:sldId id="414" r:id="rId12"/>
    <p:sldId id="417" r:id="rId13"/>
    <p:sldId id="418" r:id="rId14"/>
    <p:sldId id="419" r:id="rId15"/>
    <p:sldId id="420" r:id="rId16"/>
    <p:sldId id="421" r:id="rId17"/>
    <p:sldId id="422" r:id="rId18"/>
    <p:sldId id="423" r:id="rId19"/>
    <p:sldId id="424" r:id="rId20"/>
    <p:sldId id="425" r:id="rId21"/>
    <p:sldId id="427" r:id="rId22"/>
    <p:sldId id="428" r:id="rId23"/>
    <p:sldId id="429" r:id="rId24"/>
    <p:sldId id="430" r:id="rId25"/>
    <p:sldId id="431" r:id="rId26"/>
    <p:sldId id="432" r:id="rId27"/>
    <p:sldId id="433" r:id="rId28"/>
    <p:sldId id="434" r:id="rId29"/>
    <p:sldId id="435" r:id="rId30"/>
    <p:sldId id="436" r:id="rId31"/>
    <p:sldId id="437" r:id="rId32"/>
    <p:sldId id="438" r:id="rId33"/>
    <p:sldId id="439"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66"/>
    <a:srgbClr val="339933"/>
    <a:srgbClr val="CC0000"/>
    <a:srgbClr val="993300"/>
    <a:srgbClr val="FFCC00"/>
    <a:srgbClr val="A50021"/>
    <a:srgbClr val="FF0000"/>
    <a:srgbClr val="FFCC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83425" autoAdjust="0"/>
  </p:normalViewPr>
  <p:slideViewPr>
    <p:cSldViewPr snapToGrid="0" showGuides="1">
      <p:cViewPr varScale="1">
        <p:scale>
          <a:sx n="61" d="100"/>
          <a:sy n="61" d="100"/>
        </p:scale>
        <p:origin x="-1266" y="-84"/>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20/12/2022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‹N°›</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9744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13</a:t>
            </a:fld>
            <a:endParaRPr lang="fr-FR">
              <a:solidFill>
                <a:prstClr val="black"/>
              </a:solidFill>
            </a:endParaRPr>
          </a:p>
        </p:txBody>
      </p:sp>
    </p:spTree>
    <p:extLst>
      <p:ext uri="{BB962C8B-B14F-4D97-AF65-F5344CB8AC3E}">
        <p14:creationId xmlns:p14="http://schemas.microsoft.com/office/powerpoint/2010/main" val="221270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14</a:t>
            </a:fld>
            <a:endParaRPr lang="fr-FR">
              <a:solidFill>
                <a:prstClr val="black"/>
              </a:solidFill>
            </a:endParaRPr>
          </a:p>
        </p:txBody>
      </p:sp>
    </p:spTree>
    <p:extLst>
      <p:ext uri="{BB962C8B-B14F-4D97-AF65-F5344CB8AC3E}">
        <p14:creationId xmlns:p14="http://schemas.microsoft.com/office/powerpoint/2010/main" val="2942935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15</a:t>
            </a:fld>
            <a:endParaRPr lang="fr-FR">
              <a:solidFill>
                <a:prstClr val="black"/>
              </a:solidFill>
            </a:endParaRPr>
          </a:p>
        </p:txBody>
      </p:sp>
    </p:spTree>
    <p:extLst>
      <p:ext uri="{BB962C8B-B14F-4D97-AF65-F5344CB8AC3E}">
        <p14:creationId xmlns:p14="http://schemas.microsoft.com/office/powerpoint/2010/main" val="1965808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16</a:t>
            </a:fld>
            <a:endParaRPr lang="fr-FR">
              <a:solidFill>
                <a:prstClr val="black"/>
              </a:solidFill>
            </a:endParaRPr>
          </a:p>
        </p:txBody>
      </p:sp>
    </p:spTree>
    <p:extLst>
      <p:ext uri="{BB962C8B-B14F-4D97-AF65-F5344CB8AC3E}">
        <p14:creationId xmlns:p14="http://schemas.microsoft.com/office/powerpoint/2010/main" val="859676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17</a:t>
            </a:fld>
            <a:endParaRPr lang="fr-FR">
              <a:solidFill>
                <a:prstClr val="black"/>
              </a:solidFill>
            </a:endParaRPr>
          </a:p>
        </p:txBody>
      </p:sp>
    </p:spTree>
    <p:extLst>
      <p:ext uri="{BB962C8B-B14F-4D97-AF65-F5344CB8AC3E}">
        <p14:creationId xmlns:p14="http://schemas.microsoft.com/office/powerpoint/2010/main" val="517258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Verdana" panose="020B0604030504040204" pitchFamily="34" charset="0"/>
                <a:ea typeface="Verdana" panose="020B0604030504040204" pitchFamily="34" charset="0"/>
              </a:rPr>
              <a:t>Ces conseils s’appliquent également pour la soutenance de stage qui suit la remise du rapport de stage et la soutenance d’une thèse.</a:t>
            </a:r>
          </a:p>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18</a:t>
            </a:fld>
            <a:endParaRPr lang="fr-FR">
              <a:solidFill>
                <a:prstClr val="black"/>
              </a:solidFill>
            </a:endParaRPr>
          </a:p>
        </p:txBody>
      </p:sp>
    </p:spTree>
    <p:extLst>
      <p:ext uri="{BB962C8B-B14F-4D97-AF65-F5344CB8AC3E}">
        <p14:creationId xmlns:p14="http://schemas.microsoft.com/office/powerpoint/2010/main" val="218705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21</a:t>
            </a:fld>
            <a:endParaRPr lang="fr-FR">
              <a:solidFill>
                <a:prstClr val="black"/>
              </a:solidFill>
            </a:endParaRPr>
          </a:p>
        </p:txBody>
      </p:sp>
    </p:spTree>
    <p:extLst>
      <p:ext uri="{BB962C8B-B14F-4D97-AF65-F5344CB8AC3E}">
        <p14:creationId xmlns:p14="http://schemas.microsoft.com/office/powerpoint/2010/main" val="3172719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22</a:t>
            </a:fld>
            <a:endParaRPr lang="fr-FR">
              <a:solidFill>
                <a:prstClr val="black"/>
              </a:solidFill>
            </a:endParaRPr>
          </a:p>
        </p:txBody>
      </p:sp>
    </p:spTree>
    <p:extLst>
      <p:ext uri="{BB962C8B-B14F-4D97-AF65-F5344CB8AC3E}">
        <p14:creationId xmlns:p14="http://schemas.microsoft.com/office/powerpoint/2010/main" val="884509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23</a:t>
            </a:fld>
            <a:endParaRPr lang="fr-FR">
              <a:solidFill>
                <a:prstClr val="black"/>
              </a:solidFill>
            </a:endParaRPr>
          </a:p>
        </p:txBody>
      </p:sp>
    </p:spTree>
    <p:extLst>
      <p:ext uri="{BB962C8B-B14F-4D97-AF65-F5344CB8AC3E}">
        <p14:creationId xmlns:p14="http://schemas.microsoft.com/office/powerpoint/2010/main" val="1539766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smtClean="0"/>
              <a:t>nksjf</a:t>
            </a:r>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24</a:t>
            </a:fld>
            <a:endParaRPr lang="fr-FR">
              <a:solidFill>
                <a:prstClr val="black"/>
              </a:solidFill>
            </a:endParaRPr>
          </a:p>
        </p:txBody>
      </p:sp>
    </p:spTree>
    <p:extLst>
      <p:ext uri="{BB962C8B-B14F-4D97-AF65-F5344CB8AC3E}">
        <p14:creationId xmlns:p14="http://schemas.microsoft.com/office/powerpoint/2010/main" val="210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338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25</a:t>
            </a:fld>
            <a:endParaRPr lang="fr-FR">
              <a:solidFill>
                <a:prstClr val="black"/>
              </a:solidFill>
            </a:endParaRPr>
          </a:p>
        </p:txBody>
      </p:sp>
    </p:spTree>
    <p:extLst>
      <p:ext uri="{BB962C8B-B14F-4D97-AF65-F5344CB8AC3E}">
        <p14:creationId xmlns:p14="http://schemas.microsoft.com/office/powerpoint/2010/main" val="4278835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26</a:t>
            </a:fld>
            <a:endParaRPr lang="fr-FR">
              <a:solidFill>
                <a:prstClr val="black"/>
              </a:solidFill>
            </a:endParaRPr>
          </a:p>
        </p:txBody>
      </p:sp>
    </p:spTree>
    <p:extLst>
      <p:ext uri="{BB962C8B-B14F-4D97-AF65-F5344CB8AC3E}">
        <p14:creationId xmlns:p14="http://schemas.microsoft.com/office/powerpoint/2010/main" val="713261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27</a:t>
            </a:fld>
            <a:endParaRPr lang="fr-FR">
              <a:solidFill>
                <a:prstClr val="black"/>
              </a:solidFill>
            </a:endParaRPr>
          </a:p>
        </p:txBody>
      </p:sp>
    </p:spTree>
    <p:extLst>
      <p:ext uri="{BB962C8B-B14F-4D97-AF65-F5344CB8AC3E}">
        <p14:creationId xmlns:p14="http://schemas.microsoft.com/office/powerpoint/2010/main" val="3133690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28</a:t>
            </a:fld>
            <a:endParaRPr lang="fr-FR">
              <a:solidFill>
                <a:prstClr val="black"/>
              </a:solidFill>
            </a:endParaRPr>
          </a:p>
        </p:txBody>
      </p:sp>
    </p:spTree>
    <p:extLst>
      <p:ext uri="{BB962C8B-B14F-4D97-AF65-F5344CB8AC3E}">
        <p14:creationId xmlns:p14="http://schemas.microsoft.com/office/powerpoint/2010/main" val="2612844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29</a:t>
            </a:fld>
            <a:endParaRPr lang="fr-FR">
              <a:solidFill>
                <a:prstClr val="black"/>
              </a:solidFill>
            </a:endParaRPr>
          </a:p>
        </p:txBody>
      </p:sp>
    </p:spTree>
    <p:extLst>
      <p:ext uri="{BB962C8B-B14F-4D97-AF65-F5344CB8AC3E}">
        <p14:creationId xmlns:p14="http://schemas.microsoft.com/office/powerpoint/2010/main" val="41412968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Verdana" panose="020B0604030504040204" pitchFamily="34" charset="0"/>
                <a:ea typeface="Verdana" panose="020B0604030504040204" pitchFamily="34" charset="0"/>
              </a:rPr>
              <a:t>Ces conseils s’appliquent également pour la soutenance de stage qui suit la remise du rapport de stage et la soutenance d’une thèse.</a:t>
            </a:r>
          </a:p>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30</a:t>
            </a:fld>
            <a:endParaRPr lang="fr-FR">
              <a:solidFill>
                <a:prstClr val="black"/>
              </a:solidFill>
            </a:endParaRPr>
          </a:p>
        </p:txBody>
      </p:sp>
    </p:spTree>
    <p:extLst>
      <p:ext uri="{BB962C8B-B14F-4D97-AF65-F5344CB8AC3E}">
        <p14:creationId xmlns:p14="http://schemas.microsoft.com/office/powerpoint/2010/main" val="4180784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1027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4286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0302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430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10</a:t>
            </a:fld>
            <a:endParaRPr lang="fr-FR">
              <a:solidFill>
                <a:prstClr val="black"/>
              </a:solidFill>
            </a:endParaRPr>
          </a:p>
        </p:txBody>
      </p:sp>
    </p:spTree>
    <p:extLst>
      <p:ext uri="{BB962C8B-B14F-4D97-AF65-F5344CB8AC3E}">
        <p14:creationId xmlns:p14="http://schemas.microsoft.com/office/powerpoint/2010/main" val="3002263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11</a:t>
            </a:fld>
            <a:endParaRPr lang="fr-FR">
              <a:solidFill>
                <a:prstClr val="black"/>
              </a:solidFill>
            </a:endParaRPr>
          </a:p>
        </p:txBody>
      </p:sp>
    </p:spTree>
    <p:extLst>
      <p:ext uri="{BB962C8B-B14F-4D97-AF65-F5344CB8AC3E}">
        <p14:creationId xmlns:p14="http://schemas.microsoft.com/office/powerpoint/2010/main" val="867939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defTabSz="457200">
              <a:defRPr/>
            </a:pPr>
            <a:fld id="{DDFAD25E-82FC-49B0-BEBB-8C7576AC02EA}" type="slidenum">
              <a:rPr lang="fr-FR" smtClean="0">
                <a:solidFill>
                  <a:prstClr val="black"/>
                </a:solidFill>
              </a:rPr>
              <a:pPr defTabSz="457200">
                <a:defRPr/>
              </a:pPr>
              <a:t>12</a:t>
            </a:fld>
            <a:endParaRPr lang="fr-FR">
              <a:solidFill>
                <a:prstClr val="black"/>
              </a:solidFill>
            </a:endParaRPr>
          </a:p>
        </p:txBody>
      </p:sp>
    </p:spTree>
    <p:extLst>
      <p:ext uri="{BB962C8B-B14F-4D97-AF65-F5344CB8AC3E}">
        <p14:creationId xmlns:p14="http://schemas.microsoft.com/office/powerpoint/2010/main" val="339086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20/12/2022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20/12/2022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20/12/2022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347615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15842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519645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170474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21663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653447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719762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8261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20/12/2022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368718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8551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176177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2721742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52729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135886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347941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5686737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963246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688002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20/12/2022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7778734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8851302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56045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9606913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2433768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2737881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0905926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18187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406982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95780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20/12/2022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827091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836510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980762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6035809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523523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20/12/2022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20/12/2022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20/12/2022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20/12/2022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20/12/2022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7977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20/12/2022</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‹N°›</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587109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4295670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solidFill>
                  <a:prstClr val="black">
                    <a:tint val="75000"/>
                  </a:prstClr>
                </a:solidFill>
              </a:rPr>
              <a:pPr/>
              <a:t>20/12/2022</a:t>
            </a:fld>
            <a:endParaRPr lang="fr-FR">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0955035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087CE2D-0C53-4592-9BCE-738FB8ED7DBA}"/>
              </a:ext>
            </a:extLst>
          </p:cNvPr>
          <p:cNvSpPr/>
          <p:nvPr/>
        </p:nvSpPr>
        <p:spPr>
          <a:xfrm>
            <a:off x="419686" y="1841706"/>
            <a:ext cx="11352628" cy="2066591"/>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4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02 : </a:t>
            </a:r>
          </a:p>
          <a:p>
            <a:pPr algn="ctr" defTabSz="457200">
              <a:lnSpc>
                <a:spcPct val="150000"/>
              </a:lnSpc>
              <a:defRPr sz="1800" b="0" i="0" u="none" strike="noStrike" kern="0" cap="none" spc="0" baseline="0">
                <a:solidFill>
                  <a:srgbClr val="000000"/>
                </a:solidFill>
                <a:uFillTx/>
              </a:defRPr>
            </a:pPr>
            <a:r>
              <a:rPr lang="fr-FR" sz="4800" b="1" kern="0" dirty="0">
                <a:solidFill>
                  <a:schemeClr val="bg1"/>
                </a:solidFill>
                <a:latin typeface="Verdana" panose="020B0604030504040204" pitchFamily="34" charset="0"/>
                <a:ea typeface="Verdana" panose="020B0604030504040204" pitchFamily="34" charset="0"/>
              </a:rPr>
              <a:t>CONCEPTION DU MÉMOIRE </a:t>
            </a:r>
            <a:endParaRPr lang="fr-FR" altLang="fr-FR" sz="48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7375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TECHNIQUES ET NORMES DE RÉDACTION</a:t>
            </a:r>
            <a:endParaRPr lang="fr-FR" sz="2000" kern="0" dirty="0">
              <a:solidFill>
                <a:prstClr val="white"/>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 xmlns:a16="http://schemas.microsoft.com/office/drawing/2014/main" id="{38EFEEE6-91EB-49AB-B09C-23F2CFF10372}"/>
              </a:ext>
            </a:extLst>
          </p:cNvPr>
          <p:cNvSpPr/>
          <p:nvPr/>
        </p:nvSpPr>
        <p:spPr>
          <a:xfrm>
            <a:off x="119270" y="642639"/>
            <a:ext cx="11873948" cy="6186309"/>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Un mémoire de fin d’études comporte environ </a:t>
            </a:r>
            <a:r>
              <a:rPr lang="fr-FR" dirty="0" smtClean="0">
                <a:solidFill>
                  <a:prstClr val="black"/>
                </a:solidFill>
                <a:latin typeface="Verdana" panose="020B0604030504040204" pitchFamily="34" charset="0"/>
                <a:ea typeface="Verdana" panose="020B0604030504040204" pitchFamily="34" charset="0"/>
              </a:rPr>
              <a:t>60 </a:t>
            </a:r>
            <a:r>
              <a:rPr lang="fr-FR" dirty="0">
                <a:solidFill>
                  <a:prstClr val="black"/>
                </a:solidFill>
                <a:latin typeface="Verdana" panose="020B0604030504040204" pitchFamily="34" charset="0"/>
                <a:ea typeface="Verdana" panose="020B0604030504040204" pitchFamily="34" charset="0"/>
              </a:rPr>
              <a:t>pages, hors annexes.</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Le mémoire de mastère doit être saisis sur micro-ordinateur.</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 La marge de gauche doit être de </a:t>
            </a:r>
            <a:r>
              <a:rPr lang="fr-FR" dirty="0" smtClean="0">
                <a:solidFill>
                  <a:prstClr val="black"/>
                </a:solidFill>
                <a:latin typeface="Verdana" panose="020B0604030504040204" pitchFamily="34" charset="0"/>
                <a:ea typeface="Verdana" panose="020B0604030504040204" pitchFamily="34" charset="0"/>
              </a:rPr>
              <a:t>2,5 </a:t>
            </a:r>
            <a:r>
              <a:rPr lang="fr-FR" dirty="0">
                <a:solidFill>
                  <a:prstClr val="black"/>
                </a:solidFill>
                <a:latin typeface="Verdana" panose="020B0604030504040204" pitchFamily="34" charset="0"/>
                <a:ea typeface="Verdana" panose="020B0604030504040204" pitchFamily="34" charset="0"/>
              </a:rPr>
              <a:t>cm. Toutes les autres marges doivent être de 2 cm au moins. 2,5 cm en haut ; 2 cm à droite ; </a:t>
            </a:r>
            <a:r>
              <a:rPr lang="fr-FR" dirty="0" smtClean="0">
                <a:solidFill>
                  <a:prstClr val="black"/>
                </a:solidFill>
                <a:latin typeface="Verdana" panose="020B0604030504040204" pitchFamily="34" charset="0"/>
                <a:ea typeface="Verdana" panose="020B0604030504040204" pitchFamily="34" charset="0"/>
              </a:rPr>
              <a:t>2.5 </a:t>
            </a:r>
            <a:r>
              <a:rPr lang="fr-FR" dirty="0">
                <a:solidFill>
                  <a:prstClr val="black"/>
                </a:solidFill>
                <a:latin typeface="Verdana" panose="020B0604030504040204" pitchFamily="34" charset="0"/>
                <a:ea typeface="Verdana" panose="020B0604030504040204" pitchFamily="34" charset="0"/>
              </a:rPr>
              <a:t>cm à gauche et 2,5 cm en bas.</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La police utilisée pour le texte doit être ‘Times new Roman’ ou ‘Arial’ avec une taille de police égale à 12 pour la rédaction en français, et une taille égale à 14 pour la rédaction en Arabe. </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Tout le texte du mémoire doit être tapé en interligne 1,5 et imprimé sur le recto de papier blanc format A4 </a:t>
            </a:r>
            <a:r>
              <a:rPr lang="fr-FR" dirty="0" smtClean="0">
                <a:solidFill>
                  <a:prstClr val="black"/>
                </a:solidFill>
                <a:latin typeface="Verdana" panose="020B0604030504040204" pitchFamily="34" charset="0"/>
                <a:ea typeface="Verdana" panose="020B0604030504040204" pitchFamily="34" charset="0"/>
              </a:rPr>
              <a:t>en </a:t>
            </a:r>
            <a:r>
              <a:rPr lang="fr-FR" dirty="0">
                <a:solidFill>
                  <a:prstClr val="black"/>
                </a:solidFill>
                <a:latin typeface="Verdana" panose="020B0604030504040204" pitchFamily="34" charset="0"/>
                <a:ea typeface="Verdana" panose="020B0604030504040204" pitchFamily="34" charset="0"/>
              </a:rPr>
              <a:t>utilisant une cartouche </a:t>
            </a:r>
            <a:r>
              <a:rPr lang="fr-FR" dirty="0" smtClean="0">
                <a:solidFill>
                  <a:prstClr val="black"/>
                </a:solidFill>
                <a:latin typeface="Verdana" panose="020B0604030504040204" pitchFamily="34" charset="0"/>
                <a:ea typeface="Verdana" panose="020B0604030504040204" pitchFamily="34" charset="0"/>
              </a:rPr>
              <a:t>noire.</a:t>
            </a:r>
            <a:endParaRPr lang="fr-FR" dirty="0">
              <a:solidFill>
                <a:prstClr val="black"/>
              </a:solidFill>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Les pages doivent être numérotées de façon consécutive, sauf la page de titre.</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Aucune faute de frappe, de grammaire ou d’orthographe ne peut être tolérée dans un mémoire ou une thèse.</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Le candidat dépose une seule copie au niveau de département de rattachement accompagné d’une copie numérique de son mémoire ou de sa thèse.</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Sauvegarder, </a:t>
            </a:r>
            <a:r>
              <a:rPr lang="fr-FR" dirty="0" smtClean="0">
                <a:solidFill>
                  <a:prstClr val="black"/>
                </a:solidFill>
                <a:latin typeface="Verdana" panose="020B0604030504040204" pitchFamily="34" charset="0"/>
                <a:ea typeface="Verdana" panose="020B0604030504040204" pitchFamily="34" charset="0"/>
              </a:rPr>
              <a:t>sécuriser </a:t>
            </a:r>
            <a:r>
              <a:rPr lang="fr-FR" dirty="0">
                <a:solidFill>
                  <a:prstClr val="black"/>
                </a:solidFill>
                <a:latin typeface="Verdana" panose="020B0604030504040204" pitchFamily="34" charset="0"/>
                <a:ea typeface="Verdana" panose="020B0604030504040204" pitchFamily="34" charset="0"/>
              </a:rPr>
              <a:t>et archiver vos données.</a:t>
            </a:r>
          </a:p>
          <a:p>
            <a:endParaRPr lang="fr-FR" dirty="0">
              <a:solidFill>
                <a:prstClr val="black"/>
              </a:solidFill>
            </a:endParaRPr>
          </a:p>
        </p:txBody>
      </p:sp>
    </p:spTree>
    <p:extLst>
      <p:ext uri="{BB962C8B-B14F-4D97-AF65-F5344CB8AC3E}">
        <p14:creationId xmlns:p14="http://schemas.microsoft.com/office/powerpoint/2010/main" val="64961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TECHNIQUES ET NORMES DE RÉDACTION</a:t>
            </a:r>
            <a:endParaRPr lang="fr-FR" sz="2000" kern="0" dirty="0">
              <a:solidFill>
                <a:prstClr val="white"/>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 xmlns:a16="http://schemas.microsoft.com/office/drawing/2014/main" id="{38EFEEE6-91EB-49AB-B09C-23F2CFF10372}"/>
              </a:ext>
            </a:extLst>
          </p:cNvPr>
          <p:cNvSpPr/>
          <p:nvPr/>
        </p:nvSpPr>
        <p:spPr>
          <a:xfrm>
            <a:off x="119270" y="642639"/>
            <a:ext cx="11873948" cy="451790"/>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Les équations doivent être écrites en utilisant un éditeur d’équations.</a:t>
            </a:r>
          </a:p>
        </p:txBody>
      </p:sp>
      <p:sp>
        <p:nvSpPr>
          <p:cNvPr id="4" name="Rectangle 3">
            <a:extLst>
              <a:ext uri="{FF2B5EF4-FFF2-40B4-BE49-F238E27FC236}">
                <a16:creationId xmlns="" xmlns:a16="http://schemas.microsoft.com/office/drawing/2014/main" id="{D1ECA4B4-D59C-4341-AD1F-2AFE6051798D}"/>
              </a:ext>
            </a:extLst>
          </p:cNvPr>
          <p:cNvSpPr/>
          <p:nvPr/>
        </p:nvSpPr>
        <p:spPr>
          <a:xfrm>
            <a:off x="139148" y="1186689"/>
            <a:ext cx="11873948" cy="5078313"/>
          </a:xfrm>
          <a:prstGeom prst="rect">
            <a:avLst/>
          </a:prstGeom>
        </p:spPr>
        <p:txBody>
          <a:bodyPr wrap="square">
            <a:spAutoFit/>
          </a:bodyPr>
          <a:lstStyle/>
          <a:p>
            <a:pPr algn="just">
              <a:lnSpc>
                <a:spcPct val="150000"/>
              </a:lnSpc>
            </a:pPr>
            <a:r>
              <a:rPr lang="fr-FR" b="1" dirty="0">
                <a:solidFill>
                  <a:prstClr val="black"/>
                </a:solidFill>
                <a:latin typeface="Verdana" panose="020B0604030504040204" pitchFamily="34" charset="0"/>
                <a:ea typeface="Verdana" panose="020B0604030504040204" pitchFamily="34" charset="0"/>
              </a:rPr>
              <a:t>2.1. La page-titre </a:t>
            </a:r>
          </a:p>
          <a:p>
            <a:pPr algn="just">
              <a:lnSpc>
                <a:spcPct val="150000"/>
              </a:lnSpc>
            </a:pPr>
            <a:r>
              <a:rPr lang="fr-FR" dirty="0">
                <a:solidFill>
                  <a:prstClr val="black"/>
                </a:solidFill>
                <a:latin typeface="Verdana" panose="020B0604030504040204" pitchFamily="34" charset="0"/>
                <a:ea typeface="Verdana" panose="020B0604030504040204" pitchFamily="34" charset="0"/>
              </a:rPr>
              <a:t>Un modèle de page-titre est montré à l’appendice A, page 16. Cette page contient dans l’ordre, à partir du haut et sans aucun soulignement :</a:t>
            </a:r>
          </a:p>
          <a:p>
            <a:pPr algn="just">
              <a:lnSpc>
                <a:spcPct val="150000"/>
              </a:lnSpc>
            </a:pPr>
            <a:r>
              <a:rPr lang="fr-FR" dirty="0">
                <a:solidFill>
                  <a:prstClr val="black"/>
                </a:solidFill>
                <a:latin typeface="Verdana" panose="020B0604030504040204" pitchFamily="34" charset="0"/>
                <a:ea typeface="Verdana" panose="020B0604030504040204" pitchFamily="34" charset="0"/>
              </a:rPr>
              <a:t>-	Le nom de l’université et de la Faculté, soit : </a:t>
            </a:r>
            <a:r>
              <a:rPr lang="fr-FR" dirty="0" smtClean="0">
                <a:solidFill>
                  <a:prstClr val="black"/>
                </a:solidFill>
                <a:latin typeface="Verdana" panose="020B0604030504040204" pitchFamily="34" charset="0"/>
                <a:ea typeface="Verdana" panose="020B0604030504040204" pitchFamily="34" charset="0"/>
              </a:rPr>
              <a:t>UNIVERSITE BATNA 2 </a:t>
            </a:r>
            <a:r>
              <a:rPr lang="fr-FR" dirty="0">
                <a:solidFill>
                  <a:prstClr val="black"/>
                </a:solidFill>
                <a:latin typeface="Verdana" panose="020B0604030504040204" pitchFamily="34" charset="0"/>
                <a:ea typeface="Verdana" panose="020B0604030504040204" pitchFamily="34" charset="0"/>
              </a:rPr>
              <a:t>(police Times new Roman 14 gras)</a:t>
            </a:r>
          </a:p>
          <a:p>
            <a:pPr algn="just">
              <a:lnSpc>
                <a:spcPct val="150000"/>
              </a:lnSpc>
            </a:pPr>
            <a:r>
              <a:rPr lang="fr-FR" dirty="0">
                <a:solidFill>
                  <a:prstClr val="black"/>
                </a:solidFill>
                <a:latin typeface="Verdana" panose="020B0604030504040204" pitchFamily="34" charset="0"/>
                <a:ea typeface="Verdana" panose="020B0604030504040204" pitchFamily="34" charset="0"/>
              </a:rPr>
              <a:t>-	Faculté des Sciences et Technologies (police Arial 12 en gras)</a:t>
            </a:r>
          </a:p>
          <a:p>
            <a:pPr algn="just">
              <a:lnSpc>
                <a:spcPct val="150000"/>
              </a:lnSpc>
            </a:pPr>
            <a:r>
              <a:rPr lang="fr-FR" dirty="0">
                <a:solidFill>
                  <a:prstClr val="black"/>
                </a:solidFill>
                <a:latin typeface="Verdana" panose="020B0604030504040204" pitchFamily="34" charset="0"/>
                <a:ea typeface="Verdana" panose="020B0604030504040204" pitchFamily="34" charset="0"/>
              </a:rPr>
              <a:t>-	L’une des deux mentions suivantes, avec la spécialité appropriée :</a:t>
            </a:r>
          </a:p>
          <a:p>
            <a:pPr algn="just">
              <a:lnSpc>
                <a:spcPct val="150000"/>
              </a:lnSpc>
            </a:pPr>
            <a:r>
              <a:rPr lang="fr-FR" dirty="0">
                <a:solidFill>
                  <a:prstClr val="black"/>
                </a:solidFill>
                <a:latin typeface="Verdana" panose="020B0604030504040204" pitchFamily="34" charset="0"/>
                <a:ea typeface="Verdana" panose="020B0604030504040204" pitchFamily="34" charset="0"/>
              </a:rPr>
              <a:t>MEMOIRE DE MASTER (Arial 18 en gras)</a:t>
            </a:r>
          </a:p>
          <a:p>
            <a:pPr algn="just">
              <a:lnSpc>
                <a:spcPct val="150000"/>
              </a:lnSpc>
            </a:pPr>
            <a:r>
              <a:rPr lang="fr-FR" dirty="0">
                <a:solidFill>
                  <a:prstClr val="black"/>
                </a:solidFill>
                <a:latin typeface="Verdana" panose="020B0604030504040204" pitchFamily="34" charset="0"/>
                <a:ea typeface="Verdana" panose="020B0604030504040204" pitchFamily="34" charset="0"/>
              </a:rPr>
              <a:t>en Génie </a:t>
            </a:r>
            <a:r>
              <a:rPr lang="fr-FR" dirty="0" smtClean="0">
                <a:solidFill>
                  <a:prstClr val="black"/>
                </a:solidFill>
                <a:latin typeface="Verdana" panose="020B0604030504040204" pitchFamily="34" charset="0"/>
                <a:ea typeface="Verdana" panose="020B0604030504040204" pitchFamily="34" charset="0"/>
              </a:rPr>
              <a:t>de Procédés (Arial </a:t>
            </a:r>
            <a:r>
              <a:rPr lang="fr-FR" dirty="0">
                <a:solidFill>
                  <a:prstClr val="black"/>
                </a:solidFill>
                <a:latin typeface="Verdana" panose="020B0604030504040204" pitchFamily="34" charset="0"/>
                <a:ea typeface="Verdana" panose="020B0604030504040204" pitchFamily="34" charset="0"/>
              </a:rPr>
              <a:t>12)</a:t>
            </a:r>
          </a:p>
          <a:p>
            <a:pPr algn="just">
              <a:lnSpc>
                <a:spcPct val="150000"/>
              </a:lnSpc>
            </a:pPr>
            <a:r>
              <a:rPr lang="fr-FR" dirty="0">
                <a:solidFill>
                  <a:prstClr val="black"/>
                </a:solidFill>
                <a:latin typeface="Verdana" panose="020B0604030504040204" pitchFamily="34" charset="0"/>
                <a:ea typeface="Verdana" panose="020B0604030504040204" pitchFamily="34" charset="0"/>
              </a:rPr>
              <a:t>Spécialité : </a:t>
            </a:r>
            <a:r>
              <a:rPr lang="fr-FR" dirty="0" smtClean="0">
                <a:solidFill>
                  <a:prstClr val="black"/>
                </a:solidFill>
                <a:latin typeface="Verdana" panose="020B0604030504040204" pitchFamily="34" charset="0"/>
                <a:ea typeface="Verdana" panose="020B0604030504040204" pitchFamily="34" charset="0"/>
              </a:rPr>
              <a:t>GC ou GPM (Arial </a:t>
            </a:r>
            <a:r>
              <a:rPr lang="fr-FR" dirty="0">
                <a:solidFill>
                  <a:prstClr val="black"/>
                </a:solidFill>
                <a:latin typeface="Verdana" panose="020B0604030504040204" pitchFamily="34" charset="0"/>
                <a:ea typeface="Verdana" panose="020B0604030504040204" pitchFamily="34" charset="0"/>
              </a:rPr>
              <a:t>12)</a:t>
            </a:r>
          </a:p>
          <a:p>
            <a:pPr algn="just">
              <a:lnSpc>
                <a:spcPct val="150000"/>
              </a:lnSpc>
            </a:pPr>
            <a:r>
              <a:rPr lang="fr-FR" dirty="0">
                <a:solidFill>
                  <a:prstClr val="black"/>
                </a:solidFill>
                <a:latin typeface="Verdana" panose="020B0604030504040204" pitchFamily="34" charset="0"/>
                <a:ea typeface="Verdana" panose="020B0604030504040204" pitchFamily="34" charset="0"/>
              </a:rPr>
              <a:t>- Le titre du mémoire ou de la thèse, en majuscules, à double interlignes ; s’il y a sous-titre, le placer quelques lignes au-dessous du titre, en minuscules et à simples interligne.</a:t>
            </a:r>
          </a:p>
        </p:txBody>
      </p:sp>
    </p:spTree>
    <p:extLst>
      <p:ext uri="{BB962C8B-B14F-4D97-AF65-F5344CB8AC3E}">
        <p14:creationId xmlns:p14="http://schemas.microsoft.com/office/powerpoint/2010/main" val="148252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barn(inVertical)">
                                      <p:cBhvr>
                                        <p:cTn id="21" dur="5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1000"/>
                                        <p:tgtEl>
                                          <p:spTgt spid="4">
                                            <p:txEl>
                                              <p:pRg st="4" end="4"/>
                                            </p:txEl>
                                          </p:spTgt>
                                        </p:tgtEl>
                                      </p:cBhvr>
                                    </p:animEffect>
                                    <p:anim calcmode="lin" valueType="num">
                                      <p:cBhvr>
                                        <p:cTn id="4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fade">
                                      <p:cBhvr>
                                        <p:cTn id="45" dur="1000"/>
                                        <p:tgtEl>
                                          <p:spTgt spid="4">
                                            <p:txEl>
                                              <p:pRg st="5" end="5"/>
                                            </p:txEl>
                                          </p:spTgt>
                                        </p:tgtEl>
                                      </p:cBhvr>
                                    </p:animEffect>
                                    <p:anim calcmode="lin" valueType="num">
                                      <p:cBhvr>
                                        <p:cTn id="4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fade">
                                      <p:cBhvr>
                                        <p:cTn id="50" dur="1000"/>
                                        <p:tgtEl>
                                          <p:spTgt spid="4">
                                            <p:txEl>
                                              <p:pRg st="6" end="6"/>
                                            </p:txEl>
                                          </p:spTgt>
                                        </p:tgtEl>
                                      </p:cBhvr>
                                    </p:animEffect>
                                    <p:anim calcmode="lin" valueType="num">
                                      <p:cBhvr>
                                        <p:cTn id="5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Effect transition="in" filter="fade">
                                      <p:cBhvr>
                                        <p:cTn id="55" dur="1000"/>
                                        <p:tgtEl>
                                          <p:spTgt spid="4">
                                            <p:txEl>
                                              <p:pRg st="7" end="7"/>
                                            </p:txEl>
                                          </p:spTgt>
                                        </p:tgtEl>
                                      </p:cBhvr>
                                    </p:animEffect>
                                    <p:anim calcmode="lin" valueType="num">
                                      <p:cBhvr>
                                        <p:cTn id="5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4">
                                            <p:txEl>
                                              <p:pRg st="8" end="8"/>
                                            </p:txEl>
                                          </p:spTgt>
                                        </p:tgtEl>
                                        <p:attrNameLst>
                                          <p:attrName>style.visibility</p:attrName>
                                        </p:attrNameLst>
                                      </p:cBhvr>
                                      <p:to>
                                        <p:strVal val="visible"/>
                                      </p:to>
                                    </p:set>
                                    <p:animEffect transition="in" filter="fade">
                                      <p:cBhvr>
                                        <p:cTn id="62" dur="1000"/>
                                        <p:tgtEl>
                                          <p:spTgt spid="4">
                                            <p:txEl>
                                              <p:pRg st="8" end="8"/>
                                            </p:txEl>
                                          </p:spTgt>
                                        </p:tgtEl>
                                      </p:cBhvr>
                                    </p:animEffect>
                                    <p:anim calcmode="lin" valueType="num">
                                      <p:cBhvr>
                                        <p:cTn id="6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TECHNIQUES ET NORMES DE RÉDACTION</a:t>
            </a:r>
            <a:endParaRPr lang="fr-FR" sz="2000" kern="0" dirty="0">
              <a:solidFill>
                <a:prstClr val="white"/>
              </a:solidFill>
              <a:latin typeface="Verdana" panose="020B0604030504040204" pitchFamily="34" charset="0"/>
              <a:ea typeface="Verdana" panose="020B0604030504040204" pitchFamily="34" charset="0"/>
            </a:endParaRPr>
          </a:p>
        </p:txBody>
      </p:sp>
      <p:sp>
        <p:nvSpPr>
          <p:cNvPr id="4" name="Rectangle 3">
            <a:extLst>
              <a:ext uri="{FF2B5EF4-FFF2-40B4-BE49-F238E27FC236}">
                <a16:creationId xmlns="" xmlns:a16="http://schemas.microsoft.com/office/drawing/2014/main" id="{D3B365E6-C956-4FAC-B892-5B9AA21BCE12}"/>
              </a:ext>
            </a:extLst>
          </p:cNvPr>
          <p:cNvSpPr/>
          <p:nvPr/>
        </p:nvSpPr>
        <p:spPr>
          <a:xfrm>
            <a:off x="119270" y="642639"/>
            <a:ext cx="11913704" cy="5853269"/>
          </a:xfrm>
          <a:prstGeom prst="rect">
            <a:avLst/>
          </a:prstGeom>
        </p:spPr>
        <p:txBody>
          <a:bodyPr wrap="square">
            <a:spAutoFit/>
          </a:bodyPr>
          <a:lstStyle/>
          <a:p>
            <a:pPr>
              <a:lnSpc>
                <a:spcPct val="150000"/>
              </a:lnSpc>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Centrer les prénoms (en minuscules) et nom (en majuscules) du candidat (Times new Roman 14 en gras).</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 La liste des membres composant le jury du candidat doit figurer trois interlignes au bas de la mention spécifiant la spécialité. Un membre du jury doit être identifié par l’initiale de son prénom (en majuscule) suivi de son nom (en majuscules), son grade universitaire, sa structure de rattachement, sa qualité de jury.</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 Le  lieu et la date de la soutenance centré (mois et année) :</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algn="ctr">
              <a:lnSpc>
                <a:spcPct val="150000"/>
              </a:lnSpc>
            </a:pPr>
            <a:r>
              <a:rPr lang="fr-FR"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Batna, </a:t>
            </a: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Juin </a:t>
            </a:r>
            <a:r>
              <a:rPr lang="fr-FR"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2022 </a:t>
            </a: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(Arial 12)</a:t>
            </a:r>
          </a:p>
          <a:p>
            <a:pPr algn="just">
              <a:lnSpc>
                <a:spcPct val="150000"/>
              </a:lnSpc>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2.2. La pagination </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Numéroter les pages dans le coin supérieur droit. Lorsque la thèse doit être imprimée recto-verso, paginer au centre, en haut de la page.</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Compter, sans paginer, les pages qui portent un titre : page-titre, première page du sommaire, des remerciements, de la table des matières, de la liste des illustrations, graphiques et tableaux et des appendices.</a:t>
            </a:r>
          </a:p>
        </p:txBody>
      </p:sp>
    </p:spTree>
    <p:extLst>
      <p:ext uri="{BB962C8B-B14F-4D97-AF65-F5344CB8AC3E}">
        <p14:creationId xmlns:p14="http://schemas.microsoft.com/office/powerpoint/2010/main" val="322869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1000"/>
                                        <p:tgtEl>
                                          <p:spTgt spid="4">
                                            <p:txEl>
                                              <p:pRg st="6" end="6"/>
                                            </p:txEl>
                                          </p:spTgt>
                                        </p:tgtEl>
                                      </p:cBhvr>
                                    </p:animEffect>
                                    <p:anim calcmode="lin" valueType="num">
                                      <p:cBhvr>
                                        <p:cTn id="4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TECHNIQUES ET NORMES DE RÉDACTION</a:t>
            </a:r>
            <a:endParaRPr lang="fr-FR" sz="2000" kern="0" dirty="0">
              <a:solidFill>
                <a:prstClr val="white"/>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 xmlns:a16="http://schemas.microsoft.com/office/drawing/2014/main" id="{604BE6B9-C023-4E72-8406-8DF8592E8E33}"/>
              </a:ext>
            </a:extLst>
          </p:cNvPr>
          <p:cNvSpPr/>
          <p:nvPr/>
        </p:nvSpPr>
        <p:spPr>
          <a:xfrm>
            <a:off x="119270" y="642639"/>
            <a:ext cx="11913704" cy="6268767"/>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Paginer les illustrations, graphiques et tableaux qui apparaissent dans le texte et occupent une pleine page.</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Ne pas compter les pages de garde.</a:t>
            </a:r>
          </a:p>
          <a:p>
            <a:pPr algn="just">
              <a:lnSpc>
                <a:spcPct val="150000"/>
              </a:lnSpc>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3.3. Numérotation des chapitres, les illustrations les graphiques, les figures et tableaux </a:t>
            </a:r>
          </a:p>
          <a:p>
            <a:pPr algn="just">
              <a:lnSpc>
                <a:spcPct val="150000"/>
              </a:lnSpc>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a:t>
            </a: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Chapitres : </a:t>
            </a:r>
          </a:p>
          <a:p>
            <a:pPr algn="just">
              <a:lnSpc>
                <a:spcPct val="150000"/>
              </a:lnSpc>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Centrer et titrer en majuscules, en gras, avec concision, sans souligner. </a:t>
            </a:r>
          </a:p>
          <a:p>
            <a:pPr algn="just">
              <a:lnSpc>
                <a:spcPct val="150000"/>
              </a:lnSpc>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a:t>
            </a:r>
            <a:r>
              <a:rPr lang="fr-FR" dirty="0" smtClean="0">
                <a:solidFill>
                  <a:prstClr val="black"/>
                </a:solidFill>
                <a:latin typeface="Verdana" panose="020B0604030504040204" pitchFamily="34" charset="0"/>
                <a:ea typeface="Verdana" panose="020B0604030504040204" pitchFamily="34" charset="0"/>
                <a:cs typeface="Times New Roman" panose="02020603050405020304" pitchFamily="18" charset="0"/>
              </a:rPr>
              <a:t>Titrer </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les chapitres, la liste des illustrations, la liste des tableaux, la liste des graphiques et les appendices.</a:t>
            </a:r>
          </a:p>
          <a:p>
            <a:pPr algn="just">
              <a:lnSpc>
                <a:spcPct val="150000"/>
              </a:lnSpc>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Les sous-titres des chapitres et leurs subdivisions en section sont écrits en minuscules et soulignés.</a:t>
            </a:r>
          </a:p>
          <a:p>
            <a:pPr algn="just">
              <a:lnSpc>
                <a:spcPct val="150000"/>
              </a:lnSpc>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a:t>
            </a: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Les illustrations les graphiques, les figures et tableaux</a:t>
            </a:r>
          </a:p>
          <a:p>
            <a:pPr algn="just">
              <a:lnSpc>
                <a:spcPct val="150000"/>
              </a:lnSpc>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Appeler ‘figures’ les illustrations (dessins, schémas, photographies …) et les graphiques (courbes de variation de paramètres …).</a:t>
            </a:r>
          </a:p>
          <a:p>
            <a:pPr>
              <a:lnSpc>
                <a:spcPct val="150000"/>
              </a:lnSpc>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Donner un titre à chaque figure et les numéroter de façon continue pour chaque chapitre. </a:t>
            </a:r>
            <a:r>
              <a:rPr lang="fr-FR" u="sng" dirty="0">
                <a:solidFill>
                  <a:prstClr val="black"/>
                </a:solidFill>
                <a:latin typeface="Verdana" panose="020B0604030504040204" pitchFamily="34" charset="0"/>
                <a:ea typeface="Verdana" panose="020B0604030504040204" pitchFamily="34" charset="0"/>
                <a:cs typeface="Times New Roman" panose="02020603050405020304" pitchFamily="18" charset="0"/>
              </a:rPr>
              <a:t>Le titre de chaque figure doit paraître en dessous de chaque figure. </a:t>
            </a:r>
          </a:p>
          <a:p>
            <a:pPr>
              <a:lnSpc>
                <a:spcPct val="150000"/>
              </a:lnSpc>
            </a:pPr>
            <a:r>
              <a:rPr lang="fr-FR" b="1" i="1" u="sng" dirty="0" err="1">
                <a:solidFill>
                  <a:prstClr val="black"/>
                </a:solidFill>
                <a:latin typeface="Verdana" panose="020B0604030504040204" pitchFamily="34" charset="0"/>
                <a:ea typeface="Verdana" panose="020B0604030504040204" pitchFamily="34" charset="0"/>
              </a:rPr>
              <a:t>Exp</a:t>
            </a:r>
            <a:r>
              <a:rPr lang="fr-FR" b="1" i="1" u="sng" dirty="0">
                <a:solidFill>
                  <a:prstClr val="black"/>
                </a:solidFill>
                <a:latin typeface="Verdana" panose="020B0604030504040204" pitchFamily="34" charset="0"/>
                <a:ea typeface="Verdana" panose="020B0604030504040204" pitchFamily="34" charset="0"/>
              </a:rPr>
              <a:t>:</a:t>
            </a:r>
            <a:r>
              <a:rPr lang="fr-FR" b="1" i="1" dirty="0">
                <a:solidFill>
                  <a:prstClr val="black"/>
                </a:solidFill>
                <a:latin typeface="Verdana" panose="020B0604030504040204" pitchFamily="34" charset="0"/>
                <a:ea typeface="Verdana" panose="020B0604030504040204" pitchFamily="34" charset="0"/>
              </a:rPr>
              <a:t> </a:t>
            </a:r>
            <a:r>
              <a:rPr lang="fr-FR" dirty="0">
                <a:solidFill>
                  <a:prstClr val="black"/>
                </a:solidFill>
                <a:latin typeface="Verdana" panose="020B0604030504040204" pitchFamily="34" charset="0"/>
                <a:ea typeface="Verdana" panose="020B0604030504040204" pitchFamily="34" charset="0"/>
              </a:rPr>
              <a:t>pour une 5</a:t>
            </a:r>
            <a:r>
              <a:rPr lang="fr-FR" baseline="30000" dirty="0">
                <a:solidFill>
                  <a:prstClr val="black"/>
                </a:solidFill>
                <a:latin typeface="Verdana" panose="020B0604030504040204" pitchFamily="34" charset="0"/>
                <a:ea typeface="Verdana" panose="020B0604030504040204" pitchFamily="34" charset="0"/>
              </a:rPr>
              <a:t>ième </a:t>
            </a:r>
            <a:r>
              <a:rPr lang="fr-FR" dirty="0">
                <a:solidFill>
                  <a:prstClr val="black"/>
                </a:solidFill>
                <a:latin typeface="Verdana" panose="020B0604030504040204" pitchFamily="34" charset="0"/>
                <a:ea typeface="Verdana" panose="020B0604030504040204" pitchFamily="34" charset="0"/>
              </a:rPr>
              <a:t>figure dans le chapitre 2, le titre sera :  </a:t>
            </a:r>
            <a:r>
              <a:rPr lang="fr-FR" i="1" dirty="0">
                <a:solidFill>
                  <a:prstClr val="black"/>
                </a:solidFill>
                <a:latin typeface="Verdana" panose="020B0604030504040204" pitchFamily="34" charset="0"/>
                <a:ea typeface="Verdana" panose="020B0604030504040204" pitchFamily="34" charset="0"/>
              </a:rPr>
              <a:t>Figure 2.5 : Schéma du montage………….</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21466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TECHNIQUES ET NORMES DE RÉDACTION</a:t>
            </a:r>
            <a:endParaRPr lang="fr-FR" sz="2000" kern="0" dirty="0">
              <a:solidFill>
                <a:prstClr val="white"/>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 xmlns:a16="http://schemas.microsoft.com/office/drawing/2014/main" id="{CBBB35AE-2ECA-4A66-941B-14857C9D0CF1}"/>
              </a:ext>
            </a:extLst>
          </p:cNvPr>
          <p:cNvSpPr/>
          <p:nvPr/>
        </p:nvSpPr>
        <p:spPr>
          <a:xfrm>
            <a:off x="119270" y="642639"/>
            <a:ext cx="11873948" cy="5853269"/>
          </a:xfrm>
          <a:prstGeom prst="rect">
            <a:avLst/>
          </a:prstGeom>
        </p:spPr>
        <p:txBody>
          <a:bodyPr wrap="square">
            <a:spAutoFit/>
          </a:bodyPr>
          <a:lstStyle/>
          <a:p>
            <a:pPr algn="just">
              <a:lnSpc>
                <a:spcPct val="150000"/>
              </a:lnSpc>
            </a:pPr>
            <a:r>
              <a:rPr lang="fr-FR" dirty="0">
                <a:solidFill>
                  <a:prstClr val="black"/>
                </a:solidFill>
              </a:rPr>
              <a:t>-</a:t>
            </a:r>
            <a:r>
              <a:rPr lang="fr-FR" dirty="0">
                <a:solidFill>
                  <a:prstClr val="black"/>
                </a:solidFill>
                <a:latin typeface="Verdana" panose="020B0604030504040204" pitchFamily="34" charset="0"/>
                <a:ea typeface="Verdana" panose="020B0604030504040204" pitchFamily="34" charset="0"/>
              </a:rPr>
              <a:t> De même, titrer et numéroter les tableaux servant à la présentation de données et résultats.</a:t>
            </a:r>
            <a:r>
              <a:rPr lang="fr-FR" u="sng" dirty="0">
                <a:solidFill>
                  <a:prstClr val="black"/>
                </a:solidFill>
                <a:latin typeface="Verdana" panose="020B0604030504040204" pitchFamily="34" charset="0"/>
                <a:ea typeface="Verdana" panose="020B0604030504040204" pitchFamily="34" charset="0"/>
              </a:rPr>
              <a:t> Le titre doit paraître au-dessus du tableau</a:t>
            </a:r>
            <a:r>
              <a:rPr lang="fr-FR" dirty="0">
                <a:solidFill>
                  <a:prstClr val="black"/>
                </a:solidFill>
                <a:latin typeface="Verdana" panose="020B0604030504040204" pitchFamily="34" charset="0"/>
                <a:ea typeface="Verdana" panose="020B0604030504040204" pitchFamily="34" charset="0"/>
              </a:rPr>
              <a:t>. </a:t>
            </a:r>
          </a:p>
          <a:p>
            <a:pPr algn="just">
              <a:lnSpc>
                <a:spcPct val="150000"/>
              </a:lnSpc>
            </a:pPr>
            <a:r>
              <a:rPr lang="fr-FR" dirty="0">
                <a:solidFill>
                  <a:prstClr val="black"/>
                </a:solidFill>
                <a:latin typeface="Verdana" panose="020B0604030504040204" pitchFamily="34" charset="0"/>
                <a:ea typeface="Verdana" panose="020B0604030504040204" pitchFamily="34" charset="0"/>
              </a:rPr>
              <a:t>Exemple : Tableau 1.4 : Données et résultats pour une solution aqueuse de </a:t>
            </a:r>
            <a:r>
              <a:rPr lang="fr-FR" dirty="0" err="1">
                <a:solidFill>
                  <a:prstClr val="black"/>
                </a:solidFill>
                <a:latin typeface="Verdana" panose="020B0604030504040204" pitchFamily="34" charset="0"/>
                <a:ea typeface="Verdana" panose="020B0604030504040204" pitchFamily="34" charset="0"/>
              </a:rPr>
              <a:t>natrosol</a:t>
            </a:r>
            <a:r>
              <a:rPr lang="fr-FR" dirty="0">
                <a:solidFill>
                  <a:prstClr val="black"/>
                </a:solidFill>
                <a:latin typeface="Verdana" panose="020B0604030504040204" pitchFamily="34" charset="0"/>
                <a:ea typeface="Verdana" panose="020B0604030504040204" pitchFamily="34" charset="0"/>
              </a:rPr>
              <a:t> 0.8 % de concentration.</a:t>
            </a:r>
          </a:p>
          <a:p>
            <a:pPr algn="just">
              <a:lnSpc>
                <a:spcPct val="150000"/>
              </a:lnSpc>
            </a:pPr>
            <a:r>
              <a:rPr lang="fr-FR" dirty="0">
                <a:solidFill>
                  <a:prstClr val="black"/>
                </a:solidFill>
                <a:latin typeface="Verdana" panose="020B0604030504040204" pitchFamily="34" charset="0"/>
                <a:ea typeface="Verdana" panose="020B0604030504040204" pitchFamily="34" charset="0"/>
              </a:rPr>
              <a:t>- La reproduction d’illustrations, graphiques et tableaux peut se faire par un procédé photographique ou par photocopie si la résolution de l’image est de bonne qualité. </a:t>
            </a:r>
          </a:p>
          <a:p>
            <a:pPr algn="just">
              <a:lnSpc>
                <a:spcPct val="150000"/>
              </a:lnSpc>
            </a:pPr>
            <a:r>
              <a:rPr lang="fr-FR" dirty="0">
                <a:solidFill>
                  <a:prstClr val="black"/>
                </a:solidFill>
                <a:latin typeface="Verdana" panose="020B0604030504040204" pitchFamily="34" charset="0"/>
                <a:ea typeface="Verdana" panose="020B0604030504040204" pitchFamily="34" charset="0"/>
              </a:rPr>
              <a:t>- Plier, en respectant la marge de 3.5 cm à gauche pour la reliure, les dessins, cartes, etc… dont les dimensions excèdent 21 x 29.7 cm (format A4). Si le format est très grand, on doit annexer le document en pochette, en le pliant convenablement. </a:t>
            </a:r>
          </a:p>
          <a:p>
            <a:pPr algn="just">
              <a:lnSpc>
                <a:spcPct val="150000"/>
              </a:lnSpc>
            </a:pPr>
            <a:r>
              <a:rPr lang="fr-FR" dirty="0">
                <a:solidFill>
                  <a:prstClr val="black"/>
                </a:solidFill>
                <a:latin typeface="Verdana" panose="020B0604030504040204" pitchFamily="34" charset="0"/>
                <a:ea typeface="Verdana" panose="020B0604030504040204" pitchFamily="34" charset="0"/>
              </a:rPr>
              <a:t>- Lorsqu’une figure ou un tableau occupant une pleine page est présenté en travers, le haut de la feuille correspond à l’intérieur (près de la reliure) et le bas, à l’extérieur, de sorte qu’il faut tourner le document dans le sens horaire pour le lire, et non inversement. </a:t>
            </a:r>
          </a:p>
          <a:p>
            <a:pPr algn="just">
              <a:lnSpc>
                <a:spcPct val="150000"/>
              </a:lnSpc>
            </a:pPr>
            <a:r>
              <a:rPr lang="fr-FR" dirty="0">
                <a:solidFill>
                  <a:prstClr val="black"/>
                </a:solidFill>
                <a:latin typeface="Verdana" panose="020B0604030504040204" pitchFamily="34" charset="0"/>
                <a:ea typeface="Verdana" panose="020B0604030504040204" pitchFamily="34" charset="0"/>
              </a:rPr>
              <a:t>- Dans la mesure du possible, situer les illustrations, tableaux et graphiques dans le texte là où ils interviennent, plutôt que les référer en appendice.</a:t>
            </a:r>
          </a:p>
        </p:txBody>
      </p:sp>
    </p:spTree>
    <p:extLst>
      <p:ext uri="{BB962C8B-B14F-4D97-AF65-F5344CB8AC3E}">
        <p14:creationId xmlns:p14="http://schemas.microsoft.com/office/powerpoint/2010/main" val="327741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TECHNIQUES ET NORMES DE RÉDACTION</a:t>
            </a:r>
            <a:endParaRPr lang="fr-FR" sz="2000" kern="0" dirty="0">
              <a:solidFill>
                <a:prstClr val="white"/>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 xmlns:a16="http://schemas.microsoft.com/office/drawing/2014/main" id="{FD72E80E-57F9-462E-BD32-54B097AD3603}"/>
              </a:ext>
            </a:extLst>
          </p:cNvPr>
          <p:cNvSpPr/>
          <p:nvPr/>
        </p:nvSpPr>
        <p:spPr>
          <a:xfrm>
            <a:off x="119270" y="642639"/>
            <a:ext cx="11913704" cy="5853269"/>
          </a:xfrm>
          <a:prstGeom prst="rect">
            <a:avLst/>
          </a:prstGeom>
        </p:spPr>
        <p:txBody>
          <a:bodyPr wrap="square">
            <a:spAutoFit/>
          </a:bodyPr>
          <a:lstStyle/>
          <a:p>
            <a:pPr lvl="1">
              <a:lnSpc>
                <a:spcPct val="150000"/>
              </a:lnSpc>
              <a:buSzPts val="1200"/>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2.3. La typographie et la ponctuation</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50000"/>
              </a:lnSpc>
              <a:buFont typeface="Wingdings" panose="05000000000000000000" pitchFamily="2" charset="2"/>
              <a:buChar char=""/>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Signes de ponctuation</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buSzPts val="1200"/>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 Les phrases se terminent par un point final, un point d'exclamation, un point d'interrogation ou des points de suspension. Il n'est pas doublé après un guillemet fermant.</a:t>
            </a:r>
          </a:p>
          <a:p>
            <a:pPr algn="just">
              <a:lnSpc>
                <a:spcPct val="150000"/>
              </a:lnSpc>
              <a:buSzPts val="1200"/>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La virgule sépare les parties d'une phrase si elles ne sont pas déjà réunies par et, ou, ni. Elle sépare les énumérations. Pas de virgule avant une parenthèse, un tiret ou un crochet.</a:t>
            </a:r>
          </a:p>
          <a:p>
            <a:pPr algn="just">
              <a:lnSpc>
                <a:spcPct val="150000"/>
              </a:lnSpc>
              <a:buSzPts val="1200"/>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Le point-virgule sépare différentes propositions de même nature.</a:t>
            </a:r>
          </a:p>
          <a:p>
            <a:pPr marL="285750" indent="-285750" algn="just">
              <a:lnSpc>
                <a:spcPct val="150000"/>
              </a:lnSpc>
              <a:buSzPts val="1200"/>
              <a:buFontTx/>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Le deux-points introduit une explication, une citation, un discours, une énumération. Pas de ponctuation (sauf effet voulu) en fin de titres.</a:t>
            </a:r>
          </a:p>
          <a:p>
            <a:pPr marL="285750" indent="-285750" algn="just">
              <a:lnSpc>
                <a:spcPct val="150000"/>
              </a:lnSpc>
              <a:buSzPts val="1200"/>
              <a:buFont typeface="Wingdings" panose="05000000000000000000" pitchFamily="2" charset="2"/>
              <a:buChar char="v"/>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Parenthèses, crochets, accolades </a:t>
            </a:r>
          </a:p>
          <a:p>
            <a:pPr algn="just">
              <a:lnSpc>
                <a:spcPct val="150000"/>
              </a:lnSpc>
              <a:buSzPts val="1200"/>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On laisse des espaces à l'extérieur, mais pas à l'intérieur. Exception : pas d'espace entre la parenthèse finale et la ponctuation simple qui suit.</a:t>
            </a:r>
          </a:p>
          <a:p>
            <a:pPr algn="just">
              <a:lnSpc>
                <a:spcPct val="150000"/>
              </a:lnSpc>
              <a:buSzPts val="1200"/>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Les parenthèses intercalent une précision dans la phrase, les crochets indiquent une précision à l'intérieur d'une parenthèse ou une coupure dans une citation.</a:t>
            </a:r>
          </a:p>
        </p:txBody>
      </p:sp>
    </p:spTree>
    <p:extLst>
      <p:ext uri="{BB962C8B-B14F-4D97-AF65-F5344CB8AC3E}">
        <p14:creationId xmlns:p14="http://schemas.microsoft.com/office/powerpoint/2010/main" val="158259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TECHNIQUES ET NORMES DE RÉDACTION</a:t>
            </a:r>
            <a:endParaRPr lang="fr-FR" sz="2000" kern="0" dirty="0">
              <a:solidFill>
                <a:prstClr val="white"/>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 xmlns:a16="http://schemas.microsoft.com/office/drawing/2014/main" id="{A5CC5838-19A7-405D-ADB1-C3C72E043392}"/>
              </a:ext>
            </a:extLst>
          </p:cNvPr>
          <p:cNvSpPr/>
          <p:nvPr/>
        </p:nvSpPr>
        <p:spPr>
          <a:xfrm>
            <a:off x="159026" y="642639"/>
            <a:ext cx="11913704" cy="5853269"/>
          </a:xfrm>
          <a:prstGeom prst="rect">
            <a:avLst/>
          </a:prstGeom>
        </p:spPr>
        <p:txBody>
          <a:bodyPr wrap="square">
            <a:spAutoFit/>
          </a:bodyPr>
          <a:lstStyle/>
          <a:p>
            <a:pPr marL="285750" indent="-285750" algn="just">
              <a:lnSpc>
                <a:spcPct val="150000"/>
              </a:lnSpc>
              <a:buFont typeface="Wingdings" panose="05000000000000000000" pitchFamily="2" charset="2"/>
              <a:buChar char="v"/>
            </a:pPr>
            <a:r>
              <a:rPr lang="fr-FR" b="1" dirty="0">
                <a:solidFill>
                  <a:prstClr val="black"/>
                </a:solidFill>
                <a:latin typeface="Verdana" panose="020B0604030504040204" pitchFamily="34" charset="0"/>
                <a:ea typeface="Verdana" panose="020B0604030504040204" pitchFamily="34" charset="0"/>
              </a:rPr>
              <a:t>Les tirets</a:t>
            </a:r>
          </a:p>
          <a:p>
            <a:pPr algn="just">
              <a:lnSpc>
                <a:spcPct val="150000"/>
              </a:lnSpc>
            </a:pPr>
            <a:r>
              <a:rPr lang="fr-FR" dirty="0">
                <a:solidFill>
                  <a:prstClr val="black"/>
                </a:solidFill>
                <a:latin typeface="Verdana" panose="020B0604030504040204" pitchFamily="34" charset="0"/>
                <a:ea typeface="Verdana" panose="020B0604030504040204" pitchFamily="34" charset="0"/>
              </a:rPr>
              <a:t>- Les </a:t>
            </a:r>
            <a:r>
              <a:rPr lang="fr-FR" dirty="0" err="1">
                <a:solidFill>
                  <a:prstClr val="black"/>
                </a:solidFill>
                <a:latin typeface="Verdana" panose="020B0604030504040204" pitchFamily="34" charset="0"/>
                <a:ea typeface="Verdana" panose="020B0604030504040204" pitchFamily="34" charset="0"/>
              </a:rPr>
              <a:t>traits-d'union</a:t>
            </a:r>
            <a:r>
              <a:rPr lang="fr-FR" dirty="0">
                <a:solidFill>
                  <a:prstClr val="black"/>
                </a:solidFill>
                <a:latin typeface="Verdana" panose="020B0604030504040204" pitchFamily="34" charset="0"/>
                <a:ea typeface="Verdana" panose="020B0604030504040204" pitchFamily="34" charset="0"/>
              </a:rPr>
              <a:t>, mots composés (tiret court) : Pas d'espace (ex. : C'est-à-dire).</a:t>
            </a:r>
          </a:p>
          <a:p>
            <a:pPr algn="just">
              <a:lnSpc>
                <a:spcPct val="150000"/>
              </a:lnSpc>
            </a:pPr>
            <a:r>
              <a:rPr lang="fr-FR" dirty="0">
                <a:solidFill>
                  <a:prstClr val="black"/>
                </a:solidFill>
                <a:latin typeface="Verdana" panose="020B0604030504040204" pitchFamily="34" charset="0"/>
                <a:ea typeface="Verdana" panose="020B0604030504040204" pitchFamily="34" charset="0"/>
              </a:rPr>
              <a:t>- Les listes (tiret moyen) : une espace entre le tiret et le mot qui suit.</a:t>
            </a:r>
          </a:p>
          <a:p>
            <a:pPr algn="just">
              <a:lnSpc>
                <a:spcPct val="150000"/>
              </a:lnSpc>
            </a:pPr>
            <a:r>
              <a:rPr lang="fr-FR" dirty="0">
                <a:solidFill>
                  <a:prstClr val="black"/>
                </a:solidFill>
                <a:latin typeface="Verdana" panose="020B0604030504040204" pitchFamily="34" charset="0"/>
                <a:ea typeface="Verdana" panose="020B0604030504040204" pitchFamily="34" charset="0"/>
              </a:rPr>
              <a:t>- Pour les listes : un point-virgule à la fin de chaque élément de la liste, un point à la fin de préférence.</a:t>
            </a:r>
          </a:p>
          <a:p>
            <a:pPr algn="just">
              <a:lnSpc>
                <a:spcPct val="150000"/>
              </a:lnSpc>
            </a:pPr>
            <a:r>
              <a:rPr lang="fr-FR" dirty="0">
                <a:solidFill>
                  <a:prstClr val="black"/>
                </a:solidFill>
                <a:latin typeface="Verdana" panose="020B0604030504040204" pitchFamily="34" charset="0"/>
                <a:ea typeface="Verdana" panose="020B0604030504040204" pitchFamily="34" charset="0"/>
              </a:rPr>
              <a:t>- Les Incises (tiret moyen) : mettre une espace avant et une espace après (N.B. : en fin de phrase, le second tiret est supprimé) (ex. : Le brave homme – pas si brave que ça, il faut le dire – ne dit rien).</a:t>
            </a:r>
          </a:p>
          <a:p>
            <a:pPr algn="just">
              <a:lnSpc>
                <a:spcPct val="150000"/>
              </a:lnSpc>
            </a:pPr>
            <a:r>
              <a:rPr lang="fr-FR" dirty="0">
                <a:solidFill>
                  <a:prstClr val="black"/>
                </a:solidFill>
                <a:latin typeface="Verdana" panose="020B0604030504040204" pitchFamily="34" charset="0"/>
                <a:ea typeface="Verdana" panose="020B0604030504040204" pitchFamily="34" charset="0"/>
              </a:rPr>
              <a:t>- Dialogues (tiret long) : une espace après.</a:t>
            </a:r>
          </a:p>
          <a:p>
            <a:pPr marL="285750" indent="-285750" algn="just">
              <a:lnSpc>
                <a:spcPct val="150000"/>
              </a:lnSpc>
              <a:buFont typeface="Wingdings" panose="05000000000000000000" pitchFamily="2" charset="2"/>
              <a:buChar char="v"/>
            </a:pPr>
            <a:r>
              <a:rPr lang="fr-FR" b="1" dirty="0">
                <a:solidFill>
                  <a:prstClr val="black"/>
                </a:solidFill>
                <a:latin typeface="Verdana" panose="020B0604030504040204" pitchFamily="34" charset="0"/>
                <a:ea typeface="Verdana" panose="020B0604030504040204" pitchFamily="34" charset="0"/>
              </a:rPr>
              <a:t>Les citations tronquées </a:t>
            </a:r>
            <a:r>
              <a:rPr lang="fr-FR" dirty="0">
                <a:solidFill>
                  <a:prstClr val="black"/>
                </a:solidFill>
                <a:latin typeface="Verdana" panose="020B0604030504040204" pitchFamily="34" charset="0"/>
                <a:ea typeface="Verdana" panose="020B0604030504040204" pitchFamily="34" charset="0"/>
              </a:rPr>
              <a:t>: utiliser […].</a:t>
            </a:r>
          </a:p>
          <a:p>
            <a:pPr marL="285750" indent="-285750" algn="just">
              <a:lnSpc>
                <a:spcPct val="150000"/>
              </a:lnSpc>
              <a:buFont typeface="Wingdings" panose="05000000000000000000" pitchFamily="2" charset="2"/>
              <a:buChar char="v"/>
            </a:pPr>
            <a:r>
              <a:rPr lang="fr-FR" b="1" dirty="0">
                <a:solidFill>
                  <a:prstClr val="black"/>
                </a:solidFill>
                <a:latin typeface="Verdana" panose="020B0604030504040204" pitchFamily="34" charset="0"/>
                <a:ea typeface="Verdana" panose="020B0604030504040204" pitchFamily="34" charset="0"/>
              </a:rPr>
              <a:t>Abréviations et acronymes : </a:t>
            </a:r>
            <a:r>
              <a:rPr lang="fr-FR" dirty="0">
                <a:solidFill>
                  <a:prstClr val="black"/>
                </a:solidFill>
                <a:latin typeface="Verdana" panose="020B0604030504040204" pitchFamily="34" charset="0"/>
                <a:ea typeface="Verdana" panose="020B0604030504040204" pitchFamily="34" charset="0"/>
              </a:rPr>
              <a:t>cf., ex., tél., P-S (post </a:t>
            </a:r>
            <a:r>
              <a:rPr lang="fr-FR" dirty="0" err="1">
                <a:solidFill>
                  <a:prstClr val="black"/>
                </a:solidFill>
                <a:latin typeface="Verdana" panose="020B0604030504040204" pitchFamily="34" charset="0"/>
                <a:ea typeface="Verdana" panose="020B0604030504040204" pitchFamily="34" charset="0"/>
              </a:rPr>
              <a:t>scriptum</a:t>
            </a:r>
            <a:r>
              <a:rPr lang="fr-FR" dirty="0">
                <a:solidFill>
                  <a:prstClr val="black"/>
                </a:solidFill>
                <a:latin typeface="Verdana" panose="020B0604030504040204" pitchFamily="34" charset="0"/>
                <a:ea typeface="Verdana" panose="020B0604030504040204" pitchFamily="34" charset="0"/>
              </a:rPr>
              <a:t>), etc. = et cetera = et </a:t>
            </a:r>
            <a:r>
              <a:rPr lang="fr-FR" dirty="0" err="1">
                <a:solidFill>
                  <a:prstClr val="black"/>
                </a:solidFill>
                <a:latin typeface="Verdana" panose="020B0604030504040204" pitchFamily="34" charset="0"/>
                <a:ea typeface="Verdana" panose="020B0604030504040204" pitchFamily="34" charset="0"/>
              </a:rPr>
              <a:t>caetera</a:t>
            </a:r>
            <a:r>
              <a:rPr lang="fr-FR" dirty="0">
                <a:solidFill>
                  <a:prstClr val="black"/>
                </a:solidFill>
                <a:latin typeface="Verdana" panose="020B0604030504040204" pitchFamily="34" charset="0"/>
                <a:ea typeface="Verdana" panose="020B0604030504040204" pitchFamily="34" charset="0"/>
              </a:rPr>
              <a:t>, jamais de points de suspension après etc. On écrit les acronymes en majuscules, avec ou sans points </a:t>
            </a:r>
            <a:r>
              <a:rPr lang="fr-FR" i="1" dirty="0">
                <a:solidFill>
                  <a:prstClr val="black"/>
                </a:solidFill>
                <a:latin typeface="Verdana" panose="020B0604030504040204" pitchFamily="34" charset="0"/>
                <a:ea typeface="Verdana" panose="020B0604030504040204" pitchFamily="34" charset="0"/>
              </a:rPr>
              <a:t>(ex : OCDE, O.C.D.E.). </a:t>
            </a:r>
            <a:r>
              <a:rPr lang="fr-FR" dirty="0">
                <a:solidFill>
                  <a:prstClr val="black"/>
                </a:solidFill>
                <a:latin typeface="Verdana" panose="020B0604030504040204" pitchFamily="34" charset="0"/>
                <a:ea typeface="Verdana" panose="020B0604030504040204" pitchFamily="34" charset="0"/>
              </a:rPr>
              <a:t>S'ils se prononcent aisément, une majuscule au début (ex. : Unesco, Assedic)</a:t>
            </a:r>
          </a:p>
        </p:txBody>
      </p:sp>
    </p:spTree>
    <p:extLst>
      <p:ext uri="{BB962C8B-B14F-4D97-AF65-F5344CB8AC3E}">
        <p14:creationId xmlns:p14="http://schemas.microsoft.com/office/powerpoint/2010/main" val="322357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 xmlns:a16="http://schemas.microsoft.com/office/drawing/2014/main"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02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TECHNIQUES ET NORMES DE RÉDACTION</a:t>
            </a:r>
            <a:endParaRPr lang="fr-FR" sz="2000" kern="0" dirty="0">
              <a:solidFill>
                <a:prstClr val="white"/>
              </a:solidFill>
              <a:latin typeface="Verdana" panose="020B0604030504040204" pitchFamily="34" charset="0"/>
              <a:ea typeface="Verdana" panose="020B0604030504040204" pitchFamily="34" charset="0"/>
            </a:endParaRPr>
          </a:p>
        </p:txBody>
      </p:sp>
      <p:sp>
        <p:nvSpPr>
          <p:cNvPr id="4" name="Rectangle 3">
            <a:extLst>
              <a:ext uri="{FF2B5EF4-FFF2-40B4-BE49-F238E27FC236}">
                <a16:creationId xmlns="" xmlns:a16="http://schemas.microsoft.com/office/drawing/2014/main" id="{CDA26C24-C00E-4CFC-8E52-D266D5EC03BF}"/>
              </a:ext>
            </a:extLst>
          </p:cNvPr>
          <p:cNvSpPr/>
          <p:nvPr/>
        </p:nvSpPr>
        <p:spPr>
          <a:xfrm>
            <a:off x="119270" y="642639"/>
            <a:ext cx="11913704" cy="5853269"/>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Accents dans les titres en majuscules : </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il est fortement recommandé de mettre des accents dans les titres (utiliser alors l'insertion de caractères dans Word ou sélectionner dans format&gt;caractères&gt;majuscules).</a:t>
            </a:r>
          </a:p>
          <a:p>
            <a:pPr marL="342900" indent="-342900" algn="just">
              <a:lnSpc>
                <a:spcPct val="150000"/>
              </a:lnSpc>
              <a:buFont typeface="Wingdings" panose="05000000000000000000" pitchFamily="2" charset="2"/>
              <a:buChar char=""/>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Énumération : </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on écrira 1er, 1re, 2e.., pour les siècles : Du Ier s. av. J.-C. au XIXe s. </a:t>
            </a:r>
            <a:r>
              <a:rPr lang="fr-FR" dirty="0" err="1">
                <a:solidFill>
                  <a:prstClr val="black"/>
                </a:solidFill>
                <a:latin typeface="Verdana" panose="020B0604030504040204" pitchFamily="34" charset="0"/>
                <a:ea typeface="Verdana" panose="020B0604030504040204" pitchFamily="34" charset="0"/>
                <a:cs typeface="Times New Roman" panose="02020603050405020304" pitchFamily="18" charset="0"/>
              </a:rPr>
              <a:t>ap</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J.-C.</a:t>
            </a:r>
          </a:p>
          <a:p>
            <a:pPr marL="342900" indent="-342900" algn="just">
              <a:lnSpc>
                <a:spcPct val="150000"/>
              </a:lnSpc>
              <a:buFont typeface="Wingdings" panose="05000000000000000000" pitchFamily="2" charset="2"/>
              <a:buChar char=""/>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Noms et prénoms : </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on écrira les initiales en capitales, les prénoms en minuscules (sauf la première lettre) et les noms de préférence en capitales, les prénoms précéderont les noms.</a:t>
            </a:r>
          </a:p>
          <a:p>
            <a:pPr marL="342900" indent="-342900" algn="just">
              <a:lnSpc>
                <a:spcPct val="150000"/>
              </a:lnSpc>
              <a:buFont typeface="Wingdings" panose="05000000000000000000" pitchFamily="2" charset="2"/>
              <a:buChar char=""/>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Majuscules : </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une majuscule en début de phrase ou de citation, pour les patronymes, les noms de peuples, les habitants, mais une minuscule pour les noms de langue </a:t>
            </a:r>
            <a:r>
              <a:rPr lang="fr-FR" i="1" dirty="0">
                <a:solidFill>
                  <a:prstClr val="black"/>
                </a:solidFill>
                <a:latin typeface="Verdana" panose="020B0604030504040204" pitchFamily="34" charset="0"/>
                <a:ea typeface="Verdana" panose="020B0604030504040204" pitchFamily="34" charset="0"/>
                <a:cs typeface="Times New Roman" panose="02020603050405020304" pitchFamily="18" charset="0"/>
              </a:rPr>
              <a:t>(Ex : les Espagnols, l'espagnol (la langue)). </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(Ex. : Le ministre de la Culture, la Commission européenne, l'université de Toulouse, la préfecture de Haute-Savoie, les Nations unies, l'Académie de médecine mais l'académie de Versailles, etc.)</a:t>
            </a:r>
          </a:p>
          <a:p>
            <a:pPr marL="342900" indent="-342900" algn="just">
              <a:lnSpc>
                <a:spcPct val="150000"/>
              </a:lnSpc>
              <a:buFont typeface="Wingdings" panose="05000000000000000000" pitchFamily="2" charset="2"/>
              <a:buChar char=""/>
            </a:pPr>
            <a:r>
              <a:rPr lang="fr-FR" b="1" dirty="0">
                <a:solidFill>
                  <a:prstClr val="black"/>
                </a:solidFill>
                <a:latin typeface="Verdana" panose="020B0604030504040204" pitchFamily="34" charset="0"/>
                <a:ea typeface="Verdana" panose="020B0604030504040204" pitchFamily="34" charset="0"/>
              </a:rPr>
              <a:t>Lignes veuves et orphelines : </a:t>
            </a:r>
            <a:r>
              <a:rPr lang="fr-FR" dirty="0">
                <a:solidFill>
                  <a:prstClr val="black"/>
                </a:solidFill>
                <a:latin typeface="Verdana" panose="020B0604030504040204" pitchFamily="34" charset="0"/>
                <a:ea typeface="Verdana" panose="020B0604030504040204" pitchFamily="34" charset="0"/>
              </a:rPr>
              <a:t>on évite les lignes veuves (la dernière ligne d'un paragraphe apparaissant isolée en haut d'une page) et orphelines (la première ligne d'un paragraphe apparaissant isolée en bas d'une page).</a:t>
            </a:r>
          </a:p>
        </p:txBody>
      </p:sp>
    </p:spTree>
    <p:extLst>
      <p:ext uri="{BB962C8B-B14F-4D97-AF65-F5344CB8AC3E}">
        <p14:creationId xmlns:p14="http://schemas.microsoft.com/office/powerpoint/2010/main" val="298627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xmlns=""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a:t>
            </a:r>
            <a:r>
              <a:rPr lang="fr-FR" sz="2000" b="1" u="sng" kern="0" dirty="0" smtClean="0">
                <a:solidFill>
                  <a:prstClr val="white"/>
                </a:solidFill>
                <a:latin typeface="Verdana" panose="020B0604030504040204" pitchFamily="34" charset="0"/>
                <a:ea typeface="Verdana" panose="020B0604030504040204" pitchFamily="34" charset="0"/>
                <a:cs typeface="Verdana" panose="020B0604030504040204" pitchFamily="34" charset="0"/>
              </a:rPr>
              <a:t>02 </a:t>
            </a: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TECHNIQUES ET NORMES DE RÉDACTION</a:t>
            </a:r>
            <a:endParaRPr lang="fr-FR" sz="2000" kern="0" dirty="0">
              <a:solidFill>
                <a:prstClr val="white"/>
              </a:solidFill>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xmlns="" id="{19F09141-082C-45CE-809B-0D0987B8A12D}"/>
              </a:ext>
            </a:extLst>
          </p:cNvPr>
          <p:cNvSpPr/>
          <p:nvPr/>
        </p:nvSpPr>
        <p:spPr>
          <a:xfrm>
            <a:off x="119270" y="642639"/>
            <a:ext cx="11913704" cy="1698285"/>
          </a:xfrm>
          <a:prstGeom prst="rect">
            <a:avLst/>
          </a:prstGeom>
        </p:spPr>
        <p:txBody>
          <a:bodyPr wrap="square">
            <a:spAutoFit/>
          </a:bodyPr>
          <a:lstStyle/>
          <a:p>
            <a:pPr lvl="1" algn="just">
              <a:lnSpc>
                <a:spcPct val="150000"/>
              </a:lnSpc>
            </a:pPr>
            <a:r>
              <a:rPr lang="fr-FR"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4.1. Définition du plagiat</a:t>
            </a:r>
            <a:endParaRPr lang="fr-FR" dirty="0">
              <a:solidFill>
                <a:srgbClr val="0000FF"/>
              </a:solidFill>
              <a:latin typeface="Verdana" panose="020B0604030504040204" pitchFamily="34" charset="0"/>
              <a:ea typeface="Verdana" panose="020B0604030504040204" pitchFamily="34" charset="0"/>
              <a:cs typeface="Times New Roman" panose="02020603050405020304" pitchFamily="18" charset="0"/>
            </a:endParaRPr>
          </a:p>
          <a:p>
            <a:pPr indent="449580" algn="just">
              <a:lnSpc>
                <a:spcPct val="150000"/>
              </a:lnSpc>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Le plagiat se produit lorsque des personnes présentent un travail comme étant le leur, alors qu'il provient d'une autre personne, intentionnellement ou non. De manière générale : le plagiat est une violation de la propriété intellectuelle d'autrui.</a:t>
            </a:r>
          </a:p>
        </p:txBody>
      </p:sp>
      <p:sp>
        <p:nvSpPr>
          <p:cNvPr id="3" name="Rectangle 2">
            <a:extLst>
              <a:ext uri="{FF2B5EF4-FFF2-40B4-BE49-F238E27FC236}">
                <a16:creationId xmlns:a16="http://schemas.microsoft.com/office/drawing/2014/main" xmlns="" id="{30536D60-1311-4532-813C-A7C7CCF68DCC}"/>
              </a:ext>
            </a:extLst>
          </p:cNvPr>
          <p:cNvSpPr/>
          <p:nvPr/>
        </p:nvSpPr>
        <p:spPr>
          <a:xfrm>
            <a:off x="198782" y="2340924"/>
            <a:ext cx="11873948" cy="4191276"/>
          </a:xfrm>
          <a:prstGeom prst="rect">
            <a:avLst/>
          </a:prstGeom>
        </p:spPr>
        <p:txBody>
          <a:bodyPr wrap="square">
            <a:spAutoFit/>
          </a:bodyPr>
          <a:lstStyle/>
          <a:p>
            <a:pPr lvl="1" algn="just">
              <a:lnSpc>
                <a:spcPct val="150000"/>
              </a:lnSpc>
            </a:pPr>
            <a:r>
              <a:rPr lang="fr-FR"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4.2. Comment éviter le plagiat</a:t>
            </a:r>
            <a:endParaRPr lang="fr-FR" dirty="0">
              <a:solidFill>
                <a:srgbClr val="0000FF"/>
              </a:solidFill>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Enregistrez directement la source.</a:t>
            </a:r>
          </a:p>
          <a:p>
            <a:pPr algn="just">
              <a:lnSpc>
                <a:spcPct val="150000"/>
              </a:lnSpc>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Dans une thèse ou un mémoire, vous allez utiliser plusieurs sources. Pour garder une vue d’ensemble, il est important d’enregistrer les sources que vous utilisez au fur et à mesure. Vous pourrez ensuite retrouver facilement vos sources et n’oublierez pas les sources utilisées.</a:t>
            </a:r>
          </a:p>
          <a:p>
            <a:pPr indent="228600" algn="just">
              <a:lnSpc>
                <a:spcPct val="150000"/>
              </a:lnSpc>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Pour la gestion des sources, vous pouvez utiliser un logiciel de gestion bibliographiques.</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Mentionnez la référence de la source en suivant le style de citation que vous devez utiliser dans la bibliographie (liste de références).</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Citez ou paraphrasez de la bonne manière.</a:t>
            </a:r>
          </a:p>
          <a:p>
            <a:pPr indent="228600" algn="just">
              <a:lnSpc>
                <a:spcPct val="150000"/>
              </a:lnSpc>
            </a:pP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5038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barn(inVertical)">
                                      <p:cBhvr>
                                        <p:cTn id="35" dur="500"/>
                                        <p:tgtEl>
                                          <p:spTgt spid="3">
                                            <p:txEl>
                                              <p:pRg st="2" end="2"/>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barn(inVertical)">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C2D3D61-75B1-4F7F-BDDC-CC477357C2F1}"/>
              </a:ext>
            </a:extLst>
          </p:cNvPr>
          <p:cNvSpPr/>
          <p:nvPr/>
        </p:nvSpPr>
        <p:spPr>
          <a:xfrm>
            <a:off x="449179" y="755335"/>
            <a:ext cx="11518232" cy="4524315"/>
          </a:xfrm>
          <a:prstGeom prst="rect">
            <a:avLst/>
          </a:prstGeom>
        </p:spPr>
        <p:txBody>
          <a:bodyPr wrap="square">
            <a:spAutoFit/>
          </a:bodyPr>
          <a:lstStyle/>
          <a:p>
            <a:pPr algn="just">
              <a:lnSpc>
                <a:spcPct val="150000"/>
              </a:lnSpc>
            </a:pPr>
            <a:r>
              <a:rPr lang="fr-FR" u="sng" dirty="0">
                <a:solidFill>
                  <a:prstClr val="black"/>
                </a:solidFill>
                <a:latin typeface="Verdana" panose="020B0604030504040204" pitchFamily="34" charset="0"/>
                <a:ea typeface="Verdana" panose="020B0604030504040204" pitchFamily="34" charset="0"/>
                <a:cs typeface="Times New Roman" panose="02020603050405020304" pitchFamily="18" charset="0"/>
              </a:rPr>
              <a:t>Citation :</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marL="342900" indent="-342900">
              <a:lnSpc>
                <a:spcPct val="150000"/>
              </a:lnSpc>
              <a:buFont typeface="Times New Roman" panose="02020603050405020304" pitchFamily="18" charset="0"/>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Utilisez les guillemets lorsque vous citez un bout de phrase, une phrase ou un bref paragraphe. </a:t>
            </a:r>
          </a:p>
          <a:p>
            <a:pPr marL="342900" indent="-342900" algn="just">
              <a:lnSpc>
                <a:spcPct val="150000"/>
              </a:lnSpc>
              <a:buFont typeface="Times New Roman" panose="02020603050405020304" pitchFamily="18" charset="0"/>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Les citations plus longues ne devraient pas être encadrées par des guillemets. Elles doivent être mises en retrait, conformément aux indications que vous trouverez dans le guide de style.</a:t>
            </a:r>
          </a:p>
          <a:p>
            <a:pPr algn="just">
              <a:lnSpc>
                <a:spcPct val="150000"/>
              </a:lnSpc>
            </a:pPr>
            <a:r>
              <a:rPr lang="fr-FR" u="sng" dirty="0">
                <a:solidFill>
                  <a:prstClr val="black"/>
                </a:solidFill>
                <a:latin typeface="Verdana" panose="020B0604030504040204" pitchFamily="34" charset="0"/>
                <a:ea typeface="Verdana" panose="020B0604030504040204" pitchFamily="34" charset="0"/>
                <a:cs typeface="Times New Roman" panose="02020603050405020304" pitchFamily="18" charset="0"/>
              </a:rPr>
              <a:t>La paraphrase :</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a:lnSpc>
                <a:spcPct val="150000"/>
              </a:lnSpc>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Elle</a:t>
            </a: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 </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consiste à reformuler avec ses propres mots et ses propres phrases les écrits d’une autre personne. Comme pour la </a:t>
            </a:r>
            <a:r>
              <a:rPr lang="fr-FR" dirty="0" smtClean="0">
                <a:solidFill>
                  <a:prstClr val="black"/>
                </a:solidFill>
                <a:latin typeface="Verdana" panose="020B0604030504040204" pitchFamily="34" charset="0"/>
                <a:ea typeface="Verdana" panose="020B0604030504040204" pitchFamily="34" charset="0"/>
                <a:cs typeface="Times New Roman" panose="02020603050405020304" pitchFamily="18" charset="0"/>
              </a:rPr>
              <a:t>citation, </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la référence du document paraphrasé doit être indiquée en note de bas de page. En fin de document la bibliographie doit lister tous les documents utilisés avec leur référence complète</a:t>
            </a:r>
          </a:p>
          <a:p>
            <a:pPr marL="342900" indent="-342900">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rPr>
              <a:t>Vérifiez votre texte avec le détecteur de plagiat </a:t>
            </a:r>
            <a:r>
              <a:rPr lang="fr-FR" i="1" dirty="0">
                <a:solidFill>
                  <a:prstClr val="black"/>
                </a:solidFill>
                <a:latin typeface="Verdana" panose="020B0604030504040204" pitchFamily="34" charset="0"/>
                <a:ea typeface="Verdana" panose="020B0604030504040204" pitchFamily="34" charset="0"/>
              </a:rPr>
              <a:t>de </a:t>
            </a:r>
            <a:r>
              <a:rPr lang="fr-FR" i="1" dirty="0" err="1">
                <a:solidFill>
                  <a:prstClr val="black"/>
                </a:solidFill>
                <a:latin typeface="Verdana" panose="020B0604030504040204" pitchFamily="34" charset="0"/>
                <a:ea typeface="Verdana" panose="020B0604030504040204" pitchFamily="34" charset="0"/>
              </a:rPr>
              <a:t>Scribb</a:t>
            </a:r>
            <a:endParaRPr lang="fr-FR" b="1" dirty="0">
              <a:solidFill>
                <a:prstClr val="black"/>
              </a:solidFill>
              <a:latin typeface="Verdana" panose="020B0604030504040204" pitchFamily="34" charset="0"/>
              <a:ea typeface="Verdana" panose="020B0604030504040204" pitchFamily="34" charset="0"/>
            </a:endParaRPr>
          </a:p>
        </p:txBody>
      </p:sp>
      <p:sp>
        <p:nvSpPr>
          <p:cNvPr id="5" name="AutoShape 5">
            <a:extLst>
              <a:ext uri="{FF2B5EF4-FFF2-40B4-BE49-F238E27FC236}">
                <a16:creationId xmlns:a16="http://schemas.microsoft.com/office/drawing/2014/main" xmlns="" id="{397C5AC6-3BA0-4BBD-B29D-BF87601EFE51}"/>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a:t>
            </a:r>
            <a:r>
              <a:rPr lang="fr-FR" sz="2000" b="1" u="sng" kern="0" dirty="0" smtClean="0">
                <a:solidFill>
                  <a:prstClr val="white"/>
                </a:solidFill>
                <a:latin typeface="Verdana" panose="020B0604030504040204" pitchFamily="34" charset="0"/>
                <a:ea typeface="Verdana" panose="020B0604030504040204" pitchFamily="34" charset="0"/>
                <a:cs typeface="Verdana" panose="020B0604030504040204" pitchFamily="34" charset="0"/>
              </a:rPr>
              <a:t>02 </a:t>
            </a: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TECHNIQUES ET NORMES DE RÉDACTION</a:t>
            </a:r>
            <a:endParaRPr lang="fr-FR" sz="2000" kern="0" dirty="0">
              <a:solidFill>
                <a:prstClr val="whit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648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087CE2D-0C53-4592-9BCE-738FB8ED7DBA}"/>
              </a:ext>
            </a:extLst>
          </p:cNvPr>
          <p:cNvSpPr/>
          <p:nvPr/>
        </p:nvSpPr>
        <p:spPr>
          <a:xfrm>
            <a:off x="419686" y="1841706"/>
            <a:ext cx="11352628" cy="178510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4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 </a:t>
            </a:r>
          </a:p>
          <a:p>
            <a:pPr algn="ctr"/>
            <a:r>
              <a:rPr lang="fr-FR" sz="4400" b="1" i="1" dirty="0">
                <a:solidFill>
                  <a:schemeClr val="bg1"/>
                </a:solidFill>
                <a:latin typeface="Verdana" panose="020B0604030504040204" pitchFamily="34" charset="0"/>
                <a:ea typeface="Verdana" panose="020B0604030504040204" pitchFamily="34" charset="0"/>
              </a:rPr>
              <a:t>PLAN </a:t>
            </a:r>
            <a:r>
              <a:rPr lang="fr-FR" sz="4400" b="1" i="1">
                <a:solidFill>
                  <a:schemeClr val="bg1"/>
                </a:solidFill>
                <a:latin typeface="Verdana" panose="020B0604030504040204" pitchFamily="34" charset="0"/>
                <a:ea typeface="Verdana" panose="020B0604030504040204" pitchFamily="34" charset="0"/>
              </a:rPr>
              <a:t>ET ÉTAPES </a:t>
            </a:r>
            <a:r>
              <a:rPr lang="fr-FR" sz="4400" b="1" i="1" dirty="0">
                <a:solidFill>
                  <a:schemeClr val="bg1"/>
                </a:solidFill>
                <a:latin typeface="Verdana" panose="020B0604030504040204" pitchFamily="34" charset="0"/>
                <a:ea typeface="Verdana" panose="020B0604030504040204" pitchFamily="34" charset="0"/>
              </a:rPr>
              <a:t>D’UN MÉMOIRE </a:t>
            </a:r>
            <a:endParaRPr lang="fr-FR" sz="44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0008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087CE2D-0C53-4592-9BCE-738FB8ED7DBA}"/>
              </a:ext>
            </a:extLst>
          </p:cNvPr>
          <p:cNvSpPr/>
          <p:nvPr/>
        </p:nvSpPr>
        <p:spPr>
          <a:xfrm>
            <a:off x="419686" y="1841706"/>
            <a:ext cx="11352628" cy="178510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44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a:t>
            </a:r>
            <a:r>
              <a:rPr lang="fr-FR" sz="4400" b="1" u="sng" kern="0" dirty="0" smtClean="0">
                <a:solidFill>
                  <a:prstClr val="white"/>
                </a:solidFill>
                <a:latin typeface="Verdana" panose="020B0604030504040204" pitchFamily="34" charset="0"/>
                <a:ea typeface="Verdana" panose="020B0604030504040204" pitchFamily="34" charset="0"/>
                <a:cs typeface="Verdana" panose="020B0604030504040204" pitchFamily="34" charset="0"/>
              </a:rPr>
              <a:t>03 </a:t>
            </a:r>
            <a:r>
              <a:rPr lang="fr-FR" sz="44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p>
          <a:p>
            <a:pPr algn="ctr"/>
            <a:r>
              <a:rPr lang="fr-FR" sz="4400" b="1" i="1" dirty="0">
                <a:solidFill>
                  <a:prstClr val="white"/>
                </a:solidFill>
                <a:latin typeface="Verdana" panose="020B0604030504040204" pitchFamily="34" charset="0"/>
                <a:ea typeface="Verdana" panose="020B0604030504040204" pitchFamily="34" charset="0"/>
              </a:rPr>
              <a:t>EXPOSÉ </a:t>
            </a:r>
            <a:r>
              <a:rPr lang="fr-FR" sz="4400" b="1" i="1" dirty="0" smtClean="0">
                <a:solidFill>
                  <a:prstClr val="white"/>
                </a:solidFill>
                <a:latin typeface="Verdana" panose="020B0604030504040204" pitchFamily="34" charset="0"/>
                <a:ea typeface="Verdana" panose="020B0604030504040204" pitchFamily="34" charset="0"/>
              </a:rPr>
              <a:t>ORAL </a:t>
            </a:r>
            <a:r>
              <a:rPr lang="fr-FR" sz="4400" b="1" i="1" dirty="0">
                <a:solidFill>
                  <a:prstClr val="white"/>
                </a:solidFill>
                <a:latin typeface="Verdana" panose="020B0604030504040204" pitchFamily="34" charset="0"/>
                <a:ea typeface="Verdana" panose="020B0604030504040204" pitchFamily="34" charset="0"/>
              </a:rPr>
              <a:t>ET SOUTENANCE</a:t>
            </a:r>
            <a:endParaRPr lang="fr-FR" sz="4400" dirty="0">
              <a:solidFill>
                <a:prstClr val="whit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31249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xmlns=""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EXPOSÉ ORAL ET SOUTENANCE</a:t>
            </a:r>
            <a:endParaRPr lang="fr-FR" sz="2000" kern="0" dirty="0">
              <a:solidFill>
                <a:prstClr val="white"/>
              </a:solidFill>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xmlns="" id="{D5830EB6-5B23-40B2-94D8-044FC50D29FE}"/>
              </a:ext>
            </a:extLst>
          </p:cNvPr>
          <p:cNvSpPr/>
          <p:nvPr/>
        </p:nvSpPr>
        <p:spPr>
          <a:xfrm>
            <a:off x="139148" y="642639"/>
            <a:ext cx="11913704" cy="5437771"/>
          </a:xfrm>
          <a:prstGeom prst="rect">
            <a:avLst/>
          </a:prstGeom>
        </p:spPr>
        <p:txBody>
          <a:bodyPr wrap="square">
            <a:spAutoFit/>
          </a:bodyPr>
          <a:lstStyle/>
          <a:p>
            <a:pPr algn="just">
              <a:lnSpc>
                <a:spcPct val="150000"/>
              </a:lnSpc>
            </a:pPr>
            <a:r>
              <a:rPr lang="fr-FR" b="1" dirty="0">
                <a:solidFill>
                  <a:prstClr val="black"/>
                </a:solidFill>
                <a:latin typeface="Verdana" panose="020B0604030504040204" pitchFamily="34" charset="0"/>
                <a:ea typeface="Verdana" panose="020B0604030504040204" pitchFamily="34" charset="0"/>
              </a:rPr>
              <a:t>3.1</a:t>
            </a:r>
            <a:r>
              <a:rPr lang="fr-FR" dirty="0">
                <a:solidFill>
                  <a:prstClr val="black"/>
                </a:solidFill>
                <a:latin typeface="Verdana" panose="020B0604030504040204" pitchFamily="34" charset="0"/>
                <a:ea typeface="Verdana" panose="020B0604030504040204" pitchFamily="34" charset="0"/>
              </a:rPr>
              <a:t>. </a:t>
            </a:r>
            <a:r>
              <a:rPr lang="fr-FR" b="1" dirty="0">
                <a:solidFill>
                  <a:prstClr val="black"/>
                </a:solidFill>
                <a:latin typeface="Verdana" panose="020B0604030504040204" pitchFamily="34" charset="0"/>
                <a:ea typeface="Verdana" panose="020B0604030504040204" pitchFamily="34" charset="0"/>
              </a:rPr>
              <a:t>Comment présenter un poster</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Le poster est un support de communication visuelle.</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Il doit être </a:t>
            </a:r>
            <a:r>
              <a:rPr lang="fr-FR" b="1" dirty="0">
                <a:solidFill>
                  <a:prstClr val="black"/>
                </a:solidFill>
                <a:latin typeface="Verdana" panose="020B0604030504040204" pitchFamily="34" charset="0"/>
                <a:ea typeface="Verdana" panose="020B0604030504040204" pitchFamily="34" charset="0"/>
              </a:rPr>
              <a:t>attractif, structuré et concis</a:t>
            </a:r>
            <a:r>
              <a:rPr lang="fr-FR" dirty="0">
                <a:solidFill>
                  <a:prstClr val="black"/>
                </a:solidFill>
                <a:latin typeface="Verdana" panose="020B0604030504040204" pitchFamily="34" charset="0"/>
                <a:ea typeface="Verdana" panose="020B0604030504040204" pitchFamily="34" charset="0"/>
              </a:rPr>
              <a:t>.</a:t>
            </a:r>
          </a:p>
          <a:p>
            <a:pPr algn="just">
              <a:lnSpc>
                <a:spcPct val="150000"/>
              </a:lnSpc>
            </a:pPr>
            <a:r>
              <a:rPr lang="fr-FR" b="1" i="1" u="sng" dirty="0">
                <a:solidFill>
                  <a:prstClr val="black"/>
                </a:solidFill>
                <a:latin typeface="Verdana" panose="020B0604030504040204" pitchFamily="34" charset="0"/>
                <a:ea typeface="Verdana" panose="020B0604030504040204" pitchFamily="34" charset="0"/>
              </a:rPr>
              <a:t>Attractif</a:t>
            </a:r>
            <a:r>
              <a:rPr lang="fr-FR" u="sng" dirty="0">
                <a:solidFill>
                  <a:prstClr val="black"/>
                </a:solidFill>
                <a:latin typeface="Verdana" panose="020B0604030504040204" pitchFamily="34" charset="0"/>
                <a:ea typeface="Verdana" panose="020B0604030504040204" pitchFamily="34" charset="0"/>
              </a:rPr>
              <a:t> pour capturer l’attention</a:t>
            </a:r>
          </a:p>
          <a:p>
            <a:pPr algn="just">
              <a:lnSpc>
                <a:spcPct val="150000"/>
              </a:lnSpc>
            </a:pPr>
            <a:r>
              <a:rPr lang="fr-FR" dirty="0">
                <a:solidFill>
                  <a:prstClr val="black"/>
                </a:solidFill>
                <a:latin typeface="Verdana" panose="020B0604030504040204" pitchFamily="34" charset="0"/>
                <a:ea typeface="Verdana" panose="020B0604030504040204" pitchFamily="34" charset="0"/>
              </a:rPr>
              <a:t>Le titre doit attirer le lecteur, les informations doivent être le plus possible graphiques.</a:t>
            </a:r>
          </a:p>
          <a:p>
            <a:pPr algn="just">
              <a:lnSpc>
                <a:spcPct val="150000"/>
              </a:lnSpc>
            </a:pPr>
            <a:r>
              <a:rPr lang="fr-FR" b="1" i="1" u="sng" dirty="0">
                <a:solidFill>
                  <a:prstClr val="black"/>
                </a:solidFill>
                <a:latin typeface="Verdana" panose="020B0604030504040204" pitchFamily="34" charset="0"/>
                <a:ea typeface="Verdana" panose="020B0604030504040204" pitchFamily="34" charset="0"/>
              </a:rPr>
              <a:t> Structuré </a:t>
            </a:r>
            <a:r>
              <a:rPr lang="fr-FR" u="sng" dirty="0">
                <a:solidFill>
                  <a:prstClr val="black"/>
                </a:solidFill>
                <a:latin typeface="Verdana" panose="020B0604030504040204" pitchFamily="34" charset="0"/>
                <a:ea typeface="Verdana" panose="020B0604030504040204" pitchFamily="34" charset="0"/>
              </a:rPr>
              <a:t>pour favoriser la lecture </a:t>
            </a:r>
            <a:r>
              <a:rPr lang="fr-FR" dirty="0">
                <a:solidFill>
                  <a:prstClr val="black"/>
                </a:solidFill>
                <a:latin typeface="Verdana" panose="020B0604030504040204" pitchFamily="34" charset="0"/>
                <a:ea typeface="Verdana" panose="020B0604030504040204" pitchFamily="34" charset="0"/>
              </a:rPr>
              <a:t>: Le lecteur doit être guidé dans sa lecture. Pour cela :</a:t>
            </a:r>
          </a:p>
          <a:p>
            <a:pPr algn="just">
              <a:lnSpc>
                <a:spcPct val="150000"/>
              </a:lnSpc>
            </a:pPr>
            <a:r>
              <a:rPr lang="fr-FR" dirty="0">
                <a:solidFill>
                  <a:prstClr val="black"/>
                </a:solidFill>
                <a:latin typeface="Verdana" panose="020B0604030504040204" pitchFamily="34" charset="0"/>
                <a:ea typeface="Verdana" panose="020B0604030504040204" pitchFamily="34" charset="0"/>
              </a:rPr>
              <a:t>- Identifier les différentes parties du poster (par des titres, des numéros de section, des couleurs …). </a:t>
            </a:r>
          </a:p>
          <a:p>
            <a:pPr algn="just">
              <a:lnSpc>
                <a:spcPct val="150000"/>
              </a:lnSpc>
            </a:pPr>
            <a:r>
              <a:rPr lang="fr-FR" dirty="0">
                <a:solidFill>
                  <a:prstClr val="black"/>
                </a:solidFill>
                <a:latin typeface="Verdana" panose="020B0604030504040204" pitchFamily="34" charset="0"/>
                <a:ea typeface="Verdana" panose="020B0604030504040204" pitchFamily="34" charset="0"/>
              </a:rPr>
              <a:t>- Adopter un sens de parcours du poster qui soit naturel ou explicite</a:t>
            </a:r>
          </a:p>
          <a:p>
            <a:pPr algn="just">
              <a:lnSpc>
                <a:spcPct val="150000"/>
              </a:lnSpc>
            </a:pPr>
            <a:r>
              <a:rPr lang="fr-FR" b="1" u="sng" dirty="0">
                <a:solidFill>
                  <a:prstClr val="black"/>
                </a:solidFill>
                <a:latin typeface="Verdana" panose="020B0604030504040204" pitchFamily="34" charset="0"/>
                <a:ea typeface="Verdana" panose="020B0604030504040204" pitchFamily="34" charset="0"/>
              </a:rPr>
              <a:t>Concis</a:t>
            </a:r>
            <a:r>
              <a:rPr lang="fr-FR" u="sng" dirty="0">
                <a:solidFill>
                  <a:prstClr val="black"/>
                </a:solidFill>
                <a:latin typeface="Verdana" panose="020B0604030504040204" pitchFamily="34" charset="0"/>
                <a:ea typeface="Verdana" panose="020B0604030504040204" pitchFamily="34" charset="0"/>
              </a:rPr>
              <a:t> pour axer la communication sur le message :</a:t>
            </a:r>
          </a:p>
          <a:p>
            <a:pPr algn="just">
              <a:lnSpc>
                <a:spcPct val="150000"/>
              </a:lnSpc>
            </a:pPr>
            <a:r>
              <a:rPr lang="fr-FR" dirty="0">
                <a:solidFill>
                  <a:prstClr val="black"/>
                </a:solidFill>
                <a:latin typeface="Verdana" panose="020B0604030504040204" pitchFamily="34" charset="0"/>
                <a:ea typeface="Verdana" panose="020B0604030504040204" pitchFamily="34" charset="0"/>
              </a:rPr>
              <a:t>Le texte doit être clair et précis, les phrases courtes, la police adaptée (pas en majuscule…).</a:t>
            </a:r>
          </a:p>
          <a:p>
            <a:pPr algn="just">
              <a:lnSpc>
                <a:spcPct val="150000"/>
              </a:lnSpc>
            </a:pPr>
            <a:endParaRPr lang="fr-FR" dirty="0">
              <a:solidFill>
                <a:prstClr val="black"/>
              </a:solidFill>
              <a:latin typeface="Verdana" panose="020B0604030504040204" pitchFamily="34" charset="0"/>
              <a:ea typeface="Verdana" panose="020B0604030504040204" pitchFamily="34" charset="0"/>
            </a:endParaRPr>
          </a:p>
          <a:p>
            <a:pPr algn="just">
              <a:lnSpc>
                <a:spcPct val="150000"/>
              </a:lnSpc>
            </a:pPr>
            <a:r>
              <a:rPr lang="fr-FR" b="1" i="1" dirty="0">
                <a:solidFill>
                  <a:prstClr val="black"/>
                </a:solidFill>
                <a:latin typeface="Verdana" panose="020B0604030504040204" pitchFamily="34" charset="0"/>
                <a:ea typeface="Verdana" panose="020B0604030504040204" pitchFamily="34" charset="0"/>
              </a:rPr>
              <a:t>N.B : </a:t>
            </a:r>
            <a:r>
              <a:rPr lang="fr-FR" i="1" dirty="0">
                <a:solidFill>
                  <a:prstClr val="black"/>
                </a:solidFill>
                <a:latin typeface="Verdana" panose="020B0604030504040204" pitchFamily="34" charset="0"/>
                <a:ea typeface="Verdana" panose="020B0604030504040204" pitchFamily="34" charset="0"/>
              </a:rPr>
              <a:t>Les « plages » blanches sont importantes. L’idéal est de mélanger 30 % de texte, 40 % d’illustrations et 30 % de vide. N’abusez pas des couleurs qui affaiblissent la lisibilité</a:t>
            </a:r>
            <a:r>
              <a:rPr lang="fr-FR" dirty="0">
                <a:solidFill>
                  <a:prstClr val="black"/>
                </a:solidFill>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665614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595AF6A-2D74-44FF-937B-9F778BD7823C}"/>
              </a:ext>
            </a:extLst>
          </p:cNvPr>
          <p:cNvSpPr/>
          <p:nvPr/>
        </p:nvSpPr>
        <p:spPr>
          <a:xfrm>
            <a:off x="0" y="642639"/>
            <a:ext cx="11913704" cy="5853269"/>
          </a:xfrm>
          <a:prstGeom prst="rect">
            <a:avLst/>
          </a:prstGeom>
        </p:spPr>
        <p:txBody>
          <a:bodyPr wrap="square">
            <a:spAutoFit/>
          </a:bodyPr>
          <a:lstStyle/>
          <a:p>
            <a:pPr algn="just">
              <a:lnSpc>
                <a:spcPct val="150000"/>
              </a:lnSpc>
            </a:pPr>
            <a:r>
              <a:rPr lang="fr-FR" b="1" u="sng" dirty="0">
                <a:solidFill>
                  <a:prstClr val="black"/>
                </a:solidFill>
                <a:latin typeface="Verdana" panose="020B0604030504040204" pitchFamily="34" charset="0"/>
                <a:ea typeface="Verdana" panose="020B0604030504040204" pitchFamily="34" charset="0"/>
              </a:rPr>
              <a:t>Pour concevoir le poster</a:t>
            </a:r>
            <a:r>
              <a:rPr lang="fr-FR" dirty="0">
                <a:solidFill>
                  <a:prstClr val="black"/>
                </a:solidFill>
                <a:latin typeface="Verdana" panose="020B0604030504040204" pitchFamily="34" charset="0"/>
                <a:ea typeface="Verdana" panose="020B0604030504040204" pitchFamily="34" charset="0"/>
              </a:rPr>
              <a:t>, se souvenir qu’il doit être : </a:t>
            </a:r>
          </a:p>
          <a:p>
            <a:pPr algn="just">
              <a:lnSpc>
                <a:spcPct val="150000"/>
              </a:lnSpc>
            </a:pPr>
            <a:r>
              <a:rPr lang="fr-FR" dirty="0">
                <a:solidFill>
                  <a:prstClr val="black"/>
                </a:solidFill>
                <a:latin typeface="Verdana" panose="020B0604030504040204" pitchFamily="34" charset="0"/>
                <a:ea typeface="Verdana" panose="020B0604030504040204" pitchFamily="34" charset="0"/>
              </a:rPr>
              <a:t>	o Un résumé des recherches que vous avez faites</a:t>
            </a:r>
          </a:p>
          <a:p>
            <a:pPr algn="just">
              <a:lnSpc>
                <a:spcPct val="150000"/>
              </a:lnSpc>
            </a:pPr>
            <a:r>
              <a:rPr lang="fr-FR" dirty="0">
                <a:solidFill>
                  <a:prstClr val="black"/>
                </a:solidFill>
                <a:latin typeface="Verdana" panose="020B0604030504040204" pitchFamily="34" charset="0"/>
                <a:ea typeface="Verdana" panose="020B0604030504040204" pitchFamily="34" charset="0"/>
              </a:rPr>
              <a:t>	o Une image qui donne envie de s’approcher</a:t>
            </a:r>
          </a:p>
          <a:p>
            <a:pPr algn="just">
              <a:lnSpc>
                <a:spcPct val="150000"/>
              </a:lnSpc>
            </a:pPr>
            <a:r>
              <a:rPr lang="fr-FR" dirty="0">
                <a:solidFill>
                  <a:prstClr val="black"/>
                </a:solidFill>
                <a:latin typeface="Verdana" panose="020B0604030504040204" pitchFamily="34" charset="0"/>
                <a:ea typeface="Verdana" panose="020B0604030504040204" pitchFamily="34" charset="0"/>
              </a:rPr>
              <a:t>	o Un spectacle pour le lecteur qui s’y arrête 5 minutes maximum</a:t>
            </a:r>
          </a:p>
          <a:p>
            <a:pPr algn="just">
              <a:lnSpc>
                <a:spcPct val="150000"/>
              </a:lnSpc>
            </a:pPr>
            <a:r>
              <a:rPr lang="fr-FR" dirty="0">
                <a:solidFill>
                  <a:prstClr val="black"/>
                </a:solidFill>
                <a:latin typeface="Verdana" panose="020B0604030504040204" pitchFamily="34" charset="0"/>
                <a:ea typeface="Verdana" panose="020B0604030504040204" pitchFamily="34" charset="0"/>
              </a:rPr>
              <a:t>	o Un message qui cherche à convaincre le lecteur</a:t>
            </a:r>
          </a:p>
          <a:p>
            <a:pPr algn="just">
              <a:lnSpc>
                <a:spcPct val="150000"/>
              </a:lnSpc>
            </a:pPr>
            <a:r>
              <a:rPr lang="fr-FR" b="1" u="sng" dirty="0">
                <a:solidFill>
                  <a:prstClr val="black"/>
                </a:solidFill>
                <a:latin typeface="Verdana" panose="020B0604030504040204" pitchFamily="34" charset="0"/>
                <a:ea typeface="Verdana" panose="020B0604030504040204" pitchFamily="34" charset="0"/>
              </a:rPr>
              <a:t>Les étapes pour réaliser le poster : </a:t>
            </a:r>
          </a:p>
          <a:p>
            <a:pPr algn="just">
              <a:lnSpc>
                <a:spcPct val="150000"/>
              </a:lnSpc>
            </a:pPr>
            <a:r>
              <a:rPr lang="fr-FR" dirty="0">
                <a:solidFill>
                  <a:prstClr val="black"/>
                </a:solidFill>
                <a:latin typeface="Verdana" panose="020B0604030504040204" pitchFamily="34" charset="0"/>
                <a:ea typeface="Verdana" panose="020B0604030504040204" pitchFamily="34" charset="0"/>
              </a:rPr>
              <a:t>1. </a:t>
            </a:r>
            <a:r>
              <a:rPr lang="fr-FR" u="sng" dirty="0">
                <a:solidFill>
                  <a:prstClr val="black"/>
                </a:solidFill>
                <a:latin typeface="Verdana" panose="020B0604030504040204" pitchFamily="34" charset="0"/>
                <a:ea typeface="Verdana" panose="020B0604030504040204" pitchFamily="34" charset="0"/>
              </a:rPr>
              <a:t>Le scénario :</a:t>
            </a:r>
            <a:r>
              <a:rPr lang="fr-FR" dirty="0">
                <a:solidFill>
                  <a:prstClr val="black"/>
                </a:solidFill>
                <a:latin typeface="Verdana" panose="020B0604030504040204" pitchFamily="34" charset="0"/>
                <a:ea typeface="Verdana" panose="020B0604030504040204" pitchFamily="34" charset="0"/>
              </a:rPr>
              <a:t>  Définir : le contenu, la problématique, les grandes parties de l’argumentation.</a:t>
            </a:r>
          </a:p>
          <a:p>
            <a:pPr algn="just">
              <a:lnSpc>
                <a:spcPct val="150000"/>
              </a:lnSpc>
            </a:pPr>
            <a:r>
              <a:rPr lang="fr-FR" dirty="0">
                <a:solidFill>
                  <a:prstClr val="black"/>
                </a:solidFill>
                <a:latin typeface="Verdana" panose="020B0604030504040204" pitchFamily="34" charset="0"/>
                <a:ea typeface="Verdana" panose="020B0604030504040204" pitchFamily="34" charset="0"/>
              </a:rPr>
              <a:t>2. </a:t>
            </a:r>
            <a:r>
              <a:rPr lang="fr-FR" u="sng" dirty="0">
                <a:solidFill>
                  <a:prstClr val="black"/>
                </a:solidFill>
                <a:latin typeface="Verdana" panose="020B0604030504040204" pitchFamily="34" charset="0"/>
                <a:ea typeface="Verdana" panose="020B0604030504040204" pitchFamily="34" charset="0"/>
              </a:rPr>
              <a:t>Le story-board :</a:t>
            </a:r>
            <a:r>
              <a:rPr lang="fr-FR" dirty="0">
                <a:solidFill>
                  <a:prstClr val="black"/>
                </a:solidFill>
                <a:latin typeface="Verdana" panose="020B0604030504040204" pitchFamily="34" charset="0"/>
                <a:ea typeface="Verdana" panose="020B0604030504040204" pitchFamily="34" charset="0"/>
              </a:rPr>
              <a:t> définir les pavés de textes, les documents graphiques, la trame graphique c.à.d. la mise en page du poster. </a:t>
            </a:r>
          </a:p>
          <a:p>
            <a:pPr algn="just">
              <a:lnSpc>
                <a:spcPct val="150000"/>
              </a:lnSpc>
            </a:pPr>
            <a:r>
              <a:rPr lang="fr-FR" dirty="0">
                <a:solidFill>
                  <a:prstClr val="black"/>
                </a:solidFill>
                <a:latin typeface="Verdana" panose="020B0604030504040204" pitchFamily="34" charset="0"/>
                <a:ea typeface="Verdana" panose="020B0604030504040204" pitchFamily="34" charset="0"/>
              </a:rPr>
              <a:t>3. </a:t>
            </a:r>
            <a:r>
              <a:rPr lang="fr-FR" u="sng" dirty="0">
                <a:solidFill>
                  <a:prstClr val="black"/>
                </a:solidFill>
                <a:latin typeface="Verdana" panose="020B0604030504040204" pitchFamily="34" charset="0"/>
                <a:ea typeface="Verdana" panose="020B0604030504040204" pitchFamily="34" charset="0"/>
              </a:rPr>
              <a:t>La réalisation</a:t>
            </a:r>
          </a:p>
          <a:p>
            <a:pPr algn="just">
              <a:lnSpc>
                <a:spcPct val="150000"/>
              </a:lnSpc>
            </a:pPr>
            <a:r>
              <a:rPr lang="fr-FR" b="1" u="sng" dirty="0">
                <a:solidFill>
                  <a:prstClr val="black"/>
                </a:solidFill>
                <a:latin typeface="Verdana" panose="020B0604030504040204" pitchFamily="34" charset="0"/>
                <a:ea typeface="Verdana" panose="020B0604030504040204" pitchFamily="34" charset="0"/>
              </a:rPr>
              <a:t>Contraintes : </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Vous réaliserez votre poster en format A3 pour qu’il puisse être imprimé d’un seul tenant.</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Vous rendrez au professeur une version en PDF qui sera validée avant d’imprimer votre version. Pensez à signer votre poster et à citer vos sources.</a:t>
            </a:r>
          </a:p>
        </p:txBody>
      </p:sp>
      <p:sp>
        <p:nvSpPr>
          <p:cNvPr id="4" name="AutoShape 5">
            <a:extLst>
              <a:ext uri="{FF2B5EF4-FFF2-40B4-BE49-F238E27FC236}">
                <a16:creationId xmlns:a16="http://schemas.microsoft.com/office/drawing/2014/main" xmlns="" id="{D7D26303-2200-492F-A9A4-EF705B34547A}"/>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EXPOSÉ ORAL ET SOUTENANCE</a:t>
            </a:r>
            <a:endParaRPr lang="fr-FR" sz="2000" kern="0" dirty="0">
              <a:solidFill>
                <a:prstClr val="whit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2903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xmlns=""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EXPOSÉS ORAUX ET SOUTENANCES</a:t>
            </a:r>
            <a:endParaRPr lang="fr-FR" sz="2000" kern="0" dirty="0">
              <a:solidFill>
                <a:prstClr val="white"/>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xmlns="" id="{A8F5E263-2289-41F8-8760-01C80354B6ED}"/>
              </a:ext>
            </a:extLst>
          </p:cNvPr>
          <p:cNvSpPr/>
          <p:nvPr/>
        </p:nvSpPr>
        <p:spPr>
          <a:xfrm>
            <a:off x="119270" y="642639"/>
            <a:ext cx="11913704" cy="2113784"/>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Attirer l’attention (donner envie au lecteur d’approfondir le sujet) ; Ainsi que le vocabulaire doit être simple.</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Il doit être pédagogique, présenter un enchaînement logique et ne pas être trop dense</a:t>
            </a:r>
          </a:p>
          <a:p>
            <a:pPr algn="just">
              <a:lnSpc>
                <a:spcPct val="150000"/>
              </a:lnSpc>
            </a:pPr>
            <a:r>
              <a:rPr lang="fr-FR" b="1" i="1" dirty="0">
                <a:solidFill>
                  <a:prstClr val="black"/>
                </a:solidFill>
                <a:latin typeface="Verdana" panose="020B0604030504040204" pitchFamily="34" charset="0"/>
                <a:ea typeface="Verdana" panose="020B0604030504040204" pitchFamily="34" charset="0"/>
              </a:rPr>
              <a:t>Attention : </a:t>
            </a:r>
            <a:r>
              <a:rPr lang="fr-FR" i="1" dirty="0">
                <a:solidFill>
                  <a:prstClr val="black"/>
                </a:solidFill>
                <a:latin typeface="Verdana" panose="020B0604030504040204" pitchFamily="34" charset="0"/>
                <a:ea typeface="Verdana" panose="020B0604030504040204" pitchFamily="34" charset="0"/>
              </a:rPr>
              <a:t>le poster doit être autonome c.à.d. compréhensible même si vous n'êtes pas à côté pour l’expliquer.</a:t>
            </a:r>
          </a:p>
        </p:txBody>
      </p:sp>
      <p:sp>
        <p:nvSpPr>
          <p:cNvPr id="4" name="Rectangle 3">
            <a:extLst>
              <a:ext uri="{FF2B5EF4-FFF2-40B4-BE49-F238E27FC236}">
                <a16:creationId xmlns:a16="http://schemas.microsoft.com/office/drawing/2014/main" xmlns="" id="{1A3C5E77-999D-42BF-8304-27768DD20A99}"/>
              </a:ext>
            </a:extLst>
          </p:cNvPr>
          <p:cNvSpPr/>
          <p:nvPr/>
        </p:nvSpPr>
        <p:spPr>
          <a:xfrm>
            <a:off x="119270" y="2866828"/>
            <a:ext cx="11751888" cy="867289"/>
          </a:xfrm>
          <a:prstGeom prst="rect">
            <a:avLst/>
          </a:prstGeom>
        </p:spPr>
        <p:txBody>
          <a:bodyPr wrap="square">
            <a:spAutoFit/>
          </a:bodyPr>
          <a:lstStyle/>
          <a:p>
            <a:pPr lvl="1" algn="just">
              <a:lnSpc>
                <a:spcPct val="150000"/>
              </a:lnSpc>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3.2. Comment présenter une communication orale</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lvl="2" algn="just">
              <a:lnSpc>
                <a:spcPct val="150000"/>
              </a:lnSpc>
              <a:buSzPts val="1200"/>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3.2.1.  Avant l’exposé</a:t>
            </a:r>
          </a:p>
        </p:txBody>
      </p:sp>
      <p:sp>
        <p:nvSpPr>
          <p:cNvPr id="5" name="Rectangle 4">
            <a:extLst>
              <a:ext uri="{FF2B5EF4-FFF2-40B4-BE49-F238E27FC236}">
                <a16:creationId xmlns:a16="http://schemas.microsoft.com/office/drawing/2014/main" xmlns="" id="{8CD667DA-26C9-482D-B7CC-EB1CA4705ED6}"/>
              </a:ext>
            </a:extLst>
          </p:cNvPr>
          <p:cNvSpPr/>
          <p:nvPr/>
        </p:nvSpPr>
        <p:spPr>
          <a:xfrm>
            <a:off x="119270" y="3734117"/>
            <a:ext cx="11913704" cy="2113784"/>
          </a:xfrm>
          <a:prstGeom prst="rect">
            <a:avLst/>
          </a:prstGeom>
        </p:spPr>
        <p:txBody>
          <a:bodyPr wrap="square">
            <a:spAutoFit/>
          </a:bodyPr>
          <a:lstStyle/>
          <a:p>
            <a:pPr algn="just">
              <a:lnSpc>
                <a:spcPct val="150000"/>
              </a:lnSpc>
            </a:pPr>
            <a:r>
              <a:rPr lang="fr-FR" b="1" dirty="0">
                <a:solidFill>
                  <a:prstClr val="black"/>
                </a:solidFill>
                <a:latin typeface="Verdana" panose="020B0604030504040204" pitchFamily="34" charset="0"/>
                <a:ea typeface="Verdana" panose="020B0604030504040204" pitchFamily="34" charset="0"/>
              </a:rPr>
              <a:t>• La réflexion</a:t>
            </a:r>
          </a:p>
          <a:p>
            <a:pPr algn="just">
              <a:lnSpc>
                <a:spcPct val="150000"/>
              </a:lnSpc>
            </a:pPr>
            <a:r>
              <a:rPr lang="fr-FR" u="sng" dirty="0">
                <a:solidFill>
                  <a:prstClr val="black"/>
                </a:solidFill>
                <a:latin typeface="Verdana" panose="020B0604030504040204" pitchFamily="34" charset="0"/>
                <a:ea typeface="Verdana" panose="020B0604030504040204" pitchFamily="34" charset="0"/>
              </a:rPr>
              <a:t>- Délimiter les contraintes :</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Contraintes matérielles : présence d’un vidéoprojecteur, d’un rétroprojecteur, localisation de la salle de conférences, bouteille d’eau, pointeur laser, feutres/craies. . .</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Audience, public visé : connaissez à l’avance le niveau du public qui vous écoutera.</a:t>
            </a:r>
          </a:p>
        </p:txBody>
      </p:sp>
    </p:spTree>
    <p:extLst>
      <p:ext uri="{BB962C8B-B14F-4D97-AF65-F5344CB8AC3E}">
        <p14:creationId xmlns:p14="http://schemas.microsoft.com/office/powerpoint/2010/main" val="2594230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07204F55-383C-4385-850A-165620C3C95E}"/>
              </a:ext>
            </a:extLst>
          </p:cNvPr>
          <p:cNvSpPr/>
          <p:nvPr/>
        </p:nvSpPr>
        <p:spPr>
          <a:xfrm>
            <a:off x="119270" y="642639"/>
            <a:ext cx="11913704" cy="5853269"/>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Temps : Vous devez impérativement respecter les contraintes temporelles, tout en maintenant une qualité de présentation de haut niveau. Vous devrez pour cela très souvent omettre une grande partie du travail relié au projet que vous présentez. À l’inverse, occupez votre temps de parole (sans déborder sur les questions).</a:t>
            </a:r>
          </a:p>
          <a:p>
            <a:pPr algn="just">
              <a:lnSpc>
                <a:spcPct val="150000"/>
              </a:lnSpc>
            </a:pPr>
            <a:r>
              <a:rPr lang="fr-FR" dirty="0">
                <a:solidFill>
                  <a:prstClr val="black"/>
                </a:solidFill>
                <a:latin typeface="Verdana" panose="020B0604030504040204" pitchFamily="34" charset="0"/>
                <a:ea typeface="Verdana" panose="020B0604030504040204" pitchFamily="34" charset="0"/>
              </a:rPr>
              <a:t>- </a:t>
            </a:r>
            <a:r>
              <a:rPr lang="fr-FR" u="sng" dirty="0">
                <a:solidFill>
                  <a:prstClr val="black"/>
                </a:solidFill>
                <a:latin typeface="Verdana" panose="020B0604030504040204" pitchFamily="34" charset="0"/>
                <a:ea typeface="Verdana" panose="020B0604030504040204" pitchFamily="34" charset="0"/>
              </a:rPr>
              <a:t>Formuler les objectifs :</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Les objectifs résument l’idée </a:t>
            </a:r>
            <a:r>
              <a:rPr lang="fr-FR" dirty="0" smtClean="0">
                <a:solidFill>
                  <a:prstClr val="black"/>
                </a:solidFill>
                <a:latin typeface="Verdana" panose="020B0604030504040204" pitchFamily="34" charset="0"/>
                <a:ea typeface="Verdana" panose="020B0604030504040204" pitchFamily="34" charset="0"/>
              </a:rPr>
              <a:t>ou </a:t>
            </a:r>
            <a:r>
              <a:rPr lang="fr-FR" dirty="0">
                <a:solidFill>
                  <a:prstClr val="black"/>
                </a:solidFill>
                <a:latin typeface="Verdana" panose="020B0604030504040204" pitchFamily="34" charset="0"/>
                <a:ea typeface="Verdana" panose="020B0604030504040204" pitchFamily="34" charset="0"/>
              </a:rPr>
              <a:t>le message essentiel que l’on veut faire passer.</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On parle souvent de “</a:t>
            </a:r>
            <a:r>
              <a:rPr lang="fr-FR" dirty="0" err="1">
                <a:solidFill>
                  <a:prstClr val="black"/>
                </a:solidFill>
                <a:latin typeface="Verdana" panose="020B0604030504040204" pitchFamily="34" charset="0"/>
                <a:ea typeface="Verdana" panose="020B0604030504040204" pitchFamily="34" charset="0"/>
              </a:rPr>
              <a:t>take</a:t>
            </a:r>
            <a:r>
              <a:rPr lang="fr-FR" dirty="0">
                <a:solidFill>
                  <a:prstClr val="black"/>
                </a:solidFill>
                <a:latin typeface="Verdana" panose="020B0604030504040204" pitchFamily="34" charset="0"/>
                <a:ea typeface="Verdana" panose="020B0604030504040204" pitchFamily="34" charset="0"/>
              </a:rPr>
              <a:t>-home message” : votre public retiendra 2 à 3 idées de votre exposé. Vous devez savoir sur quoi insister !</a:t>
            </a:r>
          </a:p>
          <a:p>
            <a:pPr algn="just">
              <a:lnSpc>
                <a:spcPct val="150000"/>
              </a:lnSpc>
            </a:pPr>
            <a:r>
              <a:rPr lang="fr-FR" u="sng" dirty="0">
                <a:solidFill>
                  <a:prstClr val="black"/>
                </a:solidFill>
                <a:latin typeface="Verdana" panose="020B0604030504040204" pitchFamily="34" charset="0"/>
                <a:ea typeface="Verdana" panose="020B0604030504040204" pitchFamily="34" charset="0"/>
              </a:rPr>
              <a:t>- Délimiter le contenu </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Le contexte général, le “background” nécessaire pour comprendre votre présentation.</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Les résultats à présenter.</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Ne pas chercher à être historique ou exhaustif ; être logique.</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Privilégier : la mise en valeur d’un point de vue personnel, d’un résultat pertinent, d’une conviction forte, d’une contribution originale.</a:t>
            </a:r>
          </a:p>
        </p:txBody>
      </p:sp>
      <p:sp>
        <p:nvSpPr>
          <p:cNvPr id="4" name="AutoShape 5">
            <a:extLst>
              <a:ext uri="{FF2B5EF4-FFF2-40B4-BE49-F238E27FC236}">
                <a16:creationId xmlns:a16="http://schemas.microsoft.com/office/drawing/2014/main" xmlns="" id="{B72F925C-C1F0-4A41-A38D-3C6F3629FB5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EXPOSÉ ORAL ET SOUTENANCE</a:t>
            </a:r>
            <a:endParaRPr lang="fr-FR" sz="2000" kern="0" dirty="0">
              <a:solidFill>
                <a:prstClr val="whit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273372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F1E41E9B-3CFA-4654-9DC0-AC93CFAC6B2C}"/>
              </a:ext>
            </a:extLst>
          </p:cNvPr>
          <p:cNvSpPr/>
          <p:nvPr/>
        </p:nvSpPr>
        <p:spPr>
          <a:xfrm>
            <a:off x="119270" y="642639"/>
            <a:ext cx="11913704" cy="6684266"/>
          </a:xfrm>
          <a:prstGeom prst="rect">
            <a:avLst/>
          </a:prstGeom>
        </p:spPr>
        <p:txBody>
          <a:bodyPr wrap="square">
            <a:spAutoFit/>
          </a:bodyPr>
          <a:lstStyle/>
          <a:p>
            <a:pPr marL="342900" indent="-342900" algn="just">
              <a:lnSpc>
                <a:spcPct val="150000"/>
              </a:lnSpc>
              <a:buFont typeface="Symbol" panose="05050102010706020507" pitchFamily="18" charset="2"/>
              <a:buChar char=""/>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Construction globale</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50000"/>
              </a:lnSpc>
              <a:buFont typeface="Times New Roman" panose="02020603050405020304" pitchFamily="18" charset="0"/>
              <a:buChar char="-"/>
            </a:pPr>
            <a:r>
              <a:rPr lang="fr-FR" u="sng" dirty="0">
                <a:solidFill>
                  <a:prstClr val="black"/>
                </a:solidFill>
                <a:latin typeface="Verdana" panose="020B0604030504040204" pitchFamily="34" charset="0"/>
                <a:ea typeface="Verdana" panose="020B0604030504040204" pitchFamily="34" charset="0"/>
                <a:cs typeface="Times New Roman" panose="02020603050405020304" pitchFamily="18" charset="0"/>
              </a:rPr>
              <a:t>Choisir le titre :</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marL="342900" indent="-342900">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Choisissez un titre concis, accrocheur, qui suscite l’intérêt et  la curiosité.</a:t>
            </a:r>
          </a:p>
          <a:p>
            <a:pPr marL="342900" indent="-342900">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Utilisez la forme interrogative ou une formule provocante.</a:t>
            </a:r>
          </a:p>
          <a:p>
            <a:pPr>
              <a:lnSpc>
                <a:spcPct val="150000"/>
              </a:lnSpc>
            </a:pPr>
            <a:r>
              <a:rPr lang="fr-FR" u="sng" dirty="0">
                <a:solidFill>
                  <a:prstClr val="black"/>
                </a:solidFill>
                <a:latin typeface="Verdana" panose="020B0604030504040204" pitchFamily="34" charset="0"/>
                <a:ea typeface="Verdana" panose="020B0604030504040204" pitchFamily="34" charset="0"/>
                <a:cs typeface="Times New Roman" panose="02020603050405020304" pitchFamily="18" charset="0"/>
              </a:rPr>
              <a:t>- Choisir la structure : </a:t>
            </a:r>
          </a:p>
          <a:p>
            <a:pPr marL="285750" indent="-285750">
              <a:lnSpc>
                <a:spcPct val="150000"/>
              </a:lnSpc>
              <a:buFont typeface="Wingdings" panose="05000000000000000000" pitchFamily="2" charset="2"/>
              <a:buChar char="§"/>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Introduction : </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pour présenter le contexte. Elle doit être brève, mais est nécessaire. Elle est censée délimiter le sujet.</a:t>
            </a:r>
          </a:p>
          <a:p>
            <a:pPr marL="342900" indent="-342900">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Indiquer les objectifs de l’exposé : résultats (attention à l’envie de faire “durer le suspense”)</a:t>
            </a:r>
          </a:p>
          <a:p>
            <a:pPr marL="342900" indent="-342900">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Annoncer le plan de la présentation</a:t>
            </a:r>
          </a:p>
          <a:p>
            <a:pPr marL="342900" indent="-342900">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Énoncer les idées clés qui  seront développées, ainsi que les perspectives éventuelles.</a:t>
            </a:r>
          </a:p>
          <a:p>
            <a:pPr marL="285750" indent="-285750">
              <a:lnSpc>
                <a:spcPct val="150000"/>
              </a:lnSpc>
              <a:buFont typeface="Wingdings" panose="05000000000000000000" pitchFamily="2" charset="2"/>
              <a:buChar char="§"/>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Résultats : </a:t>
            </a:r>
          </a:p>
          <a:p>
            <a:pPr marL="342900" indent="-342900">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Organiser une chronologie ou une structure entre les notions abordées : du plus simple au plus compliqué, des généralités vers les détails, des modèles aux vérifications expérimentales</a:t>
            </a:r>
          </a:p>
          <a:p>
            <a:pPr marL="342900" indent="-342900">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Mettre en avant les notions essentielles, les principaux résultats</a:t>
            </a:r>
          </a:p>
          <a:p>
            <a:pPr marL="342900" indent="-342900">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Mettre l’accent sur son apport personnel, et citer vos collaborateurs quand vous mentionnez leurs travaux</a:t>
            </a:r>
          </a:p>
        </p:txBody>
      </p:sp>
      <p:sp>
        <p:nvSpPr>
          <p:cNvPr id="4" name="AutoShape 5">
            <a:extLst>
              <a:ext uri="{FF2B5EF4-FFF2-40B4-BE49-F238E27FC236}">
                <a16:creationId xmlns:a16="http://schemas.microsoft.com/office/drawing/2014/main" xmlns="" id="{4D2B62A0-7F40-4B67-B612-2DCEB15D5DF5}"/>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EXPOSÉ ORAL ET SOUTENANCE</a:t>
            </a:r>
            <a:endParaRPr lang="fr-FR" sz="2000" kern="0" dirty="0">
              <a:solidFill>
                <a:prstClr val="whit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12870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334C77B-4FD1-45A8-BC08-5E6B5E6DA773}"/>
              </a:ext>
            </a:extLst>
          </p:cNvPr>
          <p:cNvSpPr/>
          <p:nvPr/>
        </p:nvSpPr>
        <p:spPr>
          <a:xfrm>
            <a:off x="119270" y="642639"/>
            <a:ext cx="11913704" cy="2169825"/>
          </a:xfrm>
          <a:prstGeom prst="rect">
            <a:avLst/>
          </a:prstGeom>
        </p:spPr>
        <p:txBody>
          <a:bodyPr wrap="square">
            <a:spAutoFit/>
          </a:bodyPr>
          <a:lstStyle/>
          <a:p>
            <a:pPr marL="285750" indent="-285750" algn="just">
              <a:lnSpc>
                <a:spcPct val="150000"/>
              </a:lnSpc>
              <a:buFont typeface="Wingdings" panose="05000000000000000000" pitchFamily="2" charset="2"/>
              <a:buChar char="§"/>
            </a:pPr>
            <a:r>
              <a:rPr lang="fr-FR" b="1" dirty="0">
                <a:solidFill>
                  <a:prstClr val="black"/>
                </a:solidFill>
                <a:latin typeface="Verdana" panose="020B0604030504040204" pitchFamily="34" charset="0"/>
                <a:ea typeface="Verdana" panose="020B0604030504040204" pitchFamily="34" charset="0"/>
              </a:rPr>
              <a:t>Conclusion : </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Pour finir, faire une synthèse des </a:t>
            </a:r>
            <a:r>
              <a:rPr lang="fr-FR" dirty="0" smtClean="0">
                <a:solidFill>
                  <a:prstClr val="black"/>
                </a:solidFill>
                <a:latin typeface="Verdana" panose="020B0604030504040204" pitchFamily="34" charset="0"/>
                <a:ea typeface="Verdana" panose="020B0604030504040204" pitchFamily="34" charset="0"/>
              </a:rPr>
              <a:t>idées et des </a:t>
            </a:r>
            <a:r>
              <a:rPr lang="fr-FR" dirty="0">
                <a:solidFill>
                  <a:prstClr val="black"/>
                </a:solidFill>
                <a:latin typeface="Verdana" panose="020B0604030504040204" pitchFamily="34" charset="0"/>
                <a:ea typeface="Verdana" panose="020B0604030504040204" pitchFamily="34" charset="0"/>
              </a:rPr>
              <a:t>arguments clés.</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Indiquer les éléments de réponse aux questions posées en introduction.</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Énoncer de nouvelles pistes de réflexion.</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Remerciements.</a:t>
            </a:r>
          </a:p>
        </p:txBody>
      </p:sp>
      <p:sp>
        <p:nvSpPr>
          <p:cNvPr id="4" name="Rectangle 3">
            <a:extLst>
              <a:ext uri="{FF2B5EF4-FFF2-40B4-BE49-F238E27FC236}">
                <a16:creationId xmlns:a16="http://schemas.microsoft.com/office/drawing/2014/main" xmlns="" id="{48E58407-CAF3-435E-AF4D-7AD4E9E72C33}"/>
              </a:ext>
            </a:extLst>
          </p:cNvPr>
          <p:cNvSpPr/>
          <p:nvPr/>
        </p:nvSpPr>
        <p:spPr>
          <a:xfrm>
            <a:off x="119270" y="2982115"/>
            <a:ext cx="11913704" cy="3613233"/>
          </a:xfrm>
          <a:prstGeom prst="rect">
            <a:avLst/>
          </a:prstGeom>
        </p:spPr>
        <p:txBody>
          <a:bodyPr wrap="square">
            <a:spAutoFit/>
          </a:bodyPr>
          <a:lstStyle/>
          <a:p>
            <a:pPr lvl="1" algn="just">
              <a:lnSpc>
                <a:spcPct val="150000"/>
              </a:lnSpc>
            </a:pP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3.3. Soutenance d’un mémoire </a:t>
            </a:r>
            <a:endPar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indent="449580" algn="just">
              <a:lnSpc>
                <a:spcPct val="150000"/>
              </a:lnSpc>
              <a:spcAft>
                <a:spcPts val="1000"/>
              </a:spcAft>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La soutenance d’un mémoire c’est un exposé sur votre travail. Durant la soutenance, vous devrez aider le jury à comprendre votre travail et ses implications.</a:t>
            </a:r>
          </a:p>
          <a:p>
            <a:pPr marL="285750" indent="-285750" algn="just">
              <a:lnSpc>
                <a:spcPct val="150000"/>
              </a:lnSpc>
              <a:spcAft>
                <a:spcPts val="1000"/>
              </a:spcAft>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Être </a:t>
            </a: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synthétique</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 Il est nécessaire de faire preuve d’esprit de synthèse, afin de d’expliquer votre raisonnement. Il faudra donc </a:t>
            </a: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s’attacher à l’essentiel</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alors que dans votre mémoire, il faudra être méticuleux sur les détails.</a:t>
            </a:r>
          </a:p>
          <a:p>
            <a:pPr marL="285750" indent="-285750" algn="just">
              <a:lnSpc>
                <a:spcPct val="150000"/>
              </a:lnSpc>
              <a:spcAft>
                <a:spcPts val="1000"/>
              </a:spcAft>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Il ne faut pas reprendre le même </a:t>
            </a: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plan</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que votre mémoire, mais expliquer vos </a:t>
            </a: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recherches</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a:t>
            </a:r>
          </a:p>
          <a:p>
            <a:pPr indent="449580" algn="just">
              <a:lnSpc>
                <a:spcPct val="150000"/>
              </a:lnSpc>
              <a:spcAft>
                <a:spcPts val="1000"/>
              </a:spcAft>
            </a:pPr>
            <a:endParaRPr lang="fr-FR" sz="1100" dirty="0">
              <a:solidFill>
                <a:prstClr val="black"/>
              </a:solidFill>
              <a:ea typeface="Calibri" panose="020F0502020204030204" pitchFamily="34" charset="0"/>
              <a:cs typeface="Times New Roman" panose="02020603050405020304" pitchFamily="18" charset="0"/>
            </a:endParaRPr>
          </a:p>
        </p:txBody>
      </p:sp>
      <p:sp>
        <p:nvSpPr>
          <p:cNvPr id="5" name="AutoShape 5">
            <a:extLst>
              <a:ext uri="{FF2B5EF4-FFF2-40B4-BE49-F238E27FC236}">
                <a16:creationId xmlns:a16="http://schemas.microsoft.com/office/drawing/2014/main" xmlns="" id="{7B0C3A5A-C439-4AEF-894E-36601F3DDFBB}"/>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EXPOSÉ ORAL ET SOUTENANCE</a:t>
            </a:r>
            <a:endParaRPr lang="fr-FR" sz="2000" kern="0" dirty="0">
              <a:solidFill>
                <a:prstClr val="whit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32555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8689A90B-DB22-47C9-A1A8-1CF1C4D76B17}"/>
              </a:ext>
            </a:extLst>
          </p:cNvPr>
          <p:cNvSpPr/>
          <p:nvPr/>
        </p:nvSpPr>
        <p:spPr>
          <a:xfrm>
            <a:off x="119270" y="642639"/>
            <a:ext cx="11913704" cy="5078313"/>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La soutenance est composée d’une partie </a:t>
            </a:r>
            <a:r>
              <a:rPr lang="fr-FR" b="1" dirty="0">
                <a:solidFill>
                  <a:prstClr val="black"/>
                </a:solidFill>
                <a:latin typeface="Verdana" panose="020B0604030504040204" pitchFamily="34" charset="0"/>
                <a:ea typeface="Verdana" panose="020B0604030504040204" pitchFamily="34" charset="0"/>
                <a:cs typeface="Times New Roman" panose="02020603050405020304" pitchFamily="18" charset="0"/>
              </a:rPr>
              <a:t>question-réponse</a:t>
            </a: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 à laquelle vous devez également vous préparer.</a:t>
            </a:r>
          </a:p>
          <a:p>
            <a:pPr marL="342900" indent="-342900" algn="just">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La soutenance doit aussi être animée et vivante. C’est plus agréable pour votre jury si vous présentez vos recherches de manière dynamique plutôt qu’avec un ton monotone.</a:t>
            </a:r>
          </a:p>
          <a:p>
            <a:pPr marL="342900" indent="-342900" algn="just">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La première question à se poser est : sur quels critères allez-vous être jugé ? (Vous allez avoir les attentes du jury).</a:t>
            </a:r>
          </a:p>
          <a:p>
            <a:pPr marL="342900" indent="-342900" algn="just">
              <a:lnSpc>
                <a:spcPct val="150000"/>
              </a:lnSpc>
              <a:buFont typeface="Wingdings" panose="05000000000000000000" pitchFamily="2" charset="2"/>
              <a:buChar char=""/>
            </a:pPr>
            <a:r>
              <a:rPr lang="fr-FR" dirty="0">
                <a:solidFill>
                  <a:prstClr val="black"/>
                </a:solidFill>
                <a:latin typeface="Verdana" panose="020B0604030504040204" pitchFamily="34" charset="0"/>
                <a:ea typeface="Verdana" panose="020B0604030504040204" pitchFamily="34" charset="0"/>
                <a:cs typeface="Times New Roman" panose="02020603050405020304" pitchFamily="18" charset="0"/>
              </a:rPr>
              <a:t>Vous devez vous renseigner sur la grille d’évaluation.</a:t>
            </a:r>
          </a:p>
          <a:p>
            <a:pPr algn="just">
              <a:lnSpc>
                <a:spcPct val="150000"/>
              </a:lnSpc>
            </a:pPr>
            <a:r>
              <a:rPr lang="fr-FR" b="1" dirty="0">
                <a:solidFill>
                  <a:prstClr val="black"/>
                </a:solidFill>
                <a:latin typeface="Verdana" panose="020B0604030504040204" pitchFamily="34" charset="0"/>
                <a:ea typeface="Verdana" panose="020B0604030504040204" pitchFamily="34" charset="0"/>
              </a:rPr>
              <a:t>3.3.1. Les attentes de jury</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Les attentes diffèrent légèrement en fonction du domaine de recherche, mais une soutenance doit être </a:t>
            </a:r>
            <a:r>
              <a:rPr lang="fr-FR" b="1" dirty="0">
                <a:solidFill>
                  <a:prstClr val="black"/>
                </a:solidFill>
                <a:latin typeface="Verdana" panose="020B0604030504040204" pitchFamily="34" charset="0"/>
                <a:ea typeface="Verdana" panose="020B0604030504040204" pitchFamily="34" charset="0"/>
              </a:rPr>
              <a:t>une synthèse</a:t>
            </a:r>
            <a:r>
              <a:rPr lang="fr-FR" dirty="0">
                <a:solidFill>
                  <a:prstClr val="black"/>
                </a:solidFill>
                <a:latin typeface="Verdana" panose="020B0604030504040204" pitchFamily="34" charset="0"/>
                <a:ea typeface="Verdana" panose="020B0604030504040204" pitchFamily="34" charset="0"/>
              </a:rPr>
              <a:t> de votre travail.</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Il est bien entendu </a:t>
            </a:r>
            <a:r>
              <a:rPr lang="fr-FR" dirty="0" smtClean="0">
                <a:solidFill>
                  <a:prstClr val="black"/>
                </a:solidFill>
                <a:latin typeface="Verdana" panose="020B0604030504040204" pitchFamily="34" charset="0"/>
                <a:ea typeface="Verdana" panose="020B0604030504040204" pitchFamily="34" charset="0"/>
              </a:rPr>
              <a:t>de </a:t>
            </a:r>
            <a:r>
              <a:rPr lang="fr-FR" dirty="0">
                <a:solidFill>
                  <a:prstClr val="black"/>
                </a:solidFill>
                <a:latin typeface="Verdana" panose="020B0604030504040204" pitchFamily="34" charset="0"/>
                <a:ea typeface="Verdana" panose="020B0604030504040204" pitchFamily="34" charset="0"/>
              </a:rPr>
              <a:t>présenter vos résultats et leur signification. Le jury notera avant tout votre </a:t>
            </a:r>
            <a:r>
              <a:rPr lang="fr-FR" b="1" dirty="0">
                <a:solidFill>
                  <a:prstClr val="black"/>
                </a:solidFill>
                <a:latin typeface="Verdana" panose="020B0604030504040204" pitchFamily="34" charset="0"/>
                <a:ea typeface="Verdana" panose="020B0604030504040204" pitchFamily="34" charset="0"/>
              </a:rPr>
              <a:t>esprit de synthèse</a:t>
            </a:r>
            <a:r>
              <a:rPr lang="fr-FR" dirty="0">
                <a:solidFill>
                  <a:prstClr val="black"/>
                </a:solidFill>
                <a:latin typeface="Verdana" panose="020B0604030504040204" pitchFamily="34" charset="0"/>
                <a:ea typeface="Verdana" panose="020B0604030504040204" pitchFamily="34" charset="0"/>
              </a:rPr>
              <a:t> et votre </a:t>
            </a:r>
            <a:r>
              <a:rPr lang="fr-FR" b="1" dirty="0">
                <a:solidFill>
                  <a:prstClr val="black"/>
                </a:solidFill>
                <a:latin typeface="Verdana" panose="020B0604030504040204" pitchFamily="34" charset="0"/>
                <a:ea typeface="Verdana" panose="020B0604030504040204" pitchFamily="34" charset="0"/>
              </a:rPr>
              <a:t>capacité à expliquer un sujet</a:t>
            </a:r>
            <a:r>
              <a:rPr lang="fr-FR" dirty="0">
                <a:solidFill>
                  <a:prstClr val="black"/>
                </a:solidFill>
                <a:latin typeface="Verdana" panose="020B0604030504040204" pitchFamily="34" charset="0"/>
                <a:ea typeface="Verdana" panose="020B0604030504040204" pitchFamily="34" charset="0"/>
              </a:rPr>
              <a:t> complexe tout en restant clair.</a:t>
            </a:r>
          </a:p>
        </p:txBody>
      </p:sp>
      <p:sp>
        <p:nvSpPr>
          <p:cNvPr id="4" name="AutoShape 5">
            <a:extLst>
              <a:ext uri="{FF2B5EF4-FFF2-40B4-BE49-F238E27FC236}">
                <a16:creationId xmlns:a16="http://schemas.microsoft.com/office/drawing/2014/main" xmlns="" id="{512B983F-8E70-4C53-A4E6-D8F8513E92CF}"/>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EXPOSÉ ORAL ET SOUTENANCE</a:t>
            </a:r>
            <a:endParaRPr lang="fr-FR" sz="2000" kern="0" dirty="0">
              <a:solidFill>
                <a:prstClr val="whit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738270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217E6FF0-9E06-4EED-80E3-686840869C0F}"/>
              </a:ext>
            </a:extLst>
          </p:cNvPr>
          <p:cNvSpPr/>
          <p:nvPr/>
        </p:nvSpPr>
        <p:spPr>
          <a:xfrm>
            <a:off x="119270" y="642639"/>
            <a:ext cx="11913704" cy="2944781"/>
          </a:xfrm>
          <a:prstGeom prst="rect">
            <a:avLst/>
          </a:prstGeom>
        </p:spPr>
        <p:txBody>
          <a:bodyPr wrap="square">
            <a:spAutoFit/>
          </a:bodyPr>
          <a:lstStyle/>
          <a:p>
            <a:pPr algn="just">
              <a:lnSpc>
                <a:spcPct val="150000"/>
              </a:lnSpc>
            </a:pPr>
            <a:r>
              <a:rPr lang="fr-FR" dirty="0">
                <a:solidFill>
                  <a:prstClr val="black"/>
                </a:solidFill>
                <a:latin typeface="Verdana" panose="020B0604030504040204" pitchFamily="34" charset="0"/>
                <a:ea typeface="Verdana" panose="020B0604030504040204" pitchFamily="34" charset="0"/>
              </a:rPr>
              <a:t>Il faut aborder des grands axes comme :</a:t>
            </a:r>
          </a:p>
          <a:p>
            <a:pPr algn="just">
              <a:lnSpc>
                <a:spcPct val="150000"/>
              </a:lnSpc>
            </a:pPr>
            <a:r>
              <a:rPr lang="fr-FR" dirty="0">
                <a:solidFill>
                  <a:prstClr val="black"/>
                </a:solidFill>
                <a:latin typeface="Verdana" panose="020B0604030504040204" pitchFamily="34" charset="0"/>
                <a:ea typeface="Verdana" panose="020B0604030504040204" pitchFamily="34" charset="0"/>
              </a:rPr>
              <a:t>	• Le choix du sujet.</a:t>
            </a:r>
          </a:p>
          <a:p>
            <a:pPr algn="just">
              <a:lnSpc>
                <a:spcPct val="150000"/>
              </a:lnSpc>
            </a:pPr>
            <a:r>
              <a:rPr lang="fr-FR" dirty="0">
                <a:solidFill>
                  <a:prstClr val="black"/>
                </a:solidFill>
                <a:latin typeface="Verdana" panose="020B0604030504040204" pitchFamily="34" charset="0"/>
                <a:ea typeface="Verdana" panose="020B0604030504040204" pitchFamily="34" charset="0"/>
              </a:rPr>
              <a:t>	• La problématique et questionnements.</a:t>
            </a:r>
          </a:p>
          <a:p>
            <a:pPr algn="just">
              <a:lnSpc>
                <a:spcPct val="150000"/>
              </a:lnSpc>
            </a:pPr>
            <a:r>
              <a:rPr lang="fr-FR" dirty="0">
                <a:solidFill>
                  <a:prstClr val="black"/>
                </a:solidFill>
                <a:latin typeface="Verdana" panose="020B0604030504040204" pitchFamily="34" charset="0"/>
                <a:ea typeface="Verdana" panose="020B0604030504040204" pitchFamily="34" charset="0"/>
              </a:rPr>
              <a:t>	• Les moyens de recherche.</a:t>
            </a:r>
          </a:p>
          <a:p>
            <a:pPr algn="just">
              <a:lnSpc>
                <a:spcPct val="150000"/>
              </a:lnSpc>
            </a:pPr>
            <a:r>
              <a:rPr lang="fr-FR" dirty="0">
                <a:solidFill>
                  <a:prstClr val="black"/>
                </a:solidFill>
                <a:latin typeface="Verdana" panose="020B0604030504040204" pitchFamily="34" charset="0"/>
                <a:ea typeface="Verdana" panose="020B0604030504040204" pitchFamily="34" charset="0"/>
              </a:rPr>
              <a:t>	• Les réponses à apporter.</a:t>
            </a:r>
          </a:p>
          <a:p>
            <a:pPr algn="just">
              <a:lnSpc>
                <a:spcPct val="150000"/>
              </a:lnSpc>
            </a:pPr>
            <a:r>
              <a:rPr lang="fr-FR" dirty="0">
                <a:solidFill>
                  <a:prstClr val="black"/>
                </a:solidFill>
                <a:latin typeface="Verdana" panose="020B0604030504040204" pitchFamily="34" charset="0"/>
                <a:ea typeface="Verdana" panose="020B0604030504040204" pitchFamily="34" charset="0"/>
              </a:rPr>
              <a:t>	• Des propositions d’ouverture du sujet.</a:t>
            </a:r>
          </a:p>
          <a:p>
            <a:pPr algn="just">
              <a:lnSpc>
                <a:spcPct val="150000"/>
              </a:lnSpc>
            </a:pPr>
            <a:r>
              <a:rPr lang="fr-FR" dirty="0">
                <a:solidFill>
                  <a:prstClr val="black"/>
                </a:solidFill>
                <a:latin typeface="Verdana" panose="020B0604030504040204" pitchFamily="34" charset="0"/>
                <a:ea typeface="Verdana" panose="020B0604030504040204" pitchFamily="34" charset="0"/>
              </a:rPr>
              <a:t>	• Les apports du travail de recherche.</a:t>
            </a:r>
          </a:p>
        </p:txBody>
      </p:sp>
      <p:sp>
        <p:nvSpPr>
          <p:cNvPr id="4" name="Rectangle 3">
            <a:extLst>
              <a:ext uri="{FF2B5EF4-FFF2-40B4-BE49-F238E27FC236}">
                <a16:creationId xmlns:a16="http://schemas.microsoft.com/office/drawing/2014/main" xmlns="" id="{0D59CE0D-87B1-4CDB-BDE5-FD01B3089B00}"/>
              </a:ext>
            </a:extLst>
          </p:cNvPr>
          <p:cNvSpPr/>
          <p:nvPr/>
        </p:nvSpPr>
        <p:spPr>
          <a:xfrm>
            <a:off x="119270" y="3656433"/>
            <a:ext cx="11913704" cy="2944781"/>
          </a:xfrm>
          <a:prstGeom prst="rect">
            <a:avLst/>
          </a:prstGeom>
        </p:spPr>
        <p:txBody>
          <a:bodyPr wrap="square">
            <a:spAutoFit/>
          </a:bodyPr>
          <a:lstStyle/>
          <a:p>
            <a:pPr algn="just">
              <a:lnSpc>
                <a:spcPct val="150000"/>
              </a:lnSpc>
            </a:pPr>
            <a:r>
              <a:rPr lang="fr-FR" b="1" dirty="0">
                <a:solidFill>
                  <a:prstClr val="black"/>
                </a:solidFill>
                <a:latin typeface="Verdana" panose="020B0604030504040204" pitchFamily="34" charset="0"/>
                <a:ea typeface="Verdana" panose="020B0604030504040204" pitchFamily="34" charset="0"/>
              </a:rPr>
              <a:t>3.3.2.	Les questions qui reviennent</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Le choix de votre sujet : </a:t>
            </a:r>
            <a:r>
              <a:rPr lang="fr-FR" i="1" dirty="0">
                <a:solidFill>
                  <a:prstClr val="black"/>
                </a:solidFill>
                <a:latin typeface="Verdana" panose="020B0604030504040204" pitchFamily="34" charset="0"/>
                <a:ea typeface="Verdana" panose="020B0604030504040204" pitchFamily="34" charset="0"/>
              </a:rPr>
              <a:t>comment l’avez-vous choisi ? (Lecture, cours, expérience de stage…)</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Votre démarche et les étapes suivies : </a:t>
            </a:r>
            <a:r>
              <a:rPr lang="fr-FR" i="1" dirty="0">
                <a:solidFill>
                  <a:prstClr val="black"/>
                </a:solidFill>
                <a:latin typeface="Verdana" panose="020B0604030504040204" pitchFamily="34" charset="0"/>
                <a:ea typeface="Verdana" panose="020B0604030504040204" pitchFamily="34" charset="0"/>
              </a:rPr>
              <a:t>quelles premières questions vous êtes-vous posées ? Quelle est votre problématique ?</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Le travail de recherche : </a:t>
            </a:r>
            <a:r>
              <a:rPr lang="fr-FR" i="1" dirty="0">
                <a:solidFill>
                  <a:prstClr val="black"/>
                </a:solidFill>
                <a:latin typeface="Verdana" panose="020B0604030504040204" pitchFamily="34" charset="0"/>
                <a:ea typeface="Verdana" panose="020B0604030504040204" pitchFamily="34" charset="0"/>
              </a:rPr>
              <a:t>quelles investigations avez-vous menées ? (Questionnaires, entretiens, observations, lectures…)</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Vos résultats : </a:t>
            </a:r>
            <a:r>
              <a:rPr lang="fr-FR" i="1" dirty="0">
                <a:solidFill>
                  <a:prstClr val="black"/>
                </a:solidFill>
                <a:latin typeface="Verdana" panose="020B0604030504040204" pitchFamily="34" charset="0"/>
                <a:ea typeface="Verdana" panose="020B0604030504040204" pitchFamily="34" charset="0"/>
              </a:rPr>
              <a:t>quelles réponses avez-vous apportées à votre question de départ ?</a:t>
            </a:r>
          </a:p>
        </p:txBody>
      </p:sp>
      <p:sp>
        <p:nvSpPr>
          <p:cNvPr id="5" name="AutoShape 5">
            <a:extLst>
              <a:ext uri="{FF2B5EF4-FFF2-40B4-BE49-F238E27FC236}">
                <a16:creationId xmlns:a16="http://schemas.microsoft.com/office/drawing/2014/main" xmlns="" id="{C33612CA-DDFF-4272-B28D-F9B7470F2F58}"/>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EXPOSÉ ORAL ET SOUTENANCE</a:t>
            </a:r>
            <a:endParaRPr lang="fr-FR" sz="2000" kern="0" dirty="0">
              <a:solidFill>
                <a:prstClr val="whit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04264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C018B34-3034-413A-972F-E23A48EB64EF}"/>
              </a:ext>
            </a:extLst>
          </p:cNvPr>
          <p:cNvSpPr/>
          <p:nvPr/>
        </p:nvSpPr>
        <p:spPr>
          <a:xfrm>
            <a:off x="119270" y="642639"/>
            <a:ext cx="11913704" cy="6268767"/>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Des questionnements qui persistent : </a:t>
            </a:r>
            <a:r>
              <a:rPr lang="fr-FR" i="1" dirty="0">
                <a:solidFill>
                  <a:prstClr val="black"/>
                </a:solidFill>
                <a:latin typeface="Verdana" panose="020B0604030504040204" pitchFamily="34" charset="0"/>
                <a:ea typeface="Verdana" panose="020B0604030504040204" pitchFamily="34" charset="0"/>
              </a:rPr>
              <a:t>quelles questions restent encore en suspens et mériteraient une nouvelle investigation ?</a:t>
            </a:r>
          </a:p>
          <a:p>
            <a:pPr marL="28575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L’apport de la recherche :  </a:t>
            </a:r>
            <a:r>
              <a:rPr lang="fr-FR" i="1" dirty="0">
                <a:solidFill>
                  <a:prstClr val="black"/>
                </a:solidFill>
                <a:latin typeface="Verdana" panose="020B0604030504040204" pitchFamily="34" charset="0"/>
                <a:ea typeface="Verdana" panose="020B0604030504040204" pitchFamily="34" charset="0"/>
              </a:rPr>
              <a:t>qu’avez-vous appris sur votre sujet avec votre mémoire ?</a:t>
            </a:r>
          </a:p>
          <a:p>
            <a:pPr algn="just">
              <a:lnSpc>
                <a:spcPct val="150000"/>
              </a:lnSpc>
            </a:pPr>
            <a:r>
              <a:rPr lang="fr-FR" b="1" dirty="0">
                <a:solidFill>
                  <a:prstClr val="black"/>
                </a:solidFill>
                <a:latin typeface="Verdana" panose="020B0604030504040204" pitchFamily="34" charset="0"/>
                <a:ea typeface="Verdana" panose="020B0604030504040204" pitchFamily="34" charset="0"/>
              </a:rPr>
              <a:t>3.3.3.	L’exposé </a:t>
            </a:r>
          </a:p>
          <a:p>
            <a:pPr marL="285750" indent="-285750" algn="just">
              <a:lnSpc>
                <a:spcPct val="150000"/>
              </a:lnSpc>
              <a:buFont typeface="Wingdings" panose="05000000000000000000" pitchFamily="2" charset="2"/>
              <a:buChar char="Ø"/>
            </a:pPr>
            <a:r>
              <a:rPr lang="fr-FR" i="1" dirty="0">
                <a:solidFill>
                  <a:prstClr val="black"/>
                </a:solidFill>
                <a:latin typeface="Verdana" panose="020B0604030504040204" pitchFamily="34" charset="0"/>
                <a:ea typeface="Verdana" panose="020B0604030504040204" pitchFamily="34" charset="0"/>
              </a:rPr>
              <a:t>En général, on retrouve deux parties dans la présentation de la soutenance : l’exposé et les questions.</a:t>
            </a:r>
          </a:p>
          <a:p>
            <a:pPr marL="285750" indent="-285750" algn="just">
              <a:lnSpc>
                <a:spcPct val="150000"/>
              </a:lnSpc>
              <a:buFont typeface="Wingdings" panose="05000000000000000000" pitchFamily="2" charset="2"/>
              <a:buChar char="Ø"/>
            </a:pPr>
            <a:r>
              <a:rPr lang="fr-FR" i="1" dirty="0">
                <a:solidFill>
                  <a:prstClr val="black"/>
                </a:solidFill>
                <a:latin typeface="Verdana" panose="020B0604030504040204" pitchFamily="34" charset="0"/>
                <a:ea typeface="Verdana" panose="020B0604030504040204" pitchFamily="34" charset="0"/>
              </a:rPr>
              <a:t>Dans cette partie, vous devez présenter votre travail pendant </a:t>
            </a:r>
            <a:r>
              <a:rPr lang="fr-FR" b="1" i="1" dirty="0">
                <a:solidFill>
                  <a:prstClr val="black"/>
                </a:solidFill>
                <a:latin typeface="Verdana" panose="020B0604030504040204" pitchFamily="34" charset="0"/>
                <a:ea typeface="Verdana" panose="020B0604030504040204" pitchFamily="34" charset="0"/>
              </a:rPr>
              <a:t>10 à </a:t>
            </a:r>
            <a:r>
              <a:rPr lang="fr-FR" b="1" i="1" dirty="0" smtClean="0">
                <a:solidFill>
                  <a:prstClr val="black"/>
                </a:solidFill>
                <a:latin typeface="Verdana" panose="020B0604030504040204" pitchFamily="34" charset="0"/>
                <a:ea typeface="Verdana" panose="020B0604030504040204" pitchFamily="34" charset="0"/>
              </a:rPr>
              <a:t>15 </a:t>
            </a:r>
            <a:r>
              <a:rPr lang="fr-FR" b="1" i="1" dirty="0">
                <a:solidFill>
                  <a:prstClr val="black"/>
                </a:solidFill>
                <a:latin typeface="Verdana" panose="020B0604030504040204" pitchFamily="34" charset="0"/>
                <a:ea typeface="Verdana" panose="020B0604030504040204" pitchFamily="34" charset="0"/>
              </a:rPr>
              <a:t>minutes </a:t>
            </a:r>
            <a:r>
              <a:rPr lang="fr-FR" i="1" dirty="0">
                <a:solidFill>
                  <a:prstClr val="black"/>
                </a:solidFill>
                <a:latin typeface="Verdana" panose="020B0604030504040204" pitchFamily="34" charset="0"/>
                <a:ea typeface="Verdana" panose="020B0604030504040204" pitchFamily="34" charset="0"/>
              </a:rPr>
              <a:t>(en fonction des établissements).</a:t>
            </a:r>
          </a:p>
          <a:p>
            <a:pPr marL="285750" indent="-285750" algn="just">
              <a:lnSpc>
                <a:spcPct val="150000"/>
              </a:lnSpc>
              <a:buFont typeface="Wingdings" panose="05000000000000000000" pitchFamily="2" charset="2"/>
              <a:buChar char="Ø"/>
            </a:pPr>
            <a:r>
              <a:rPr lang="fr-FR" i="1" dirty="0">
                <a:solidFill>
                  <a:prstClr val="black"/>
                </a:solidFill>
                <a:latin typeface="Verdana" panose="020B0604030504040204" pitchFamily="34" charset="0"/>
                <a:ea typeface="Verdana" panose="020B0604030504040204" pitchFamily="34" charset="0"/>
              </a:rPr>
              <a:t>Il est donc important de rester </a:t>
            </a:r>
            <a:r>
              <a:rPr lang="fr-FR" b="1" i="1" dirty="0">
                <a:solidFill>
                  <a:prstClr val="black"/>
                </a:solidFill>
                <a:latin typeface="Verdana" panose="020B0604030504040204" pitchFamily="34" charset="0"/>
                <a:ea typeface="Verdana" panose="020B0604030504040204" pitchFamily="34" charset="0"/>
              </a:rPr>
              <a:t>synthétique</a:t>
            </a:r>
            <a:r>
              <a:rPr lang="fr-FR" i="1" dirty="0">
                <a:solidFill>
                  <a:prstClr val="black"/>
                </a:solidFill>
                <a:latin typeface="Verdana" panose="020B0604030504040204" pitchFamily="34" charset="0"/>
                <a:ea typeface="Verdana" panose="020B0604030504040204" pitchFamily="34" charset="0"/>
              </a:rPr>
              <a:t> et de se concentrer sur l’essentiel. Vous parlerez ainsi du </a:t>
            </a:r>
            <a:r>
              <a:rPr lang="fr-FR" i="1" u="sng" dirty="0">
                <a:solidFill>
                  <a:prstClr val="black"/>
                </a:solidFill>
                <a:latin typeface="Verdana" panose="020B0604030504040204" pitchFamily="34" charset="0"/>
                <a:ea typeface="Verdana" panose="020B0604030504040204" pitchFamily="34" charset="0"/>
              </a:rPr>
              <a:t>choix de votre sujet </a:t>
            </a:r>
            <a:r>
              <a:rPr lang="fr-FR" i="1" dirty="0">
                <a:solidFill>
                  <a:prstClr val="black"/>
                </a:solidFill>
                <a:latin typeface="Verdana" panose="020B0604030504040204" pitchFamily="34" charset="0"/>
                <a:ea typeface="Verdana" panose="020B0604030504040204" pitchFamily="34" charset="0"/>
              </a:rPr>
              <a:t>et de votre </a:t>
            </a:r>
            <a:r>
              <a:rPr lang="fr-FR" i="1" u="sng" dirty="0">
                <a:solidFill>
                  <a:prstClr val="black"/>
                </a:solidFill>
                <a:latin typeface="Verdana" panose="020B0604030504040204" pitchFamily="34" charset="0"/>
                <a:ea typeface="Verdana" panose="020B0604030504040204" pitchFamily="34" charset="0"/>
              </a:rPr>
              <a:t>problématique</a:t>
            </a:r>
            <a:r>
              <a:rPr lang="fr-FR" i="1" dirty="0">
                <a:solidFill>
                  <a:prstClr val="black"/>
                </a:solidFill>
                <a:latin typeface="Verdana" panose="020B0604030504040204" pitchFamily="34" charset="0"/>
                <a:ea typeface="Verdana" panose="020B0604030504040204" pitchFamily="34" charset="0"/>
              </a:rPr>
              <a:t>, des </a:t>
            </a:r>
            <a:r>
              <a:rPr lang="fr-FR" i="1" u="sng" dirty="0">
                <a:solidFill>
                  <a:prstClr val="black"/>
                </a:solidFill>
                <a:latin typeface="Verdana" panose="020B0604030504040204" pitchFamily="34" charset="0"/>
                <a:ea typeface="Verdana" panose="020B0604030504040204" pitchFamily="34" charset="0"/>
              </a:rPr>
              <a:t>méthodes de recherches </a:t>
            </a:r>
            <a:r>
              <a:rPr lang="fr-FR" i="1" dirty="0">
                <a:solidFill>
                  <a:prstClr val="black"/>
                </a:solidFill>
                <a:latin typeface="Verdana" panose="020B0604030504040204" pitchFamily="34" charset="0"/>
                <a:ea typeface="Verdana" panose="020B0604030504040204" pitchFamily="34" charset="0"/>
              </a:rPr>
              <a:t>utilisées, des réponses apportées et des questions en suspens.</a:t>
            </a:r>
          </a:p>
          <a:p>
            <a:pPr marL="285750" indent="-285750" algn="just">
              <a:lnSpc>
                <a:spcPct val="150000"/>
              </a:lnSpc>
              <a:buFont typeface="Wingdings" panose="05000000000000000000" pitchFamily="2" charset="2"/>
              <a:buChar char="Ø"/>
            </a:pPr>
            <a:r>
              <a:rPr lang="fr-FR" i="1" dirty="0">
                <a:solidFill>
                  <a:prstClr val="black"/>
                </a:solidFill>
                <a:latin typeface="Verdana" panose="020B0604030504040204" pitchFamily="34" charset="0"/>
                <a:ea typeface="Verdana" panose="020B0604030504040204" pitchFamily="34" charset="0"/>
              </a:rPr>
              <a:t>Faites attention à rester concis et clair. Plus vous serez compréhensible et plus vous vous faciliterez la tâche pour la deuxième partie de la soutenance.</a:t>
            </a:r>
          </a:p>
          <a:p>
            <a:pPr marL="285750" indent="-285750" algn="just">
              <a:lnSpc>
                <a:spcPct val="150000"/>
              </a:lnSpc>
              <a:buFont typeface="Wingdings" panose="05000000000000000000" pitchFamily="2" charset="2"/>
              <a:buChar char="Ø"/>
            </a:pPr>
            <a:r>
              <a:rPr lang="fr-FR" i="1" dirty="0">
                <a:solidFill>
                  <a:prstClr val="black"/>
                </a:solidFill>
                <a:latin typeface="Verdana" panose="020B0604030504040204" pitchFamily="34" charset="0"/>
                <a:ea typeface="Verdana" panose="020B0604030504040204" pitchFamily="34" charset="0"/>
              </a:rPr>
              <a:t>Ne présentez pas </a:t>
            </a:r>
            <a:r>
              <a:rPr lang="fr-FR" i="1" u="sng" dirty="0">
                <a:solidFill>
                  <a:prstClr val="black"/>
                </a:solidFill>
                <a:latin typeface="Verdana" panose="020B0604030504040204" pitchFamily="34" charset="0"/>
                <a:ea typeface="Verdana" panose="020B0604030504040204" pitchFamily="34" charset="0"/>
              </a:rPr>
              <a:t>le plan de votre mémoire</a:t>
            </a:r>
            <a:r>
              <a:rPr lang="fr-FR" i="1" dirty="0">
                <a:solidFill>
                  <a:prstClr val="black"/>
                </a:solidFill>
                <a:latin typeface="Verdana" panose="020B0604030504040204" pitchFamily="34" charset="0"/>
                <a:ea typeface="Verdana" panose="020B0604030504040204" pitchFamily="34" charset="0"/>
              </a:rPr>
              <a:t>, mais plutôt une synthèse de la démarche et des résultats obtenus.</a:t>
            </a:r>
          </a:p>
        </p:txBody>
      </p:sp>
      <p:sp>
        <p:nvSpPr>
          <p:cNvPr id="4" name="AutoShape 5">
            <a:extLst>
              <a:ext uri="{FF2B5EF4-FFF2-40B4-BE49-F238E27FC236}">
                <a16:creationId xmlns:a16="http://schemas.microsoft.com/office/drawing/2014/main" xmlns="" id="{62D5018C-E16D-4DD7-A285-81D0F28C4503}"/>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EXPOSÉ ORAL ET SOUTENANCE</a:t>
            </a:r>
            <a:endParaRPr lang="fr-FR" sz="2000" kern="0" dirty="0">
              <a:solidFill>
                <a:prstClr val="whit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56144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xmlns=""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xmlns="" id="{C322EE6E-FBF7-49F7-ACC3-EDAAB63211D6}"/>
              </a:ext>
            </a:extLst>
          </p:cNvPr>
          <p:cNvSpPr/>
          <p:nvPr/>
        </p:nvSpPr>
        <p:spPr>
          <a:xfrm>
            <a:off x="139148" y="642639"/>
            <a:ext cx="11913704" cy="2308324"/>
          </a:xfrm>
          <a:prstGeom prst="rect">
            <a:avLst/>
          </a:prstGeom>
        </p:spPr>
        <p:txBody>
          <a:bodyPr wrap="square">
            <a:spAutoFit/>
          </a:bodyPr>
          <a:lstStyle/>
          <a:p>
            <a:pPr marL="342900" lvl="0" indent="-342900">
              <a:lnSpc>
                <a:spcPct val="150000"/>
              </a:lnSpc>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Un mémoire soulève une problématique et tente d’y répondre.</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Ainsi, la manière de poser le problème implique la manière de le résoudre.</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Le mémoire est destiné à être lu, c’est-à-dire que contrairement à la soutenance, le lecteur a la possibilité de revenir en arrière pour réfléchir au plan, chercher une information, vérifier un calcul.</a:t>
            </a:r>
            <a:endParaRPr lang="fr-FR" dirty="0">
              <a:latin typeface="Verdana" panose="020B0604030504040204" pitchFamily="34" charset="0"/>
              <a:ea typeface="Verdana" panose="020B0604030504040204" pitchFamily="34" charset="0"/>
              <a:cs typeface="Times New Roman" panose="02020603050405020304" pitchFamily="18" charset="0"/>
            </a:endParaRPr>
          </a:p>
          <a:p>
            <a:r>
              <a:rPr lang="fr-FR" dirty="0">
                <a:solidFill>
                  <a:srgbClr val="000000"/>
                </a:solidFill>
                <a:latin typeface="Verdana" panose="020B0604030504040204" pitchFamily="34" charset="0"/>
                <a:ea typeface="Verdana" panose="020B0604030504040204" pitchFamily="34" charset="0"/>
              </a:rPr>
              <a:t>Par ailleurs, il est important de rappeler qu’il très difficile de tromper un lecteur attentif dans sa lecture.</a:t>
            </a:r>
            <a:endParaRPr lang="fr-FR" dirty="0">
              <a:latin typeface="Verdana" panose="020B060403050404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xmlns="" id="{40C1A62A-4C7A-4D2E-8A2A-8A0645EEF772}"/>
              </a:ext>
            </a:extLst>
          </p:cNvPr>
          <p:cNvSpPr/>
          <p:nvPr/>
        </p:nvSpPr>
        <p:spPr>
          <a:xfrm>
            <a:off x="139148" y="2946952"/>
            <a:ext cx="4496744" cy="451790"/>
          </a:xfrm>
          <a:prstGeom prst="rect">
            <a:avLst/>
          </a:prstGeom>
        </p:spPr>
        <p:txBody>
          <a:bodyPr wrap="none">
            <a:spAutoFit/>
          </a:bodyPr>
          <a:lstStyle/>
          <a:p>
            <a:pPr lvl="1" algn="just">
              <a:lnSpc>
                <a:spcPct val="150000"/>
              </a:lnSpc>
              <a:spcAft>
                <a:spcPts val="1000"/>
              </a:spcAft>
            </a:pPr>
            <a:r>
              <a:rPr lang="fr-FR"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1.1. La structure de mémoire </a:t>
            </a:r>
            <a:endParaRPr lang="fr-FR" sz="1600"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95D87CE3-EE3C-49EA-AFDD-C6F1A989B0A0}"/>
              </a:ext>
            </a:extLst>
          </p:cNvPr>
          <p:cNvSpPr/>
          <p:nvPr/>
        </p:nvSpPr>
        <p:spPr>
          <a:xfrm>
            <a:off x="119270" y="3429000"/>
            <a:ext cx="11913704" cy="2113784"/>
          </a:xfrm>
          <a:prstGeom prst="rect">
            <a:avLst/>
          </a:prstGeom>
        </p:spPr>
        <p:txBody>
          <a:bodyPr wrap="square">
            <a:spAutoFit/>
          </a:bodyPr>
          <a:lstStyle/>
          <a:p>
            <a:pPr marL="342900" lvl="0" indent="-342900" algn="just">
              <a:lnSpc>
                <a:spcPct val="150000"/>
              </a:lnSpc>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Le titre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Le titre doit indiquer brièvement le contenu du mémoire.</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Il faut préciser que le mémoire est soumis dans le cadre du votre programme, le nom des universités et la date.</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Il faut mentionner votre nom et nom de directeur de mémoire. </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22534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1000"/>
                                        <p:tgtEl>
                                          <p:spTgt spid="5">
                                            <p:txEl>
                                              <p:pRg st="0" end="0"/>
                                            </p:txEl>
                                          </p:spTgt>
                                        </p:tgtEl>
                                      </p:cBhvr>
                                    </p:animEffect>
                                    <p:anim calcmode="lin" valueType="num">
                                      <p:cBhvr>
                                        <p:cTn id="4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animEffect transition="in" filter="fade">
                                      <p:cBhvr>
                                        <p:cTn id="49" dur="1000"/>
                                        <p:tgtEl>
                                          <p:spTgt spid="5">
                                            <p:txEl>
                                              <p:pRg st="1" end="1"/>
                                            </p:txEl>
                                          </p:spTgt>
                                        </p:tgtEl>
                                      </p:cBhvr>
                                    </p:animEffect>
                                    <p:anim calcmode="lin" valueType="num">
                                      <p:cBhvr>
                                        <p:cTn id="5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2" end="2"/>
                                            </p:txEl>
                                          </p:spTgt>
                                        </p:tgtEl>
                                        <p:attrNameLst>
                                          <p:attrName>style.visibility</p:attrName>
                                        </p:attrNameLst>
                                      </p:cBhvr>
                                      <p:to>
                                        <p:strVal val="visible"/>
                                      </p:to>
                                    </p:set>
                                    <p:animEffect transition="in" filter="fade">
                                      <p:cBhvr>
                                        <p:cTn id="56" dur="1000"/>
                                        <p:tgtEl>
                                          <p:spTgt spid="5">
                                            <p:txEl>
                                              <p:pRg st="2" end="2"/>
                                            </p:txEl>
                                          </p:spTgt>
                                        </p:tgtEl>
                                      </p:cBhvr>
                                    </p:animEffect>
                                    <p:anim calcmode="lin" valueType="num">
                                      <p:cBhvr>
                                        <p:cTn id="5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3" end="3"/>
                                            </p:txEl>
                                          </p:spTgt>
                                        </p:tgtEl>
                                        <p:attrNameLst>
                                          <p:attrName>style.visibility</p:attrName>
                                        </p:attrNameLst>
                                      </p:cBhvr>
                                      <p:to>
                                        <p:strVal val="visible"/>
                                      </p:to>
                                    </p:set>
                                    <p:animEffect transition="in" filter="fade">
                                      <p:cBhvr>
                                        <p:cTn id="63" dur="1000"/>
                                        <p:tgtEl>
                                          <p:spTgt spid="5">
                                            <p:txEl>
                                              <p:pRg st="3" end="3"/>
                                            </p:txEl>
                                          </p:spTgt>
                                        </p:tgtEl>
                                      </p:cBhvr>
                                    </p:animEffect>
                                    <p:anim calcmode="lin" valueType="num">
                                      <p:cBhvr>
                                        <p:cTn id="6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5C24B8B-DD43-4814-B5D3-C242D60DC21F}"/>
              </a:ext>
            </a:extLst>
          </p:cNvPr>
          <p:cNvSpPr/>
          <p:nvPr/>
        </p:nvSpPr>
        <p:spPr>
          <a:xfrm>
            <a:off x="119270" y="642639"/>
            <a:ext cx="11913704" cy="5853269"/>
          </a:xfrm>
          <a:prstGeom prst="rect">
            <a:avLst/>
          </a:prstGeom>
        </p:spPr>
        <p:txBody>
          <a:bodyPr wrap="square">
            <a:spAutoFit/>
          </a:bodyPr>
          <a:lstStyle/>
          <a:p>
            <a:pPr algn="just">
              <a:lnSpc>
                <a:spcPct val="150000"/>
              </a:lnSpc>
            </a:pPr>
            <a:r>
              <a:rPr lang="fr-FR" dirty="0">
                <a:solidFill>
                  <a:prstClr val="black"/>
                </a:solidFill>
                <a:latin typeface="Verdana" panose="020B0604030504040204" pitchFamily="34" charset="0"/>
                <a:ea typeface="Verdana" panose="020B0604030504040204" pitchFamily="34" charset="0"/>
              </a:rPr>
              <a:t>• </a:t>
            </a:r>
            <a:r>
              <a:rPr lang="fr-FR" b="1" dirty="0">
                <a:solidFill>
                  <a:prstClr val="black"/>
                </a:solidFill>
                <a:latin typeface="Verdana" panose="020B0604030504040204" pitchFamily="34" charset="0"/>
                <a:ea typeface="Verdana" panose="020B0604030504040204" pitchFamily="34" charset="0"/>
              </a:rPr>
              <a:t>Des conseils pour la soutenance d’un mémoire</a:t>
            </a:r>
          </a:p>
          <a:p>
            <a:pPr algn="just">
              <a:lnSpc>
                <a:spcPct val="150000"/>
              </a:lnSpc>
            </a:pPr>
            <a:r>
              <a:rPr lang="fr-FR" dirty="0">
                <a:solidFill>
                  <a:prstClr val="black"/>
                </a:solidFill>
                <a:latin typeface="Verdana" panose="020B0604030504040204" pitchFamily="34" charset="0"/>
                <a:ea typeface="Verdana" panose="020B0604030504040204" pitchFamily="34" charset="0"/>
              </a:rPr>
              <a:t>1. Il ne faut pas tout dire : c’est une synthèse et non pas une version orale de votre mémoire ou de votre thèse.</a:t>
            </a:r>
          </a:p>
          <a:p>
            <a:pPr algn="just">
              <a:lnSpc>
                <a:spcPct val="150000"/>
              </a:lnSpc>
            </a:pPr>
            <a:r>
              <a:rPr lang="fr-FR" dirty="0">
                <a:solidFill>
                  <a:prstClr val="black"/>
                </a:solidFill>
                <a:latin typeface="Verdana" panose="020B0604030504040204" pitchFamily="34" charset="0"/>
                <a:ea typeface="Verdana" panose="020B0604030504040204" pitchFamily="34" charset="0"/>
              </a:rPr>
              <a:t>2. Être honnête : si vous ne connaissez pas la réponse à certaines questions dites-le.</a:t>
            </a:r>
          </a:p>
          <a:p>
            <a:pPr algn="just">
              <a:lnSpc>
                <a:spcPct val="150000"/>
              </a:lnSpc>
            </a:pPr>
            <a:r>
              <a:rPr lang="fr-FR" dirty="0">
                <a:solidFill>
                  <a:prstClr val="black"/>
                </a:solidFill>
                <a:latin typeface="Verdana" panose="020B0604030504040204" pitchFamily="34" charset="0"/>
                <a:ea typeface="Verdana" panose="020B0604030504040204" pitchFamily="34" charset="0"/>
              </a:rPr>
              <a:t>3. Contrôler votre temps : il est important que vous sachiez combien de temps environ vous passerez sur chaque sous-partie. Entraînez-vous !</a:t>
            </a:r>
          </a:p>
          <a:p>
            <a:pPr algn="just">
              <a:lnSpc>
                <a:spcPct val="150000"/>
              </a:lnSpc>
            </a:pPr>
            <a:r>
              <a:rPr lang="fr-FR" dirty="0">
                <a:solidFill>
                  <a:prstClr val="black"/>
                </a:solidFill>
                <a:latin typeface="Verdana" panose="020B0604030504040204" pitchFamily="34" charset="0"/>
                <a:ea typeface="Verdana" panose="020B0604030504040204" pitchFamily="34" charset="0"/>
              </a:rPr>
              <a:t>4. Rendez vos supports vivants et ne vous contentez pas de lire : regardez le jury et respirez calmement. Cela donnera un sentiment de contrôle et de maîtrise.</a:t>
            </a:r>
          </a:p>
          <a:p>
            <a:pPr algn="just">
              <a:lnSpc>
                <a:spcPct val="150000"/>
              </a:lnSpc>
            </a:pPr>
            <a:r>
              <a:rPr lang="fr-FR" dirty="0">
                <a:solidFill>
                  <a:prstClr val="black"/>
                </a:solidFill>
                <a:latin typeface="Verdana" panose="020B0604030504040204" pitchFamily="34" charset="0"/>
                <a:ea typeface="Verdana" panose="020B0604030504040204" pitchFamily="34" charset="0"/>
              </a:rPr>
              <a:t>5. Soyez critique envers vous-même : il s’est écoulé du temps entre la rédaction de votre mémoire et sa soutenance et peut-être que vous avez relevé des incohérences ou de nouvelles conclusions. N’hésitez pas à en parler au jury.</a:t>
            </a:r>
          </a:p>
          <a:p>
            <a:pPr algn="just">
              <a:lnSpc>
                <a:spcPct val="150000"/>
              </a:lnSpc>
            </a:pPr>
            <a:r>
              <a:rPr lang="fr-FR" dirty="0">
                <a:solidFill>
                  <a:prstClr val="black"/>
                </a:solidFill>
                <a:latin typeface="Verdana" panose="020B0604030504040204" pitchFamily="34" charset="0"/>
                <a:ea typeface="Verdana" panose="020B0604030504040204" pitchFamily="34" charset="0"/>
              </a:rPr>
              <a:t>6. Renseignez-vous sur les règles autour de la soutenance de mémoire dans votre établissement afin d’éviter les mauvaises surprises.</a:t>
            </a:r>
          </a:p>
          <a:p>
            <a:pPr algn="just">
              <a:lnSpc>
                <a:spcPct val="150000"/>
              </a:lnSpc>
            </a:pPr>
            <a:r>
              <a:rPr lang="fr-FR" dirty="0">
                <a:solidFill>
                  <a:prstClr val="black"/>
                </a:solidFill>
                <a:latin typeface="Verdana" panose="020B0604030504040204" pitchFamily="34" charset="0"/>
                <a:ea typeface="Verdana" panose="020B0604030504040204" pitchFamily="34" charset="0"/>
              </a:rPr>
              <a:t>7. Faites relire et corriger le texte de votre PowerPoint, car il faut absolument éviter les fautes.</a:t>
            </a:r>
          </a:p>
        </p:txBody>
      </p:sp>
      <p:sp>
        <p:nvSpPr>
          <p:cNvPr id="4" name="AutoShape 5">
            <a:extLst>
              <a:ext uri="{FF2B5EF4-FFF2-40B4-BE49-F238E27FC236}">
                <a16:creationId xmlns:a16="http://schemas.microsoft.com/office/drawing/2014/main" xmlns="" id="{3F90DE94-A279-4616-BE8B-C5570448F74A}"/>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03 :</a:t>
            </a:r>
            <a:r>
              <a:rPr lang="fr-FR" sz="2000" b="1" kern="0" dirty="0">
                <a:solidFill>
                  <a:prstClr val="white"/>
                </a:solidFill>
                <a:latin typeface="Verdana" panose="020B0604030504040204" pitchFamily="34" charset="0"/>
                <a:ea typeface="Verdana" panose="020B0604030504040204" pitchFamily="34" charset="0"/>
                <a:cs typeface="Verdana" panose="020B0604030504040204" pitchFamily="34" charset="0"/>
              </a:rPr>
              <a:t> </a:t>
            </a:r>
            <a:r>
              <a:rPr lang="fr-FR" sz="2000" b="1" i="1" kern="0" dirty="0">
                <a:solidFill>
                  <a:prstClr val="white"/>
                </a:solidFill>
                <a:latin typeface="Verdana" panose="020B0604030504040204" pitchFamily="34" charset="0"/>
                <a:ea typeface="Verdana" panose="020B0604030504040204" pitchFamily="34" charset="0"/>
              </a:rPr>
              <a:t>EXPOSÉ ORAL ET SOUTENANCE</a:t>
            </a:r>
            <a:endParaRPr lang="fr-FR" sz="2000" kern="0" dirty="0">
              <a:solidFill>
                <a:prstClr val="whit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410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xmlns=""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xmlns="" id="{341956D5-77D6-4F82-927F-6597C660D793}"/>
              </a:ext>
            </a:extLst>
          </p:cNvPr>
          <p:cNvSpPr/>
          <p:nvPr/>
        </p:nvSpPr>
        <p:spPr>
          <a:xfrm>
            <a:off x="119270" y="642639"/>
            <a:ext cx="11913704" cy="5853269"/>
          </a:xfrm>
          <a:prstGeom prst="rect">
            <a:avLst/>
          </a:prstGeom>
        </p:spPr>
        <p:txBody>
          <a:bodyPr wrap="square">
            <a:spAutoFit/>
          </a:bodyPr>
          <a:lstStyle/>
          <a:p>
            <a:pPr marL="342900" lvl="0" indent="-342900" algn="just">
              <a:lnSpc>
                <a:spcPct val="150000"/>
              </a:lnSpc>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Les remerciements :</a:t>
            </a:r>
            <a:endParaRPr lang="fr-FR"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dirty="0">
                <a:latin typeface="Verdana" panose="020B0604030504040204" pitchFamily="34" charset="0"/>
                <a:ea typeface="Verdana" panose="020B0604030504040204" pitchFamily="34" charset="0"/>
                <a:cs typeface="Times New Roman" panose="02020603050405020304" pitchFamily="18" charset="0"/>
              </a:rPr>
              <a:t>Cette section comporte les noms des personnes qui ont aidé le candidat à rédiger le mémoire.</a:t>
            </a:r>
          </a:p>
          <a:p>
            <a:pPr marL="342900" lvl="0" indent="-342900" algn="just">
              <a:lnSpc>
                <a:spcPct val="150000"/>
              </a:lnSpc>
              <a:spcAft>
                <a:spcPts val="0"/>
              </a:spcAft>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Le résumé (1 page)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Bref exposé du sujet traité, des objectifs visés, des hypothèses émises, des méthodes expérimentales utilisées et de l'analyse des résultats obtenus.</a:t>
            </a: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Présentation des principales conclusions de la recherche</a:t>
            </a:r>
          </a:p>
          <a:p>
            <a:pPr marL="342900" lvl="0" indent="-342900" algn="just">
              <a:lnSpc>
                <a:spcPct val="150000"/>
              </a:lnSpc>
              <a:spcAft>
                <a:spcPts val="0"/>
              </a:spcAft>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Abstract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Traduction en Anglais du résumé</a:t>
            </a:r>
          </a:p>
          <a:p>
            <a:pPr marL="342900" lvl="0" indent="-342900" algn="just">
              <a:lnSpc>
                <a:spcPct val="150000"/>
              </a:lnSpc>
              <a:spcAft>
                <a:spcPts val="0"/>
              </a:spcAft>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 </a:t>
            </a:r>
            <a:r>
              <a:rPr lang="ar-SA" b="1" i="1" dirty="0">
                <a:latin typeface="Verdana" panose="020B0604030504040204" pitchFamily="34" charset="0"/>
                <a:ea typeface="Verdana" panose="020B0604030504040204" pitchFamily="34" charset="0"/>
                <a:cs typeface="Times New Roman" panose="02020603050405020304" pitchFamily="18" charset="0"/>
              </a:rPr>
              <a:t>الخلاصة </a:t>
            </a:r>
            <a:r>
              <a:rPr lang="fr-FR" b="1" i="1" dirty="0">
                <a:latin typeface="Verdana" panose="020B0604030504040204" pitchFamily="34" charset="0"/>
                <a:ea typeface="Verdana" panose="020B0604030504040204" pitchFamily="34" charset="0"/>
                <a:cs typeface="Times New Roman" panose="02020603050405020304" pitchFamily="18" charset="0"/>
              </a:rPr>
              <a:t>:</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Traduction en Arabe du résumé</a:t>
            </a:r>
          </a:p>
          <a:p>
            <a:pPr marL="342900" lvl="0" indent="-342900" algn="just">
              <a:lnSpc>
                <a:spcPct val="150000"/>
              </a:lnSpc>
              <a:spcAft>
                <a:spcPts val="0"/>
              </a:spcAft>
              <a:buFont typeface="Symbol" panose="05050102010706020507" pitchFamily="18"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La table des matières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Est paginée et détaillée avec des niveaux.</a:t>
            </a:r>
          </a:p>
          <a:p>
            <a:pPr marL="285750" lvl="0" indent="-285750" algn="just">
              <a:lnSpc>
                <a:spcPct val="150000"/>
              </a:lnSpc>
              <a:buFont typeface="Arial" panose="020B0604020202020204" pitchFamily="34" charset="0"/>
              <a:buChar char="•"/>
            </a:pPr>
            <a:r>
              <a:rPr lang="fr-FR" b="1" i="1" dirty="0">
                <a:latin typeface="Verdana" panose="020B0604030504040204" pitchFamily="34" charset="0"/>
                <a:ea typeface="Verdana" panose="020B0604030504040204" pitchFamily="34" charset="0"/>
              </a:rPr>
              <a:t>List des figures :</a:t>
            </a:r>
            <a:endParaRPr lang="fr-FR" dirty="0">
              <a:latin typeface="Verdana" panose="020B0604030504040204" pitchFamily="34" charset="0"/>
              <a:ea typeface="Verdana" panose="020B0604030504040204" pitchFamily="34" charset="0"/>
            </a:endParaRP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Détails de toutes les figures (numérotation et titre)</a:t>
            </a:r>
          </a:p>
        </p:txBody>
      </p:sp>
    </p:spTree>
    <p:extLst>
      <p:ext uri="{BB962C8B-B14F-4D97-AF65-F5344CB8AC3E}">
        <p14:creationId xmlns:p14="http://schemas.microsoft.com/office/powerpoint/2010/main" val="103837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Effect transition="in" filter="fade">
                                      <p:cBhvr>
                                        <p:cTn id="73" dur="1000"/>
                                        <p:tgtEl>
                                          <p:spTgt spid="3">
                                            <p:txEl>
                                              <p:pRg st="10" end="10"/>
                                            </p:txEl>
                                          </p:spTgt>
                                        </p:tgtEl>
                                      </p:cBhvr>
                                    </p:animEffect>
                                    <p:anim calcmode="lin" valueType="num">
                                      <p:cBhvr>
                                        <p:cTn id="7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3">
                                            <p:txEl>
                                              <p:pRg st="11" end="11"/>
                                            </p:txEl>
                                          </p:spTgt>
                                        </p:tgtEl>
                                        <p:attrNameLst>
                                          <p:attrName>style.visibility</p:attrName>
                                        </p:attrNameLst>
                                      </p:cBhvr>
                                      <p:to>
                                        <p:strVal val="visible"/>
                                      </p:to>
                                    </p:set>
                                    <p:animEffect transition="in" filter="fade">
                                      <p:cBhvr>
                                        <p:cTn id="80" dur="1000"/>
                                        <p:tgtEl>
                                          <p:spTgt spid="3">
                                            <p:txEl>
                                              <p:pRg st="11" end="11"/>
                                            </p:txEl>
                                          </p:spTgt>
                                        </p:tgtEl>
                                      </p:cBhvr>
                                    </p:animEffect>
                                    <p:anim calcmode="lin" valueType="num">
                                      <p:cBhvr>
                                        <p:cTn id="8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Effect transition="in" filter="fade">
                                      <p:cBhvr>
                                        <p:cTn id="85" dur="1000"/>
                                        <p:tgtEl>
                                          <p:spTgt spid="3">
                                            <p:txEl>
                                              <p:pRg st="12" end="12"/>
                                            </p:txEl>
                                          </p:spTgt>
                                        </p:tgtEl>
                                      </p:cBhvr>
                                    </p:animEffect>
                                    <p:anim calcmode="lin" valueType="num">
                                      <p:cBhvr>
                                        <p:cTn id="8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xmlns=""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xmlns="" id="{03262BF7-9157-410E-B9E9-210D7C273DD9}"/>
              </a:ext>
            </a:extLst>
          </p:cNvPr>
          <p:cNvSpPr/>
          <p:nvPr/>
        </p:nvSpPr>
        <p:spPr>
          <a:xfrm>
            <a:off x="119270" y="642639"/>
            <a:ext cx="11913704" cy="6268767"/>
          </a:xfrm>
          <a:prstGeom prst="rect">
            <a:avLst/>
          </a:prstGeom>
        </p:spPr>
        <p:txBody>
          <a:bodyPr wrap="square">
            <a:spAutoFit/>
          </a:bodyPr>
          <a:lstStyle/>
          <a:p>
            <a:pPr marL="342900" lvl="0" indent="-342900" algn="just">
              <a:lnSpc>
                <a:spcPct val="150000"/>
              </a:lnSpc>
              <a:buFont typeface="Symbol" panose="05050102010706020507" pitchFamily="18" charset="2"/>
              <a:buChar char=""/>
            </a:pPr>
            <a:r>
              <a:rPr lang="fr-FR"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Liste des tableaux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dirty="0">
                <a:latin typeface="Verdana" panose="020B0604030504040204" pitchFamily="34" charset="0"/>
                <a:ea typeface="Verdana" panose="020B0604030504040204" pitchFamily="34" charset="0"/>
                <a:cs typeface="Times New Roman" panose="02020603050405020304" pitchFamily="18" charset="0"/>
              </a:rPr>
              <a:t>Détails de toutes les tableaux (numérotation et titre)</a:t>
            </a:r>
          </a:p>
          <a:p>
            <a:pPr marL="342900" lvl="0" indent="-342900">
              <a:lnSpc>
                <a:spcPct val="150000"/>
              </a:lnSpc>
              <a:spcAft>
                <a:spcPts val="0"/>
              </a:spcAft>
              <a:buFont typeface="Symbol" panose="05050102010706020507" pitchFamily="18" charset="2"/>
              <a:buChar char=""/>
            </a:pPr>
            <a:r>
              <a:rPr lang="fr-FR"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Introduction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fr-FR"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Problématique :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Définition des grandes questions posées par le sujet. Ce sont celles auxquelles vous allez chercher à répondre.</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Délimitation du champ de l'étude. Ce que vous ne traiterez pas. Ce que l'on ne pourra pas vous reprocher de ne pas avoir traité.</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Contraintes pratiques rencontrées</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fr-FR" b="1" i="1" dirty="0">
                <a:latin typeface="Verdana" panose="020B0604030504040204" pitchFamily="34" charset="0"/>
                <a:ea typeface="Verdana" panose="020B0604030504040204" pitchFamily="34" charset="0"/>
                <a:cs typeface="Times New Roman" panose="02020603050405020304" pitchFamily="18" charset="0"/>
              </a:rPr>
              <a:t>Motivation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Motivation pour le choix du sujet</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Intérêt du sujet</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fr-FR" b="1" i="1" dirty="0">
                <a:solidFill>
                  <a:srgbClr val="000000"/>
                </a:solidFill>
                <a:latin typeface="Verdana" panose="020B0604030504040204" pitchFamily="34" charset="0"/>
                <a:ea typeface="Verdana" panose="020B0604030504040204" pitchFamily="34" charset="0"/>
                <a:cs typeface="Times New Roman" panose="02020603050405020304" pitchFamily="18" charset="0"/>
              </a:rPr>
              <a:t>Objectives :</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Définition du but du travail</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Méthode pour la vérification et validation des objectifs</a:t>
            </a:r>
            <a:endParaRPr lang="fr-FR"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91271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1000"/>
                                        <p:tgtEl>
                                          <p:spTgt spid="3">
                                            <p:txEl>
                                              <p:pRg st="10" end="10"/>
                                            </p:txEl>
                                          </p:spTgt>
                                        </p:tgtEl>
                                      </p:cBhvr>
                                    </p:animEffect>
                                    <p:anim calcmode="lin" valueType="num">
                                      <p:cBhvr>
                                        <p:cTn id="6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xmlns=""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xmlns="" id="{F9C727E7-AE96-4050-8C61-0434D74832C0}"/>
              </a:ext>
            </a:extLst>
          </p:cNvPr>
          <p:cNvSpPr/>
          <p:nvPr/>
        </p:nvSpPr>
        <p:spPr>
          <a:xfrm>
            <a:off x="119270" y="642639"/>
            <a:ext cx="11913704" cy="5981509"/>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
            </a:pPr>
            <a:r>
              <a:rPr lang="fr-FR"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Contribution</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Description claire de la contribution de votre travail</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Environnement de stage (ou de travail)</a:t>
            </a:r>
            <a:endParaRPr lang="fr-FR"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150000"/>
              </a:lnSpc>
              <a:spcAft>
                <a:spcPts val="1000"/>
              </a:spcAft>
              <a:buFont typeface="Courier New" panose="02070309020205020404" pitchFamily="49" charset="0"/>
              <a:buChar char="o"/>
            </a:pPr>
            <a:r>
              <a:rPr lang="fr-FR" dirty="0">
                <a:solidFill>
                  <a:srgbClr val="000000"/>
                </a:solidFill>
                <a:latin typeface="Verdana" panose="020B0604030504040204" pitchFamily="34" charset="0"/>
                <a:ea typeface="Verdana" panose="020B0604030504040204" pitchFamily="34" charset="0"/>
                <a:cs typeface="Times New Roman" panose="02020603050405020304" pitchFamily="18" charset="0"/>
              </a:rPr>
              <a:t>Présentation en quelques lignes du lieu de stage ou de travail</a:t>
            </a:r>
          </a:p>
          <a:p>
            <a:pPr marL="285750" lvl="0" indent="-285750" algn="just">
              <a:lnSpc>
                <a:spcPct val="150000"/>
              </a:lnSpc>
              <a:buFont typeface="Wingdings" panose="05000000000000000000" pitchFamily="2" charset="2"/>
              <a:buChar char="Ø"/>
            </a:pPr>
            <a:r>
              <a:rPr lang="fr-FR" b="1" i="1" dirty="0">
                <a:latin typeface="Verdana" panose="020B0604030504040204" pitchFamily="34" charset="0"/>
                <a:ea typeface="Verdana" panose="020B0604030504040204" pitchFamily="34" charset="0"/>
              </a:rPr>
              <a:t>Les hypothèses :</a:t>
            </a:r>
            <a:endParaRPr lang="fr-FR" dirty="0">
              <a:latin typeface="Verdana" panose="020B0604030504040204" pitchFamily="34" charset="0"/>
              <a:ea typeface="Verdana" panose="020B0604030504040204" pitchFamily="34" charset="0"/>
            </a:endParaRPr>
          </a:p>
          <a:p>
            <a:pPr marL="285750" lvl="0" indent="-285750" algn="just">
              <a:lnSpc>
                <a:spcPct val="150000"/>
              </a:lnSpc>
              <a:buFont typeface="Arial" panose="020B0604020202020204" pitchFamily="34" charset="0"/>
              <a:buChar char="•"/>
            </a:pPr>
            <a:r>
              <a:rPr lang="fr-FR" b="1" i="1" dirty="0">
                <a:latin typeface="Verdana" panose="020B0604030504040204" pitchFamily="34" charset="0"/>
                <a:ea typeface="Verdana" panose="020B0604030504040204" pitchFamily="34" charset="0"/>
              </a:rPr>
              <a:t>Méthodologie :</a:t>
            </a:r>
            <a:endParaRPr lang="fr-FR" dirty="0">
              <a:latin typeface="Verdana" panose="020B0604030504040204" pitchFamily="34" charset="0"/>
              <a:ea typeface="Verdana" panose="020B0604030504040204" pitchFamily="34" charset="0"/>
            </a:endParaRPr>
          </a:p>
          <a:p>
            <a:pPr algn="just">
              <a:lnSpc>
                <a:spcPct val="150000"/>
              </a:lnSpc>
            </a:pPr>
            <a:r>
              <a:rPr lang="fr-FR" dirty="0">
                <a:latin typeface="Verdana" panose="020B0604030504040204" pitchFamily="34" charset="0"/>
                <a:ea typeface="Verdana" panose="020B0604030504040204" pitchFamily="34" charset="0"/>
              </a:rPr>
              <a:t>Présentation de la méthode/outil utilisés pour résoudre le problème posé</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Justification du choix de la méthode.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Description de la méthode.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Mise en œuvre des hypothèses.</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Description de la solution du problème.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Description des conditions expérimentales.</a:t>
            </a:r>
          </a:p>
          <a:p>
            <a:pPr marL="285750" lvl="0" indent="-285750" algn="just">
              <a:lnSpc>
                <a:spcPct val="150000"/>
              </a:lnSpc>
              <a:buFont typeface="Arial" panose="020B0604020202020204" pitchFamily="34" charset="0"/>
              <a:buChar char="•"/>
            </a:pPr>
            <a:r>
              <a:rPr lang="fr-FR" b="1" i="1" dirty="0">
                <a:latin typeface="Verdana" panose="020B0604030504040204" pitchFamily="34" charset="0"/>
                <a:ea typeface="Verdana" panose="020B0604030504040204" pitchFamily="34" charset="0"/>
              </a:rPr>
              <a:t>Etat de littérature spécialisé / Revue de la bibliographie/Travaux concernés :</a:t>
            </a:r>
            <a:endParaRPr lang="fr-FR" dirty="0">
              <a:latin typeface="Verdana" panose="020B0604030504040204" pitchFamily="34" charset="0"/>
              <a:ea typeface="Verdana" panose="020B0604030504040204" pitchFamily="34" charset="0"/>
            </a:endParaRPr>
          </a:p>
          <a:p>
            <a:pPr algn="just">
              <a:lnSpc>
                <a:spcPct val="150000"/>
              </a:lnSpc>
            </a:pPr>
            <a:r>
              <a:rPr lang="fr-FR" dirty="0">
                <a:latin typeface="Verdana" panose="020B0604030504040204" pitchFamily="34" charset="0"/>
                <a:ea typeface="Verdana" panose="020B0604030504040204" pitchFamily="34" charset="0"/>
              </a:rPr>
              <a:t>Ce chapitre doit être plus qu'une simple bibliographie :</a:t>
            </a:r>
          </a:p>
        </p:txBody>
      </p:sp>
    </p:spTree>
    <p:extLst>
      <p:ext uri="{BB962C8B-B14F-4D97-AF65-F5344CB8AC3E}">
        <p14:creationId xmlns:p14="http://schemas.microsoft.com/office/powerpoint/2010/main" val="377045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3">
                                            <p:txEl>
                                              <p:pRg st="13" end="13"/>
                                            </p:txEl>
                                          </p:spTgt>
                                        </p:tgtEl>
                                        <p:attrNameLst>
                                          <p:attrName>style.visibility</p:attrName>
                                        </p:attrNameLst>
                                      </p:cBhvr>
                                      <p:to>
                                        <p:strVal val="visible"/>
                                      </p:to>
                                    </p:set>
                                    <p:animEffect transition="in" filter="fade">
                                      <p:cBhvr>
                                        <p:cTn id="80" dur="1000"/>
                                        <p:tgtEl>
                                          <p:spTgt spid="3">
                                            <p:txEl>
                                              <p:pRg st="13" end="13"/>
                                            </p:txEl>
                                          </p:spTgt>
                                        </p:tgtEl>
                                      </p:cBhvr>
                                    </p:animEffect>
                                    <p:anim calcmode="lin" valueType="num">
                                      <p:cBhvr>
                                        <p:cTn id="8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xmlns=""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xmlns="" id="{6135A25D-1CCD-4FDF-8411-5F46ADC0A7B2}"/>
              </a:ext>
            </a:extLst>
          </p:cNvPr>
          <p:cNvSpPr/>
          <p:nvPr/>
        </p:nvSpPr>
        <p:spPr>
          <a:xfrm>
            <a:off x="119270" y="642639"/>
            <a:ext cx="11913704" cy="5909310"/>
          </a:xfrm>
          <a:prstGeom prst="rect">
            <a:avLst/>
          </a:prstGeom>
        </p:spPr>
        <p:txBody>
          <a:bodyPr wrap="square">
            <a:spAutoFit/>
          </a:bodyPr>
          <a:lstStyle/>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Présentation </a:t>
            </a:r>
            <a:r>
              <a:rPr lang="fr-FR" dirty="0" smtClean="0">
                <a:latin typeface="Verdana" panose="020B0604030504040204" pitchFamily="34" charset="0"/>
                <a:ea typeface="Verdana" panose="020B0604030504040204" pitchFamily="34" charset="0"/>
              </a:rPr>
              <a:t>et critique </a:t>
            </a:r>
            <a:r>
              <a:rPr lang="fr-FR" dirty="0">
                <a:latin typeface="Verdana" panose="020B0604030504040204" pitchFamily="34" charset="0"/>
                <a:ea typeface="Verdana" panose="020B0604030504040204" pitchFamily="34" charset="0"/>
              </a:rPr>
              <a:t>des travaux antérieurs.</a:t>
            </a:r>
          </a:p>
          <a:p>
            <a:pPr marL="285750" lvl="0" indent="-285750" algn="just">
              <a:lnSpc>
                <a:spcPct val="150000"/>
              </a:lnSpc>
              <a:buFont typeface="Wingdings" panose="05000000000000000000" pitchFamily="2" charset="2"/>
              <a:buChar char="Ø"/>
            </a:pPr>
            <a:r>
              <a:rPr lang="fr-FR" dirty="0" smtClean="0">
                <a:latin typeface="Verdana" panose="020B0604030504040204" pitchFamily="34" charset="0"/>
                <a:ea typeface="Verdana" panose="020B0604030504040204" pitchFamily="34" charset="0"/>
              </a:rPr>
              <a:t>Description </a:t>
            </a:r>
            <a:r>
              <a:rPr lang="fr-FR" dirty="0">
                <a:latin typeface="Verdana" panose="020B0604030504040204" pitchFamily="34" charset="0"/>
                <a:ea typeface="Verdana" panose="020B0604030504040204" pitchFamily="34" charset="0"/>
              </a:rPr>
              <a:t>du lien entre le sujet traité dans le mémoire et les travaux antérieurs.</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Formulation du problème théorique.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Présentation des hypothèses explicatives</a:t>
            </a:r>
            <a:r>
              <a:rPr lang="fr-FR" dirty="0" smtClean="0">
                <a:latin typeface="Verdana" panose="020B0604030504040204" pitchFamily="34" charset="0"/>
                <a:ea typeface="Verdana" panose="020B0604030504040204" pitchFamily="34" charset="0"/>
              </a:rPr>
              <a:t>.</a:t>
            </a:r>
          </a:p>
          <a:p>
            <a:pPr marL="285750" lvl="0" indent="-285750" algn="just">
              <a:lnSpc>
                <a:spcPct val="150000"/>
              </a:lnSpc>
              <a:buFont typeface="Arial" panose="020B0604020202020204" pitchFamily="34" charset="0"/>
              <a:buChar char="•"/>
            </a:pPr>
            <a:r>
              <a:rPr lang="fr-FR" b="1" i="1" dirty="0" smtClean="0">
                <a:solidFill>
                  <a:prstClr val="black"/>
                </a:solidFill>
                <a:latin typeface="Verdana" panose="020B0604030504040204" pitchFamily="34" charset="0"/>
                <a:ea typeface="Verdana" panose="020B0604030504040204" pitchFamily="34" charset="0"/>
              </a:rPr>
              <a:t>Méthodes Expérimentales:</a:t>
            </a:r>
            <a:endParaRPr lang="fr-FR" dirty="0">
              <a:solidFill>
                <a:prstClr val="black"/>
              </a:solidFill>
              <a:latin typeface="Verdana" panose="020B0604030504040204" pitchFamily="34" charset="0"/>
              <a:ea typeface="Verdana" panose="020B0604030504040204" pitchFamily="34" charset="0"/>
            </a:endParaRPr>
          </a:p>
          <a:p>
            <a:pPr marL="285750" lvl="0" indent="-285750" algn="just">
              <a:lnSpc>
                <a:spcPct val="150000"/>
              </a:lnSpc>
              <a:buFont typeface="Wingdings" panose="05000000000000000000" pitchFamily="2" charset="2"/>
              <a:buChar char="Ø"/>
            </a:pPr>
            <a:r>
              <a:rPr lang="fr-FR" dirty="0">
                <a:solidFill>
                  <a:prstClr val="black"/>
                </a:solidFill>
                <a:latin typeface="Verdana" panose="020B0604030504040204" pitchFamily="34" charset="0"/>
                <a:ea typeface="Verdana" panose="020B0604030504040204" pitchFamily="34" charset="0"/>
              </a:rPr>
              <a:t>Présentation </a:t>
            </a:r>
            <a:r>
              <a:rPr lang="fr-FR" dirty="0" smtClean="0">
                <a:solidFill>
                  <a:prstClr val="black"/>
                </a:solidFill>
                <a:latin typeface="Verdana" panose="020B0604030504040204" pitchFamily="34" charset="0"/>
                <a:ea typeface="Verdana" panose="020B0604030504040204" pitchFamily="34" charset="0"/>
              </a:rPr>
              <a:t>du matériels, des produits et des méthodes expérimentales employées.</a:t>
            </a:r>
            <a:endParaRPr lang="fr-FR" dirty="0">
              <a:solidFill>
                <a:prstClr val="black"/>
              </a:solidFill>
              <a:latin typeface="Verdana" panose="020B0604030504040204" pitchFamily="34" charset="0"/>
              <a:ea typeface="Verdana" panose="020B0604030504040204" pitchFamily="34" charset="0"/>
            </a:endParaRPr>
          </a:p>
          <a:p>
            <a:pPr marL="285750" lvl="0" indent="-285750" algn="just">
              <a:lnSpc>
                <a:spcPct val="150000"/>
              </a:lnSpc>
              <a:buFont typeface="Arial" panose="020B0604020202020204" pitchFamily="34" charset="0"/>
              <a:buChar char="•"/>
            </a:pPr>
            <a:r>
              <a:rPr lang="fr-FR" b="1" i="1" dirty="0" smtClean="0">
                <a:latin typeface="Verdana" panose="020B0604030504040204" pitchFamily="34" charset="0"/>
                <a:ea typeface="Verdana" panose="020B0604030504040204" pitchFamily="34" charset="0"/>
              </a:rPr>
              <a:t>Résultats</a:t>
            </a:r>
            <a:r>
              <a:rPr lang="fr-FR" b="1" i="1" dirty="0">
                <a:latin typeface="Verdana" panose="020B0604030504040204" pitchFamily="34" charset="0"/>
                <a:ea typeface="Verdana" panose="020B0604030504040204" pitchFamily="34" charset="0"/>
              </a:rPr>
              <a:t> </a:t>
            </a:r>
            <a:r>
              <a:rPr lang="fr-FR" b="1" i="1" dirty="0" smtClean="0">
                <a:latin typeface="Verdana" panose="020B0604030504040204" pitchFamily="34" charset="0"/>
                <a:ea typeface="Verdana" panose="020B0604030504040204" pitchFamily="34" charset="0"/>
              </a:rPr>
              <a:t>et discussion </a:t>
            </a:r>
            <a:r>
              <a:rPr lang="fr-FR" b="1" i="1" dirty="0">
                <a:latin typeface="Verdana" panose="020B0604030504040204" pitchFamily="34" charset="0"/>
                <a:ea typeface="Verdana" panose="020B0604030504040204" pitchFamily="34" charset="0"/>
              </a:rPr>
              <a:t>:</a:t>
            </a:r>
            <a:endParaRPr lang="fr-FR" dirty="0">
              <a:latin typeface="Verdana" panose="020B0604030504040204" pitchFamily="34" charset="0"/>
              <a:ea typeface="Verdana" panose="020B0604030504040204" pitchFamily="34" charset="0"/>
            </a:endParaRPr>
          </a:p>
          <a:p>
            <a:pPr marL="285750" lvl="0" indent="-285750" algn="just">
              <a:lnSpc>
                <a:spcPct val="150000"/>
              </a:lnSpc>
              <a:buFont typeface="Wingdings" panose="05000000000000000000" pitchFamily="2" charset="2"/>
              <a:buChar char="Ø"/>
            </a:pPr>
            <a:r>
              <a:rPr lang="fr-FR" dirty="0" smtClean="0">
                <a:latin typeface="Verdana" panose="020B0604030504040204" pitchFamily="34" charset="0"/>
                <a:ea typeface="Verdana" panose="020B0604030504040204" pitchFamily="34" charset="0"/>
              </a:rPr>
              <a:t>Présentation, analyse </a:t>
            </a:r>
            <a:r>
              <a:rPr lang="fr-FR" dirty="0">
                <a:latin typeface="Verdana" panose="020B0604030504040204" pitchFamily="34" charset="0"/>
                <a:ea typeface="Verdana" panose="020B0604030504040204" pitchFamily="34" charset="0"/>
              </a:rPr>
              <a:t>et  </a:t>
            </a:r>
            <a:r>
              <a:rPr lang="fr-FR" dirty="0" smtClean="0">
                <a:latin typeface="Verdana" panose="020B0604030504040204" pitchFamily="34" charset="0"/>
                <a:ea typeface="Verdana" panose="020B0604030504040204" pitchFamily="34" charset="0"/>
              </a:rPr>
              <a:t>interprétation </a:t>
            </a:r>
            <a:r>
              <a:rPr lang="fr-FR" dirty="0">
                <a:latin typeface="Verdana" panose="020B0604030504040204" pitchFamily="34" charset="0"/>
                <a:ea typeface="Verdana" panose="020B0604030504040204" pitchFamily="34" charset="0"/>
              </a:rPr>
              <a:t>des résultats.</a:t>
            </a:r>
          </a:p>
          <a:p>
            <a:pPr marL="285750" lvl="0" indent="-285750">
              <a:lnSpc>
                <a:spcPct val="150000"/>
              </a:lnSpc>
              <a:buFont typeface="Wingdings" panose="05000000000000000000" pitchFamily="2" charset="2"/>
              <a:buChar char="Ø"/>
            </a:pPr>
            <a:r>
              <a:rPr lang="fr-FR" dirty="0" smtClean="0">
                <a:latin typeface="Verdana" panose="020B0604030504040204" pitchFamily="34" charset="0"/>
                <a:ea typeface="Verdana" panose="020B0604030504040204" pitchFamily="34" charset="0"/>
              </a:rPr>
              <a:t>Comparaison </a:t>
            </a:r>
            <a:r>
              <a:rPr lang="fr-FR" dirty="0">
                <a:latin typeface="Verdana" panose="020B0604030504040204" pitchFamily="34" charset="0"/>
                <a:ea typeface="Verdana" panose="020B0604030504040204" pitchFamily="34" charset="0"/>
              </a:rPr>
              <a:t>avec les résultats d'autres études.</a:t>
            </a:r>
          </a:p>
          <a:p>
            <a:pPr marL="285750" lvl="0" indent="-285750" algn="just">
              <a:lnSpc>
                <a:spcPct val="150000"/>
              </a:lnSpc>
              <a:buFont typeface="Arial" panose="020B0604020202020204" pitchFamily="34" charset="0"/>
              <a:buChar char="•"/>
            </a:pPr>
            <a:r>
              <a:rPr lang="fr-FR" b="1" i="1" dirty="0">
                <a:latin typeface="Verdana" panose="020B0604030504040204" pitchFamily="34" charset="0"/>
                <a:ea typeface="Verdana" panose="020B0604030504040204" pitchFamily="34" charset="0"/>
              </a:rPr>
              <a:t>Conclusion / </a:t>
            </a:r>
            <a:r>
              <a:rPr lang="fr-FR" b="1" i="1" dirty="0" smtClean="0">
                <a:latin typeface="Verdana" panose="020B0604030504040204" pitchFamily="34" charset="0"/>
                <a:ea typeface="Verdana" panose="020B0604030504040204" pitchFamily="34" charset="0"/>
              </a:rPr>
              <a:t>/ </a:t>
            </a:r>
            <a:r>
              <a:rPr lang="fr-FR" b="1" i="1" dirty="0">
                <a:latin typeface="Verdana" panose="020B0604030504040204" pitchFamily="34" charset="0"/>
                <a:ea typeface="Verdana" panose="020B0604030504040204" pitchFamily="34" charset="0"/>
              </a:rPr>
              <a:t>Recommandation/ perspectives :</a:t>
            </a:r>
            <a:endParaRPr lang="fr-FR" dirty="0">
              <a:latin typeface="Verdana" panose="020B0604030504040204" pitchFamily="34" charset="0"/>
              <a:ea typeface="Verdana" panose="020B0604030504040204" pitchFamily="34" charset="0"/>
            </a:endParaRP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Rappel de l’objet du travail</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Synthèse des résultats les plus importants</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Recommandation personnelle sur la recherche et autocritique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La conclusion est souvent très brève.</a:t>
            </a:r>
          </a:p>
        </p:txBody>
      </p:sp>
    </p:spTree>
    <p:extLst>
      <p:ext uri="{BB962C8B-B14F-4D97-AF65-F5344CB8AC3E}">
        <p14:creationId xmlns:p14="http://schemas.microsoft.com/office/powerpoint/2010/main" val="385646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Effect transition="in" filter="fade">
                                      <p:cBhvr>
                                        <p:cTn id="71" dur="1000"/>
                                        <p:tgtEl>
                                          <p:spTgt spid="3">
                                            <p:txEl>
                                              <p:pRg st="12" end="12"/>
                                            </p:txEl>
                                          </p:spTgt>
                                        </p:tgtEl>
                                      </p:cBhvr>
                                    </p:animEffect>
                                    <p:anim calcmode="lin" valueType="num">
                                      <p:cBhvr>
                                        <p:cTn id="7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3">
                                            <p:txEl>
                                              <p:pRg st="13" end="13"/>
                                            </p:txEl>
                                          </p:spTgt>
                                        </p:tgtEl>
                                        <p:attrNameLst>
                                          <p:attrName>style.visibility</p:attrName>
                                        </p:attrNameLst>
                                      </p:cBhvr>
                                      <p:to>
                                        <p:strVal val="visible"/>
                                      </p:to>
                                    </p:set>
                                    <p:animEffect transition="in" filter="fade">
                                      <p:cBhvr>
                                        <p:cTn id="76" dur="1000"/>
                                        <p:tgtEl>
                                          <p:spTgt spid="3">
                                            <p:txEl>
                                              <p:pRg st="13" end="13"/>
                                            </p:txEl>
                                          </p:spTgt>
                                        </p:tgtEl>
                                      </p:cBhvr>
                                    </p:animEffect>
                                    <p:anim calcmode="lin" valueType="num">
                                      <p:cBhvr>
                                        <p:cTn id="7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xmlns="" id="{24E4A7F7-C6EB-4BC7-86A6-A02DFEB9A83E}"/>
              </a:ext>
            </a:extLst>
          </p:cNvPr>
          <p:cNvSpPr>
            <a:spLocks noChangeArrowheads="1"/>
          </p:cNvSpPr>
          <p:nvPr/>
        </p:nvSpPr>
        <p:spPr bwMode="auto">
          <a:xfrm>
            <a:off x="119270" y="98589"/>
            <a:ext cx="11913704" cy="544050"/>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0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r>
              <a:rPr lang="fr-FR" sz="20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b="1" i="1" dirty="0">
                <a:solidFill>
                  <a:schemeClr val="bg1"/>
                </a:solidFill>
                <a:latin typeface="Verdana" panose="020B0604030504040204" pitchFamily="34" charset="0"/>
                <a:ea typeface="Verdana" panose="020B0604030504040204" pitchFamily="34" charset="0"/>
              </a:rPr>
              <a:t>PLAN ET ÉTAPE D’UN MÉMOIRE </a:t>
            </a:r>
            <a:endParaRPr lang="fr-FR" sz="2000" dirty="0">
              <a:solidFill>
                <a:schemeClr val="bg1"/>
              </a:solidFill>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xmlns="" id="{83ACA6DE-5190-4F66-906E-1F522AE2EC30}"/>
              </a:ext>
            </a:extLst>
          </p:cNvPr>
          <p:cNvSpPr/>
          <p:nvPr/>
        </p:nvSpPr>
        <p:spPr>
          <a:xfrm>
            <a:off x="119270" y="642639"/>
            <a:ext cx="11913703" cy="5909310"/>
          </a:xfrm>
          <a:prstGeom prst="rect">
            <a:avLst/>
          </a:prstGeom>
        </p:spPr>
        <p:txBody>
          <a:bodyPr wrap="square">
            <a:spAutoFit/>
          </a:bodyPr>
          <a:lstStyle/>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Il convient également d’ouvrir le débat sur une question plus large.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Elle ne doit pas se confondre avec le résumé du mémoire prévu au tout début du mémoire.</a:t>
            </a:r>
          </a:p>
          <a:p>
            <a:pPr lvl="0" algn="just">
              <a:lnSpc>
                <a:spcPct val="150000"/>
              </a:lnSpc>
            </a:pPr>
            <a:r>
              <a:rPr lang="fr-FR" dirty="0">
                <a:latin typeface="Verdana" panose="020B0604030504040204" pitchFamily="34" charset="0"/>
                <a:ea typeface="Verdana" panose="020B0604030504040204" pitchFamily="34" charset="0"/>
              </a:rPr>
              <a:t>• </a:t>
            </a:r>
            <a:r>
              <a:rPr lang="fr-FR" b="1" i="1" dirty="0">
                <a:latin typeface="Verdana" panose="020B0604030504040204" pitchFamily="34" charset="0"/>
                <a:ea typeface="Verdana" panose="020B0604030504040204" pitchFamily="34" charset="0"/>
              </a:rPr>
              <a:t>Bibliographie (les références bibliographiques) :</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C’est une partie importante du mémoire.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Tous les travaux cités dans le corps du mémoire doivent comporter une référence dans la bibliographie et, réciproquement, tous les ouvrages cités en bibliographie doivent être mentionnés dans le corps du mémoire.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Elle est le reflet du travail réalisé et vient compléter les informations données en référence</a:t>
            </a:r>
            <a:r>
              <a:rPr lang="fr-FR" dirty="0" smtClean="0">
                <a:latin typeface="Verdana" panose="020B0604030504040204" pitchFamily="34" charset="0"/>
                <a:ea typeface="Verdana" panose="020B0604030504040204" pitchFamily="34" charset="0"/>
              </a:rPr>
              <a:t>.</a:t>
            </a:r>
          </a:p>
          <a:p>
            <a:pPr marL="285750" lvl="0" indent="-285750" algn="just">
              <a:lnSpc>
                <a:spcPct val="150000"/>
              </a:lnSpc>
              <a:buFont typeface="Wingdings" panose="05000000000000000000" pitchFamily="2" charset="2"/>
              <a:buChar char="Ø"/>
            </a:pPr>
            <a:endParaRPr lang="fr-FR" dirty="0">
              <a:latin typeface="Verdana" panose="020B0604030504040204" pitchFamily="34" charset="0"/>
              <a:ea typeface="Verdana" panose="020B0604030504040204" pitchFamily="34" charset="0"/>
            </a:endParaRPr>
          </a:p>
          <a:p>
            <a:pPr lvl="0" algn="just">
              <a:lnSpc>
                <a:spcPct val="150000"/>
              </a:lnSpc>
            </a:pPr>
            <a:r>
              <a:rPr lang="fr-FR" i="1" dirty="0">
                <a:latin typeface="Verdana" panose="020B0604030504040204" pitchFamily="34" charset="0"/>
                <a:ea typeface="Verdana" panose="020B0604030504040204" pitchFamily="34" charset="0"/>
              </a:rPr>
              <a:t>•</a:t>
            </a:r>
            <a:r>
              <a:rPr lang="fr-FR" b="1" i="1" dirty="0">
                <a:latin typeface="Verdana" panose="020B0604030504040204" pitchFamily="34" charset="0"/>
                <a:ea typeface="Verdana" panose="020B0604030504040204" pitchFamily="34" charset="0"/>
              </a:rPr>
              <a:t> Annexe :</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Il convient de mettre en annexe les documents Longs, utiles (documents supports, tableaux, graphiques, logiciel, etc…) et qui permettent d’expliquer la démonstration qui est faite.</a:t>
            </a:r>
          </a:p>
          <a:p>
            <a:pPr marL="285750" lvl="0" indent="-285750" algn="just">
              <a:lnSpc>
                <a:spcPct val="150000"/>
              </a:lnSpc>
              <a:buFont typeface="Wingdings" panose="05000000000000000000" pitchFamily="2" charset="2"/>
              <a:buChar char="Ø"/>
            </a:pPr>
            <a:r>
              <a:rPr lang="fr-FR" dirty="0">
                <a:latin typeface="Verdana" panose="020B0604030504040204" pitchFamily="34" charset="0"/>
                <a:ea typeface="Verdana" panose="020B0604030504040204" pitchFamily="34" charset="0"/>
              </a:rPr>
              <a:t>L’annexe doit être référencé dans le texte</a:t>
            </a:r>
          </a:p>
          <a:p>
            <a:pPr lvl="0" algn="just">
              <a:lnSpc>
                <a:spcPct val="150000"/>
              </a:lnSpc>
            </a:pPr>
            <a:endParaRPr 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5865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087CE2D-0C53-4592-9BCE-738FB8ED7DBA}"/>
              </a:ext>
            </a:extLst>
          </p:cNvPr>
          <p:cNvSpPr/>
          <p:nvPr/>
        </p:nvSpPr>
        <p:spPr>
          <a:xfrm>
            <a:off x="419686" y="1841706"/>
            <a:ext cx="11352628" cy="2462213"/>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4400" b="1" u="sng" kern="0" dirty="0">
                <a:solidFill>
                  <a:prstClr val="white"/>
                </a:solidFill>
                <a:latin typeface="Verdana" panose="020B0604030504040204" pitchFamily="34" charset="0"/>
                <a:ea typeface="Verdana" panose="020B0604030504040204" pitchFamily="34" charset="0"/>
                <a:cs typeface="Verdana" panose="020B0604030504040204" pitchFamily="34" charset="0"/>
              </a:rPr>
              <a:t>CHAPITRE 02 : </a:t>
            </a:r>
          </a:p>
          <a:p>
            <a:pPr algn="ctr"/>
            <a:r>
              <a:rPr lang="fr-FR" sz="4400" b="1" i="1" dirty="0">
                <a:solidFill>
                  <a:prstClr val="white"/>
                </a:solidFill>
                <a:latin typeface="Verdana" panose="020B0604030504040204" pitchFamily="34" charset="0"/>
                <a:ea typeface="Verdana" panose="020B0604030504040204" pitchFamily="34" charset="0"/>
              </a:rPr>
              <a:t>TECHNIQUES ET NORMES DE RÉDACTION</a:t>
            </a:r>
            <a:endParaRPr lang="fr-FR" sz="4400" dirty="0">
              <a:solidFill>
                <a:prstClr val="white"/>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42230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4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2032</TotalTime>
  <Words>3008</Words>
  <Application>Microsoft Office PowerPoint</Application>
  <PresentationFormat>Personnalisé</PresentationFormat>
  <Paragraphs>313</Paragraphs>
  <Slides>30</Slides>
  <Notes>25</Notes>
  <HiddenSlides>0</HiddenSlides>
  <MMClips>0</MMClips>
  <ScaleCrop>false</ScaleCrop>
  <HeadingPairs>
    <vt:vector size="4" baseType="variant">
      <vt:variant>
        <vt:lpstr>Thème</vt:lpstr>
      </vt:variant>
      <vt:variant>
        <vt:i4>4</vt:i4>
      </vt:variant>
      <vt:variant>
        <vt:lpstr>Titres des diapositives</vt:lpstr>
      </vt:variant>
      <vt:variant>
        <vt:i4>30</vt:i4>
      </vt:variant>
    </vt:vector>
  </HeadingPairs>
  <TitlesOfParts>
    <vt:vector size="34" baseType="lpstr">
      <vt:lpstr>1_Thème Office</vt:lpstr>
      <vt:lpstr>2_Thème Office</vt:lpstr>
      <vt:lpstr>3_Thème Office</vt:lpstr>
      <vt:lpstr>4_Thème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Raouf</cp:lastModifiedBy>
  <cp:revision>158</cp:revision>
  <dcterms:created xsi:type="dcterms:W3CDTF">2018-10-25T16:10:57Z</dcterms:created>
  <dcterms:modified xsi:type="dcterms:W3CDTF">2022-12-20T16:54:52Z</dcterms:modified>
</cp:coreProperties>
</file>