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</p:sldMasterIdLst>
  <p:notesMasterIdLst>
    <p:notesMasterId r:id="rId41"/>
  </p:notesMasterIdLst>
  <p:handoutMasterIdLst>
    <p:handoutMasterId r:id="rId42"/>
  </p:handoutMasterIdLst>
  <p:sldIdLst>
    <p:sldId id="256" r:id="rId7"/>
    <p:sldId id="258" r:id="rId8"/>
    <p:sldId id="257" r:id="rId9"/>
    <p:sldId id="265" r:id="rId10"/>
    <p:sldId id="259" r:id="rId11"/>
    <p:sldId id="260" r:id="rId12"/>
    <p:sldId id="267" r:id="rId13"/>
    <p:sldId id="272" r:id="rId14"/>
    <p:sldId id="273" r:id="rId15"/>
    <p:sldId id="274" r:id="rId16"/>
    <p:sldId id="271" r:id="rId17"/>
    <p:sldId id="312" r:id="rId18"/>
    <p:sldId id="281" r:id="rId19"/>
    <p:sldId id="282" r:id="rId20"/>
    <p:sldId id="283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4" r:id="rId30"/>
    <p:sldId id="295" r:id="rId31"/>
    <p:sldId id="307" r:id="rId32"/>
    <p:sldId id="308" r:id="rId33"/>
    <p:sldId id="309" r:id="rId34"/>
    <p:sldId id="311" r:id="rId35"/>
    <p:sldId id="263" r:id="rId36"/>
    <p:sldId id="303" r:id="rId37"/>
    <p:sldId id="306" r:id="rId38"/>
    <p:sldId id="304" r:id="rId39"/>
    <p:sldId id="264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503"/>
    <a:srgbClr val="460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2" autoAdjust="0"/>
    <p:restoredTop sz="94660"/>
  </p:normalViewPr>
  <p:slideViewPr>
    <p:cSldViewPr>
      <p:cViewPr varScale="1">
        <p:scale>
          <a:sx n="77" d="100"/>
          <a:sy n="77" d="100"/>
        </p:scale>
        <p:origin x="9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0372C-40F2-4E56-9F29-B39D534FFF5C}" type="datetime1">
              <a:rPr lang="fr-FR" smtClean="0"/>
              <a:pPr/>
              <a:t>10/01/2021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DABD2-C6A8-41EB-A890-F5E65A8309E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2990509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AA40B-BAC5-4D30-AF6A-86E351897DB3}" type="datetime1">
              <a:rPr lang="fr-FR" smtClean="0"/>
              <a:pPr/>
              <a:t>10/01/2021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9B704-5E67-47E6-A7F0-5CD13AFCDE1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0097523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7C329EC-6B09-400E-89F4-FB272FCE059A}" type="datetime1">
              <a:rPr lang="fr-FR" smtClean="0"/>
              <a:pPr/>
              <a:t>10/01/2021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B3B-91D7-401E-82E6-D05354DE4032}" type="datetime9">
              <a:rPr lang="fr-FR" smtClean="0"/>
              <a:pPr/>
              <a:t>10/01/2021 22:12:28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A242-1B84-442C-B600-4F72182617E2}" type="datetime9">
              <a:rPr lang="fr-FR" smtClean="0"/>
              <a:pPr/>
              <a:t>10/01/2021 22:12:28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BCBB-26C5-4343-B9BA-12F1884D7284}" type="datetime9">
              <a:rPr lang="fr-FR" smtClean="0"/>
              <a:pPr/>
              <a:t>10/01/2021 22:12:28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B3B-91D7-401E-82E6-D05354DE403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01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5CA1-7537-446B-B348-C14A204F1E4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42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AF7A-7E14-4B50-821E-F92E6BC6BCC1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0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8399-D0FE-4609-A61A-F6D5BB82839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86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94BF-3EEA-4162-941A-C808548BD43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87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CD71-2CF8-4A21-99AF-8876F931C62B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8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0C4F-AB82-4065-B148-6DF833CDBC95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7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5A42-41C5-4B3C-91E5-F1C82B285AD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3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5CA1-7537-446B-B348-C14A204F1E46}" type="datetime9">
              <a:rPr lang="fr-FR" smtClean="0"/>
              <a:pPr/>
              <a:t>10/01/2021 22:12:28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1DE-D183-4F6B-91A4-B53001AD87C9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89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A242-1B84-442C-B600-4F72182617E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51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BCBB-26C5-4343-B9BA-12F1884D7284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87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B3B-91D7-401E-82E6-D05354DE403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551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5CA1-7537-446B-B348-C14A204F1E4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29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AF7A-7E14-4B50-821E-F92E6BC6BCC1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2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8399-D0FE-4609-A61A-F6D5BB82839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22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94BF-3EEA-4162-941A-C808548BD43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92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CD71-2CF8-4A21-99AF-8876F931C62B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43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0C4F-AB82-4065-B148-6DF833CDBC95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9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AF7A-7E14-4B50-821E-F92E6BC6BCC1}" type="datetime9">
              <a:rPr lang="fr-FR" smtClean="0"/>
              <a:pPr/>
              <a:t>10/01/2021 22:12:28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5A42-41C5-4B3C-91E5-F1C82B285AD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15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1DE-D183-4F6B-91A4-B53001AD87C9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63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A242-1B84-442C-B600-4F72182617E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58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BCBB-26C5-4343-B9BA-12F1884D7284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53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B3B-91D7-401E-82E6-D05354DE403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754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5CA1-7537-446B-B348-C14A204F1E4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2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AF7A-7E14-4B50-821E-F92E6BC6BCC1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112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8399-D0FE-4609-A61A-F6D5BB82839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17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94BF-3EEA-4162-941A-C808548BD43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291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CD71-2CF8-4A21-99AF-8876F931C62B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8399-D0FE-4609-A61A-F6D5BB828396}" type="datetime9">
              <a:rPr lang="fr-FR" smtClean="0"/>
              <a:pPr/>
              <a:t>10/01/2021 22:12:28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0C4F-AB82-4065-B148-6DF833CDBC95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304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5A42-41C5-4B3C-91E5-F1C82B285AD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120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1DE-D183-4F6B-91A4-B53001AD87C9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356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A242-1B84-442C-B600-4F72182617E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96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BCBB-26C5-4343-B9BA-12F1884D7284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41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B3B-91D7-401E-82E6-D05354DE403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25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5CA1-7537-446B-B348-C14A204F1E4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03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AF7A-7E14-4B50-821E-F92E6BC6BCC1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034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8399-D0FE-4609-A61A-F6D5BB82839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73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94BF-3EEA-4162-941A-C808548BD43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4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94BF-3EEA-4162-941A-C808548BD43C}" type="datetime9">
              <a:rPr lang="fr-FR" smtClean="0"/>
              <a:pPr/>
              <a:t>10/01/2021 22:12:28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CD71-2CF8-4A21-99AF-8876F931C62B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849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0C4F-AB82-4065-B148-6DF833CDBC95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793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5A42-41C5-4B3C-91E5-F1C82B285AD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839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1DE-D183-4F6B-91A4-B53001AD87C9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854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A242-1B84-442C-B600-4F72182617E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816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BCBB-26C5-4343-B9BA-12F1884D7284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403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B3B-91D7-401E-82E6-D05354DE403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5CA1-7537-446B-B348-C14A204F1E4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7AF7A-7E14-4B50-821E-F92E6BC6BCC1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8399-D0FE-4609-A61A-F6D5BB82839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CD71-2CF8-4A21-99AF-8876F931C62B}" type="datetime9">
              <a:rPr lang="fr-FR" smtClean="0"/>
              <a:pPr/>
              <a:t>10/01/2021 22:12:28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94BF-3EEA-4162-941A-C808548BD43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CD71-2CF8-4A21-99AF-8876F931C62B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0C4F-AB82-4065-B148-6DF833CDBC95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5A42-41C5-4B3C-91E5-F1C82B285ADC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1DE-D183-4F6B-91A4-B53001AD87C9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A242-1B84-442C-B600-4F72182617E2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BCBB-26C5-4343-B9BA-12F1884D7284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0C4F-AB82-4065-B148-6DF833CDBC95}" type="datetime9">
              <a:rPr lang="fr-FR" smtClean="0"/>
              <a:pPr/>
              <a:t>10/01/2021 22:12:28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5A42-41C5-4B3C-91E5-F1C82B285ADC}" type="datetime9">
              <a:rPr lang="fr-FR" smtClean="0"/>
              <a:pPr/>
              <a:t>10/01/2021 22:12:28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C1DE-D183-4F6B-91A4-B53001AD87C9}" type="datetime9">
              <a:rPr lang="fr-FR" smtClean="0"/>
              <a:pPr/>
              <a:t>10/01/2021 22:12:28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C119-5826-476E-8412-23BC03E7D7CD}" type="datetime9">
              <a:rPr lang="fr-FR" smtClean="0"/>
              <a:pPr/>
              <a:t>10/01/2021 22:12:28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9EA6-FEAF-4A31-994E-B12ED3027C3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C119-5826-476E-8412-23BC03E7D7CD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2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C119-5826-476E-8412-23BC03E7D7CD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8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C119-5826-476E-8412-23BC03E7D7CD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6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C119-5826-476E-8412-23BC03E7D7CD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8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C119-5826-476E-8412-23BC03E7D7CD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22:12:28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2307" y="2967335"/>
            <a:ext cx="4075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	OXICOLOGIE</a:t>
            </a:r>
            <a:endParaRPr lang="fr-FR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0298" y="3143248"/>
            <a:ext cx="4286280" cy="8572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17840" y="2862860"/>
            <a:ext cx="6772751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Biotransformation</a:t>
            </a:r>
          </a:p>
          <a:p>
            <a:pPr algn="ctr"/>
            <a:endParaRPr lang="fr-FR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r"/>
            <a:r>
              <a:rPr lang="fr-FR" sz="2400" b="1" cap="all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Script" pitchFamily="34" charset="0"/>
              </a:rPr>
              <a:t>Présenté par : Dr </a:t>
            </a:r>
            <a:r>
              <a:rPr lang="fr-FR" sz="2400" b="1" cap="all" dirty="0" err="1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egoe Script" pitchFamily="34" charset="0"/>
              </a:rPr>
              <a:t>i.Boulkroune</a:t>
            </a:r>
            <a:endParaRPr lang="fr-FR" sz="2400" b="1" cap="all" dirty="0" smtClean="0">
              <a:ln/>
              <a:solidFill>
                <a:schemeClr val="accent6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egoe Script" pitchFamily="34" charset="0"/>
            </a:endParaRPr>
          </a:p>
          <a:p>
            <a:pPr algn="r"/>
            <a:endParaRPr lang="fr-FR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6942333" y="6376673"/>
            <a:ext cx="2039693" cy="307777"/>
            <a:chOff x="6890025" y="6335933"/>
            <a:chExt cx="2039693" cy="307777"/>
          </a:xfrm>
        </p:grpSpPr>
        <p:sp>
          <p:nvSpPr>
            <p:cNvPr id="26" name="Rectangle 25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D22E-BD69-44B4-8B79-7C7651E323CD}" type="datetime9">
              <a:rPr lang="fr-FR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10/01/2021 22:12:29</a:t>
            </a:fld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1</a:t>
            </a:fld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3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b="1" dirty="0" smtClean="0"/>
              <a:t>III- REACTIONS DE BIOTRANSFORMATION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b="1" dirty="0" smtClean="0"/>
              <a:t>A-  REACTIONS DE PHASE I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357554" y="642918"/>
            <a:ext cx="428628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1 – catalysés par des enzymes microsomiales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357554" y="1071546"/>
            <a:ext cx="2286016" cy="428628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1 - OXYDATION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85720" y="1643050"/>
            <a:ext cx="8643998" cy="4929222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 lvl="0"/>
            <a:r>
              <a:rPr lang="fr-FR" u="sng" dirty="0" smtClean="0"/>
              <a:t>a- Oxydation par le système monooxygénasique dépendant du </a:t>
            </a:r>
            <a:r>
              <a:rPr lang="fr-FR" b="1" u="sng" dirty="0" smtClean="0">
                <a:solidFill>
                  <a:srgbClr val="FFC000"/>
                </a:solidFill>
              </a:rPr>
              <a:t>cytochrome P450</a:t>
            </a:r>
            <a:r>
              <a:rPr lang="fr-FR" i="1" u="sng" dirty="0" smtClean="0">
                <a:solidFill>
                  <a:srgbClr val="FFC000"/>
                </a:solidFill>
              </a:rPr>
              <a:t> :</a:t>
            </a:r>
          </a:p>
          <a:p>
            <a:pPr lvl="0"/>
            <a:endParaRPr lang="fr-FR" b="1" u="sng" dirty="0" smtClean="0"/>
          </a:p>
          <a:p>
            <a:pPr lvl="0"/>
            <a:r>
              <a:rPr lang="fr-FR" b="1" u="sng" dirty="0" smtClean="0">
                <a:solidFill>
                  <a:srgbClr val="FFC000"/>
                </a:solidFill>
              </a:rPr>
              <a:t>Mécanisme d’action  :</a:t>
            </a:r>
          </a:p>
          <a:p>
            <a:r>
              <a:rPr lang="fr-FR" dirty="0" smtClean="0"/>
              <a:t> </a:t>
            </a:r>
          </a:p>
          <a:p>
            <a:pPr marL="342900" lvl="0" indent="-342900"/>
            <a:r>
              <a:rPr lang="fr-FR" dirty="0" smtClean="0"/>
              <a:t>4.                Substrat-Fe</a:t>
            </a:r>
            <a:r>
              <a:rPr lang="fr-FR" sz="1000" dirty="0" smtClean="0"/>
              <a:t>++</a:t>
            </a:r>
            <a:r>
              <a:rPr lang="fr-FR" dirty="0" smtClean="0"/>
              <a:t>                               Substrat-Fe</a:t>
            </a:r>
            <a:r>
              <a:rPr lang="fr-FR" sz="1000" dirty="0" smtClean="0"/>
              <a:t>+++</a:t>
            </a:r>
            <a:r>
              <a:rPr lang="fr-FR" dirty="0" smtClean="0"/>
              <a:t>    +   e-</a:t>
            </a:r>
          </a:p>
          <a:p>
            <a:pPr marL="342900" lvl="0" indent="-342900"/>
            <a:r>
              <a:rPr lang="fr-FR" dirty="0" smtClean="0"/>
              <a:t>                       O</a:t>
            </a:r>
            <a:r>
              <a:rPr lang="fr-FR" sz="1000" dirty="0" smtClean="0"/>
              <a:t>2                </a:t>
            </a:r>
            <a:r>
              <a:rPr lang="fr-FR" dirty="0" smtClean="0"/>
              <a:t>+   e-  </a:t>
            </a:r>
            <a:r>
              <a:rPr lang="fr-FR" sz="1000" dirty="0" smtClean="0"/>
              <a:t>                                                                          </a:t>
            </a:r>
            <a:r>
              <a:rPr lang="fr-FR" dirty="0" smtClean="0"/>
              <a:t>O</a:t>
            </a:r>
            <a:r>
              <a:rPr lang="fr-FR" sz="1000" dirty="0" smtClean="0"/>
              <a:t>2</a:t>
            </a:r>
            <a:r>
              <a:rPr lang="fr-FR" sz="1000" baseline="30000" dirty="0" smtClean="0">
                <a:solidFill>
                  <a:srgbClr val="FFC000"/>
                </a:solidFill>
              </a:rPr>
              <a:t> </a:t>
            </a:r>
            <a:r>
              <a:rPr lang="fr-FR" baseline="30000" dirty="0" smtClean="0">
                <a:solidFill>
                  <a:srgbClr val="FFC000"/>
                </a:solidFill>
              </a:rPr>
              <a:t>-1</a:t>
            </a:r>
            <a:endParaRPr lang="fr-FR" dirty="0" smtClean="0"/>
          </a:p>
          <a:p>
            <a:pPr marL="342900" lvl="0" indent="-342900"/>
            <a:endParaRPr lang="fr-FR" dirty="0" smtClean="0"/>
          </a:p>
          <a:p>
            <a:pPr marL="342900" lvl="0" indent="-342900"/>
            <a:endParaRPr lang="fr-FR" dirty="0" smtClean="0"/>
          </a:p>
          <a:p>
            <a:pPr marL="342900" lvl="0" indent="-342900"/>
            <a:r>
              <a:rPr lang="fr-FR" dirty="0" smtClean="0"/>
              <a:t>5.                Substrat-Fe</a:t>
            </a:r>
            <a:r>
              <a:rPr lang="fr-FR" sz="1000" dirty="0" smtClean="0"/>
              <a:t>+++</a:t>
            </a:r>
            <a:r>
              <a:rPr lang="fr-FR" sz="1000" dirty="0" smtClean="0">
                <a:solidFill>
                  <a:srgbClr val="FFC000"/>
                </a:solidFill>
              </a:rPr>
              <a:t>                                                     </a:t>
            </a:r>
            <a:r>
              <a:rPr lang="fr-FR" dirty="0" smtClean="0"/>
              <a:t>Substrat-Fe</a:t>
            </a:r>
            <a:r>
              <a:rPr lang="fr-FR" sz="1000" dirty="0" smtClean="0"/>
              <a:t>+++ </a:t>
            </a:r>
            <a:r>
              <a:rPr lang="fr-FR" dirty="0" smtClean="0"/>
              <a:t> </a:t>
            </a:r>
          </a:p>
          <a:p>
            <a:r>
              <a:rPr lang="fr-FR" dirty="0" smtClean="0"/>
              <a:t>                       O</a:t>
            </a:r>
            <a:r>
              <a:rPr lang="fr-FR" sz="1000" dirty="0" smtClean="0"/>
              <a:t>2</a:t>
            </a:r>
            <a:r>
              <a:rPr lang="fr-FR" sz="1000" baseline="30000" dirty="0" smtClean="0">
                <a:solidFill>
                  <a:srgbClr val="FFC000"/>
                </a:solidFill>
              </a:rPr>
              <a:t> </a:t>
            </a:r>
            <a:r>
              <a:rPr lang="fr-FR" baseline="30000" dirty="0" smtClean="0">
                <a:solidFill>
                  <a:srgbClr val="FFC000"/>
                </a:solidFill>
              </a:rPr>
              <a:t>-1</a:t>
            </a:r>
            <a:r>
              <a:rPr lang="fr-FR" dirty="0" smtClean="0"/>
              <a:t>   + e- </a:t>
            </a:r>
            <a:r>
              <a:rPr lang="fr-FR" dirty="0" smtClean="0">
                <a:solidFill>
                  <a:srgbClr val="FFC000"/>
                </a:solidFill>
              </a:rPr>
              <a:t>(2</a:t>
            </a:r>
            <a:r>
              <a:rPr lang="fr-FR" baseline="30000" dirty="0" smtClean="0">
                <a:solidFill>
                  <a:srgbClr val="FFC000"/>
                </a:solidFill>
              </a:rPr>
              <a:t>eme</a:t>
            </a:r>
            <a:r>
              <a:rPr lang="fr-FR" dirty="0" smtClean="0">
                <a:solidFill>
                  <a:srgbClr val="FFC000"/>
                </a:solidFill>
              </a:rPr>
              <a:t> )                                 </a:t>
            </a:r>
            <a:r>
              <a:rPr lang="fr-FR" dirty="0" smtClean="0"/>
              <a:t>O</a:t>
            </a:r>
            <a:r>
              <a:rPr lang="fr-FR" sz="1000" dirty="0" smtClean="0"/>
              <a:t>2 </a:t>
            </a:r>
            <a:r>
              <a:rPr lang="fr-FR" baseline="30000" dirty="0" smtClean="0">
                <a:solidFill>
                  <a:srgbClr val="FFC000"/>
                </a:solidFill>
              </a:rPr>
              <a:t>-2</a:t>
            </a:r>
            <a:endParaRPr lang="fr-FR" dirty="0" smtClean="0">
              <a:solidFill>
                <a:srgbClr val="FFC000"/>
              </a:solidFill>
            </a:endParaRPr>
          </a:p>
          <a:p>
            <a:pPr lvl="0"/>
            <a:endParaRPr lang="fr-FR" b="1" u="sng" dirty="0" smtClean="0"/>
          </a:p>
          <a:p>
            <a:pPr lvl="0"/>
            <a:endParaRPr lang="fr-FR" b="1" u="sng" dirty="0" smtClean="0"/>
          </a:p>
          <a:p>
            <a:pPr lvl="0"/>
            <a:r>
              <a:rPr lang="fr-FR" dirty="0" smtClean="0"/>
              <a:t>6.                 Substrat-Fe</a:t>
            </a:r>
            <a:r>
              <a:rPr lang="fr-FR" sz="1000" dirty="0" smtClean="0"/>
              <a:t>+++</a:t>
            </a:r>
            <a:r>
              <a:rPr lang="fr-FR" dirty="0" smtClean="0"/>
              <a:t> O</a:t>
            </a:r>
            <a:r>
              <a:rPr lang="fr-FR" sz="1000" dirty="0" smtClean="0"/>
              <a:t>2 </a:t>
            </a:r>
            <a:r>
              <a:rPr lang="fr-FR" baseline="30000" dirty="0" smtClean="0">
                <a:solidFill>
                  <a:srgbClr val="FFC000"/>
                </a:solidFill>
              </a:rPr>
              <a:t>-2</a:t>
            </a:r>
            <a:r>
              <a:rPr lang="fr-FR" dirty="0" smtClean="0"/>
              <a:t>                     Substrat-Fe</a:t>
            </a:r>
            <a:r>
              <a:rPr lang="fr-FR" sz="1000" dirty="0" smtClean="0"/>
              <a:t>+++</a:t>
            </a:r>
            <a:r>
              <a:rPr lang="fr-FR" dirty="0" smtClean="0"/>
              <a:t> O</a:t>
            </a:r>
          </a:p>
          <a:p>
            <a:pPr lvl="0"/>
            <a:r>
              <a:rPr lang="fr-FR" dirty="0" smtClean="0"/>
              <a:t>                            2H</a:t>
            </a:r>
            <a:r>
              <a:rPr lang="fr-FR" baseline="30000" dirty="0" smtClean="0">
                <a:solidFill>
                  <a:srgbClr val="FFC000"/>
                </a:solidFill>
              </a:rPr>
              <a:t>+</a:t>
            </a:r>
            <a:r>
              <a:rPr lang="fr-FR" dirty="0" smtClean="0">
                <a:solidFill>
                  <a:srgbClr val="FFC000"/>
                </a:solidFill>
              </a:rPr>
              <a:t>   +    O</a:t>
            </a:r>
            <a:r>
              <a:rPr lang="fr-FR" baseline="30000" dirty="0" smtClean="0">
                <a:solidFill>
                  <a:srgbClr val="FFC000"/>
                </a:solidFill>
              </a:rPr>
              <a:t>-2 </a:t>
            </a:r>
            <a:r>
              <a:rPr lang="fr-FR" dirty="0" smtClean="0">
                <a:solidFill>
                  <a:srgbClr val="FFC000"/>
                </a:solidFill>
              </a:rPr>
              <a:t>                                     </a:t>
            </a:r>
            <a:r>
              <a:rPr lang="fr-FR" dirty="0" smtClean="0"/>
              <a:t>H2O   </a:t>
            </a:r>
          </a:p>
          <a:p>
            <a:r>
              <a:rPr lang="fr-FR" dirty="0" smtClean="0"/>
              <a:t>                      Substrat-Fe</a:t>
            </a:r>
            <a:r>
              <a:rPr lang="fr-FR" sz="1000" dirty="0" smtClean="0"/>
              <a:t>+++</a:t>
            </a:r>
            <a:r>
              <a:rPr lang="fr-FR" dirty="0" smtClean="0"/>
              <a:t> O                        Substrat-OH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                                                                         + régénération du CYP450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2714612" y="3000372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2857488" y="3286124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>
            <a:off x="2786050" y="4141792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3214678" y="4427544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>
            <a:off x="3286116" y="521336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>
            <a:off x="3286116" y="5499114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>
            <a:off x="3286116" y="578486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0586-ABBD-4B4C-8A19-5BFC5C7672CB}" type="datetime9">
              <a:rPr lang="fr-FR" smtClean="0"/>
              <a:pPr/>
              <a:t>10/01/2021 22:12:30</a:t>
            </a:fld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163162" y="2417171"/>
            <a:ext cx="2571768" cy="2206328"/>
            <a:chOff x="1428728" y="2437118"/>
            <a:chExt cx="2000264" cy="1563386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1428728" y="2857496"/>
              <a:ext cx="2000264" cy="114300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928794" y="2437118"/>
              <a:ext cx="928694" cy="9204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4" name="Étoile à 32 branches 13"/>
          <p:cNvSpPr/>
          <p:nvPr/>
        </p:nvSpPr>
        <p:spPr>
          <a:xfrm>
            <a:off x="3929058" y="1436961"/>
            <a:ext cx="972000" cy="972000"/>
          </a:xfrm>
          <a:prstGeom prst="star32">
            <a:avLst>
              <a:gd name="adj" fmla="val 4426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S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14810" y="3959983"/>
            <a:ext cx="571505" cy="612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Fe</a:t>
            </a:r>
            <a:endParaRPr lang="fr-FR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Plus 15"/>
          <p:cNvSpPr/>
          <p:nvPr/>
        </p:nvSpPr>
        <p:spPr>
          <a:xfrm>
            <a:off x="4214810" y="3700724"/>
            <a:ext cx="144000" cy="1440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Plus 16"/>
          <p:cNvSpPr/>
          <p:nvPr/>
        </p:nvSpPr>
        <p:spPr>
          <a:xfrm>
            <a:off x="4454882" y="3713603"/>
            <a:ext cx="144000" cy="1440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Plus 17"/>
          <p:cNvSpPr/>
          <p:nvPr/>
        </p:nvSpPr>
        <p:spPr>
          <a:xfrm>
            <a:off x="4642314" y="3713603"/>
            <a:ext cx="144000" cy="1440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85918" y="3571851"/>
            <a:ext cx="1008000" cy="324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NADPH2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071802" y="4857735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Cyt P450 Réductase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00232" y="4143355"/>
            <a:ext cx="756000" cy="252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NADP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90913" y="3936289"/>
            <a:ext cx="612000" cy="288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2  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86876" y="142852"/>
            <a:ext cx="756000" cy="324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= O</a:t>
            </a:r>
            <a:endParaRPr lang="fr-FR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29190" y="2590355"/>
            <a:ext cx="288000" cy="288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</a:t>
            </a:r>
            <a:endParaRPr lang="fr-FR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7140" y="2598223"/>
            <a:ext cx="288000" cy="288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</a:t>
            </a:r>
            <a:endParaRPr lang="fr-FR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6072198" y="3643289"/>
            <a:ext cx="864000" cy="864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H2O</a:t>
            </a:r>
            <a:endParaRPr lang="fr-FR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3885752" y="2340603"/>
            <a:ext cx="972000" cy="1231248"/>
            <a:chOff x="3742876" y="2197752"/>
            <a:chExt cx="972000" cy="1231248"/>
          </a:xfrm>
        </p:grpSpPr>
        <p:sp>
          <p:nvSpPr>
            <p:cNvPr id="30" name="Rectangle 29"/>
            <p:cNvSpPr/>
            <p:nvPr/>
          </p:nvSpPr>
          <p:spPr>
            <a:xfrm>
              <a:off x="3996946" y="2197752"/>
              <a:ext cx="468000" cy="2880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</a:rPr>
                <a:t>OH</a:t>
              </a:r>
            </a:p>
          </p:txBody>
        </p:sp>
        <p:sp>
          <p:nvSpPr>
            <p:cNvPr id="31" name="Étoile à 32 branches 30"/>
            <p:cNvSpPr/>
            <p:nvPr/>
          </p:nvSpPr>
          <p:spPr>
            <a:xfrm>
              <a:off x="3742876" y="2457000"/>
              <a:ext cx="972000" cy="972000"/>
            </a:xfrm>
            <a:prstGeom prst="star32">
              <a:avLst>
                <a:gd name="adj" fmla="val 486000"/>
              </a:avLst>
            </a:prstGeom>
            <a:solidFill>
              <a:srgbClr val="92D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ysClr val="windowText" lastClr="000000"/>
                  </a:solidFill>
                </a:rPr>
                <a:t>S</a:t>
              </a:r>
              <a:endParaRPr lang="fr-FR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2" name="Espace réservé de la date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CE6C-D72F-4875-83D0-9E8EAC34F9B7}" type="datetime9">
              <a:rPr lang="fr-FR" smtClean="0"/>
              <a:pPr/>
              <a:t>10/01/2021 22:12:30</a:t>
            </a:fld>
            <a:endParaRPr lang="fr-FR" dirty="0"/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93802E-7 L 0.00139 0.177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64 -0.01942 C -0.0559 0.03816 -0.05416 0.09598 -0.07344 0.10592 C -0.09271 0.11587 -0.1533 0.02382 -0.17344 0.04048 C -0.19357 0.05713 -0.17031 0.20329 -0.19375 0.20653 C -0.21719 0.20976 -0.29739 0.03886 -0.31406 0.05967 C -0.33073 0.08048 -0.275 0.30366 -0.29375 0.33187 C -0.3125 0.36009 -0.39861 0.23243 -0.42708 0.22965 C -0.45555 0.22688 -0.45677 0.29233 -0.46475 0.31453 C -0.47274 0.33673 -0.47326 0.35477 -0.475 0.36286 " pathEditMode="relative" rAng="0" ptsTypes="aaaaaaaaA">
                                      <p:cBhvr>
                                        <p:cTn id="6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19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40518E-6 C 0.0059 -0.01318 0.03611 -0.05111 0.03524 -0.07978 C 0.03437 -0.10846 0.01684 -0.16304 -0.00538 -0.17229 C -0.02761 -0.18154 -0.08837 -0.15541 -0.09809 -0.13575 C -0.10781 -0.11609 -0.07101 -0.071 -0.06389 -0.05411 " pathEditMode="relative" rAng="0" ptsTypes="aaaaa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-91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64385E-6 C 0.02986 -0.00531 0.0599 -0.0104 0.07986 -0.00971 C 0.09983 -0.00901 0.1092 -0.00578 0.12031 0.00394 C 0.13142 0.01365 0.13924 0.03053 0.14653 0.04834 C 0.15382 0.06615 0.16059 0.09321 0.16389 0.11009 C 0.16719 0.12697 0.16858 0.13645 0.16667 0.15056 C 0.16476 0.16467 0.15556 0.18548 0.1526 0.19473 " pathEditMode="relative" rAng="0" ptsTypes="aaaaaa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000"/>
                            </p:stCondLst>
                            <p:childTnLst>
                              <p:par>
                                <p:cTn id="76" presetID="2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8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6000"/>
                            </p:stCondLst>
                            <p:childTnLst>
                              <p:par>
                                <p:cTn id="9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19981E-6 C 0.03403 -0.04209 0.06806 -0.08395 0.07101 -0.13321 C 0.07396 -0.18247 0.05799 -0.28284 0.01737 -0.29533 C -0.02326 -0.30782 -0.13177 -0.22364 -0.17239 -0.2086 C -0.21302 -0.19357 -0.21961 -0.19912 -0.22604 -0.20467 " pathEditMode="relative" ptsTypes="aaaaA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 animBg="1"/>
      <p:bldP spid="16" grpId="0" animBg="1"/>
      <p:bldP spid="17" grpId="0" animBg="1"/>
      <p:bldP spid="18" grpId="0" animBg="1"/>
      <p:bldP spid="18" grpId="1" animBg="1"/>
      <p:bldP spid="18" grpId="2" animBg="1"/>
      <p:bldP spid="19" grpId="0" animBg="1"/>
      <p:bldP spid="20" grpId="0"/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 </a:t>
            </a:r>
            <a:r>
              <a:rPr lang="fr-FR" b="1" dirty="0" smtClean="0">
                <a:solidFill>
                  <a:prstClr val="white"/>
                </a:solidFill>
              </a:rPr>
              <a:t>III- REACTIONS DE BIOTRANSFORMATION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b="1" dirty="0" smtClean="0">
                <a:solidFill>
                  <a:prstClr val="white"/>
                </a:solidFill>
              </a:rPr>
              <a:t>A-  REACTIONS DE PHASE I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357554" y="642918"/>
            <a:ext cx="428628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sz="1600" dirty="0" smtClean="0">
                <a:solidFill>
                  <a:prstClr val="white"/>
                </a:solidFill>
              </a:rPr>
              <a:t>1 – catalysés par des enzymes microsomiale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357554" y="1071546"/>
            <a:ext cx="2286016" cy="428628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prstClr val="white"/>
                </a:solidFill>
              </a:rPr>
              <a:t>1 - OXYDATION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85720" y="1643050"/>
            <a:ext cx="8643998" cy="4929222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r>
              <a:rPr lang="fr-FR" u="sng" dirty="0" smtClean="0">
                <a:solidFill>
                  <a:prstClr val="white"/>
                </a:solidFill>
              </a:rPr>
              <a:t>a- Oxydation par le système </a:t>
            </a:r>
            <a:r>
              <a:rPr lang="fr-FR" u="sng" dirty="0" err="1" smtClean="0">
                <a:solidFill>
                  <a:prstClr val="white"/>
                </a:solidFill>
              </a:rPr>
              <a:t>monooxygénasique</a:t>
            </a:r>
            <a:r>
              <a:rPr lang="fr-FR" u="sng" dirty="0" smtClean="0">
                <a:solidFill>
                  <a:prstClr val="white"/>
                </a:solidFill>
              </a:rPr>
              <a:t> dépendant du </a:t>
            </a:r>
            <a:r>
              <a:rPr lang="fr-FR" b="1" u="sng" dirty="0" smtClean="0">
                <a:solidFill>
                  <a:srgbClr val="FFC000"/>
                </a:solidFill>
              </a:rPr>
              <a:t>cytochrome P450</a:t>
            </a:r>
            <a:r>
              <a:rPr lang="fr-FR" i="1" u="sng" dirty="0" smtClean="0">
                <a:solidFill>
                  <a:srgbClr val="FFC000"/>
                </a:solidFill>
              </a:rPr>
              <a:t> :</a:t>
            </a:r>
          </a:p>
          <a:p>
            <a:endParaRPr lang="fr-FR" b="1" u="sng" dirty="0" smtClean="0">
              <a:solidFill>
                <a:prstClr val="white"/>
              </a:solidFill>
            </a:endParaRPr>
          </a:p>
          <a:p>
            <a:r>
              <a:rPr lang="fr-FR" b="1" u="sng" dirty="0" smtClean="0">
                <a:solidFill>
                  <a:srgbClr val="FFC000"/>
                </a:solidFill>
              </a:rPr>
              <a:t>Classification 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prstClr val="white"/>
                </a:solidFill>
              </a:rPr>
              <a:t> + de 50 formes différentes de cytochrome P450 .</a:t>
            </a:r>
          </a:p>
          <a:p>
            <a:endParaRPr lang="fr-FR" dirty="0" smtClean="0">
              <a:solidFill>
                <a:prstClr val="white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prstClr val="white"/>
                </a:solidFill>
              </a:rPr>
              <a:t> Groupés en fonction de la composition en AA.</a:t>
            </a:r>
          </a:p>
          <a:p>
            <a:r>
              <a:rPr lang="fr-FR" dirty="0" smtClean="0">
                <a:solidFill>
                  <a:prstClr val="white"/>
                </a:solidFill>
              </a:rPr>
              <a:t>               Famille = 40 % Homologie d’AA</a:t>
            </a:r>
            <a:br>
              <a:rPr lang="fr-FR" dirty="0" smtClean="0">
                <a:solidFill>
                  <a:prstClr val="white"/>
                </a:solidFill>
              </a:rPr>
            </a:br>
            <a:r>
              <a:rPr lang="fr-FR" dirty="0" smtClean="0">
                <a:solidFill>
                  <a:prstClr val="white"/>
                </a:solidFill>
              </a:rPr>
              <a:t>               Sous-famille = 55 % Homologie d‘AA</a:t>
            </a:r>
          </a:p>
          <a:p>
            <a:endParaRPr lang="fr-FR" dirty="0" smtClean="0">
              <a:solidFill>
                <a:prstClr val="white"/>
              </a:solidFill>
            </a:endParaRPr>
          </a:p>
          <a:p>
            <a:endParaRPr lang="fr-FR" dirty="0" smtClean="0">
              <a:solidFill>
                <a:prstClr val="white"/>
              </a:solidFill>
            </a:endParaRPr>
          </a:p>
          <a:p>
            <a:endParaRPr lang="fr-FR" dirty="0" smtClean="0">
              <a:solidFill>
                <a:prstClr val="white"/>
              </a:solidFill>
            </a:endParaRPr>
          </a:p>
          <a:p>
            <a:endParaRPr lang="fr-FR" dirty="0" smtClean="0">
              <a:solidFill>
                <a:prstClr val="white"/>
              </a:solidFill>
            </a:endParaRPr>
          </a:p>
          <a:p>
            <a:endParaRPr lang="fr-FR" dirty="0" smtClean="0">
              <a:solidFill>
                <a:prstClr val="white"/>
              </a:solidFill>
            </a:endParaRPr>
          </a:p>
          <a:p>
            <a:endParaRPr lang="fr-FR" dirty="0" smtClean="0">
              <a:solidFill>
                <a:prstClr val="white"/>
              </a:solidFill>
            </a:endParaRPr>
          </a:p>
          <a:p>
            <a:r>
              <a:rPr lang="fr-FR" dirty="0" smtClean="0">
                <a:solidFill>
                  <a:prstClr val="white"/>
                </a:solidFill>
              </a:rPr>
              <a:t>                                                                                </a:t>
            </a:r>
            <a:endParaRPr lang="fr-FR" b="1" dirty="0" smtClean="0">
              <a:solidFill>
                <a:srgbClr val="FFFF00"/>
              </a:solidFill>
            </a:endParaRPr>
          </a:p>
          <a:p>
            <a:r>
              <a:rPr lang="fr-FR" dirty="0" smtClean="0">
                <a:solidFill>
                  <a:prstClr val="white"/>
                </a:solidFill>
              </a:rPr>
              <a:t>         </a:t>
            </a:r>
          </a:p>
          <a:p>
            <a:r>
              <a:rPr lang="fr-FR" dirty="0" smtClean="0">
                <a:solidFill>
                  <a:prstClr val="white"/>
                </a:solidFill>
              </a:rPr>
              <a:t> </a:t>
            </a:r>
          </a:p>
          <a:p>
            <a:endParaRPr lang="fr-FR" dirty="0" smtClean="0">
              <a:solidFill>
                <a:prstClr val="white"/>
              </a:solidFill>
            </a:endParaRPr>
          </a:p>
          <a:p>
            <a:endParaRPr lang="fr-FR" dirty="0" smtClean="0">
              <a:solidFill>
                <a:prstClr val="white"/>
              </a:solidFill>
            </a:endParaRPr>
          </a:p>
          <a:p>
            <a:endParaRPr lang="fr-FR" dirty="0" smtClean="0">
              <a:solidFill>
                <a:prstClr val="white"/>
              </a:solidFill>
            </a:endParaRPr>
          </a:p>
          <a:p>
            <a:endParaRPr lang="fr-FR" dirty="0" smtClean="0">
              <a:solidFill>
                <a:prstClr val="white"/>
              </a:solidFill>
            </a:endParaRPr>
          </a:p>
          <a:p>
            <a:endParaRPr lang="fr-FR" dirty="0" smtClean="0">
              <a:solidFill>
                <a:prstClr val="white"/>
              </a:solidFill>
            </a:endParaRPr>
          </a:p>
          <a:p>
            <a:endParaRPr lang="fr-FR" dirty="0" smtClean="0">
              <a:solidFill>
                <a:prstClr val="white"/>
              </a:solidFill>
            </a:endParaRPr>
          </a:p>
          <a:p>
            <a:endParaRPr lang="fr-FR" dirty="0" smtClean="0">
              <a:solidFill>
                <a:prstClr val="white"/>
              </a:solidFill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214414" y="4357694"/>
          <a:ext cx="6096000" cy="11125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4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Famille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bg1"/>
                          </a:solidFill>
                        </a:rPr>
                        <a:t>chiffre arabe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Sous-famille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bg1"/>
                          </a:solidFill>
                        </a:rPr>
                        <a:t>lettre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Gène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bg1"/>
                          </a:solidFill>
                        </a:rPr>
                        <a:t>chiffre arabe </a:t>
                      </a:r>
                      <a:endParaRPr lang="fr-FR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ctangle à coins arrondis 13"/>
          <p:cNvSpPr/>
          <p:nvPr/>
        </p:nvSpPr>
        <p:spPr>
          <a:xfrm>
            <a:off x="5715008" y="5643578"/>
            <a:ext cx="1571636" cy="2857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CYP P450  3A4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5" name="Image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285992"/>
            <a:ext cx="2225359" cy="1938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BECB-A0FA-47C2-A866-D8BB70A54294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22:12:30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b="1" dirty="0" smtClean="0"/>
              <a:t>III- REACTIONS DE BIOTRANSFORMATION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b="1" dirty="0" smtClean="0"/>
              <a:t>A-  REACTIONS DE PHASE I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357554" y="642918"/>
            <a:ext cx="428628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1 – catalysés par des enzymes microsomiale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357554" y="1071546"/>
            <a:ext cx="2286016" cy="428628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1 - OXYDATION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85720" y="1643050"/>
            <a:ext cx="8643998" cy="4929222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 algn="ctr"/>
            <a:r>
              <a:rPr lang="fr-FR" b="1" u="sng" dirty="0" smtClean="0">
                <a:solidFill>
                  <a:srgbClr val="FFC000"/>
                </a:solidFill>
              </a:rPr>
              <a:t>REACTIONS D’OXYDATION :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 </a:t>
            </a:r>
          </a:p>
          <a:p>
            <a:pPr lvl="0"/>
            <a:endParaRPr lang="fr-FR" b="1" u="sng" dirty="0" smtClean="0">
              <a:solidFill>
                <a:srgbClr val="FFC000"/>
              </a:solidFill>
            </a:endParaRPr>
          </a:p>
          <a:p>
            <a:pPr lvl="0"/>
            <a:endParaRPr lang="fr-FR" dirty="0" smtClean="0"/>
          </a:p>
          <a:p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                                                                                </a:t>
            </a:r>
            <a:endParaRPr lang="fr-FR" b="1" dirty="0" smtClean="0">
              <a:solidFill>
                <a:srgbClr val="FFFF00"/>
              </a:solidFill>
            </a:endParaRPr>
          </a:p>
          <a:p>
            <a:r>
              <a:rPr lang="fr-FR" dirty="0" smtClean="0"/>
              <a:t>         </a:t>
            </a:r>
          </a:p>
          <a:p>
            <a:r>
              <a:rPr lang="fr-FR" dirty="0" smtClean="0"/>
              <a:t> 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28596" y="2357430"/>
            <a:ext cx="2500330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FFC000"/>
                </a:solidFill>
              </a:rPr>
              <a:t>Oxydation aliphatique </a:t>
            </a:r>
          </a:p>
        </p:txBody>
      </p:sp>
      <p:pic>
        <p:nvPicPr>
          <p:cNvPr id="15" name="Image 14"/>
          <p:cNvPicPr/>
          <p:nvPr/>
        </p:nvPicPr>
        <p:blipFill>
          <a:blip r:embed="rId2" cstate="print"/>
          <a:srcRect b="42746"/>
          <a:stretch>
            <a:fillRect/>
          </a:stretch>
        </p:blipFill>
        <p:spPr bwMode="auto">
          <a:xfrm>
            <a:off x="1285852" y="3832252"/>
            <a:ext cx="6315389" cy="2740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à coins arrondis 15"/>
          <p:cNvSpPr/>
          <p:nvPr/>
        </p:nvSpPr>
        <p:spPr>
          <a:xfrm>
            <a:off x="428596" y="2357430"/>
            <a:ext cx="2500330" cy="35719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Oxydation aliphatique 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428596" y="2857496"/>
            <a:ext cx="2500330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FFC000"/>
                </a:solidFill>
              </a:rPr>
              <a:t>Oxydation aromatique</a:t>
            </a:r>
            <a:r>
              <a:rPr lang="fr-FR" b="1" i="1" dirty="0" smtClean="0"/>
              <a:t> </a:t>
            </a:r>
            <a:endParaRPr lang="fr-FR" dirty="0" smtClean="0">
              <a:solidFill>
                <a:srgbClr val="FFC000"/>
              </a:solidFill>
            </a:endParaRPr>
          </a:p>
        </p:txBody>
      </p:sp>
      <p:pic>
        <p:nvPicPr>
          <p:cNvPr id="18" name="Imag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889660"/>
            <a:ext cx="4980461" cy="261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à coins arrondis 18"/>
          <p:cNvSpPr/>
          <p:nvPr/>
        </p:nvSpPr>
        <p:spPr>
          <a:xfrm>
            <a:off x="428596" y="2857496"/>
            <a:ext cx="2500330" cy="35719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Oxydation aromatique</a:t>
            </a:r>
            <a:r>
              <a:rPr lang="fr-F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28596" y="3357562"/>
            <a:ext cx="2500330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u="sng" dirty="0" smtClean="0">
                <a:solidFill>
                  <a:srgbClr val="FFC000"/>
                </a:solidFill>
              </a:rPr>
              <a:t>Epoxydation</a:t>
            </a:r>
            <a:endParaRPr lang="fr-FR" dirty="0" smtClean="0">
              <a:solidFill>
                <a:srgbClr val="FFC000"/>
              </a:solidFill>
            </a:endParaRPr>
          </a:p>
        </p:txBody>
      </p:sp>
      <p:pic>
        <p:nvPicPr>
          <p:cNvPr id="21" name="Image 20"/>
          <p:cNvPicPr/>
          <p:nvPr/>
        </p:nvPicPr>
        <p:blipFill>
          <a:blip r:embed="rId4" cstate="print"/>
          <a:srcRect l="-4098" t="-5296" b="45127"/>
          <a:stretch>
            <a:fillRect/>
          </a:stretch>
        </p:blipFill>
        <p:spPr bwMode="auto">
          <a:xfrm>
            <a:off x="1100753" y="3929066"/>
            <a:ext cx="6471643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à coins arrondis 21"/>
          <p:cNvSpPr/>
          <p:nvPr/>
        </p:nvSpPr>
        <p:spPr>
          <a:xfrm>
            <a:off x="428596" y="3357562"/>
            <a:ext cx="2500330" cy="35719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Epoxydation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3071802" y="2357430"/>
            <a:ext cx="2500330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 smtClean="0">
                <a:solidFill>
                  <a:srgbClr val="FFC000"/>
                </a:solidFill>
              </a:rPr>
              <a:t>O-désalkylation</a:t>
            </a:r>
            <a:r>
              <a:rPr lang="fr-FR" b="1" i="1" dirty="0" smtClean="0"/>
              <a:t> </a:t>
            </a:r>
            <a:endParaRPr lang="fr-FR" dirty="0" smtClean="0">
              <a:solidFill>
                <a:srgbClr val="FFC000"/>
              </a:solidFill>
            </a:endParaRPr>
          </a:p>
        </p:txBody>
      </p:sp>
      <p:pic>
        <p:nvPicPr>
          <p:cNvPr id="24" name="Image 23"/>
          <p:cNvPicPr/>
          <p:nvPr/>
        </p:nvPicPr>
        <p:blipFill>
          <a:blip r:embed="rId5" cstate="print"/>
          <a:srcRect t="43514"/>
          <a:stretch>
            <a:fillRect/>
          </a:stretch>
        </p:blipFill>
        <p:spPr bwMode="auto">
          <a:xfrm>
            <a:off x="1357290" y="4143380"/>
            <a:ext cx="6136983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Rectangle à coins arrondis 24"/>
          <p:cNvSpPr/>
          <p:nvPr/>
        </p:nvSpPr>
        <p:spPr>
          <a:xfrm>
            <a:off x="3071802" y="2357430"/>
            <a:ext cx="2500330" cy="35719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O-désalkylation</a:t>
            </a:r>
            <a:r>
              <a:rPr lang="fr-F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3071802" y="2857496"/>
            <a:ext cx="2500330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 smtClean="0">
                <a:solidFill>
                  <a:srgbClr val="FFC000"/>
                </a:solidFill>
              </a:rPr>
              <a:t>N- désalkylation</a:t>
            </a:r>
            <a:r>
              <a:rPr lang="fr-FR" b="1" i="1" dirty="0" smtClean="0"/>
              <a:t>   </a:t>
            </a:r>
            <a:endParaRPr lang="fr-FR" dirty="0" smtClean="0">
              <a:solidFill>
                <a:srgbClr val="FFC000"/>
              </a:solidFill>
            </a:endParaRPr>
          </a:p>
        </p:txBody>
      </p:sp>
      <p:pic>
        <p:nvPicPr>
          <p:cNvPr id="27" name="Image 26"/>
          <p:cNvPicPr/>
          <p:nvPr/>
        </p:nvPicPr>
        <p:blipFill>
          <a:blip r:embed="rId6" cstate="print"/>
          <a:srcRect t="11429"/>
          <a:stretch>
            <a:fillRect/>
          </a:stretch>
        </p:blipFill>
        <p:spPr bwMode="auto">
          <a:xfrm>
            <a:off x="1857356" y="4214818"/>
            <a:ext cx="5663379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Rectangle à coins arrondis 29"/>
          <p:cNvSpPr/>
          <p:nvPr/>
        </p:nvSpPr>
        <p:spPr>
          <a:xfrm>
            <a:off x="3071802" y="2857496"/>
            <a:ext cx="2500330" cy="35719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N- désalkylation</a:t>
            </a:r>
            <a:r>
              <a:rPr lang="fr-F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  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3071802" y="3357562"/>
            <a:ext cx="2500330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 smtClean="0">
                <a:solidFill>
                  <a:srgbClr val="FFC000"/>
                </a:solidFill>
              </a:rPr>
              <a:t>S-désalkylation </a:t>
            </a:r>
            <a:r>
              <a:rPr lang="fr-FR" b="1" dirty="0" smtClean="0"/>
              <a:t> </a:t>
            </a:r>
            <a:r>
              <a:rPr lang="fr-FR" b="1" i="1" dirty="0" smtClean="0"/>
              <a:t> </a:t>
            </a:r>
            <a:endParaRPr lang="fr-FR" dirty="0" smtClean="0">
              <a:solidFill>
                <a:srgbClr val="FFC000"/>
              </a:solidFill>
            </a:endParaRPr>
          </a:p>
        </p:txBody>
      </p:sp>
      <p:pic>
        <p:nvPicPr>
          <p:cNvPr id="32" name="Image 3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000504"/>
            <a:ext cx="6875175" cy="2355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Rectangle à coins arrondis 32"/>
          <p:cNvSpPr/>
          <p:nvPr/>
        </p:nvSpPr>
        <p:spPr>
          <a:xfrm>
            <a:off x="3071802" y="3357562"/>
            <a:ext cx="2500330" cy="35719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S-désalkylation 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5786446" y="2357430"/>
            <a:ext cx="2786082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 smtClean="0">
                <a:solidFill>
                  <a:srgbClr val="FFC000"/>
                </a:solidFill>
              </a:rPr>
              <a:t>Désamination oxydative   </a:t>
            </a:r>
            <a:r>
              <a:rPr lang="fr-FR" b="1" dirty="0" smtClean="0"/>
              <a:t> </a:t>
            </a:r>
            <a:r>
              <a:rPr lang="fr-FR" b="1" i="1" dirty="0" smtClean="0"/>
              <a:t> </a:t>
            </a:r>
            <a:endParaRPr lang="fr-FR" dirty="0" smtClean="0">
              <a:solidFill>
                <a:srgbClr val="FFC000"/>
              </a:solidFill>
            </a:endParaRPr>
          </a:p>
        </p:txBody>
      </p:sp>
      <p:pic>
        <p:nvPicPr>
          <p:cNvPr id="35" name="Image 3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4214818"/>
            <a:ext cx="5739139" cy="1699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Rectangle à coins arrondis 35"/>
          <p:cNvSpPr/>
          <p:nvPr/>
        </p:nvSpPr>
        <p:spPr>
          <a:xfrm>
            <a:off x="5786446" y="2357430"/>
            <a:ext cx="2786082" cy="35719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Désamination oxydative   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5786446" y="2857496"/>
            <a:ext cx="2786082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 smtClean="0">
                <a:solidFill>
                  <a:srgbClr val="FFC000"/>
                </a:solidFill>
              </a:rPr>
              <a:t>N-oxygénation </a:t>
            </a:r>
            <a:r>
              <a:rPr lang="fr-FR" b="1" i="1" dirty="0" smtClean="0"/>
              <a:t> </a:t>
            </a:r>
            <a:r>
              <a:rPr lang="fr-FR" dirty="0" smtClean="0">
                <a:solidFill>
                  <a:srgbClr val="FFC000"/>
                </a:solidFill>
              </a:rPr>
              <a:t> </a:t>
            </a:r>
            <a:r>
              <a:rPr lang="fr-FR" b="1" dirty="0" smtClean="0"/>
              <a:t> </a:t>
            </a:r>
            <a:r>
              <a:rPr lang="fr-FR" b="1" i="1" dirty="0" smtClean="0"/>
              <a:t> </a:t>
            </a:r>
            <a:endParaRPr lang="fr-FR" dirty="0" smtClean="0">
              <a:solidFill>
                <a:srgbClr val="FFC000"/>
              </a:solidFill>
            </a:endParaRPr>
          </a:p>
        </p:txBody>
      </p:sp>
      <p:pic>
        <p:nvPicPr>
          <p:cNvPr id="38" name="Image 37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62" y="4143380"/>
            <a:ext cx="7143800" cy="1877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Rectangle à coins arrondis 38"/>
          <p:cNvSpPr/>
          <p:nvPr/>
        </p:nvSpPr>
        <p:spPr>
          <a:xfrm>
            <a:off x="5786446" y="2857496"/>
            <a:ext cx="2786082" cy="35719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N-oxygénation </a:t>
            </a:r>
            <a:r>
              <a:rPr lang="fr-F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5786446" y="3357562"/>
            <a:ext cx="2786082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dirty="0" smtClean="0">
                <a:solidFill>
                  <a:srgbClr val="FFC000"/>
                </a:solidFill>
              </a:rPr>
              <a:t>Sulfoxydation</a:t>
            </a:r>
            <a:r>
              <a:rPr lang="fr-FR" b="1" i="1" dirty="0" smtClean="0"/>
              <a:t> </a:t>
            </a:r>
            <a:r>
              <a:rPr lang="fr-FR" dirty="0" smtClean="0">
                <a:solidFill>
                  <a:srgbClr val="FFC000"/>
                </a:solidFill>
              </a:rPr>
              <a:t> </a:t>
            </a:r>
            <a:r>
              <a:rPr lang="fr-FR" b="1" dirty="0" smtClean="0"/>
              <a:t> </a:t>
            </a:r>
            <a:r>
              <a:rPr lang="fr-FR" b="1" i="1" dirty="0" smtClean="0"/>
              <a:t> </a:t>
            </a:r>
            <a:endParaRPr lang="fr-FR" dirty="0" smtClean="0">
              <a:solidFill>
                <a:srgbClr val="FFC000"/>
              </a:solidFill>
            </a:endParaRPr>
          </a:p>
        </p:txBody>
      </p:sp>
      <p:pic>
        <p:nvPicPr>
          <p:cNvPr id="41" name="Image 40" descr="_Pic1237"/>
          <p:cNvPicPr/>
          <p:nvPr/>
        </p:nvPicPr>
        <p:blipFill>
          <a:blip r:embed="rId10" cstate="print">
            <a:lum bright="40000" contrast="10000"/>
          </a:blip>
          <a:srcRect l="1815" t="5797" r="1557" b="4348"/>
          <a:stretch>
            <a:fillRect/>
          </a:stretch>
        </p:blipFill>
        <p:spPr bwMode="auto">
          <a:xfrm>
            <a:off x="1785918" y="4214818"/>
            <a:ext cx="5506884" cy="1761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Espace réservé de la date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6256-F44C-4358-AF68-DDDB3EB2CEA2}" type="datetime9">
              <a:rPr lang="fr-FR" smtClean="0"/>
              <a:pPr/>
              <a:t>10/01/2021 22:12:30</a:t>
            </a:fld>
            <a:endParaRPr lang="fr-FR" dirty="0"/>
          </a:p>
        </p:txBody>
      </p:sp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4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30" grpId="0" animBg="1"/>
      <p:bldP spid="31" grpId="0" animBg="1"/>
      <p:bldP spid="33" grpId="0" animBg="1"/>
      <p:bldP spid="34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b="1" dirty="0" smtClean="0"/>
              <a:t>III- REACTIONS DE BIOTRANSFORMATION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b="1" dirty="0" smtClean="0"/>
              <a:t>A-  REACTIONS DE PHASE I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357554" y="642918"/>
            <a:ext cx="428628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1 – catalysés par des enzymes microsomiale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357554" y="1071546"/>
            <a:ext cx="2286016" cy="428628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1 - OXYDATION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85720" y="1643050"/>
            <a:ext cx="8643998" cy="4929222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 algn="ctr"/>
            <a:r>
              <a:rPr lang="fr-FR" b="1" u="sng" dirty="0" smtClean="0">
                <a:solidFill>
                  <a:srgbClr val="FFC000"/>
                </a:solidFill>
              </a:rPr>
              <a:t>REACTIONS D’OXYDATION :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 </a:t>
            </a:r>
          </a:p>
          <a:p>
            <a:pPr lvl="0"/>
            <a:endParaRPr lang="fr-FR" b="1" u="sng" dirty="0" smtClean="0">
              <a:solidFill>
                <a:srgbClr val="FFC000"/>
              </a:solidFill>
            </a:endParaRPr>
          </a:p>
          <a:p>
            <a:pPr lvl="0"/>
            <a:endParaRPr lang="fr-FR" dirty="0" smtClean="0"/>
          </a:p>
          <a:p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                                                                                </a:t>
            </a:r>
            <a:endParaRPr lang="fr-FR" b="1" dirty="0" smtClean="0">
              <a:solidFill>
                <a:srgbClr val="FFFF00"/>
              </a:solidFill>
            </a:endParaRPr>
          </a:p>
          <a:p>
            <a:r>
              <a:rPr lang="fr-FR" dirty="0" smtClean="0"/>
              <a:t>         </a:t>
            </a:r>
          </a:p>
          <a:p>
            <a:r>
              <a:rPr lang="fr-FR" dirty="0" smtClean="0"/>
              <a:t> 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428728" y="2357430"/>
            <a:ext cx="2857520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FFC000"/>
                </a:solidFill>
              </a:rPr>
              <a:t>Désulfuration oxydative </a:t>
            </a:r>
            <a:r>
              <a:rPr lang="fr-FR" b="1" i="1" dirty="0" smtClean="0"/>
              <a:t> </a:t>
            </a:r>
            <a:r>
              <a:rPr lang="fr-FR" dirty="0" smtClean="0">
                <a:solidFill>
                  <a:srgbClr val="FFC000"/>
                </a:solidFill>
              </a:rPr>
              <a:t> </a:t>
            </a:r>
          </a:p>
        </p:txBody>
      </p:sp>
      <p:pic>
        <p:nvPicPr>
          <p:cNvPr id="42" name="Image 41"/>
          <p:cNvPicPr/>
          <p:nvPr/>
        </p:nvPicPr>
        <p:blipFill>
          <a:blip r:embed="rId2" cstate="print"/>
          <a:srcRect t="6564" b="1580"/>
          <a:stretch>
            <a:fillRect/>
          </a:stretch>
        </p:blipFill>
        <p:spPr bwMode="auto">
          <a:xfrm>
            <a:off x="2004579" y="2786058"/>
            <a:ext cx="513484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à coins arrondis 42"/>
          <p:cNvSpPr/>
          <p:nvPr/>
        </p:nvSpPr>
        <p:spPr>
          <a:xfrm>
            <a:off x="1428728" y="2357430"/>
            <a:ext cx="2857520" cy="35719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Désulfuration oxydative </a:t>
            </a:r>
            <a:r>
              <a:rPr lang="fr-F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4786314" y="2357430"/>
            <a:ext cx="3214710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FFC000"/>
                </a:solidFill>
              </a:rPr>
              <a:t>Déshalogénation oxydative     </a:t>
            </a: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6A26E-FA0C-4B53-B6CC-9A92923D965C}" type="datetime9">
              <a:rPr lang="fr-FR" smtClean="0"/>
              <a:pPr/>
              <a:t>10/01/2021 22:12:30</a:t>
            </a:fld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7" y="4128492"/>
            <a:ext cx="5343525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4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b="1" dirty="0" smtClean="0"/>
              <a:t>III- REACTIONS DE BIOTRANSFORMATION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b="1" dirty="0" smtClean="0"/>
              <a:t>A-  REACTIONS DE PHASE I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357554" y="642918"/>
            <a:ext cx="428628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1 – catalysés par des enzymes microsomiale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428992" y="1071546"/>
            <a:ext cx="2500330" cy="428628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b="1" dirty="0" smtClean="0">
                <a:solidFill>
                  <a:schemeClr val="bg1"/>
                </a:solidFill>
              </a:rPr>
              <a:t>2 – REDUCTION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85720" y="1643050"/>
            <a:ext cx="8643998" cy="4929222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 lvl="0">
              <a:lnSpc>
                <a:spcPct val="200000"/>
              </a:lnSpc>
              <a:buFont typeface="Wingdings" pitchFamily="2" charset="2"/>
              <a:buChar char="Ø"/>
            </a:pP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rgbClr val="FFC000"/>
                </a:solidFill>
              </a:rPr>
              <a:t>Localisation</a:t>
            </a:r>
            <a:r>
              <a:rPr lang="en-US" dirty="0" smtClean="0">
                <a:solidFill>
                  <a:schemeClr val="bg1"/>
                </a:solidFill>
              </a:rPr>
              <a:t> :       RE du </a:t>
            </a:r>
            <a:r>
              <a:rPr lang="fr-FR" dirty="0" smtClean="0">
                <a:solidFill>
                  <a:schemeClr val="bg1"/>
                </a:solidFill>
              </a:rPr>
              <a:t>foie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Enzyme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:             </a:t>
            </a:r>
            <a:r>
              <a:rPr lang="en-US" dirty="0" smtClean="0"/>
              <a:t>R</a:t>
            </a:r>
            <a:r>
              <a:rPr lang="fr-FR" dirty="0" smtClean="0"/>
              <a:t>éductases. </a:t>
            </a:r>
            <a:endParaRPr lang="fr-FR" sz="1100" dirty="0" smtClean="0"/>
          </a:p>
          <a:p>
            <a:pPr lvl="0">
              <a:lnSpc>
                <a:spcPct val="200000"/>
              </a:lnSpc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dirty="0" smtClean="0">
                <a:solidFill>
                  <a:srgbClr val="FFC000"/>
                </a:solidFill>
              </a:rPr>
              <a:t>Substrat :</a:t>
            </a:r>
            <a:r>
              <a:rPr lang="fr-FR" dirty="0" smtClean="0"/>
              <a:t>             les composés aromatiques nitrés et azoïques.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dirty="0" smtClean="0">
                <a:solidFill>
                  <a:srgbClr val="FFC000"/>
                </a:solidFill>
              </a:rPr>
              <a:t>Métabolite </a:t>
            </a:r>
            <a:r>
              <a:rPr lang="fr-FR" dirty="0" smtClean="0"/>
              <a:t>:         Amines</a:t>
            </a:r>
          </a:p>
          <a:p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52760" y="1156632"/>
            <a:ext cx="2286016" cy="285752"/>
          </a:xfrm>
          <a:prstGeom prst="roundRect">
            <a:avLst>
              <a:gd name="adj" fmla="val 24862"/>
            </a:avLst>
          </a:prstGeom>
          <a:noFill/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1 - OXYDATION</a:t>
            </a:r>
          </a:p>
        </p:txBody>
      </p:sp>
      <p:pic>
        <p:nvPicPr>
          <p:cNvPr id="18" name="Image 17"/>
          <p:cNvPicPr/>
          <p:nvPr/>
        </p:nvPicPr>
        <p:blipFill>
          <a:blip r:embed="rId2" cstate="print"/>
          <a:srcRect b="63063"/>
          <a:stretch>
            <a:fillRect/>
          </a:stretch>
        </p:blipFill>
        <p:spPr bwMode="auto">
          <a:xfrm>
            <a:off x="1357290" y="4143380"/>
            <a:ext cx="6282055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 18"/>
          <p:cNvPicPr/>
          <p:nvPr/>
        </p:nvPicPr>
        <p:blipFill>
          <a:blip r:embed="rId2" cstate="print"/>
          <a:srcRect t="34944"/>
          <a:stretch>
            <a:fillRect/>
          </a:stretch>
        </p:blipFill>
        <p:spPr bwMode="auto">
          <a:xfrm>
            <a:off x="1357290" y="3857628"/>
            <a:ext cx="6282055" cy="26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4F97-5D40-488F-959A-13F52EA390A3}" type="datetime9">
              <a:rPr lang="fr-FR" smtClean="0"/>
              <a:pPr/>
              <a:t>10/01/2021 22:12:30</a:t>
            </a:fld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b="1" dirty="0" smtClean="0"/>
              <a:t>III- REACTIONS DE BIOTRANSFORMATION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b="1" dirty="0" smtClean="0"/>
              <a:t>A-  REACTIONS DE PHASE I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357554" y="642918"/>
            <a:ext cx="428628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1 – catalysés par des enzymes microsomiale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357554" y="1142984"/>
            <a:ext cx="2286000" cy="252000"/>
          </a:xfrm>
          <a:prstGeom prst="roundRect">
            <a:avLst>
              <a:gd name="adj" fmla="val 24862"/>
            </a:avLst>
          </a:prstGeom>
          <a:noFill/>
          <a:ln>
            <a:solidFill>
              <a:srgbClr val="00B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– REDUCTION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85720" y="1643050"/>
            <a:ext cx="8643998" cy="4929222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nombreux toxiques  = des esters  et  des amides </a:t>
            </a:r>
          </a:p>
          <a:p>
            <a:r>
              <a:rPr lang="fr-FR" dirty="0" smtClean="0"/>
              <a:t>       → liaisons sensibles à l'hydrolyse</a:t>
            </a:r>
          </a:p>
          <a:p>
            <a:endParaRPr lang="fr-FR" i="1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Les tissus: Foie , Tube digestif, autres tissus  (+le plasma) :    grandes quantités ↗ 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sz="2400" b="1" dirty="0" smtClean="0">
                <a:solidFill>
                  <a:srgbClr val="FFC000"/>
                </a:solidFill>
              </a:rPr>
              <a:t>estérases</a:t>
            </a:r>
            <a:r>
              <a:rPr lang="fr-FR" sz="2400" dirty="0" smtClean="0"/>
              <a:t> </a:t>
            </a:r>
            <a:r>
              <a:rPr lang="fr-FR" dirty="0" smtClean="0"/>
              <a:t>4 catégories:    </a:t>
            </a:r>
            <a:endParaRPr lang="fr-FR" i="1" dirty="0" smtClean="0"/>
          </a:p>
          <a:p>
            <a:pPr lvl="0"/>
            <a:r>
              <a:rPr lang="fr-FR" dirty="0" smtClean="0"/>
              <a:t>             </a:t>
            </a:r>
            <a:r>
              <a:rPr lang="fr-FR" dirty="0" smtClean="0">
                <a:solidFill>
                  <a:srgbClr val="FFC000"/>
                </a:solidFill>
              </a:rPr>
              <a:t>aryl</a:t>
            </a:r>
            <a:r>
              <a:rPr lang="fr-FR" dirty="0" smtClean="0"/>
              <a:t>estérases           hydrolysant les esters </a:t>
            </a:r>
            <a:r>
              <a:rPr lang="fr-FR" dirty="0" smtClean="0">
                <a:solidFill>
                  <a:srgbClr val="FFC000"/>
                </a:solidFill>
              </a:rPr>
              <a:t>aromatiques, </a:t>
            </a:r>
            <a:endParaRPr lang="fr-FR" i="1" dirty="0" smtClean="0">
              <a:solidFill>
                <a:srgbClr val="FFC000"/>
              </a:solidFill>
            </a:endParaRPr>
          </a:p>
          <a:p>
            <a:pPr lvl="0"/>
            <a:r>
              <a:rPr lang="fr-FR" dirty="0" smtClean="0"/>
              <a:t>             </a:t>
            </a:r>
            <a:r>
              <a:rPr lang="fr-FR" dirty="0" smtClean="0">
                <a:solidFill>
                  <a:srgbClr val="FFC000"/>
                </a:solidFill>
              </a:rPr>
              <a:t>carboryl</a:t>
            </a:r>
            <a:r>
              <a:rPr lang="fr-FR" dirty="0" smtClean="0"/>
              <a:t>estérases   hydrolysant les esters </a:t>
            </a:r>
            <a:r>
              <a:rPr lang="fr-FR" dirty="0" smtClean="0">
                <a:solidFill>
                  <a:srgbClr val="FFC000"/>
                </a:solidFill>
              </a:rPr>
              <a:t>aliphatiques</a:t>
            </a:r>
            <a:r>
              <a:rPr lang="fr-FR" dirty="0" smtClean="0"/>
              <a:t>, </a:t>
            </a:r>
            <a:endParaRPr lang="fr-FR" i="1" dirty="0" smtClean="0"/>
          </a:p>
          <a:p>
            <a:pPr lvl="0"/>
            <a:r>
              <a:rPr lang="fr-FR" dirty="0" smtClean="0"/>
              <a:t>             </a:t>
            </a:r>
            <a:r>
              <a:rPr lang="fr-FR" dirty="0" smtClean="0">
                <a:solidFill>
                  <a:srgbClr val="FFC000"/>
                </a:solidFill>
              </a:rPr>
              <a:t>cholin</a:t>
            </a:r>
            <a:r>
              <a:rPr lang="fr-FR" dirty="0" smtClean="0"/>
              <a:t>estérases       hydrolysant les esters dont le résidu est un </a:t>
            </a:r>
            <a:r>
              <a:rPr lang="fr-FR" dirty="0" smtClean="0">
                <a:solidFill>
                  <a:srgbClr val="FFC000"/>
                </a:solidFill>
              </a:rPr>
              <a:t>alcool</a:t>
            </a:r>
            <a:r>
              <a:rPr lang="fr-FR" dirty="0" smtClean="0"/>
              <a:t>, </a:t>
            </a:r>
            <a:endParaRPr lang="fr-FR" i="1" dirty="0" smtClean="0"/>
          </a:p>
          <a:p>
            <a:pPr lvl="0"/>
            <a:r>
              <a:rPr lang="fr-FR" dirty="0" smtClean="0"/>
              <a:t>             </a:t>
            </a:r>
            <a:r>
              <a:rPr lang="fr-FR" dirty="0" smtClean="0">
                <a:solidFill>
                  <a:srgbClr val="FFC000"/>
                </a:solidFill>
              </a:rPr>
              <a:t>acétyl</a:t>
            </a:r>
            <a:r>
              <a:rPr lang="fr-FR" dirty="0" smtClean="0"/>
              <a:t>estérases       hydrolysant les esters dont la moitié acide est </a:t>
            </a:r>
            <a:r>
              <a:rPr lang="fr-FR" dirty="0" smtClean="0">
                <a:solidFill>
                  <a:srgbClr val="FFC000"/>
                </a:solidFill>
              </a:rPr>
              <a:t>l'acide acétique</a:t>
            </a:r>
            <a:r>
              <a:rPr lang="fr-FR" dirty="0" smtClean="0"/>
              <a:t>.</a:t>
            </a:r>
            <a:endParaRPr lang="fr-FR" i="1" dirty="0" smtClean="0"/>
          </a:p>
          <a:p>
            <a:r>
              <a:rPr lang="fr-FR" dirty="0" smtClean="0"/>
              <a:t> </a:t>
            </a:r>
          </a:p>
          <a:p>
            <a:r>
              <a:rPr lang="fr-FR" sz="2400" b="1" dirty="0" smtClean="0">
                <a:solidFill>
                  <a:srgbClr val="FFC000"/>
                </a:solidFill>
              </a:rPr>
              <a:t>amidases</a:t>
            </a:r>
            <a:r>
              <a:rPr lang="fr-FR" sz="2000" dirty="0" smtClean="0"/>
              <a:t> </a:t>
            </a:r>
            <a:endParaRPr lang="fr-FR" sz="2000" i="1" dirty="0" smtClean="0"/>
          </a:p>
          <a:p>
            <a:r>
              <a:rPr lang="fr-FR" dirty="0" smtClean="0"/>
              <a:t>            Hydrolyse lente / estérase </a:t>
            </a:r>
          </a:p>
          <a:p>
            <a:r>
              <a:rPr lang="fr-FR" dirty="0" smtClean="0"/>
              <a:t>             </a:t>
            </a:r>
          </a:p>
          <a:p>
            <a:r>
              <a:rPr lang="fr-FR" dirty="0" smtClean="0"/>
              <a:t>             Manque de spécificité  de substrat.</a:t>
            </a:r>
            <a:endParaRPr lang="fr-FR" i="1" dirty="0" smtClean="0"/>
          </a:p>
          <a:p>
            <a:r>
              <a:rPr lang="fr-FR" i="1" dirty="0" smtClean="0"/>
              <a:t> 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52760" y="1156632"/>
            <a:ext cx="2286016" cy="252000"/>
          </a:xfrm>
          <a:prstGeom prst="roundRect">
            <a:avLst>
              <a:gd name="adj" fmla="val 24862"/>
            </a:avLst>
          </a:prstGeom>
          <a:noFill/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1 - OXYDATION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786446" y="1071546"/>
            <a:ext cx="2500330" cy="428628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b="1" dirty="0" smtClean="0">
                <a:solidFill>
                  <a:schemeClr val="bg1"/>
                </a:solidFill>
              </a:rPr>
              <a:t>3 - HYDROLYSE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AFB4-4A54-4FC9-9D83-3C752A85C6AD}" type="datetime9">
              <a:rPr lang="fr-FR" smtClean="0"/>
              <a:pPr/>
              <a:t>10/01/2021 22:12:30</a:t>
            </a:fld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16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b="1" dirty="0" smtClean="0"/>
              <a:t>III- REACTIONS DE BIOTRANSFORMATION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b="1" dirty="0" smtClean="0"/>
              <a:t>A-  REACTIONS DE PHASE I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357554" y="642918"/>
            <a:ext cx="428628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1 – catalysés par des enzymes microsomiale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357554" y="1142984"/>
            <a:ext cx="2286000" cy="252000"/>
          </a:xfrm>
          <a:prstGeom prst="roundRect">
            <a:avLst>
              <a:gd name="adj" fmla="val 24862"/>
            </a:avLst>
          </a:prstGeom>
          <a:noFill/>
          <a:ln>
            <a:solidFill>
              <a:srgbClr val="00B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– REDUCTION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85720" y="1643050"/>
            <a:ext cx="8643998" cy="4929222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r>
              <a:rPr lang="fr-FR" i="1" dirty="0" smtClean="0"/>
              <a:t> 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52760" y="1156632"/>
            <a:ext cx="2286016" cy="252000"/>
          </a:xfrm>
          <a:prstGeom prst="roundRect">
            <a:avLst>
              <a:gd name="adj" fmla="val 24862"/>
            </a:avLst>
          </a:prstGeom>
          <a:noFill/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1 - OXYDATION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786446" y="1071546"/>
            <a:ext cx="2500330" cy="428628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b="1" dirty="0" smtClean="0">
                <a:solidFill>
                  <a:schemeClr val="bg1"/>
                </a:solidFill>
              </a:rPr>
              <a:t>3 - HYDROLYSE</a:t>
            </a:r>
          </a:p>
        </p:txBody>
      </p:sp>
      <p:pic>
        <p:nvPicPr>
          <p:cNvPr id="14" name="Image 13"/>
          <p:cNvPicPr/>
          <p:nvPr/>
        </p:nvPicPr>
        <p:blipFill>
          <a:blip r:embed="rId2" cstate="print"/>
          <a:srcRect r="50926" b="82661"/>
          <a:stretch>
            <a:fillRect/>
          </a:stretch>
        </p:blipFill>
        <p:spPr bwMode="auto">
          <a:xfrm>
            <a:off x="785786" y="2143116"/>
            <a:ext cx="757242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 14"/>
          <p:cNvPicPr/>
          <p:nvPr/>
        </p:nvPicPr>
        <p:blipFill>
          <a:blip r:embed="rId2" cstate="print"/>
          <a:srcRect t="17257" r="50926" b="65941"/>
          <a:stretch>
            <a:fillRect/>
          </a:stretch>
        </p:blipFill>
        <p:spPr bwMode="auto">
          <a:xfrm>
            <a:off x="785786" y="4286256"/>
            <a:ext cx="7572428" cy="19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FB1B-987D-49E9-8C70-F583DD47004D}" type="datetime9">
              <a:rPr lang="fr-FR" smtClean="0"/>
              <a:pPr/>
              <a:t>10/01/2021 22:12:30</a:t>
            </a:fld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7"/>
          <a:stretch>
            <a:fillRect/>
          </a:stretch>
        </p:blipFill>
        <p:spPr>
          <a:xfrm>
            <a:off x="1169814" y="2175346"/>
            <a:ext cx="6786562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b="1" dirty="0" smtClean="0"/>
              <a:t>III- REACTIONS DE BIOTRANSFORMATION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b="1" dirty="0" smtClean="0"/>
              <a:t>A-  REACTIONS DE PHASE I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357554" y="642918"/>
            <a:ext cx="428628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1 – catalysés par des enzymes microsomiale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357554" y="1142984"/>
            <a:ext cx="2286000" cy="252000"/>
          </a:xfrm>
          <a:prstGeom prst="roundRect">
            <a:avLst>
              <a:gd name="adj" fmla="val 24862"/>
            </a:avLst>
          </a:prstGeom>
          <a:noFill/>
          <a:ln>
            <a:solidFill>
              <a:srgbClr val="00B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– REDUCTION 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952760" y="1156632"/>
            <a:ext cx="2286016" cy="252000"/>
          </a:xfrm>
          <a:prstGeom prst="roundRect">
            <a:avLst>
              <a:gd name="adj" fmla="val 24862"/>
            </a:avLst>
          </a:prstGeom>
          <a:noFill/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1 - OXYDATION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786446" y="1071546"/>
            <a:ext cx="2500330" cy="428628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b="1" dirty="0" smtClean="0">
                <a:solidFill>
                  <a:schemeClr val="bg1"/>
                </a:solidFill>
              </a:rPr>
              <a:t>3 - HYDROLYSE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5786446" y="1142984"/>
            <a:ext cx="2214578" cy="285752"/>
          </a:xfrm>
          <a:prstGeom prst="roundRect">
            <a:avLst>
              <a:gd name="adj" fmla="val 24862"/>
            </a:avLst>
          </a:prstGeom>
          <a:noFill/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3 - HYDROLYSE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571472" y="1044250"/>
            <a:ext cx="7929618" cy="92869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3357554" y="1071546"/>
            <a:ext cx="4357718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2 – catalysés par des enzymes non  microsomiales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3357554" y="642918"/>
            <a:ext cx="428628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– catalysés par des enzymes microsomiales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5286396" y="1714488"/>
            <a:ext cx="2286000" cy="252000"/>
          </a:xfrm>
          <a:prstGeom prst="roundRect">
            <a:avLst>
              <a:gd name="adj" fmla="val 24862"/>
            </a:avLst>
          </a:prstGeom>
          <a:noFill/>
          <a:ln>
            <a:solidFill>
              <a:srgbClr val="00B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– REDUCTION 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1643042" y="1714488"/>
            <a:ext cx="2286016" cy="252000"/>
          </a:xfrm>
          <a:prstGeom prst="roundRect">
            <a:avLst>
              <a:gd name="adj" fmla="val 24862"/>
            </a:avLst>
          </a:prstGeom>
          <a:noFill/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1 - OXYDATION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1571604" y="1643050"/>
            <a:ext cx="2428892" cy="428628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1 - OXYDATION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285720" y="2214554"/>
            <a:ext cx="8643998" cy="4357718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 lvl="0"/>
            <a:r>
              <a:rPr lang="fr-FR" dirty="0" smtClean="0"/>
              <a:t>Enzymes : ADH ou ALDH.</a:t>
            </a:r>
            <a:endParaRPr lang="fr-FR" sz="1100" dirty="0" smtClean="0"/>
          </a:p>
          <a:p>
            <a:pPr lvl="0"/>
            <a:r>
              <a:rPr lang="fr-FR" dirty="0" smtClean="0"/>
              <a:t>Réactions réversibles.</a:t>
            </a:r>
            <a:endParaRPr lang="fr-FR" sz="1100" dirty="0" smtClean="0"/>
          </a:p>
          <a:p>
            <a:pPr lvl="1"/>
            <a:r>
              <a:rPr lang="fr-FR" b="1" i="1" dirty="0" smtClean="0">
                <a:solidFill>
                  <a:srgbClr val="FFC000"/>
                </a:solidFill>
              </a:rPr>
              <a:t>ADH </a:t>
            </a:r>
            <a:r>
              <a:rPr lang="fr-FR" b="1" i="1" dirty="0" smtClean="0"/>
              <a:t>:</a:t>
            </a:r>
            <a:endParaRPr lang="fr-FR" sz="1100" dirty="0" smtClean="0"/>
          </a:p>
          <a:p>
            <a:pPr lvl="2"/>
            <a:r>
              <a:rPr lang="fr-FR" dirty="0" smtClean="0"/>
              <a:t>Enz  </a:t>
            </a:r>
            <a:r>
              <a:rPr lang="fr-FR" dirty="0" smtClean="0">
                <a:solidFill>
                  <a:srgbClr val="FFC000"/>
                </a:solidFill>
              </a:rPr>
              <a:t>cytosolique</a:t>
            </a:r>
            <a:r>
              <a:rPr lang="fr-FR" dirty="0" smtClean="0"/>
              <a:t> (dimère qui contient des atomes de zinc).</a:t>
            </a:r>
            <a:endParaRPr lang="fr-FR" sz="1100" dirty="0" smtClean="0"/>
          </a:p>
          <a:p>
            <a:pPr lvl="2"/>
            <a:r>
              <a:rPr lang="fr-FR" dirty="0" smtClean="0"/>
              <a:t>04 isoformes.</a:t>
            </a:r>
            <a:endParaRPr lang="fr-FR" sz="1100" dirty="0" smtClean="0"/>
          </a:p>
          <a:p>
            <a:pPr lvl="2"/>
            <a:r>
              <a:rPr lang="fr-FR" dirty="0" smtClean="0"/>
              <a:t>Localisation : foie, reins, les poumons et la muqueuse gastrique.</a:t>
            </a:r>
            <a:endParaRPr lang="fr-FR" sz="1100" dirty="0" smtClean="0"/>
          </a:p>
          <a:p>
            <a:pPr lvl="2"/>
            <a:r>
              <a:rPr lang="fr-FR" dirty="0" smtClean="0"/>
              <a:t>inhibée par le pyrazole et le 4 méthylpyrazole.</a:t>
            </a:r>
            <a:endParaRPr lang="fr-FR" sz="1100" dirty="0" smtClean="0"/>
          </a:p>
          <a:p>
            <a:pPr lvl="1"/>
            <a:r>
              <a:rPr lang="fr-FR" b="1" i="1" dirty="0" smtClean="0">
                <a:solidFill>
                  <a:srgbClr val="FFC000"/>
                </a:solidFill>
              </a:rPr>
              <a:t>ALDH</a:t>
            </a:r>
            <a:r>
              <a:rPr lang="fr-FR" b="1" i="1" dirty="0" smtClean="0"/>
              <a:t> :</a:t>
            </a:r>
            <a:endParaRPr lang="fr-FR" sz="1100" dirty="0" smtClean="0"/>
          </a:p>
          <a:p>
            <a:pPr lvl="2"/>
            <a:r>
              <a:rPr lang="fr-FR" dirty="0" smtClean="0">
                <a:solidFill>
                  <a:srgbClr val="FFC000"/>
                </a:solidFill>
              </a:rPr>
              <a:t>ALDH2</a:t>
            </a:r>
            <a:r>
              <a:rPr lang="fr-FR" dirty="0" smtClean="0"/>
              <a:t> :   </a:t>
            </a:r>
            <a:r>
              <a:rPr lang="fr-FR" dirty="0" smtClean="0">
                <a:solidFill>
                  <a:srgbClr val="FFC000"/>
                </a:solidFill>
              </a:rPr>
              <a:t>mitochondriale</a:t>
            </a:r>
            <a:r>
              <a:rPr lang="fr-FR" dirty="0" smtClean="0"/>
              <a:t> principalement exprimée au niveau hépatique et responsable de l'oxydation de l'</a:t>
            </a:r>
            <a:r>
              <a:rPr lang="fr-FR" u="sng" dirty="0" smtClean="0"/>
              <a:t>acétaldéhyde</a:t>
            </a:r>
            <a:r>
              <a:rPr lang="fr-FR" dirty="0" smtClean="0"/>
              <a:t> (oxydation de l'éthanol) en </a:t>
            </a:r>
            <a:r>
              <a:rPr lang="fr-FR" u="sng" dirty="0" smtClean="0"/>
              <a:t>acétate</a:t>
            </a:r>
            <a:r>
              <a:rPr lang="fr-FR" dirty="0" smtClean="0"/>
              <a:t>.</a:t>
            </a:r>
            <a:endParaRPr lang="fr-FR" sz="1100" dirty="0" smtClean="0"/>
          </a:p>
          <a:p>
            <a:pPr lvl="2"/>
            <a:r>
              <a:rPr lang="fr-FR" dirty="0" smtClean="0">
                <a:solidFill>
                  <a:srgbClr val="FFC000"/>
                </a:solidFill>
              </a:rPr>
              <a:t>ALDH1</a:t>
            </a:r>
            <a:r>
              <a:rPr lang="fr-FR" dirty="0" smtClean="0"/>
              <a:t> : exprimée au niveau hépatique, avec une localisation </a:t>
            </a:r>
            <a:r>
              <a:rPr lang="fr-FR" dirty="0" smtClean="0">
                <a:solidFill>
                  <a:srgbClr val="FFC000"/>
                </a:solidFill>
              </a:rPr>
              <a:t>cytosolique</a:t>
            </a:r>
            <a:r>
              <a:rPr lang="fr-FR" dirty="0" smtClean="0"/>
              <a:t> et est responsable de l'oxydation du </a:t>
            </a:r>
            <a:r>
              <a:rPr lang="fr-FR" u="sng" dirty="0" smtClean="0"/>
              <a:t>rétinal</a:t>
            </a:r>
            <a:r>
              <a:rPr lang="fr-FR" dirty="0" smtClean="0"/>
              <a:t>.</a:t>
            </a:r>
            <a:endParaRPr lang="fr-FR" sz="1100" dirty="0" smtClean="0"/>
          </a:p>
          <a:p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285720" y="2214554"/>
            <a:ext cx="8643998" cy="4357718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 lvl="0"/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30" name="Image 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357430"/>
            <a:ext cx="542928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Ellipse 30"/>
          <p:cNvSpPr/>
          <p:nvPr/>
        </p:nvSpPr>
        <p:spPr>
          <a:xfrm>
            <a:off x="3857620" y="3816684"/>
            <a:ext cx="571504" cy="285752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/>
          <p:cNvSpPr/>
          <p:nvPr/>
        </p:nvSpPr>
        <p:spPr>
          <a:xfrm>
            <a:off x="6215074" y="3214686"/>
            <a:ext cx="714380" cy="571504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F448-EDF6-47E8-8089-6D3390A1FC18}" type="datetime9">
              <a:rPr lang="fr-FR" smtClean="0"/>
              <a:pPr/>
              <a:t>10/01/2021 22:12:30</a:t>
            </a:fld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33" name="Image 32" descr="toxicology.jpg"/>
          <p:cNvPicPr>
            <a:picLocks noChangeAspect="1"/>
          </p:cNvPicPr>
          <p:nvPr/>
        </p:nvPicPr>
        <p:blipFill>
          <a:blip r:embed="rId3" cstate="print"/>
          <a:srcRect l="34091" r="26136" b="16789"/>
          <a:stretch>
            <a:fillRect/>
          </a:stretch>
        </p:blipFill>
        <p:spPr>
          <a:xfrm>
            <a:off x="7643834" y="2428868"/>
            <a:ext cx="100013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b="1" dirty="0" smtClean="0"/>
              <a:t>III- REACTIONS DE BIOTRANSFORMATION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b="1" dirty="0" smtClean="0"/>
              <a:t>A-  REACTIONS DE PHASE I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357554" y="642918"/>
            <a:ext cx="428628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1 – catalysés par des enzymes microsomiale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357554" y="1142984"/>
            <a:ext cx="2286000" cy="252000"/>
          </a:xfrm>
          <a:prstGeom prst="roundRect">
            <a:avLst>
              <a:gd name="adj" fmla="val 24862"/>
            </a:avLst>
          </a:prstGeom>
          <a:noFill/>
          <a:ln>
            <a:solidFill>
              <a:srgbClr val="00B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– REDUCTION 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952760" y="1156632"/>
            <a:ext cx="2286016" cy="252000"/>
          </a:xfrm>
          <a:prstGeom prst="roundRect">
            <a:avLst>
              <a:gd name="adj" fmla="val 24862"/>
            </a:avLst>
          </a:prstGeom>
          <a:noFill/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1 - OXYDATION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786446" y="1071546"/>
            <a:ext cx="2500330" cy="428628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b="1" dirty="0" smtClean="0">
                <a:solidFill>
                  <a:schemeClr val="bg1"/>
                </a:solidFill>
              </a:rPr>
              <a:t>3 - HYDROLYSE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5786446" y="1142984"/>
            <a:ext cx="2214578" cy="285752"/>
          </a:xfrm>
          <a:prstGeom prst="roundRect">
            <a:avLst>
              <a:gd name="adj" fmla="val 24862"/>
            </a:avLst>
          </a:prstGeom>
          <a:noFill/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3 - HYDROLYSE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571472" y="1044250"/>
            <a:ext cx="7929618" cy="92869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3357554" y="1071546"/>
            <a:ext cx="4357718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2 – catalysés par des enzymes non  microsomiales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3357554" y="642918"/>
            <a:ext cx="428628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– catalysés par des enzymes microsomiales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5286396" y="1714488"/>
            <a:ext cx="2286000" cy="252000"/>
          </a:xfrm>
          <a:prstGeom prst="roundRect">
            <a:avLst>
              <a:gd name="adj" fmla="val 24862"/>
            </a:avLst>
          </a:prstGeom>
          <a:noFill/>
          <a:ln>
            <a:solidFill>
              <a:srgbClr val="00B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– REDUCTION 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1643042" y="1714488"/>
            <a:ext cx="2286016" cy="252000"/>
          </a:xfrm>
          <a:prstGeom prst="roundRect">
            <a:avLst>
              <a:gd name="adj" fmla="val 24862"/>
            </a:avLst>
          </a:prstGeom>
          <a:noFill/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1 - OXYDATION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285720" y="2214554"/>
            <a:ext cx="8643998" cy="4357718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endParaRPr lang="fr-FR" dirty="0" smtClean="0"/>
          </a:p>
          <a:p>
            <a:r>
              <a:rPr lang="fr-FR" dirty="0" smtClean="0"/>
              <a:t>Un certain nombre de réactions de réduction catalysées par des enzymes </a:t>
            </a:r>
            <a:r>
              <a:rPr lang="fr-FR" dirty="0" smtClean="0">
                <a:solidFill>
                  <a:srgbClr val="FFC000"/>
                </a:solidFill>
              </a:rPr>
              <a:t>non microsomiques </a:t>
            </a:r>
            <a:r>
              <a:rPr lang="fr-FR" dirty="0" smtClean="0"/>
              <a:t>sont connues, comme  :</a:t>
            </a:r>
          </a:p>
          <a:p>
            <a:pPr lvl="0"/>
            <a:endParaRPr lang="fr-FR" dirty="0" smtClean="0"/>
          </a:p>
          <a:p>
            <a:pPr lvl="0">
              <a:buFont typeface="Wingdings" pitchFamily="2" charset="2"/>
              <a:buChar char="Ø"/>
            </a:pPr>
            <a:r>
              <a:rPr lang="fr-FR" dirty="0" smtClean="0"/>
              <a:t> réduction de </a:t>
            </a:r>
            <a:r>
              <a:rPr lang="fr-FR" dirty="0" smtClean="0">
                <a:solidFill>
                  <a:srgbClr val="FFC000"/>
                </a:solidFill>
              </a:rPr>
              <a:t>doubles liaisons</a:t>
            </a:r>
            <a:r>
              <a:rPr lang="fr-FR" dirty="0" smtClean="0"/>
              <a:t>:</a:t>
            </a:r>
          </a:p>
          <a:p>
            <a:pPr lvl="0"/>
            <a:endParaRPr lang="fr-FR" dirty="0" smtClean="0"/>
          </a:p>
          <a:p>
            <a:pPr lvl="0">
              <a:buFont typeface="Wingdings" pitchFamily="2" charset="2"/>
              <a:buChar char="Ø"/>
            </a:pPr>
            <a:r>
              <a:rPr lang="fr-FR" dirty="0" smtClean="0"/>
              <a:t> réduction de </a:t>
            </a:r>
            <a:r>
              <a:rPr lang="fr-FR" dirty="0" smtClean="0">
                <a:solidFill>
                  <a:srgbClr val="FFC000"/>
                </a:solidFill>
              </a:rPr>
              <a:t>disulfures</a:t>
            </a:r>
            <a:r>
              <a:rPr lang="fr-FR" dirty="0" smtClean="0"/>
              <a:t> en </a:t>
            </a:r>
            <a:r>
              <a:rPr lang="fr-FR" dirty="0" smtClean="0">
                <a:solidFill>
                  <a:srgbClr val="FFC000"/>
                </a:solidFill>
              </a:rPr>
              <a:t>thiols</a:t>
            </a:r>
            <a:r>
              <a:rPr lang="fr-FR" dirty="0" smtClean="0"/>
              <a:t> ;</a:t>
            </a:r>
          </a:p>
          <a:p>
            <a:pPr lvl="0"/>
            <a:endParaRPr lang="fr-FR" dirty="0" smtClean="0"/>
          </a:p>
          <a:p>
            <a:pPr lvl="0">
              <a:buFont typeface="Wingdings" pitchFamily="2" charset="2"/>
              <a:buChar char="Ø"/>
            </a:pPr>
            <a:r>
              <a:rPr lang="fr-FR" dirty="0" smtClean="0"/>
              <a:t> réduction de </a:t>
            </a:r>
            <a:r>
              <a:rPr lang="fr-FR" dirty="0" smtClean="0">
                <a:solidFill>
                  <a:srgbClr val="FFC000"/>
                </a:solidFill>
              </a:rPr>
              <a:t>sulfoxydes</a:t>
            </a:r>
            <a:r>
              <a:rPr lang="fr-FR" dirty="0" smtClean="0"/>
              <a:t> ;</a:t>
            </a:r>
          </a:p>
          <a:p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143504" y="1639852"/>
            <a:ext cx="2500330" cy="428628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b="1" dirty="0" smtClean="0">
                <a:solidFill>
                  <a:schemeClr val="bg1"/>
                </a:solidFill>
              </a:rPr>
              <a:t>2 – REDUCTION </a:t>
            </a:r>
          </a:p>
        </p:txBody>
      </p:sp>
      <p:sp>
        <p:nvSpPr>
          <p:cNvPr id="23" name="Espace réservé de la date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866F-1969-4320-B168-760D86E36EB3}" type="datetime9">
              <a:rPr lang="fr-FR" smtClean="0"/>
              <a:pPr/>
              <a:t>10/01/2021 22:12:30</a:t>
            </a:fld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19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3240" y="188640"/>
            <a:ext cx="2571768" cy="357190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/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PLAN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357422" y="785794"/>
            <a:ext cx="4357718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I- INTRODUCTION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6890025" y="6335933"/>
            <a:ext cx="2039693" cy="523220"/>
            <a:chOff x="6890025" y="6335933"/>
            <a:chExt cx="2039693" cy="523220"/>
          </a:xfrm>
        </p:grpSpPr>
        <p:sp>
          <p:nvSpPr>
            <p:cNvPr id="15" name="Rectangle 14"/>
            <p:cNvSpPr/>
            <p:nvPr/>
          </p:nvSpPr>
          <p:spPr>
            <a:xfrm>
              <a:off x="6890025" y="6335933"/>
              <a:ext cx="2039693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  O  X  I  C  O  L  O  G  I  E</a:t>
              </a:r>
              <a:endParaRPr lang="fr-FR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Rectangle à coins arrondis 33"/>
          <p:cNvSpPr/>
          <p:nvPr/>
        </p:nvSpPr>
        <p:spPr>
          <a:xfrm>
            <a:off x="2357422" y="1703658"/>
            <a:ext cx="4662850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II-      SITES DE BIOTRANSFORMATION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786050" y="125946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Quoi? Où? Pourquoi? Comment? </a:t>
            </a:r>
            <a:endParaRPr lang="fr-F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38450" y="212356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Organe? Cellule? Organite ? </a:t>
            </a:r>
            <a:endParaRPr lang="fr-F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691680" y="2567754"/>
            <a:ext cx="5904656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III- REACTIONS DE BIOTRANSFORMATION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755576" y="3143818"/>
            <a:ext cx="3673548" cy="357190"/>
          </a:xfrm>
          <a:prstGeom prst="roundRect">
            <a:avLst>
              <a:gd name="adj" fmla="val 24862"/>
            </a:avLst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A-  REACTIONS DE PHASE I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4581524" y="3143818"/>
            <a:ext cx="3590876" cy="357190"/>
          </a:xfrm>
          <a:prstGeom prst="roundRect">
            <a:avLst>
              <a:gd name="adj" fmla="val 24862"/>
            </a:avLst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B- REACTIONS DE PHASE II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85720" y="363573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Oxydation, Réduction et hydrolyse </a:t>
            </a:r>
            <a:endParaRPr lang="fr-F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86314" y="3646765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Glucuro/glutathion/sulfo/Acétyle/Méthyl conjugaison</a:t>
            </a:r>
            <a:endParaRPr lang="fr-F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1403648" y="4293096"/>
            <a:ext cx="6525938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IV-VARIATIONS DE LA BIOTRANSFORMATION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1691680" y="5088034"/>
            <a:ext cx="5832648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V-CONSEQUENCES DE LA BIOTRANSFORMATION</a:t>
            </a:r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13BB-F63E-4F30-AF73-8742B9768DE9}" type="datetime9">
              <a:rPr lang="fr-FR" smtClean="0">
                <a:latin typeface="Times New Roman" pitchFamily="18" charset="0"/>
                <a:cs typeface="Times New Roman" pitchFamily="18" charset="0"/>
              </a:rPr>
              <a:pPr/>
              <a:t>10/01/2021 22:12:29</a:t>
            </a:fld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4" grpId="0" animBg="1"/>
      <p:bldP spid="16" grpId="0"/>
      <p:bldP spid="17" grpId="0"/>
      <p:bldP spid="18" grpId="0" animBg="1"/>
      <p:bldP spid="19" grpId="0" animBg="1"/>
      <p:bldP spid="20" grpId="0" animBg="1"/>
      <p:bldP spid="21" grpId="0"/>
      <p:bldP spid="22" grpId="0"/>
      <p:bldP spid="2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b="1" dirty="0" smtClean="0"/>
              <a:t>III- REACTIONS DE BIOTRANSFORMATION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b="1" dirty="0" smtClean="0"/>
              <a:t>A-  REACTIONS DE PHASE I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285720" y="969614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b="1" dirty="0" smtClean="0"/>
              <a:t>B-  REACTIONS DE PHASE II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285720" y="642918"/>
            <a:ext cx="2928958" cy="285752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A-  REACTIONS DE PHASE 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00496" y="785794"/>
            <a:ext cx="3571900" cy="5715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u="sng" dirty="0" smtClean="0">
                <a:solidFill>
                  <a:schemeClr val="accent6">
                    <a:lumMod val="50000"/>
                  </a:schemeClr>
                </a:solidFill>
              </a:rPr>
              <a:t>1- Glucuroconjugaison</a:t>
            </a:r>
            <a:endParaRPr lang="fr-FR" sz="28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2" name="Tableau 71"/>
          <p:cNvGraphicFramePr>
            <a:graphicFrameLocks noGrp="1"/>
          </p:cNvGraphicFramePr>
          <p:nvPr/>
        </p:nvGraphicFramePr>
        <p:xfrm>
          <a:off x="357158" y="2001742"/>
          <a:ext cx="8572560" cy="3731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4842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Composé endogène </a:t>
                      </a:r>
                      <a:endParaRPr lang="fr-FR" sz="2000" b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/>
                      <a:r>
                        <a:rPr lang="fr-FR" sz="18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acide glucuronique </a:t>
                      </a:r>
                    </a:p>
                    <a:p>
                      <a:pPr lvl="0" algn="l" rtl="0"/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forme activée :  </a:t>
                      </a:r>
                      <a:r>
                        <a:rPr lang="fr-FR" sz="18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UDP GA </a:t>
                      </a: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acide uridine (diphosphate D glucuronique)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224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Enzyme</a:t>
                      </a:r>
                      <a:endParaRPr lang="fr-FR" sz="2000" b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Uridine diphospho Glucuronyl Transférase :            </a:t>
                      </a:r>
                      <a:r>
                        <a:rPr lang="fr-FR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UGT</a:t>
                      </a:r>
                    </a:p>
                    <a:p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surtout : foie, intestin, rein</a:t>
                      </a:r>
                    </a:p>
                    <a:p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13 isoformes dans 2 familles :             • </a:t>
                      </a:r>
                      <a:r>
                        <a:rPr lang="fr-FR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UGT1 </a:t>
                      </a: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• </a:t>
                      </a:r>
                      <a:r>
                        <a:rPr lang="fr-FR" sz="18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fr-FR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GT2 </a:t>
                      </a: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lang="fr-FR" sz="1800" b="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224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Substrats</a:t>
                      </a:r>
                      <a:endParaRPr lang="fr-FR" sz="2000" b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Fonction </a:t>
                      </a:r>
                      <a:r>
                        <a:rPr lang="fr-FR" sz="18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nucléophile</a:t>
                      </a: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: -OH,-COOH ,-NH2 ,-NHR ,-SH</a:t>
                      </a:r>
                    </a:p>
                    <a:p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→   Substance </a:t>
                      </a:r>
                      <a:r>
                        <a:rPr lang="fr-FR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endogène</a:t>
                      </a: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:bilirubine ,hormone...</a:t>
                      </a:r>
                    </a:p>
                    <a:p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→   </a:t>
                      </a:r>
                      <a:r>
                        <a:rPr lang="fr-FR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Xénobiotiques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2224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Réaction </a:t>
                      </a:r>
                      <a:endParaRPr lang="fr-FR" sz="2000" b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Acide UDP-glucuronique    +     aglycone    —› p-glucuronide + UDP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D100-E72E-4FFE-AC46-B654FEA637C7}" type="datetime9">
              <a:rPr lang="fr-FR" smtClean="0"/>
              <a:pPr/>
              <a:t>10/01/2021 22:12:30</a:t>
            </a:fld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20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b="1" dirty="0" smtClean="0"/>
              <a:t>III- REACTIONS DE BIOTRANSFORMATION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b="1" dirty="0" smtClean="0"/>
              <a:t>B-  REACTIONS DE PHASE II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00496" y="714356"/>
            <a:ext cx="4143404" cy="5715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u="sng" dirty="0" smtClean="0">
                <a:solidFill>
                  <a:schemeClr val="accent6">
                    <a:lumMod val="50000"/>
                  </a:schemeClr>
                </a:solidFill>
              </a:rPr>
              <a:t>2- Glutathion conjugaison</a:t>
            </a:r>
            <a:endParaRPr lang="fr-FR" sz="28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2" name="Tableau 71"/>
          <p:cNvGraphicFramePr>
            <a:graphicFrameLocks noGrp="1"/>
          </p:cNvGraphicFramePr>
          <p:nvPr/>
        </p:nvGraphicFramePr>
        <p:xfrm>
          <a:off x="357158" y="1815246"/>
          <a:ext cx="8572560" cy="3918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4842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Composé endogène </a:t>
                      </a:r>
                      <a:endParaRPr lang="fr-FR" sz="2000" b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fr-FR" sz="18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glutathion</a:t>
                      </a: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=  tripeptide groupement SH</a:t>
                      </a:r>
                    </a:p>
                    <a:p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</a:t>
                      </a:r>
                      <a:endParaRPr lang="fr-FR" sz="16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224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Enzyme</a:t>
                      </a:r>
                      <a:endParaRPr lang="fr-FR" sz="2000" b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glutathion S transférase = </a:t>
                      </a:r>
                      <a:r>
                        <a:rPr lang="fr-FR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GST</a:t>
                      </a:r>
                      <a:endParaRPr lang="fr-FR" sz="1800" kern="120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 -  5 sous familles :Aα ,Mμ ,Pπ ,Tτ ,Zζ (40% d’homologie)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cytosol (A,M P T ) +  RE (Z)  +  noyau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surtout foie ,reins ,poumon ,intestin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224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Substrats</a:t>
                      </a:r>
                      <a:endParaRPr lang="fr-FR" sz="2000" b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 électrophile 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→ composés environnementaux </a:t>
                      </a:r>
                      <a:r>
                        <a:rPr lang="fr-FR" sz="18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carcinogène</a:t>
                      </a:r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 (ex  :benzo[a]pyrène)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→ </a:t>
                      </a:r>
                      <a:r>
                        <a:rPr lang="fr-FR" sz="18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médicaments</a:t>
                      </a:r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: Paracétamol ,anticancéreux …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2224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Réaction </a:t>
                      </a:r>
                      <a:endParaRPr lang="fr-FR" sz="2000" b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Image 12"/>
          <p:cNvPicPr/>
          <p:nvPr/>
        </p:nvPicPr>
        <p:blipFill>
          <a:blip r:embed="rId2" cstate="print"/>
          <a:srcRect b="50000"/>
          <a:stretch>
            <a:fillRect/>
          </a:stretch>
        </p:blipFill>
        <p:spPr bwMode="auto">
          <a:xfrm>
            <a:off x="1857356" y="4761256"/>
            <a:ext cx="3384000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2" cstate="print"/>
          <a:srcRect t="49583"/>
          <a:stretch>
            <a:fillRect/>
          </a:stretch>
        </p:blipFill>
        <p:spPr bwMode="auto">
          <a:xfrm>
            <a:off x="5500694" y="4689248"/>
            <a:ext cx="3384000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llipse 14"/>
          <p:cNvSpPr/>
          <p:nvPr/>
        </p:nvSpPr>
        <p:spPr>
          <a:xfrm>
            <a:off x="2058022" y="4798862"/>
            <a:ext cx="214314" cy="214314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6997694" y="5445224"/>
            <a:ext cx="571504" cy="214314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021-F7E3-4E22-B8AC-956EDF8ADA3C}" type="datetime9">
              <a:rPr lang="fr-FR" smtClean="0"/>
              <a:pPr/>
              <a:t>10/01/2021 22:12:30</a:t>
            </a:fld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21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b="1" dirty="0" smtClean="0"/>
              <a:t>III- REACTIONS DE BIOTRANSFORMATION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b="1" dirty="0" smtClean="0"/>
              <a:t>B-  REACTIONS DE PHASE II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00496" y="714356"/>
            <a:ext cx="4143404" cy="5715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u="sng" dirty="0" smtClean="0">
                <a:solidFill>
                  <a:schemeClr val="accent6">
                    <a:lumMod val="50000"/>
                  </a:schemeClr>
                </a:solidFill>
              </a:rPr>
              <a:t>3 - Sulfconjugaison</a:t>
            </a:r>
            <a:endParaRPr lang="fr-FR" sz="28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2" name="Tableau 71"/>
          <p:cNvGraphicFramePr>
            <a:graphicFrameLocks noGrp="1"/>
          </p:cNvGraphicFramePr>
          <p:nvPr/>
        </p:nvGraphicFramePr>
        <p:xfrm>
          <a:off x="285720" y="2042495"/>
          <a:ext cx="8572560" cy="4050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6391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Composé endogène </a:t>
                      </a:r>
                      <a:endParaRPr lang="fr-FR" sz="2000" b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SO4</a:t>
                      </a:r>
                      <a:r>
                        <a:rPr lang="fr-FR" sz="1800" b="0" kern="1200" baseline="300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2-</a:t>
                      </a:r>
                      <a:r>
                        <a:rPr lang="fr-FR" sz="1800" b="0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forme active = </a:t>
                      </a:r>
                      <a:r>
                        <a:rPr lang="fr-FR" sz="18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PAPs      :     </a:t>
                      </a: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3-</a:t>
                      </a:r>
                      <a:r>
                        <a:rPr lang="fr-FR" sz="1800" b="0" kern="1200" dirty="0" err="1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fr-FR" sz="18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hospho</a:t>
                      </a:r>
                      <a:r>
                        <a:rPr lang="fr-FR" sz="1800" b="0" kern="1200" dirty="0" err="1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8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dénosine</a:t>
                      </a: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-5’-</a:t>
                      </a:r>
                      <a:r>
                        <a:rPr lang="fr-FR" sz="18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hospho</a:t>
                      </a:r>
                      <a:r>
                        <a:rPr lang="fr-FR" sz="18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ulfate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347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Enzyme</a:t>
                      </a:r>
                      <a:endParaRPr lang="fr-FR" sz="2000" b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Sulfotransférase   </a:t>
                      </a:r>
                      <a:r>
                        <a:rPr lang="fr-FR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SULT</a:t>
                      </a:r>
                      <a:endParaRPr lang="fr-FR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fr-FR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 isoformes :3 familles (SULT1 ,2 et 3)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fr-FR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cytosoliques ,  nombreux tissus</a:t>
                      </a:r>
                      <a:endParaRPr lang="fr-FR" sz="18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347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Substrats</a:t>
                      </a:r>
                      <a:endParaRPr lang="fr-FR" sz="2000" b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-OH ,- COOH ,-NH2 ,NHR ,SH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SULT1</a:t>
                      </a:r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→phénols</a:t>
                      </a:r>
                      <a:r>
                        <a:rPr lang="fr-F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</a:t>
                      </a:r>
                      <a:r>
                        <a:rPr lang="fr-FR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SULT2</a:t>
                      </a:r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→alcools</a:t>
                      </a:r>
                      <a:r>
                        <a:rPr lang="fr-FR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</a:t>
                      </a:r>
                      <a:r>
                        <a:rPr lang="fr-FR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SULT3</a:t>
                      </a:r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→amines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347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Réaction </a:t>
                      </a:r>
                      <a:endParaRPr lang="fr-FR" sz="2000" b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Imag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470" y="2556722"/>
            <a:ext cx="4643470" cy="58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 16"/>
          <p:cNvPicPr/>
          <p:nvPr/>
        </p:nvPicPr>
        <p:blipFill>
          <a:blip r:embed="rId3" cstate="print"/>
          <a:srcRect r="26866" b="45454"/>
          <a:stretch>
            <a:fillRect/>
          </a:stretch>
        </p:blipFill>
        <p:spPr bwMode="auto">
          <a:xfrm>
            <a:off x="3071802" y="5373216"/>
            <a:ext cx="3500462" cy="428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5E64-706A-4A66-B339-7DE95FE335BD}" type="datetime9">
              <a:rPr lang="fr-FR" smtClean="0"/>
              <a:pPr/>
              <a:t>10/01/2021 22:12:30</a:t>
            </a:fld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22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b="1" dirty="0" smtClean="0"/>
              <a:t>III- REACTIONS DE BIOTRANSFORMATION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b="1" dirty="0" smtClean="0"/>
              <a:t>B-  REACTIONS DE PHASE II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00496" y="714356"/>
            <a:ext cx="4143404" cy="5715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u="sng" dirty="0" smtClean="0">
                <a:solidFill>
                  <a:schemeClr val="accent6">
                    <a:lumMod val="50000"/>
                  </a:schemeClr>
                </a:solidFill>
              </a:rPr>
              <a:t>4 - Acétyle conjugaison</a:t>
            </a:r>
            <a:endParaRPr lang="fr-FR" sz="28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2" name="Tableau 71"/>
          <p:cNvGraphicFramePr>
            <a:graphicFrameLocks noGrp="1"/>
          </p:cNvGraphicFramePr>
          <p:nvPr/>
        </p:nvGraphicFramePr>
        <p:xfrm>
          <a:off x="329862" y="1854658"/>
          <a:ext cx="8572560" cy="3806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6824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Composé endogène </a:t>
                      </a:r>
                      <a:endParaRPr lang="fr-FR" sz="2000" b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18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CO-CH3</a:t>
                      </a:r>
                    </a:p>
                    <a:p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forme activée =   </a:t>
                      </a:r>
                      <a:r>
                        <a:rPr lang="fr-FR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Acétyle</a:t>
                      </a:r>
                      <a:r>
                        <a:rPr lang="fr-FR" sz="1800" b="1" kern="1200" baseline="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COA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281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Enzyme</a:t>
                      </a:r>
                      <a:endParaRPr lang="fr-FR" sz="2000" b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 acétyl transférase :</a:t>
                      </a:r>
                      <a:r>
                        <a:rPr lang="fr-FR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NAT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 isoformes :</a:t>
                      </a:r>
                      <a:r>
                        <a:rPr lang="fr-FR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NAT1</a:t>
                      </a:r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et </a:t>
                      </a:r>
                      <a:r>
                        <a:rPr lang="fr-FR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NAT2</a:t>
                      </a:r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xénobiotiques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cytosolique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foie ,intestin ,rein ,poumon…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147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Substrats</a:t>
                      </a:r>
                      <a:endParaRPr lang="fr-FR" sz="2000" b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Amines</a:t>
                      </a:r>
                      <a:r>
                        <a:rPr lang="fr-FR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primaires aliphatiques et aromatiques</a:t>
                      </a:r>
                      <a:endParaRPr lang="fr-FR" sz="18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803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Réaction </a:t>
                      </a:r>
                      <a:endParaRPr lang="fr-FR" sz="2000" b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NAT + Acétyl CoA                →           Acétyl-NAT + CoA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Acétyl-NAT + Substrat        →           Substrat acétylé + NAT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50BD-CD23-448C-B362-A6E589EE533D}" type="datetime9">
              <a:rPr lang="fr-FR" smtClean="0"/>
              <a:pPr/>
              <a:t>10/01/2021 22:12:30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23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b="1" dirty="0" smtClean="0"/>
              <a:t>III- REACTIONS DE BIOTRANSFORMATION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b="1" dirty="0" smtClean="0"/>
              <a:t>B-  REACTIONS DE PHASE II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00496" y="714356"/>
            <a:ext cx="4143404" cy="5715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u="sng" dirty="0" smtClean="0">
                <a:solidFill>
                  <a:schemeClr val="accent6">
                    <a:lumMod val="50000"/>
                  </a:schemeClr>
                </a:solidFill>
              </a:rPr>
              <a:t>5 - Méthyle conjugaison</a:t>
            </a:r>
            <a:r>
              <a:rPr lang="fr-FR" sz="2800" dirty="0" smtClean="0">
                <a:solidFill>
                  <a:srgbClr val="FF0000"/>
                </a:solidFill>
              </a:rPr>
              <a:t> </a:t>
            </a:r>
            <a:endParaRPr lang="fr-FR" sz="2800" dirty="0">
              <a:solidFill>
                <a:srgbClr val="FF0000"/>
              </a:solidFill>
            </a:endParaRPr>
          </a:p>
        </p:txBody>
      </p:sp>
      <p:graphicFrame>
        <p:nvGraphicFramePr>
          <p:cNvPr id="72" name="Tableau 71"/>
          <p:cNvGraphicFramePr>
            <a:graphicFrameLocks noGrp="1"/>
          </p:cNvGraphicFramePr>
          <p:nvPr/>
        </p:nvGraphicFramePr>
        <p:xfrm>
          <a:off x="329862" y="1561150"/>
          <a:ext cx="8572560" cy="3798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4842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Composé endogène </a:t>
                      </a:r>
                      <a:endParaRPr lang="fr-FR" sz="2000" b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18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CH 3</a:t>
                      </a:r>
                    </a:p>
                    <a:p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forme activée : S Adénosyl Méthionine = </a:t>
                      </a:r>
                      <a:r>
                        <a:rPr lang="fr-FR" sz="18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SAM </a:t>
                      </a: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 </a:t>
                      </a:r>
                      <a:r>
                        <a:rPr lang="fr-FR" sz="18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adoMET</a:t>
                      </a:r>
                    </a:p>
                    <a:p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</a:t>
                      </a:r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méthionyl adénosyl transférase</a:t>
                      </a:r>
                    </a:p>
                    <a:p>
                      <a:r>
                        <a:rPr lang="fr-F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ATP + méthionine                                                        AdoMET + ADP + Pi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224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Enzyme</a:t>
                      </a:r>
                      <a:endParaRPr lang="fr-FR" sz="2000" b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Méthyl Transférase </a:t>
                      </a:r>
                      <a:r>
                        <a:rPr lang="fr-FR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 isoformes :     O- ,N- ,S- méthyl transférases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catéchol O méthyl transférase  </a:t>
                      </a:r>
                      <a:r>
                        <a:rPr lang="fr-FR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COMT</a:t>
                      </a:r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:   O méthylation</a:t>
                      </a:r>
                    </a:p>
                    <a:p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thiopurine méthyl transférase  </a:t>
                      </a:r>
                      <a:r>
                        <a:rPr lang="fr-FR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TPMT</a:t>
                      </a:r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:    S méthylation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4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Substrats</a:t>
                      </a:r>
                      <a:endParaRPr lang="fr-FR" sz="2000" b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phénol ,amine ,thiol ,As (arsenic)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2224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Réaction </a:t>
                      </a:r>
                      <a:endParaRPr lang="fr-FR" sz="2000" b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Image 6"/>
          <p:cNvPicPr/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3143240" y="4429132"/>
            <a:ext cx="364333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6184580" y="4429132"/>
            <a:ext cx="387684" cy="302598"/>
          </a:xfrm>
          <a:prstGeom prst="ellipse">
            <a:avLst/>
          </a:prstGeom>
          <a:solidFill>
            <a:srgbClr val="FFFF00">
              <a:alpha val="24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DFD0-9D35-4EE1-B898-608E952D8828}" type="datetime9">
              <a:rPr lang="fr-FR" smtClean="0"/>
              <a:pPr/>
              <a:t>10/01/2021 22:12:30</a:t>
            </a:fld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24</a:t>
            </a:fld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714744" y="2571744"/>
            <a:ext cx="257176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b="1" dirty="0" smtClean="0"/>
              <a:t>III- REACTIONS DE BIOTRANSFORMATION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b="1" dirty="0" smtClean="0"/>
              <a:t>B-  REACTIONS DE PHASE II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00430" y="714356"/>
            <a:ext cx="5429288" cy="5715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u="sng" dirty="0" smtClean="0">
                <a:solidFill>
                  <a:schemeClr val="accent6">
                    <a:lumMod val="50000"/>
                  </a:schemeClr>
                </a:solidFill>
              </a:rPr>
              <a:t>6 - conjugaison aux acides aminés  </a:t>
            </a:r>
            <a:endParaRPr lang="fr-FR" sz="28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2" name="Tableau 71"/>
          <p:cNvGraphicFramePr>
            <a:graphicFrameLocks noGrp="1"/>
          </p:cNvGraphicFramePr>
          <p:nvPr/>
        </p:nvGraphicFramePr>
        <p:xfrm>
          <a:off x="285720" y="1650446"/>
          <a:ext cx="8572560" cy="4298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2032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Composé endogène </a:t>
                      </a:r>
                      <a:endParaRPr lang="fr-FR" sz="2000" b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Acide Aminé</a:t>
                      </a:r>
                      <a:endParaRPr lang="fr-FR" sz="1600" b="1" kern="1200" dirty="0" smtClean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224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Enzyme</a:t>
                      </a:r>
                      <a:endParaRPr lang="fr-FR" sz="2000" b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aminoacide transférase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904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Substrats</a:t>
                      </a:r>
                      <a:endParaRPr lang="fr-FR" sz="2000" b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-COOH ,-NH2</a:t>
                      </a:r>
                    </a:p>
                    <a:p>
                      <a:endParaRPr lang="fr-FR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0674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Réaction </a:t>
                      </a:r>
                      <a:endParaRPr lang="fr-FR" sz="2000" b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Image 9"/>
          <p:cNvPicPr/>
          <p:nvPr/>
        </p:nvPicPr>
        <p:blipFill>
          <a:blip r:embed="rId2" cstate="print">
            <a:lum bright="20000" contrast="-10000"/>
          </a:blip>
          <a:srcRect l="1605" t="2796" r="52099" b="55269"/>
          <a:stretch>
            <a:fillRect/>
          </a:stretch>
        </p:blipFill>
        <p:spPr bwMode="auto">
          <a:xfrm>
            <a:off x="3857620" y="1708218"/>
            <a:ext cx="1785950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/>
          <p:cNvPicPr/>
          <p:nvPr/>
        </p:nvPicPr>
        <p:blipFill>
          <a:blip r:embed="rId2" cstate="print">
            <a:lum bright="20000" contrast="-10000"/>
          </a:blip>
          <a:srcRect l="1852" t="58064" r="44444" b="3226"/>
          <a:stretch>
            <a:fillRect/>
          </a:stretch>
        </p:blipFill>
        <p:spPr bwMode="auto">
          <a:xfrm>
            <a:off x="5786446" y="1700808"/>
            <a:ext cx="2071702" cy="9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0811" y="4365104"/>
            <a:ext cx="543877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596A-B7F2-4AEE-B927-A99197BEF1D5}" type="datetime9">
              <a:rPr lang="fr-FR" smtClean="0"/>
              <a:pPr/>
              <a:t>10/01/2021 22:12:30</a:t>
            </a:fld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25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white"/>
                </a:solidFill>
              </a:rPr>
              <a:t>IV-VARIATIONS  DE  LA BIOTRANSFORMATION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285720" y="5500702"/>
            <a:ext cx="6143668" cy="785818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r>
              <a:rPr lang="fr-FR" dirty="0" smtClean="0">
                <a:solidFill>
                  <a:prstClr val="white"/>
                </a:solidFill>
              </a:rPr>
              <a:t>-Cirrhose ,hépatite ,hépatocarcinome</a:t>
            </a:r>
          </a:p>
          <a:p>
            <a:r>
              <a:rPr lang="fr-FR" dirty="0" smtClean="0">
                <a:solidFill>
                  <a:prstClr val="white"/>
                </a:solidFill>
              </a:rPr>
              <a:t>-Toute atteinte du foie altère ces biotransformations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57158" y="1214422"/>
            <a:ext cx="1357322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Espèce </a:t>
            </a:r>
            <a:endParaRPr lang="fr-FR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285720" y="1652574"/>
            <a:ext cx="6143668" cy="1776426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>
              <a:buFontTx/>
              <a:buChar char="-"/>
            </a:pPr>
            <a:r>
              <a:rPr lang="fr-FR" dirty="0" smtClean="0">
                <a:solidFill>
                  <a:srgbClr val="FFC000"/>
                </a:solidFill>
              </a:rPr>
              <a:t>qualitatives</a:t>
            </a:r>
            <a:r>
              <a:rPr lang="fr-FR" dirty="0" smtClean="0">
                <a:solidFill>
                  <a:prstClr val="white"/>
                </a:solidFill>
              </a:rPr>
              <a:t>    : différents isoformes </a:t>
            </a:r>
          </a:p>
          <a:p>
            <a:r>
              <a:rPr lang="fr-FR" dirty="0" smtClean="0">
                <a:solidFill>
                  <a:prstClr val="white"/>
                </a:solidFill>
              </a:rPr>
              <a:t>                            exemple :Rat 2B1=homme 3A 2D</a:t>
            </a:r>
          </a:p>
          <a:p>
            <a:r>
              <a:rPr lang="fr-FR" dirty="0" smtClean="0">
                <a:solidFill>
                  <a:prstClr val="white"/>
                </a:solidFill>
              </a:rPr>
              <a:t>- </a:t>
            </a:r>
            <a:r>
              <a:rPr lang="fr-FR" dirty="0" smtClean="0">
                <a:solidFill>
                  <a:srgbClr val="FFC000"/>
                </a:solidFill>
              </a:rPr>
              <a:t>quantitatives</a:t>
            </a:r>
            <a:r>
              <a:rPr lang="fr-FR" dirty="0" smtClean="0">
                <a:solidFill>
                  <a:prstClr val="white"/>
                </a:solidFill>
              </a:rPr>
              <a:t> : même isoformes à taux différents</a:t>
            </a:r>
          </a:p>
          <a:p>
            <a:r>
              <a:rPr lang="fr-FR" dirty="0" smtClean="0">
                <a:solidFill>
                  <a:prstClr val="white"/>
                </a:solidFill>
              </a:rPr>
              <a:t>         </a:t>
            </a:r>
          </a:p>
          <a:p>
            <a:r>
              <a:rPr lang="fr-FR" dirty="0" smtClean="0">
                <a:solidFill>
                  <a:prstClr val="white"/>
                </a:solidFill>
              </a:rPr>
              <a:t>-Métabolites éventuellement différents 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85720" y="3500438"/>
            <a:ext cx="6143668" cy="1785950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r>
              <a:rPr lang="fr-FR" dirty="0" smtClean="0">
                <a:solidFill>
                  <a:prstClr val="white"/>
                </a:solidFill>
              </a:rPr>
              <a:t>-</a:t>
            </a:r>
            <a:r>
              <a:rPr lang="fr-FR" dirty="0" smtClean="0">
                <a:solidFill>
                  <a:srgbClr val="FFC000"/>
                </a:solidFill>
              </a:rPr>
              <a:t>Fœtus</a:t>
            </a:r>
            <a:r>
              <a:rPr lang="fr-FR" dirty="0" smtClean="0">
                <a:solidFill>
                  <a:prstClr val="white"/>
                </a:solidFill>
              </a:rPr>
              <a:t> :          3A7 : une seule isoforme qui n’existe pas chez l’adulte</a:t>
            </a:r>
          </a:p>
          <a:p>
            <a:r>
              <a:rPr lang="fr-FR" dirty="0" smtClean="0">
                <a:solidFill>
                  <a:prstClr val="white"/>
                </a:solidFill>
              </a:rPr>
              <a:t>-</a:t>
            </a:r>
            <a:r>
              <a:rPr lang="fr-FR" dirty="0" smtClean="0">
                <a:solidFill>
                  <a:srgbClr val="FFC000"/>
                </a:solidFill>
              </a:rPr>
              <a:t>Nouveau né </a:t>
            </a:r>
            <a:r>
              <a:rPr lang="fr-FR" dirty="0" smtClean="0">
                <a:solidFill>
                  <a:prstClr val="white"/>
                </a:solidFill>
              </a:rPr>
              <a:t>:  isoformes matures dès la 2ème semaine </a:t>
            </a:r>
          </a:p>
          <a:p>
            <a:r>
              <a:rPr lang="fr-FR" dirty="0" smtClean="0">
                <a:solidFill>
                  <a:prstClr val="white"/>
                </a:solidFill>
              </a:rPr>
              <a:t>                           puis ↑ (→ adulte)</a:t>
            </a:r>
          </a:p>
          <a:p>
            <a:r>
              <a:rPr lang="fr-FR" dirty="0" smtClean="0">
                <a:solidFill>
                  <a:prstClr val="white"/>
                </a:solidFill>
              </a:rPr>
              <a:t> </a:t>
            </a:r>
          </a:p>
          <a:p>
            <a:pPr algn="ctr"/>
            <a:r>
              <a:rPr lang="fr-FR" dirty="0" smtClean="0">
                <a:solidFill>
                  <a:prstClr val="white"/>
                </a:solidFill>
              </a:rPr>
              <a:t>( </a:t>
            </a:r>
            <a:r>
              <a:rPr lang="fr-FR" dirty="0" smtClean="0">
                <a:solidFill>
                  <a:srgbClr val="FFC000"/>
                </a:solidFill>
              </a:rPr>
              <a:t>fragilité</a:t>
            </a:r>
            <a:r>
              <a:rPr lang="fr-FR" dirty="0" smtClean="0">
                <a:solidFill>
                  <a:prstClr val="white"/>
                </a:solidFill>
              </a:rPr>
              <a:t> de certains enfants vis-à-vis des xénobiotiques)</a:t>
            </a:r>
          </a:p>
          <a:p>
            <a:r>
              <a:rPr lang="fr-FR" b="1" dirty="0" smtClean="0">
                <a:solidFill>
                  <a:prstClr val="white"/>
                </a:solidFill>
              </a:rPr>
              <a:t> </a:t>
            </a:r>
            <a:endParaRPr lang="fr-FR" dirty="0" smtClean="0">
              <a:solidFill>
                <a:prstClr val="white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57158" y="1214422"/>
            <a:ext cx="1357322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Espèce </a:t>
            </a:r>
            <a:endParaRPr lang="fr-FR" b="1" i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2000232" y="1214422"/>
            <a:ext cx="1357322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Age </a:t>
            </a:r>
            <a:endParaRPr lang="fr-FR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000232" y="1214422"/>
            <a:ext cx="1357322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Age </a:t>
            </a:r>
            <a:endParaRPr lang="fr-FR" b="1" i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643306" y="1214422"/>
            <a:ext cx="1357322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Pathologie </a:t>
            </a:r>
            <a:endParaRPr lang="fr-FR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Espace réservé de la date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AC0D-E331-48F5-B3C1-E764FB5A034D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22:12:30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10" name="Picture 2" descr="http://www.titefermiere.net/blog/images/foie.jpg"/>
          <p:cNvPicPr>
            <a:picLocks noChangeAspect="1" noChangeArrowheads="1"/>
          </p:cNvPicPr>
          <p:nvPr/>
        </p:nvPicPr>
        <p:blipFill>
          <a:blip r:embed="rId2" cstate="print"/>
          <a:srcRect t="16854" b="13623"/>
          <a:stretch>
            <a:fillRect/>
          </a:stretch>
        </p:blipFill>
        <p:spPr bwMode="auto">
          <a:xfrm>
            <a:off x="6572265" y="5357826"/>
            <a:ext cx="2214578" cy="1028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Image 23" descr="ZPCAOFM24ACA691AV2CAV82U7ZCA8X2FF5CAO8XTPUCAUH3U2QCAWE65U9CA1HH4WOCAI8AK3UCAX0EWNKCA9W5UFNCAI5CCH5CANWZKWDCAEEKLAHCAJ8PC5OCAVQNN8YCAY5UBCGCAT99YIZCACCPK2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9457" y="1714488"/>
            <a:ext cx="2125439" cy="171451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Image 24" descr="bebe%20d%20abord%20pere%20ensu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9421" y="3643313"/>
            <a:ext cx="2107421" cy="140494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244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rgbClr val="4F81BD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4F81BD">
                          <a:tint val="63000"/>
                          <a:sat val="105000"/>
                        </a:srgbClr>
                      </a:gs>
                      <a:gs pos="90000">
                        <a:srgbClr val="4F81BD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white"/>
                </a:solidFill>
              </a:rPr>
              <a:t>IV-VARIATIONS  DE  LA BIOTRANSFORMATION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285720" y="1697642"/>
            <a:ext cx="8572560" cy="945540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r>
              <a:rPr lang="fr-FR" dirty="0" smtClean="0">
                <a:solidFill>
                  <a:prstClr val="white"/>
                </a:solidFill>
              </a:rPr>
              <a:t>-Xénobiotiques : - pollution                    - alimentation                        - médicament </a:t>
            </a:r>
          </a:p>
          <a:p>
            <a:endParaRPr lang="fr-FR" dirty="0" smtClean="0">
              <a:solidFill>
                <a:prstClr val="white"/>
              </a:solidFill>
            </a:endParaRPr>
          </a:p>
          <a:p>
            <a:r>
              <a:rPr lang="fr-FR" dirty="0" smtClean="0">
                <a:solidFill>
                  <a:prstClr val="white"/>
                </a:solidFill>
              </a:rPr>
              <a:t>2 phénomènes :       induction    et     inhibition  (50% des interactions médicamenteuses)</a:t>
            </a:r>
          </a:p>
          <a:p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57158" y="1214422"/>
            <a:ext cx="1357322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Espèce </a:t>
            </a:r>
            <a:endParaRPr lang="fr-FR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57158" y="1214422"/>
            <a:ext cx="1357322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Espèce </a:t>
            </a:r>
            <a:endParaRPr lang="fr-FR" b="1" i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2000232" y="1214422"/>
            <a:ext cx="1357322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Age </a:t>
            </a:r>
            <a:endParaRPr lang="fr-FR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000232" y="1214422"/>
            <a:ext cx="1357322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Age </a:t>
            </a:r>
            <a:endParaRPr lang="fr-FR" b="1" i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643306" y="1214422"/>
            <a:ext cx="1357322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Pathologie </a:t>
            </a:r>
            <a:endParaRPr lang="fr-FR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3643306" y="1214422"/>
            <a:ext cx="1357322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Pathologie </a:t>
            </a:r>
            <a:endParaRPr lang="fr-FR" b="1" i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143504" y="1214422"/>
            <a:ext cx="1785950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Environnement</a:t>
            </a:r>
            <a:endParaRPr lang="fr-FR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285720" y="2714620"/>
            <a:ext cx="8572560" cy="1428760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r>
              <a:rPr lang="fr-FR" dirty="0" smtClean="0">
                <a:solidFill>
                  <a:prstClr val="white"/>
                </a:solidFill>
              </a:rPr>
              <a:t>                  	</a:t>
            </a:r>
            <a:r>
              <a:rPr lang="fr-FR" b="1" dirty="0" smtClean="0">
                <a:solidFill>
                  <a:srgbClr val="00B0F0"/>
                </a:solidFill>
              </a:rPr>
              <a:t>INDUCTEUR </a:t>
            </a:r>
            <a:r>
              <a:rPr lang="fr-FR" dirty="0" smtClean="0">
                <a:solidFill>
                  <a:prstClr val="white"/>
                </a:solidFill>
              </a:rPr>
              <a:t>                                                    </a:t>
            </a:r>
            <a:r>
              <a:rPr lang="fr-FR" b="1" dirty="0" smtClean="0">
                <a:solidFill>
                  <a:srgbClr val="FF0000"/>
                </a:solidFill>
              </a:rPr>
              <a:t>INHIBITEUR</a:t>
            </a:r>
          </a:p>
          <a:p>
            <a:r>
              <a:rPr lang="fr-FR" dirty="0" smtClean="0">
                <a:solidFill>
                  <a:prstClr val="white"/>
                </a:solidFill>
              </a:rPr>
              <a:t>↑capacité métabolique d’un isoforme x30          ↓capacité métabolique d’un isoforme</a:t>
            </a:r>
          </a:p>
          <a:p>
            <a:endParaRPr lang="fr-FR" dirty="0" smtClean="0">
              <a:solidFill>
                <a:prstClr val="white"/>
              </a:solidFill>
            </a:endParaRPr>
          </a:p>
          <a:p>
            <a:r>
              <a:rPr lang="fr-FR" dirty="0" smtClean="0">
                <a:solidFill>
                  <a:prstClr val="white"/>
                </a:solidFill>
              </a:rPr>
              <a:t>Conséquence : ↑ clairance métabolique                             ↓ clairance métabolique</a:t>
            </a:r>
          </a:p>
          <a:p>
            <a:r>
              <a:rPr lang="fr-FR" dirty="0" smtClean="0">
                <a:solidFill>
                  <a:prstClr val="white"/>
                </a:solidFill>
              </a:rPr>
              <a:t>                                  </a:t>
            </a:r>
          </a:p>
          <a:p>
            <a:endParaRPr lang="fr-FR" dirty="0">
              <a:solidFill>
                <a:prstClr val="white"/>
              </a:solidFill>
            </a:endParaRPr>
          </a:p>
        </p:txBody>
      </p:sp>
      <p:graphicFrame>
        <p:nvGraphicFramePr>
          <p:cNvPr id="30" name="Tableau 29"/>
          <p:cNvGraphicFramePr>
            <a:graphicFrameLocks noGrp="1"/>
          </p:cNvGraphicFramePr>
          <p:nvPr/>
        </p:nvGraphicFramePr>
        <p:xfrm>
          <a:off x="761688" y="4786322"/>
          <a:ext cx="7382213" cy="714380"/>
        </p:xfrm>
        <a:graphic>
          <a:graphicData uri="http://schemas.openxmlformats.org/drawingml/2006/table">
            <a:tbl>
              <a:tblPr/>
              <a:tblGrid>
                <a:gridCol w="185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5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1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3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Conséquences de l’Inhibition</a:t>
                      </a:r>
                      <a:endParaRPr lang="fr-FR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Calibri"/>
                          <a:cs typeface="Arial"/>
                        </a:rPr>
                        <a:t>surdosage (voir toxicité )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Calibri"/>
                          <a:cs typeface="Arial"/>
                        </a:rPr>
                        <a:t>↓efficacité thérapeutique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Calibri"/>
                          <a:cs typeface="Arial"/>
                        </a:rPr>
                        <a:t>Diminution de la toxicité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Rectangle à coins arrondis 30"/>
          <p:cNvSpPr/>
          <p:nvPr/>
        </p:nvSpPr>
        <p:spPr>
          <a:xfrm>
            <a:off x="285720" y="2714620"/>
            <a:ext cx="8572560" cy="1428760"/>
          </a:xfrm>
          <a:prstGeom prst="roundRect">
            <a:avLst>
              <a:gd name="adj" fmla="val 621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r>
              <a:rPr lang="fr-FR" dirty="0" smtClean="0">
                <a:solidFill>
                  <a:prstClr val="white"/>
                </a:solidFill>
              </a:rPr>
              <a:t>                  	</a:t>
            </a:r>
          </a:p>
          <a:p>
            <a:endParaRPr lang="fr-FR" dirty="0">
              <a:solidFill>
                <a:prstClr val="white"/>
              </a:solidFill>
            </a:endParaRP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/>
        </p:nvGraphicFramePr>
        <p:xfrm>
          <a:off x="785783" y="2786058"/>
          <a:ext cx="7358116" cy="1802507"/>
        </p:xfrm>
        <a:graphic>
          <a:graphicData uri="http://schemas.openxmlformats.org/drawingml/2006/table">
            <a:tbl>
              <a:tblPr/>
              <a:tblGrid>
                <a:gridCol w="183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9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9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1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Arial"/>
                        </a:rPr>
                        <a:t>Substance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Calibri"/>
                          <a:cs typeface="Arial"/>
                        </a:rPr>
                        <a:t>Principe actif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Calibri"/>
                          <a:cs typeface="Arial"/>
                        </a:rPr>
                        <a:t>pro drogue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Calibri"/>
                          <a:cs typeface="Arial"/>
                        </a:rPr>
                        <a:t>xénobiotiques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Arial"/>
                        </a:rPr>
                        <a:t>Métabolite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Calibri"/>
                          <a:cs typeface="Arial"/>
                        </a:rPr>
                        <a:t>Métabolite inactif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Calibri"/>
                          <a:cs typeface="Arial"/>
                        </a:rPr>
                        <a:t>Principe actif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Calibri"/>
                          <a:cs typeface="Arial"/>
                        </a:rPr>
                        <a:t>métabolites toxiques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Arial"/>
                        </a:rPr>
                        <a:t>Conséquences de l’Induction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Calibri"/>
                          <a:cs typeface="Arial"/>
                        </a:rPr>
                        <a:t>↓efficacité thérapeutique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Calibri"/>
                          <a:cs typeface="Arial"/>
                        </a:rPr>
                        <a:t>surdosage (voir toxicité)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Calibri"/>
                          <a:cs typeface="Arial"/>
                        </a:rPr>
                        <a:t>toxicité</a:t>
                      </a: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Forme libre 31"/>
          <p:cNvSpPr/>
          <p:nvPr/>
        </p:nvSpPr>
        <p:spPr>
          <a:xfrm>
            <a:off x="2628471" y="3663566"/>
            <a:ext cx="1514901" cy="979880"/>
          </a:xfrm>
          <a:custGeom>
            <a:avLst/>
            <a:gdLst>
              <a:gd name="connsiteX0" fmla="*/ 1514901 w 1514901"/>
              <a:gd name="connsiteY0" fmla="*/ 447617 h 979880"/>
              <a:gd name="connsiteX1" fmla="*/ 1487606 w 1514901"/>
              <a:gd name="connsiteY1" fmla="*/ 393026 h 979880"/>
              <a:gd name="connsiteX2" fmla="*/ 1323833 w 1514901"/>
              <a:gd name="connsiteY2" fmla="*/ 283844 h 979880"/>
              <a:gd name="connsiteX3" fmla="*/ 1255594 w 1514901"/>
              <a:gd name="connsiteY3" fmla="*/ 215605 h 979880"/>
              <a:gd name="connsiteX4" fmla="*/ 1091821 w 1514901"/>
              <a:gd name="connsiteY4" fmla="*/ 174662 h 979880"/>
              <a:gd name="connsiteX5" fmla="*/ 1037230 w 1514901"/>
              <a:gd name="connsiteY5" fmla="*/ 133718 h 979880"/>
              <a:gd name="connsiteX6" fmla="*/ 859809 w 1514901"/>
              <a:gd name="connsiteY6" fmla="*/ 106423 h 979880"/>
              <a:gd name="connsiteX7" fmla="*/ 368489 w 1514901"/>
              <a:gd name="connsiteY7" fmla="*/ 92775 h 979880"/>
              <a:gd name="connsiteX8" fmla="*/ 286603 w 1514901"/>
              <a:gd name="connsiteY8" fmla="*/ 147366 h 979880"/>
              <a:gd name="connsiteX9" fmla="*/ 218364 w 1514901"/>
              <a:gd name="connsiteY9" fmla="*/ 161014 h 979880"/>
              <a:gd name="connsiteX10" fmla="*/ 177421 w 1514901"/>
              <a:gd name="connsiteY10" fmla="*/ 188310 h 979880"/>
              <a:gd name="connsiteX11" fmla="*/ 40943 w 1514901"/>
              <a:gd name="connsiteY11" fmla="*/ 338435 h 979880"/>
              <a:gd name="connsiteX12" fmla="*/ 13648 w 1514901"/>
              <a:gd name="connsiteY12" fmla="*/ 379378 h 979880"/>
              <a:gd name="connsiteX13" fmla="*/ 0 w 1514901"/>
              <a:gd name="connsiteY13" fmla="*/ 420321 h 979880"/>
              <a:gd name="connsiteX14" fmla="*/ 13648 w 1514901"/>
              <a:gd name="connsiteY14" fmla="*/ 584095 h 979880"/>
              <a:gd name="connsiteX15" fmla="*/ 109182 w 1514901"/>
              <a:gd name="connsiteY15" fmla="*/ 747868 h 979880"/>
              <a:gd name="connsiteX16" fmla="*/ 122830 w 1514901"/>
              <a:gd name="connsiteY16" fmla="*/ 788811 h 979880"/>
              <a:gd name="connsiteX17" fmla="*/ 177421 w 1514901"/>
              <a:gd name="connsiteY17" fmla="*/ 870698 h 979880"/>
              <a:gd name="connsiteX18" fmla="*/ 191068 w 1514901"/>
              <a:gd name="connsiteY18" fmla="*/ 911641 h 979880"/>
              <a:gd name="connsiteX19" fmla="*/ 232012 w 1514901"/>
              <a:gd name="connsiteY19" fmla="*/ 938936 h 979880"/>
              <a:gd name="connsiteX20" fmla="*/ 436728 w 1514901"/>
              <a:gd name="connsiteY20" fmla="*/ 979880 h 979880"/>
              <a:gd name="connsiteX21" fmla="*/ 1119116 w 1514901"/>
              <a:gd name="connsiteY21" fmla="*/ 952584 h 979880"/>
              <a:gd name="connsiteX22" fmla="*/ 1241946 w 1514901"/>
              <a:gd name="connsiteY22" fmla="*/ 884345 h 979880"/>
              <a:gd name="connsiteX23" fmla="*/ 1337480 w 1514901"/>
              <a:gd name="connsiteY23" fmla="*/ 829754 h 979880"/>
              <a:gd name="connsiteX24" fmla="*/ 1351128 w 1514901"/>
              <a:gd name="connsiteY24" fmla="*/ 788811 h 979880"/>
              <a:gd name="connsiteX25" fmla="*/ 1378424 w 1514901"/>
              <a:gd name="connsiteY25" fmla="*/ 693277 h 979880"/>
              <a:gd name="connsiteX26" fmla="*/ 1446663 w 1514901"/>
              <a:gd name="connsiteY26" fmla="*/ 611390 h 979880"/>
              <a:gd name="connsiteX27" fmla="*/ 1473958 w 1514901"/>
              <a:gd name="connsiteY27" fmla="*/ 570447 h 979880"/>
              <a:gd name="connsiteX28" fmla="*/ 1487606 w 1514901"/>
              <a:gd name="connsiteY28" fmla="*/ 502208 h 979880"/>
              <a:gd name="connsiteX29" fmla="*/ 1501254 w 1514901"/>
              <a:gd name="connsiteY29" fmla="*/ 461265 h 979880"/>
              <a:gd name="connsiteX30" fmla="*/ 1514901 w 1514901"/>
              <a:gd name="connsiteY30" fmla="*/ 447617 h 97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14901" h="979880">
                <a:moveTo>
                  <a:pt x="1514901" y="447617"/>
                </a:moveTo>
                <a:cubicBezTo>
                  <a:pt x="1505803" y="429420"/>
                  <a:pt x="1501992" y="407412"/>
                  <a:pt x="1487606" y="393026"/>
                </a:cubicBezTo>
                <a:cubicBezTo>
                  <a:pt x="1454145" y="359565"/>
                  <a:pt x="1368922" y="310898"/>
                  <a:pt x="1323833" y="283844"/>
                </a:cubicBezTo>
                <a:cubicBezTo>
                  <a:pt x="1307079" y="233584"/>
                  <a:pt x="1318345" y="235215"/>
                  <a:pt x="1255594" y="215605"/>
                </a:cubicBezTo>
                <a:cubicBezTo>
                  <a:pt x="1201884" y="198821"/>
                  <a:pt x="1091821" y="174662"/>
                  <a:pt x="1091821" y="174662"/>
                </a:cubicBezTo>
                <a:cubicBezTo>
                  <a:pt x="1073624" y="161014"/>
                  <a:pt x="1056979" y="145003"/>
                  <a:pt x="1037230" y="133718"/>
                </a:cubicBezTo>
                <a:cubicBezTo>
                  <a:pt x="995501" y="109873"/>
                  <a:pt x="875254" y="107967"/>
                  <a:pt x="859809" y="106423"/>
                </a:cubicBezTo>
                <a:cubicBezTo>
                  <a:pt x="700174" y="0"/>
                  <a:pt x="777769" y="40303"/>
                  <a:pt x="368489" y="92775"/>
                </a:cubicBezTo>
                <a:cubicBezTo>
                  <a:pt x="335950" y="96947"/>
                  <a:pt x="318771" y="140932"/>
                  <a:pt x="286603" y="147366"/>
                </a:cubicBezTo>
                <a:lnTo>
                  <a:pt x="218364" y="161014"/>
                </a:lnTo>
                <a:cubicBezTo>
                  <a:pt x="204716" y="170113"/>
                  <a:pt x="189613" y="177337"/>
                  <a:pt x="177421" y="188310"/>
                </a:cubicBezTo>
                <a:cubicBezTo>
                  <a:pt x="106065" y="252530"/>
                  <a:pt x="88571" y="271755"/>
                  <a:pt x="40943" y="338435"/>
                </a:cubicBezTo>
                <a:cubicBezTo>
                  <a:pt x="31409" y="351782"/>
                  <a:pt x="20983" y="364707"/>
                  <a:pt x="13648" y="379378"/>
                </a:cubicBezTo>
                <a:cubicBezTo>
                  <a:pt x="7214" y="392245"/>
                  <a:pt x="4549" y="406673"/>
                  <a:pt x="0" y="420321"/>
                </a:cubicBezTo>
                <a:cubicBezTo>
                  <a:pt x="4549" y="474912"/>
                  <a:pt x="362" y="530950"/>
                  <a:pt x="13648" y="584095"/>
                </a:cubicBezTo>
                <a:cubicBezTo>
                  <a:pt x="29839" y="648858"/>
                  <a:pt x="70978" y="696929"/>
                  <a:pt x="109182" y="747868"/>
                </a:cubicBezTo>
                <a:cubicBezTo>
                  <a:pt x="113731" y="761516"/>
                  <a:pt x="115844" y="776235"/>
                  <a:pt x="122830" y="788811"/>
                </a:cubicBezTo>
                <a:cubicBezTo>
                  <a:pt x="138762" y="817488"/>
                  <a:pt x="177421" y="870698"/>
                  <a:pt x="177421" y="870698"/>
                </a:cubicBezTo>
                <a:cubicBezTo>
                  <a:pt x="181970" y="884346"/>
                  <a:pt x="182081" y="900408"/>
                  <a:pt x="191068" y="911641"/>
                </a:cubicBezTo>
                <a:cubicBezTo>
                  <a:pt x="201315" y="924449"/>
                  <a:pt x="217023" y="932274"/>
                  <a:pt x="232012" y="938936"/>
                </a:cubicBezTo>
                <a:cubicBezTo>
                  <a:pt x="312660" y="974779"/>
                  <a:pt x="343031" y="969469"/>
                  <a:pt x="436728" y="979880"/>
                </a:cubicBezTo>
                <a:cubicBezTo>
                  <a:pt x="527066" y="977142"/>
                  <a:pt x="962820" y="968214"/>
                  <a:pt x="1119116" y="952584"/>
                </a:cubicBezTo>
                <a:cubicBezTo>
                  <a:pt x="1166294" y="947866"/>
                  <a:pt x="1204841" y="902897"/>
                  <a:pt x="1241946" y="884345"/>
                </a:cubicBezTo>
                <a:cubicBezTo>
                  <a:pt x="1311208" y="849715"/>
                  <a:pt x="1279609" y="868335"/>
                  <a:pt x="1337480" y="829754"/>
                </a:cubicBezTo>
                <a:cubicBezTo>
                  <a:pt x="1342029" y="816106"/>
                  <a:pt x="1347176" y="802643"/>
                  <a:pt x="1351128" y="788811"/>
                </a:cubicBezTo>
                <a:cubicBezTo>
                  <a:pt x="1356959" y="768402"/>
                  <a:pt x="1367516" y="715094"/>
                  <a:pt x="1378424" y="693277"/>
                </a:cubicBezTo>
                <a:cubicBezTo>
                  <a:pt x="1403840" y="642444"/>
                  <a:pt x="1408929" y="656671"/>
                  <a:pt x="1446663" y="611390"/>
                </a:cubicBezTo>
                <a:cubicBezTo>
                  <a:pt x="1457164" y="598789"/>
                  <a:pt x="1464860" y="584095"/>
                  <a:pt x="1473958" y="570447"/>
                </a:cubicBezTo>
                <a:cubicBezTo>
                  <a:pt x="1478507" y="547701"/>
                  <a:pt x="1481980" y="524712"/>
                  <a:pt x="1487606" y="502208"/>
                </a:cubicBezTo>
                <a:cubicBezTo>
                  <a:pt x="1491095" y="488252"/>
                  <a:pt x="1491082" y="471437"/>
                  <a:pt x="1501254" y="461265"/>
                </a:cubicBezTo>
                <a:lnTo>
                  <a:pt x="1514901" y="447617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3" name="Forme libre 32"/>
          <p:cNvSpPr/>
          <p:nvPr/>
        </p:nvSpPr>
        <p:spPr>
          <a:xfrm>
            <a:off x="2500298" y="4643446"/>
            <a:ext cx="1928826" cy="979880"/>
          </a:xfrm>
          <a:custGeom>
            <a:avLst/>
            <a:gdLst>
              <a:gd name="connsiteX0" fmla="*/ 1514901 w 1514901"/>
              <a:gd name="connsiteY0" fmla="*/ 447617 h 979880"/>
              <a:gd name="connsiteX1" fmla="*/ 1487606 w 1514901"/>
              <a:gd name="connsiteY1" fmla="*/ 393026 h 979880"/>
              <a:gd name="connsiteX2" fmla="*/ 1323833 w 1514901"/>
              <a:gd name="connsiteY2" fmla="*/ 283844 h 979880"/>
              <a:gd name="connsiteX3" fmla="*/ 1255594 w 1514901"/>
              <a:gd name="connsiteY3" fmla="*/ 215605 h 979880"/>
              <a:gd name="connsiteX4" fmla="*/ 1091821 w 1514901"/>
              <a:gd name="connsiteY4" fmla="*/ 174662 h 979880"/>
              <a:gd name="connsiteX5" fmla="*/ 1037230 w 1514901"/>
              <a:gd name="connsiteY5" fmla="*/ 133718 h 979880"/>
              <a:gd name="connsiteX6" fmla="*/ 859809 w 1514901"/>
              <a:gd name="connsiteY6" fmla="*/ 106423 h 979880"/>
              <a:gd name="connsiteX7" fmla="*/ 368489 w 1514901"/>
              <a:gd name="connsiteY7" fmla="*/ 92775 h 979880"/>
              <a:gd name="connsiteX8" fmla="*/ 286603 w 1514901"/>
              <a:gd name="connsiteY8" fmla="*/ 147366 h 979880"/>
              <a:gd name="connsiteX9" fmla="*/ 218364 w 1514901"/>
              <a:gd name="connsiteY9" fmla="*/ 161014 h 979880"/>
              <a:gd name="connsiteX10" fmla="*/ 177421 w 1514901"/>
              <a:gd name="connsiteY10" fmla="*/ 188310 h 979880"/>
              <a:gd name="connsiteX11" fmla="*/ 40943 w 1514901"/>
              <a:gd name="connsiteY11" fmla="*/ 338435 h 979880"/>
              <a:gd name="connsiteX12" fmla="*/ 13648 w 1514901"/>
              <a:gd name="connsiteY12" fmla="*/ 379378 h 979880"/>
              <a:gd name="connsiteX13" fmla="*/ 0 w 1514901"/>
              <a:gd name="connsiteY13" fmla="*/ 420321 h 979880"/>
              <a:gd name="connsiteX14" fmla="*/ 13648 w 1514901"/>
              <a:gd name="connsiteY14" fmla="*/ 584095 h 979880"/>
              <a:gd name="connsiteX15" fmla="*/ 109182 w 1514901"/>
              <a:gd name="connsiteY15" fmla="*/ 747868 h 979880"/>
              <a:gd name="connsiteX16" fmla="*/ 122830 w 1514901"/>
              <a:gd name="connsiteY16" fmla="*/ 788811 h 979880"/>
              <a:gd name="connsiteX17" fmla="*/ 177421 w 1514901"/>
              <a:gd name="connsiteY17" fmla="*/ 870698 h 979880"/>
              <a:gd name="connsiteX18" fmla="*/ 191068 w 1514901"/>
              <a:gd name="connsiteY18" fmla="*/ 911641 h 979880"/>
              <a:gd name="connsiteX19" fmla="*/ 232012 w 1514901"/>
              <a:gd name="connsiteY19" fmla="*/ 938936 h 979880"/>
              <a:gd name="connsiteX20" fmla="*/ 436728 w 1514901"/>
              <a:gd name="connsiteY20" fmla="*/ 979880 h 979880"/>
              <a:gd name="connsiteX21" fmla="*/ 1119116 w 1514901"/>
              <a:gd name="connsiteY21" fmla="*/ 952584 h 979880"/>
              <a:gd name="connsiteX22" fmla="*/ 1241946 w 1514901"/>
              <a:gd name="connsiteY22" fmla="*/ 884345 h 979880"/>
              <a:gd name="connsiteX23" fmla="*/ 1337480 w 1514901"/>
              <a:gd name="connsiteY23" fmla="*/ 829754 h 979880"/>
              <a:gd name="connsiteX24" fmla="*/ 1351128 w 1514901"/>
              <a:gd name="connsiteY24" fmla="*/ 788811 h 979880"/>
              <a:gd name="connsiteX25" fmla="*/ 1378424 w 1514901"/>
              <a:gd name="connsiteY25" fmla="*/ 693277 h 979880"/>
              <a:gd name="connsiteX26" fmla="*/ 1446663 w 1514901"/>
              <a:gd name="connsiteY26" fmla="*/ 611390 h 979880"/>
              <a:gd name="connsiteX27" fmla="*/ 1473958 w 1514901"/>
              <a:gd name="connsiteY27" fmla="*/ 570447 h 979880"/>
              <a:gd name="connsiteX28" fmla="*/ 1487606 w 1514901"/>
              <a:gd name="connsiteY28" fmla="*/ 502208 h 979880"/>
              <a:gd name="connsiteX29" fmla="*/ 1501254 w 1514901"/>
              <a:gd name="connsiteY29" fmla="*/ 461265 h 979880"/>
              <a:gd name="connsiteX30" fmla="*/ 1514901 w 1514901"/>
              <a:gd name="connsiteY30" fmla="*/ 447617 h 97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14901" h="979880">
                <a:moveTo>
                  <a:pt x="1514901" y="447617"/>
                </a:moveTo>
                <a:cubicBezTo>
                  <a:pt x="1505803" y="429420"/>
                  <a:pt x="1501992" y="407412"/>
                  <a:pt x="1487606" y="393026"/>
                </a:cubicBezTo>
                <a:cubicBezTo>
                  <a:pt x="1454145" y="359565"/>
                  <a:pt x="1368922" y="310898"/>
                  <a:pt x="1323833" y="283844"/>
                </a:cubicBezTo>
                <a:cubicBezTo>
                  <a:pt x="1307079" y="233584"/>
                  <a:pt x="1318345" y="235215"/>
                  <a:pt x="1255594" y="215605"/>
                </a:cubicBezTo>
                <a:cubicBezTo>
                  <a:pt x="1201884" y="198821"/>
                  <a:pt x="1091821" y="174662"/>
                  <a:pt x="1091821" y="174662"/>
                </a:cubicBezTo>
                <a:cubicBezTo>
                  <a:pt x="1073624" y="161014"/>
                  <a:pt x="1056979" y="145003"/>
                  <a:pt x="1037230" y="133718"/>
                </a:cubicBezTo>
                <a:cubicBezTo>
                  <a:pt x="995501" y="109873"/>
                  <a:pt x="875254" y="107967"/>
                  <a:pt x="859809" y="106423"/>
                </a:cubicBezTo>
                <a:cubicBezTo>
                  <a:pt x="700174" y="0"/>
                  <a:pt x="777769" y="40303"/>
                  <a:pt x="368489" y="92775"/>
                </a:cubicBezTo>
                <a:cubicBezTo>
                  <a:pt x="335950" y="96947"/>
                  <a:pt x="318771" y="140932"/>
                  <a:pt x="286603" y="147366"/>
                </a:cubicBezTo>
                <a:lnTo>
                  <a:pt x="218364" y="161014"/>
                </a:lnTo>
                <a:cubicBezTo>
                  <a:pt x="204716" y="170113"/>
                  <a:pt x="189613" y="177337"/>
                  <a:pt x="177421" y="188310"/>
                </a:cubicBezTo>
                <a:cubicBezTo>
                  <a:pt x="106065" y="252530"/>
                  <a:pt x="88571" y="271755"/>
                  <a:pt x="40943" y="338435"/>
                </a:cubicBezTo>
                <a:cubicBezTo>
                  <a:pt x="31409" y="351782"/>
                  <a:pt x="20983" y="364707"/>
                  <a:pt x="13648" y="379378"/>
                </a:cubicBezTo>
                <a:cubicBezTo>
                  <a:pt x="7214" y="392245"/>
                  <a:pt x="4549" y="406673"/>
                  <a:pt x="0" y="420321"/>
                </a:cubicBezTo>
                <a:cubicBezTo>
                  <a:pt x="4549" y="474912"/>
                  <a:pt x="362" y="530950"/>
                  <a:pt x="13648" y="584095"/>
                </a:cubicBezTo>
                <a:cubicBezTo>
                  <a:pt x="29839" y="648858"/>
                  <a:pt x="70978" y="696929"/>
                  <a:pt x="109182" y="747868"/>
                </a:cubicBezTo>
                <a:cubicBezTo>
                  <a:pt x="113731" y="761516"/>
                  <a:pt x="115844" y="776235"/>
                  <a:pt x="122830" y="788811"/>
                </a:cubicBezTo>
                <a:cubicBezTo>
                  <a:pt x="138762" y="817488"/>
                  <a:pt x="177421" y="870698"/>
                  <a:pt x="177421" y="870698"/>
                </a:cubicBezTo>
                <a:cubicBezTo>
                  <a:pt x="181970" y="884346"/>
                  <a:pt x="182081" y="900408"/>
                  <a:pt x="191068" y="911641"/>
                </a:cubicBezTo>
                <a:cubicBezTo>
                  <a:pt x="201315" y="924449"/>
                  <a:pt x="217023" y="932274"/>
                  <a:pt x="232012" y="938936"/>
                </a:cubicBezTo>
                <a:cubicBezTo>
                  <a:pt x="312660" y="974779"/>
                  <a:pt x="343031" y="969469"/>
                  <a:pt x="436728" y="979880"/>
                </a:cubicBezTo>
                <a:cubicBezTo>
                  <a:pt x="527066" y="977142"/>
                  <a:pt x="962820" y="968214"/>
                  <a:pt x="1119116" y="952584"/>
                </a:cubicBezTo>
                <a:cubicBezTo>
                  <a:pt x="1166294" y="947866"/>
                  <a:pt x="1204841" y="902897"/>
                  <a:pt x="1241946" y="884345"/>
                </a:cubicBezTo>
                <a:cubicBezTo>
                  <a:pt x="1311208" y="849715"/>
                  <a:pt x="1279609" y="868335"/>
                  <a:pt x="1337480" y="829754"/>
                </a:cubicBezTo>
                <a:cubicBezTo>
                  <a:pt x="1342029" y="816106"/>
                  <a:pt x="1347176" y="802643"/>
                  <a:pt x="1351128" y="788811"/>
                </a:cubicBezTo>
                <a:cubicBezTo>
                  <a:pt x="1356959" y="768402"/>
                  <a:pt x="1367516" y="715094"/>
                  <a:pt x="1378424" y="693277"/>
                </a:cubicBezTo>
                <a:cubicBezTo>
                  <a:pt x="1403840" y="642444"/>
                  <a:pt x="1408929" y="656671"/>
                  <a:pt x="1446663" y="611390"/>
                </a:cubicBezTo>
                <a:cubicBezTo>
                  <a:pt x="1457164" y="598789"/>
                  <a:pt x="1464860" y="584095"/>
                  <a:pt x="1473958" y="570447"/>
                </a:cubicBezTo>
                <a:cubicBezTo>
                  <a:pt x="1478507" y="547701"/>
                  <a:pt x="1481980" y="524712"/>
                  <a:pt x="1487606" y="502208"/>
                </a:cubicBezTo>
                <a:cubicBezTo>
                  <a:pt x="1491095" y="488252"/>
                  <a:pt x="1491082" y="471437"/>
                  <a:pt x="1501254" y="461265"/>
                </a:cubicBezTo>
                <a:lnTo>
                  <a:pt x="1514901" y="447617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5" name="Forme libre 34"/>
          <p:cNvSpPr/>
          <p:nvPr/>
        </p:nvSpPr>
        <p:spPr>
          <a:xfrm>
            <a:off x="4462818" y="3753134"/>
            <a:ext cx="1633787" cy="805218"/>
          </a:xfrm>
          <a:custGeom>
            <a:avLst/>
            <a:gdLst>
              <a:gd name="connsiteX0" fmla="*/ 1624083 w 1633787"/>
              <a:gd name="connsiteY0" fmla="*/ 232012 h 805218"/>
              <a:gd name="connsiteX1" fmla="*/ 1583140 w 1633787"/>
              <a:gd name="connsiteY1" fmla="*/ 191069 h 805218"/>
              <a:gd name="connsiteX2" fmla="*/ 1473958 w 1633787"/>
              <a:gd name="connsiteY2" fmla="*/ 136478 h 805218"/>
              <a:gd name="connsiteX3" fmla="*/ 1405719 w 1633787"/>
              <a:gd name="connsiteY3" fmla="*/ 109182 h 805218"/>
              <a:gd name="connsiteX4" fmla="*/ 1351128 w 1633787"/>
              <a:gd name="connsiteY4" fmla="*/ 95535 h 805218"/>
              <a:gd name="connsiteX5" fmla="*/ 1282889 w 1633787"/>
              <a:gd name="connsiteY5" fmla="*/ 68239 h 805218"/>
              <a:gd name="connsiteX6" fmla="*/ 1214651 w 1633787"/>
              <a:gd name="connsiteY6" fmla="*/ 54591 h 805218"/>
              <a:gd name="connsiteX7" fmla="*/ 1132764 w 1633787"/>
              <a:gd name="connsiteY7" fmla="*/ 27296 h 805218"/>
              <a:gd name="connsiteX8" fmla="*/ 1023582 w 1633787"/>
              <a:gd name="connsiteY8" fmla="*/ 0 h 805218"/>
              <a:gd name="connsiteX9" fmla="*/ 668740 w 1633787"/>
              <a:gd name="connsiteY9" fmla="*/ 27296 h 805218"/>
              <a:gd name="connsiteX10" fmla="*/ 627797 w 1633787"/>
              <a:gd name="connsiteY10" fmla="*/ 54591 h 805218"/>
              <a:gd name="connsiteX11" fmla="*/ 586854 w 1633787"/>
              <a:gd name="connsiteY11" fmla="*/ 68239 h 805218"/>
              <a:gd name="connsiteX12" fmla="*/ 464024 w 1633787"/>
              <a:gd name="connsiteY12" fmla="*/ 95535 h 805218"/>
              <a:gd name="connsiteX13" fmla="*/ 423081 w 1633787"/>
              <a:gd name="connsiteY13" fmla="*/ 109182 h 805218"/>
              <a:gd name="connsiteX14" fmla="*/ 313898 w 1633787"/>
              <a:gd name="connsiteY14" fmla="*/ 122830 h 805218"/>
              <a:gd name="connsiteX15" fmla="*/ 218364 w 1633787"/>
              <a:gd name="connsiteY15" fmla="*/ 150126 h 805218"/>
              <a:gd name="connsiteX16" fmla="*/ 136478 w 1633787"/>
              <a:gd name="connsiteY16" fmla="*/ 136478 h 805218"/>
              <a:gd name="connsiteX17" fmla="*/ 27295 w 1633787"/>
              <a:gd name="connsiteY17" fmla="*/ 163773 h 805218"/>
              <a:gd name="connsiteX18" fmla="*/ 0 w 1633787"/>
              <a:gd name="connsiteY18" fmla="*/ 204717 h 805218"/>
              <a:gd name="connsiteX19" fmla="*/ 13648 w 1633787"/>
              <a:gd name="connsiteY19" fmla="*/ 491320 h 805218"/>
              <a:gd name="connsiteX20" fmla="*/ 27295 w 1633787"/>
              <a:gd name="connsiteY20" fmla="*/ 532263 h 805218"/>
              <a:gd name="connsiteX21" fmla="*/ 40943 w 1633787"/>
              <a:gd name="connsiteY21" fmla="*/ 682388 h 805218"/>
              <a:gd name="connsiteX22" fmla="*/ 95534 w 1633787"/>
              <a:gd name="connsiteY22" fmla="*/ 696036 h 805218"/>
              <a:gd name="connsiteX23" fmla="*/ 177421 w 1633787"/>
              <a:gd name="connsiteY23" fmla="*/ 750627 h 805218"/>
              <a:gd name="connsiteX24" fmla="*/ 259307 w 1633787"/>
              <a:gd name="connsiteY24" fmla="*/ 777923 h 805218"/>
              <a:gd name="connsiteX25" fmla="*/ 614149 w 1633787"/>
              <a:gd name="connsiteY25" fmla="*/ 805218 h 805218"/>
              <a:gd name="connsiteX26" fmla="*/ 627797 w 1633787"/>
              <a:gd name="connsiteY26" fmla="*/ 750627 h 805218"/>
              <a:gd name="connsiteX27" fmla="*/ 736979 w 1633787"/>
              <a:gd name="connsiteY27" fmla="*/ 723332 h 805218"/>
              <a:gd name="connsiteX28" fmla="*/ 805218 w 1633787"/>
              <a:gd name="connsiteY28" fmla="*/ 709684 h 805218"/>
              <a:gd name="connsiteX29" fmla="*/ 846161 w 1633787"/>
              <a:gd name="connsiteY29" fmla="*/ 696036 h 805218"/>
              <a:gd name="connsiteX30" fmla="*/ 982639 w 1633787"/>
              <a:gd name="connsiteY30" fmla="*/ 682388 h 805218"/>
              <a:gd name="connsiteX31" fmla="*/ 1119116 w 1633787"/>
              <a:gd name="connsiteY31" fmla="*/ 627797 h 805218"/>
              <a:gd name="connsiteX32" fmla="*/ 1160060 w 1633787"/>
              <a:gd name="connsiteY32" fmla="*/ 614150 h 805218"/>
              <a:gd name="connsiteX33" fmla="*/ 1255594 w 1633787"/>
              <a:gd name="connsiteY33" fmla="*/ 559559 h 805218"/>
              <a:gd name="connsiteX34" fmla="*/ 1296537 w 1633787"/>
              <a:gd name="connsiteY34" fmla="*/ 532263 h 805218"/>
              <a:gd name="connsiteX35" fmla="*/ 1351128 w 1633787"/>
              <a:gd name="connsiteY35" fmla="*/ 518615 h 805218"/>
              <a:gd name="connsiteX36" fmla="*/ 1392072 w 1633787"/>
              <a:gd name="connsiteY36" fmla="*/ 504967 h 805218"/>
              <a:gd name="connsiteX37" fmla="*/ 1433015 w 1633787"/>
              <a:gd name="connsiteY37" fmla="*/ 464024 h 805218"/>
              <a:gd name="connsiteX38" fmla="*/ 1460310 w 1633787"/>
              <a:gd name="connsiteY38" fmla="*/ 423081 h 805218"/>
              <a:gd name="connsiteX39" fmla="*/ 1501254 w 1633787"/>
              <a:gd name="connsiteY39" fmla="*/ 409433 h 805218"/>
              <a:gd name="connsiteX40" fmla="*/ 1528549 w 1633787"/>
              <a:gd name="connsiteY40" fmla="*/ 368490 h 805218"/>
              <a:gd name="connsiteX41" fmla="*/ 1569492 w 1633787"/>
              <a:gd name="connsiteY41" fmla="*/ 341194 h 805218"/>
              <a:gd name="connsiteX42" fmla="*/ 1624083 w 1633787"/>
              <a:gd name="connsiteY42" fmla="*/ 232012 h 8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33787" h="805218">
                <a:moveTo>
                  <a:pt x="1624083" y="232012"/>
                </a:moveTo>
                <a:cubicBezTo>
                  <a:pt x="1626358" y="206991"/>
                  <a:pt x="1598581" y="202649"/>
                  <a:pt x="1583140" y="191069"/>
                </a:cubicBezTo>
                <a:cubicBezTo>
                  <a:pt x="1521252" y="144653"/>
                  <a:pt x="1529932" y="157469"/>
                  <a:pt x="1473958" y="136478"/>
                </a:cubicBezTo>
                <a:cubicBezTo>
                  <a:pt x="1451019" y="127876"/>
                  <a:pt x="1428960" y="116929"/>
                  <a:pt x="1405719" y="109182"/>
                </a:cubicBezTo>
                <a:cubicBezTo>
                  <a:pt x="1387925" y="103251"/>
                  <a:pt x="1368922" y="101466"/>
                  <a:pt x="1351128" y="95535"/>
                </a:cubicBezTo>
                <a:cubicBezTo>
                  <a:pt x="1327887" y="87788"/>
                  <a:pt x="1306354" y="75279"/>
                  <a:pt x="1282889" y="68239"/>
                </a:cubicBezTo>
                <a:cubicBezTo>
                  <a:pt x="1260671" y="61573"/>
                  <a:pt x="1237030" y="60694"/>
                  <a:pt x="1214651" y="54591"/>
                </a:cubicBezTo>
                <a:cubicBezTo>
                  <a:pt x="1186893" y="47021"/>
                  <a:pt x="1160677" y="34274"/>
                  <a:pt x="1132764" y="27296"/>
                </a:cubicBezTo>
                <a:lnTo>
                  <a:pt x="1023582" y="0"/>
                </a:lnTo>
                <a:cubicBezTo>
                  <a:pt x="1018733" y="303"/>
                  <a:pt x="715329" y="16545"/>
                  <a:pt x="668740" y="27296"/>
                </a:cubicBezTo>
                <a:cubicBezTo>
                  <a:pt x="652758" y="30984"/>
                  <a:pt x="642468" y="47256"/>
                  <a:pt x="627797" y="54591"/>
                </a:cubicBezTo>
                <a:cubicBezTo>
                  <a:pt x="614930" y="61025"/>
                  <a:pt x="600810" y="64750"/>
                  <a:pt x="586854" y="68239"/>
                </a:cubicBezTo>
                <a:cubicBezTo>
                  <a:pt x="546164" y="78412"/>
                  <a:pt x="504714" y="85363"/>
                  <a:pt x="464024" y="95535"/>
                </a:cubicBezTo>
                <a:cubicBezTo>
                  <a:pt x="450068" y="99024"/>
                  <a:pt x="437235" y="106609"/>
                  <a:pt x="423081" y="109182"/>
                </a:cubicBezTo>
                <a:cubicBezTo>
                  <a:pt x="386995" y="115743"/>
                  <a:pt x="350292" y="118281"/>
                  <a:pt x="313898" y="122830"/>
                </a:cubicBezTo>
                <a:cubicBezTo>
                  <a:pt x="294590" y="129266"/>
                  <a:pt x="235501" y="150126"/>
                  <a:pt x="218364" y="150126"/>
                </a:cubicBezTo>
                <a:cubicBezTo>
                  <a:pt x="190692" y="150126"/>
                  <a:pt x="163773" y="141027"/>
                  <a:pt x="136478" y="136478"/>
                </a:cubicBezTo>
                <a:cubicBezTo>
                  <a:pt x="133084" y="137157"/>
                  <a:pt x="41281" y="152584"/>
                  <a:pt x="27295" y="163773"/>
                </a:cubicBezTo>
                <a:cubicBezTo>
                  <a:pt x="14487" y="174020"/>
                  <a:pt x="9098" y="191069"/>
                  <a:pt x="0" y="204717"/>
                </a:cubicBezTo>
                <a:cubicBezTo>
                  <a:pt x="4549" y="300251"/>
                  <a:pt x="5705" y="396008"/>
                  <a:pt x="13648" y="491320"/>
                </a:cubicBezTo>
                <a:cubicBezTo>
                  <a:pt x="14843" y="505656"/>
                  <a:pt x="25261" y="518022"/>
                  <a:pt x="27295" y="532263"/>
                </a:cubicBezTo>
                <a:cubicBezTo>
                  <a:pt x="34401" y="582006"/>
                  <a:pt x="21617" y="636005"/>
                  <a:pt x="40943" y="682388"/>
                </a:cubicBezTo>
                <a:cubicBezTo>
                  <a:pt x="48157" y="699702"/>
                  <a:pt x="77337" y="691487"/>
                  <a:pt x="95534" y="696036"/>
                </a:cubicBezTo>
                <a:cubicBezTo>
                  <a:pt x="122830" y="714233"/>
                  <a:pt x="146299" y="740253"/>
                  <a:pt x="177421" y="750627"/>
                </a:cubicBezTo>
                <a:cubicBezTo>
                  <a:pt x="204716" y="759726"/>
                  <a:pt x="230585" y="776234"/>
                  <a:pt x="259307" y="777923"/>
                </a:cubicBezTo>
                <a:cubicBezTo>
                  <a:pt x="532443" y="793989"/>
                  <a:pt x="414322" y="783015"/>
                  <a:pt x="614149" y="805218"/>
                </a:cubicBezTo>
                <a:cubicBezTo>
                  <a:pt x="618698" y="787021"/>
                  <a:pt x="612190" y="761031"/>
                  <a:pt x="627797" y="750627"/>
                </a:cubicBezTo>
                <a:cubicBezTo>
                  <a:pt x="659011" y="729818"/>
                  <a:pt x="700193" y="730689"/>
                  <a:pt x="736979" y="723332"/>
                </a:cubicBezTo>
                <a:cubicBezTo>
                  <a:pt x="759725" y="718783"/>
                  <a:pt x="782714" y="715310"/>
                  <a:pt x="805218" y="709684"/>
                </a:cubicBezTo>
                <a:cubicBezTo>
                  <a:pt x="819174" y="706195"/>
                  <a:pt x="831942" y="698224"/>
                  <a:pt x="846161" y="696036"/>
                </a:cubicBezTo>
                <a:cubicBezTo>
                  <a:pt x="891349" y="689084"/>
                  <a:pt x="937146" y="686937"/>
                  <a:pt x="982639" y="682388"/>
                </a:cubicBezTo>
                <a:cubicBezTo>
                  <a:pt x="1062960" y="642228"/>
                  <a:pt x="1017936" y="661523"/>
                  <a:pt x="1119116" y="627797"/>
                </a:cubicBezTo>
                <a:lnTo>
                  <a:pt x="1160060" y="614150"/>
                </a:lnTo>
                <a:cubicBezTo>
                  <a:pt x="1259811" y="547648"/>
                  <a:pt x="1134386" y="628821"/>
                  <a:pt x="1255594" y="559559"/>
                </a:cubicBezTo>
                <a:cubicBezTo>
                  <a:pt x="1269835" y="551421"/>
                  <a:pt x="1281461" y="538724"/>
                  <a:pt x="1296537" y="532263"/>
                </a:cubicBezTo>
                <a:cubicBezTo>
                  <a:pt x="1313777" y="524874"/>
                  <a:pt x="1333093" y="523768"/>
                  <a:pt x="1351128" y="518615"/>
                </a:cubicBezTo>
                <a:cubicBezTo>
                  <a:pt x="1364961" y="514663"/>
                  <a:pt x="1378424" y="509516"/>
                  <a:pt x="1392072" y="504967"/>
                </a:cubicBezTo>
                <a:cubicBezTo>
                  <a:pt x="1405720" y="491319"/>
                  <a:pt x="1420659" y="478851"/>
                  <a:pt x="1433015" y="464024"/>
                </a:cubicBezTo>
                <a:cubicBezTo>
                  <a:pt x="1443516" y="451423"/>
                  <a:pt x="1447502" y="433327"/>
                  <a:pt x="1460310" y="423081"/>
                </a:cubicBezTo>
                <a:cubicBezTo>
                  <a:pt x="1471544" y="414094"/>
                  <a:pt x="1487606" y="413982"/>
                  <a:pt x="1501254" y="409433"/>
                </a:cubicBezTo>
                <a:cubicBezTo>
                  <a:pt x="1510352" y="395785"/>
                  <a:pt x="1516951" y="380088"/>
                  <a:pt x="1528549" y="368490"/>
                </a:cubicBezTo>
                <a:cubicBezTo>
                  <a:pt x="1540147" y="356892"/>
                  <a:pt x="1564305" y="356755"/>
                  <a:pt x="1569492" y="341194"/>
                </a:cubicBezTo>
                <a:cubicBezTo>
                  <a:pt x="1633787" y="148308"/>
                  <a:pt x="1621808" y="257033"/>
                  <a:pt x="1624083" y="232012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6" name="Forme libre 35"/>
          <p:cNvSpPr/>
          <p:nvPr/>
        </p:nvSpPr>
        <p:spPr>
          <a:xfrm rot="653930">
            <a:off x="4540200" y="4712956"/>
            <a:ext cx="1580703" cy="941219"/>
          </a:xfrm>
          <a:custGeom>
            <a:avLst/>
            <a:gdLst>
              <a:gd name="connsiteX0" fmla="*/ 1624083 w 1633787"/>
              <a:gd name="connsiteY0" fmla="*/ 232012 h 805218"/>
              <a:gd name="connsiteX1" fmla="*/ 1583140 w 1633787"/>
              <a:gd name="connsiteY1" fmla="*/ 191069 h 805218"/>
              <a:gd name="connsiteX2" fmla="*/ 1473958 w 1633787"/>
              <a:gd name="connsiteY2" fmla="*/ 136478 h 805218"/>
              <a:gd name="connsiteX3" fmla="*/ 1405719 w 1633787"/>
              <a:gd name="connsiteY3" fmla="*/ 109182 h 805218"/>
              <a:gd name="connsiteX4" fmla="*/ 1351128 w 1633787"/>
              <a:gd name="connsiteY4" fmla="*/ 95535 h 805218"/>
              <a:gd name="connsiteX5" fmla="*/ 1282889 w 1633787"/>
              <a:gd name="connsiteY5" fmla="*/ 68239 h 805218"/>
              <a:gd name="connsiteX6" fmla="*/ 1214651 w 1633787"/>
              <a:gd name="connsiteY6" fmla="*/ 54591 h 805218"/>
              <a:gd name="connsiteX7" fmla="*/ 1132764 w 1633787"/>
              <a:gd name="connsiteY7" fmla="*/ 27296 h 805218"/>
              <a:gd name="connsiteX8" fmla="*/ 1023582 w 1633787"/>
              <a:gd name="connsiteY8" fmla="*/ 0 h 805218"/>
              <a:gd name="connsiteX9" fmla="*/ 668740 w 1633787"/>
              <a:gd name="connsiteY9" fmla="*/ 27296 h 805218"/>
              <a:gd name="connsiteX10" fmla="*/ 627797 w 1633787"/>
              <a:gd name="connsiteY10" fmla="*/ 54591 h 805218"/>
              <a:gd name="connsiteX11" fmla="*/ 586854 w 1633787"/>
              <a:gd name="connsiteY11" fmla="*/ 68239 h 805218"/>
              <a:gd name="connsiteX12" fmla="*/ 464024 w 1633787"/>
              <a:gd name="connsiteY12" fmla="*/ 95535 h 805218"/>
              <a:gd name="connsiteX13" fmla="*/ 423081 w 1633787"/>
              <a:gd name="connsiteY13" fmla="*/ 109182 h 805218"/>
              <a:gd name="connsiteX14" fmla="*/ 313898 w 1633787"/>
              <a:gd name="connsiteY14" fmla="*/ 122830 h 805218"/>
              <a:gd name="connsiteX15" fmla="*/ 218364 w 1633787"/>
              <a:gd name="connsiteY15" fmla="*/ 150126 h 805218"/>
              <a:gd name="connsiteX16" fmla="*/ 136478 w 1633787"/>
              <a:gd name="connsiteY16" fmla="*/ 136478 h 805218"/>
              <a:gd name="connsiteX17" fmla="*/ 27295 w 1633787"/>
              <a:gd name="connsiteY17" fmla="*/ 163773 h 805218"/>
              <a:gd name="connsiteX18" fmla="*/ 0 w 1633787"/>
              <a:gd name="connsiteY18" fmla="*/ 204717 h 805218"/>
              <a:gd name="connsiteX19" fmla="*/ 13648 w 1633787"/>
              <a:gd name="connsiteY19" fmla="*/ 491320 h 805218"/>
              <a:gd name="connsiteX20" fmla="*/ 27295 w 1633787"/>
              <a:gd name="connsiteY20" fmla="*/ 532263 h 805218"/>
              <a:gd name="connsiteX21" fmla="*/ 40943 w 1633787"/>
              <a:gd name="connsiteY21" fmla="*/ 682388 h 805218"/>
              <a:gd name="connsiteX22" fmla="*/ 95534 w 1633787"/>
              <a:gd name="connsiteY22" fmla="*/ 696036 h 805218"/>
              <a:gd name="connsiteX23" fmla="*/ 177421 w 1633787"/>
              <a:gd name="connsiteY23" fmla="*/ 750627 h 805218"/>
              <a:gd name="connsiteX24" fmla="*/ 259307 w 1633787"/>
              <a:gd name="connsiteY24" fmla="*/ 777923 h 805218"/>
              <a:gd name="connsiteX25" fmla="*/ 614149 w 1633787"/>
              <a:gd name="connsiteY25" fmla="*/ 805218 h 805218"/>
              <a:gd name="connsiteX26" fmla="*/ 627797 w 1633787"/>
              <a:gd name="connsiteY26" fmla="*/ 750627 h 805218"/>
              <a:gd name="connsiteX27" fmla="*/ 736979 w 1633787"/>
              <a:gd name="connsiteY27" fmla="*/ 723332 h 805218"/>
              <a:gd name="connsiteX28" fmla="*/ 805218 w 1633787"/>
              <a:gd name="connsiteY28" fmla="*/ 709684 h 805218"/>
              <a:gd name="connsiteX29" fmla="*/ 846161 w 1633787"/>
              <a:gd name="connsiteY29" fmla="*/ 696036 h 805218"/>
              <a:gd name="connsiteX30" fmla="*/ 982639 w 1633787"/>
              <a:gd name="connsiteY30" fmla="*/ 682388 h 805218"/>
              <a:gd name="connsiteX31" fmla="*/ 1119116 w 1633787"/>
              <a:gd name="connsiteY31" fmla="*/ 627797 h 805218"/>
              <a:gd name="connsiteX32" fmla="*/ 1160060 w 1633787"/>
              <a:gd name="connsiteY32" fmla="*/ 614150 h 805218"/>
              <a:gd name="connsiteX33" fmla="*/ 1255594 w 1633787"/>
              <a:gd name="connsiteY33" fmla="*/ 559559 h 805218"/>
              <a:gd name="connsiteX34" fmla="*/ 1296537 w 1633787"/>
              <a:gd name="connsiteY34" fmla="*/ 532263 h 805218"/>
              <a:gd name="connsiteX35" fmla="*/ 1351128 w 1633787"/>
              <a:gd name="connsiteY35" fmla="*/ 518615 h 805218"/>
              <a:gd name="connsiteX36" fmla="*/ 1392072 w 1633787"/>
              <a:gd name="connsiteY36" fmla="*/ 504967 h 805218"/>
              <a:gd name="connsiteX37" fmla="*/ 1433015 w 1633787"/>
              <a:gd name="connsiteY37" fmla="*/ 464024 h 805218"/>
              <a:gd name="connsiteX38" fmla="*/ 1460310 w 1633787"/>
              <a:gd name="connsiteY38" fmla="*/ 423081 h 805218"/>
              <a:gd name="connsiteX39" fmla="*/ 1501254 w 1633787"/>
              <a:gd name="connsiteY39" fmla="*/ 409433 h 805218"/>
              <a:gd name="connsiteX40" fmla="*/ 1528549 w 1633787"/>
              <a:gd name="connsiteY40" fmla="*/ 368490 h 805218"/>
              <a:gd name="connsiteX41" fmla="*/ 1569492 w 1633787"/>
              <a:gd name="connsiteY41" fmla="*/ 341194 h 805218"/>
              <a:gd name="connsiteX42" fmla="*/ 1624083 w 1633787"/>
              <a:gd name="connsiteY42" fmla="*/ 232012 h 8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33787" h="805218">
                <a:moveTo>
                  <a:pt x="1624083" y="232012"/>
                </a:moveTo>
                <a:cubicBezTo>
                  <a:pt x="1626358" y="206991"/>
                  <a:pt x="1598581" y="202649"/>
                  <a:pt x="1583140" y="191069"/>
                </a:cubicBezTo>
                <a:cubicBezTo>
                  <a:pt x="1521252" y="144653"/>
                  <a:pt x="1529932" y="157469"/>
                  <a:pt x="1473958" y="136478"/>
                </a:cubicBezTo>
                <a:cubicBezTo>
                  <a:pt x="1451019" y="127876"/>
                  <a:pt x="1428960" y="116929"/>
                  <a:pt x="1405719" y="109182"/>
                </a:cubicBezTo>
                <a:cubicBezTo>
                  <a:pt x="1387925" y="103251"/>
                  <a:pt x="1368922" y="101466"/>
                  <a:pt x="1351128" y="95535"/>
                </a:cubicBezTo>
                <a:cubicBezTo>
                  <a:pt x="1327887" y="87788"/>
                  <a:pt x="1306354" y="75279"/>
                  <a:pt x="1282889" y="68239"/>
                </a:cubicBezTo>
                <a:cubicBezTo>
                  <a:pt x="1260671" y="61573"/>
                  <a:pt x="1237030" y="60694"/>
                  <a:pt x="1214651" y="54591"/>
                </a:cubicBezTo>
                <a:cubicBezTo>
                  <a:pt x="1186893" y="47021"/>
                  <a:pt x="1160677" y="34274"/>
                  <a:pt x="1132764" y="27296"/>
                </a:cubicBezTo>
                <a:lnTo>
                  <a:pt x="1023582" y="0"/>
                </a:lnTo>
                <a:cubicBezTo>
                  <a:pt x="1018733" y="303"/>
                  <a:pt x="715329" y="16545"/>
                  <a:pt x="668740" y="27296"/>
                </a:cubicBezTo>
                <a:cubicBezTo>
                  <a:pt x="652758" y="30984"/>
                  <a:pt x="642468" y="47256"/>
                  <a:pt x="627797" y="54591"/>
                </a:cubicBezTo>
                <a:cubicBezTo>
                  <a:pt x="614930" y="61025"/>
                  <a:pt x="600810" y="64750"/>
                  <a:pt x="586854" y="68239"/>
                </a:cubicBezTo>
                <a:cubicBezTo>
                  <a:pt x="546164" y="78412"/>
                  <a:pt x="504714" y="85363"/>
                  <a:pt x="464024" y="95535"/>
                </a:cubicBezTo>
                <a:cubicBezTo>
                  <a:pt x="450068" y="99024"/>
                  <a:pt x="437235" y="106609"/>
                  <a:pt x="423081" y="109182"/>
                </a:cubicBezTo>
                <a:cubicBezTo>
                  <a:pt x="386995" y="115743"/>
                  <a:pt x="350292" y="118281"/>
                  <a:pt x="313898" y="122830"/>
                </a:cubicBezTo>
                <a:cubicBezTo>
                  <a:pt x="294590" y="129266"/>
                  <a:pt x="235501" y="150126"/>
                  <a:pt x="218364" y="150126"/>
                </a:cubicBezTo>
                <a:cubicBezTo>
                  <a:pt x="190692" y="150126"/>
                  <a:pt x="163773" y="141027"/>
                  <a:pt x="136478" y="136478"/>
                </a:cubicBezTo>
                <a:cubicBezTo>
                  <a:pt x="133084" y="137157"/>
                  <a:pt x="41281" y="152584"/>
                  <a:pt x="27295" y="163773"/>
                </a:cubicBezTo>
                <a:cubicBezTo>
                  <a:pt x="14487" y="174020"/>
                  <a:pt x="9098" y="191069"/>
                  <a:pt x="0" y="204717"/>
                </a:cubicBezTo>
                <a:cubicBezTo>
                  <a:pt x="4549" y="300251"/>
                  <a:pt x="5705" y="396008"/>
                  <a:pt x="13648" y="491320"/>
                </a:cubicBezTo>
                <a:cubicBezTo>
                  <a:pt x="14843" y="505656"/>
                  <a:pt x="25261" y="518022"/>
                  <a:pt x="27295" y="532263"/>
                </a:cubicBezTo>
                <a:cubicBezTo>
                  <a:pt x="34401" y="582006"/>
                  <a:pt x="21617" y="636005"/>
                  <a:pt x="40943" y="682388"/>
                </a:cubicBezTo>
                <a:cubicBezTo>
                  <a:pt x="48157" y="699702"/>
                  <a:pt x="77337" y="691487"/>
                  <a:pt x="95534" y="696036"/>
                </a:cubicBezTo>
                <a:cubicBezTo>
                  <a:pt x="122830" y="714233"/>
                  <a:pt x="146299" y="740253"/>
                  <a:pt x="177421" y="750627"/>
                </a:cubicBezTo>
                <a:cubicBezTo>
                  <a:pt x="204716" y="759726"/>
                  <a:pt x="230585" y="776234"/>
                  <a:pt x="259307" y="777923"/>
                </a:cubicBezTo>
                <a:cubicBezTo>
                  <a:pt x="532443" y="793989"/>
                  <a:pt x="414322" y="783015"/>
                  <a:pt x="614149" y="805218"/>
                </a:cubicBezTo>
                <a:cubicBezTo>
                  <a:pt x="618698" y="787021"/>
                  <a:pt x="612190" y="761031"/>
                  <a:pt x="627797" y="750627"/>
                </a:cubicBezTo>
                <a:cubicBezTo>
                  <a:pt x="659011" y="729818"/>
                  <a:pt x="700193" y="730689"/>
                  <a:pt x="736979" y="723332"/>
                </a:cubicBezTo>
                <a:cubicBezTo>
                  <a:pt x="759725" y="718783"/>
                  <a:pt x="782714" y="715310"/>
                  <a:pt x="805218" y="709684"/>
                </a:cubicBezTo>
                <a:cubicBezTo>
                  <a:pt x="819174" y="706195"/>
                  <a:pt x="831942" y="698224"/>
                  <a:pt x="846161" y="696036"/>
                </a:cubicBezTo>
                <a:cubicBezTo>
                  <a:pt x="891349" y="689084"/>
                  <a:pt x="937146" y="686937"/>
                  <a:pt x="982639" y="682388"/>
                </a:cubicBezTo>
                <a:cubicBezTo>
                  <a:pt x="1062960" y="642228"/>
                  <a:pt x="1017936" y="661523"/>
                  <a:pt x="1119116" y="627797"/>
                </a:cubicBezTo>
                <a:lnTo>
                  <a:pt x="1160060" y="614150"/>
                </a:lnTo>
                <a:cubicBezTo>
                  <a:pt x="1259811" y="547648"/>
                  <a:pt x="1134386" y="628821"/>
                  <a:pt x="1255594" y="559559"/>
                </a:cubicBezTo>
                <a:cubicBezTo>
                  <a:pt x="1269835" y="551421"/>
                  <a:pt x="1281461" y="538724"/>
                  <a:pt x="1296537" y="532263"/>
                </a:cubicBezTo>
                <a:cubicBezTo>
                  <a:pt x="1313777" y="524874"/>
                  <a:pt x="1333093" y="523768"/>
                  <a:pt x="1351128" y="518615"/>
                </a:cubicBezTo>
                <a:cubicBezTo>
                  <a:pt x="1364961" y="514663"/>
                  <a:pt x="1378424" y="509516"/>
                  <a:pt x="1392072" y="504967"/>
                </a:cubicBezTo>
                <a:cubicBezTo>
                  <a:pt x="1405720" y="491319"/>
                  <a:pt x="1420659" y="478851"/>
                  <a:pt x="1433015" y="464024"/>
                </a:cubicBezTo>
                <a:cubicBezTo>
                  <a:pt x="1443516" y="451423"/>
                  <a:pt x="1447502" y="433327"/>
                  <a:pt x="1460310" y="423081"/>
                </a:cubicBezTo>
                <a:cubicBezTo>
                  <a:pt x="1471544" y="414094"/>
                  <a:pt x="1487606" y="413982"/>
                  <a:pt x="1501254" y="409433"/>
                </a:cubicBezTo>
                <a:cubicBezTo>
                  <a:pt x="1510352" y="395785"/>
                  <a:pt x="1516951" y="380088"/>
                  <a:pt x="1528549" y="368490"/>
                </a:cubicBezTo>
                <a:cubicBezTo>
                  <a:pt x="1540147" y="356892"/>
                  <a:pt x="1564305" y="356755"/>
                  <a:pt x="1569492" y="341194"/>
                </a:cubicBezTo>
                <a:cubicBezTo>
                  <a:pt x="1633787" y="148308"/>
                  <a:pt x="1621808" y="257033"/>
                  <a:pt x="1624083" y="232012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grpSp>
        <p:nvGrpSpPr>
          <p:cNvPr id="40" name="Groupe 39"/>
          <p:cNvGrpSpPr/>
          <p:nvPr/>
        </p:nvGrpSpPr>
        <p:grpSpPr>
          <a:xfrm>
            <a:off x="6643702" y="4071942"/>
            <a:ext cx="431418" cy="214314"/>
            <a:chOff x="7069540" y="3848669"/>
            <a:chExt cx="874217" cy="445687"/>
          </a:xfrm>
        </p:grpSpPr>
        <p:sp>
          <p:nvSpPr>
            <p:cNvPr id="38" name="Forme libre 37"/>
            <p:cNvSpPr/>
            <p:nvPr/>
          </p:nvSpPr>
          <p:spPr>
            <a:xfrm>
              <a:off x="7069540" y="3848669"/>
              <a:ext cx="799989" cy="436728"/>
            </a:xfrm>
            <a:custGeom>
              <a:avLst/>
              <a:gdLst>
                <a:gd name="connsiteX0" fmla="*/ 0 w 799989"/>
                <a:gd name="connsiteY0" fmla="*/ 436728 h 436728"/>
                <a:gd name="connsiteX1" fmla="*/ 68239 w 799989"/>
                <a:gd name="connsiteY1" fmla="*/ 341194 h 436728"/>
                <a:gd name="connsiteX2" fmla="*/ 122830 w 799989"/>
                <a:gd name="connsiteY2" fmla="*/ 313898 h 436728"/>
                <a:gd name="connsiteX3" fmla="*/ 177421 w 799989"/>
                <a:gd name="connsiteY3" fmla="*/ 259307 h 436728"/>
                <a:gd name="connsiteX4" fmla="*/ 232012 w 799989"/>
                <a:gd name="connsiteY4" fmla="*/ 245659 h 436728"/>
                <a:gd name="connsiteX5" fmla="*/ 327547 w 799989"/>
                <a:gd name="connsiteY5" fmla="*/ 218364 h 436728"/>
                <a:gd name="connsiteX6" fmla="*/ 450376 w 799989"/>
                <a:gd name="connsiteY6" fmla="*/ 163773 h 436728"/>
                <a:gd name="connsiteX7" fmla="*/ 491320 w 799989"/>
                <a:gd name="connsiteY7" fmla="*/ 150125 h 436728"/>
                <a:gd name="connsiteX8" fmla="*/ 614150 w 799989"/>
                <a:gd name="connsiteY8" fmla="*/ 81886 h 436728"/>
                <a:gd name="connsiteX9" fmla="*/ 723332 w 799989"/>
                <a:gd name="connsiteY9" fmla="*/ 40943 h 436728"/>
                <a:gd name="connsiteX10" fmla="*/ 750627 w 799989"/>
                <a:gd name="connsiteY10" fmla="*/ 0 h 43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9989" h="436728">
                  <a:moveTo>
                    <a:pt x="0" y="436728"/>
                  </a:moveTo>
                  <a:cubicBezTo>
                    <a:pt x="17763" y="383439"/>
                    <a:pt x="10672" y="384370"/>
                    <a:pt x="68239" y="341194"/>
                  </a:cubicBezTo>
                  <a:cubicBezTo>
                    <a:pt x="84515" y="328987"/>
                    <a:pt x="106554" y="326105"/>
                    <a:pt x="122830" y="313898"/>
                  </a:cubicBezTo>
                  <a:cubicBezTo>
                    <a:pt x="143418" y="298457"/>
                    <a:pt x="155598" y="272946"/>
                    <a:pt x="177421" y="259307"/>
                  </a:cubicBezTo>
                  <a:cubicBezTo>
                    <a:pt x="193327" y="249366"/>
                    <a:pt x="213916" y="250594"/>
                    <a:pt x="232012" y="245659"/>
                  </a:cubicBezTo>
                  <a:cubicBezTo>
                    <a:pt x="263964" y="236945"/>
                    <a:pt x="296127" y="228837"/>
                    <a:pt x="327547" y="218364"/>
                  </a:cubicBezTo>
                  <a:cubicBezTo>
                    <a:pt x="422763" y="186625"/>
                    <a:pt x="367156" y="199438"/>
                    <a:pt x="450376" y="163773"/>
                  </a:cubicBezTo>
                  <a:cubicBezTo>
                    <a:pt x="463599" y="158106"/>
                    <a:pt x="478453" y="156559"/>
                    <a:pt x="491320" y="150125"/>
                  </a:cubicBezTo>
                  <a:cubicBezTo>
                    <a:pt x="616322" y="87625"/>
                    <a:pt x="408439" y="164172"/>
                    <a:pt x="614150" y="81886"/>
                  </a:cubicBezTo>
                  <a:cubicBezTo>
                    <a:pt x="799989" y="7550"/>
                    <a:pt x="531015" y="137100"/>
                    <a:pt x="723332" y="40943"/>
                  </a:cubicBezTo>
                  <a:lnTo>
                    <a:pt x="750627" y="0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39" name="Forme libre 38"/>
            <p:cNvSpPr/>
            <p:nvPr/>
          </p:nvSpPr>
          <p:spPr>
            <a:xfrm>
              <a:off x="7143768" y="3857628"/>
              <a:ext cx="799989" cy="436728"/>
            </a:xfrm>
            <a:custGeom>
              <a:avLst/>
              <a:gdLst>
                <a:gd name="connsiteX0" fmla="*/ 0 w 799989"/>
                <a:gd name="connsiteY0" fmla="*/ 436728 h 436728"/>
                <a:gd name="connsiteX1" fmla="*/ 68239 w 799989"/>
                <a:gd name="connsiteY1" fmla="*/ 341194 h 436728"/>
                <a:gd name="connsiteX2" fmla="*/ 122830 w 799989"/>
                <a:gd name="connsiteY2" fmla="*/ 313898 h 436728"/>
                <a:gd name="connsiteX3" fmla="*/ 177421 w 799989"/>
                <a:gd name="connsiteY3" fmla="*/ 259307 h 436728"/>
                <a:gd name="connsiteX4" fmla="*/ 232012 w 799989"/>
                <a:gd name="connsiteY4" fmla="*/ 245659 h 436728"/>
                <a:gd name="connsiteX5" fmla="*/ 327547 w 799989"/>
                <a:gd name="connsiteY5" fmla="*/ 218364 h 436728"/>
                <a:gd name="connsiteX6" fmla="*/ 450376 w 799989"/>
                <a:gd name="connsiteY6" fmla="*/ 163773 h 436728"/>
                <a:gd name="connsiteX7" fmla="*/ 491320 w 799989"/>
                <a:gd name="connsiteY7" fmla="*/ 150125 h 436728"/>
                <a:gd name="connsiteX8" fmla="*/ 614150 w 799989"/>
                <a:gd name="connsiteY8" fmla="*/ 81886 h 436728"/>
                <a:gd name="connsiteX9" fmla="*/ 723332 w 799989"/>
                <a:gd name="connsiteY9" fmla="*/ 40943 h 436728"/>
                <a:gd name="connsiteX10" fmla="*/ 750627 w 799989"/>
                <a:gd name="connsiteY10" fmla="*/ 0 h 43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9989" h="436728">
                  <a:moveTo>
                    <a:pt x="0" y="436728"/>
                  </a:moveTo>
                  <a:cubicBezTo>
                    <a:pt x="17763" y="383439"/>
                    <a:pt x="10672" y="384370"/>
                    <a:pt x="68239" y="341194"/>
                  </a:cubicBezTo>
                  <a:cubicBezTo>
                    <a:pt x="84515" y="328987"/>
                    <a:pt x="106554" y="326105"/>
                    <a:pt x="122830" y="313898"/>
                  </a:cubicBezTo>
                  <a:cubicBezTo>
                    <a:pt x="143418" y="298457"/>
                    <a:pt x="155598" y="272946"/>
                    <a:pt x="177421" y="259307"/>
                  </a:cubicBezTo>
                  <a:cubicBezTo>
                    <a:pt x="193327" y="249366"/>
                    <a:pt x="213916" y="250594"/>
                    <a:pt x="232012" y="245659"/>
                  </a:cubicBezTo>
                  <a:cubicBezTo>
                    <a:pt x="263964" y="236945"/>
                    <a:pt x="296127" y="228837"/>
                    <a:pt x="327547" y="218364"/>
                  </a:cubicBezTo>
                  <a:cubicBezTo>
                    <a:pt x="422763" y="186625"/>
                    <a:pt x="367156" y="199438"/>
                    <a:pt x="450376" y="163773"/>
                  </a:cubicBezTo>
                  <a:cubicBezTo>
                    <a:pt x="463599" y="158106"/>
                    <a:pt x="478453" y="156559"/>
                    <a:pt x="491320" y="150125"/>
                  </a:cubicBezTo>
                  <a:cubicBezTo>
                    <a:pt x="616322" y="87625"/>
                    <a:pt x="408439" y="164172"/>
                    <a:pt x="614150" y="81886"/>
                  </a:cubicBezTo>
                  <a:cubicBezTo>
                    <a:pt x="799989" y="7550"/>
                    <a:pt x="531015" y="137100"/>
                    <a:pt x="723332" y="40943"/>
                  </a:cubicBezTo>
                  <a:lnTo>
                    <a:pt x="750627" y="0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7069540" y="5214950"/>
            <a:ext cx="431418" cy="214314"/>
            <a:chOff x="7069540" y="3848669"/>
            <a:chExt cx="874217" cy="445687"/>
          </a:xfrm>
        </p:grpSpPr>
        <p:sp>
          <p:nvSpPr>
            <p:cNvPr id="42" name="Forme libre 41"/>
            <p:cNvSpPr/>
            <p:nvPr/>
          </p:nvSpPr>
          <p:spPr>
            <a:xfrm>
              <a:off x="7069540" y="3848669"/>
              <a:ext cx="799989" cy="436728"/>
            </a:xfrm>
            <a:custGeom>
              <a:avLst/>
              <a:gdLst>
                <a:gd name="connsiteX0" fmla="*/ 0 w 799989"/>
                <a:gd name="connsiteY0" fmla="*/ 436728 h 436728"/>
                <a:gd name="connsiteX1" fmla="*/ 68239 w 799989"/>
                <a:gd name="connsiteY1" fmla="*/ 341194 h 436728"/>
                <a:gd name="connsiteX2" fmla="*/ 122830 w 799989"/>
                <a:gd name="connsiteY2" fmla="*/ 313898 h 436728"/>
                <a:gd name="connsiteX3" fmla="*/ 177421 w 799989"/>
                <a:gd name="connsiteY3" fmla="*/ 259307 h 436728"/>
                <a:gd name="connsiteX4" fmla="*/ 232012 w 799989"/>
                <a:gd name="connsiteY4" fmla="*/ 245659 h 436728"/>
                <a:gd name="connsiteX5" fmla="*/ 327547 w 799989"/>
                <a:gd name="connsiteY5" fmla="*/ 218364 h 436728"/>
                <a:gd name="connsiteX6" fmla="*/ 450376 w 799989"/>
                <a:gd name="connsiteY6" fmla="*/ 163773 h 436728"/>
                <a:gd name="connsiteX7" fmla="*/ 491320 w 799989"/>
                <a:gd name="connsiteY7" fmla="*/ 150125 h 436728"/>
                <a:gd name="connsiteX8" fmla="*/ 614150 w 799989"/>
                <a:gd name="connsiteY8" fmla="*/ 81886 h 436728"/>
                <a:gd name="connsiteX9" fmla="*/ 723332 w 799989"/>
                <a:gd name="connsiteY9" fmla="*/ 40943 h 436728"/>
                <a:gd name="connsiteX10" fmla="*/ 750627 w 799989"/>
                <a:gd name="connsiteY10" fmla="*/ 0 h 43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9989" h="436728">
                  <a:moveTo>
                    <a:pt x="0" y="436728"/>
                  </a:moveTo>
                  <a:cubicBezTo>
                    <a:pt x="17763" y="383439"/>
                    <a:pt x="10672" y="384370"/>
                    <a:pt x="68239" y="341194"/>
                  </a:cubicBezTo>
                  <a:cubicBezTo>
                    <a:pt x="84515" y="328987"/>
                    <a:pt x="106554" y="326105"/>
                    <a:pt x="122830" y="313898"/>
                  </a:cubicBezTo>
                  <a:cubicBezTo>
                    <a:pt x="143418" y="298457"/>
                    <a:pt x="155598" y="272946"/>
                    <a:pt x="177421" y="259307"/>
                  </a:cubicBezTo>
                  <a:cubicBezTo>
                    <a:pt x="193327" y="249366"/>
                    <a:pt x="213916" y="250594"/>
                    <a:pt x="232012" y="245659"/>
                  </a:cubicBezTo>
                  <a:cubicBezTo>
                    <a:pt x="263964" y="236945"/>
                    <a:pt x="296127" y="228837"/>
                    <a:pt x="327547" y="218364"/>
                  </a:cubicBezTo>
                  <a:cubicBezTo>
                    <a:pt x="422763" y="186625"/>
                    <a:pt x="367156" y="199438"/>
                    <a:pt x="450376" y="163773"/>
                  </a:cubicBezTo>
                  <a:cubicBezTo>
                    <a:pt x="463599" y="158106"/>
                    <a:pt x="478453" y="156559"/>
                    <a:pt x="491320" y="150125"/>
                  </a:cubicBezTo>
                  <a:cubicBezTo>
                    <a:pt x="616322" y="87625"/>
                    <a:pt x="408439" y="164172"/>
                    <a:pt x="614150" y="81886"/>
                  </a:cubicBezTo>
                  <a:cubicBezTo>
                    <a:pt x="799989" y="7550"/>
                    <a:pt x="531015" y="137100"/>
                    <a:pt x="723332" y="40943"/>
                  </a:cubicBezTo>
                  <a:lnTo>
                    <a:pt x="750627" y="0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43" name="Forme libre 42"/>
            <p:cNvSpPr/>
            <p:nvPr/>
          </p:nvSpPr>
          <p:spPr>
            <a:xfrm>
              <a:off x="7143768" y="3857628"/>
              <a:ext cx="799989" cy="436728"/>
            </a:xfrm>
            <a:custGeom>
              <a:avLst/>
              <a:gdLst>
                <a:gd name="connsiteX0" fmla="*/ 0 w 799989"/>
                <a:gd name="connsiteY0" fmla="*/ 436728 h 436728"/>
                <a:gd name="connsiteX1" fmla="*/ 68239 w 799989"/>
                <a:gd name="connsiteY1" fmla="*/ 341194 h 436728"/>
                <a:gd name="connsiteX2" fmla="*/ 122830 w 799989"/>
                <a:gd name="connsiteY2" fmla="*/ 313898 h 436728"/>
                <a:gd name="connsiteX3" fmla="*/ 177421 w 799989"/>
                <a:gd name="connsiteY3" fmla="*/ 259307 h 436728"/>
                <a:gd name="connsiteX4" fmla="*/ 232012 w 799989"/>
                <a:gd name="connsiteY4" fmla="*/ 245659 h 436728"/>
                <a:gd name="connsiteX5" fmla="*/ 327547 w 799989"/>
                <a:gd name="connsiteY5" fmla="*/ 218364 h 436728"/>
                <a:gd name="connsiteX6" fmla="*/ 450376 w 799989"/>
                <a:gd name="connsiteY6" fmla="*/ 163773 h 436728"/>
                <a:gd name="connsiteX7" fmla="*/ 491320 w 799989"/>
                <a:gd name="connsiteY7" fmla="*/ 150125 h 436728"/>
                <a:gd name="connsiteX8" fmla="*/ 614150 w 799989"/>
                <a:gd name="connsiteY8" fmla="*/ 81886 h 436728"/>
                <a:gd name="connsiteX9" fmla="*/ 723332 w 799989"/>
                <a:gd name="connsiteY9" fmla="*/ 40943 h 436728"/>
                <a:gd name="connsiteX10" fmla="*/ 750627 w 799989"/>
                <a:gd name="connsiteY10" fmla="*/ 0 h 43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9989" h="436728">
                  <a:moveTo>
                    <a:pt x="0" y="436728"/>
                  </a:moveTo>
                  <a:cubicBezTo>
                    <a:pt x="17763" y="383439"/>
                    <a:pt x="10672" y="384370"/>
                    <a:pt x="68239" y="341194"/>
                  </a:cubicBezTo>
                  <a:cubicBezTo>
                    <a:pt x="84515" y="328987"/>
                    <a:pt x="106554" y="326105"/>
                    <a:pt x="122830" y="313898"/>
                  </a:cubicBezTo>
                  <a:cubicBezTo>
                    <a:pt x="143418" y="298457"/>
                    <a:pt x="155598" y="272946"/>
                    <a:pt x="177421" y="259307"/>
                  </a:cubicBezTo>
                  <a:cubicBezTo>
                    <a:pt x="193327" y="249366"/>
                    <a:pt x="213916" y="250594"/>
                    <a:pt x="232012" y="245659"/>
                  </a:cubicBezTo>
                  <a:cubicBezTo>
                    <a:pt x="263964" y="236945"/>
                    <a:pt x="296127" y="228837"/>
                    <a:pt x="327547" y="218364"/>
                  </a:cubicBezTo>
                  <a:cubicBezTo>
                    <a:pt x="422763" y="186625"/>
                    <a:pt x="367156" y="199438"/>
                    <a:pt x="450376" y="163773"/>
                  </a:cubicBezTo>
                  <a:cubicBezTo>
                    <a:pt x="463599" y="158106"/>
                    <a:pt x="478453" y="156559"/>
                    <a:pt x="491320" y="150125"/>
                  </a:cubicBezTo>
                  <a:cubicBezTo>
                    <a:pt x="616322" y="87625"/>
                    <a:pt x="408439" y="164172"/>
                    <a:pt x="614150" y="81886"/>
                  </a:cubicBezTo>
                  <a:cubicBezTo>
                    <a:pt x="799989" y="7550"/>
                    <a:pt x="531015" y="137100"/>
                    <a:pt x="723332" y="40943"/>
                  </a:cubicBezTo>
                  <a:lnTo>
                    <a:pt x="750627" y="0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34" name="Espace réservé de la date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B1C3-BFE9-453B-875D-E37CFED1280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22:12:30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9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6" grpId="0" build="allAtOnce" animBg="1"/>
      <p:bldP spid="31" grpId="0" build="allAtOnce" animBg="1"/>
      <p:bldP spid="32" grpId="0" animBg="1"/>
      <p:bldP spid="33" grpId="0" animBg="1"/>
      <p:bldP spid="35" grpId="0" animBg="1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white"/>
                </a:solidFill>
              </a:rPr>
              <a:t>IV-VARIATIONS  DE  LA BIOTRANSFORMATION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285720" y="1697642"/>
            <a:ext cx="4071966" cy="374036"/>
          </a:xfrm>
          <a:prstGeom prst="roundRect">
            <a:avLst>
              <a:gd name="adj" fmla="val 621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r>
              <a:rPr lang="fr-FR" b="1" dirty="0" smtClean="0">
                <a:solidFill>
                  <a:srgbClr val="FFC000"/>
                </a:solidFill>
              </a:rPr>
              <a:t>-Mécanismes d’induction et d’inhibition :</a:t>
            </a:r>
          </a:p>
          <a:p>
            <a:endParaRPr lang="fr-FR" b="1" u="sng" dirty="0">
              <a:solidFill>
                <a:srgbClr val="FFC000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57158" y="1214422"/>
            <a:ext cx="1357322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Espèce </a:t>
            </a:r>
            <a:endParaRPr lang="fr-FR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57158" y="1214422"/>
            <a:ext cx="1357322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Espèce </a:t>
            </a:r>
            <a:endParaRPr lang="fr-FR" b="1" i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2000232" y="1214422"/>
            <a:ext cx="1357322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Age </a:t>
            </a:r>
            <a:endParaRPr lang="fr-FR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000232" y="1214422"/>
            <a:ext cx="1357322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Age </a:t>
            </a:r>
            <a:endParaRPr lang="fr-FR" b="1" i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643306" y="1214422"/>
            <a:ext cx="1357322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Pathologie </a:t>
            </a:r>
            <a:endParaRPr lang="fr-FR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3643306" y="1214422"/>
            <a:ext cx="1357322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Pathologie </a:t>
            </a:r>
            <a:endParaRPr lang="fr-FR" b="1" i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143504" y="1214422"/>
            <a:ext cx="1785950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Environnement</a:t>
            </a:r>
            <a:endParaRPr lang="fr-FR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214282" y="2143116"/>
            <a:ext cx="8572560" cy="1857388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r>
              <a:rPr lang="fr-FR" b="1" dirty="0" smtClean="0">
                <a:solidFill>
                  <a:srgbClr val="4F81BD">
                    <a:lumMod val="60000"/>
                    <a:lumOff val="40000"/>
                  </a:srgbClr>
                </a:solidFill>
              </a:rPr>
              <a:t>INDUCTION :</a:t>
            </a:r>
          </a:p>
          <a:p>
            <a:r>
              <a:rPr lang="fr-FR" dirty="0" smtClean="0">
                <a:solidFill>
                  <a:srgbClr val="FFC000"/>
                </a:solidFill>
              </a:rPr>
              <a:t>• transcriptionnel </a:t>
            </a:r>
            <a:r>
              <a:rPr lang="fr-FR" dirty="0" smtClean="0">
                <a:solidFill>
                  <a:prstClr val="white"/>
                </a:solidFill>
              </a:rPr>
              <a:t>:     ↑ transcription de l’isoforme    →    ↑ synthèse de cette Protéine</a:t>
            </a:r>
          </a:p>
          <a:p>
            <a:endParaRPr lang="fr-FR" dirty="0" smtClean="0">
              <a:solidFill>
                <a:prstClr val="white"/>
              </a:solidFill>
            </a:endParaRPr>
          </a:p>
          <a:p>
            <a:r>
              <a:rPr lang="fr-FR" dirty="0" smtClean="0">
                <a:solidFill>
                  <a:srgbClr val="FFC000"/>
                </a:solidFill>
              </a:rPr>
              <a:t>•post transcriptionnel </a:t>
            </a:r>
            <a:r>
              <a:rPr lang="fr-FR" dirty="0" smtClean="0">
                <a:solidFill>
                  <a:prstClr val="white"/>
                </a:solidFill>
              </a:rPr>
              <a:t>:  ↓ dégradation de la Protéine</a:t>
            </a:r>
          </a:p>
          <a:p>
            <a:r>
              <a:rPr lang="fr-FR" dirty="0" smtClean="0">
                <a:solidFill>
                  <a:prstClr val="white"/>
                </a:solidFill>
              </a:rPr>
              <a:t> </a:t>
            </a:r>
          </a:p>
          <a:p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214282" y="4197972"/>
            <a:ext cx="8572560" cy="2374300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r>
              <a:rPr lang="fr-FR" dirty="0" smtClean="0">
                <a:solidFill>
                  <a:srgbClr val="FF0000"/>
                </a:solidFill>
              </a:rPr>
              <a:t>INHIBITION :</a:t>
            </a:r>
          </a:p>
          <a:p>
            <a:r>
              <a:rPr lang="fr-FR" dirty="0" smtClean="0">
                <a:solidFill>
                  <a:srgbClr val="FFC000"/>
                </a:solidFill>
              </a:rPr>
              <a:t>inhibition réversible </a:t>
            </a:r>
            <a:r>
              <a:rPr lang="fr-FR" dirty="0" smtClean="0">
                <a:solidFill>
                  <a:prstClr val="white"/>
                </a:solidFill>
              </a:rPr>
              <a:t>:inhibiteur non métabolique</a:t>
            </a:r>
          </a:p>
          <a:p>
            <a:r>
              <a:rPr lang="fr-FR" dirty="0" smtClean="0">
                <a:solidFill>
                  <a:prstClr val="white"/>
                </a:solidFill>
              </a:rPr>
              <a:t>                                                   fixation réversible sur le site actif : compétition</a:t>
            </a:r>
          </a:p>
          <a:p>
            <a:endParaRPr lang="fr-FR" dirty="0" smtClean="0">
              <a:solidFill>
                <a:prstClr val="white"/>
              </a:solidFill>
            </a:endParaRPr>
          </a:p>
          <a:p>
            <a:r>
              <a:rPr lang="fr-FR" dirty="0" smtClean="0">
                <a:solidFill>
                  <a:srgbClr val="FFC000"/>
                </a:solidFill>
              </a:rPr>
              <a:t>inhibition irréversible </a:t>
            </a:r>
            <a:r>
              <a:rPr lang="fr-FR" dirty="0" smtClean="0">
                <a:solidFill>
                  <a:prstClr val="white"/>
                </a:solidFill>
              </a:rPr>
              <a:t>:inhibiteur métabolisé</a:t>
            </a:r>
          </a:p>
          <a:p>
            <a:r>
              <a:rPr lang="fr-FR" dirty="0" smtClean="0">
                <a:solidFill>
                  <a:prstClr val="white"/>
                </a:solidFill>
              </a:rPr>
              <a:t> son métabolite inhibe le cytochrome</a:t>
            </a:r>
          </a:p>
          <a:p>
            <a:r>
              <a:rPr lang="fr-FR" dirty="0" smtClean="0">
                <a:solidFill>
                  <a:prstClr val="white"/>
                </a:solidFill>
              </a:rPr>
              <a:t>                        </a:t>
            </a: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4FDB-6575-4F7B-AD53-D9400D2651E7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22:12:30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4" grpId="0" animBg="1"/>
      <p:bldP spid="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white"/>
                </a:solidFill>
              </a:rPr>
              <a:t>IV-VARIATIONS  DE  LA BIOTRANSFORMATION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285720" y="1697642"/>
            <a:ext cx="4071966" cy="374036"/>
          </a:xfrm>
          <a:prstGeom prst="roundRect">
            <a:avLst>
              <a:gd name="adj" fmla="val 621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r>
              <a:rPr lang="fr-FR" b="1" dirty="0" smtClean="0">
                <a:solidFill>
                  <a:srgbClr val="FFC000"/>
                </a:solidFill>
              </a:rPr>
              <a:t>-Exemples:</a:t>
            </a:r>
          </a:p>
          <a:p>
            <a:endParaRPr lang="fr-FR" b="1" u="sng" dirty="0">
              <a:solidFill>
                <a:srgbClr val="FFC000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57158" y="1214422"/>
            <a:ext cx="1357322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Espèce </a:t>
            </a:r>
            <a:endParaRPr lang="fr-FR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57158" y="1214422"/>
            <a:ext cx="1357322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Espèce </a:t>
            </a:r>
            <a:endParaRPr lang="fr-FR" b="1" i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2000232" y="1214422"/>
            <a:ext cx="1357322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Age </a:t>
            </a:r>
            <a:endParaRPr lang="fr-FR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000232" y="1214422"/>
            <a:ext cx="1357322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Age </a:t>
            </a:r>
            <a:endParaRPr lang="fr-FR" b="1" i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643306" y="1214422"/>
            <a:ext cx="1357322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Pathologie </a:t>
            </a:r>
            <a:endParaRPr lang="fr-FR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3643306" y="1214422"/>
            <a:ext cx="1357322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Pathologie </a:t>
            </a:r>
            <a:endParaRPr lang="fr-FR" b="1" i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143504" y="1214422"/>
            <a:ext cx="1785950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Environnement</a:t>
            </a:r>
            <a:endParaRPr lang="fr-FR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214282" y="2143116"/>
            <a:ext cx="8572560" cy="1500198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r>
              <a:rPr lang="fr-FR" b="1" dirty="0" smtClean="0">
                <a:solidFill>
                  <a:srgbClr val="4F81BD">
                    <a:lumMod val="60000"/>
                    <a:lumOff val="40000"/>
                  </a:srgbClr>
                </a:solidFill>
              </a:rPr>
              <a:t>INDUCTEURS:</a:t>
            </a:r>
          </a:p>
          <a:p>
            <a:r>
              <a:rPr lang="fr-FR" dirty="0" smtClean="0">
                <a:solidFill>
                  <a:prstClr val="white"/>
                </a:solidFill>
              </a:rPr>
              <a:t>                          phénobarbital           →             (2C ,2D6 ,3A)</a:t>
            </a:r>
          </a:p>
          <a:p>
            <a:r>
              <a:rPr lang="fr-FR" dirty="0" smtClean="0">
                <a:solidFill>
                  <a:prstClr val="white"/>
                </a:solidFill>
              </a:rPr>
              <a:t>                          éthanol                       →             (2 E1)        </a:t>
            </a:r>
          </a:p>
          <a:p>
            <a:r>
              <a:rPr lang="fr-FR" dirty="0" smtClean="0">
                <a:solidFill>
                  <a:prstClr val="white"/>
                </a:solidFill>
              </a:rPr>
              <a:t>                          fumée de cigarette    →             (1A)</a:t>
            </a:r>
          </a:p>
          <a:p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214282" y="3714752"/>
            <a:ext cx="8572560" cy="2857520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r>
              <a:rPr lang="fr-FR" dirty="0" smtClean="0">
                <a:solidFill>
                  <a:srgbClr val="FF0000"/>
                </a:solidFill>
              </a:rPr>
              <a:t>INHIBITEURS :</a:t>
            </a:r>
          </a:p>
          <a:p>
            <a:r>
              <a:rPr lang="fr-FR" dirty="0" smtClean="0">
                <a:solidFill>
                  <a:srgbClr val="FFC000"/>
                </a:solidFill>
              </a:rPr>
              <a:t>inhibitieur réversible                                              </a:t>
            </a:r>
            <a:r>
              <a:rPr lang="fr-FR" dirty="0" smtClean="0">
                <a:solidFill>
                  <a:prstClr val="white"/>
                </a:solidFill>
              </a:rPr>
              <a:t>Jus de pamplemousse       (3A intestinale)</a:t>
            </a:r>
          </a:p>
          <a:p>
            <a:endParaRPr lang="fr-FR" dirty="0" smtClean="0">
              <a:solidFill>
                <a:prstClr val="white"/>
              </a:solidFill>
            </a:endParaRPr>
          </a:p>
          <a:p>
            <a:r>
              <a:rPr lang="fr-FR" dirty="0" smtClean="0">
                <a:solidFill>
                  <a:srgbClr val="FFC000"/>
                </a:solidFill>
              </a:rPr>
              <a:t>inhibiteur irréversible                                                </a:t>
            </a:r>
            <a:r>
              <a:rPr lang="fr-FR" dirty="0" smtClean="0">
                <a:solidFill>
                  <a:prstClr val="white"/>
                </a:solidFill>
              </a:rPr>
              <a:t> chloramphénicol                       (2B 2C)</a:t>
            </a:r>
          </a:p>
          <a:p>
            <a:endParaRPr lang="fr-FR" dirty="0" smtClean="0">
              <a:solidFill>
                <a:prstClr val="white"/>
              </a:solidFill>
            </a:endParaRPr>
          </a:p>
          <a:p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A436-96A9-497B-93F0-95F132F704F6}" type="datetime9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10/01/2021 22:12:30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2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4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grpSp>
        <p:nvGrpSpPr>
          <p:cNvPr id="286" name="Groupe 285"/>
          <p:cNvGrpSpPr/>
          <p:nvPr/>
        </p:nvGrpSpPr>
        <p:grpSpPr>
          <a:xfrm>
            <a:off x="6890025" y="638161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b="1" dirty="0" smtClean="0"/>
              <a:t>I-      INTRODUCTION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7158" y="857232"/>
            <a:ext cx="84296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Hydrosolubles</a:t>
            </a:r>
            <a:r>
              <a:rPr lang="fr-F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dirty="0" smtClean="0">
                <a:solidFill>
                  <a:schemeClr val="bg1"/>
                </a:solidFill>
              </a:rPr>
              <a:t>Toxique                                                                   métabolites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                              </a:t>
            </a:r>
            <a:r>
              <a:rPr lang="fr-FR" sz="1600" dirty="0" smtClean="0">
                <a:solidFill>
                  <a:schemeClr val="bg1"/>
                </a:solidFill>
              </a:rPr>
              <a:t>réactions enzymatiques</a:t>
            </a:r>
            <a:r>
              <a:rPr lang="fr-FR" sz="2000" b="1" dirty="0" smtClean="0">
                <a:solidFill>
                  <a:schemeClr val="bg1"/>
                </a:solidFill>
              </a:rPr>
              <a:t>                                                        polaires</a:t>
            </a:r>
            <a:endParaRPr lang="fr-FR" sz="2000" dirty="0" smtClean="0">
              <a:solidFill>
                <a:schemeClr val="bg1"/>
              </a:solidFill>
            </a:endParaRPr>
          </a:p>
          <a:p>
            <a:r>
              <a:rPr lang="fr-FR" sz="2000" b="1" dirty="0" smtClean="0">
                <a:solidFill>
                  <a:schemeClr val="bg1"/>
                </a:solidFill>
              </a:rPr>
              <a:t>                                                                                                    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éliminables</a:t>
            </a:r>
            <a:r>
              <a:rPr lang="fr-FR" sz="2000" dirty="0" smtClean="0">
                <a:solidFill>
                  <a:schemeClr val="bg1"/>
                </a:solidFill>
              </a:rPr>
              <a:t>    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par le rein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1500166" y="1696154"/>
            <a:ext cx="3429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ccolade ouvrante 9"/>
          <p:cNvSpPr/>
          <p:nvPr/>
        </p:nvSpPr>
        <p:spPr>
          <a:xfrm>
            <a:off x="6786578" y="1214422"/>
            <a:ext cx="214314" cy="92869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Flèche vers le bas 11"/>
          <p:cNvSpPr/>
          <p:nvPr/>
        </p:nvSpPr>
        <p:spPr>
          <a:xfrm>
            <a:off x="7572396" y="2143116"/>
            <a:ext cx="35719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714348" y="1928802"/>
            <a:ext cx="357190" cy="35719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4" name="Ellipse 13"/>
          <p:cNvSpPr/>
          <p:nvPr/>
        </p:nvSpPr>
        <p:spPr>
          <a:xfrm>
            <a:off x="5572132" y="1857364"/>
            <a:ext cx="357190" cy="35719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endParaRPr lang="fr-FR" sz="2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071670" y="1571612"/>
            <a:ext cx="2214578" cy="2857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BIOTRANSFORMATION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28727" y="3331804"/>
            <a:ext cx="5715041" cy="3058955"/>
          </a:xfrm>
          <a:prstGeom prst="rect">
            <a:avLst/>
          </a:prstGeom>
          <a:solidFill>
            <a:schemeClr val="tx1"/>
          </a:solidFill>
          <a:ln cmpd="tri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>
            <a:off x="1231922" y="3617556"/>
            <a:ext cx="411120" cy="5000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 l="8789" t="25312" r="9179"/>
          <a:stretch>
            <a:fillRect/>
          </a:stretch>
        </p:blipFill>
        <p:spPr bwMode="auto">
          <a:xfrm>
            <a:off x="1428728" y="5375446"/>
            <a:ext cx="2714644" cy="101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8789" t="25312" r="9179"/>
          <a:stretch>
            <a:fillRect/>
          </a:stretch>
        </p:blipFill>
        <p:spPr bwMode="auto">
          <a:xfrm>
            <a:off x="4357686" y="5363668"/>
            <a:ext cx="2773124" cy="102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à coins arrondis 21"/>
          <p:cNvSpPr/>
          <p:nvPr/>
        </p:nvSpPr>
        <p:spPr>
          <a:xfrm>
            <a:off x="4143372" y="4117622"/>
            <a:ext cx="428628" cy="228601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/>
          <p:cNvSpPr/>
          <p:nvPr/>
        </p:nvSpPr>
        <p:spPr>
          <a:xfrm>
            <a:off x="1803426" y="6235004"/>
            <a:ext cx="768310" cy="3314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/>
          <p:cNvSpPr/>
          <p:nvPr/>
        </p:nvSpPr>
        <p:spPr>
          <a:xfrm>
            <a:off x="2874996" y="6240840"/>
            <a:ext cx="768310" cy="3314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/>
          <p:cNvSpPr/>
          <p:nvPr/>
        </p:nvSpPr>
        <p:spPr>
          <a:xfrm>
            <a:off x="4857752" y="6260762"/>
            <a:ext cx="768310" cy="3314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/>
          <p:cNvSpPr/>
          <p:nvPr/>
        </p:nvSpPr>
        <p:spPr>
          <a:xfrm>
            <a:off x="6018268" y="6247883"/>
            <a:ext cx="768310" cy="33143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3020286" y="3331804"/>
            <a:ext cx="2694722" cy="9286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BIOTRANSFORMATION</a:t>
            </a:r>
          </a:p>
        </p:txBody>
      </p:sp>
      <p:sp>
        <p:nvSpPr>
          <p:cNvPr id="30" name="Ellipse 29"/>
          <p:cNvSpPr/>
          <p:nvPr/>
        </p:nvSpPr>
        <p:spPr>
          <a:xfrm>
            <a:off x="2916047" y="3681951"/>
            <a:ext cx="214314" cy="285752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llipse 30"/>
          <p:cNvSpPr/>
          <p:nvPr/>
        </p:nvSpPr>
        <p:spPr>
          <a:xfrm>
            <a:off x="5597890" y="3650357"/>
            <a:ext cx="214314" cy="285752"/>
          </a:xfrm>
          <a:prstGeom prst="ellipse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/>
          <p:cNvSpPr/>
          <p:nvPr/>
        </p:nvSpPr>
        <p:spPr>
          <a:xfrm>
            <a:off x="5500694" y="3617556"/>
            <a:ext cx="357190" cy="357190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endParaRPr lang="fr-FR" sz="2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714348" y="2857496"/>
            <a:ext cx="357190" cy="35719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72000" y="5403506"/>
            <a:ext cx="2571768" cy="785818"/>
          </a:xfrm>
          <a:prstGeom prst="rect">
            <a:avLst/>
          </a:prstGeom>
          <a:solidFill>
            <a:schemeClr val="tx2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285720" y="642918"/>
            <a:ext cx="1428760" cy="357190"/>
          </a:xfrm>
          <a:prstGeom prst="roundRect">
            <a:avLst>
              <a:gd name="adj" fmla="val 24862"/>
            </a:avLst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C’est quoi 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57158" y="2786058"/>
            <a:ext cx="6858048" cy="3857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space réservé de la date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D119-1B96-4961-9840-C7E0EC340951}" type="datetime9">
              <a:rPr lang="fr-FR" smtClean="0"/>
              <a:pPr/>
              <a:t>10/01/2021 22:12:30</a:t>
            </a:fld>
            <a:endParaRPr lang="fr-FR" dirty="0"/>
          </a:p>
        </p:txBody>
      </p:sp>
      <p:sp>
        <p:nvSpPr>
          <p:cNvPr id="38" name="Espace réservé du numéro de diapositive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2.39593E-6 L -0.01822 0.08441 L -0.01544 0.14431 L 0.05921 0.12373 L 0.08456 0.17067 L 0.10435 0.32817 L 0.10435 0.35083 L 0.13108 0.31128 L 0.15209 0.35453 L 0.18733 0.30758 L 0.21268 0.35083 L 0.21841 0.17807 L 0.23525 0.11447 " pathEditMode="relative" ptsTypes="AAAAAAAAAAAAA">
                                      <p:cBhvr>
                                        <p:cTn id="1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0625 L 0.02413 0.02752 L 0.01719 0.22826 L 0.01285 0.25254 L 0.05382 0.19264 L 0.08056 0.24144 L 0.08056 0.27706 L 0.08611 0.3839 L 0.07917 0.42715 L 0.05521 0.49838 " pathEditMode="relative" rAng="0" ptsTypes="AAAAAAAAAA">
                                      <p:cBhvr>
                                        <p:cTn id="23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6" grpId="0" animBg="1"/>
      <p:bldP spid="3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b="1" dirty="0" smtClean="0"/>
              <a:t>VI-CONSEQUENCES DE LA  BIOTRANSFORMATION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57158" y="785794"/>
            <a:ext cx="2000264" cy="428628"/>
          </a:xfrm>
          <a:prstGeom prst="roundRect">
            <a:avLst>
              <a:gd name="adj" fmla="val 24862"/>
            </a:avLst>
          </a:prstGeom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 smtClean="0"/>
              <a:t>toxicologique </a:t>
            </a:r>
            <a:r>
              <a:rPr lang="fr-CA" b="1" dirty="0" smtClean="0"/>
              <a:t> </a:t>
            </a:r>
            <a:endParaRPr lang="fr-FR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14282" y="1571612"/>
            <a:ext cx="8572560" cy="1785950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 lvl="0"/>
            <a:r>
              <a:rPr lang="fr-CA" b="1" dirty="0" smtClean="0">
                <a:solidFill>
                  <a:srgbClr val="FFC000"/>
                </a:solidFill>
              </a:rPr>
              <a:t>Inactivation : Réduction de la toxicité :</a:t>
            </a:r>
            <a:r>
              <a:rPr lang="fr-FR" b="1" dirty="0" smtClean="0">
                <a:solidFill>
                  <a:srgbClr val="FFC000"/>
                </a:solidFill>
              </a:rPr>
              <a:t>  </a:t>
            </a:r>
            <a:r>
              <a:rPr lang="fr-CA" dirty="0" smtClean="0"/>
              <a:t>+fréquente</a:t>
            </a:r>
          </a:p>
          <a:p>
            <a:pPr lvl="0"/>
            <a:endParaRPr lang="fr-FR" dirty="0" smtClean="0"/>
          </a:p>
          <a:p>
            <a:pPr lvl="0"/>
            <a:r>
              <a:rPr lang="fr-CA" dirty="0" smtClean="0"/>
              <a:t>Transformation des      </a:t>
            </a:r>
            <a:r>
              <a:rPr lang="fr-CA" b="1" dirty="0" smtClean="0">
                <a:solidFill>
                  <a:srgbClr val="FFC000"/>
                </a:solidFill>
              </a:rPr>
              <a:t>cyanures</a:t>
            </a:r>
            <a:r>
              <a:rPr lang="fr-CA" b="1" dirty="0" smtClean="0"/>
              <a:t>     </a:t>
            </a:r>
            <a:r>
              <a:rPr lang="fr-CA" dirty="0" smtClean="0"/>
              <a:t> en             </a:t>
            </a:r>
            <a:r>
              <a:rPr lang="fr-CA" b="1" dirty="0" smtClean="0">
                <a:solidFill>
                  <a:srgbClr val="FFC000"/>
                </a:solidFill>
              </a:rPr>
              <a:t>thiocyanates</a:t>
            </a:r>
            <a:r>
              <a:rPr lang="fr-CA" b="1" dirty="0" smtClean="0"/>
              <a:t>,</a:t>
            </a:r>
            <a:r>
              <a:rPr lang="fr-CA" dirty="0" smtClean="0"/>
              <a:t> </a:t>
            </a:r>
            <a:endParaRPr lang="fr-FR" dirty="0" smtClean="0"/>
          </a:p>
          <a:p>
            <a:pPr lvl="0"/>
            <a:r>
              <a:rPr lang="fr-CA" dirty="0" smtClean="0"/>
              <a:t>Conjugaison du               </a:t>
            </a:r>
            <a:r>
              <a:rPr lang="fr-CA" b="1" dirty="0" smtClean="0">
                <a:solidFill>
                  <a:srgbClr val="FFC000"/>
                </a:solidFill>
              </a:rPr>
              <a:t>phénol</a:t>
            </a:r>
            <a:r>
              <a:rPr lang="fr-CA" b="1" dirty="0" smtClean="0"/>
              <a:t>        </a:t>
            </a:r>
            <a:r>
              <a:rPr lang="fr-CA" dirty="0" smtClean="0"/>
              <a:t>en            </a:t>
            </a:r>
            <a:r>
              <a:rPr lang="fr-CA" b="1" dirty="0" smtClean="0">
                <a:solidFill>
                  <a:srgbClr val="FFC000"/>
                </a:solidFill>
              </a:rPr>
              <a:t>phénolglucuronide</a:t>
            </a:r>
            <a:r>
              <a:rPr lang="fr-CA" dirty="0" smtClean="0"/>
              <a:t>, </a:t>
            </a:r>
            <a:endParaRPr lang="fr-FR" dirty="0" smtClean="0"/>
          </a:p>
          <a:p>
            <a:pPr lvl="0"/>
            <a:r>
              <a:rPr lang="fr-CA" dirty="0" smtClean="0"/>
              <a:t>Hydrolyse du                </a:t>
            </a:r>
            <a:r>
              <a:rPr lang="fr-CA" b="1" dirty="0" smtClean="0">
                <a:solidFill>
                  <a:srgbClr val="FFC000"/>
                </a:solidFill>
              </a:rPr>
              <a:t>paraoxon</a:t>
            </a:r>
            <a:r>
              <a:rPr lang="fr-CA" dirty="0" smtClean="0"/>
              <a:t>      en             </a:t>
            </a:r>
            <a:r>
              <a:rPr lang="fr-CA" b="1" dirty="0" smtClean="0">
                <a:solidFill>
                  <a:srgbClr val="FFC000"/>
                </a:solidFill>
              </a:rPr>
              <a:t>paranitrophénol</a:t>
            </a:r>
            <a:r>
              <a:rPr lang="fr-CA" dirty="0" smtClean="0"/>
              <a:t>   et    </a:t>
            </a:r>
            <a:r>
              <a:rPr lang="fr-CA" b="1" dirty="0" smtClean="0">
                <a:solidFill>
                  <a:srgbClr val="FFC000"/>
                </a:solidFill>
              </a:rPr>
              <a:t>diéthylphosphate</a:t>
            </a:r>
            <a:r>
              <a:rPr lang="fr-CA" dirty="0" smtClean="0"/>
              <a:t>.</a:t>
            </a:r>
            <a:endParaRPr lang="fr-FR" dirty="0" smtClean="0"/>
          </a:p>
          <a:p>
            <a:r>
              <a:rPr lang="fr-CA" dirty="0" smtClean="0"/>
              <a:t> </a:t>
            </a:r>
            <a:endParaRPr lang="fr-FR" dirty="0" smtClean="0"/>
          </a:p>
        </p:txBody>
      </p:sp>
      <p:sp>
        <p:nvSpPr>
          <p:cNvPr id="9" name="Rectangle à coins arrondis 8"/>
          <p:cNvSpPr/>
          <p:nvPr/>
        </p:nvSpPr>
        <p:spPr>
          <a:xfrm>
            <a:off x="214282" y="3500438"/>
            <a:ext cx="8572560" cy="3000396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 lvl="0"/>
            <a:r>
              <a:rPr lang="fr-CA" b="1" dirty="0" smtClean="0">
                <a:solidFill>
                  <a:srgbClr val="FFC000"/>
                </a:solidFill>
              </a:rPr>
              <a:t>Activation : toxification :</a:t>
            </a:r>
          </a:p>
          <a:p>
            <a:pPr lvl="0"/>
            <a:endParaRPr lang="fr-FR" dirty="0" smtClean="0">
              <a:solidFill>
                <a:srgbClr val="FFC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fr-CA" dirty="0" smtClean="0"/>
              <a:t>La </a:t>
            </a:r>
            <a:r>
              <a:rPr lang="fr-CA" b="1" dirty="0" smtClean="0">
                <a:solidFill>
                  <a:srgbClr val="FFC000"/>
                </a:solidFill>
              </a:rPr>
              <a:t>2-naphtylamine</a:t>
            </a:r>
            <a:r>
              <a:rPr lang="fr-CA" dirty="0" smtClean="0"/>
              <a:t> est oxydée </a:t>
            </a:r>
            <a:r>
              <a:rPr lang="fr-CA" dirty="0" smtClean="0">
                <a:solidFill>
                  <a:srgbClr val="FFC000"/>
                </a:solidFill>
              </a:rPr>
              <a:t>en </a:t>
            </a:r>
            <a:r>
              <a:rPr lang="fr-CA" b="1" dirty="0" smtClean="0">
                <a:solidFill>
                  <a:srgbClr val="FFC000"/>
                </a:solidFill>
              </a:rPr>
              <a:t>2-naphtylhydroxylamine</a:t>
            </a:r>
            <a:r>
              <a:rPr lang="fr-CA" dirty="0" smtClean="0"/>
              <a:t>, </a:t>
            </a:r>
          </a:p>
          <a:p>
            <a:pPr lvl="0">
              <a:lnSpc>
                <a:spcPct val="150000"/>
              </a:lnSpc>
            </a:pPr>
            <a:r>
              <a:rPr lang="fr-CA" dirty="0" smtClean="0">
                <a:solidFill>
                  <a:schemeClr val="bg1"/>
                </a:solidFill>
              </a:rPr>
              <a:t>→ </a:t>
            </a:r>
            <a:r>
              <a:rPr lang="fr-CA" dirty="0" smtClean="0"/>
              <a:t>cancérogène proximal responsable de cancer de la vessie.</a:t>
            </a:r>
            <a:endParaRPr lang="fr-FR" dirty="0" smtClean="0"/>
          </a:p>
          <a:p>
            <a:pPr lvl="0"/>
            <a:endParaRPr lang="fr-CA" dirty="0" smtClean="0"/>
          </a:p>
          <a:p>
            <a:pPr lvl="0">
              <a:lnSpc>
                <a:spcPct val="150000"/>
              </a:lnSpc>
            </a:pPr>
            <a:r>
              <a:rPr lang="fr-CA" dirty="0" smtClean="0"/>
              <a:t>Le </a:t>
            </a:r>
            <a:r>
              <a:rPr lang="fr-CA" b="1" dirty="0" smtClean="0">
                <a:solidFill>
                  <a:srgbClr val="FFC000"/>
                </a:solidFill>
              </a:rPr>
              <a:t>bromobenzene</a:t>
            </a:r>
            <a:r>
              <a:rPr lang="fr-CA" dirty="0" smtClean="0">
                <a:solidFill>
                  <a:srgbClr val="FFC000"/>
                </a:solidFill>
              </a:rPr>
              <a:t> </a:t>
            </a:r>
            <a:r>
              <a:rPr lang="fr-CA" dirty="0" smtClean="0"/>
              <a:t>est transformé par les enzymes microsomiques en un </a:t>
            </a:r>
            <a:r>
              <a:rPr lang="fr-CA" dirty="0" smtClean="0">
                <a:solidFill>
                  <a:srgbClr val="FFC000"/>
                </a:solidFill>
              </a:rPr>
              <a:t>agent alkylant </a:t>
            </a:r>
          </a:p>
          <a:p>
            <a:pPr lvl="0">
              <a:lnSpc>
                <a:spcPct val="150000"/>
              </a:lnSpc>
            </a:pPr>
            <a:r>
              <a:rPr lang="fr-CA" dirty="0" smtClean="0">
                <a:solidFill>
                  <a:schemeClr val="bg1"/>
                </a:solidFill>
              </a:rPr>
              <a:t>→</a:t>
            </a:r>
            <a:r>
              <a:rPr lang="fr-CA" dirty="0" smtClean="0"/>
              <a:t> nécrose centrolobulaire en se fixant à certaines protéines hépatiques.</a:t>
            </a:r>
            <a:endParaRPr lang="fr-FR" dirty="0" smtClean="0"/>
          </a:p>
          <a:p>
            <a:pPr lvl="0"/>
            <a:r>
              <a:rPr lang="fr-FR" dirty="0" smtClean="0"/>
              <a:t>                         </a:t>
            </a:r>
          </a:p>
          <a:p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7466-E70A-4F2E-A675-B9126D5643A4}" type="datetime9">
              <a:rPr lang="fr-FR" smtClean="0"/>
              <a:pPr/>
              <a:t>10/01/2021 22:12:30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30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b="1" dirty="0" smtClean="0"/>
              <a:t>VI-CONSEQUENCES DE LA  BIOTRANSFORMATION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14282" y="1571612"/>
            <a:ext cx="8572560" cy="4643470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r>
              <a:rPr lang="fr-CA" dirty="0" smtClean="0"/>
              <a:t> </a:t>
            </a:r>
            <a:endParaRPr lang="fr-FR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fr-CA" dirty="0" smtClean="0"/>
              <a:t>  Le risque d’accident thérapeutique lors d’association soit par effet:</a:t>
            </a:r>
            <a:endParaRPr lang="fr-FR" dirty="0" smtClean="0"/>
          </a:p>
          <a:p>
            <a:pPr algn="ctr">
              <a:lnSpc>
                <a:spcPct val="150000"/>
              </a:lnSpc>
            </a:pPr>
            <a:r>
              <a:rPr lang="fr-CA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Inducteur </a:t>
            </a:r>
            <a:r>
              <a:rPr lang="fr-CA" dirty="0" smtClean="0"/>
              <a:t>     ou     </a:t>
            </a:r>
            <a:r>
              <a:rPr lang="fr-CA" sz="2400" b="1" dirty="0" smtClean="0">
                <a:solidFill>
                  <a:srgbClr val="FF0000"/>
                </a:solidFill>
              </a:rPr>
              <a:t>inhibiteur</a:t>
            </a:r>
            <a:r>
              <a:rPr lang="fr-CA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fr-CA" dirty="0" smtClean="0"/>
              <a:t>( interactions medicamenteuses) </a:t>
            </a:r>
          </a:p>
          <a:p>
            <a:pPr algn="ctr">
              <a:lnSpc>
                <a:spcPct val="150000"/>
              </a:lnSpc>
            </a:pPr>
            <a:endParaRPr lang="fr-CA" dirty="0" smtClean="0"/>
          </a:p>
          <a:p>
            <a:pPr algn="ctr">
              <a:lnSpc>
                <a:spcPct val="150000"/>
              </a:lnSpc>
            </a:pPr>
            <a:endParaRPr lang="fr-FR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fr-CA" dirty="0" smtClean="0"/>
              <a:t>  Le rôle détoxifiant par </a:t>
            </a:r>
            <a:r>
              <a:rPr lang="fr-CA" dirty="0" smtClean="0">
                <a:solidFill>
                  <a:srgbClr val="FFC000"/>
                </a:solidFill>
              </a:rPr>
              <a:t>stimulation </a:t>
            </a:r>
            <a:r>
              <a:rPr lang="fr-CA" dirty="0" smtClean="0"/>
              <a:t>d’enzymes spécifiques.</a:t>
            </a:r>
            <a:endParaRPr lang="fr-FR" dirty="0" smtClean="0"/>
          </a:p>
          <a:p>
            <a:pPr lvl="0">
              <a:lnSpc>
                <a:spcPct val="150000"/>
              </a:lnSpc>
            </a:pPr>
            <a:r>
              <a:rPr lang="fr-CA" dirty="0" smtClean="0"/>
              <a:t>Traitement  d’un dysfonctionnement physiologique (</a:t>
            </a:r>
            <a:r>
              <a:rPr lang="fr-CA" dirty="0" smtClean="0">
                <a:solidFill>
                  <a:srgbClr val="FFC000"/>
                </a:solidFill>
              </a:rPr>
              <a:t>phénobarbital</a:t>
            </a:r>
            <a:r>
              <a:rPr lang="fr-CA" dirty="0" smtClean="0"/>
              <a:t> dans le traitement de </a:t>
            </a:r>
            <a:r>
              <a:rPr lang="fr-CA" dirty="0" smtClean="0">
                <a:solidFill>
                  <a:srgbClr val="FFC000"/>
                </a:solidFill>
              </a:rPr>
              <a:t>l’ictère de nouveau né</a:t>
            </a:r>
            <a:r>
              <a:rPr lang="fr-CA" dirty="0" smtClean="0"/>
              <a:t>).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CA" dirty="0" smtClean="0"/>
              <a:t> </a:t>
            </a:r>
            <a:endParaRPr lang="fr-FR" dirty="0" smtClean="0"/>
          </a:p>
        </p:txBody>
      </p:sp>
      <p:sp>
        <p:nvSpPr>
          <p:cNvPr id="10" name="Rectangle à coins arrondis 9"/>
          <p:cNvSpPr/>
          <p:nvPr/>
        </p:nvSpPr>
        <p:spPr>
          <a:xfrm>
            <a:off x="357158" y="785794"/>
            <a:ext cx="2000264" cy="428628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toxicologiques </a:t>
            </a:r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fr-FR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571736" y="785794"/>
            <a:ext cx="2000264" cy="428628"/>
          </a:xfrm>
          <a:prstGeom prst="roundRect">
            <a:avLst>
              <a:gd name="adj" fmla="val 24862"/>
            </a:avLst>
          </a:prstGeom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 smtClean="0"/>
              <a:t>thérapeutiques</a:t>
            </a:r>
            <a:r>
              <a:rPr lang="fr-CA" b="1" dirty="0" smtClean="0"/>
              <a:t> </a:t>
            </a:r>
            <a:endParaRPr lang="fr-FR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95F7-0624-44CF-9215-62157B1CB2B8}" type="datetime9">
              <a:rPr lang="fr-FR" smtClean="0"/>
              <a:pPr/>
              <a:t>10/01/2021 22:12:30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31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b="1" dirty="0" smtClean="0"/>
              <a:t>VI-CONSEQUENCES DE LA  BIOTRANSFORMATION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14282" y="1571612"/>
            <a:ext cx="8572560" cy="4643470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r>
              <a:rPr lang="fr-CA" dirty="0" smtClean="0"/>
              <a:t> </a:t>
            </a:r>
            <a:endParaRPr lang="fr-FR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fr-CA" dirty="0" smtClean="0"/>
              <a:t>  traitement de l’intoxication du </a:t>
            </a:r>
            <a:r>
              <a:rPr lang="fr-CA" dirty="0" smtClean="0">
                <a:solidFill>
                  <a:srgbClr val="FFC000"/>
                </a:solidFill>
              </a:rPr>
              <a:t>Méthanol</a:t>
            </a:r>
            <a:r>
              <a:rPr lang="fr-CA" dirty="0" smtClean="0"/>
              <a:t> par l’</a:t>
            </a:r>
            <a:r>
              <a:rPr lang="fr-CA" dirty="0" smtClean="0">
                <a:solidFill>
                  <a:srgbClr val="FFC000"/>
                </a:solidFill>
              </a:rPr>
              <a:t>Ethanol</a:t>
            </a:r>
            <a:r>
              <a:rPr lang="fr-CA" dirty="0" smtClean="0"/>
              <a:t> pour éviter la métabolisation du </a:t>
            </a:r>
            <a:r>
              <a:rPr lang="fr-CA" dirty="0" smtClean="0">
                <a:solidFill>
                  <a:srgbClr val="FFC000"/>
                </a:solidFill>
              </a:rPr>
              <a:t>Méthanol </a:t>
            </a:r>
          </a:p>
          <a:p>
            <a:pPr lvl="0">
              <a:lnSpc>
                <a:spcPct val="150000"/>
              </a:lnSpc>
            </a:pPr>
            <a:endParaRPr lang="fr-CA" dirty="0" smtClean="0"/>
          </a:p>
          <a:p>
            <a:pPr algn="ctr">
              <a:lnSpc>
                <a:spcPct val="150000"/>
              </a:lnSpc>
            </a:pPr>
            <a:r>
              <a:rPr lang="fr-CA" dirty="0" smtClean="0"/>
              <a:t>Ethanol                  ------------→                  Acide acétique 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sz="3600" dirty="0" smtClean="0"/>
              <a:t>                                </a:t>
            </a:r>
            <a:r>
              <a:rPr lang="fr-CA" sz="3600" dirty="0" smtClean="0"/>
              <a:t>ADH</a:t>
            </a:r>
          </a:p>
          <a:p>
            <a:pPr lvl="0" algn="ctr">
              <a:lnSpc>
                <a:spcPct val="150000"/>
              </a:lnSpc>
            </a:pPr>
            <a:r>
              <a:rPr lang="fr-CA" dirty="0" smtClean="0"/>
              <a:t>Méthanol               -----------→                 Acide formique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57158" y="785794"/>
            <a:ext cx="2000264" cy="428628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toxicologiques </a:t>
            </a:r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fr-FR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571736" y="785794"/>
            <a:ext cx="2000264" cy="428628"/>
          </a:xfrm>
          <a:prstGeom prst="roundRect">
            <a:avLst>
              <a:gd name="adj" fmla="val 24862"/>
            </a:avLst>
          </a:prstGeom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 smtClean="0"/>
              <a:t>thérapeutiques</a:t>
            </a:r>
            <a:r>
              <a:rPr lang="fr-CA" b="1" dirty="0" smtClean="0"/>
              <a:t> </a:t>
            </a:r>
            <a:endParaRPr lang="fr-FR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95F7-0624-44CF-9215-62157B1CB2B8}" type="datetime9">
              <a:rPr lang="fr-FR" smtClean="0"/>
              <a:pPr/>
              <a:t>10/01/2021 22:12:30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15" name="Étoile à 32 branches 14"/>
          <p:cNvSpPr/>
          <p:nvPr/>
        </p:nvSpPr>
        <p:spPr>
          <a:xfrm>
            <a:off x="7143768" y="3214686"/>
            <a:ext cx="500066" cy="500066"/>
          </a:xfrm>
          <a:prstGeom prst="star32">
            <a:avLst>
              <a:gd name="adj" fmla="val 44145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Étoile à 32 branches 15"/>
          <p:cNvSpPr/>
          <p:nvPr/>
        </p:nvSpPr>
        <p:spPr>
          <a:xfrm>
            <a:off x="7143768" y="4357694"/>
            <a:ext cx="500066" cy="500066"/>
          </a:xfrm>
          <a:prstGeom prst="star32">
            <a:avLst>
              <a:gd name="adj" fmla="val 44145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Étoile à 32 branches 16"/>
          <p:cNvSpPr/>
          <p:nvPr/>
        </p:nvSpPr>
        <p:spPr>
          <a:xfrm>
            <a:off x="7643834" y="4357694"/>
            <a:ext cx="500066" cy="500066"/>
          </a:xfrm>
          <a:prstGeom prst="star32">
            <a:avLst>
              <a:gd name="adj" fmla="val 44145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Étoile à 32 branches 17"/>
          <p:cNvSpPr/>
          <p:nvPr/>
        </p:nvSpPr>
        <p:spPr>
          <a:xfrm>
            <a:off x="8143900" y="4357694"/>
            <a:ext cx="500066" cy="500066"/>
          </a:xfrm>
          <a:prstGeom prst="star32">
            <a:avLst>
              <a:gd name="adj" fmla="val 44145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Cœur 18"/>
          <p:cNvSpPr/>
          <p:nvPr/>
        </p:nvSpPr>
        <p:spPr>
          <a:xfrm>
            <a:off x="3286116" y="3786190"/>
            <a:ext cx="285752" cy="285752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Cœur 19"/>
          <p:cNvSpPr/>
          <p:nvPr/>
        </p:nvSpPr>
        <p:spPr>
          <a:xfrm>
            <a:off x="3071802" y="3571876"/>
            <a:ext cx="285752" cy="285752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Cœur 20"/>
          <p:cNvSpPr/>
          <p:nvPr/>
        </p:nvSpPr>
        <p:spPr>
          <a:xfrm>
            <a:off x="2857488" y="3357562"/>
            <a:ext cx="285752" cy="285752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Cœur 21"/>
          <p:cNvSpPr/>
          <p:nvPr/>
        </p:nvSpPr>
        <p:spPr>
          <a:xfrm>
            <a:off x="3071802" y="4357694"/>
            <a:ext cx="285752" cy="285752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b="1" dirty="0" smtClean="0"/>
              <a:t>VI-CONSEQUENCES DE LA  BIOTRANSFORMATION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57158" y="785794"/>
            <a:ext cx="2000264" cy="428628"/>
          </a:xfrm>
          <a:prstGeom prst="roundRect">
            <a:avLst>
              <a:gd name="adj" fmla="val 24862"/>
            </a:avLst>
          </a:prstGeom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 smtClean="0"/>
              <a:t>toxicologiques </a:t>
            </a:r>
            <a:r>
              <a:rPr lang="fr-CA" b="1" dirty="0" smtClean="0"/>
              <a:t> </a:t>
            </a:r>
            <a:endParaRPr lang="fr-FR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14282" y="1571612"/>
            <a:ext cx="8572560" cy="4714908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 lvl="0"/>
            <a:r>
              <a:rPr lang="fr-CA" sz="2800" b="1" dirty="0" smtClean="0">
                <a:solidFill>
                  <a:srgbClr val="FFC000"/>
                </a:solidFill>
              </a:rPr>
              <a:t>1 - Extraction :</a:t>
            </a:r>
            <a:endParaRPr lang="fr-FR" sz="2800" dirty="0" smtClean="0">
              <a:solidFill>
                <a:srgbClr val="FFC000"/>
              </a:solidFill>
            </a:endParaRPr>
          </a:p>
          <a:p>
            <a:r>
              <a:rPr lang="fr-CA" dirty="0" smtClean="0"/>
              <a:t>Modification de la  solubilité des  substances :                       EX : </a:t>
            </a:r>
            <a:r>
              <a:rPr lang="fr-CA" dirty="0" smtClean="0">
                <a:solidFill>
                  <a:srgbClr val="FFC000"/>
                </a:solidFill>
              </a:rPr>
              <a:t>imipramine</a:t>
            </a:r>
            <a:r>
              <a:rPr lang="fr-CA" dirty="0" smtClean="0"/>
              <a:t> : </a:t>
            </a:r>
            <a:endParaRPr lang="fr-FR" dirty="0" smtClean="0"/>
          </a:p>
          <a:p>
            <a:pPr lvl="0"/>
            <a:endParaRPr lang="fr-CA" dirty="0" smtClean="0"/>
          </a:p>
          <a:p>
            <a:pPr lvl="0"/>
            <a:r>
              <a:rPr lang="fr-CA" u="sng" dirty="0" smtClean="0">
                <a:solidFill>
                  <a:srgbClr val="FFC000"/>
                </a:solidFill>
              </a:rPr>
              <a:t>avant tout métabolisme </a:t>
            </a:r>
            <a:r>
              <a:rPr lang="fr-CA" dirty="0" smtClean="0"/>
              <a:t>: </a:t>
            </a:r>
          </a:p>
          <a:p>
            <a:pPr lvl="0"/>
            <a:endParaRPr lang="fr-FR" dirty="0" smtClean="0"/>
          </a:p>
          <a:p>
            <a:pPr lvl="0">
              <a:buFont typeface="Wingdings" pitchFamily="2" charset="2"/>
              <a:buChar char="Ø"/>
            </a:pPr>
            <a:r>
              <a:rPr lang="fr-CA" dirty="0" smtClean="0"/>
              <a:t>  extractibles par des solvants organiques </a:t>
            </a:r>
            <a:r>
              <a:rPr lang="fr-CA" dirty="0" smtClean="0">
                <a:solidFill>
                  <a:srgbClr val="FFC000"/>
                </a:solidFill>
              </a:rPr>
              <a:t>peu polaires </a:t>
            </a:r>
            <a:r>
              <a:rPr lang="fr-CA" dirty="0" smtClean="0"/>
              <a:t>(chloroforme)</a:t>
            </a:r>
            <a:endParaRPr lang="fr-FR" dirty="0" smtClean="0"/>
          </a:p>
          <a:p>
            <a:pPr lvl="0">
              <a:buFont typeface="Wingdings" pitchFamily="2" charset="2"/>
              <a:buChar char="Ø"/>
            </a:pPr>
            <a:r>
              <a:rPr lang="fr-CA" dirty="0" smtClean="0"/>
              <a:t>  après </a:t>
            </a:r>
            <a:r>
              <a:rPr lang="fr-CA" dirty="0" smtClean="0">
                <a:solidFill>
                  <a:srgbClr val="FFC000"/>
                </a:solidFill>
              </a:rPr>
              <a:t>alcanisation</a:t>
            </a:r>
            <a:r>
              <a:rPr lang="fr-CA" dirty="0" smtClean="0"/>
              <a:t> du milieu biologique a pH &gt; 9</a:t>
            </a:r>
            <a:endParaRPr lang="fr-FR" dirty="0" smtClean="0"/>
          </a:p>
          <a:p>
            <a:r>
              <a:rPr lang="fr-CA" dirty="0" smtClean="0"/>
              <a:t> </a:t>
            </a:r>
            <a:endParaRPr lang="fr-FR" dirty="0" smtClean="0"/>
          </a:p>
          <a:p>
            <a:pPr lvl="0"/>
            <a:r>
              <a:rPr lang="fr-CA" u="sng" dirty="0" smtClean="0">
                <a:solidFill>
                  <a:srgbClr val="FFC000"/>
                </a:solidFill>
              </a:rPr>
              <a:t>après métabolisation</a:t>
            </a:r>
            <a:r>
              <a:rPr lang="fr-CA" dirty="0" smtClean="0"/>
              <a:t> : (→ composées phénoliques subissant glucuroconjugaison) :</a:t>
            </a:r>
          </a:p>
          <a:p>
            <a:pPr lvl="0"/>
            <a:endParaRPr lang="fr-FR" dirty="0" smtClean="0"/>
          </a:p>
          <a:p>
            <a:pPr lvl="0">
              <a:buFont typeface="Wingdings" pitchFamily="2" charset="2"/>
              <a:buChar char="Ø"/>
            </a:pPr>
            <a:r>
              <a:rPr lang="fr-CA" dirty="0" smtClean="0"/>
              <a:t>   extractibles par des solvants organiques  </a:t>
            </a:r>
            <a:r>
              <a:rPr lang="fr-CA" dirty="0" smtClean="0">
                <a:solidFill>
                  <a:srgbClr val="FFC000"/>
                </a:solidFill>
              </a:rPr>
              <a:t>polaires</a:t>
            </a:r>
            <a:r>
              <a:rPr lang="fr-CA" dirty="0" smtClean="0"/>
              <a:t> (éther)</a:t>
            </a:r>
            <a:endParaRPr lang="fr-FR" dirty="0" smtClean="0"/>
          </a:p>
          <a:p>
            <a:pPr lvl="0">
              <a:buFont typeface="Wingdings" pitchFamily="2" charset="2"/>
              <a:buChar char="Ø"/>
            </a:pPr>
            <a:r>
              <a:rPr lang="fr-CA" dirty="0" smtClean="0"/>
              <a:t>   après </a:t>
            </a:r>
            <a:r>
              <a:rPr lang="fr-CA" dirty="0" smtClean="0">
                <a:solidFill>
                  <a:srgbClr val="FFC000"/>
                </a:solidFill>
              </a:rPr>
              <a:t>acidification</a:t>
            </a:r>
            <a:r>
              <a:rPr lang="fr-CA" dirty="0" smtClean="0"/>
              <a:t> du milieu biologique vers pH = 2</a:t>
            </a:r>
            <a:endParaRPr lang="fr-FR" dirty="0" smtClean="0"/>
          </a:p>
          <a:p>
            <a:r>
              <a:rPr lang="fr-CA" dirty="0" smtClean="0"/>
              <a:t> </a:t>
            </a:r>
            <a:endParaRPr lang="fr-FR" dirty="0" smtClean="0"/>
          </a:p>
        </p:txBody>
      </p:sp>
      <p:sp>
        <p:nvSpPr>
          <p:cNvPr id="10" name="Rectangle à coins arrondis 9"/>
          <p:cNvSpPr/>
          <p:nvPr/>
        </p:nvSpPr>
        <p:spPr>
          <a:xfrm>
            <a:off x="357158" y="785794"/>
            <a:ext cx="2000264" cy="428628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toxicologiques </a:t>
            </a:r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fr-FR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571736" y="785794"/>
            <a:ext cx="2000264" cy="428628"/>
          </a:xfrm>
          <a:prstGeom prst="roundRect">
            <a:avLst>
              <a:gd name="adj" fmla="val 24862"/>
            </a:avLst>
          </a:prstGeom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 smtClean="0"/>
              <a:t>thérapeutiques</a:t>
            </a:r>
            <a:r>
              <a:rPr lang="fr-CA" b="1" dirty="0" smtClean="0"/>
              <a:t> </a:t>
            </a:r>
            <a:endParaRPr lang="fr-FR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2571736" y="785794"/>
            <a:ext cx="2000264" cy="428628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thérapeutiques</a:t>
            </a:r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fr-FR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857752" y="785794"/>
            <a:ext cx="2000264" cy="428628"/>
          </a:xfrm>
          <a:prstGeom prst="roundRect">
            <a:avLst>
              <a:gd name="adj" fmla="val 24862"/>
            </a:avLst>
          </a:prstGeom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 smtClean="0"/>
              <a:t>analytiques</a:t>
            </a:r>
            <a:r>
              <a:rPr lang="fr-CA" b="1" dirty="0" smtClean="0"/>
              <a:t> </a:t>
            </a:r>
            <a:endParaRPr lang="fr-FR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79512" y="1628800"/>
            <a:ext cx="8572560" cy="4714908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 lvl="0"/>
            <a:r>
              <a:rPr lang="fr-CA" sz="2800" b="1" dirty="0" smtClean="0">
                <a:solidFill>
                  <a:srgbClr val="FFC000"/>
                </a:solidFill>
              </a:rPr>
              <a:t>2 – Réactions colorées :</a:t>
            </a:r>
            <a:endParaRPr lang="fr-FR" sz="2800" dirty="0" smtClean="0">
              <a:solidFill>
                <a:srgbClr val="FFC000"/>
              </a:solidFill>
            </a:endParaRPr>
          </a:p>
          <a:p>
            <a:r>
              <a:rPr lang="fr-CA" sz="2000" b="1" dirty="0" smtClean="0">
                <a:solidFill>
                  <a:srgbClr val="FFC000"/>
                </a:solidFill>
              </a:rPr>
              <a:t>a – les salicylés :</a:t>
            </a:r>
            <a:endParaRPr lang="fr-FR" sz="2000" dirty="0" smtClean="0">
              <a:solidFill>
                <a:srgbClr val="FFC000"/>
              </a:solidFill>
            </a:endParaRPr>
          </a:p>
          <a:p>
            <a:r>
              <a:rPr lang="fr-CA" sz="1600" dirty="0" smtClean="0"/>
              <a:t>  </a:t>
            </a:r>
          </a:p>
          <a:p>
            <a:r>
              <a:rPr lang="fr-CA" sz="1600" dirty="0" smtClean="0"/>
              <a:t>Substance : </a:t>
            </a:r>
            <a:r>
              <a:rPr lang="fr-CA" sz="1600" b="1" dirty="0" smtClean="0">
                <a:solidFill>
                  <a:srgbClr val="FFC000"/>
                </a:solidFill>
              </a:rPr>
              <a:t>Acétyle salicylique     </a:t>
            </a:r>
            <a:r>
              <a:rPr lang="fr-CA" sz="1600" b="1" dirty="0" smtClean="0"/>
              <a:t>→  </a:t>
            </a:r>
            <a:r>
              <a:rPr lang="fr-CA" sz="1600" dirty="0" smtClean="0"/>
              <a:t> Métabolite : </a:t>
            </a:r>
            <a:r>
              <a:rPr lang="fr-CA" sz="1600" b="1" dirty="0" smtClean="0">
                <a:solidFill>
                  <a:srgbClr val="FFC000"/>
                </a:solidFill>
              </a:rPr>
              <a:t>l’acide salicylique</a:t>
            </a:r>
            <a:r>
              <a:rPr lang="fr-CA" sz="1600" dirty="0" smtClean="0">
                <a:solidFill>
                  <a:srgbClr val="FFC000"/>
                </a:solidFill>
              </a:rPr>
              <a:t> </a:t>
            </a:r>
          </a:p>
          <a:p>
            <a:r>
              <a:rPr lang="fr-CA" sz="1600" b="1" dirty="0" smtClean="0">
                <a:solidFill>
                  <a:srgbClr val="FFC000"/>
                </a:solidFill>
              </a:rPr>
              <a:t>l’acide salicylique</a:t>
            </a:r>
            <a:r>
              <a:rPr lang="fr-CA" sz="1600" dirty="0" smtClean="0">
                <a:solidFill>
                  <a:srgbClr val="FFC000"/>
                </a:solidFill>
              </a:rPr>
              <a:t> </a:t>
            </a:r>
            <a:r>
              <a:rPr lang="fr-CA" sz="1600" dirty="0" smtClean="0"/>
              <a:t> + ions ferriques </a:t>
            </a:r>
            <a:r>
              <a:rPr lang="fr-CA" sz="1600" b="1" dirty="0" smtClean="0"/>
              <a:t>→</a:t>
            </a:r>
            <a:r>
              <a:rPr lang="fr-CA" sz="1600" dirty="0" smtClean="0"/>
              <a:t>  coloration </a:t>
            </a:r>
            <a:endParaRPr lang="fr-FR" sz="1600" dirty="0" smtClean="0"/>
          </a:p>
          <a:p>
            <a:r>
              <a:rPr lang="fr-CA" sz="1600" dirty="0" smtClean="0"/>
              <a:t> </a:t>
            </a:r>
          </a:p>
          <a:p>
            <a:pPr algn="ctr"/>
            <a:r>
              <a:rPr lang="fr-CA" sz="1600" dirty="0" smtClean="0"/>
              <a:t>La salycémie est un </a:t>
            </a:r>
            <a:r>
              <a:rPr lang="fr-CA" sz="1600" u="sng" dirty="0" smtClean="0"/>
              <a:t>indicateur</a:t>
            </a:r>
            <a:r>
              <a:rPr lang="fr-CA" sz="1600" dirty="0" smtClean="0"/>
              <a:t> important de l’intensité et la gravité de l’intoxication.</a:t>
            </a:r>
            <a:endParaRPr lang="fr-FR" sz="1600" dirty="0" smtClean="0"/>
          </a:p>
          <a:p>
            <a:r>
              <a:rPr lang="fr-CA" sz="1600" b="1" dirty="0" smtClean="0"/>
              <a:t> </a:t>
            </a:r>
          </a:p>
          <a:p>
            <a:endParaRPr lang="fr-FR" sz="1600" dirty="0" smtClean="0"/>
          </a:p>
          <a:p>
            <a:pPr>
              <a:lnSpc>
                <a:spcPct val="150000"/>
              </a:lnSpc>
            </a:pPr>
            <a:r>
              <a:rPr lang="fr-CA" sz="2000" b="1" dirty="0" smtClean="0">
                <a:solidFill>
                  <a:srgbClr val="FFC000"/>
                </a:solidFill>
              </a:rPr>
              <a:t>b – benzodiazépine :</a:t>
            </a:r>
            <a:endParaRPr lang="fr-FR" sz="2000" dirty="0" smtClean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fr-CA" sz="1600" dirty="0" smtClean="0"/>
              <a:t>La technique de mev est la </a:t>
            </a:r>
            <a:r>
              <a:rPr lang="fr-CA" sz="1600" dirty="0" smtClean="0">
                <a:solidFill>
                  <a:srgbClr val="FFC000"/>
                </a:solidFill>
              </a:rPr>
              <a:t>diazocopulation</a:t>
            </a:r>
            <a:r>
              <a:rPr lang="fr-CA" sz="1600" dirty="0" smtClean="0"/>
              <a:t>    </a:t>
            </a:r>
          </a:p>
          <a:p>
            <a:pPr>
              <a:lnSpc>
                <a:spcPct val="150000"/>
              </a:lnSpc>
            </a:pPr>
            <a:r>
              <a:rPr lang="fr-CA" sz="1600" dirty="0" smtClean="0"/>
              <a:t>necessite la presence d’une </a:t>
            </a:r>
            <a:r>
              <a:rPr lang="fr-CA" sz="1600" dirty="0" smtClean="0">
                <a:solidFill>
                  <a:srgbClr val="FFC000"/>
                </a:solidFill>
              </a:rPr>
              <a:t>amine aromatique primaire  </a:t>
            </a:r>
            <a:endParaRPr lang="fr-FR" sz="1600" dirty="0" smtClean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fr-CA" sz="1600" dirty="0" smtClean="0"/>
              <a:t>Mais </a:t>
            </a:r>
            <a:r>
              <a:rPr lang="fr-CA" sz="1600" b="1" dirty="0" smtClean="0">
                <a:solidFill>
                  <a:srgbClr val="FFC000"/>
                </a:solidFill>
              </a:rPr>
              <a:t>diazépam</a:t>
            </a:r>
            <a:r>
              <a:rPr lang="fr-CA" sz="1600" dirty="0" smtClean="0"/>
              <a:t> ne sont pa détectés : radical </a:t>
            </a:r>
            <a:r>
              <a:rPr lang="fr-CA" sz="1600" dirty="0" smtClean="0">
                <a:solidFill>
                  <a:srgbClr val="FFC000"/>
                </a:solidFill>
              </a:rPr>
              <a:t>méthyl</a:t>
            </a:r>
            <a:r>
              <a:rPr lang="fr-CA" sz="1600" dirty="0" smtClean="0"/>
              <a:t> gréfé en N1 </a:t>
            </a:r>
            <a:endParaRPr lang="fr-FR" sz="1600" dirty="0" smtClean="0"/>
          </a:p>
          <a:p>
            <a:pPr>
              <a:lnSpc>
                <a:spcPct val="150000"/>
              </a:lnSpc>
            </a:pPr>
            <a:r>
              <a:rPr lang="fr-CA" sz="1600" dirty="0" smtClean="0"/>
              <a:t>Métabolisation : </a:t>
            </a:r>
            <a:r>
              <a:rPr lang="fr-CA" sz="1600" dirty="0" smtClean="0">
                <a:solidFill>
                  <a:srgbClr val="FFC000"/>
                </a:solidFill>
              </a:rPr>
              <a:t>N-déméthylation</a:t>
            </a:r>
            <a:r>
              <a:rPr lang="fr-CA" sz="1600" dirty="0" smtClean="0"/>
              <a:t>  →  métabolites </a:t>
            </a:r>
            <a:r>
              <a:rPr lang="fr-CA" sz="1600" dirty="0" smtClean="0">
                <a:solidFill>
                  <a:srgbClr val="FFC000"/>
                </a:solidFill>
              </a:rPr>
              <a:t>diazocopulables</a:t>
            </a:r>
            <a:r>
              <a:rPr lang="fr-CA" sz="1600" dirty="0" smtClean="0"/>
              <a:t> donc </a:t>
            </a:r>
            <a:r>
              <a:rPr lang="fr-CA" sz="1600" dirty="0" smtClean="0">
                <a:solidFill>
                  <a:srgbClr val="FFC000"/>
                </a:solidFill>
              </a:rPr>
              <a:t>détectables</a:t>
            </a:r>
            <a:r>
              <a:rPr lang="fr-CA" sz="1600" dirty="0" smtClean="0"/>
              <a:t> </a:t>
            </a:r>
            <a:endParaRPr lang="fr-FR" sz="1600" dirty="0" smtClean="0"/>
          </a:p>
          <a:p>
            <a:pPr>
              <a:lnSpc>
                <a:spcPct val="150000"/>
              </a:lnSpc>
            </a:pPr>
            <a:r>
              <a:rPr lang="fr-CA" b="1" dirty="0" smtClean="0"/>
              <a:t> 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CA" dirty="0" smtClean="0"/>
              <a:t> </a:t>
            </a:r>
            <a:endParaRPr lang="fr-FR" dirty="0" smtClean="0"/>
          </a:p>
        </p:txBody>
      </p:sp>
      <p:pic>
        <p:nvPicPr>
          <p:cNvPr id="17" name="Image 16" descr="Photos-0030.jpg"/>
          <p:cNvPicPr/>
          <p:nvPr/>
        </p:nvPicPr>
        <p:blipFill>
          <a:blip r:embed="rId2" cstate="print">
            <a:lum bright="20000" contrast="40000"/>
          </a:blip>
          <a:stretch>
            <a:fillRect/>
          </a:stretch>
        </p:blipFill>
        <p:spPr>
          <a:xfrm>
            <a:off x="6215074" y="3857628"/>
            <a:ext cx="2269663" cy="1826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à coins arrondis 15"/>
          <p:cNvSpPr/>
          <p:nvPr/>
        </p:nvSpPr>
        <p:spPr>
          <a:xfrm>
            <a:off x="175904" y="1628800"/>
            <a:ext cx="8572560" cy="4714908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 lvl="0"/>
            <a:r>
              <a:rPr lang="fr-CA" sz="2800" b="1" dirty="0" smtClean="0">
                <a:solidFill>
                  <a:srgbClr val="FFC000"/>
                </a:solidFill>
              </a:rPr>
              <a:t>3 – Analyse chromatographique :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CA" dirty="0" smtClean="0"/>
              <a:t>   Subsutance  ( imipramine)  →  plusieurs métabolites  →  chromatogramme complexe,</a:t>
            </a:r>
          </a:p>
          <a:p>
            <a:endParaRPr lang="fr-CA" dirty="0" smtClean="0"/>
          </a:p>
          <a:p>
            <a:pPr>
              <a:buFont typeface="Wingdings" pitchFamily="2" charset="2"/>
              <a:buChar char="Ø"/>
            </a:pPr>
            <a:r>
              <a:rPr lang="fr-CA" dirty="0" smtClean="0"/>
              <a:t>En cas d’absorption massive lors d’une intoxication aigue, on trouve :</a:t>
            </a:r>
          </a:p>
          <a:p>
            <a:endParaRPr lang="fr-CA" dirty="0" smtClean="0"/>
          </a:p>
          <a:p>
            <a:pPr>
              <a:buFont typeface="Arial" pitchFamily="34" charset="0"/>
              <a:buChar char="•"/>
            </a:pPr>
            <a:r>
              <a:rPr lang="fr-CA" dirty="0" smtClean="0"/>
              <a:t>     un spot →  produit absorbé  </a:t>
            </a:r>
          </a:p>
          <a:p>
            <a:pPr>
              <a:buFont typeface="Arial" pitchFamily="34" charset="0"/>
              <a:buChar char="•"/>
            </a:pPr>
            <a:r>
              <a:rPr lang="fr-CA" dirty="0" smtClean="0"/>
              <a:t>     une série de taches d’intensité variable → divers métabolites.</a:t>
            </a:r>
            <a:endParaRPr lang="fr-FR" dirty="0" smtClean="0"/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Remarque :</a:t>
            </a:r>
          </a:p>
          <a:p>
            <a:r>
              <a:rPr lang="fr-CA" dirty="0" smtClean="0"/>
              <a:t>les </a:t>
            </a:r>
            <a:r>
              <a:rPr lang="fr-CA" u="sng" dirty="0" smtClean="0"/>
              <a:t>liquides d’aspiration </a:t>
            </a:r>
            <a:r>
              <a:rPr lang="fr-CA" dirty="0" smtClean="0"/>
              <a:t>ou de </a:t>
            </a:r>
            <a:r>
              <a:rPr lang="fr-CA" u="sng" dirty="0" smtClean="0"/>
              <a:t>lavage gastrique </a:t>
            </a:r>
            <a:r>
              <a:rPr lang="fr-CA" dirty="0" smtClean="0"/>
              <a:t>presentent pour l’identification un </a:t>
            </a:r>
            <a:r>
              <a:rPr lang="fr-CA" dirty="0" smtClean="0">
                <a:solidFill>
                  <a:srgbClr val="FFC000"/>
                </a:solidFill>
              </a:rPr>
              <a:t>avantage</a:t>
            </a:r>
            <a:r>
              <a:rPr lang="fr-CA" dirty="0" smtClean="0"/>
              <a:t> considérable puiqui’ils  renferment le composé absorbé </a:t>
            </a:r>
            <a:r>
              <a:rPr lang="fr-CA" dirty="0" smtClean="0">
                <a:solidFill>
                  <a:srgbClr val="FFC000"/>
                </a:solidFill>
              </a:rPr>
              <a:t>non métabolisé</a:t>
            </a:r>
            <a:r>
              <a:rPr lang="fr-CA" dirty="0" smtClean="0"/>
              <a:t>.</a:t>
            </a:r>
            <a:endParaRPr lang="fr-FR" dirty="0" smtClean="0"/>
          </a:p>
          <a:p>
            <a:r>
              <a:rPr lang="fr-CA" sz="2800" dirty="0" smtClean="0"/>
              <a:t> </a:t>
            </a:r>
            <a:endParaRPr lang="fr-FR" sz="2800" dirty="0" smtClean="0"/>
          </a:p>
          <a:p>
            <a:pPr lvl="0"/>
            <a:endParaRPr lang="fr-FR" sz="2800" dirty="0" smtClean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fr-CA" dirty="0" smtClean="0"/>
              <a:t> </a:t>
            </a:r>
            <a:endParaRPr lang="fr-FR" dirty="0" smtClean="0"/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00D1-8A57-49E9-BDC5-1905C9D0E786}" type="datetime9">
              <a:rPr lang="fr-FR" smtClean="0"/>
              <a:pPr/>
              <a:t>10/01/2021 22:12:30</a:t>
            </a:fld>
            <a:endParaRPr lang="fr-FR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33</a:t>
            </a:fld>
            <a:endParaRPr lang="fr-FR" dirty="0"/>
          </a:p>
        </p:txBody>
      </p:sp>
      <p:pic>
        <p:nvPicPr>
          <p:cNvPr id="20" name="Image 19" descr="Photos-0003.jpg"/>
          <p:cNvPicPr>
            <a:picLocks noChangeAspect="1"/>
          </p:cNvPicPr>
          <p:nvPr/>
        </p:nvPicPr>
        <p:blipFill>
          <a:blip r:embed="rId3" cstate="print"/>
          <a:srcRect l="5468" r="77345" b="16666"/>
          <a:stretch>
            <a:fillRect/>
          </a:stretch>
        </p:blipFill>
        <p:spPr>
          <a:xfrm>
            <a:off x="7956376" y="2708920"/>
            <a:ext cx="809034" cy="2941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2357430"/>
            <a:ext cx="8501122" cy="1714512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sz="6000" b="1" dirty="0" smtClean="0">
                <a:latin typeface="Times New Roman" pitchFamily="18" charset="0"/>
                <a:cs typeface="Times New Roman" pitchFamily="18" charset="0"/>
              </a:rPr>
              <a:t>M E R C I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20C8-B46C-48AB-8D0C-4BF973958F1F}" type="datetime9">
              <a:rPr lang="fr-FR" smtClean="0"/>
              <a:pPr/>
              <a:t>10/01/2021 22:12:30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34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523220"/>
            <a:chOff x="6890025" y="6335933"/>
            <a:chExt cx="2039693" cy="523220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  O  X  I  C  O  L  O  G  I  E</a:t>
              </a:r>
              <a:endParaRPr lang="fr-FR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I-      INTRODUCTION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85720" y="642918"/>
            <a:ext cx="1428760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C’est quoi ?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857356" y="642918"/>
            <a:ext cx="1428760" cy="357190"/>
          </a:xfrm>
          <a:prstGeom prst="roundRect">
            <a:avLst>
              <a:gd name="adj" fmla="val 24862"/>
            </a:avLst>
          </a:prstGeom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Pourquoi ?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57158" y="1856794"/>
            <a:ext cx="8358246" cy="150019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généralement  :  processus de </a:t>
            </a:r>
            <a:r>
              <a:rPr lang="fr-FR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détoxification  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(↓ de la toxicité )</a:t>
            </a:r>
          </a:p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Dans certains cas :   métabolites plus toxiques : </a:t>
            </a:r>
            <a:r>
              <a:rPr lang="fr-FR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bioactivation                         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( ↑ de la toxicité )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857356" y="642918"/>
            <a:ext cx="1428760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Pourquoi ?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3347864" y="642918"/>
            <a:ext cx="1428760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Comment ?</a:t>
            </a:r>
            <a:endParaRPr lang="fr-FR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57158" y="3933056"/>
            <a:ext cx="8358246" cy="164307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Ø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des réactions de </a:t>
            </a:r>
            <a:r>
              <a:rPr lang="fr-FR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dégradation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ou de </a:t>
            </a:r>
            <a:r>
              <a:rPr lang="fr-FR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fonctionnalisation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fr-FR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phase I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oxydation, réduction et hydrolyse.</a:t>
            </a:r>
          </a:p>
          <a:p>
            <a:pPr lvl="0">
              <a:buFont typeface="Wingdings" pitchFamily="2" charset="2"/>
              <a:buChar char="Ø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des réactions de </a:t>
            </a:r>
            <a:r>
              <a:rPr lang="fr-FR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conjugaison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fr-FR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phase II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Glucuro</a:t>
            </a:r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/glutathion/</a:t>
            </a:r>
            <a:r>
              <a:rPr lang="fr-FR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sulfo</a:t>
            </a:r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fr-FR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Acétyl</a:t>
            </a:r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fr-FR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Méthyl</a:t>
            </a:r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conjugaison.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1F76-DACC-4154-8953-7811AF559FD9}" type="datetime9">
              <a:rPr lang="fr-FR" smtClean="0">
                <a:latin typeface="Times New Roman" pitchFamily="18" charset="0"/>
                <a:cs typeface="Times New Roman" pitchFamily="18" charset="0"/>
              </a:rPr>
              <a:pPr/>
              <a:t>10/01/2021 22:12:30</a:t>
            </a:fld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523220"/>
            <a:chOff x="6890025" y="6335933"/>
            <a:chExt cx="2039693" cy="523220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  O  X  I  C  O  L  O  G  I  E</a:t>
              </a:r>
              <a:endParaRPr lang="fr-FR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defRPr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II-      SITES DE BIOTRANSFORMATION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500034" y="642918"/>
            <a:ext cx="1428760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Organe ? </a:t>
            </a:r>
            <a:endParaRPr lang="fr-FR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71472" y="1142984"/>
            <a:ext cx="8143932" cy="257176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Ø"/>
            </a:pP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Foie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(+++) :</a:t>
            </a: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flux sanguin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très important :  le foie reçoit environ 1,5 litres/min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grand nombre d'enzymes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de la biotransformation  surtout le cytochrome P450.</a:t>
            </a:r>
          </a:p>
          <a:p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Autres 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reins, tractus gastro-intestinal, peau ,  poumons, moelle osseuse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00034" y="642918"/>
            <a:ext cx="1428760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Organe ? </a:t>
            </a:r>
            <a:endParaRPr lang="fr-FR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00034" y="642918"/>
            <a:ext cx="1428760" cy="357190"/>
          </a:xfrm>
          <a:prstGeom prst="roundRect">
            <a:avLst>
              <a:gd name="adj" fmla="val 24862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Organe ? </a:t>
            </a:r>
            <a:endParaRPr lang="fr-FR" b="1" i="1" dirty="0" smtClean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2143108" y="642918"/>
            <a:ext cx="2214578" cy="357190"/>
          </a:xfrm>
          <a:prstGeom prst="roundRect">
            <a:avLst>
              <a:gd name="adj" fmla="val 24862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 niveau cellulaire</a:t>
            </a:r>
            <a:endParaRPr lang="fr-FR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28596" y="3929066"/>
            <a:ext cx="5572164" cy="235745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Réticulum Endoplasmique</a:t>
            </a:r>
            <a:r>
              <a:rPr lang="fr-FR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(RE)   +      </a:t>
            </a:r>
            <a:r>
              <a:rPr lang="fr-FR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cytosol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autres : mitochondries, l'enveloppe nucléaire et la membrane cytoplasmique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Réticulum Endoplasmique              +        cytosol </a:t>
            </a:r>
          </a:p>
          <a:p>
            <a:pPr lvl="0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phase I                                                       phase II</a:t>
            </a:r>
          </a:p>
          <a:p>
            <a:pPr lvl="1"/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Image 15"/>
          <p:cNvPicPr/>
          <p:nvPr/>
        </p:nvPicPr>
        <p:blipFill>
          <a:blip r:embed="rId2" cstate="print"/>
          <a:srcRect r="62207" b="48649"/>
          <a:stretch>
            <a:fillRect/>
          </a:stretch>
        </p:blipFill>
        <p:spPr bwMode="auto">
          <a:xfrm>
            <a:off x="6215074" y="3714752"/>
            <a:ext cx="2571768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 16" descr="Li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6929" y="2336344"/>
            <a:ext cx="1285884" cy="921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0F29-CE3F-487F-8807-AA95062483C7}" type="datetime9">
              <a:rPr lang="fr-FR" smtClean="0">
                <a:latin typeface="Times New Roman" pitchFamily="18" charset="0"/>
                <a:cs typeface="Times New Roman" pitchFamily="18" charset="0"/>
              </a:rPr>
              <a:pPr/>
              <a:t>10/01/2021 22:12:30</a:t>
            </a:fld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b="1" dirty="0" smtClean="0"/>
              <a:t>III- REACTIONS DE BIOTRANSFORMATION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b="1" dirty="0" smtClean="0"/>
              <a:t>A-  REACTIONS DE PHASE I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357554" y="642918"/>
            <a:ext cx="428628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1 – Catalysées par des enzymes microsomiales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3382634" y="1127594"/>
            <a:ext cx="464575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2 – Catalysées par des enzymes non  microsomiales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357554" y="1142984"/>
            <a:ext cx="2286016" cy="428628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1 - OXYDATION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5857884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b="1" dirty="0" smtClean="0"/>
              <a:t>B-  REACTIONS DE PHASE II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267005" y="1643050"/>
            <a:ext cx="8501122" cy="4929222"/>
          </a:xfrm>
          <a:prstGeom prst="roundRect">
            <a:avLst>
              <a:gd name="adj" fmla="val 647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fr-FR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fr-FR" sz="2000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fr-FR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fr-FR" sz="2000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a- Oxydation par le système monooxygénasique dépendant du </a:t>
            </a:r>
            <a:r>
              <a:rPr lang="fr-FR" sz="20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cytochrome P450</a:t>
            </a:r>
            <a:r>
              <a:rPr lang="fr-FR" sz="2000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/>
            <a:endParaRPr lang="fr-FR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20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Historique :</a:t>
            </a:r>
            <a:endParaRPr lang="fr-FR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1955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: découverte d’un pigment capable de fixer une molécule d’oxyde de carbone    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          dans les microsomes de foie de rat. </a:t>
            </a:r>
          </a:p>
          <a:p>
            <a:endParaRPr lang="fr-FR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1958  </a:t>
            </a:r>
            <a:r>
              <a:rPr lang="fr-FR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(Garfinkel et Klingenberg ) l’absorbance est</a:t>
            </a:r>
            <a:r>
              <a:rPr lang="fr-F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fr-FR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450 nm</a:t>
            </a:r>
          </a:p>
          <a:p>
            <a:r>
              <a:rPr lang="fr-FR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→ dénomination actuelle de cytochrome P450 </a:t>
            </a:r>
          </a:p>
          <a:p>
            <a:endParaRPr lang="fr-FR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1962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(Omura et Sato )  démonstration de la nature hémoprotéique de ce pigment.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2124137" y="5229200"/>
            <a:ext cx="5572164" cy="1693307"/>
            <a:chOff x="1571604" y="4533917"/>
            <a:chExt cx="5572164" cy="1693307"/>
          </a:xfrm>
        </p:grpSpPr>
        <p:pic>
          <p:nvPicPr>
            <p:cNvPr id="16" name="Image 15" descr="Sato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2142" y="4643446"/>
              <a:ext cx="1428750" cy="13049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Image 16" descr="Omura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1614" y="4533917"/>
              <a:ext cx="1428750" cy="13239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ZoneTexte 17"/>
            <p:cNvSpPr txBox="1"/>
            <p:nvPr/>
          </p:nvSpPr>
          <p:spPr>
            <a:xfrm>
              <a:off x="1571604" y="5857892"/>
              <a:ext cx="5572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Tsuneo Omura                                                      Ryo Sato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B7AC-0AA4-4667-B657-74900688D7B4}" type="datetime9">
              <a:rPr lang="fr-FR" smtClean="0"/>
              <a:pPr/>
              <a:t>10/01/2021 22:12:30</a:t>
            </a:fld>
            <a:endParaRPr lang="fr-FR" dirty="0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grpSp>
        <p:nvGrpSpPr>
          <p:cNvPr id="2" name="Groupe 285"/>
          <p:cNvGrpSpPr/>
          <p:nvPr/>
        </p:nvGrpSpPr>
        <p:grpSpPr>
          <a:xfrm>
            <a:off x="6890025" y="6335933"/>
            <a:ext cx="2039693" cy="307777"/>
            <a:chOff x="6890025" y="6335933"/>
            <a:chExt cx="2039693" cy="307777"/>
          </a:xfrm>
        </p:grpSpPr>
        <p:sp>
          <p:nvSpPr>
            <p:cNvPr id="28" name="Rectangle 27"/>
            <p:cNvSpPr/>
            <p:nvPr/>
          </p:nvSpPr>
          <p:spPr>
            <a:xfrm>
              <a:off x="6890025" y="6335933"/>
              <a:ext cx="2039693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14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ndara" pitchFamily="34" charset="0"/>
                </a:rPr>
                <a:t>T  O  X  I  C  O  L  O  G  I  E</a:t>
              </a:r>
              <a:endParaRPr lang="fr-FR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29454" y="6357958"/>
              <a:ext cx="2000264" cy="285752"/>
            </a:xfrm>
            <a:prstGeom prst="rect">
              <a:avLst/>
            </a:prstGeom>
            <a:solidFill>
              <a:schemeClr val="tx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b="1" dirty="0" smtClean="0"/>
              <a:t>III- REACTIONS DE BIOTRANSFORMATION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b="1" dirty="0" smtClean="0"/>
              <a:t>A-  REACTIONS DE PHASE I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357554" y="642918"/>
            <a:ext cx="428628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1 – catalysés par des enzymes microsomiales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357554" y="1071546"/>
            <a:ext cx="2286016" cy="428628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1 - OXYDATION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85720" y="1643050"/>
            <a:ext cx="8643998" cy="4929222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 lvl="0"/>
            <a:r>
              <a:rPr lang="fr-FR" u="sng" dirty="0" smtClean="0"/>
              <a:t>a- Oxydation par le système monooxygénasique dépendant du </a:t>
            </a:r>
            <a:r>
              <a:rPr lang="fr-FR" b="1" u="sng" dirty="0" smtClean="0">
                <a:solidFill>
                  <a:srgbClr val="FFC000"/>
                </a:solidFill>
              </a:rPr>
              <a:t>cytochrome P450</a:t>
            </a:r>
            <a:r>
              <a:rPr lang="fr-FR" i="1" u="sng" dirty="0" smtClean="0">
                <a:solidFill>
                  <a:srgbClr val="FFC000"/>
                </a:solidFill>
              </a:rPr>
              <a:t> :</a:t>
            </a:r>
          </a:p>
          <a:p>
            <a:pPr lvl="0"/>
            <a:endParaRPr lang="fr-FR" b="1" u="sng" dirty="0" smtClean="0"/>
          </a:p>
          <a:p>
            <a:pPr lvl="0"/>
            <a:r>
              <a:rPr lang="fr-FR" b="1" u="sng" dirty="0" smtClean="0">
                <a:solidFill>
                  <a:srgbClr val="FFC000"/>
                </a:solidFill>
              </a:rPr>
              <a:t>Structure :</a:t>
            </a:r>
            <a:endParaRPr lang="fr-FR" dirty="0" smtClean="0">
              <a:solidFill>
                <a:srgbClr val="FFC000"/>
              </a:solidFill>
            </a:endParaRP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                                  Hémoprotéines </a:t>
            </a:r>
          </a:p>
          <a:p>
            <a:pPr lvl="0"/>
            <a:r>
              <a:rPr lang="fr-FR" dirty="0" smtClean="0"/>
              <a:t>                   </a:t>
            </a:r>
          </a:p>
          <a:p>
            <a:pPr lvl="0"/>
            <a:r>
              <a:rPr lang="fr-FR" dirty="0" smtClean="0"/>
              <a:t>                     </a:t>
            </a:r>
            <a:r>
              <a:rPr lang="fr-FR" b="1" dirty="0" smtClean="0">
                <a:solidFill>
                  <a:srgbClr val="00B0F0"/>
                </a:solidFill>
              </a:rPr>
              <a:t>hème</a:t>
            </a:r>
            <a:r>
              <a:rPr lang="fr-FR" dirty="0" smtClean="0"/>
              <a:t>               +                      </a:t>
            </a:r>
            <a:r>
              <a:rPr lang="fr-FR" b="1" dirty="0" smtClean="0">
                <a:solidFill>
                  <a:srgbClr val="FF0000"/>
                </a:solidFill>
              </a:rPr>
              <a:t>protéine</a:t>
            </a:r>
          </a:p>
          <a:p>
            <a:pPr lvl="0"/>
            <a:r>
              <a:rPr lang="fr-FR" dirty="0" smtClean="0"/>
              <a:t>                                                                      Apoprotéine </a:t>
            </a:r>
          </a:p>
          <a:p>
            <a:r>
              <a:rPr lang="fr-FR" dirty="0" smtClean="0"/>
              <a:t> protoporphyrineIX    +     fer                        </a:t>
            </a:r>
            <a:r>
              <a:rPr lang="fr-FR" sz="1200" dirty="0" smtClean="0"/>
              <a:t>(45à 55 KDA) 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                                    Fe</a:t>
            </a:r>
            <a:r>
              <a:rPr lang="fr-FR" sz="900" dirty="0" smtClean="0"/>
              <a:t>++</a:t>
            </a:r>
            <a:r>
              <a:rPr lang="fr-FR" dirty="0" smtClean="0"/>
              <a:t>   ↔ Fe</a:t>
            </a:r>
            <a:r>
              <a:rPr lang="fr-FR" sz="1000" dirty="0" smtClean="0"/>
              <a:t>+++</a:t>
            </a:r>
          </a:p>
          <a:p>
            <a:pPr lvl="0"/>
            <a:r>
              <a:rPr lang="fr-FR" dirty="0" smtClean="0"/>
              <a:t>                                   oxydoréduction      classification </a:t>
            </a:r>
          </a:p>
          <a:p>
            <a:pPr lvl="0"/>
            <a:r>
              <a:rPr lang="fr-FR" dirty="0" smtClean="0"/>
              <a:t>                                                                  des cytochromes</a:t>
            </a:r>
          </a:p>
          <a:p>
            <a:pPr lvl="0">
              <a:buFont typeface="Wingdings" pitchFamily="2" charset="2"/>
              <a:buChar char="Ø"/>
            </a:pPr>
            <a:endParaRPr lang="fr-FR" dirty="0" smtClean="0"/>
          </a:p>
          <a:p>
            <a:pPr lvl="0"/>
            <a:r>
              <a:rPr lang="fr-FR" dirty="0" smtClean="0"/>
              <a:t>                               λ absorption = </a:t>
            </a:r>
            <a:r>
              <a:rPr lang="fr-FR" b="1" dirty="0" smtClean="0">
                <a:solidFill>
                  <a:srgbClr val="FFC000"/>
                </a:solidFill>
              </a:rPr>
              <a:t>450 nm</a:t>
            </a:r>
          </a:p>
          <a:p>
            <a:r>
              <a:rPr lang="fr-FR" dirty="0" smtClean="0"/>
              <a:t> </a:t>
            </a:r>
          </a:p>
          <a:p>
            <a:r>
              <a:rPr lang="fr-FR" dirty="0" smtClean="0"/>
              <a:t> </a:t>
            </a:r>
          </a:p>
          <a:p>
            <a:r>
              <a:rPr lang="fr-FR" dirty="0" smtClean="0"/>
              <a:t> </a:t>
            </a:r>
          </a:p>
          <a:p>
            <a:pPr lvl="0"/>
            <a:endParaRPr lang="fr-FR" b="1" u="sng" dirty="0" smtClean="0"/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5" name="Accolade fermante 14"/>
          <p:cNvSpPr/>
          <p:nvPr/>
        </p:nvSpPr>
        <p:spPr>
          <a:xfrm rot="5400000">
            <a:off x="2750331" y="2821777"/>
            <a:ext cx="500066" cy="5143536"/>
          </a:xfrm>
          <a:prstGeom prst="rightBrace">
            <a:avLst>
              <a:gd name="adj1" fmla="val 8333"/>
              <a:gd name="adj2" fmla="val 50451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7" name="Connecteur droit avec flèche 16"/>
          <p:cNvCxnSpPr/>
          <p:nvPr/>
        </p:nvCxnSpPr>
        <p:spPr>
          <a:xfrm rot="10800000" flipV="1">
            <a:off x="2071670" y="3214686"/>
            <a:ext cx="357190" cy="21431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640496" y="3143248"/>
            <a:ext cx="360000" cy="2160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4643438" y="4282322"/>
            <a:ext cx="0" cy="5040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10800000" flipV="1">
            <a:off x="1285852" y="3714752"/>
            <a:ext cx="500066" cy="28575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143108" y="3714752"/>
            <a:ext cx="571504" cy="28575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5400000">
            <a:off x="2786050" y="4429132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643182"/>
            <a:ext cx="2800351" cy="173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500570"/>
            <a:ext cx="2743206" cy="1828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Rectangle à coins arrondis 31"/>
          <p:cNvSpPr/>
          <p:nvPr/>
        </p:nvSpPr>
        <p:spPr>
          <a:xfrm>
            <a:off x="357158" y="3143248"/>
            <a:ext cx="5286412" cy="3214710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 lvl="0"/>
            <a:endParaRPr lang="fr-FR" dirty="0" smtClean="0"/>
          </a:p>
          <a:p>
            <a:pPr lvl="0"/>
            <a:r>
              <a:rPr lang="fr-FR" dirty="0" smtClean="0"/>
              <a:t>2 éléments indispensables :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NADPH cyp450 réductase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Phospholipidescyp450 (de la membrane du RE)     </a:t>
            </a:r>
          </a:p>
          <a:p>
            <a:r>
              <a:rPr lang="fr-FR" dirty="0" smtClean="0"/>
              <a:t>    →  cohésion entre la Mono-oxygénase et la    </a:t>
            </a:r>
          </a:p>
          <a:p>
            <a:r>
              <a:rPr lang="fr-FR" dirty="0" smtClean="0"/>
              <a:t>          réductase</a:t>
            </a:r>
          </a:p>
          <a:p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33" name="Image 32"/>
          <p:cNvPicPr/>
          <p:nvPr/>
        </p:nvPicPr>
        <p:blipFill>
          <a:blip r:embed="rId4" cstate="print"/>
          <a:srcRect l="4189" t="52853" r="38827"/>
          <a:stretch>
            <a:fillRect/>
          </a:stretch>
        </p:blipFill>
        <p:spPr bwMode="auto">
          <a:xfrm>
            <a:off x="285720" y="2204864"/>
            <a:ext cx="5214974" cy="4224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C3C3-3848-4696-9E28-9990161CF17E}" type="datetime9">
              <a:rPr lang="fr-FR" smtClean="0"/>
              <a:pPr/>
              <a:t>10/01/2021 22:12:30</a:t>
            </a:fld>
            <a:endParaRPr lang="fr-FR" dirty="0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348880"/>
            <a:ext cx="3214709" cy="400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 animBg="1"/>
      <p:bldP spid="15" grpId="0" animBg="1"/>
      <p:bldP spid="32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b="1" dirty="0" smtClean="0"/>
              <a:t>III- REACTIONS DE BIOTRANSFORMATION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b="1" dirty="0" smtClean="0"/>
              <a:t>A-  REACTIONS DE PHASE I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357554" y="642918"/>
            <a:ext cx="428628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1 – catalysés par des enzymes microsomiales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357554" y="1071546"/>
            <a:ext cx="2286016" cy="428628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1 - OXYDATION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85720" y="1643050"/>
            <a:ext cx="8643998" cy="4929222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 lvl="0"/>
            <a:r>
              <a:rPr lang="fr-FR" u="sng" dirty="0" smtClean="0"/>
              <a:t>a- Oxydation par le système monooxygénasique dépendant du </a:t>
            </a:r>
            <a:r>
              <a:rPr lang="fr-FR" b="1" u="sng" dirty="0" smtClean="0">
                <a:solidFill>
                  <a:srgbClr val="FFC000"/>
                </a:solidFill>
              </a:rPr>
              <a:t>cytochrome P450</a:t>
            </a:r>
            <a:r>
              <a:rPr lang="fr-FR" i="1" u="sng" dirty="0" smtClean="0">
                <a:solidFill>
                  <a:srgbClr val="FFC000"/>
                </a:solidFill>
              </a:rPr>
              <a:t> :</a:t>
            </a:r>
          </a:p>
          <a:p>
            <a:pPr lvl="0"/>
            <a:endParaRPr lang="fr-FR" b="1" u="sng" dirty="0" smtClean="0"/>
          </a:p>
          <a:p>
            <a:pPr lvl="0"/>
            <a:r>
              <a:rPr lang="fr-FR" b="1" u="sng" dirty="0" smtClean="0">
                <a:solidFill>
                  <a:srgbClr val="FFC000"/>
                </a:solidFill>
              </a:rPr>
              <a:t>Localisation :</a:t>
            </a:r>
          </a:p>
          <a:p>
            <a:pPr lvl="0"/>
            <a:endParaRPr lang="fr-FR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Tissus:   foie +++          placenta  +/-      absent : GR et Muscle</a:t>
            </a:r>
          </a:p>
          <a:p>
            <a:endParaRPr lang="fr-FR" dirty="0" smtClean="0"/>
          </a:p>
          <a:p>
            <a:pPr lvl="0">
              <a:buFont typeface="Wingdings" pitchFamily="2" charset="2"/>
              <a:buChar char="Ø"/>
            </a:pPr>
            <a:r>
              <a:rPr lang="fr-FR" dirty="0" smtClean="0"/>
              <a:t> cellule : la face externe de la membrane du Réticulum endoplasmique</a:t>
            </a:r>
          </a:p>
          <a:p>
            <a:r>
              <a:rPr lang="fr-FR" dirty="0" smtClean="0"/>
              <a:t>  </a:t>
            </a:r>
          </a:p>
          <a:p>
            <a:r>
              <a:rPr lang="fr-FR" dirty="0" smtClean="0"/>
              <a:t> </a:t>
            </a:r>
          </a:p>
          <a:p>
            <a:pPr lvl="0"/>
            <a:endParaRPr lang="fr-FR" b="1" u="sng" dirty="0" smtClean="0"/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22" name="Image 21"/>
          <p:cNvPicPr/>
          <p:nvPr/>
        </p:nvPicPr>
        <p:blipFill>
          <a:blip r:embed="rId2" cstate="print"/>
          <a:srcRect b="48649"/>
          <a:stretch>
            <a:fillRect/>
          </a:stretch>
        </p:blipFill>
        <p:spPr bwMode="auto">
          <a:xfrm>
            <a:off x="714348" y="4000504"/>
            <a:ext cx="7286676" cy="218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38C2-6B80-424A-AA78-FF3AC4C0A70E}" type="datetime9">
              <a:rPr lang="fr-FR" smtClean="0"/>
              <a:pPr/>
              <a:t>10/01/2021 22:12:30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20" y="84292"/>
            <a:ext cx="8979851" cy="668237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cmpd="dbl"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85720" y="214290"/>
            <a:ext cx="8501122" cy="357190"/>
          </a:xfrm>
          <a:prstGeom prst="roundRect">
            <a:avLst>
              <a:gd name="adj" fmla="val 2486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b="1" dirty="0" smtClean="0"/>
              <a:t>III- REACTIONS DE BIOTRANSFORMATION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5720" y="642918"/>
            <a:ext cx="2928958" cy="357190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b="1" dirty="0" smtClean="0"/>
              <a:t>A-  REACTIONS DE PHASE I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357554" y="642918"/>
            <a:ext cx="4286280" cy="357190"/>
          </a:xfrm>
          <a:prstGeom prst="roundRect">
            <a:avLst>
              <a:gd name="adj" fmla="val 24862"/>
            </a:avLst>
          </a:prstGeom>
          <a:solidFill>
            <a:schemeClr val="tx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1 – catalysés par des enzymes microsomiales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357554" y="1071546"/>
            <a:ext cx="2286016" cy="428628"/>
          </a:xfrm>
          <a:prstGeom prst="roundRect">
            <a:avLst>
              <a:gd name="adj" fmla="val 2486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066800" lvl="1" indent="-609600">
              <a:defRPr/>
            </a:pPr>
            <a:r>
              <a:rPr lang="fr-FR" sz="1600" b="1" dirty="0" smtClean="0">
                <a:solidFill>
                  <a:schemeClr val="bg1"/>
                </a:solidFill>
              </a:rPr>
              <a:t>1 - OXYDATION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85720" y="1643050"/>
            <a:ext cx="8643998" cy="4929222"/>
          </a:xfrm>
          <a:prstGeom prst="roundRect">
            <a:avLst>
              <a:gd name="adj" fmla="val 6216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 lvl="0"/>
            <a:r>
              <a:rPr lang="fr-FR" u="sng" dirty="0" smtClean="0"/>
              <a:t>a- Oxydation par le système monooxygénasique dépendant du </a:t>
            </a:r>
            <a:r>
              <a:rPr lang="fr-FR" b="1" u="sng" dirty="0" smtClean="0">
                <a:solidFill>
                  <a:srgbClr val="FFC000"/>
                </a:solidFill>
              </a:rPr>
              <a:t>cytochrome P450</a:t>
            </a:r>
            <a:r>
              <a:rPr lang="fr-FR" i="1" u="sng" dirty="0" smtClean="0">
                <a:solidFill>
                  <a:srgbClr val="FFC000"/>
                </a:solidFill>
              </a:rPr>
              <a:t> :</a:t>
            </a:r>
          </a:p>
          <a:p>
            <a:pPr lvl="0"/>
            <a:endParaRPr lang="fr-FR" b="1" u="sng" dirty="0" smtClean="0"/>
          </a:p>
          <a:p>
            <a:pPr lvl="0"/>
            <a:r>
              <a:rPr lang="fr-FR" b="1" u="sng" dirty="0" smtClean="0">
                <a:solidFill>
                  <a:srgbClr val="FFC000"/>
                </a:solidFill>
              </a:rPr>
              <a:t>Mécanisme d’action  :</a:t>
            </a:r>
          </a:p>
          <a:p>
            <a:r>
              <a:rPr lang="fr-FR" dirty="0" smtClean="0"/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 smtClean="0"/>
              <a:t>Fe+++ (cytochrome P450) + substrat</a:t>
            </a:r>
          </a:p>
          <a:p>
            <a:pPr marL="342900" lvl="0" indent="-342900"/>
            <a:endParaRPr lang="fr-FR" dirty="0" smtClean="0"/>
          </a:p>
          <a:p>
            <a:pPr marL="342900" lvl="0" indent="-342900"/>
            <a:endParaRPr lang="fr-FR" dirty="0" smtClean="0"/>
          </a:p>
          <a:p>
            <a:pPr marL="342900" lvl="0" indent="-342900"/>
            <a:r>
              <a:rPr lang="fr-FR" dirty="0" smtClean="0"/>
              <a:t>2.    NADPH                                   NADP</a:t>
            </a:r>
            <a:r>
              <a:rPr lang="fr-FR" sz="1200" dirty="0" smtClean="0"/>
              <a:t>+</a:t>
            </a:r>
            <a:r>
              <a:rPr lang="fr-FR" dirty="0" smtClean="0"/>
              <a:t>  +2H</a:t>
            </a:r>
            <a:r>
              <a:rPr lang="fr-FR" sz="1200" dirty="0" smtClean="0"/>
              <a:t>+</a:t>
            </a:r>
            <a:r>
              <a:rPr lang="fr-FR" dirty="0" smtClean="0"/>
              <a:t> +  2e-  </a:t>
            </a:r>
          </a:p>
          <a:p>
            <a:pPr marL="342900" lvl="0" indent="-342900"/>
            <a:r>
              <a:rPr lang="fr-FR" dirty="0" smtClean="0"/>
              <a:t>       Fe</a:t>
            </a:r>
            <a:r>
              <a:rPr lang="fr-FR" sz="1200" dirty="0" smtClean="0"/>
              <a:t>+++</a:t>
            </a:r>
            <a:r>
              <a:rPr lang="fr-FR" dirty="0" smtClean="0"/>
              <a:t>    + e-</a:t>
            </a:r>
            <a:r>
              <a:rPr lang="fr-FR" dirty="0" smtClean="0">
                <a:solidFill>
                  <a:srgbClr val="FFC000"/>
                </a:solidFill>
              </a:rPr>
              <a:t>(1</a:t>
            </a:r>
            <a:r>
              <a:rPr lang="fr-FR" baseline="30000" dirty="0" smtClean="0">
                <a:solidFill>
                  <a:srgbClr val="FFC000"/>
                </a:solidFill>
              </a:rPr>
              <a:t>er</a:t>
            </a:r>
            <a:r>
              <a:rPr lang="fr-FR" dirty="0" smtClean="0">
                <a:solidFill>
                  <a:srgbClr val="FFC000"/>
                </a:solidFill>
              </a:rPr>
              <a:t> )                                </a:t>
            </a:r>
            <a:r>
              <a:rPr lang="fr-FR" dirty="0" smtClean="0"/>
              <a:t>Fe</a:t>
            </a:r>
            <a:r>
              <a:rPr lang="fr-FR" sz="1200" dirty="0" smtClean="0"/>
              <a:t>++</a:t>
            </a:r>
          </a:p>
          <a:p>
            <a:pPr marL="342900" lvl="0" indent="-342900"/>
            <a:r>
              <a:rPr lang="fr-FR" dirty="0" smtClean="0"/>
              <a:t>(complexe cytochrome P450 ferreux et substrat)</a:t>
            </a:r>
          </a:p>
          <a:p>
            <a:pPr marL="342900" indent="-342900"/>
            <a:endParaRPr lang="fr-FR" dirty="0" smtClean="0"/>
          </a:p>
          <a:p>
            <a:pPr marL="342900" indent="-342900"/>
            <a:r>
              <a:rPr lang="fr-FR" dirty="0" smtClean="0"/>
              <a:t>3.     Fixation de  l'oxygène moléculaire </a:t>
            </a:r>
          </a:p>
          <a:p>
            <a:pPr marL="342900" indent="-342900"/>
            <a:r>
              <a:rPr lang="fr-FR" dirty="0" smtClean="0"/>
              <a:t>                                 ↓</a:t>
            </a:r>
          </a:p>
          <a:p>
            <a:pPr marL="342900" indent="-342900"/>
            <a:r>
              <a:rPr lang="fr-FR" dirty="0" smtClean="0"/>
              <a:t>               production du complexe</a:t>
            </a:r>
          </a:p>
          <a:p>
            <a:pPr marL="342900" indent="-342900"/>
            <a:r>
              <a:rPr lang="fr-FR" sz="2400" dirty="0" smtClean="0"/>
              <a:t>          </a:t>
            </a:r>
            <a:r>
              <a:rPr lang="fr-FR" sz="2400" b="1" dirty="0" smtClean="0">
                <a:solidFill>
                  <a:srgbClr val="FFC000"/>
                </a:solidFill>
              </a:rPr>
              <a:t>oxy</a:t>
            </a:r>
            <a:r>
              <a:rPr lang="fr-FR" sz="2400" b="1" dirty="0" smtClean="0">
                <a:solidFill>
                  <a:srgbClr val="FF0000"/>
                </a:solidFill>
              </a:rPr>
              <a:t>ferro</a:t>
            </a:r>
            <a:r>
              <a:rPr lang="fr-FR" sz="2400" b="1" dirty="0" smtClean="0">
                <a:solidFill>
                  <a:srgbClr val="00B0F0"/>
                </a:solidFill>
              </a:rPr>
              <a:t>cytochrome</a:t>
            </a:r>
            <a:r>
              <a:rPr lang="fr-FR" dirty="0" smtClean="0"/>
              <a:t>.</a:t>
            </a:r>
            <a:endParaRPr lang="fr-FR" b="1" u="sng" dirty="0" smtClean="0">
              <a:solidFill>
                <a:srgbClr val="FFC000"/>
              </a:solidFill>
            </a:endParaRPr>
          </a:p>
          <a:p>
            <a:pPr lvl="0"/>
            <a:endParaRPr lang="fr-FR" dirty="0" smtClean="0">
              <a:solidFill>
                <a:srgbClr val="FFC000"/>
              </a:solidFill>
            </a:endParaRPr>
          </a:p>
          <a:p>
            <a:r>
              <a:rPr lang="fr-FR" dirty="0" smtClean="0"/>
              <a:t> </a:t>
            </a:r>
          </a:p>
          <a:p>
            <a:r>
              <a:rPr lang="fr-FR" dirty="0" smtClean="0"/>
              <a:t> </a:t>
            </a:r>
          </a:p>
          <a:p>
            <a:pPr lvl="0"/>
            <a:endParaRPr lang="fr-FR" b="1" u="sng" dirty="0" smtClean="0"/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785918" y="3786190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285984" y="4143380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714480" y="3500438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CYP P450 réductase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143504" y="2143116"/>
            <a:ext cx="3571900" cy="4214842"/>
          </a:xfrm>
          <a:prstGeom prst="roundRect">
            <a:avLst>
              <a:gd name="adj" fmla="val 621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 anchorCtr="0"/>
          <a:lstStyle/>
          <a:p>
            <a:pPr lvl="0"/>
            <a:endParaRPr lang="fr-FR" dirty="0" smtClean="0"/>
          </a:p>
          <a:p>
            <a:r>
              <a:rPr lang="fr-FR" dirty="0" smtClean="0"/>
              <a:t> </a:t>
            </a:r>
          </a:p>
          <a:p>
            <a:pPr lvl="0"/>
            <a:endParaRPr lang="fr-FR" b="1" u="sng" dirty="0" smtClean="0"/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5429256" y="2428868"/>
            <a:ext cx="837334" cy="738194"/>
            <a:chOff x="1428728" y="2437118"/>
            <a:chExt cx="2000264" cy="1563386"/>
          </a:xfrm>
        </p:grpSpPr>
        <p:sp>
          <p:nvSpPr>
            <p:cNvPr id="27" name="Rectangle à coins arrondis 26"/>
            <p:cNvSpPr/>
            <p:nvPr/>
          </p:nvSpPr>
          <p:spPr>
            <a:xfrm>
              <a:off x="1428728" y="2857496"/>
              <a:ext cx="2000264" cy="114300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Ellipse 27"/>
            <p:cNvSpPr/>
            <p:nvPr/>
          </p:nvSpPr>
          <p:spPr>
            <a:xfrm>
              <a:off x="1928794" y="2437118"/>
              <a:ext cx="928694" cy="9204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5638808" y="2892778"/>
            <a:ext cx="402870" cy="26695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Fe</a:t>
            </a:r>
            <a:endParaRPr lang="fr-FR" sz="12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Plus 29"/>
          <p:cNvSpPr/>
          <p:nvPr/>
        </p:nvSpPr>
        <p:spPr>
          <a:xfrm>
            <a:off x="5747247" y="2881029"/>
            <a:ext cx="72000" cy="720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1" name="Plus 30"/>
          <p:cNvSpPr/>
          <p:nvPr/>
        </p:nvSpPr>
        <p:spPr>
          <a:xfrm>
            <a:off x="5841217" y="2876544"/>
            <a:ext cx="72000" cy="720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2" name="Plus 31"/>
          <p:cNvSpPr/>
          <p:nvPr/>
        </p:nvSpPr>
        <p:spPr>
          <a:xfrm>
            <a:off x="5929322" y="2876544"/>
            <a:ext cx="72000" cy="720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7235128" y="2476492"/>
            <a:ext cx="837334" cy="738194"/>
            <a:chOff x="1428728" y="2437118"/>
            <a:chExt cx="2000264" cy="1563386"/>
          </a:xfrm>
        </p:grpSpPr>
        <p:sp>
          <p:nvSpPr>
            <p:cNvPr id="34" name="Rectangle à coins arrondis 33"/>
            <p:cNvSpPr/>
            <p:nvPr/>
          </p:nvSpPr>
          <p:spPr>
            <a:xfrm>
              <a:off x="1428728" y="2857496"/>
              <a:ext cx="2000264" cy="114300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Ellipse 34"/>
            <p:cNvSpPr/>
            <p:nvPr/>
          </p:nvSpPr>
          <p:spPr>
            <a:xfrm>
              <a:off x="1928794" y="2437118"/>
              <a:ext cx="928694" cy="9204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7444680" y="2940402"/>
            <a:ext cx="402870" cy="26695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Fe</a:t>
            </a:r>
            <a:endParaRPr lang="fr-FR" sz="12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7" name="Plus 36"/>
          <p:cNvSpPr/>
          <p:nvPr/>
        </p:nvSpPr>
        <p:spPr>
          <a:xfrm>
            <a:off x="7553119" y="2928653"/>
            <a:ext cx="72000" cy="720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8" name="Plus 37"/>
          <p:cNvSpPr/>
          <p:nvPr/>
        </p:nvSpPr>
        <p:spPr>
          <a:xfrm>
            <a:off x="7647089" y="2924168"/>
            <a:ext cx="72000" cy="720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9" name="Plus 38"/>
          <p:cNvSpPr/>
          <p:nvPr/>
        </p:nvSpPr>
        <p:spPr>
          <a:xfrm>
            <a:off x="7735194" y="2924168"/>
            <a:ext cx="72000" cy="720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0" name="Étoile à 32 branches 39"/>
          <p:cNvSpPr/>
          <p:nvPr/>
        </p:nvSpPr>
        <p:spPr>
          <a:xfrm>
            <a:off x="7465333" y="2512117"/>
            <a:ext cx="357190" cy="357190"/>
          </a:xfrm>
          <a:prstGeom prst="star32">
            <a:avLst>
              <a:gd name="adj" fmla="val 4426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S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6500826" y="2857496"/>
            <a:ext cx="61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429256" y="3677066"/>
            <a:ext cx="1008000" cy="324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NADPH2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387900" y="3643314"/>
            <a:ext cx="898876" cy="35719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NADP+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740898" y="4143380"/>
            <a:ext cx="402870" cy="26695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Fe</a:t>
            </a:r>
            <a:endParaRPr lang="fr-FR" sz="12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5" name="Plus 44"/>
          <p:cNvSpPr/>
          <p:nvPr/>
        </p:nvSpPr>
        <p:spPr>
          <a:xfrm>
            <a:off x="7000892" y="4071380"/>
            <a:ext cx="72000" cy="720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6" name="Plus 45"/>
          <p:cNvSpPr/>
          <p:nvPr/>
        </p:nvSpPr>
        <p:spPr>
          <a:xfrm>
            <a:off x="6928892" y="4071380"/>
            <a:ext cx="72000" cy="720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7" name="Plus 46"/>
          <p:cNvSpPr/>
          <p:nvPr/>
        </p:nvSpPr>
        <p:spPr>
          <a:xfrm>
            <a:off x="6856892" y="4071380"/>
            <a:ext cx="72000" cy="720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48" name="Connecteur droit avec flèche 47"/>
          <p:cNvCxnSpPr/>
          <p:nvPr/>
        </p:nvCxnSpPr>
        <p:spPr>
          <a:xfrm>
            <a:off x="6653226" y="3856040"/>
            <a:ext cx="61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49" name="Groupe 48"/>
          <p:cNvGrpSpPr/>
          <p:nvPr/>
        </p:nvGrpSpPr>
        <p:grpSpPr>
          <a:xfrm>
            <a:off x="6449310" y="5000636"/>
            <a:ext cx="837334" cy="738194"/>
            <a:chOff x="1428728" y="2437118"/>
            <a:chExt cx="2000264" cy="1563386"/>
          </a:xfrm>
        </p:grpSpPr>
        <p:sp>
          <p:nvSpPr>
            <p:cNvPr id="50" name="Rectangle à coins arrondis 49"/>
            <p:cNvSpPr/>
            <p:nvPr/>
          </p:nvSpPr>
          <p:spPr>
            <a:xfrm>
              <a:off x="1428728" y="2857496"/>
              <a:ext cx="2000264" cy="114300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1" name="Ellipse 50"/>
            <p:cNvSpPr/>
            <p:nvPr/>
          </p:nvSpPr>
          <p:spPr>
            <a:xfrm>
              <a:off x="1928794" y="2437118"/>
              <a:ext cx="928694" cy="9204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6658862" y="5464546"/>
            <a:ext cx="402870" cy="26695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Fe</a:t>
            </a:r>
            <a:endParaRPr lang="fr-FR" sz="12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3" name="Plus 52"/>
          <p:cNvSpPr/>
          <p:nvPr/>
        </p:nvSpPr>
        <p:spPr>
          <a:xfrm>
            <a:off x="6767301" y="5452797"/>
            <a:ext cx="72000" cy="720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4" name="Plus 53"/>
          <p:cNvSpPr/>
          <p:nvPr/>
        </p:nvSpPr>
        <p:spPr>
          <a:xfrm>
            <a:off x="6861271" y="5448312"/>
            <a:ext cx="72000" cy="720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6" name="Étoile à 32 branches 55"/>
          <p:cNvSpPr/>
          <p:nvPr/>
        </p:nvSpPr>
        <p:spPr>
          <a:xfrm>
            <a:off x="6679515" y="5036261"/>
            <a:ext cx="357190" cy="357190"/>
          </a:xfrm>
          <a:prstGeom prst="star32">
            <a:avLst>
              <a:gd name="adj" fmla="val 4426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S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103966" y="4572008"/>
            <a:ext cx="540000" cy="216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O = O</a:t>
            </a:r>
            <a:endParaRPr lang="fr-FR" sz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55" name="Espace réservé de la date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0B36-F643-4B60-ADCD-6563B4A49ED0}" type="datetime9">
              <a:rPr lang="fr-FR" smtClean="0"/>
              <a:pPr/>
              <a:t>10/01/2021 22:12:30</a:t>
            </a:fld>
            <a:endParaRPr lang="fr-FR" dirty="0"/>
          </a:p>
        </p:txBody>
      </p:sp>
      <p:sp>
        <p:nvSpPr>
          <p:cNvPr id="58" name="Espace réservé du numéro de diapositive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9EA6-FEAF-4A31-994E-B12ED3027C3D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424 0.06753 L 0.01181 0.13159 L -0.03368 0.17831 L -0.05711 0.14709 L -0.06753 0.09529 L -0.08958 0.01735 L -0.10381 0.07262 L -0.11684 0.071 " pathEditMode="relative" ptsTypes="AAAAAAAAA">
                                      <p:cBhvr>
                                        <p:cTn id="153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25" grpId="0" build="allAtOnce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5" grpId="1" animBg="1"/>
      <p:bldP spid="46" grpId="0" animBg="1"/>
      <p:bldP spid="47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20431</TotalTime>
  <Words>1883</Words>
  <Application>Microsoft Office PowerPoint</Application>
  <PresentationFormat>Affichage à l'écran (4:3)</PresentationFormat>
  <Paragraphs>773</Paragraphs>
  <Slides>34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34</vt:i4>
      </vt:variant>
    </vt:vector>
  </HeadingPairs>
  <TitlesOfParts>
    <vt:vector size="46" baseType="lpstr">
      <vt:lpstr>Arial</vt:lpstr>
      <vt:lpstr>Calibri</vt:lpstr>
      <vt:lpstr>Candara</vt:lpstr>
      <vt:lpstr>Segoe Script</vt:lpstr>
      <vt:lpstr>Times New Roman</vt:lpstr>
      <vt:lpstr>Wingdings</vt:lpstr>
      <vt:lpstr>Thème Office</vt:lpstr>
      <vt:lpstr>1_Thème Office</vt:lpstr>
      <vt:lpstr>2_Thème Office</vt:lpstr>
      <vt:lpstr>3_Thème Office</vt:lpstr>
      <vt:lpstr>5_Thème Office</vt:lpstr>
      <vt:lpstr>4_Thème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Invité</dc:creator>
  <cp:lastModifiedBy>mon pc</cp:lastModifiedBy>
  <cp:revision>344</cp:revision>
  <dcterms:created xsi:type="dcterms:W3CDTF">2007-08-14T20:19:52Z</dcterms:created>
  <dcterms:modified xsi:type="dcterms:W3CDTF">2021-01-12T12:50:12Z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