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56" r:id="rId7"/>
    <p:sldMasterId id="2147483768" r:id="rId8"/>
    <p:sldMasterId id="2147483780" r:id="rId9"/>
    <p:sldMasterId id="2147483792" r:id="rId10"/>
    <p:sldMasterId id="2147483816" r:id="rId11"/>
    <p:sldMasterId id="2147483828" r:id="rId12"/>
  </p:sldMasterIdLst>
  <p:notesMasterIdLst>
    <p:notesMasterId r:id="rId55"/>
  </p:notesMasterIdLst>
  <p:handoutMasterIdLst>
    <p:handoutMasterId r:id="rId56"/>
  </p:handoutMasterIdLst>
  <p:sldIdLst>
    <p:sldId id="311" r:id="rId13"/>
    <p:sldId id="258" r:id="rId14"/>
    <p:sldId id="349" r:id="rId15"/>
    <p:sldId id="344" r:id="rId16"/>
    <p:sldId id="345" r:id="rId17"/>
    <p:sldId id="346" r:id="rId18"/>
    <p:sldId id="347" r:id="rId19"/>
    <p:sldId id="348" r:id="rId20"/>
    <p:sldId id="308" r:id="rId21"/>
    <p:sldId id="341" r:id="rId22"/>
    <p:sldId id="343" r:id="rId23"/>
    <p:sldId id="342" r:id="rId24"/>
    <p:sldId id="310" r:id="rId25"/>
    <p:sldId id="259" r:id="rId26"/>
    <p:sldId id="312" r:id="rId27"/>
    <p:sldId id="313" r:id="rId28"/>
    <p:sldId id="314" r:id="rId29"/>
    <p:sldId id="315" r:id="rId30"/>
    <p:sldId id="316" r:id="rId31"/>
    <p:sldId id="319" r:id="rId32"/>
    <p:sldId id="318" r:id="rId33"/>
    <p:sldId id="323" r:id="rId34"/>
    <p:sldId id="326" r:id="rId35"/>
    <p:sldId id="324" r:id="rId36"/>
    <p:sldId id="327" r:id="rId37"/>
    <p:sldId id="328" r:id="rId38"/>
    <p:sldId id="329" r:id="rId39"/>
    <p:sldId id="340" r:id="rId40"/>
    <p:sldId id="330" r:id="rId41"/>
    <p:sldId id="331" r:id="rId42"/>
    <p:sldId id="332" r:id="rId43"/>
    <p:sldId id="333" r:id="rId44"/>
    <p:sldId id="267" r:id="rId45"/>
    <p:sldId id="334" r:id="rId46"/>
    <p:sldId id="335" r:id="rId47"/>
    <p:sldId id="287" r:id="rId48"/>
    <p:sldId id="288" r:id="rId49"/>
    <p:sldId id="336" r:id="rId50"/>
    <p:sldId id="337" r:id="rId51"/>
    <p:sldId id="338" r:id="rId52"/>
    <p:sldId id="275" r:id="rId53"/>
    <p:sldId id="264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503"/>
    <a:srgbClr val="460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87455" autoAdjust="0"/>
  </p:normalViewPr>
  <p:slideViewPr>
    <p:cSldViewPr>
      <p:cViewPr varScale="1">
        <p:scale>
          <a:sx n="67" d="100"/>
          <a:sy n="67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E6143-56A6-4A81-A5D5-CE81ADB2CE6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57B9CD-A5A3-4367-98A7-C15632082D5B}">
      <dgm:prSet phldrT="[Texte]" custT="1"/>
      <dgm:spPr/>
      <dgm:t>
        <a:bodyPr/>
        <a:lstStyle/>
        <a:p>
          <a:r>
            <a:rPr lang="fr-FR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Absorption</a:t>
          </a:r>
          <a:endParaRPr lang="fr-FR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FADC81-BC0B-4684-BA8B-836884FB4137}" type="parTrans" cxnId="{C820A24C-00C3-4FEA-B6E3-16437E3F2EC7}">
      <dgm:prSet/>
      <dgm:spPr/>
      <dgm:t>
        <a:bodyPr/>
        <a:lstStyle/>
        <a:p>
          <a:endParaRPr lang="fr-FR"/>
        </a:p>
      </dgm:t>
    </dgm:pt>
    <dgm:pt modelId="{8797A2C2-2F94-4D4A-A391-90CC4ED340E6}" type="sibTrans" cxnId="{C820A24C-00C3-4FEA-B6E3-16437E3F2EC7}">
      <dgm:prSet/>
      <dgm:spPr/>
      <dgm:t>
        <a:bodyPr/>
        <a:lstStyle/>
        <a:p>
          <a:endParaRPr lang="fr-FR"/>
        </a:p>
      </dgm:t>
    </dgm:pt>
    <dgm:pt modelId="{A4020265-19B6-46FF-81E6-F12A118C30B2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Distribution</a:t>
          </a:r>
          <a:endParaRPr lang="fr-FR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F3E0E-2C41-4FB5-9DFC-195BA31E8037}" type="parTrans" cxnId="{8F27F747-2CB8-4640-AB60-BA0E5514E03E}">
      <dgm:prSet/>
      <dgm:spPr/>
      <dgm:t>
        <a:bodyPr/>
        <a:lstStyle/>
        <a:p>
          <a:endParaRPr lang="fr-FR"/>
        </a:p>
      </dgm:t>
    </dgm:pt>
    <dgm:pt modelId="{245F466E-8E75-4AB9-AA39-D39ACCF963CE}" type="sibTrans" cxnId="{8F27F747-2CB8-4640-AB60-BA0E5514E03E}">
      <dgm:prSet/>
      <dgm:spPr/>
      <dgm:t>
        <a:bodyPr/>
        <a:lstStyle/>
        <a:p>
          <a:endParaRPr lang="fr-FR"/>
        </a:p>
      </dgm:t>
    </dgm:pt>
    <dgm:pt modelId="{3EBF4175-27D2-49FF-8351-0064282B58C9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Métabolisme</a:t>
          </a:r>
          <a:endParaRPr lang="fr-FR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173A52-76E6-4569-A9EE-8B951D7238D9}" type="parTrans" cxnId="{4EEE8FC1-1AE1-427B-B6EF-5224CC7531E2}">
      <dgm:prSet/>
      <dgm:spPr/>
      <dgm:t>
        <a:bodyPr/>
        <a:lstStyle/>
        <a:p>
          <a:endParaRPr lang="fr-FR"/>
        </a:p>
      </dgm:t>
    </dgm:pt>
    <dgm:pt modelId="{2B80EE34-363F-412E-A0F4-49D82A45B05C}" type="sibTrans" cxnId="{4EEE8FC1-1AE1-427B-B6EF-5224CC7531E2}">
      <dgm:prSet/>
      <dgm:spPr/>
      <dgm:t>
        <a:bodyPr/>
        <a:lstStyle/>
        <a:p>
          <a:endParaRPr lang="fr-FR"/>
        </a:p>
      </dgm:t>
    </dgm:pt>
    <dgm:pt modelId="{4C6D3BC1-C1B1-436D-A081-9F6C7DC4C499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élimination</a:t>
          </a:r>
          <a:endParaRPr lang="fr-FR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504B9F-33E3-40AD-89B3-9996A773C604}" type="parTrans" cxnId="{2CD97D2C-E058-4EEA-BF08-CC469E72E268}">
      <dgm:prSet/>
      <dgm:spPr/>
      <dgm:t>
        <a:bodyPr/>
        <a:lstStyle/>
        <a:p>
          <a:endParaRPr lang="fr-FR"/>
        </a:p>
      </dgm:t>
    </dgm:pt>
    <dgm:pt modelId="{41C11D96-5330-44CF-AD87-4B8B8409E6B2}" type="sibTrans" cxnId="{2CD97D2C-E058-4EEA-BF08-CC469E72E268}">
      <dgm:prSet/>
      <dgm:spPr/>
      <dgm:t>
        <a:bodyPr/>
        <a:lstStyle/>
        <a:p>
          <a:endParaRPr lang="fr-FR"/>
        </a:p>
      </dgm:t>
    </dgm:pt>
    <dgm:pt modelId="{B6974E64-633E-4F5F-A728-1B7745B4687F}" type="pres">
      <dgm:prSet presAssocID="{DF6E6143-56A6-4A81-A5D5-CE81ADB2CE6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76516E3-2626-46DF-81B3-E4EC0A6C9AE2}" type="pres">
      <dgm:prSet presAssocID="{DF6E6143-56A6-4A81-A5D5-CE81ADB2CE63}" presName="ellipse" presStyleLbl="trBgShp" presStyleIdx="0" presStyleCnt="1"/>
      <dgm:spPr/>
    </dgm:pt>
    <dgm:pt modelId="{2A3A4870-7772-4FDA-9574-E23120E4B637}" type="pres">
      <dgm:prSet presAssocID="{DF6E6143-56A6-4A81-A5D5-CE81ADB2CE63}" presName="arrow1" presStyleLbl="fgShp" presStyleIdx="0" presStyleCnt="1"/>
      <dgm:spPr/>
    </dgm:pt>
    <dgm:pt modelId="{549AD4DF-122B-4EA8-BACE-FBE3D5D7DF90}" type="pres">
      <dgm:prSet presAssocID="{DF6E6143-56A6-4A81-A5D5-CE81ADB2CE63}" presName="rectangle" presStyleLbl="revTx" presStyleIdx="0" presStyleCnt="1" custLinFactNeighborX="1209" custLinFactNeighborY="8957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9BC74B-05D3-46E4-91EA-342D29B84A26}" type="pres">
      <dgm:prSet presAssocID="{A4020265-19B6-46FF-81E6-F12A118C30B2}" presName="item1" presStyleLbl="node1" presStyleIdx="0" presStyleCnt="3" custScaleX="1488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622DC3-4D04-47AC-9CB5-19FB77B40C88}" type="pres">
      <dgm:prSet presAssocID="{3EBF4175-27D2-49FF-8351-0064282B58C9}" presName="item2" presStyleLbl="node1" presStyleIdx="1" presStyleCnt="3" custScaleX="156570" custLinFactNeighborX="-7683" custLinFactNeighborY="-48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7C8015-EE18-419D-BC0A-E9D57980E6A3}" type="pres">
      <dgm:prSet presAssocID="{4C6D3BC1-C1B1-436D-A081-9F6C7DC4C499}" presName="item3" presStyleLbl="node1" presStyleIdx="2" presStyleCnt="3" custScaleX="155367" custLinFactNeighborX="19602" custLinFactNeighborY="-145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566C72-C498-4EEB-8FE1-0E205BCFB730}" type="pres">
      <dgm:prSet presAssocID="{DF6E6143-56A6-4A81-A5D5-CE81ADB2CE63}" presName="funnel" presStyleLbl="trAlignAcc1" presStyleIdx="0" presStyleCnt="1" custLinFactNeighborX="-912" custLinFactNeighborY="10"/>
      <dgm:spPr/>
    </dgm:pt>
  </dgm:ptLst>
  <dgm:cxnLst>
    <dgm:cxn modelId="{CC1D5573-EB8C-435C-96F6-B5B2F3AB0BF5}" type="presOf" srcId="{3EBF4175-27D2-49FF-8351-0064282B58C9}" destId="{CF9BC74B-05D3-46E4-91EA-342D29B84A26}" srcOrd="0" destOrd="0" presId="urn:microsoft.com/office/officeart/2005/8/layout/funnel1"/>
    <dgm:cxn modelId="{8F27F747-2CB8-4640-AB60-BA0E5514E03E}" srcId="{DF6E6143-56A6-4A81-A5D5-CE81ADB2CE63}" destId="{A4020265-19B6-46FF-81E6-F12A118C30B2}" srcOrd="1" destOrd="0" parTransId="{773F3E0E-2C41-4FB5-9DFC-195BA31E8037}" sibTransId="{245F466E-8E75-4AB9-AA39-D39ACCF963CE}"/>
    <dgm:cxn modelId="{27133313-DAF4-4434-9515-0ED2804D644C}" type="presOf" srcId="{4C6D3BC1-C1B1-436D-A081-9F6C7DC4C499}" destId="{549AD4DF-122B-4EA8-BACE-FBE3D5D7DF90}" srcOrd="0" destOrd="0" presId="urn:microsoft.com/office/officeart/2005/8/layout/funnel1"/>
    <dgm:cxn modelId="{C820A24C-00C3-4FEA-B6E3-16437E3F2EC7}" srcId="{DF6E6143-56A6-4A81-A5D5-CE81ADB2CE63}" destId="{B557B9CD-A5A3-4367-98A7-C15632082D5B}" srcOrd="0" destOrd="0" parTransId="{43FADC81-BC0B-4684-BA8B-836884FB4137}" sibTransId="{8797A2C2-2F94-4D4A-A391-90CC4ED340E6}"/>
    <dgm:cxn modelId="{2CD97D2C-E058-4EEA-BF08-CC469E72E268}" srcId="{DF6E6143-56A6-4A81-A5D5-CE81ADB2CE63}" destId="{4C6D3BC1-C1B1-436D-A081-9F6C7DC4C499}" srcOrd="3" destOrd="0" parTransId="{CE504B9F-33E3-40AD-89B3-9996A773C604}" sibTransId="{41C11D96-5330-44CF-AD87-4B8B8409E6B2}"/>
    <dgm:cxn modelId="{FC9C5F3A-0BB2-4043-985C-9A616A7984EB}" type="presOf" srcId="{DF6E6143-56A6-4A81-A5D5-CE81ADB2CE63}" destId="{B6974E64-633E-4F5F-A728-1B7745B4687F}" srcOrd="0" destOrd="0" presId="urn:microsoft.com/office/officeart/2005/8/layout/funnel1"/>
    <dgm:cxn modelId="{AA5E17F9-7FC8-43AA-ABF8-682409E26D28}" type="presOf" srcId="{B557B9CD-A5A3-4367-98A7-C15632082D5B}" destId="{AB7C8015-EE18-419D-BC0A-E9D57980E6A3}" srcOrd="0" destOrd="0" presId="urn:microsoft.com/office/officeart/2005/8/layout/funnel1"/>
    <dgm:cxn modelId="{80929FEE-AE4D-4E99-92C0-F2BCAD903501}" type="presOf" srcId="{A4020265-19B6-46FF-81E6-F12A118C30B2}" destId="{19622DC3-4D04-47AC-9CB5-19FB77B40C88}" srcOrd="0" destOrd="0" presId="urn:microsoft.com/office/officeart/2005/8/layout/funnel1"/>
    <dgm:cxn modelId="{4EEE8FC1-1AE1-427B-B6EF-5224CC7531E2}" srcId="{DF6E6143-56A6-4A81-A5D5-CE81ADB2CE63}" destId="{3EBF4175-27D2-49FF-8351-0064282B58C9}" srcOrd="2" destOrd="0" parTransId="{F3173A52-76E6-4569-A9EE-8B951D7238D9}" sibTransId="{2B80EE34-363F-412E-A0F4-49D82A45B05C}"/>
    <dgm:cxn modelId="{CB4D9406-9785-40BA-802A-A1ED55DC825E}" type="presParOf" srcId="{B6974E64-633E-4F5F-A728-1B7745B4687F}" destId="{376516E3-2626-46DF-81B3-E4EC0A6C9AE2}" srcOrd="0" destOrd="0" presId="urn:microsoft.com/office/officeart/2005/8/layout/funnel1"/>
    <dgm:cxn modelId="{9DDCFF38-0A7E-47BC-81B1-066CE9E901AF}" type="presParOf" srcId="{B6974E64-633E-4F5F-A728-1B7745B4687F}" destId="{2A3A4870-7772-4FDA-9574-E23120E4B637}" srcOrd="1" destOrd="0" presId="urn:microsoft.com/office/officeart/2005/8/layout/funnel1"/>
    <dgm:cxn modelId="{D1E6EA05-44A8-4DF1-BF3A-66E71E47539C}" type="presParOf" srcId="{B6974E64-633E-4F5F-A728-1B7745B4687F}" destId="{549AD4DF-122B-4EA8-BACE-FBE3D5D7DF90}" srcOrd="2" destOrd="0" presId="urn:microsoft.com/office/officeart/2005/8/layout/funnel1"/>
    <dgm:cxn modelId="{C7C262F4-778C-4E63-B4DD-FA5184DB715B}" type="presParOf" srcId="{B6974E64-633E-4F5F-A728-1B7745B4687F}" destId="{CF9BC74B-05D3-46E4-91EA-342D29B84A26}" srcOrd="3" destOrd="0" presId="urn:microsoft.com/office/officeart/2005/8/layout/funnel1"/>
    <dgm:cxn modelId="{65C3D7EA-6972-425F-8F99-5181DB905C97}" type="presParOf" srcId="{B6974E64-633E-4F5F-A728-1B7745B4687F}" destId="{19622DC3-4D04-47AC-9CB5-19FB77B40C88}" srcOrd="4" destOrd="0" presId="urn:microsoft.com/office/officeart/2005/8/layout/funnel1"/>
    <dgm:cxn modelId="{314C2AC0-0098-42D0-AFB8-8F2CE9CB2ECC}" type="presParOf" srcId="{B6974E64-633E-4F5F-A728-1B7745B4687F}" destId="{AB7C8015-EE18-419D-BC0A-E9D57980E6A3}" srcOrd="5" destOrd="0" presId="urn:microsoft.com/office/officeart/2005/8/layout/funnel1"/>
    <dgm:cxn modelId="{DD1E7CA0-A8F7-41CD-9DC4-559F7DC9BF71}" type="presParOf" srcId="{B6974E64-633E-4F5F-A728-1B7745B4687F}" destId="{70566C72-C498-4EEB-8FE1-0E205BCFB73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6E2FB-B06B-4ACF-8925-926104CDFB2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518DA7E-AE8A-4373-A8E6-48D4A779207B}">
      <dgm:prSet phldrT="[Texte]" custT="1"/>
      <dgm:spPr/>
      <dgm:t>
        <a:bodyPr/>
        <a:lstStyle/>
        <a:p>
          <a:r>
            <a:rPr lang="fr-FR" sz="2400" dirty="0" err="1" smtClean="0">
              <a:latin typeface="Times New Roman" pitchFamily="18" charset="0"/>
              <a:cs typeface="Times New Roman" pitchFamily="18" charset="0"/>
            </a:rPr>
            <a:t>Toxicodynamie</a:t>
          </a:r>
          <a:endParaRPr lang="fr-FR" sz="2400" dirty="0">
            <a:latin typeface="Times New Roman" pitchFamily="18" charset="0"/>
            <a:cs typeface="Times New Roman" pitchFamily="18" charset="0"/>
          </a:endParaRPr>
        </a:p>
      </dgm:t>
    </dgm:pt>
    <dgm:pt modelId="{E6CD9CE8-0A15-4DA9-9B0C-114436A1025E}" type="parTrans" cxnId="{7FE1088D-58B0-4AF6-85A0-558C3B8764E1}">
      <dgm:prSet/>
      <dgm:spPr/>
      <dgm:t>
        <a:bodyPr/>
        <a:lstStyle/>
        <a:p>
          <a:endParaRPr lang="fr-FR"/>
        </a:p>
      </dgm:t>
    </dgm:pt>
    <dgm:pt modelId="{E66D4DA3-E8B9-4248-8C6F-B66D215E3C91}" type="sibTrans" cxnId="{7FE1088D-58B0-4AF6-85A0-558C3B8764E1}">
      <dgm:prSet/>
      <dgm:spPr/>
      <dgm:t>
        <a:bodyPr/>
        <a:lstStyle/>
        <a:p>
          <a:endParaRPr lang="fr-FR"/>
        </a:p>
      </dgm:t>
    </dgm:pt>
    <dgm:pt modelId="{80891675-9C18-448E-B447-B82A388E4F2F}">
      <dgm:prSet phldrT="[Texte]" custT="1"/>
      <dgm:spPr/>
      <dgm:t>
        <a:bodyPr/>
        <a:lstStyle/>
        <a:p>
          <a:r>
            <a:rPr lang="fr-FR" sz="1800" dirty="0" err="1" smtClean="0">
              <a:latin typeface="Times New Roman" pitchFamily="18" charset="0"/>
              <a:cs typeface="Times New Roman" pitchFamily="18" charset="0"/>
            </a:rPr>
            <a:t>Xénobiotique</a:t>
          </a:r>
          <a:endParaRPr lang="fr-FR" sz="1800" dirty="0">
            <a:latin typeface="Times New Roman" pitchFamily="18" charset="0"/>
            <a:cs typeface="Times New Roman" pitchFamily="18" charset="0"/>
          </a:endParaRPr>
        </a:p>
      </dgm:t>
    </dgm:pt>
    <dgm:pt modelId="{2E1BFBA9-04A1-44D1-9005-1895EA2E55EA}" type="parTrans" cxnId="{95AD0868-72F0-46B3-A4CC-4EE8C524FAA2}">
      <dgm:prSet/>
      <dgm:spPr/>
      <dgm:t>
        <a:bodyPr/>
        <a:lstStyle/>
        <a:p>
          <a:endParaRPr lang="fr-FR"/>
        </a:p>
      </dgm:t>
    </dgm:pt>
    <dgm:pt modelId="{73F91CC4-C77E-4925-8478-406B5746C044}" type="sibTrans" cxnId="{95AD0868-72F0-46B3-A4CC-4EE8C524FAA2}">
      <dgm:prSet/>
      <dgm:spPr/>
      <dgm:t>
        <a:bodyPr/>
        <a:lstStyle/>
        <a:p>
          <a:endParaRPr lang="fr-FR"/>
        </a:p>
      </dgm:t>
    </dgm:pt>
    <dgm:pt modelId="{49C8F8E5-44AA-4DB6-AACE-0C74A23770D0}">
      <dgm:prSet phldrT="[Texte]"/>
      <dgm:spPr/>
      <dgm:t>
        <a:bodyPr/>
        <a:lstStyle/>
        <a:p>
          <a:r>
            <a:rPr lang="fr-FR" dirty="0" smtClean="0">
              <a:latin typeface="Times New Roman" pitchFamily="18" charset="0"/>
              <a:cs typeface="Times New Roman" pitchFamily="18" charset="0"/>
            </a:rPr>
            <a:t>Effet sur la santé</a:t>
          </a:r>
          <a:endParaRPr lang="fr-FR" dirty="0">
            <a:latin typeface="Times New Roman" pitchFamily="18" charset="0"/>
            <a:cs typeface="Times New Roman" pitchFamily="18" charset="0"/>
          </a:endParaRPr>
        </a:p>
      </dgm:t>
    </dgm:pt>
    <dgm:pt modelId="{C0FEB605-F4C6-48C5-9E79-527B457E8E2F}" type="parTrans" cxnId="{5EAE259C-4900-4F6B-8DA7-B0BCB6B89648}">
      <dgm:prSet/>
      <dgm:spPr/>
      <dgm:t>
        <a:bodyPr/>
        <a:lstStyle/>
        <a:p>
          <a:endParaRPr lang="fr-FR"/>
        </a:p>
      </dgm:t>
    </dgm:pt>
    <dgm:pt modelId="{7D34DC76-8BAC-47AE-8433-6447B0AAEF1B}" type="sibTrans" cxnId="{5EAE259C-4900-4F6B-8DA7-B0BCB6B89648}">
      <dgm:prSet/>
      <dgm:spPr/>
      <dgm:t>
        <a:bodyPr/>
        <a:lstStyle/>
        <a:p>
          <a:endParaRPr lang="fr-FR"/>
        </a:p>
      </dgm:t>
    </dgm:pt>
    <dgm:pt modelId="{C2D56058-92D1-48EF-88E8-B3BB28EFCFFE}" type="pres">
      <dgm:prSet presAssocID="{0496E2FB-B06B-4ACF-8925-926104CDFB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16628F7-441E-488D-BC12-205027C00BAC}" type="pres">
      <dgm:prSet presAssocID="{8518DA7E-AE8A-4373-A8E6-48D4A779207B}" presName="gear1" presStyleLbl="node1" presStyleIdx="0" presStyleCnt="3" custScaleX="13224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6BE14C-8B14-4831-BA0B-AE6EA7BD8E90}" type="pres">
      <dgm:prSet presAssocID="{8518DA7E-AE8A-4373-A8E6-48D4A779207B}" presName="gear1srcNode" presStyleLbl="node1" presStyleIdx="0" presStyleCnt="3"/>
      <dgm:spPr/>
      <dgm:t>
        <a:bodyPr/>
        <a:lstStyle/>
        <a:p>
          <a:endParaRPr lang="fr-FR"/>
        </a:p>
      </dgm:t>
    </dgm:pt>
    <dgm:pt modelId="{95D2C094-EB96-41BD-BDE1-07EA60B2CC79}" type="pres">
      <dgm:prSet presAssocID="{8518DA7E-AE8A-4373-A8E6-48D4A779207B}" presName="gear1dstNode" presStyleLbl="node1" presStyleIdx="0" presStyleCnt="3"/>
      <dgm:spPr/>
      <dgm:t>
        <a:bodyPr/>
        <a:lstStyle/>
        <a:p>
          <a:endParaRPr lang="fr-FR"/>
        </a:p>
      </dgm:t>
    </dgm:pt>
    <dgm:pt modelId="{1B662764-F2A9-42B7-B0A9-BDA36806EE8C}" type="pres">
      <dgm:prSet presAssocID="{80891675-9C18-448E-B447-B82A388E4F2F}" presName="gear2" presStyleLbl="node1" presStyleIdx="1" presStyleCnt="3" custScaleX="139437" custLinFactNeighborX="-55685" custLinFactNeighborY="113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4B3DBE-A1C4-486F-9F11-FD98ECA61E16}" type="pres">
      <dgm:prSet presAssocID="{80891675-9C18-448E-B447-B82A388E4F2F}" presName="gear2srcNode" presStyleLbl="node1" presStyleIdx="1" presStyleCnt="3"/>
      <dgm:spPr/>
      <dgm:t>
        <a:bodyPr/>
        <a:lstStyle/>
        <a:p>
          <a:endParaRPr lang="fr-FR"/>
        </a:p>
      </dgm:t>
    </dgm:pt>
    <dgm:pt modelId="{763E6C07-B806-49C7-8433-DD3BD830C69C}" type="pres">
      <dgm:prSet presAssocID="{80891675-9C18-448E-B447-B82A388E4F2F}" presName="gear2dstNode" presStyleLbl="node1" presStyleIdx="1" presStyleCnt="3"/>
      <dgm:spPr/>
      <dgm:t>
        <a:bodyPr/>
        <a:lstStyle/>
        <a:p>
          <a:endParaRPr lang="fr-FR"/>
        </a:p>
      </dgm:t>
    </dgm:pt>
    <dgm:pt modelId="{049F7092-F873-41A2-BE5A-272A3A876B9F}" type="pres">
      <dgm:prSet presAssocID="{49C8F8E5-44AA-4DB6-AACE-0C74A23770D0}" presName="gear3" presStyleLbl="node1" presStyleIdx="2" presStyleCnt="3" custScaleX="114031"/>
      <dgm:spPr/>
      <dgm:t>
        <a:bodyPr/>
        <a:lstStyle/>
        <a:p>
          <a:endParaRPr lang="fr-FR"/>
        </a:p>
      </dgm:t>
    </dgm:pt>
    <dgm:pt modelId="{45B10248-5773-474B-89C3-344A13DB8C87}" type="pres">
      <dgm:prSet presAssocID="{49C8F8E5-44AA-4DB6-AACE-0C74A23770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AD0BA-7C37-447C-9ECC-B116D2DF00E3}" type="pres">
      <dgm:prSet presAssocID="{49C8F8E5-44AA-4DB6-AACE-0C74A23770D0}" presName="gear3srcNode" presStyleLbl="node1" presStyleIdx="2" presStyleCnt="3"/>
      <dgm:spPr/>
      <dgm:t>
        <a:bodyPr/>
        <a:lstStyle/>
        <a:p>
          <a:endParaRPr lang="fr-FR"/>
        </a:p>
      </dgm:t>
    </dgm:pt>
    <dgm:pt modelId="{7401CFFE-2F80-4A50-AF0C-7A54BE61DE26}" type="pres">
      <dgm:prSet presAssocID="{49C8F8E5-44AA-4DB6-AACE-0C74A23770D0}" presName="gear3dstNode" presStyleLbl="node1" presStyleIdx="2" presStyleCnt="3"/>
      <dgm:spPr/>
      <dgm:t>
        <a:bodyPr/>
        <a:lstStyle/>
        <a:p>
          <a:endParaRPr lang="fr-FR"/>
        </a:p>
      </dgm:t>
    </dgm:pt>
    <dgm:pt modelId="{034B9A9B-8A57-4C34-BB25-9908FF847BEC}" type="pres">
      <dgm:prSet presAssocID="{E66D4DA3-E8B9-4248-8C6F-B66D215E3C91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406E306A-B576-469E-9B94-F95255E8B43C}" type="pres">
      <dgm:prSet presAssocID="{73F91CC4-C77E-4925-8478-406B5746C044}" presName="connector2" presStyleLbl="sibTrans2D1" presStyleIdx="1" presStyleCnt="3" custAng="17382556" custLinFactNeighborX="-20257" custLinFactNeighborY="39998"/>
      <dgm:spPr/>
      <dgm:t>
        <a:bodyPr/>
        <a:lstStyle/>
        <a:p>
          <a:endParaRPr lang="fr-FR"/>
        </a:p>
      </dgm:t>
    </dgm:pt>
    <dgm:pt modelId="{760F4F16-40FD-485C-9C41-1DF43FD52EE7}" type="pres">
      <dgm:prSet presAssocID="{7D34DC76-8BAC-47AE-8433-6447B0AAEF1B}" presName="connector3" presStyleLbl="sibTrans2D1" presStyleIdx="2" presStyleCnt="3" custAng="1563479" custLinFactNeighborX="-12524" custLinFactNeighborY="8783"/>
      <dgm:spPr/>
      <dgm:t>
        <a:bodyPr/>
        <a:lstStyle/>
        <a:p>
          <a:endParaRPr lang="fr-FR"/>
        </a:p>
      </dgm:t>
    </dgm:pt>
  </dgm:ptLst>
  <dgm:cxnLst>
    <dgm:cxn modelId="{79DDCF1C-4CAF-410F-B448-DEE460F05F34}" type="presOf" srcId="{80891675-9C18-448E-B447-B82A388E4F2F}" destId="{763E6C07-B806-49C7-8433-DD3BD830C69C}" srcOrd="2" destOrd="0" presId="urn:microsoft.com/office/officeart/2005/8/layout/gear1"/>
    <dgm:cxn modelId="{1644C457-F2E5-4489-BC96-06E3900EA781}" type="presOf" srcId="{8518DA7E-AE8A-4373-A8E6-48D4A779207B}" destId="{95D2C094-EB96-41BD-BDE1-07EA60B2CC79}" srcOrd="2" destOrd="0" presId="urn:microsoft.com/office/officeart/2005/8/layout/gear1"/>
    <dgm:cxn modelId="{EDC7B990-DD13-4E65-85FE-2BF64BB8B4F9}" type="presOf" srcId="{E66D4DA3-E8B9-4248-8C6F-B66D215E3C91}" destId="{034B9A9B-8A57-4C34-BB25-9908FF847BEC}" srcOrd="0" destOrd="0" presId="urn:microsoft.com/office/officeart/2005/8/layout/gear1"/>
    <dgm:cxn modelId="{7FE1088D-58B0-4AF6-85A0-558C3B8764E1}" srcId="{0496E2FB-B06B-4ACF-8925-926104CDFB2C}" destId="{8518DA7E-AE8A-4373-A8E6-48D4A779207B}" srcOrd="0" destOrd="0" parTransId="{E6CD9CE8-0A15-4DA9-9B0C-114436A1025E}" sibTransId="{E66D4DA3-E8B9-4248-8C6F-B66D215E3C91}"/>
    <dgm:cxn modelId="{21065CAF-026D-4306-8273-38F109CD3440}" type="presOf" srcId="{49C8F8E5-44AA-4DB6-AACE-0C74A23770D0}" destId="{049F7092-F873-41A2-BE5A-272A3A876B9F}" srcOrd="0" destOrd="0" presId="urn:microsoft.com/office/officeart/2005/8/layout/gear1"/>
    <dgm:cxn modelId="{4BF572CB-B6EB-4D13-8E83-3F105C6E9419}" type="presOf" srcId="{49C8F8E5-44AA-4DB6-AACE-0C74A23770D0}" destId="{9EDAD0BA-7C37-447C-9ECC-B116D2DF00E3}" srcOrd="2" destOrd="0" presId="urn:microsoft.com/office/officeart/2005/8/layout/gear1"/>
    <dgm:cxn modelId="{81C7D014-1CBC-4E01-A5AA-211B15C1D9AD}" type="presOf" srcId="{0496E2FB-B06B-4ACF-8925-926104CDFB2C}" destId="{C2D56058-92D1-48EF-88E8-B3BB28EFCFFE}" srcOrd="0" destOrd="0" presId="urn:microsoft.com/office/officeart/2005/8/layout/gear1"/>
    <dgm:cxn modelId="{97F530A6-82A2-44A3-98EC-666A05A89D1F}" type="presOf" srcId="{80891675-9C18-448E-B447-B82A388E4F2F}" destId="{754B3DBE-A1C4-486F-9F11-FD98ECA61E16}" srcOrd="1" destOrd="0" presId="urn:microsoft.com/office/officeart/2005/8/layout/gear1"/>
    <dgm:cxn modelId="{D2F010FC-1071-45A7-B64E-A0CF0FB5A179}" type="presOf" srcId="{73F91CC4-C77E-4925-8478-406B5746C044}" destId="{406E306A-B576-469E-9B94-F95255E8B43C}" srcOrd="0" destOrd="0" presId="urn:microsoft.com/office/officeart/2005/8/layout/gear1"/>
    <dgm:cxn modelId="{528405C5-D51B-4F42-AC8A-11A8D23B8BB5}" type="presOf" srcId="{8518DA7E-AE8A-4373-A8E6-48D4A779207B}" destId="{116628F7-441E-488D-BC12-205027C00BAC}" srcOrd="0" destOrd="0" presId="urn:microsoft.com/office/officeart/2005/8/layout/gear1"/>
    <dgm:cxn modelId="{95AD0868-72F0-46B3-A4CC-4EE8C524FAA2}" srcId="{0496E2FB-B06B-4ACF-8925-926104CDFB2C}" destId="{80891675-9C18-448E-B447-B82A388E4F2F}" srcOrd="1" destOrd="0" parTransId="{2E1BFBA9-04A1-44D1-9005-1895EA2E55EA}" sibTransId="{73F91CC4-C77E-4925-8478-406B5746C044}"/>
    <dgm:cxn modelId="{5EAE259C-4900-4F6B-8DA7-B0BCB6B89648}" srcId="{0496E2FB-B06B-4ACF-8925-926104CDFB2C}" destId="{49C8F8E5-44AA-4DB6-AACE-0C74A23770D0}" srcOrd="2" destOrd="0" parTransId="{C0FEB605-F4C6-48C5-9E79-527B457E8E2F}" sibTransId="{7D34DC76-8BAC-47AE-8433-6447B0AAEF1B}"/>
    <dgm:cxn modelId="{0492D650-0B22-4ECD-9CA7-CE63CE7282F7}" type="presOf" srcId="{49C8F8E5-44AA-4DB6-AACE-0C74A23770D0}" destId="{45B10248-5773-474B-89C3-344A13DB8C87}" srcOrd="1" destOrd="0" presId="urn:microsoft.com/office/officeart/2005/8/layout/gear1"/>
    <dgm:cxn modelId="{18B0E69C-64F2-4D69-B5C6-F30389C1EC86}" type="presOf" srcId="{7D34DC76-8BAC-47AE-8433-6447B0AAEF1B}" destId="{760F4F16-40FD-485C-9C41-1DF43FD52EE7}" srcOrd="0" destOrd="0" presId="urn:microsoft.com/office/officeart/2005/8/layout/gear1"/>
    <dgm:cxn modelId="{BACE50AF-FE95-45E3-AE24-231B76B32BCE}" type="presOf" srcId="{49C8F8E5-44AA-4DB6-AACE-0C74A23770D0}" destId="{7401CFFE-2F80-4A50-AF0C-7A54BE61DE26}" srcOrd="3" destOrd="0" presId="urn:microsoft.com/office/officeart/2005/8/layout/gear1"/>
    <dgm:cxn modelId="{374C379C-5FC5-45E0-B41E-9EA91593DA88}" type="presOf" srcId="{8518DA7E-AE8A-4373-A8E6-48D4A779207B}" destId="{976BE14C-8B14-4831-BA0B-AE6EA7BD8E90}" srcOrd="1" destOrd="0" presId="urn:microsoft.com/office/officeart/2005/8/layout/gear1"/>
    <dgm:cxn modelId="{169853A2-FEA5-4C08-8588-0E45B47ACE2D}" type="presOf" srcId="{80891675-9C18-448E-B447-B82A388E4F2F}" destId="{1B662764-F2A9-42B7-B0A9-BDA36806EE8C}" srcOrd="0" destOrd="0" presId="urn:microsoft.com/office/officeart/2005/8/layout/gear1"/>
    <dgm:cxn modelId="{AC9A0365-5962-48C2-833A-2BFBE13EFA69}" type="presParOf" srcId="{C2D56058-92D1-48EF-88E8-B3BB28EFCFFE}" destId="{116628F7-441E-488D-BC12-205027C00BAC}" srcOrd="0" destOrd="0" presId="urn:microsoft.com/office/officeart/2005/8/layout/gear1"/>
    <dgm:cxn modelId="{D95B1B21-60F5-442C-8ED0-427CDF83B933}" type="presParOf" srcId="{C2D56058-92D1-48EF-88E8-B3BB28EFCFFE}" destId="{976BE14C-8B14-4831-BA0B-AE6EA7BD8E90}" srcOrd="1" destOrd="0" presId="urn:microsoft.com/office/officeart/2005/8/layout/gear1"/>
    <dgm:cxn modelId="{C28E7EBB-00B3-4E6D-B259-A62E1DE03944}" type="presParOf" srcId="{C2D56058-92D1-48EF-88E8-B3BB28EFCFFE}" destId="{95D2C094-EB96-41BD-BDE1-07EA60B2CC79}" srcOrd="2" destOrd="0" presId="urn:microsoft.com/office/officeart/2005/8/layout/gear1"/>
    <dgm:cxn modelId="{9A4025A5-D7F0-4DE7-B20F-65B05538449B}" type="presParOf" srcId="{C2D56058-92D1-48EF-88E8-B3BB28EFCFFE}" destId="{1B662764-F2A9-42B7-B0A9-BDA36806EE8C}" srcOrd="3" destOrd="0" presId="urn:microsoft.com/office/officeart/2005/8/layout/gear1"/>
    <dgm:cxn modelId="{5FEDBF77-F1B3-4479-B203-6F78A951F579}" type="presParOf" srcId="{C2D56058-92D1-48EF-88E8-B3BB28EFCFFE}" destId="{754B3DBE-A1C4-486F-9F11-FD98ECA61E16}" srcOrd="4" destOrd="0" presId="urn:microsoft.com/office/officeart/2005/8/layout/gear1"/>
    <dgm:cxn modelId="{3B0B4B9B-BA06-4418-AA11-4CA7EF8E11E1}" type="presParOf" srcId="{C2D56058-92D1-48EF-88E8-B3BB28EFCFFE}" destId="{763E6C07-B806-49C7-8433-DD3BD830C69C}" srcOrd="5" destOrd="0" presId="urn:microsoft.com/office/officeart/2005/8/layout/gear1"/>
    <dgm:cxn modelId="{115D08C5-75AD-47F7-B87E-6C3C0160C6EA}" type="presParOf" srcId="{C2D56058-92D1-48EF-88E8-B3BB28EFCFFE}" destId="{049F7092-F873-41A2-BE5A-272A3A876B9F}" srcOrd="6" destOrd="0" presId="urn:microsoft.com/office/officeart/2005/8/layout/gear1"/>
    <dgm:cxn modelId="{B2BBC3BA-6FBF-4220-A735-148D2422D206}" type="presParOf" srcId="{C2D56058-92D1-48EF-88E8-B3BB28EFCFFE}" destId="{45B10248-5773-474B-89C3-344A13DB8C87}" srcOrd="7" destOrd="0" presId="urn:microsoft.com/office/officeart/2005/8/layout/gear1"/>
    <dgm:cxn modelId="{290E105E-EF26-49C6-B25C-CB24E4AAFB18}" type="presParOf" srcId="{C2D56058-92D1-48EF-88E8-B3BB28EFCFFE}" destId="{9EDAD0BA-7C37-447C-9ECC-B116D2DF00E3}" srcOrd="8" destOrd="0" presId="urn:microsoft.com/office/officeart/2005/8/layout/gear1"/>
    <dgm:cxn modelId="{2BFEB8E1-18F1-4AC7-8D44-9069BA3EB3FD}" type="presParOf" srcId="{C2D56058-92D1-48EF-88E8-B3BB28EFCFFE}" destId="{7401CFFE-2F80-4A50-AF0C-7A54BE61DE26}" srcOrd="9" destOrd="0" presId="urn:microsoft.com/office/officeart/2005/8/layout/gear1"/>
    <dgm:cxn modelId="{ED5CF164-495E-4080-B0A1-D550B3243A0B}" type="presParOf" srcId="{C2D56058-92D1-48EF-88E8-B3BB28EFCFFE}" destId="{034B9A9B-8A57-4C34-BB25-9908FF847BEC}" srcOrd="10" destOrd="0" presId="urn:microsoft.com/office/officeart/2005/8/layout/gear1"/>
    <dgm:cxn modelId="{C1D506A3-71E4-4B52-8CB9-FE9E26CD83EC}" type="presParOf" srcId="{C2D56058-92D1-48EF-88E8-B3BB28EFCFFE}" destId="{406E306A-B576-469E-9B94-F95255E8B43C}" srcOrd="11" destOrd="0" presId="urn:microsoft.com/office/officeart/2005/8/layout/gear1"/>
    <dgm:cxn modelId="{AAA60F4C-3257-4D57-8F49-E2C8133E42C1}" type="presParOf" srcId="{C2D56058-92D1-48EF-88E8-B3BB28EFCFFE}" destId="{760F4F16-40FD-485C-9C41-1DF43FD52EE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516E3-2626-46DF-81B3-E4EC0A6C9AE2}">
      <dsp:nvSpPr>
        <dsp:cNvPr id="0" name=""/>
        <dsp:cNvSpPr/>
      </dsp:nvSpPr>
      <dsp:spPr>
        <a:xfrm>
          <a:off x="24370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A4870-7772-4FDA-9574-E23120E4B637}">
      <dsp:nvSpPr>
        <dsp:cNvPr id="0" name=""/>
        <dsp:cNvSpPr/>
      </dsp:nvSpPr>
      <dsp:spPr>
        <a:xfrm>
          <a:off x="3913609" y="3286980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AD4DF-122B-4EA8-BACE-FBE3D5D7DF90}">
      <dsp:nvSpPr>
        <dsp:cNvPr id="0" name=""/>
        <dsp:cNvSpPr/>
      </dsp:nvSpPr>
      <dsp:spPr>
        <a:xfrm>
          <a:off x="2611003" y="3677344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élimination</a:t>
          </a:r>
          <a:endParaRPr lang="fr-FR" sz="3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11003" y="3677344"/>
        <a:ext cx="3394472" cy="848618"/>
      </dsp:txXfrm>
    </dsp:sp>
    <dsp:sp modelId="{CF9BC74B-05D3-46E4-91EA-342D29B84A26}">
      <dsp:nvSpPr>
        <dsp:cNvPr id="0" name=""/>
        <dsp:cNvSpPr/>
      </dsp:nvSpPr>
      <dsp:spPr>
        <a:xfrm>
          <a:off x="3452977" y="1549010"/>
          <a:ext cx="1894344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Métabolisme</a:t>
          </a:r>
          <a:endParaRPr lang="fr-FR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30397" y="1735426"/>
        <a:ext cx="1339504" cy="900095"/>
      </dsp:txXfrm>
    </dsp:sp>
    <dsp:sp modelId="{19622DC3-4D04-47AC-9CB5-19FB77B40C88}">
      <dsp:nvSpPr>
        <dsp:cNvPr id="0" name=""/>
        <dsp:cNvSpPr/>
      </dsp:nvSpPr>
      <dsp:spPr>
        <a:xfrm>
          <a:off x="2394990" y="532652"/>
          <a:ext cx="1993021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Distribution</a:t>
          </a:r>
          <a:endParaRPr lang="fr-FR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6861" y="719068"/>
        <a:ext cx="1409279" cy="900095"/>
      </dsp:txXfrm>
    </dsp:sp>
    <dsp:sp modelId="{AB7C8015-EE18-419D-BC0A-E9D57980E6A3}">
      <dsp:nvSpPr>
        <dsp:cNvPr id="0" name=""/>
        <dsp:cNvSpPr/>
      </dsp:nvSpPr>
      <dsp:spPr>
        <a:xfrm>
          <a:off x="4051179" y="100610"/>
          <a:ext cx="1977708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Absorption</a:t>
          </a:r>
          <a:endParaRPr lang="fr-FR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0808" y="287026"/>
        <a:ext cx="1398450" cy="900095"/>
      </dsp:txXfrm>
    </dsp:sp>
    <dsp:sp modelId="{70566C72-C498-4EEB-8FE1-0E205BCFB730}">
      <dsp:nvSpPr>
        <dsp:cNvPr id="0" name=""/>
        <dsp:cNvSpPr/>
      </dsp:nvSpPr>
      <dsp:spPr>
        <a:xfrm>
          <a:off x="2250974" y="28604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628F7-441E-488D-BC12-205027C00BAC}">
      <dsp:nvSpPr>
        <dsp:cNvPr id="0" name=""/>
        <dsp:cNvSpPr/>
      </dsp:nvSpPr>
      <dsp:spPr>
        <a:xfrm>
          <a:off x="3286519" y="2036683"/>
          <a:ext cx="3291922" cy="248927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latin typeface="Times New Roman" pitchFamily="18" charset="0"/>
              <a:cs typeface="Times New Roman" pitchFamily="18" charset="0"/>
            </a:rPr>
            <a:t>Toxicodynamie</a:t>
          </a:r>
          <a:endParaRPr lang="fr-F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88353" y="2619785"/>
        <a:ext cx="2088254" cy="1279541"/>
      </dsp:txXfrm>
    </dsp:sp>
    <dsp:sp modelId="{1B662764-F2A9-42B7-B0A9-BDA36806EE8C}">
      <dsp:nvSpPr>
        <dsp:cNvPr id="0" name=""/>
        <dsp:cNvSpPr/>
      </dsp:nvSpPr>
      <dsp:spPr>
        <a:xfrm>
          <a:off x="874439" y="1468765"/>
          <a:ext cx="2524346" cy="18103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latin typeface="Times New Roman" pitchFamily="18" charset="0"/>
              <a:cs typeface="Times New Roman" pitchFamily="18" charset="0"/>
            </a:rPr>
            <a:t>Xénobiotique</a:t>
          </a:r>
          <a:endParaRPr lang="fr-F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33991" y="1927290"/>
        <a:ext cx="1405242" cy="893335"/>
      </dsp:txXfrm>
    </dsp:sp>
    <dsp:sp modelId="{049F7092-F873-41A2-BE5A-272A3A876B9F}">
      <dsp:nvSpPr>
        <dsp:cNvPr id="0" name=""/>
        <dsp:cNvSpPr/>
      </dsp:nvSpPr>
      <dsp:spPr>
        <a:xfrm rot="20700000">
          <a:off x="3083543" y="244875"/>
          <a:ext cx="2113788" cy="168271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latin typeface="Times New Roman" pitchFamily="18" charset="0"/>
              <a:cs typeface="Times New Roman" pitchFamily="18" charset="0"/>
            </a:rPr>
            <a:t>Effet sur la santé</a:t>
          </a:r>
          <a:endParaRPr lang="fr-FR" sz="2300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3572727" y="588375"/>
        <a:ext cx="1135420" cy="995711"/>
      </dsp:txXfrm>
    </dsp:sp>
    <dsp:sp modelId="{034B9A9B-8A57-4C34-BB25-9908FF847BEC}">
      <dsp:nvSpPr>
        <dsp:cNvPr id="0" name=""/>
        <dsp:cNvSpPr/>
      </dsp:nvSpPr>
      <dsp:spPr>
        <a:xfrm>
          <a:off x="3500086" y="1658974"/>
          <a:ext cx="3186277" cy="3186277"/>
        </a:xfrm>
        <a:prstGeom prst="circularArrow">
          <a:avLst>
            <a:gd name="adj1" fmla="val 4687"/>
            <a:gd name="adj2" fmla="val 299029"/>
            <a:gd name="adj3" fmla="val 2523572"/>
            <a:gd name="adj4" fmla="val 1584541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E306A-B576-469E-9B94-F95255E8B43C}">
      <dsp:nvSpPr>
        <dsp:cNvPr id="0" name=""/>
        <dsp:cNvSpPr/>
      </dsp:nvSpPr>
      <dsp:spPr>
        <a:xfrm rot="17382556">
          <a:off x="1449961" y="1972280"/>
          <a:ext cx="2315030" cy="23150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F4F16-40FD-485C-9C41-1DF43FD52EE7}">
      <dsp:nvSpPr>
        <dsp:cNvPr id="0" name=""/>
        <dsp:cNvSpPr/>
      </dsp:nvSpPr>
      <dsp:spPr>
        <a:xfrm rot="1563479">
          <a:off x="2530625" y="28602"/>
          <a:ext cx="2496068" cy="24960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0372C-40F2-4E56-9F29-B39D534FFF5C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DABD2-C6A8-41EB-A890-F5E65A8309E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B704-5E67-47E6-A7F0-5CD13AFCDE1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C329EC-6B09-400E-89F4-FB272FCE059A}" type="datetime1">
              <a:rPr lang="fr-FR" smtClean="0">
                <a:solidFill>
                  <a:prstClr val="black"/>
                </a:solidFill>
              </a:rPr>
              <a:pPr/>
              <a:t>12/01/2021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DAA40B-BAC5-4D30-AF6A-86E351897DB3}" type="datetime1">
              <a:rPr lang="fr-FR" smtClean="0"/>
              <a:pPr/>
              <a:t>12/01/2021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/>
              <a:pPr/>
              <a:t>12/01/2021 13:41:48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13:41:49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307" y="2967335"/>
            <a:ext cx="4075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T	OXICOLOGIE</a:t>
            </a:r>
            <a:endParaRPr lang="fr-FR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3143248"/>
            <a:ext cx="4286280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8121" y="2862860"/>
            <a:ext cx="56721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Toxicocinétique </a:t>
            </a:r>
          </a:p>
          <a:p>
            <a:pPr algn="ctr"/>
            <a:endParaRPr lang="fr-FR" sz="5400" b="1" cap="all" dirty="0" smtClean="0">
              <a:ln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fr-FR" sz="2400" b="1" cap="all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Présenté par </a:t>
            </a:r>
            <a:r>
              <a:rPr lang="fr-FR" sz="2400" b="1" cap="all" dirty="0" err="1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Dr.i.boulkroune</a:t>
            </a:r>
            <a:endParaRPr lang="fr-FR" sz="2400" b="1" cap="all" dirty="0">
              <a:ln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6942333" y="6376673"/>
            <a:ext cx="2039693" cy="307777"/>
            <a:chOff x="6890025" y="6335933"/>
            <a:chExt cx="2039693" cy="307777"/>
          </a:xfrm>
        </p:grpSpPr>
        <p:sp>
          <p:nvSpPr>
            <p:cNvPr id="26" name="Rectangle 25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b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/>
              <a:t>1</a:t>
            </a:fld>
            <a:endParaRPr lang="fr-FR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0" y="692696"/>
            <a:ext cx="3062144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B- Mécanismes de passage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484784"/>
            <a:ext cx="8358246" cy="38164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-Pas consommation d’énergie </a:t>
            </a:r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-dépend du gradient de concentration </a:t>
            </a:r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-la  lipophilie  et l’ionisation de la substance .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03848" y="692696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66FF33"/>
                </a:solidFill>
              </a:rPr>
              <a:t>Diffusion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79512" y="116632"/>
            <a:ext cx="8784976" cy="504056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724128" y="692696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66FF33"/>
                </a:solidFill>
              </a:rPr>
              <a:t>passive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55576" y="3140968"/>
            <a:ext cx="7632848" cy="648072"/>
            <a:chOff x="899592" y="3212976"/>
            <a:chExt cx="7632848" cy="648072"/>
          </a:xfrm>
        </p:grpSpPr>
        <p:sp>
          <p:nvSpPr>
            <p:cNvPr id="17" name="Ellipse 16"/>
            <p:cNvSpPr/>
            <p:nvPr/>
          </p:nvSpPr>
          <p:spPr>
            <a:xfrm>
              <a:off x="899592" y="3212976"/>
              <a:ext cx="1512168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347864" y="3212976"/>
              <a:ext cx="2088232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156176" y="3212976"/>
              <a:ext cx="2376264" cy="6480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115616" y="3284984"/>
              <a:ext cx="1296144" cy="31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b="1" dirty="0" smtClean="0">
                  <a:solidFill>
                    <a:schemeClr val="bg1">
                      <a:lumMod val="95000"/>
                    </a:schemeClr>
                  </a:solidFill>
                </a:rPr>
                <a:t>Mannitol</a:t>
              </a:r>
              <a:endParaRPr lang="fr-FR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347864" y="3212976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bg1">
                      <a:lumMod val="95000"/>
                    </a:schemeClr>
                  </a:solidFill>
                </a:rPr>
                <a:t>AAS</a:t>
              </a:r>
              <a:endParaRPr lang="fr-FR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516216" y="3284984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bg1">
                      <a:lumMod val="95000"/>
                    </a:schemeClr>
                  </a:solidFill>
                </a:rPr>
                <a:t>Thiopental</a:t>
              </a:r>
              <a:endParaRPr lang="fr-FR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Flèche droite 29"/>
            <p:cNvSpPr/>
            <p:nvPr/>
          </p:nvSpPr>
          <p:spPr>
            <a:xfrm>
              <a:off x="2555776" y="3429000"/>
              <a:ext cx="72008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droite 30"/>
            <p:cNvSpPr/>
            <p:nvPr/>
          </p:nvSpPr>
          <p:spPr>
            <a:xfrm>
              <a:off x="5436096" y="3429000"/>
              <a:ext cx="72008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Picture 5" descr="L2_PassiveTran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4221088"/>
            <a:ext cx="4239369" cy="22321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0" y="692696"/>
            <a:ext cx="3062144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B- Mécanismes de passage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1529408"/>
            <a:ext cx="8358246" cy="38164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Nécessite un transporteur protéique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• Sans consommation d’énergie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• Dans le sens d’un gradient de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concentration</a:t>
            </a: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03848" y="692696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66FF33"/>
                </a:solidFill>
              </a:rPr>
              <a:t>Diffusion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79512" y="116632"/>
            <a:ext cx="8784976" cy="504056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pic>
        <p:nvPicPr>
          <p:cNvPr id="34818" name="Picture 2" descr="http://upload.wikimedia.org/wikipedia/commons/d/d1/Scheme_facilitated_diffusion_in_cell_membrane-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671" y="3861048"/>
            <a:ext cx="5762625" cy="2708920"/>
          </a:xfrm>
          <a:prstGeom prst="rect">
            <a:avLst/>
          </a:prstGeom>
          <a:noFill/>
        </p:spPr>
      </p:pic>
      <p:sp>
        <p:nvSpPr>
          <p:cNvPr id="16" name="Rectangle à coins arrondis 15"/>
          <p:cNvSpPr/>
          <p:nvPr/>
        </p:nvSpPr>
        <p:spPr>
          <a:xfrm>
            <a:off x="5724128" y="692696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FF33"/>
                </a:solidFill>
              </a:rPr>
              <a:t>facilitée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323528" y="692696"/>
            <a:ext cx="3062144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B- Mécanismes de passage 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79512" y="116632"/>
            <a:ext cx="8784976" cy="504056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4427984" y="692696"/>
            <a:ext cx="2448272" cy="36004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FF33"/>
                </a:solidFill>
              </a:rPr>
              <a:t>Transport actif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95536" y="1196752"/>
            <a:ext cx="8358246" cy="25202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10" charset="2"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-implique un transporteur</a:t>
            </a:r>
          </a:p>
          <a:p>
            <a:pPr>
              <a:buFont typeface="Wingdings" pitchFamily="10" charset="2"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-se fait contre le gradient de concentration</a:t>
            </a:r>
          </a:p>
          <a:p>
            <a:pPr>
              <a:buFont typeface="Wingdings" pitchFamily="10" charset="2"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-phénomène saturable nécessitant une  dépense  d’énergie  </a:t>
            </a:r>
          </a:p>
          <a:p>
            <a:pPr>
              <a:lnSpc>
                <a:spcPct val="80000"/>
              </a:lnSpc>
            </a:pPr>
            <a:endParaRPr lang="fr-FR" sz="3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ATPpu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2996952"/>
            <a:ext cx="3619500" cy="381642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251520" y="692696"/>
            <a:ext cx="3062144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B- Mécanismes de passage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347864" y="692696"/>
            <a:ext cx="316835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FF33"/>
                </a:solidFill>
              </a:rPr>
              <a:t>Endocytose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11560" y="1412776"/>
            <a:ext cx="8358246" cy="331236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emprisonnement  des molécules dans des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vésicules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formées par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invagination de la membrane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plasmique , on distingue deux processus:</a:t>
            </a:r>
          </a:p>
          <a:p>
            <a:pPr algn="ctr">
              <a:buFont typeface="Wingdings" pitchFamily="10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phagocytose: (particules solides)</a:t>
            </a:r>
          </a:p>
          <a:p>
            <a:pPr algn="ctr">
              <a:buFont typeface="Wingdings" pitchFamily="10" charset="2"/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pinocytose: (particules liquides)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79512" y="116632"/>
            <a:ext cx="8784976" cy="504056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pic>
        <p:nvPicPr>
          <p:cNvPr id="15362" name="Picture 2" descr="http://www.natuurinformatie.nl/sites/nnm.dossiers/contents/i004642/endocompl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81128"/>
            <a:ext cx="4324350" cy="2114550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3923928" y="692696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66FF33"/>
                </a:solidFill>
              </a:rPr>
              <a:t>Filtration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95536" y="1772816"/>
            <a:ext cx="8358246" cy="331236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 le passage à travers des pores cellulaires des</a:t>
            </a:r>
            <a:r>
              <a:rPr lang="fr-FR" sz="24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molécules hydrosolubles suivant le flux d’eau</a:t>
            </a: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400" b="1" dirty="0" smtClean="0"/>
              <a:t> (diamètre &lt;4nm )</a:t>
            </a: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le sens du gradient de pression osmotique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sans dépense d’énergie         </a:t>
            </a:r>
          </a:p>
          <a:p>
            <a:pPr>
              <a:lnSpc>
                <a:spcPct val="8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absence des phénomènes de saturation ,spécificité et inhibition compétitive</a:t>
            </a:r>
            <a:endParaRPr lang="fr-FR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71472" y="1359008"/>
            <a:ext cx="8143932" cy="206999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 est le processus par lequel le xénobiotique  passe de son site d'administration à la circulation générale.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39552" y="692696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Définition  </a:t>
            </a:r>
            <a:endParaRPr lang="fr-FR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143108" y="695546"/>
            <a:ext cx="2214578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  <a:endParaRPr lang="fr-FR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8596" y="3929066"/>
            <a:ext cx="5572164" cy="235745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r-FR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Plusieurs voies d’entrée des toxiques dans l’organisme 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Orale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Pulmonaire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Cutanée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Oculaire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Parentérale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 r="62207" b="48649"/>
          <a:stretch>
            <a:fillRect/>
          </a:stretch>
        </p:blipFill>
        <p:spPr bwMode="auto">
          <a:xfrm>
            <a:off x="6215074" y="3714752"/>
            <a:ext cx="257176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844824"/>
            <a:ext cx="8391876" cy="38164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-les toxiques pénètrent dans le tube digestif avec l'eau, les aliments.</a:t>
            </a:r>
          </a:p>
          <a:p>
            <a:r>
              <a:rPr lang="fr-FR" sz="2400" b="1" dirty="0" smtClean="0">
                <a:latin typeface="Arial" pitchFamily="34" charset="0"/>
              </a:rPr>
              <a:t> -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L’absorption peut se produire sur toute la longueur du tube digestif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-Principaux sites de résorption : estomac , intestins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  <a:endParaRPr lang="fr-FR" b="1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digestive 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844824"/>
            <a:ext cx="8391876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-Surface petite , pH très acide, faiblement vascularisée et de ce fait : </a:t>
            </a:r>
          </a:p>
          <a:p>
            <a:pPr lvl="0"/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-Sont absorbées au niveau de l'estomac les molécules neutres et les acides (non ionisés à pH acide) ainsi on peut conclure que l’absorption des toxiques acides est plus importante au niveau stomacale qu’au niveau intestinal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Voies digestive 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69572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L’estomac</a:t>
            </a:r>
          </a:p>
        </p:txBody>
      </p:sp>
      <p:pic>
        <p:nvPicPr>
          <p:cNvPr id="12" name="Picture 6" descr="esto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4221088"/>
            <a:ext cx="6192688" cy="24479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844824"/>
            <a:ext cx="5040560" cy="38164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-La surface grande , pH est 4,8 – 8 (acides faibles, bases faibles) ,  vascularisation  importante.</a:t>
            </a:r>
          </a:p>
          <a:p>
            <a:pPr lvl="0"/>
            <a:r>
              <a:rPr lang="fr-FR" sz="2000" dirty="0" smtClean="0"/>
              <a:t>-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Diffusion passive</a:t>
            </a: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-Transporteurs actifs: Fe, Ca, glucides, acides aminés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digestive 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516216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L’intestin </a:t>
            </a:r>
          </a:p>
        </p:txBody>
      </p:sp>
      <p:pic>
        <p:nvPicPr>
          <p:cNvPr id="12" name="Picture 6" descr="intes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1916113"/>
            <a:ext cx="3563888" cy="345710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844824"/>
            <a:ext cx="4968552" cy="40324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FR" sz="2400" b="1" i="1" u="sng" dirty="0" smtClean="0">
                <a:solidFill>
                  <a:srgbClr val="FF0000"/>
                </a:solidFill>
              </a:rPr>
              <a:t>La Bouche:(La voie perlinguale)</a:t>
            </a:r>
            <a:endParaRPr lang="fr-FR" sz="20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b="1" i="1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voie d’absorption rapide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caractérisée par la faible épaisseur de son épithélium , son pH faiblement acide et sa vascularisation importante</a:t>
            </a:r>
          </a:p>
          <a:p>
            <a:pPr>
              <a:buNone/>
            </a:pPr>
            <a:endParaRPr lang="fr-FR" sz="2400" b="1" i="1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63888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digestive 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516216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Autres   </a:t>
            </a:r>
          </a:p>
        </p:txBody>
      </p:sp>
      <p:pic>
        <p:nvPicPr>
          <p:cNvPr id="12" name="Picture 9" descr="c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3121993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844824"/>
            <a:ext cx="8391876" cy="374441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10" charset="2"/>
              <a:buNone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en-GB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d’exposition surtout pour le milieu </a:t>
            </a: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professionnel</a:t>
            </a:r>
          </a:p>
          <a:p>
            <a:pPr>
              <a:buFont typeface="Wingdings" pitchFamily="10" charset="2"/>
              <a:buNone/>
            </a:pPr>
            <a:r>
              <a:rPr lang="en-GB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la surface alvéolaire importante </a:t>
            </a:r>
          </a:p>
          <a:p>
            <a:pPr>
              <a:buFont typeface="Wingdings" pitchFamily="10" charset="2"/>
              <a:buNone/>
            </a:pPr>
            <a:r>
              <a:rPr lang="en-GB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le débit sanguin </a:t>
            </a:r>
            <a:endParaRPr lang="fr-FR" sz="2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gaz: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(monoxyde de carbone )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vapeurs de  substances volatiles: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solvants, vapeurs de Hg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aérosols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l’air(silice, fumée de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tabac 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91880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Pulmonaire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384426" cy="37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620688"/>
            <a:ext cx="2652896" cy="45370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/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PLAN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339752" y="1268760"/>
            <a:ext cx="4536504" cy="432048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I- Introduction 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15" name="Rectangle 14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1187624" y="1988840"/>
            <a:ext cx="6840760" cy="648072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27584" y="2852936"/>
            <a:ext cx="3312368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A- La membrane cellulaire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076056" y="2852936"/>
            <a:ext cx="3384376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B- Mécanismes de passage 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339752" y="3645024"/>
            <a:ext cx="4526922" cy="57606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2339752" y="4437112"/>
            <a:ext cx="4688038" cy="513746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IV-Distribution  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339752" y="5229200"/>
            <a:ext cx="4719632" cy="59145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Elimination  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 animBg="1"/>
      <p:bldP spid="19" grpId="0" animBg="1"/>
      <p:bldP spid="20" grpId="0" animBg="1"/>
      <p:bldP spid="24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91880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Pulmonaire</a:t>
            </a: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367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III- Absorption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1628800"/>
            <a:ext cx="8391876" cy="424847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La peau est peu perméable: barrière efficace</a:t>
            </a:r>
          </a:p>
          <a:p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Toxique:  effet local ( irritation, nécrose, eczéma …) ou général.</a:t>
            </a:r>
          </a:p>
          <a:p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Le transport à travers la peau :</a:t>
            </a:r>
          </a:p>
          <a:p>
            <a:pPr>
              <a:buFontTx/>
              <a:buNone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deux voies :</a:t>
            </a:r>
          </a:p>
          <a:p>
            <a:pPr>
              <a:buFontTx/>
              <a:buNone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→ La voie transépidermique</a:t>
            </a:r>
          </a:p>
          <a:p>
            <a:pPr>
              <a:buFontTx/>
              <a:buNone/>
            </a:pPr>
            <a:r>
              <a:rPr lang="fr-FR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→ La voie pilosébacée ( follicules pileux, glandes sébacées)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Voies d’absorption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91880" y="764704"/>
            <a:ext cx="288032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Voie</a:t>
            </a: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cutanée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2204864"/>
            <a:ext cx="6264696" cy="374441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IV-Distribution </a:t>
            </a:r>
            <a:endParaRPr lang="fr-FR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2060848"/>
            <a:ext cx="8391876" cy="324036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Arial" pitchFamily="34" charset="0"/>
              </a:rPr>
              <a:t>"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distribution "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devenir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xénobiotique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 niveau  sanguin puis sa diffusion dans les tissus. La distribution comprend donc le transport sanguin (phase plasmatique) et la diffusion tissulaire  (phase tissulaire).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4704"/>
            <a:ext cx="315068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73630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6588" y="1916832"/>
            <a:ext cx="8391876" cy="374441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Devenir sanguin des xénobiotiques: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 dissoudre dans l’eau plasmatique.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 lier en partie aux protéines plasmatiques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 lier à la membrane cellulaire ou pénétrer dans le cytoplasme des éléments figurés</a:t>
            </a:r>
          </a:p>
          <a:p>
            <a:endParaRPr lang="fr-FR" sz="2400" i="1" u="sng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prstClr val="white"/>
              </a:solidFill>
            </a:endParaRPr>
          </a:p>
          <a:p>
            <a:endParaRPr lang="fr-FR" sz="2400" b="1" i="1" u="sng" dirty="0" smtClean="0">
              <a:solidFill>
                <a:prstClr val="white"/>
              </a:solidFill>
            </a:endParaRPr>
          </a:p>
          <a:p>
            <a:r>
              <a:rPr lang="fr-FR" sz="2400" b="1" dirty="0" smtClean="0">
                <a:solidFill>
                  <a:prstClr val="white"/>
                </a:solidFill>
              </a:rPr>
              <a:t> </a:t>
            </a:r>
            <a:endParaRPr lang="fr-FR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203848" y="764704"/>
            <a:ext cx="280831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Phase plasmatique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plasmatique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004048" y="764704"/>
            <a:ext cx="2376264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Fixation protéique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1556792"/>
            <a:ext cx="8391876" cy="374441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 fixation est réversible Cette fixation dépend de :</a:t>
            </a:r>
          </a:p>
          <a:p>
            <a:pPr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-La concentration de la protéine liante .</a:t>
            </a:r>
          </a:p>
          <a:p>
            <a:pPr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-L’affinité du toxique pour cette protéine . </a:t>
            </a:r>
          </a:p>
          <a:p>
            <a:pPr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-la concentration  du toxique dans le sang.</a:t>
            </a:r>
          </a:p>
        </p:txBody>
      </p:sp>
      <p:graphicFrame>
        <p:nvGraphicFramePr>
          <p:cNvPr id="20" name="Group 140"/>
          <p:cNvGraphicFramePr>
            <a:graphicFrameLocks/>
          </p:cNvGraphicFramePr>
          <p:nvPr/>
        </p:nvGraphicFramePr>
        <p:xfrm>
          <a:off x="250825" y="1556792"/>
          <a:ext cx="8893175" cy="49678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7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Fixation des médicaments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"acide faible"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Fixation des médicaments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"base faible"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Protéine (s) fixatrice (s)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Presque exclusive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albumine + + +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Nombreuses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albumine - lipoprotéines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Affinité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élevée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faible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Nombre de sites de fixation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faible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élevé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Phénomène de saturation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possible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rare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Phénomène d’interaction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médicamenteuse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possible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Improbable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Exemples de molécules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concernées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-Bold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anticoagulants oraux (AVK)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sulfamides hypoglycémiants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diurétiques thiazidiques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digitaliques, méthotrexate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bêta-bloquants (la plupart)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3657600" algn="l"/>
                        </a:tabLst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antidépresseurs (la plupart)</a:t>
                      </a: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Helvetic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plasmatique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004048" y="764704"/>
            <a:ext cx="352839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Fixation aux éléments du sang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1844824"/>
            <a:ext cx="8391876" cy="345638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Apparaît moins grande que celle relative aux protéines plasmatiques.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Il est important de souligner l’interaction entre les médicaments et les hématies</a:t>
            </a:r>
          </a:p>
          <a:p>
            <a:pPr>
              <a:lnSpc>
                <a:spcPct val="9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Importante par exemple avec  le phénobarbital. Beaucoup d’ions organiques , Pb ;Cd, As; Co sont localisés dans les globules rouges.</a:t>
            </a:r>
          </a:p>
          <a:p>
            <a:pPr>
              <a:lnSpc>
                <a:spcPct val="9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Phase tissulaire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1556792"/>
            <a:ext cx="8391876" cy="40324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Processus de répartition dans l’ensemble de tissus et organes en vue d’accumulation. qui est régit par 2 facteurs :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Affinité particulière des tissus 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 : Accumulation ou stockage de substance très lipophile au niveau des tissus graisseux.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Irrigation des organes 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Organes bien perfusés : foie, reins, cœur, poumons, cerveau.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Organes ou tissus peu perfusés : peau, muscles squelettiques, graisses.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764704"/>
            <a:ext cx="3384376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Phénomène de redistribution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1412776"/>
            <a:ext cx="8391876" cy="4752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r-FR" sz="2000" b="1" dirty="0" smtClean="0">
                <a:latin typeface="Arial" pitchFamily="34" charset="0"/>
              </a:rPr>
              <a:t> </a:t>
            </a: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Pour certains xénobiotiques liposolubles, la distribution tissulaire peut être si rapide et intense dans certains organes à fort débit sanguin         inversion du gradient de concentration avec des concentrations plus élevées dans le tissu que dans le plasma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redistribution de ces xénobiotiques  vers le plasma</a:t>
            </a:r>
          </a:p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exemple :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Les anesthésiques généraux, généralement liposolubles ,se concentrent en quelques secondes dans le SNC ,puis se redistribuent vers le tissu musculaire et le tissu adipeux.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43808" y="2492896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755576" y="3428231"/>
            <a:ext cx="574675" cy="720849"/>
          </a:xfrm>
          <a:prstGeom prst="curvedRightArrow">
            <a:avLst>
              <a:gd name="adj1" fmla="val 20000"/>
              <a:gd name="adj2" fmla="val 40000"/>
              <a:gd name="adj3" fmla="val 37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tissulaire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764704"/>
            <a:ext cx="3384376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Phénomène de stockage 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2348880"/>
            <a:ext cx="8391876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Phase tissulaire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2634879"/>
            <a:ext cx="79928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le foie et le rein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Le tissu adipeux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Les os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764704"/>
            <a:ext cx="3384376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Notion de barrière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3528" y="1412776"/>
            <a:ext cx="8391876" cy="4752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barrière hémato – encéphalique: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6" name="Picture 6" descr="Barriere-hemato-encephal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2276872"/>
            <a:ext cx="7488832" cy="3887862"/>
          </a:xfrm>
          <a:prstGeom prst="rect">
            <a:avLst/>
          </a:prstGeom>
          <a:noFill/>
          <a:ln/>
        </p:spPr>
      </p:pic>
      <p:sp>
        <p:nvSpPr>
          <p:cNvPr id="15" name="Rectangle à coins arrondis 14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tissulaire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13:41:49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6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I- INTRODUCTION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Toxicocinétique : étude descriptive et quantitative du devenir du toxique dans l’organisme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Etude descriptive s’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interesse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aux facteurs ADME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Etude quantitative : clairance, demi-vie,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air sous la courbe(ASC)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IV-Distribution 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004048" y="764704"/>
            <a:ext cx="3384376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Notion de barrière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28596" y="1484784"/>
            <a:ext cx="8391876" cy="4752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barrière hémato - placentaire  : </a:t>
            </a:r>
          </a:p>
          <a:p>
            <a:pPr>
              <a:lnSpc>
                <a:spcPct val="90000"/>
              </a:lnSpc>
            </a:pPr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Perméable à de nombreux corps chimiques qui la traversent ( simple diffusion )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538366" cy="294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395536" y="767554"/>
            <a:ext cx="2016224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Définition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483768" y="764704"/>
            <a:ext cx="244827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Phase tissulaire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360040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-Le métabolisme 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8596" y="1484784"/>
            <a:ext cx="8391876" cy="4752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0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fr-FR" sz="2400" b="1" i="1" dirty="0" smtClean="0">
              <a:solidFill>
                <a:srgbClr val="002060"/>
              </a:solidFill>
            </a:endParaRP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-Les toxiques sont métabolisés dans de nombreux tissus foie ,rein , poumons …</a:t>
            </a:r>
          </a:p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-les réactions de biotransformation sont de deux types </a:t>
            </a: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-type I(oxydation réduction et  d’ hydrolyse ) qui génèrent des métabolites inactifs ou  actifs. </a:t>
            </a:r>
          </a:p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-type II ( conjugaison ) donnant toujours des métabolites inactifs et facilement éliminables.</a:t>
            </a: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121216"/>
            <a:ext cx="8501122" cy="57148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endParaRPr lang="fr-FR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V-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L’élimination  </a:t>
            </a:r>
          </a:p>
          <a:p>
            <a:pPr marL="609600" indent="-609600" algn="ctr">
              <a:defRPr/>
            </a:pPr>
            <a:r>
              <a:rPr lang="fr-FR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5536" y="767554"/>
            <a:ext cx="2808312" cy="357190"/>
          </a:xfrm>
          <a:prstGeom prst="roundRect">
            <a:avLst>
              <a:gd name="adj" fmla="val 24862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-Le métabolisme</a:t>
            </a: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28596" y="1556792"/>
            <a:ext cx="8391876" cy="4752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L’excrétion des toxiques et de leurs métabolites  se fait par plusieurs mécanismes et par de nombreux organes</a:t>
            </a: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b="1" i="1" u="sng" dirty="0" smtClean="0">
              <a:solidFill>
                <a:prstClr val="white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75856" y="764704"/>
            <a:ext cx="280831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B-L’excrétion 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11560" y="2924944"/>
            <a:ext cx="2448272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r>
              <a:rPr lang="fr-FR" b="1" dirty="0" smtClean="0">
                <a:solidFill>
                  <a:srgbClr val="33CC33"/>
                </a:solidFill>
              </a:rPr>
              <a:t> </a:t>
            </a:r>
            <a:endParaRPr lang="fr-FR" b="1" dirty="0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3275856" y="2852936"/>
            <a:ext cx="4286280" cy="501206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067944" y="3429000"/>
            <a:ext cx="2736304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  </a:t>
            </a:r>
            <a:r>
              <a:rPr lang="fr-FR" sz="1600" b="1" i="1" dirty="0" smtClean="0">
                <a:solidFill>
                  <a:schemeClr val="bg2"/>
                </a:solidFill>
                <a:latin typeface="Arial" pitchFamily="34" charset="0"/>
              </a:rPr>
              <a:t>filtration glomérulaire</a:t>
            </a:r>
            <a:r>
              <a:rPr lang="fr-FR" sz="1400" dirty="0" smtClean="0">
                <a:solidFill>
                  <a:schemeClr val="bg2"/>
                </a:solidFill>
                <a:latin typeface="Arial" pitchFamily="34" charset="0"/>
              </a:rPr>
              <a:t> </a:t>
            </a:r>
            <a:endParaRPr lang="fr-FR" sz="1600" dirty="0" smtClean="0">
              <a:solidFill>
                <a:schemeClr val="bg2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067944" y="3429000"/>
            <a:ext cx="2736304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1600" b="1" i="1" dirty="0" smtClean="0">
                <a:solidFill>
                  <a:schemeClr val="bg2"/>
                </a:solidFill>
                <a:latin typeface="Arial" pitchFamily="34" charset="0"/>
              </a:rPr>
              <a:t>sécrétion tubulaire</a:t>
            </a:r>
            <a:endParaRPr lang="fr-FR" sz="16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67944" y="3429000"/>
            <a:ext cx="2736304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1600" b="1" i="1" dirty="0" smtClean="0">
                <a:solidFill>
                  <a:schemeClr val="bg2"/>
                </a:solidFill>
                <a:latin typeface="Arial" pitchFamily="34" charset="0"/>
              </a:rPr>
              <a:t>Réabsorption tubulaire</a:t>
            </a:r>
            <a:endParaRPr lang="fr-FR" sz="16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275856" y="3429000"/>
            <a:ext cx="4286280" cy="501206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 – 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L’excrétion digestive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275856" y="4005064"/>
            <a:ext cx="4286280" cy="501206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3 –  Autres voies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  <p:bldP spid="12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131005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17594" y="1071546"/>
            <a:ext cx="3518702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endParaRPr lang="fr-FR" sz="1600" b="1" dirty="0" smtClean="0">
              <a:solidFill>
                <a:schemeClr val="bg1"/>
              </a:solidFill>
            </a:endParaRPr>
          </a:p>
          <a:p>
            <a:pPr marL="1066800" lvl="1" indent="-609600"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Filtration glomérulaire</a:t>
            </a:r>
          </a:p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2219114"/>
            <a:ext cx="4574312" cy="3442134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-glomérule=filtre semi perméable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-poids moléculaire‹ 68000 D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-fraction libre uniquement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-formation d’urine primitive</a:t>
            </a: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3C3-3848-4696-9E28-9990161CF17E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285720" y="44624"/>
            <a:ext cx="8501122" cy="55041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454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17594" y="1071546"/>
            <a:ext cx="3518702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endParaRPr lang="fr-FR" sz="1600" b="1" dirty="0" smtClean="0">
              <a:solidFill>
                <a:prstClr val="white"/>
              </a:solidFill>
            </a:endParaRPr>
          </a:p>
          <a:p>
            <a:pPr marL="1066800" lvl="1" indent="-609600"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Sécrétion  tubulaire</a:t>
            </a:r>
          </a:p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2132856"/>
            <a:ext cx="8643998" cy="322611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Principalement au niveau du TCP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Transporteurs consommateurs d’ énergie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Transporteurs spécifique aux xénobiotiques acide faibles (aspirine ,pénicilline )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Transporteurs spécifique aux xénobiotiques bases faibles( morphine)</a:t>
            </a:r>
          </a:p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3C3-3848-4696-9E28-9990161CF17E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13:41:50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85720" y="44624"/>
            <a:ext cx="8501122" cy="55041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17594" y="1124744"/>
            <a:ext cx="3518702" cy="648072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3-Réabsorption tubulaire</a:t>
            </a:r>
          </a:p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2132856"/>
            <a:ext cx="8643998" cy="367240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-mécanisme de  diffusion passive.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-concerne surtout les substances endogènes : sodium, potassium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-le mécanisme essentiel de réabsorption tubulaire se déroule dans le tube contourné distal et le tube collecteur et repose sur le transfert passif des solutés à travers les membranes cellulaires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-Ce phénomène concerne les fractions non ionisées liposolubles des xénobiotiques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3C3-3848-4696-9E28-9990161CF17E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13:41:50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85720" y="44624"/>
            <a:ext cx="8501122" cy="55041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5220" y="2366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347864" y="1124744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L’excrétion digestive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419872" y="692696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187624" y="1628800"/>
            <a:ext cx="338437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1-L’excrétion biliaire</a:t>
            </a:r>
            <a:endParaRPr lang="fr-F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85720" y="2358570"/>
            <a:ext cx="8643998" cy="3806734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Transport actif+++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Acides faibles (acide carboxylique)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Bases faibles (ammonium quaternaire :néostigmine)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Neutre (glucoside :digoxine)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Diffusion passive : sens du gradient de concentration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D’autant plus importante que le PM est élevé ≥300 D</a:t>
            </a: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F448-EDF6-47E8-8089-6D3390A1FC18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85720" y="2718610"/>
            <a:ext cx="8643998" cy="222255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Mais existence d’un Cycle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Enthéro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-Hépatique (bile : molécule conjuguée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duodénum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hydrolyse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molécule libre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réabsorption intestinale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circulation générale).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7" grpId="0" animBg="1"/>
      <p:bldP spid="27" grpId="1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39552" y="1412776"/>
            <a:ext cx="7929618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357554" y="1071546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L’excrétion digestive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5286396" y="1714488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899592" y="1714488"/>
            <a:ext cx="2952328" cy="418368"/>
          </a:xfrm>
          <a:prstGeom prst="roundRect">
            <a:avLst>
              <a:gd name="adj" fmla="val 2486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1-L’excrétion biliaire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85720" y="2430578"/>
            <a:ext cx="4358288" cy="315866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dirty="0" smtClean="0"/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Passage par diffusion passive : dépend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pKa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de la liposolubilité de la substance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Concerne la fraction libre uniquement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499992" y="1639852"/>
            <a:ext cx="3600400" cy="565012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Excrétion salivaire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66F-1969-4320-B168-760D86E36EB3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27" name="Picture 9" descr="c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121993" cy="3384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prstClr val="white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– REDUCTION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prstClr val="white"/>
                </a:solidFill>
              </a:rPr>
              <a:t>3 - HYDROLYSE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786446" y="1142984"/>
            <a:ext cx="2214578" cy="285752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3 - HYDROLYSE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3568" y="1052736"/>
            <a:ext cx="7929618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357554" y="1071546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2- L’excrétion digestive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85720" y="2574594"/>
            <a:ext cx="8643998" cy="3806734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dirty="0" smtClean="0">
              <a:solidFill>
                <a:prstClr val="white"/>
              </a:solidFill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Le poumon constitue un  organe épurateur particulier :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-Grande surface d’échange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-Débit sanguin = débit cardiaque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-Equipement enzymatiques importants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Elle concerne les gaz et les liquides très volatils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Elle implique un mécanisme de diffusion passive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L’élimination est inversement proportionnelle à la vitesse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d’absorption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66F-1969-4320-B168-760D86E36EB3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13:41:50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347864" y="1484784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Autres voies 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251520" y="1916832"/>
            <a:ext cx="3096344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voie pulmonaire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prstClr val="white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– REDUCTION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prstClr val="white"/>
                </a:solidFill>
              </a:rPr>
              <a:t>3 - HYDROLYSE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786446" y="1142984"/>
            <a:ext cx="2214578" cy="285752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3 - HYDROLYSE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3568" y="1052736"/>
            <a:ext cx="7929618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357554" y="1071546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2- L’excrétion digestive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1 – L’excrétion rénale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85720" y="2574594"/>
            <a:ext cx="8643998" cy="315866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dirty="0" smtClean="0">
              <a:solidFill>
                <a:prstClr val="white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sueur peut contenir des traces de substances telles que l'iode, le brome, l'éthanol, l'acide salicylique, </a:t>
            </a:r>
          </a:p>
          <a:p>
            <a:pPr>
              <a:buFontTx/>
              <a:buChar char="-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l'élimination sudorale paraît accessoire par rapport à l'élimination rénale, hépatique et pulmonaire.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Élimination par les phanères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: Pb, As, Ti, Cd, sont partiellement éliminés  par cette voie.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66F-1969-4320-B168-760D86E36EB3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13:41:50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382634" y="1484784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autres voies 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251520" y="1916832"/>
            <a:ext cx="3096344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Excrétions sudorale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13:41:49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1628800"/>
            <a:ext cx="8358246" cy="41044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Xénobiotiques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Substances étrangères à l’organisme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Toxicocinétique :  Relation entre la concentration de la substance toxique et le temps pour une exposition donnée indépendamment des effets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Concentration = f(t)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Toxicodynamique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:   Relation entre la dose de la substance toxique et l’effet toxique indépendamment du temps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Effet = f(dose)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I-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L’excrétion</a:t>
            </a:r>
            <a:endParaRPr lang="fr-FR" b="1" dirty="0" smtClean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Notion de demi-vie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2219114"/>
            <a:ext cx="8643998" cy="3442134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paramètre correspond au temps nécessaire pour que, après l’administration d’un médicament, sa concentration diminue de moitié. La demi-vie est exprimée en unité de temps et peut varier de quelques minutes à plusieurs semaines selon les médicaments. La fraction de médicament éliminée en fonction du temps dépend donc de sa demi-vie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3C3-3848-4696-9E28-9990161CF17E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12/01/2021 13:41:50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23528" y="70274"/>
            <a:ext cx="8501122" cy="550414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V- L’élimination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u="sng" dirty="0" smtClean="0"/>
              <a:t>a- Oxydation par le système monooxygénasique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pPr lvl="0"/>
            <a:endParaRPr lang="fr-FR" b="1" u="sng" dirty="0" smtClean="0"/>
          </a:p>
          <a:p>
            <a:pPr lvl="0"/>
            <a:r>
              <a:rPr lang="fr-FR" b="1" u="sng" dirty="0" smtClean="0">
                <a:solidFill>
                  <a:srgbClr val="FFC000"/>
                </a:solidFill>
              </a:rPr>
              <a:t>Réaction générale:</a:t>
            </a:r>
          </a:p>
          <a:p>
            <a:r>
              <a:rPr lang="fr-FR" dirty="0" smtClean="0"/>
              <a:t> 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17" name="Group 160"/>
          <p:cNvGrpSpPr>
            <a:grpSpLocks/>
          </p:cNvGrpSpPr>
          <p:nvPr/>
        </p:nvGrpSpPr>
        <p:grpSpPr bwMode="auto">
          <a:xfrm>
            <a:off x="650485" y="3000374"/>
            <a:ext cx="7584185" cy="1506682"/>
            <a:chOff x="768" y="3617"/>
            <a:chExt cx="4148" cy="629"/>
          </a:xfrm>
        </p:grpSpPr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768" y="3693"/>
              <a:ext cx="53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 eaLnBrk="0" hangingPunct="0"/>
              <a:r>
                <a:rPr lang="da-DK" sz="2000" b="1">
                  <a:solidFill>
                    <a:schemeClr val="bg1"/>
                  </a:solidFill>
                </a:rPr>
                <a:t>NADPH</a:t>
              </a:r>
            </a:p>
            <a:p>
              <a:pPr algn="r" defTabSz="762000" eaLnBrk="0" hangingPunct="0"/>
              <a:endParaRPr lang="da-DK" sz="2000" b="1">
                <a:solidFill>
                  <a:schemeClr val="bg1"/>
                </a:solidFill>
              </a:endParaRPr>
            </a:p>
            <a:p>
              <a:pPr algn="r" defTabSz="762000" eaLnBrk="0" hangingPunct="0"/>
              <a:endParaRPr lang="da-DK" sz="2000" b="1">
                <a:solidFill>
                  <a:schemeClr val="bg1"/>
                </a:solidFill>
              </a:endParaRPr>
            </a:p>
            <a:p>
              <a:pPr algn="r" defTabSz="762000" eaLnBrk="0" hangingPunct="0"/>
              <a:r>
                <a:rPr lang="da-DK" sz="2000" b="1">
                  <a:solidFill>
                    <a:schemeClr val="bg1"/>
                  </a:solidFill>
                </a:rPr>
                <a:t>NADP+</a:t>
              </a:r>
            </a:p>
          </p:txBody>
        </p:sp>
        <p:sp>
          <p:nvSpPr>
            <p:cNvPr id="20" name="Rectangle 67"/>
            <p:cNvSpPr>
              <a:spLocks noChangeArrowheads="1"/>
            </p:cNvSpPr>
            <p:nvPr/>
          </p:nvSpPr>
          <p:spPr bwMode="auto">
            <a:xfrm>
              <a:off x="1508" y="3688"/>
              <a:ext cx="1092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a-DK" sz="2000" b="1" dirty="0">
                  <a:solidFill>
                    <a:srgbClr val="FFFF00"/>
                  </a:solidFill>
                </a:rPr>
                <a:t>(RH</a:t>
              </a:r>
              <a:r>
                <a:rPr lang="da-DK" sz="2000" b="1" dirty="0">
                  <a:solidFill>
                    <a:schemeClr val="bg1"/>
                  </a:solidFill>
                </a:rPr>
                <a:t>)-P450-(Fe2+)</a:t>
              </a:r>
            </a:p>
            <a:p>
              <a:pPr defTabSz="762000" eaLnBrk="0" hangingPunct="0"/>
              <a:endParaRPr lang="da-DK" sz="2000" b="1" dirty="0">
                <a:solidFill>
                  <a:schemeClr val="bg1"/>
                </a:solidFill>
              </a:endParaRPr>
            </a:p>
            <a:p>
              <a:pPr defTabSz="762000" eaLnBrk="0" hangingPunct="0"/>
              <a:endParaRPr lang="da-DK" sz="2000" b="1" dirty="0">
                <a:solidFill>
                  <a:schemeClr val="bg1"/>
                </a:solidFill>
              </a:endParaRPr>
            </a:p>
            <a:p>
              <a:pPr defTabSz="762000" eaLnBrk="0" hangingPunct="0"/>
              <a:r>
                <a:rPr lang="da-DK" sz="2000" b="1" dirty="0">
                  <a:solidFill>
                    <a:schemeClr val="bg1"/>
                  </a:solidFill>
                </a:rPr>
                <a:t>(</a:t>
              </a:r>
              <a:r>
                <a:rPr lang="da-DK" sz="2000" b="1" dirty="0">
                  <a:solidFill>
                    <a:srgbClr val="FFFF00"/>
                  </a:solidFill>
                </a:rPr>
                <a:t>RH</a:t>
              </a:r>
              <a:r>
                <a:rPr lang="da-DK" sz="2000" b="1" dirty="0">
                  <a:solidFill>
                    <a:schemeClr val="bg1"/>
                  </a:solidFill>
                </a:rPr>
                <a:t>)-P450-(Fe3+)</a:t>
              </a:r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3225" y="3688"/>
              <a:ext cx="1327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a-DK" sz="2000" b="1" dirty="0">
                  <a:solidFill>
                    <a:schemeClr val="bg1"/>
                  </a:solidFill>
                </a:rPr>
                <a:t>(</a:t>
              </a:r>
              <a:r>
                <a:rPr lang="da-DK" sz="2000" b="1" dirty="0">
                  <a:solidFill>
                    <a:srgbClr val="FFFF00"/>
                  </a:solidFill>
                </a:rPr>
                <a:t>RH</a:t>
              </a:r>
              <a:r>
                <a:rPr lang="da-DK" sz="2000" b="1" dirty="0">
                  <a:solidFill>
                    <a:schemeClr val="bg1"/>
                  </a:solidFill>
                </a:rPr>
                <a:t>)-P450-(Fe2+) ·O2</a:t>
              </a:r>
            </a:p>
            <a:p>
              <a:pPr defTabSz="762000" eaLnBrk="0" hangingPunct="0"/>
              <a:endParaRPr lang="da-DK" sz="2000" b="1" dirty="0">
                <a:solidFill>
                  <a:schemeClr val="bg1"/>
                </a:solidFill>
              </a:endParaRPr>
            </a:p>
            <a:p>
              <a:pPr defTabSz="762000" eaLnBrk="0" hangingPunct="0"/>
              <a:endParaRPr lang="da-DK" sz="2000" b="1" dirty="0">
                <a:solidFill>
                  <a:schemeClr val="bg1"/>
                </a:solidFill>
              </a:endParaRPr>
            </a:p>
            <a:p>
              <a:pPr defTabSz="762000" eaLnBrk="0" hangingPunct="0"/>
              <a:r>
                <a:rPr lang="da-DK" sz="2000" b="1" dirty="0">
                  <a:solidFill>
                    <a:schemeClr val="bg1"/>
                  </a:solidFill>
                </a:rPr>
                <a:t>P450 (Fe3+)</a:t>
              </a:r>
            </a:p>
          </p:txBody>
        </p:sp>
        <p:sp>
          <p:nvSpPr>
            <p:cNvPr id="40" name="Arc 71"/>
            <p:cNvSpPr>
              <a:spLocks/>
            </p:cNvSpPr>
            <p:nvPr/>
          </p:nvSpPr>
          <p:spPr bwMode="auto">
            <a:xfrm rot="10800000">
              <a:off x="1293" y="3839"/>
              <a:ext cx="96" cy="285"/>
            </a:xfrm>
            <a:custGeom>
              <a:avLst/>
              <a:gdLst>
                <a:gd name="G0" fmla="+- 21600 0 0"/>
                <a:gd name="G1" fmla="+- 21220 0 0"/>
                <a:gd name="G2" fmla="+- 21600 0 0"/>
                <a:gd name="T0" fmla="*/ 21600 w 21600"/>
                <a:gd name="T1" fmla="*/ 42820 h 42820"/>
                <a:gd name="T2" fmla="*/ 17565 w 21600"/>
                <a:gd name="T3" fmla="*/ 0 h 42820"/>
                <a:gd name="T4" fmla="*/ 21600 w 21600"/>
                <a:gd name="T5" fmla="*/ 21220 h 4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20" fill="none" extrusionOk="0">
                  <a:moveTo>
                    <a:pt x="21600" y="42820"/>
                  </a:moveTo>
                  <a:cubicBezTo>
                    <a:pt x="9670" y="42820"/>
                    <a:pt x="0" y="33149"/>
                    <a:pt x="0" y="21220"/>
                  </a:cubicBezTo>
                  <a:cubicBezTo>
                    <a:pt x="-1" y="10846"/>
                    <a:pt x="7374" y="1938"/>
                    <a:pt x="17565" y="0"/>
                  </a:cubicBezTo>
                </a:path>
                <a:path w="21600" h="42820" stroke="0" extrusionOk="0">
                  <a:moveTo>
                    <a:pt x="21600" y="42820"/>
                  </a:moveTo>
                  <a:cubicBezTo>
                    <a:pt x="9670" y="42820"/>
                    <a:pt x="0" y="33149"/>
                    <a:pt x="0" y="21220"/>
                  </a:cubicBezTo>
                  <a:cubicBezTo>
                    <a:pt x="-1" y="10846"/>
                    <a:pt x="7374" y="1938"/>
                    <a:pt x="17565" y="0"/>
                  </a:cubicBezTo>
                  <a:lnTo>
                    <a:pt x="21600" y="21220"/>
                  </a:lnTo>
                  <a:close/>
                </a:path>
              </a:pathLst>
            </a:custGeom>
            <a:noFill/>
            <a:ln w="28575" cap="rnd">
              <a:solidFill>
                <a:srgbClr val="FFFF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 sz="2000" dirty="0"/>
            </a:p>
          </p:txBody>
        </p:sp>
        <p:sp>
          <p:nvSpPr>
            <p:cNvPr id="23" name="Arc 72"/>
            <p:cNvSpPr>
              <a:spLocks/>
            </p:cNvSpPr>
            <p:nvPr/>
          </p:nvSpPr>
          <p:spPr bwMode="auto">
            <a:xfrm rot="10800000">
              <a:off x="1389" y="3838"/>
              <a:ext cx="96" cy="286"/>
            </a:xfrm>
            <a:custGeom>
              <a:avLst/>
              <a:gdLst>
                <a:gd name="G0" fmla="+- 0 0 0"/>
                <a:gd name="G1" fmla="+- 21260 0 0"/>
                <a:gd name="G2" fmla="+- 21600 0 0"/>
                <a:gd name="T0" fmla="*/ 3818 w 21600"/>
                <a:gd name="T1" fmla="*/ 0 h 42860"/>
                <a:gd name="T2" fmla="*/ 0 w 21600"/>
                <a:gd name="T3" fmla="*/ 42860 h 42860"/>
                <a:gd name="T4" fmla="*/ 0 w 21600"/>
                <a:gd name="T5" fmla="*/ 21260 h 4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60" fill="none" extrusionOk="0">
                  <a:moveTo>
                    <a:pt x="3817" y="0"/>
                  </a:moveTo>
                  <a:cubicBezTo>
                    <a:pt x="14109" y="1848"/>
                    <a:pt x="21600" y="10803"/>
                    <a:pt x="21600" y="21260"/>
                  </a:cubicBezTo>
                  <a:cubicBezTo>
                    <a:pt x="21600" y="33189"/>
                    <a:pt x="11929" y="42859"/>
                    <a:pt x="0" y="42860"/>
                  </a:cubicBezTo>
                </a:path>
                <a:path w="21600" h="42860" stroke="0" extrusionOk="0">
                  <a:moveTo>
                    <a:pt x="3817" y="0"/>
                  </a:moveTo>
                  <a:cubicBezTo>
                    <a:pt x="14109" y="1848"/>
                    <a:pt x="21600" y="10803"/>
                    <a:pt x="21600" y="21260"/>
                  </a:cubicBezTo>
                  <a:cubicBezTo>
                    <a:pt x="21600" y="33189"/>
                    <a:pt x="11929" y="42859"/>
                    <a:pt x="0" y="42860"/>
                  </a:cubicBezTo>
                  <a:lnTo>
                    <a:pt x="0" y="21260"/>
                  </a:lnTo>
                  <a:close/>
                </a:path>
              </a:pathLst>
            </a:custGeom>
            <a:noFill/>
            <a:ln w="28575" cap="rnd">
              <a:solidFill>
                <a:srgbClr val="FFFF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 sz="2000" dirty="0"/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>
              <a:off x="2600" y="3783"/>
              <a:ext cx="43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 sz="2000" dirty="0"/>
            </a:p>
          </p:txBody>
        </p:sp>
        <p:sp>
          <p:nvSpPr>
            <p:cNvPr id="26" name="Line 75"/>
            <p:cNvSpPr>
              <a:spLocks noChangeShapeType="1"/>
            </p:cNvSpPr>
            <p:nvPr/>
          </p:nvSpPr>
          <p:spPr bwMode="auto">
            <a:xfrm flipH="1">
              <a:off x="2600" y="4154"/>
              <a:ext cx="43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 sz="2000" dirty="0"/>
            </a:p>
          </p:txBody>
        </p:sp>
        <p:sp>
          <p:nvSpPr>
            <p:cNvPr id="27" name="Rectangle 76"/>
            <p:cNvSpPr>
              <a:spLocks noChangeArrowheads="1"/>
            </p:cNvSpPr>
            <p:nvPr/>
          </p:nvSpPr>
          <p:spPr bwMode="auto">
            <a:xfrm>
              <a:off x="2678" y="3617"/>
              <a:ext cx="26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a-DK" sz="2000" b="1" dirty="0">
                  <a:solidFill>
                    <a:srgbClr val="FF3300"/>
                  </a:solidFill>
                </a:rPr>
                <a:t>O2</a:t>
              </a:r>
            </a:p>
          </p:txBody>
        </p:sp>
        <p:grpSp>
          <p:nvGrpSpPr>
            <p:cNvPr id="28" name="Group 154"/>
            <p:cNvGrpSpPr>
              <a:grpSpLocks/>
            </p:cNvGrpSpPr>
            <p:nvPr/>
          </p:nvGrpSpPr>
          <p:grpSpPr bwMode="auto">
            <a:xfrm>
              <a:off x="3850" y="3879"/>
              <a:ext cx="576" cy="144"/>
              <a:chOff x="3567" y="3842"/>
              <a:chExt cx="576" cy="144"/>
            </a:xfrm>
          </p:grpSpPr>
          <p:sp>
            <p:nvSpPr>
              <p:cNvPr id="37" name="Line 77"/>
              <p:cNvSpPr>
                <a:spLocks noChangeShapeType="1"/>
              </p:cNvSpPr>
              <p:nvPr/>
            </p:nvSpPr>
            <p:spPr bwMode="auto">
              <a:xfrm>
                <a:off x="3568" y="3842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fr-FR" sz="2000" dirty="0"/>
              </a:p>
            </p:txBody>
          </p:sp>
          <p:sp>
            <p:nvSpPr>
              <p:cNvPr id="38" name="Line 78"/>
              <p:cNvSpPr>
                <a:spLocks noChangeShapeType="1"/>
              </p:cNvSpPr>
              <p:nvPr/>
            </p:nvSpPr>
            <p:spPr bwMode="auto">
              <a:xfrm>
                <a:off x="3567" y="3890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fr-FR" sz="2000" dirty="0"/>
              </a:p>
            </p:txBody>
          </p:sp>
        </p:grp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3073" y="4063"/>
              <a:ext cx="269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da-DK" sz="2000" b="1" dirty="0">
                  <a:solidFill>
                    <a:srgbClr val="FFFF00"/>
                  </a:solidFill>
                </a:rPr>
                <a:t>RH</a:t>
              </a:r>
            </a:p>
          </p:txBody>
        </p:sp>
        <p:sp>
          <p:nvSpPr>
            <p:cNvPr id="30" name="Rectangle 80"/>
            <p:cNvSpPr>
              <a:spLocks noChangeArrowheads="1"/>
            </p:cNvSpPr>
            <p:nvPr/>
          </p:nvSpPr>
          <p:spPr bwMode="auto">
            <a:xfrm>
              <a:off x="4554" y="3742"/>
              <a:ext cx="36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da-DK" sz="2000" b="1" dirty="0">
                  <a:solidFill>
                    <a:srgbClr val="FFFF00"/>
                  </a:solidFill>
                </a:rPr>
                <a:t>R</a:t>
              </a:r>
              <a:r>
                <a:rPr lang="da-DK" sz="2000" b="1" dirty="0">
                  <a:solidFill>
                    <a:srgbClr val="FF3300"/>
                  </a:solidFill>
                </a:rPr>
                <a:t>O</a:t>
              </a:r>
              <a:r>
                <a:rPr lang="da-DK" sz="2000" b="1" dirty="0">
                  <a:solidFill>
                    <a:srgbClr val="FFFF00"/>
                  </a:solidFill>
                </a:rPr>
                <a:t>H</a:t>
              </a:r>
            </a:p>
            <a:p>
              <a:pPr algn="ctr" defTabSz="762000" eaLnBrk="0" hangingPunct="0"/>
              <a:r>
                <a:rPr lang="da-DK" sz="2000" b="1" dirty="0">
                  <a:solidFill>
                    <a:schemeClr val="bg1"/>
                  </a:solidFill>
                </a:rPr>
                <a:t>+</a:t>
              </a:r>
            </a:p>
            <a:p>
              <a:pPr algn="ctr" defTabSz="762000" eaLnBrk="0" hangingPunct="0"/>
              <a:r>
                <a:rPr lang="da-DK" sz="2000" b="1" dirty="0">
                  <a:solidFill>
                    <a:schemeClr val="bg1"/>
                  </a:solidFill>
                </a:rPr>
                <a:t>H2</a:t>
              </a:r>
              <a:r>
                <a:rPr lang="da-DK" sz="2000" b="1" dirty="0">
                  <a:solidFill>
                    <a:srgbClr val="FF3300"/>
                  </a:solidFill>
                </a:rPr>
                <a:t>O</a:t>
              </a:r>
            </a:p>
          </p:txBody>
        </p: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2740" y="3735"/>
              <a:ext cx="212" cy="198"/>
              <a:chOff x="1834" y="2816"/>
              <a:chExt cx="212" cy="198"/>
            </a:xfrm>
          </p:grpSpPr>
          <p:sp>
            <p:nvSpPr>
              <p:cNvPr id="35" name="Rectangle 91"/>
              <p:cNvSpPr>
                <a:spLocks noChangeArrowheads="1"/>
              </p:cNvSpPr>
              <p:nvPr/>
            </p:nvSpPr>
            <p:spPr bwMode="auto">
              <a:xfrm>
                <a:off x="1834" y="2847"/>
                <a:ext cx="173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da-DK" sz="2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36" name="Rectangle 92"/>
              <p:cNvSpPr>
                <a:spLocks noChangeArrowheads="1"/>
              </p:cNvSpPr>
              <p:nvPr/>
            </p:nvSpPr>
            <p:spPr bwMode="auto">
              <a:xfrm>
                <a:off x="1898" y="2816"/>
                <a:ext cx="1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da-DK" sz="20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0FE5-B43F-4830-B78F-06C11E0F17D4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41</a:t>
            </a:fld>
            <a:endParaRPr lang="fr-FR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357430"/>
            <a:ext cx="8501122" cy="1714512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sz="6000" b="1" dirty="0" smtClean="0">
                <a:latin typeface="Times New Roman" pitchFamily="18" charset="0"/>
                <a:cs typeface="Times New Roman" pitchFamily="18" charset="0"/>
              </a:rPr>
              <a:t>M E R C I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20C8-B46C-48AB-8D0C-4BF973958F1F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Xénobiotique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34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12622" cy="365125"/>
          </a:xfrm>
        </p:spPr>
        <p:txBody>
          <a:bodyPr/>
          <a:lstStyle/>
          <a:p>
            <a:fld id="{F1AB5CA1-7537-446B-B348-C14A204F1E46}" type="datetime9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12/01/2021 13:41:50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12622" cy="365125"/>
          </a:xfrm>
        </p:spPr>
        <p:txBody>
          <a:bodyPr/>
          <a:lstStyle/>
          <a:p>
            <a:fld id="{048E9EA6-FEAF-4A31-994E-B12ED3027C3D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283968" y="1196752"/>
            <a:ext cx="44805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63888" y="5373216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Elimination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5436096" y="2924944"/>
            <a:ext cx="4032448" cy="39604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Toxicocinétique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86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331640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Devenir des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xénobiotiques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dans l’organisme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Facteurs influençant la Toxicocinétique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12/01/2021 13:41:50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628800"/>
            <a:ext cx="7704856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Concentration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xénobiotique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Durée d’exposition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Taille de la substance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Lipophilie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 la substance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Vitesse d’absorption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Biodisponibilité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Distribution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xénobiotique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concentration dans chaque site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Métabolisme (Age, patrimoine génétique, capacités métaboliques...)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Demi-vie du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xénobiotique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et de ses métabolites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Elimination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8161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28727" y="3331804"/>
            <a:ext cx="5715041" cy="3058955"/>
          </a:xfrm>
          <a:prstGeom prst="rect">
            <a:avLst/>
          </a:prstGeom>
          <a:solidFill>
            <a:schemeClr val="tx1"/>
          </a:solidFill>
          <a:ln cmpd="tri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231922" y="3617556"/>
            <a:ext cx="411120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5312" r="9179"/>
          <a:stretch>
            <a:fillRect/>
          </a:stretch>
        </p:blipFill>
        <p:spPr bwMode="auto">
          <a:xfrm>
            <a:off x="1428728" y="5375446"/>
            <a:ext cx="2714644" cy="10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8789" t="25312" r="9179"/>
          <a:stretch>
            <a:fillRect/>
          </a:stretch>
        </p:blipFill>
        <p:spPr bwMode="auto">
          <a:xfrm>
            <a:off x="4357686" y="5363668"/>
            <a:ext cx="2773124" cy="102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à coins arrondis 21"/>
          <p:cNvSpPr/>
          <p:nvPr/>
        </p:nvSpPr>
        <p:spPr>
          <a:xfrm>
            <a:off x="4143372" y="4117622"/>
            <a:ext cx="428628" cy="22860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803426" y="6235004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874996" y="6240840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857752" y="6260762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018268" y="6247883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020286" y="3331804"/>
            <a:ext cx="269472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BIOTRANSFORMATION</a:t>
            </a:r>
          </a:p>
        </p:txBody>
      </p:sp>
      <p:sp>
        <p:nvSpPr>
          <p:cNvPr id="30" name="Ellipse 29"/>
          <p:cNvSpPr/>
          <p:nvPr/>
        </p:nvSpPr>
        <p:spPr>
          <a:xfrm>
            <a:off x="2916047" y="3681951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97890" y="3650357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5500694" y="3617556"/>
            <a:ext cx="357190" cy="35719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fr-FR" sz="2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14348" y="2857496"/>
            <a:ext cx="357190" cy="3571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5403506"/>
            <a:ext cx="2571768" cy="785818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158" y="2786058"/>
            <a:ext cx="6858048" cy="3857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116632"/>
            <a:ext cx="8784976" cy="648072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sz="20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II- Passage des xénobiotiques à travers les barrières physiologiques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467544" y="908720"/>
            <a:ext cx="3312368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A- la membrane cellulaire</a:t>
            </a:r>
          </a:p>
        </p:txBody>
      </p:sp>
      <p:pic>
        <p:nvPicPr>
          <p:cNvPr id="39" name="Image 38" descr="membplasmique_proch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86409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hème Offic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33023</TotalTime>
  <Words>2031</Words>
  <Application>Microsoft Office PowerPoint</Application>
  <PresentationFormat>Affichage à l'écran (4:3)</PresentationFormat>
  <Paragraphs>570</Paragraphs>
  <Slides>42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12</vt:i4>
      </vt:variant>
      <vt:variant>
        <vt:lpstr>Titres des diapositives</vt:lpstr>
      </vt:variant>
      <vt:variant>
        <vt:i4>42</vt:i4>
      </vt:variant>
    </vt:vector>
  </HeadingPairs>
  <TitlesOfParts>
    <vt:vector size="62" baseType="lpstr">
      <vt:lpstr>Arial</vt:lpstr>
      <vt:lpstr>Calibri</vt:lpstr>
      <vt:lpstr>Candara</vt:lpstr>
      <vt:lpstr>Helvetica</vt:lpstr>
      <vt:lpstr>Helvetica-Bold</vt:lpstr>
      <vt:lpstr>Tahoma</vt:lpstr>
      <vt:lpstr>Times New Roman</vt:lpstr>
      <vt:lpstr>Wingdings</vt:lpstr>
      <vt:lpstr>Thème Office</vt:lpstr>
      <vt:lpstr>1_Thème Office</vt:lpstr>
      <vt:lpstr>3_Thème Office</vt:lpstr>
      <vt:lpstr>4_Thème Office</vt:lpstr>
      <vt:lpstr>5_Thème Office</vt:lpstr>
      <vt:lpstr>6_Thème Office</vt:lpstr>
      <vt:lpstr>9_Thème Office</vt:lpstr>
      <vt:lpstr>10_Thème Office</vt:lpstr>
      <vt:lpstr>11_Thème Office</vt:lpstr>
      <vt:lpstr>12_Thème Office</vt:lpstr>
      <vt:lpstr>2_Thème Office</vt:lpstr>
      <vt:lpstr>13_Thème Office</vt:lpstr>
      <vt:lpstr>Présentation PowerPoint</vt:lpstr>
      <vt:lpstr>Présentation PowerPoint</vt:lpstr>
      <vt:lpstr> I- INTRODUCTION</vt:lpstr>
      <vt:lpstr> I- INTRODUCTION</vt:lpstr>
      <vt:lpstr> Xénobiotique</vt:lpstr>
      <vt:lpstr>Présentation PowerPoint</vt:lpstr>
      <vt:lpstr>Présentation PowerPoint</vt:lpstr>
      <vt:lpstr>Facteurs influençant la Toxicocinétique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Invité</dc:creator>
  <cp:lastModifiedBy>mon pc</cp:lastModifiedBy>
  <cp:revision>443</cp:revision>
  <dcterms:created xsi:type="dcterms:W3CDTF">2007-08-14T20:19:52Z</dcterms:created>
  <dcterms:modified xsi:type="dcterms:W3CDTF">2021-01-12T12:48:05Z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